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8"/>
  </p:notesMasterIdLst>
  <p:handoutMasterIdLst>
    <p:handoutMasterId r:id="rId59"/>
  </p:handoutMasterIdLst>
  <p:sldIdLst>
    <p:sldId id="401" r:id="rId2"/>
    <p:sldId id="390" r:id="rId3"/>
    <p:sldId id="389" r:id="rId4"/>
    <p:sldId id="339" r:id="rId5"/>
    <p:sldId id="340" r:id="rId6"/>
    <p:sldId id="391" r:id="rId7"/>
    <p:sldId id="382" r:id="rId8"/>
    <p:sldId id="341" r:id="rId9"/>
    <p:sldId id="342" r:id="rId10"/>
    <p:sldId id="385" r:id="rId11"/>
    <p:sldId id="386" r:id="rId12"/>
    <p:sldId id="343" r:id="rId13"/>
    <p:sldId id="344" r:id="rId14"/>
    <p:sldId id="345" r:id="rId15"/>
    <p:sldId id="346" r:id="rId16"/>
    <p:sldId id="347" r:id="rId17"/>
    <p:sldId id="348" r:id="rId18"/>
    <p:sldId id="349" r:id="rId19"/>
    <p:sldId id="350" r:id="rId20"/>
    <p:sldId id="351" r:id="rId21"/>
    <p:sldId id="352" r:id="rId22"/>
    <p:sldId id="387" r:id="rId23"/>
    <p:sldId id="353" r:id="rId24"/>
    <p:sldId id="354" r:id="rId25"/>
    <p:sldId id="355" r:id="rId26"/>
    <p:sldId id="394" r:id="rId27"/>
    <p:sldId id="395" r:id="rId28"/>
    <p:sldId id="356" r:id="rId29"/>
    <p:sldId id="357" r:id="rId30"/>
    <p:sldId id="358" r:id="rId31"/>
    <p:sldId id="359" r:id="rId32"/>
    <p:sldId id="398" r:id="rId33"/>
    <p:sldId id="360" r:id="rId34"/>
    <p:sldId id="361" r:id="rId35"/>
    <p:sldId id="363" r:id="rId36"/>
    <p:sldId id="364" r:id="rId37"/>
    <p:sldId id="365" r:id="rId38"/>
    <p:sldId id="366" r:id="rId39"/>
    <p:sldId id="367" r:id="rId40"/>
    <p:sldId id="368" r:id="rId41"/>
    <p:sldId id="400" r:id="rId42"/>
    <p:sldId id="369" r:id="rId43"/>
    <p:sldId id="370" r:id="rId44"/>
    <p:sldId id="371" r:id="rId45"/>
    <p:sldId id="372" r:id="rId46"/>
    <p:sldId id="396" r:id="rId47"/>
    <p:sldId id="374" r:id="rId48"/>
    <p:sldId id="399" r:id="rId49"/>
    <p:sldId id="375" r:id="rId50"/>
    <p:sldId id="376" r:id="rId51"/>
    <p:sldId id="377" r:id="rId52"/>
    <p:sldId id="378" r:id="rId53"/>
    <p:sldId id="379" r:id="rId54"/>
    <p:sldId id="380" r:id="rId55"/>
    <p:sldId id="381" r:id="rId56"/>
    <p:sldId id="388" r:id="rId5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D60093"/>
    <a:srgbClr val="0000FF"/>
    <a:srgbClr val="FF0066"/>
    <a:srgbClr val="33CC3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1829" autoAdjust="0"/>
  </p:normalViewPr>
  <p:slideViewPr>
    <p:cSldViewPr>
      <p:cViewPr varScale="1">
        <p:scale>
          <a:sx n="63" d="100"/>
          <a:sy n="63" d="100"/>
        </p:scale>
        <p:origin x="1348" y="40"/>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smtClean="0"/>
            <a:t>High dim. data</a:t>
          </a:r>
          <a:endParaRPr lang="en-US" sz="2400" b="1" dirty="0"/>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Locality sensitive hashing</a:t>
          </a:r>
          <a:endParaRPr lang="en-US" sz="1800" dirty="0">
            <a:latin typeface="Calibri" pitchFamily="34" charset="0"/>
            <a:cs typeface="Calibri" pitchFamily="34" charset="0"/>
          </a:endParaRP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Clustering</a:t>
          </a:r>
          <a:endParaRPr lang="en-US" sz="1800" dirty="0">
            <a:latin typeface="Calibri" pitchFamily="34" charset="0"/>
            <a:cs typeface="Calibri" pitchFamily="34" charset="0"/>
          </a:endParaRP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smtClean="0"/>
            <a:t>Graph </a:t>
          </a:r>
          <a:br>
            <a:rPr lang="en-US" sz="2400" b="1" dirty="0" smtClean="0"/>
          </a:br>
          <a:r>
            <a:rPr lang="en-US" sz="2400" b="1" dirty="0" smtClean="0"/>
            <a:t>data</a:t>
          </a:r>
          <a:endParaRPr lang="en-US" sz="2400" b="1" dirty="0"/>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PageRank, </a:t>
          </a:r>
          <a:r>
            <a:rPr lang="en-US" sz="1800" dirty="0" err="1" smtClean="0">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Community Detection</a:t>
          </a:r>
          <a:endParaRPr lang="en-US" sz="1800" dirty="0">
            <a:latin typeface="Calibri" pitchFamily="34" charset="0"/>
            <a:cs typeface="Calibri" pitchFamily="34" charset="0"/>
          </a:endParaRP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smtClean="0"/>
            <a:t>Infinite </a:t>
          </a:r>
          <a:br>
            <a:rPr lang="en-US" sz="2400" b="1" dirty="0" smtClean="0"/>
          </a:br>
          <a:r>
            <a:rPr lang="en-US" sz="2400" b="1" dirty="0" smtClean="0"/>
            <a:t>data</a:t>
          </a:r>
          <a:endParaRPr lang="en-US" sz="2400" b="1" dirty="0"/>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Filtering data streams</a:t>
          </a:r>
          <a:endParaRPr lang="en-US" sz="1800" dirty="0">
            <a:latin typeface="Calibri" pitchFamily="34" charset="0"/>
            <a:cs typeface="Calibri" pitchFamily="34" charset="0"/>
          </a:endParaRP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Web advertising</a:t>
          </a:r>
          <a:endParaRPr lang="en-US" sz="1800" dirty="0">
            <a:latin typeface="Calibri" pitchFamily="34" charset="0"/>
            <a:cs typeface="Calibri" pitchFamily="34" charset="0"/>
          </a:endParaRP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Dimensionality reduction</a:t>
          </a:r>
          <a:endParaRPr lang="en-US" sz="1800" dirty="0">
            <a:latin typeface="Calibri" pitchFamily="34" charset="0"/>
            <a:cs typeface="Calibri" pitchFamily="34" charset="0"/>
          </a:endParaRP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Spam Detection</a:t>
          </a:r>
          <a:endParaRPr lang="en-US" sz="1800" dirty="0">
            <a:latin typeface="Calibri" pitchFamily="34" charset="0"/>
            <a:cs typeface="Calibri" pitchFamily="34" charset="0"/>
          </a:endParaRP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Queries on streams</a:t>
          </a:r>
          <a:endParaRPr lang="en-US" sz="1800" dirty="0">
            <a:latin typeface="Calibri" pitchFamily="34" charset="0"/>
            <a:cs typeface="Calibri" pitchFamily="34" charset="0"/>
          </a:endParaRP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smtClean="0"/>
            <a:t>Machine learning</a:t>
          </a:r>
          <a:endParaRPr lang="en-US" sz="2400" b="1" dirty="0"/>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SVM</a:t>
          </a:r>
          <a:endParaRPr lang="en-US" sz="1800" dirty="0">
            <a:latin typeface="Calibri" pitchFamily="34" charset="0"/>
            <a:cs typeface="Calibri" pitchFamily="34" charset="0"/>
          </a:endParaRP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Decision Trees</a:t>
          </a:r>
          <a:endParaRPr lang="en-US" sz="1800" dirty="0">
            <a:latin typeface="Calibri" pitchFamily="34" charset="0"/>
            <a:cs typeface="Calibri" pitchFamily="34" charset="0"/>
          </a:endParaRP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Perceptron, </a:t>
          </a:r>
          <a:r>
            <a:rPr lang="en-US" sz="1800" dirty="0" err="1" smtClean="0">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smtClean="0"/>
            <a:t>Apps</a:t>
          </a:r>
          <a:endParaRPr lang="en-US" sz="2400" b="1" dirty="0"/>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Recommender systems</a:t>
          </a:r>
          <a:endParaRPr lang="en-US" sz="1800" dirty="0">
            <a:latin typeface="Calibri" pitchFamily="34" charset="0"/>
            <a:cs typeface="Calibri" pitchFamily="34" charset="0"/>
          </a:endParaRP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Association Rules</a:t>
          </a:r>
          <a:endParaRPr lang="en-US" sz="1800" dirty="0">
            <a:latin typeface="Calibri" pitchFamily="34" charset="0"/>
            <a:cs typeface="Calibri" pitchFamily="34" charset="0"/>
          </a:endParaRP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Duplicate document detection</a:t>
          </a:r>
          <a:endParaRPr lang="en-US" sz="1800" dirty="0">
            <a:latin typeface="Calibri" pitchFamily="34" charset="0"/>
            <a:cs typeface="Calibri" pitchFamily="34" charset="0"/>
          </a:endParaRP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t>
        <a:bodyPr/>
        <a:lstStyle/>
        <a:p>
          <a:endParaRPr lang="en-US"/>
        </a:p>
      </dgm:t>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t>
        <a:bodyPr/>
        <a:lstStyle/>
        <a:p>
          <a:endParaRPr lang="en-US"/>
        </a:p>
      </dgm:t>
    </dgm:pt>
    <dgm:pt modelId="{189EA2CD-99B4-4604-BDBC-34AEB91058A9}" type="pres">
      <dgm:prSet presAssocID="{B28448BA-C9A8-43EB-A9DB-A0137196E3B9}" presName="textNode" presStyleLbl="bgShp" presStyleIdx="0" presStyleCnt="5"/>
      <dgm:spPr/>
      <dgm:t>
        <a:bodyPr/>
        <a:lstStyle/>
        <a:p>
          <a:endParaRPr lang="en-US"/>
        </a:p>
      </dgm:t>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t>
        <a:bodyPr/>
        <a:lstStyle/>
        <a:p>
          <a:endParaRPr lang="en-US"/>
        </a:p>
      </dgm:t>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t>
        <a:bodyPr/>
        <a:lstStyle/>
        <a:p>
          <a:endParaRPr lang="en-US"/>
        </a:p>
      </dgm:t>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t>
        <a:bodyPr/>
        <a:lstStyle/>
        <a:p>
          <a:endParaRPr lang="en-US"/>
        </a:p>
      </dgm:t>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t>
        <a:bodyPr/>
        <a:lstStyle/>
        <a:p>
          <a:endParaRPr lang="en-US"/>
        </a:p>
      </dgm:t>
    </dgm:pt>
    <dgm:pt modelId="{727186A0-986E-40DF-85B7-ACC6191E0924}" type="pres">
      <dgm:prSet presAssocID="{5FC74589-1769-4EB4-9E51-9D82632D2E02}" presName="textNode" presStyleLbl="bgShp" presStyleIdx="1" presStyleCnt="5"/>
      <dgm:spPr/>
      <dgm:t>
        <a:bodyPr/>
        <a:lstStyle/>
        <a:p>
          <a:endParaRPr lang="en-US"/>
        </a:p>
      </dgm:t>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t>
        <a:bodyPr/>
        <a:lstStyle/>
        <a:p>
          <a:endParaRPr lang="en-US"/>
        </a:p>
      </dgm:t>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t>
        <a:bodyPr/>
        <a:lstStyle/>
        <a:p>
          <a:endParaRPr lang="en-US"/>
        </a:p>
      </dgm:t>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t>
        <a:bodyPr/>
        <a:lstStyle/>
        <a:p>
          <a:endParaRPr lang="en-US"/>
        </a:p>
      </dgm:t>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t>
        <a:bodyPr/>
        <a:lstStyle/>
        <a:p>
          <a:endParaRPr lang="en-US"/>
        </a:p>
      </dgm:t>
    </dgm:pt>
    <dgm:pt modelId="{4735A497-84C1-49AD-B2D7-A0E2E20F2536}" type="pres">
      <dgm:prSet presAssocID="{A0A9AC20-5EC1-4862-BFC8-870928838544}" presName="textNode" presStyleLbl="bgShp" presStyleIdx="2" presStyleCnt="5"/>
      <dgm:spPr/>
      <dgm:t>
        <a:bodyPr/>
        <a:lstStyle/>
        <a:p>
          <a:endParaRPr lang="en-US"/>
        </a:p>
      </dgm:t>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t>
        <a:bodyPr/>
        <a:lstStyle/>
        <a:p>
          <a:endParaRPr lang="en-US"/>
        </a:p>
      </dgm:t>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t>
        <a:bodyPr/>
        <a:lstStyle/>
        <a:p>
          <a:endParaRPr lang="en-US"/>
        </a:p>
      </dgm:t>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t>
        <a:bodyPr/>
        <a:lstStyle/>
        <a:p>
          <a:endParaRPr lang="en-US"/>
        </a:p>
      </dgm:t>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t>
        <a:bodyPr/>
        <a:lstStyle/>
        <a:p>
          <a:endParaRPr lang="en-US"/>
        </a:p>
      </dgm:t>
    </dgm:pt>
    <dgm:pt modelId="{AB95B1F2-DB60-4BC5-81D3-1FA274FF69C7}" type="pres">
      <dgm:prSet presAssocID="{EA22DC01-B1C3-4425-86ED-5B66953397A8}" presName="textNode" presStyleLbl="bgShp" presStyleIdx="3" presStyleCnt="5"/>
      <dgm:spPr/>
      <dgm:t>
        <a:bodyPr/>
        <a:lstStyle/>
        <a:p>
          <a:endParaRPr lang="en-US"/>
        </a:p>
      </dgm:t>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t>
        <a:bodyPr/>
        <a:lstStyle/>
        <a:p>
          <a:endParaRPr lang="en-US"/>
        </a:p>
      </dgm:t>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t>
        <a:bodyPr/>
        <a:lstStyle/>
        <a:p>
          <a:endParaRPr lang="en-US"/>
        </a:p>
      </dgm:t>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t>
        <a:bodyPr/>
        <a:lstStyle/>
        <a:p>
          <a:endParaRPr lang="en-US"/>
        </a:p>
      </dgm:t>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t>
        <a:bodyPr/>
        <a:lstStyle/>
        <a:p>
          <a:endParaRPr lang="en-US"/>
        </a:p>
      </dgm:t>
    </dgm:pt>
    <dgm:pt modelId="{34BAB90F-F3E5-4FFB-A339-2946D1CD0CCB}" type="pres">
      <dgm:prSet presAssocID="{7D17D413-1C96-46A5-9E85-72C6636AE3C5}" presName="textNode" presStyleLbl="bgShp" presStyleIdx="4" presStyleCnt="5"/>
      <dgm:spPr/>
      <dgm:t>
        <a:bodyPr/>
        <a:lstStyle/>
        <a:p>
          <a:endParaRPr lang="en-US"/>
        </a:p>
      </dgm:t>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t>
        <a:bodyPr/>
        <a:lstStyle/>
        <a:p>
          <a:endParaRPr lang="en-US"/>
        </a:p>
      </dgm:t>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t>
        <a:bodyPr/>
        <a:lstStyle/>
        <a:p>
          <a:endParaRPr lang="en-US"/>
        </a:p>
      </dgm:t>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t>
        <a:bodyPr/>
        <a:lstStyle/>
        <a:p>
          <a:endParaRPr lang="en-US"/>
        </a:p>
      </dgm:t>
    </dgm:pt>
  </dgm:ptLst>
  <dgm:cxnLst>
    <dgm:cxn modelId="{D0EDD8D7-7D4A-4FAA-975C-AED96AD5403C}" type="presOf" srcId="{B8FE7A32-1B20-4D46-8242-6C91907A490E}" destId="{EFE71110-9F14-440A-945D-9BFF90054013}" srcOrd="0" destOrd="0" presId="urn:microsoft.com/office/officeart/2005/8/layout/lProcess2"/>
    <dgm:cxn modelId="{263C1A32-6D3F-431E-9566-AFCD8C978EF7}" type="presOf" srcId="{91B14D9B-61DF-4421-AF43-318BB0021BDF}" destId="{80F88CB8-4B64-4172-B897-E8F8383812F7}" srcOrd="0"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CD174D1A-F576-42A5-8360-9F1F6FB5C8D5}" srcId="{5FC74589-1769-4EB4-9E51-9D82632D2E02}" destId="{FF0CDCCC-6F78-4064-A419-5EC5C753206F}" srcOrd="2" destOrd="0" parTransId="{C96EA5C7-A653-4A83-8F75-8585A07C9C8F}" sibTransId="{8E668476-E60C-485B-B9C7-8F9496C26DF3}"/>
    <dgm:cxn modelId="{6723F50B-AA47-4273-81EA-65E1F5EA34FA}" srcId="{EA22DC01-B1C3-4425-86ED-5B66953397A8}" destId="{86AB53FA-67D7-4EE7-8555-3EE8EB6FA4C8}" srcOrd="1" destOrd="0" parTransId="{EA03EBDD-B26B-4044-993F-F3F8F5C83B54}" sibTransId="{AD9FF113-925C-46F3-AC17-3E3C7A57FE37}"/>
    <dgm:cxn modelId="{35679A9F-A9C0-40B5-BA5C-B5D89AD516EE}" srcId="{5FC74589-1769-4EB4-9E51-9D82632D2E02}" destId="{B8FE7A32-1B20-4D46-8242-6C91907A490E}" srcOrd="0" destOrd="0" parTransId="{86CD367E-951E-4F4B-BFC7-6603B931690A}" sibTransId="{03DB6E86-A49B-4AF5-9791-CBACA4C5335D}"/>
    <dgm:cxn modelId="{30318792-CDF4-40E4-A0B9-CF02F759946D}" type="presOf" srcId="{63784350-6FB5-4F39-A0AA-A76D20385A1A}" destId="{6C9EBB1C-8DC1-467B-832A-DCA29AD54F62}" srcOrd="0" destOrd="0" presId="urn:microsoft.com/office/officeart/2005/8/layout/lProcess2"/>
    <dgm:cxn modelId="{FC8742A7-5167-4071-86B5-BB2734891340}" type="presOf" srcId="{7DAF4A99-25E1-44F9-90C0-EA66CF00B3B6}" destId="{5473F14B-8F21-412E-B8DE-EADF32D6F521}" srcOrd="0" destOrd="0" presId="urn:microsoft.com/office/officeart/2005/8/layout/lProcess2"/>
    <dgm:cxn modelId="{95C3269C-8E66-454E-90E4-64EBD4DB49A5}" srcId="{B28448BA-C9A8-43EB-A9DB-A0137196E3B9}" destId="{E9F388D8-C9C2-45F4-B532-779E8C2CB5E8}" srcOrd="0" destOrd="0" parTransId="{F2F7FB25-05F2-4ED0-B376-8372ACCE43FB}" sibTransId="{1AE97BAD-F576-4336-A510-388E6942CDAC}"/>
    <dgm:cxn modelId="{55E31D84-6E7E-4EE0-9F25-85C42AA70236}" type="presOf" srcId="{E12CEE09-DEBB-4435-B911-A40A12F7930D}" destId="{20F65450-B565-4F6E-8CBD-65CD2502E3B0}" srcOrd="0" destOrd="0" presId="urn:microsoft.com/office/officeart/2005/8/layout/lProcess2"/>
    <dgm:cxn modelId="{B27E1707-091A-4690-A038-27ED4B3AE2B2}" type="presOf" srcId="{B28448BA-C9A8-43EB-A9DB-A0137196E3B9}" destId="{F5FB40AB-A8F0-43CC-AED2-A0B6D3491F03}" srcOrd="0"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CDF2CC16-ED87-4552-8B18-DAAA2A151437}" srcId="{B28448BA-C9A8-43EB-A9DB-A0137196E3B9}" destId="{91B14D9B-61DF-4421-AF43-318BB0021BDF}" srcOrd="2" destOrd="0" parTransId="{6B1A9D79-1E1A-438E-9974-41204E573EDC}" sibTransId="{5E874D73-6215-4109-909C-386CFCBBE123}"/>
    <dgm:cxn modelId="{CAA4E7F1-0C48-4F97-92B0-87315835D83D}" type="presOf" srcId="{7D17D413-1C96-46A5-9E85-72C6636AE3C5}" destId="{34BAB90F-F3E5-4FFB-A339-2946D1CD0CCB}" srcOrd="1" destOrd="0" presId="urn:microsoft.com/office/officeart/2005/8/layout/lProcess2"/>
    <dgm:cxn modelId="{FD165AF2-21FF-4AC2-81A7-CC1EF164B40C}" type="presOf" srcId="{A0A9AC20-5EC1-4862-BFC8-870928838544}" destId="{9A6AB0E7-12CE-4F4C-9194-CFD62AA0E26B}"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6A0C34FB-E178-48A0-AA7A-B0D87A9713D6}" type="presOf" srcId="{A0A9AC20-5EC1-4862-BFC8-870928838544}" destId="{4735A497-84C1-49AD-B2D7-A0E2E20F2536}" srcOrd="1" destOrd="0" presId="urn:microsoft.com/office/officeart/2005/8/layout/lProcess2"/>
    <dgm:cxn modelId="{C64D979E-E2CF-48B7-9EDE-317EC519A1DC}" type="presOf" srcId="{BC15291E-510A-4A20-8D69-B0F2ACBA3CC6}" destId="{204F3481-2F4C-45A5-A0A1-C088684F0126}" srcOrd="0" destOrd="0" presId="urn:microsoft.com/office/officeart/2005/8/layout/lProcess2"/>
    <dgm:cxn modelId="{15E3F0CD-B57A-453E-B2C3-A8D867457055}" type="presOf" srcId="{FF0CDCCC-6F78-4064-A419-5EC5C753206F}" destId="{EB498954-62A4-422D-9DE3-1FA74DD1D37F}" srcOrd="0" destOrd="0" presId="urn:microsoft.com/office/officeart/2005/8/layout/lProcess2"/>
    <dgm:cxn modelId="{55834001-D265-448E-B934-5DFD1C177963}" type="presOf" srcId="{EA22DC01-B1C3-4425-86ED-5B66953397A8}" destId="{18B77C7D-672C-4358-9CA6-BD8FA6E2302A}" srcOrd="0" destOrd="0" presId="urn:microsoft.com/office/officeart/2005/8/layout/lProcess2"/>
    <dgm:cxn modelId="{D9E35F5C-9C04-4B00-BAD8-AD36F1DD39DE}" srcId="{7DAF4A99-25E1-44F9-90C0-EA66CF00B3B6}" destId="{7D17D413-1C96-46A5-9E85-72C6636AE3C5}" srcOrd="4" destOrd="0" parTransId="{91A59BF2-53A7-4244-ADC4-8913701DE4BA}" sibTransId="{06AA36B4-E14B-4E14-B273-C8197A0B582E}"/>
    <dgm:cxn modelId="{721BA034-D2BB-4F5E-AD28-4CD4B0B4FA35}" srcId="{7DAF4A99-25E1-44F9-90C0-EA66CF00B3B6}" destId="{B28448BA-C9A8-43EB-A9DB-A0137196E3B9}" srcOrd="0" destOrd="0" parTransId="{3A37FA3F-0269-460F-ACCD-01DD513605A2}" sibTransId="{20234B47-CD57-4C94-B27A-16836C4AA9A8}"/>
    <dgm:cxn modelId="{88334C83-E355-4D2A-9AB8-441F7FEEF71A}" type="presOf" srcId="{E9F388D8-C9C2-45F4-B532-779E8C2CB5E8}" destId="{D6B8C86D-B5C5-4707-BB1C-60E6EB9E4EBA}"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EC7F4ED7-AD44-4F65-8C6C-75B66AC32B0D}" type="presOf" srcId="{B28448BA-C9A8-43EB-A9DB-A0137196E3B9}" destId="{189EA2CD-99B4-4604-BDBC-34AEB91058A9}" srcOrd="1" destOrd="0" presId="urn:microsoft.com/office/officeart/2005/8/layout/lProcess2"/>
    <dgm:cxn modelId="{6DB72DBE-E82A-47EF-ACEA-E04B7B517F26}" srcId="{7DAF4A99-25E1-44F9-90C0-EA66CF00B3B6}" destId="{EA22DC01-B1C3-4425-86ED-5B66953397A8}" srcOrd="3" destOrd="0" parTransId="{5D0A80B1-3E50-448A-A64D-AD1355ED3022}" sibTransId="{A9D991C7-41FC-48B5-87C1-98EB407695FE}"/>
    <dgm:cxn modelId="{ED670B90-1B11-41DC-815A-72EECE1D8C98}" type="presOf" srcId="{67EC18BA-DB21-4AAD-BE8A-067C85A9B73E}" destId="{80762C44-FA02-441A-8A8D-FC00E4F372F1}" srcOrd="0"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EBEC439F-9102-467C-83D2-E332996B4167}" type="presOf" srcId="{7D17D413-1C96-46A5-9E85-72C6636AE3C5}" destId="{5A591EE2-4B7B-40DB-B051-D75F7BFEDDD6}" srcOrd="0" destOrd="0" presId="urn:microsoft.com/office/officeart/2005/8/layout/lProcess2"/>
    <dgm:cxn modelId="{D2E71B6A-2ED0-4063-83D4-B7F1634C0332}" srcId="{A0A9AC20-5EC1-4862-BFC8-870928838544}" destId="{5DA147F9-347F-4A9B-99C6-4679CBA742BD}" srcOrd="1" destOrd="0" parTransId="{0DD651B9-CD26-4B12-B47E-A345F5C781A5}" sibTransId="{A279CC5C-DF39-4624-BFA5-ADC04410EA91}"/>
    <dgm:cxn modelId="{1151B3DC-BFA5-46C2-A674-0EE40A938C5A}" srcId="{A0A9AC20-5EC1-4862-BFC8-870928838544}" destId="{6856B0CF-FE68-485F-BF49-CA4A93F4F38C}" srcOrd="0" destOrd="0" parTransId="{B52856D9-283B-499D-AE83-3A1B0694F8DA}" sibTransId="{60145AD2-C0A0-4426-8839-F8800D94963F}"/>
    <dgm:cxn modelId="{E939D318-3737-4614-ADE5-63229A434F6D}" type="presOf" srcId="{06D87D35-A66C-427C-B6DB-AF958D65D6B3}" destId="{1EC52667-0754-4666-9083-6E56A0F9B67B}" srcOrd="0" destOrd="0" presId="urn:microsoft.com/office/officeart/2005/8/layout/lProcess2"/>
    <dgm:cxn modelId="{CEC2AE62-D7A2-46B6-A826-776A3431C7F7}" type="presOf" srcId="{5DA147F9-347F-4A9B-99C6-4679CBA742BD}" destId="{02FBE83C-F7E3-4AC9-9A61-66BF67D7D8B6}" srcOrd="0" destOrd="0" presId="urn:microsoft.com/office/officeart/2005/8/layout/lProcess2"/>
    <dgm:cxn modelId="{28DF31A2-0467-4254-9701-9B185EC70C9E}" type="presOf" srcId="{A5325020-A43F-4DC5-B91A-865612236E1B}" destId="{6F277C00-29F7-4ECD-8C97-37788C7BA770}" srcOrd="0" destOrd="0" presId="urn:microsoft.com/office/officeart/2005/8/layout/lProcess2"/>
    <dgm:cxn modelId="{05A2F3FB-A9BB-464A-9207-BB73263A2D72}" type="presOf" srcId="{5FC74589-1769-4EB4-9E51-9D82632D2E02}" destId="{C1CD2EAA-2E66-4BDA-BB6E-F99B46E1B919}" srcOrd="0"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5018CE96-E6CC-471E-9B9C-30F70F6B8CE7}" srcId="{7D17D413-1C96-46A5-9E85-72C6636AE3C5}" destId="{A9A35E3D-01EA-46C6-AED8-865E91E9D6C9}" srcOrd="0" destOrd="0" parTransId="{0C34515A-9947-4AC4-8E07-6D77FB8F1E95}" sibTransId="{3C0EBF76-BD27-4964-B79F-79CC6413DFD1}"/>
    <dgm:cxn modelId="{EE63C263-E387-4078-9232-F38184224799}" type="presOf" srcId="{86AB53FA-67D7-4EE7-8555-3EE8EB6FA4C8}" destId="{0F3CAB81-CF76-498F-9619-BAF8144FA3C3}" srcOrd="0" destOrd="0" presId="urn:microsoft.com/office/officeart/2005/8/layout/lProcess2"/>
    <dgm:cxn modelId="{37BB0BBD-6481-4F6B-BA1E-E6982DE9D87A}" type="presOf" srcId="{6856B0CF-FE68-485F-BF49-CA4A93F4F38C}" destId="{DECF7DEE-4FD4-4CE5-AEDF-10353AC11531}" srcOrd="0"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53D00FBE-0B8C-44B8-BD7B-FF723D810987}" srcId="{EA22DC01-B1C3-4425-86ED-5B66953397A8}" destId="{BC15291E-510A-4A20-8D69-B0F2ACBA3CC6}" srcOrd="0" destOrd="0" parTransId="{DDAF1636-99A0-4E4C-BF8B-7A50EC838E24}" sibTransId="{25F65FF3-A145-4450-BC4A-2BD6189C0F89}"/>
    <dgm:cxn modelId="{14707E92-4476-4BF9-89CC-034453D70BB1}" type="presOf" srcId="{A9A35E3D-01EA-46C6-AED8-865E91E9D6C9}" destId="{F0B767F2-4C7E-481B-967C-8FE0CB529397}" srcOrd="0" destOrd="0" presId="urn:microsoft.com/office/officeart/2005/8/layout/lProcess2"/>
    <dgm:cxn modelId="{C34B3875-C594-47A6-BA95-F064E8D89A7F}" type="presOf" srcId="{EFD7AB2D-81E2-448E-B54E-4F3622AF7EF9}" destId="{9E190C18-AEDE-45E1-8A46-924B1190ACB6}" srcOrd="0" destOrd="0" presId="urn:microsoft.com/office/officeart/2005/8/layout/lProcess2"/>
    <dgm:cxn modelId="{26023814-A4D4-4835-9287-460656EE8CA6}" type="presOf" srcId="{EA22DC01-B1C3-4425-86ED-5B66953397A8}" destId="{AB95B1F2-DB60-4BC5-81D3-1FA274FF69C7}" srcOrd="1" destOrd="0" presId="urn:microsoft.com/office/officeart/2005/8/layout/lProcess2"/>
    <dgm:cxn modelId="{4BDDFA88-00C4-4DA2-B1C9-ACB5E9E0A6C8}" type="presOf" srcId="{5FC74589-1769-4EB4-9E51-9D82632D2E02}" destId="{727186A0-986E-40DF-85B7-ACC6191E0924}" srcOrd="1"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4BB6DF3F-9097-4984-A23D-595524C9A4F6}" type="presParOf" srcId="{5473F14B-8F21-412E-B8DE-EADF32D6F521}" destId="{C0D74A84-CA9B-4A55-82D3-C4473BCAB74F}" srcOrd="0" destOrd="0" presId="urn:microsoft.com/office/officeart/2005/8/layout/lProcess2"/>
    <dgm:cxn modelId="{9A866305-8961-49D2-86F8-49F84F3AA245}" type="presParOf" srcId="{C0D74A84-CA9B-4A55-82D3-C4473BCAB74F}" destId="{F5FB40AB-A8F0-43CC-AED2-A0B6D3491F03}" srcOrd="0" destOrd="0" presId="urn:microsoft.com/office/officeart/2005/8/layout/lProcess2"/>
    <dgm:cxn modelId="{E056AFA7-BEA2-4E2C-92E6-E45DB1E2BCC3}" type="presParOf" srcId="{C0D74A84-CA9B-4A55-82D3-C4473BCAB74F}" destId="{189EA2CD-99B4-4604-BDBC-34AEB91058A9}" srcOrd="1" destOrd="0" presId="urn:microsoft.com/office/officeart/2005/8/layout/lProcess2"/>
    <dgm:cxn modelId="{E5509A63-398F-4B12-9EF4-9494010AD03F}" type="presParOf" srcId="{C0D74A84-CA9B-4A55-82D3-C4473BCAB74F}" destId="{051CD919-C14E-4FF7-A82B-674D57B30AF8}" srcOrd="2" destOrd="0" presId="urn:microsoft.com/office/officeart/2005/8/layout/lProcess2"/>
    <dgm:cxn modelId="{68C6A7E3-6CBC-436C-BEB7-2F9302996EBA}" type="presParOf" srcId="{051CD919-C14E-4FF7-A82B-674D57B30AF8}" destId="{151EFC3A-4B26-48D8-87A4-D28DC0264B02}" srcOrd="0" destOrd="0" presId="urn:microsoft.com/office/officeart/2005/8/layout/lProcess2"/>
    <dgm:cxn modelId="{56CFBF6F-6DA7-4556-AAD9-13E1BEA6C336}" type="presParOf" srcId="{151EFC3A-4B26-48D8-87A4-D28DC0264B02}" destId="{D6B8C86D-B5C5-4707-BB1C-60E6EB9E4EBA}" srcOrd="0" destOrd="0" presId="urn:microsoft.com/office/officeart/2005/8/layout/lProcess2"/>
    <dgm:cxn modelId="{A8EFC5DF-818E-4015-8FF0-805C4BF3F51C}" type="presParOf" srcId="{151EFC3A-4B26-48D8-87A4-D28DC0264B02}" destId="{FEA7308F-F292-4734-BC92-11C7BB5AF5E5}" srcOrd="1" destOrd="0" presId="urn:microsoft.com/office/officeart/2005/8/layout/lProcess2"/>
    <dgm:cxn modelId="{DA66F453-5388-4D95-8781-3704EC272C4B}" type="presParOf" srcId="{151EFC3A-4B26-48D8-87A4-D28DC0264B02}" destId="{20F65450-B565-4F6E-8CBD-65CD2502E3B0}" srcOrd="2" destOrd="0" presId="urn:microsoft.com/office/officeart/2005/8/layout/lProcess2"/>
    <dgm:cxn modelId="{235C7F69-F8FA-44E9-B97D-FA9AE0446DC0}" type="presParOf" srcId="{151EFC3A-4B26-48D8-87A4-D28DC0264B02}" destId="{1943ED51-E95A-4F6E-A717-80400DEEEE20}" srcOrd="3" destOrd="0" presId="urn:microsoft.com/office/officeart/2005/8/layout/lProcess2"/>
    <dgm:cxn modelId="{720D7CA6-9093-4CC0-8748-97120A4A1FE1}" type="presParOf" srcId="{151EFC3A-4B26-48D8-87A4-D28DC0264B02}" destId="{80F88CB8-4B64-4172-B897-E8F8383812F7}" srcOrd="4" destOrd="0" presId="urn:microsoft.com/office/officeart/2005/8/layout/lProcess2"/>
    <dgm:cxn modelId="{4BD7905C-B95E-4552-8192-E5E0BB2ADA27}" type="presParOf" srcId="{5473F14B-8F21-412E-B8DE-EADF32D6F521}" destId="{DC9EA69A-B885-4DA4-818F-1748672594CF}" srcOrd="1" destOrd="0" presId="urn:microsoft.com/office/officeart/2005/8/layout/lProcess2"/>
    <dgm:cxn modelId="{F6D02F35-B039-4694-9713-1481D3E67734}" type="presParOf" srcId="{5473F14B-8F21-412E-B8DE-EADF32D6F521}" destId="{3A6F3D38-6FA6-469E-B3C3-234BD62E4CCA}" srcOrd="2" destOrd="0" presId="urn:microsoft.com/office/officeart/2005/8/layout/lProcess2"/>
    <dgm:cxn modelId="{A7399413-1627-4B23-8E93-03CFF7C909C9}" type="presParOf" srcId="{3A6F3D38-6FA6-469E-B3C3-234BD62E4CCA}" destId="{C1CD2EAA-2E66-4BDA-BB6E-F99B46E1B919}" srcOrd="0" destOrd="0" presId="urn:microsoft.com/office/officeart/2005/8/layout/lProcess2"/>
    <dgm:cxn modelId="{2F927AC2-3814-482F-819A-0360FEBC6762}" type="presParOf" srcId="{3A6F3D38-6FA6-469E-B3C3-234BD62E4CCA}" destId="{727186A0-986E-40DF-85B7-ACC6191E0924}" srcOrd="1" destOrd="0" presId="urn:microsoft.com/office/officeart/2005/8/layout/lProcess2"/>
    <dgm:cxn modelId="{EFD5FD0C-0896-48E2-9704-5FD3653BE40F}" type="presParOf" srcId="{3A6F3D38-6FA6-469E-B3C3-234BD62E4CCA}" destId="{F4329E4E-5431-4760-B147-9E77700EF61A}" srcOrd="2" destOrd="0" presId="urn:microsoft.com/office/officeart/2005/8/layout/lProcess2"/>
    <dgm:cxn modelId="{EC5DDAE3-2E2A-4FC4-AA92-9C683B08B2A5}" type="presParOf" srcId="{F4329E4E-5431-4760-B147-9E77700EF61A}" destId="{B5C22EF8-EBFA-4704-BF77-C1B26E178B0D}" srcOrd="0" destOrd="0" presId="urn:microsoft.com/office/officeart/2005/8/layout/lProcess2"/>
    <dgm:cxn modelId="{A3651CD1-3C28-4B46-BC90-5E2FAE761FA8}" type="presParOf" srcId="{B5C22EF8-EBFA-4704-BF77-C1B26E178B0D}" destId="{EFE71110-9F14-440A-945D-9BFF90054013}" srcOrd="0" destOrd="0" presId="urn:microsoft.com/office/officeart/2005/8/layout/lProcess2"/>
    <dgm:cxn modelId="{170BFB5E-F8A7-4512-90C8-FB46A0F421BC}" type="presParOf" srcId="{B5C22EF8-EBFA-4704-BF77-C1B26E178B0D}" destId="{35EA0CEB-E637-4D3C-96EF-C8D3B04060F2}" srcOrd="1" destOrd="0" presId="urn:microsoft.com/office/officeart/2005/8/layout/lProcess2"/>
    <dgm:cxn modelId="{5297980C-5C3C-4E77-B850-9E7A0394F277}" type="presParOf" srcId="{B5C22EF8-EBFA-4704-BF77-C1B26E178B0D}" destId="{9E190C18-AEDE-45E1-8A46-924B1190ACB6}" srcOrd="2" destOrd="0" presId="urn:microsoft.com/office/officeart/2005/8/layout/lProcess2"/>
    <dgm:cxn modelId="{FE19A6CD-9CDE-47C5-8C7B-F86FEBB1C37C}" type="presParOf" srcId="{B5C22EF8-EBFA-4704-BF77-C1B26E178B0D}" destId="{1E1AD27B-2438-4D0B-AB02-AF912F764D09}" srcOrd="3" destOrd="0" presId="urn:microsoft.com/office/officeart/2005/8/layout/lProcess2"/>
    <dgm:cxn modelId="{F82F72A7-CBA4-4F42-B301-0DA19293D6F5}" type="presParOf" srcId="{B5C22EF8-EBFA-4704-BF77-C1B26E178B0D}" destId="{EB498954-62A4-422D-9DE3-1FA74DD1D37F}" srcOrd="4" destOrd="0" presId="urn:microsoft.com/office/officeart/2005/8/layout/lProcess2"/>
    <dgm:cxn modelId="{45B06968-9121-4A3F-9AAF-21B420D29588}" type="presParOf" srcId="{5473F14B-8F21-412E-B8DE-EADF32D6F521}" destId="{BB3C6D49-326B-48DE-AC1D-9DC877BB01DD}" srcOrd="3" destOrd="0" presId="urn:microsoft.com/office/officeart/2005/8/layout/lProcess2"/>
    <dgm:cxn modelId="{20621FE4-47DD-46D2-9636-FF2C5FA5A2D6}" type="presParOf" srcId="{5473F14B-8F21-412E-B8DE-EADF32D6F521}" destId="{EF090B29-38A2-4F08-90FA-7BB67BE8B3E2}" srcOrd="4" destOrd="0" presId="urn:microsoft.com/office/officeart/2005/8/layout/lProcess2"/>
    <dgm:cxn modelId="{C1C5023A-1E00-4959-849F-7D6C71AC3A3C}" type="presParOf" srcId="{EF090B29-38A2-4F08-90FA-7BB67BE8B3E2}" destId="{9A6AB0E7-12CE-4F4C-9194-CFD62AA0E26B}" srcOrd="0" destOrd="0" presId="urn:microsoft.com/office/officeart/2005/8/layout/lProcess2"/>
    <dgm:cxn modelId="{FC5CA30C-9813-4743-82B8-9F4A809E1BB7}" type="presParOf" srcId="{EF090B29-38A2-4F08-90FA-7BB67BE8B3E2}" destId="{4735A497-84C1-49AD-B2D7-A0E2E20F2536}" srcOrd="1" destOrd="0" presId="urn:microsoft.com/office/officeart/2005/8/layout/lProcess2"/>
    <dgm:cxn modelId="{EBF3EAF6-1D16-421D-A853-42AE6694F0ED}" type="presParOf" srcId="{EF090B29-38A2-4F08-90FA-7BB67BE8B3E2}" destId="{5235814C-D240-476B-A6EA-F820ADA9F290}" srcOrd="2" destOrd="0" presId="urn:microsoft.com/office/officeart/2005/8/layout/lProcess2"/>
    <dgm:cxn modelId="{FC3BD0B6-340D-46A0-8F0B-02F586FBE34B}" type="presParOf" srcId="{5235814C-D240-476B-A6EA-F820ADA9F290}" destId="{F8C87951-0BEC-442E-BD13-E67FB71AC42B}" srcOrd="0" destOrd="0" presId="urn:microsoft.com/office/officeart/2005/8/layout/lProcess2"/>
    <dgm:cxn modelId="{D7E89603-A81D-4C20-9AB3-A6951EA60520}" type="presParOf" srcId="{F8C87951-0BEC-442E-BD13-E67FB71AC42B}" destId="{DECF7DEE-4FD4-4CE5-AEDF-10353AC11531}" srcOrd="0" destOrd="0" presId="urn:microsoft.com/office/officeart/2005/8/layout/lProcess2"/>
    <dgm:cxn modelId="{311407CE-501E-46B7-A302-BA9A6524194C}" type="presParOf" srcId="{F8C87951-0BEC-442E-BD13-E67FB71AC42B}" destId="{739A0DE6-D28A-493F-A1CB-4B3CCAC72873}" srcOrd="1" destOrd="0" presId="urn:microsoft.com/office/officeart/2005/8/layout/lProcess2"/>
    <dgm:cxn modelId="{DCD00D95-3B10-4B12-AAF8-ECB242AAD517}" type="presParOf" srcId="{F8C87951-0BEC-442E-BD13-E67FB71AC42B}" destId="{02FBE83C-F7E3-4AC9-9A61-66BF67D7D8B6}" srcOrd="2" destOrd="0" presId="urn:microsoft.com/office/officeart/2005/8/layout/lProcess2"/>
    <dgm:cxn modelId="{BDE5480E-C6FF-4C44-8986-F2C89E76D94A}" type="presParOf" srcId="{F8C87951-0BEC-442E-BD13-E67FB71AC42B}" destId="{87C5B8B3-4388-4867-AA6C-4B2D717EAAF2}" srcOrd="3" destOrd="0" presId="urn:microsoft.com/office/officeart/2005/8/layout/lProcess2"/>
    <dgm:cxn modelId="{24C1AC3E-3AAB-48D3-9E13-D556B05F2AEA}" type="presParOf" srcId="{F8C87951-0BEC-442E-BD13-E67FB71AC42B}" destId="{1EC52667-0754-4666-9083-6E56A0F9B67B}" srcOrd="4" destOrd="0" presId="urn:microsoft.com/office/officeart/2005/8/layout/lProcess2"/>
    <dgm:cxn modelId="{B6E12AB7-8B04-466A-9A07-BF7CEBE92790}" type="presParOf" srcId="{5473F14B-8F21-412E-B8DE-EADF32D6F521}" destId="{9C67C073-8031-4FB8-83D0-BB3987979FB7}" srcOrd="5" destOrd="0" presId="urn:microsoft.com/office/officeart/2005/8/layout/lProcess2"/>
    <dgm:cxn modelId="{9015AA69-CCA0-4207-8E6A-48D48844D28A}" type="presParOf" srcId="{5473F14B-8F21-412E-B8DE-EADF32D6F521}" destId="{3D53649F-3A9D-48AC-B3B4-F9359FF49907}" srcOrd="6" destOrd="0" presId="urn:microsoft.com/office/officeart/2005/8/layout/lProcess2"/>
    <dgm:cxn modelId="{CF05C51B-8386-4FCA-BD21-BB69141BEC67}" type="presParOf" srcId="{3D53649F-3A9D-48AC-B3B4-F9359FF49907}" destId="{18B77C7D-672C-4358-9CA6-BD8FA6E2302A}" srcOrd="0" destOrd="0" presId="urn:microsoft.com/office/officeart/2005/8/layout/lProcess2"/>
    <dgm:cxn modelId="{1A62120A-99CD-4A06-8981-A40FB82E14DD}" type="presParOf" srcId="{3D53649F-3A9D-48AC-B3B4-F9359FF49907}" destId="{AB95B1F2-DB60-4BC5-81D3-1FA274FF69C7}" srcOrd="1" destOrd="0" presId="urn:microsoft.com/office/officeart/2005/8/layout/lProcess2"/>
    <dgm:cxn modelId="{C94DC37B-D9CB-4BE2-A9B7-AAC5E927795A}" type="presParOf" srcId="{3D53649F-3A9D-48AC-B3B4-F9359FF49907}" destId="{9D4EF955-0664-47BE-890F-75DA470A2A2E}" srcOrd="2" destOrd="0" presId="urn:microsoft.com/office/officeart/2005/8/layout/lProcess2"/>
    <dgm:cxn modelId="{36A0D145-DB1A-4074-924B-6EE9981E7573}" type="presParOf" srcId="{9D4EF955-0664-47BE-890F-75DA470A2A2E}" destId="{CCD58064-6258-410C-B1E0-023DF3946A43}" srcOrd="0" destOrd="0" presId="urn:microsoft.com/office/officeart/2005/8/layout/lProcess2"/>
    <dgm:cxn modelId="{F3DA2506-08CB-4DDA-8034-8C95D6CB15D3}" type="presParOf" srcId="{CCD58064-6258-410C-B1E0-023DF3946A43}" destId="{204F3481-2F4C-45A5-A0A1-C088684F0126}" srcOrd="0" destOrd="0" presId="urn:microsoft.com/office/officeart/2005/8/layout/lProcess2"/>
    <dgm:cxn modelId="{C4047D94-6673-4F11-8E1C-211151D60D49}" type="presParOf" srcId="{CCD58064-6258-410C-B1E0-023DF3946A43}" destId="{B768FAA9-E2C4-4A6B-82D8-EF54C53E14D8}" srcOrd="1" destOrd="0" presId="urn:microsoft.com/office/officeart/2005/8/layout/lProcess2"/>
    <dgm:cxn modelId="{A4EF87AD-3735-440D-B82F-F6DE3AA5A90E}" type="presParOf" srcId="{CCD58064-6258-410C-B1E0-023DF3946A43}" destId="{0F3CAB81-CF76-498F-9619-BAF8144FA3C3}" srcOrd="2" destOrd="0" presId="urn:microsoft.com/office/officeart/2005/8/layout/lProcess2"/>
    <dgm:cxn modelId="{DA57D0FC-84B8-4F22-8F89-10B2EC35EB90}" type="presParOf" srcId="{CCD58064-6258-410C-B1E0-023DF3946A43}" destId="{0E0C811E-F3C5-4F24-A485-437F0C0EAD6A}" srcOrd="3" destOrd="0" presId="urn:microsoft.com/office/officeart/2005/8/layout/lProcess2"/>
    <dgm:cxn modelId="{A10FD3FB-E1A2-4AE0-8ADA-46B114774F9F}" type="presParOf" srcId="{CCD58064-6258-410C-B1E0-023DF3946A43}" destId="{80762C44-FA02-441A-8A8D-FC00E4F372F1}" srcOrd="4" destOrd="0" presId="urn:microsoft.com/office/officeart/2005/8/layout/lProcess2"/>
    <dgm:cxn modelId="{E5913FA6-F735-42DF-A893-048374716A41}" type="presParOf" srcId="{5473F14B-8F21-412E-B8DE-EADF32D6F521}" destId="{1EEF13C7-AF43-4380-A8A5-F72A5D476D05}" srcOrd="7" destOrd="0" presId="urn:microsoft.com/office/officeart/2005/8/layout/lProcess2"/>
    <dgm:cxn modelId="{6556A502-6422-4078-9A39-6F6BA7CC87FF}" type="presParOf" srcId="{5473F14B-8F21-412E-B8DE-EADF32D6F521}" destId="{0618492F-D453-4601-9C36-8CE6AA153D1B}" srcOrd="8" destOrd="0" presId="urn:microsoft.com/office/officeart/2005/8/layout/lProcess2"/>
    <dgm:cxn modelId="{C0AB2DBA-585E-4EF2-995E-6C8F838C7BC8}" type="presParOf" srcId="{0618492F-D453-4601-9C36-8CE6AA153D1B}" destId="{5A591EE2-4B7B-40DB-B051-D75F7BFEDDD6}" srcOrd="0" destOrd="0" presId="urn:microsoft.com/office/officeart/2005/8/layout/lProcess2"/>
    <dgm:cxn modelId="{09F75881-DBCE-4C72-969B-5142C0AA1255}" type="presParOf" srcId="{0618492F-D453-4601-9C36-8CE6AA153D1B}" destId="{34BAB90F-F3E5-4FFB-A339-2946D1CD0CCB}" srcOrd="1" destOrd="0" presId="urn:microsoft.com/office/officeart/2005/8/layout/lProcess2"/>
    <dgm:cxn modelId="{71493963-A454-4EE2-ABC0-CFDB482B0F6D}" type="presParOf" srcId="{0618492F-D453-4601-9C36-8CE6AA153D1B}" destId="{BA794F96-F89B-483A-BF3A-9118CA9CCDA4}" srcOrd="2" destOrd="0" presId="urn:microsoft.com/office/officeart/2005/8/layout/lProcess2"/>
    <dgm:cxn modelId="{6024BD9A-4CBC-491A-AF1B-0E7D77916C2F}" type="presParOf" srcId="{BA794F96-F89B-483A-BF3A-9118CA9CCDA4}" destId="{76BCF6F8-619E-4477-AF5E-3CC45345624F}" srcOrd="0" destOrd="0" presId="urn:microsoft.com/office/officeart/2005/8/layout/lProcess2"/>
    <dgm:cxn modelId="{0CC5852B-CDEB-4E39-B51D-54B4BD2EA46D}" type="presParOf" srcId="{76BCF6F8-619E-4477-AF5E-3CC45345624F}" destId="{F0B767F2-4C7E-481B-967C-8FE0CB529397}" srcOrd="0" destOrd="0" presId="urn:microsoft.com/office/officeart/2005/8/layout/lProcess2"/>
    <dgm:cxn modelId="{8E1FDA5E-3C79-4FD3-860A-5BE6811BCA33}" type="presParOf" srcId="{76BCF6F8-619E-4477-AF5E-3CC45345624F}" destId="{B342BD1C-A54C-4F1C-A099-03A03E61088D}" srcOrd="1" destOrd="0" presId="urn:microsoft.com/office/officeart/2005/8/layout/lProcess2"/>
    <dgm:cxn modelId="{A1E7F1D7-BE40-42E6-9BCF-FFF3B22C120C}" type="presParOf" srcId="{76BCF6F8-619E-4477-AF5E-3CC45345624F}" destId="{6F277C00-29F7-4ECD-8C97-37788C7BA770}" srcOrd="2" destOrd="0" presId="urn:microsoft.com/office/officeart/2005/8/layout/lProcess2"/>
    <dgm:cxn modelId="{381DCAB2-89BC-4C18-B24F-D7F040C2A67A}" type="presParOf" srcId="{76BCF6F8-619E-4477-AF5E-3CC45345624F}" destId="{3945A699-1DD4-41EF-B849-687FF56CB987}" srcOrd="3" destOrd="0" presId="urn:microsoft.com/office/officeart/2005/8/layout/lProcess2"/>
    <dgm:cxn modelId="{C7BCCE6E-FC2F-413F-BC50-5C47594A9512}"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High dim. data</a:t>
          </a:r>
          <a:endParaRPr lang="en-US" sz="2400" b="1" kern="1200" dirty="0"/>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Locality sensitive hashing</a:t>
          </a:r>
          <a:endParaRPr lang="en-US" sz="1800" kern="1200" dirty="0">
            <a:latin typeface="Calibri" pitchFamily="34" charset="0"/>
            <a:cs typeface="Calibri" pitchFamily="34" charset="0"/>
          </a:endParaRP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Clustering</a:t>
          </a:r>
          <a:endParaRPr lang="en-US" sz="1800" kern="1200" dirty="0">
            <a:latin typeface="Calibri" pitchFamily="34" charset="0"/>
            <a:cs typeface="Calibri" pitchFamily="34" charset="0"/>
          </a:endParaRP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Dimensionality reduction</a:t>
          </a:r>
          <a:endParaRPr lang="en-US" sz="1800" kern="1200" dirty="0">
            <a:latin typeface="Calibri" pitchFamily="34" charset="0"/>
            <a:cs typeface="Calibri" pitchFamily="34" charset="0"/>
          </a:endParaRP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Graph </a:t>
          </a:r>
          <a:br>
            <a:rPr lang="en-US" sz="2400" b="1" kern="1200" dirty="0" smtClean="0"/>
          </a:br>
          <a:r>
            <a:rPr lang="en-US" sz="2400" b="1" kern="1200" dirty="0" smtClean="0"/>
            <a:t>data</a:t>
          </a:r>
          <a:endParaRPr lang="en-US" sz="2400" b="1" kern="1200" dirty="0"/>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PageRank, </a:t>
          </a:r>
          <a:r>
            <a:rPr lang="en-US" sz="1800" kern="1200" dirty="0" err="1" smtClean="0">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Community Detection</a:t>
          </a:r>
          <a:endParaRPr lang="en-US" sz="1800" kern="1200" dirty="0">
            <a:latin typeface="Calibri" pitchFamily="34" charset="0"/>
            <a:cs typeface="Calibri" pitchFamily="34" charset="0"/>
          </a:endParaRP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Spam Detection</a:t>
          </a:r>
          <a:endParaRPr lang="en-US" sz="1800" kern="1200" dirty="0">
            <a:latin typeface="Calibri" pitchFamily="34" charset="0"/>
            <a:cs typeface="Calibri" pitchFamily="34" charset="0"/>
          </a:endParaRP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Infinite </a:t>
          </a:r>
          <a:br>
            <a:rPr lang="en-US" sz="2400" b="1" kern="1200" dirty="0" smtClean="0"/>
          </a:br>
          <a:r>
            <a:rPr lang="en-US" sz="2400" b="1" kern="1200" dirty="0" smtClean="0"/>
            <a:t>data</a:t>
          </a:r>
          <a:endParaRPr lang="en-US" sz="2400" b="1" kern="1200" dirty="0"/>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Filtering data streams</a:t>
          </a:r>
          <a:endParaRPr lang="en-US" sz="1800" kern="1200" dirty="0">
            <a:latin typeface="Calibri" pitchFamily="34" charset="0"/>
            <a:cs typeface="Calibri" pitchFamily="34" charset="0"/>
          </a:endParaRP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Web advertising</a:t>
          </a:r>
          <a:endParaRPr lang="en-US" sz="1800" kern="1200" dirty="0">
            <a:latin typeface="Calibri" pitchFamily="34" charset="0"/>
            <a:cs typeface="Calibri" pitchFamily="34" charset="0"/>
          </a:endParaRP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Queries on streams</a:t>
          </a:r>
          <a:endParaRPr lang="en-US" sz="1800" kern="1200" dirty="0">
            <a:latin typeface="Calibri" pitchFamily="34" charset="0"/>
            <a:cs typeface="Calibri" pitchFamily="34" charset="0"/>
          </a:endParaRP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Machine learning</a:t>
          </a:r>
          <a:endParaRPr lang="en-US" sz="2400" b="1" kern="1200" dirty="0"/>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SVM</a:t>
          </a:r>
          <a:endParaRPr lang="en-US" sz="1800" kern="1200" dirty="0">
            <a:latin typeface="Calibri" pitchFamily="34" charset="0"/>
            <a:cs typeface="Calibri" pitchFamily="34" charset="0"/>
          </a:endParaRP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Decision Trees</a:t>
          </a:r>
          <a:endParaRPr lang="en-US" sz="1800" kern="1200" dirty="0">
            <a:latin typeface="Calibri" pitchFamily="34" charset="0"/>
            <a:cs typeface="Calibri" pitchFamily="34" charset="0"/>
          </a:endParaRP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Perceptron, </a:t>
          </a:r>
          <a:r>
            <a:rPr lang="en-US" sz="1800" kern="1200" dirty="0" err="1" smtClean="0">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Apps</a:t>
          </a:r>
          <a:endParaRPr lang="en-US" sz="2400" b="1" kern="1200" dirty="0"/>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Recommender systems</a:t>
          </a:r>
          <a:endParaRPr lang="en-US" sz="1800" kern="1200" dirty="0">
            <a:latin typeface="Calibri" pitchFamily="34" charset="0"/>
            <a:cs typeface="Calibri" pitchFamily="34" charset="0"/>
          </a:endParaRP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Association Rules</a:t>
          </a:r>
          <a:endParaRPr lang="en-US" sz="1800" kern="1200" dirty="0">
            <a:latin typeface="Calibri" pitchFamily="34" charset="0"/>
            <a:cs typeface="Calibri" pitchFamily="34" charset="0"/>
          </a:endParaRP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Duplicate document detection</a:t>
          </a:r>
          <a:endParaRPr lang="en-US" sz="1800" kern="1200" dirty="0">
            <a:latin typeface="Calibri" pitchFamily="34" charset="0"/>
            <a:cs typeface="Calibri" pitchFamily="34" charset="0"/>
          </a:endParaRP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10/11/2023</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10/11/2023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BFC522A8-3B61-4F35-9883-D76A67E55D13}" type="datetime1">
              <a:rPr lang="en-US" smtClean="0"/>
              <a:t>10/11/2023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EF7A4D-2E34-40E4-899E-18D43609B456}" type="datetime1">
              <a:rPr lang="en-US" smtClean="0"/>
              <a:t>10/11/2023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5B215C-E023-4D12-BA1D-E4C0530F7691}" type="datetime1">
              <a:rPr lang="en-US" smtClean="0"/>
              <a:t>10/11/2023</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AD5A4A11-037A-400A-9873-F88BE8032DFA}" type="datetime1">
              <a:rPr lang="en-US" smtClean="0"/>
              <a:t>10/11/2023</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3CDE660-6CC4-40BF-8627-48442EE38211}" type="datetime1">
              <a:rPr lang="en-US" smtClean="0"/>
              <a:t>10/11/2023</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0DAE0ECA-AC6D-4B57-A8CE-0D40A92A373D}" type="datetime1">
              <a:rPr lang="en-US" smtClean="0"/>
              <a:t>10/11/2023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BDDF21BB-293F-405C-8578-683E54877F20}" type="datetime1">
              <a:rPr lang="en-US" smtClean="0"/>
              <a:t>10/11/2023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348752-9CC5-48A9-BEC9-1F3C1CF413E4}" type="datetime1">
              <a:rPr lang="en-US" smtClean="0"/>
              <a:t>10/11/2023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4B29D67-6E56-4CF6-8222-9DC2D0BC8CC0}" type="datetime1">
              <a:rPr lang="en-US" smtClean="0"/>
              <a:t>10/11/2023</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BFBA5A-BB70-4790-9738-9C58ACFAB389}" type="datetime1">
              <a:rPr lang="en-US" smtClean="0"/>
              <a:t>10/11/2023</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6F2447-3D18-42DF-AB4F-3B92F0EA35E8}" type="datetime1">
              <a:rPr lang="en-US" smtClean="0"/>
              <a:t>10/11/2023</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C5121C4-3FEF-4658-8EF0-2187CCB9761B}" type="datetime1">
              <a:rPr lang="en-US" smtClean="0"/>
              <a:t>10/11/2023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982D7FB6-AB3E-4073-8B70-8B08061EA4C6}" type="datetime1">
              <a:rPr lang="en-US" smtClean="0"/>
              <a:t>10/11/2023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C0CC2D87-19F2-4B49-95D3-FBDE96F43229}" type="datetime1">
              <a:rPr lang="en-US" smtClean="0"/>
              <a:t>10/11/2023</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352800"/>
          </a:xfrm>
        </p:spPr>
        <p:txBody>
          <a:bodyPr anchor="b">
            <a:normAutofit/>
          </a:bodyPr>
          <a:lstStyle/>
          <a:p>
            <a:r>
              <a:rPr lang="en-US" sz="6000" dirty="0" smtClean="0"/>
              <a:t>Clustering</a:t>
            </a:r>
            <a:endParaRPr lang="en-US" sz="60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smtClean="0"/>
              <a:t>Modified from Mining </a:t>
            </a:r>
            <a:r>
              <a:rPr lang="en-US" sz="2400" dirty="0" smtClean="0"/>
              <a:t>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26622848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Problem: Music CDs</a:t>
            </a:r>
          </a:p>
        </p:txBody>
      </p:sp>
      <p:sp>
        <p:nvSpPr>
          <p:cNvPr id="3" name="Content Placeholder 2"/>
          <p:cNvSpPr>
            <a:spLocks noGrp="1"/>
          </p:cNvSpPr>
          <p:nvPr>
            <p:ph idx="1"/>
          </p:nvPr>
        </p:nvSpPr>
        <p:spPr>
          <a:xfrm>
            <a:off x="457200" y="1295400"/>
            <a:ext cx="8534400" cy="5562600"/>
          </a:xfrm>
        </p:spPr>
        <p:txBody>
          <a:bodyPr>
            <a:normAutofit/>
          </a:bodyPr>
          <a:lstStyle/>
          <a:p>
            <a:pPr marL="118872" indent="0">
              <a:buNone/>
            </a:pPr>
            <a:r>
              <a:rPr lang="en-US" b="1" dirty="0">
                <a:solidFill>
                  <a:srgbClr val="0000FF"/>
                </a:solidFill>
              </a:rPr>
              <a:t>Space of all CDs:</a:t>
            </a:r>
          </a:p>
          <a:p>
            <a:r>
              <a:rPr lang="en-US" dirty="0"/>
              <a:t>Think of a space with one </a:t>
            </a:r>
            <a:r>
              <a:rPr lang="en-US" dirty="0" smtClean="0"/>
              <a:t>dim. for </a:t>
            </a:r>
            <a:r>
              <a:rPr lang="en-US" dirty="0"/>
              <a:t>each customer</a:t>
            </a:r>
          </a:p>
          <a:p>
            <a:pPr lvl="1"/>
            <a:r>
              <a:rPr lang="en-US" dirty="0"/>
              <a:t>Values in a dimension may be 0 or 1 only</a:t>
            </a:r>
          </a:p>
          <a:p>
            <a:pPr lvl="1"/>
            <a:r>
              <a:rPr lang="en-US" dirty="0"/>
              <a:t>A </a:t>
            </a:r>
            <a:r>
              <a:rPr lang="en-US" dirty="0" smtClean="0"/>
              <a:t>CD </a:t>
            </a:r>
            <a:r>
              <a:rPr lang="en-US" dirty="0"/>
              <a:t>is a point in this </a:t>
            </a:r>
            <a:r>
              <a:rPr lang="en-US" dirty="0" smtClean="0"/>
              <a:t>space </a:t>
            </a:r>
            <a:r>
              <a:rPr lang="en-US" dirty="0"/>
              <a:t>(</a:t>
            </a:r>
            <a:r>
              <a:rPr lang="en-US" i="1" dirty="0"/>
              <a:t>x</a:t>
            </a:r>
            <a:r>
              <a:rPr lang="en-US" baseline="-25000" dirty="0"/>
              <a:t>1</a:t>
            </a:r>
            <a:r>
              <a:rPr lang="en-US" dirty="0"/>
              <a:t>, </a:t>
            </a:r>
            <a:r>
              <a:rPr lang="en-US" i="1" dirty="0"/>
              <a:t>x</a:t>
            </a:r>
            <a:r>
              <a:rPr lang="en-US" baseline="-25000" dirty="0"/>
              <a:t>2</a:t>
            </a:r>
            <a:r>
              <a:rPr lang="en-US" dirty="0"/>
              <a:t>,…, </a:t>
            </a:r>
            <a:r>
              <a:rPr lang="en-US" i="1" dirty="0" err="1"/>
              <a:t>x</a:t>
            </a:r>
            <a:r>
              <a:rPr lang="en-US" i="1" baseline="-25000" dirty="0" err="1"/>
              <a:t>k</a:t>
            </a:r>
            <a:r>
              <a:rPr lang="en-US" dirty="0"/>
              <a:t>), </a:t>
            </a:r>
            <a:br>
              <a:rPr lang="en-US" dirty="0"/>
            </a:br>
            <a:r>
              <a:rPr lang="en-US" dirty="0"/>
              <a:t>where </a:t>
            </a:r>
            <a:r>
              <a:rPr lang="en-US" i="1" dirty="0"/>
              <a:t>x</a:t>
            </a:r>
            <a:r>
              <a:rPr lang="en-US" i="1" baseline="-25000" dirty="0"/>
              <a:t>i</a:t>
            </a:r>
            <a:r>
              <a:rPr lang="en-US" dirty="0"/>
              <a:t> = 1 </a:t>
            </a:r>
            <a:r>
              <a:rPr lang="en-US" dirty="0" err="1"/>
              <a:t>iff</a:t>
            </a:r>
            <a:r>
              <a:rPr lang="en-US" dirty="0"/>
              <a:t> the </a:t>
            </a:r>
            <a:r>
              <a:rPr lang="en-US" i="1" dirty="0" err="1"/>
              <a:t>i</a:t>
            </a:r>
            <a:r>
              <a:rPr lang="en-US" i="1" dirty="0"/>
              <a:t> </a:t>
            </a:r>
            <a:r>
              <a:rPr lang="en-US" baseline="30000" dirty="0" err="1"/>
              <a:t>th</a:t>
            </a:r>
            <a:r>
              <a:rPr lang="en-US" dirty="0"/>
              <a:t> customer bought the CD</a:t>
            </a:r>
          </a:p>
          <a:p>
            <a:pPr lvl="8"/>
            <a:endParaRPr lang="en-US" dirty="0" smtClean="0"/>
          </a:p>
          <a:p>
            <a:r>
              <a:rPr lang="en-US" dirty="0" smtClean="0"/>
              <a:t>For </a:t>
            </a:r>
            <a:r>
              <a:rPr lang="en-US" dirty="0"/>
              <a:t>Amazon, the dimension </a:t>
            </a:r>
            <a:r>
              <a:rPr lang="en-US" dirty="0" smtClean="0"/>
              <a:t>is </a:t>
            </a:r>
            <a:r>
              <a:rPr lang="en-US" dirty="0"/>
              <a:t>tens of </a:t>
            </a:r>
            <a:r>
              <a:rPr lang="en-US" dirty="0" smtClean="0"/>
              <a:t>millions</a:t>
            </a:r>
          </a:p>
          <a:p>
            <a:pPr lvl="8"/>
            <a:endParaRPr lang="en-US" dirty="0" smtClean="0"/>
          </a:p>
          <a:p>
            <a:r>
              <a:rPr lang="en-US" b="1" dirty="0" smtClean="0"/>
              <a:t>Task:</a:t>
            </a:r>
            <a:r>
              <a:rPr lang="en-US" dirty="0" smtClean="0"/>
              <a:t> Find clusters of similar CDs</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10</a:t>
            </a:fld>
            <a:endParaRPr lang="en-US"/>
          </a:p>
        </p:txBody>
      </p:sp>
    </p:spTree>
    <p:extLst>
      <p:ext uri="{BB962C8B-B14F-4D97-AF65-F5344CB8AC3E}">
        <p14:creationId xmlns:p14="http://schemas.microsoft.com/office/powerpoint/2010/main" val="1337659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76200"/>
            <a:ext cx="8534400" cy="987552"/>
          </a:xfrm>
        </p:spPr>
        <p:txBody>
          <a:bodyPr/>
          <a:lstStyle/>
          <a:p>
            <a:r>
              <a:rPr lang="en-US" dirty="0"/>
              <a:t>Clustering Problem: </a:t>
            </a:r>
            <a:r>
              <a:rPr lang="en-US" dirty="0" smtClean="0"/>
              <a:t>Documents</a:t>
            </a:r>
            <a:endParaRPr lang="en-US" dirty="0"/>
          </a:p>
        </p:txBody>
      </p:sp>
      <p:sp>
        <p:nvSpPr>
          <p:cNvPr id="99331" name="Rectangle 3"/>
          <p:cNvSpPr>
            <a:spLocks noGrp="1" noChangeArrowheads="1"/>
          </p:cNvSpPr>
          <p:nvPr>
            <p:ph idx="1"/>
          </p:nvPr>
        </p:nvSpPr>
        <p:spPr/>
        <p:txBody>
          <a:bodyPr/>
          <a:lstStyle/>
          <a:p>
            <a:pPr marL="118872" indent="0">
              <a:buNone/>
            </a:pPr>
            <a:r>
              <a:rPr lang="en-US" b="1" dirty="0" smtClean="0">
                <a:solidFill>
                  <a:srgbClr val="D60093"/>
                </a:solidFill>
              </a:rPr>
              <a:t>Finding topics:</a:t>
            </a:r>
          </a:p>
          <a:p>
            <a:r>
              <a:rPr lang="en-US" dirty="0" smtClean="0"/>
              <a:t>Represent </a:t>
            </a:r>
            <a:r>
              <a:rPr lang="en-US" dirty="0"/>
              <a:t>a document by a vector  </a:t>
            </a:r>
            <a:r>
              <a:rPr lang="en-US" dirty="0" smtClean="0"/>
              <a:t/>
            </a:r>
            <a:br>
              <a:rPr lang="en-US" dirty="0" smtClean="0"/>
            </a:br>
            <a:r>
              <a:rPr lang="en-US" dirty="0" smtClean="0"/>
              <a:t>(</a:t>
            </a:r>
            <a:r>
              <a:rPr lang="en-US" i="1" dirty="0"/>
              <a:t>x</a:t>
            </a:r>
            <a:r>
              <a:rPr lang="en-US" baseline="-25000" dirty="0"/>
              <a:t>1</a:t>
            </a:r>
            <a:r>
              <a:rPr lang="en-US" dirty="0"/>
              <a:t>, </a:t>
            </a:r>
            <a:r>
              <a:rPr lang="en-US" i="1" dirty="0"/>
              <a:t>x</a:t>
            </a:r>
            <a:r>
              <a:rPr lang="en-US" baseline="-25000" dirty="0"/>
              <a:t>2</a:t>
            </a:r>
            <a:r>
              <a:rPr lang="en-US" dirty="0"/>
              <a:t>,…, </a:t>
            </a:r>
            <a:r>
              <a:rPr lang="en-US" i="1" dirty="0" err="1"/>
              <a:t>x</a:t>
            </a:r>
            <a:r>
              <a:rPr lang="en-US" i="1" baseline="-25000" dirty="0" err="1"/>
              <a:t>k</a:t>
            </a:r>
            <a:r>
              <a:rPr lang="en-US" dirty="0"/>
              <a:t>), where </a:t>
            </a:r>
            <a:r>
              <a:rPr lang="en-US" i="1" dirty="0"/>
              <a:t>x</a:t>
            </a:r>
            <a:r>
              <a:rPr lang="en-US" i="1" baseline="-25000" dirty="0"/>
              <a:t>i</a:t>
            </a:r>
            <a:r>
              <a:rPr lang="en-US" dirty="0"/>
              <a:t> = 1 </a:t>
            </a:r>
            <a:r>
              <a:rPr lang="en-US" dirty="0" err="1"/>
              <a:t>iff</a:t>
            </a:r>
            <a:r>
              <a:rPr lang="en-US" dirty="0"/>
              <a:t> the </a:t>
            </a:r>
            <a:r>
              <a:rPr lang="en-US" i="1" dirty="0" err="1"/>
              <a:t>i</a:t>
            </a:r>
            <a:r>
              <a:rPr lang="en-US" i="1" dirty="0"/>
              <a:t> </a:t>
            </a:r>
            <a:r>
              <a:rPr lang="en-US" baseline="30000" dirty="0" err="1"/>
              <a:t>th</a:t>
            </a:r>
            <a:r>
              <a:rPr lang="en-US" dirty="0"/>
              <a:t> word </a:t>
            </a:r>
            <a:r>
              <a:rPr lang="en-US" dirty="0" smtClean="0"/>
              <a:t/>
            </a:r>
            <a:br>
              <a:rPr lang="en-US" dirty="0" smtClean="0"/>
            </a:br>
            <a:r>
              <a:rPr lang="en-US" dirty="0" smtClean="0"/>
              <a:t>(</a:t>
            </a:r>
            <a:r>
              <a:rPr lang="en-US" dirty="0"/>
              <a:t>in some order) appears in the </a:t>
            </a:r>
            <a:r>
              <a:rPr lang="en-US" dirty="0" smtClean="0"/>
              <a:t>document</a:t>
            </a:r>
            <a:endParaRPr lang="en-US" dirty="0"/>
          </a:p>
          <a:p>
            <a:pPr lvl="1"/>
            <a:r>
              <a:rPr lang="en-US" dirty="0"/>
              <a:t>It actually doesn’t matter if </a:t>
            </a:r>
            <a:r>
              <a:rPr lang="en-US" i="1" dirty="0" smtClean="0"/>
              <a:t>k</a:t>
            </a:r>
            <a:r>
              <a:rPr lang="en-US" dirty="0" smtClean="0"/>
              <a:t> </a:t>
            </a:r>
            <a:r>
              <a:rPr lang="en-US" dirty="0"/>
              <a:t>is infinite; i.e., we don’t limit the set of </a:t>
            </a:r>
            <a:r>
              <a:rPr lang="en-US" dirty="0" smtClean="0"/>
              <a:t>words</a:t>
            </a:r>
          </a:p>
          <a:p>
            <a:pPr lvl="8"/>
            <a:endParaRPr lang="en-US" dirty="0"/>
          </a:p>
          <a:p>
            <a:r>
              <a:rPr lang="en-US" b="1" dirty="0"/>
              <a:t>Documents with similar sets of words </a:t>
            </a:r>
            <a:r>
              <a:rPr lang="en-US" b="1" dirty="0" smtClean="0"/>
              <a:t/>
            </a:r>
            <a:br>
              <a:rPr lang="en-US" b="1" dirty="0" smtClean="0"/>
            </a:br>
            <a:r>
              <a:rPr lang="en-US" b="1" dirty="0" smtClean="0"/>
              <a:t>may </a:t>
            </a:r>
            <a:r>
              <a:rPr lang="en-US" b="1" dirty="0"/>
              <a:t>be about the same </a:t>
            </a:r>
            <a:r>
              <a:rPr lang="en-US" b="1" dirty="0" smtClean="0"/>
              <a:t>topic</a:t>
            </a:r>
            <a:endParaRPr lang="en-US" b="1" dirty="0"/>
          </a:p>
        </p:txBody>
      </p:sp>
      <p:sp>
        <p:nvSpPr>
          <p:cNvPr id="4" name="Slide Number Placeholder 5"/>
          <p:cNvSpPr>
            <a:spLocks noGrp="1"/>
          </p:cNvSpPr>
          <p:nvPr>
            <p:ph type="sldNum" sz="quarter" idx="12"/>
          </p:nvPr>
        </p:nvSpPr>
        <p:spPr/>
        <p:txBody>
          <a:bodyPr/>
          <a:lstStyle/>
          <a:p>
            <a:fld id="{CB49C86E-4822-48E1-9B47-441AC4B3CE7F}" type="slidenum">
              <a:rPr lang="en-US"/>
              <a:pPr/>
              <a:t>11</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199841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smtClean="0"/>
              <a:t>Cosine, Jaccard, and Euclidean</a:t>
            </a:r>
            <a:endParaRPr lang="en-US" dirty="0"/>
          </a:p>
        </p:txBody>
      </p:sp>
      <p:sp>
        <p:nvSpPr>
          <p:cNvPr id="100355" name="Rectangle 3"/>
          <p:cNvSpPr>
            <a:spLocks noGrp="1" noChangeArrowheads="1"/>
          </p:cNvSpPr>
          <p:nvPr>
            <p:ph idx="1"/>
          </p:nvPr>
        </p:nvSpPr>
        <p:spPr>
          <a:xfrm>
            <a:off x="457200" y="1295400"/>
            <a:ext cx="7543800" cy="5257801"/>
          </a:xfrm>
        </p:spPr>
        <p:txBody>
          <a:bodyPr/>
          <a:lstStyle/>
          <a:p>
            <a:r>
              <a:rPr lang="en-US" b="1" dirty="0" smtClean="0">
                <a:solidFill>
                  <a:srgbClr val="0000FF"/>
                </a:solidFill>
              </a:rPr>
              <a:t>As with CDs we have a choice when we think of documents as sets of words or shingles:</a:t>
            </a:r>
          </a:p>
          <a:p>
            <a:pPr lvl="1"/>
            <a:r>
              <a:rPr lang="en-US" b="1" dirty="0" smtClean="0">
                <a:solidFill>
                  <a:srgbClr val="D60093"/>
                </a:solidFill>
              </a:rPr>
              <a:t>Sets as vectors:</a:t>
            </a:r>
            <a:r>
              <a:rPr lang="en-US" dirty="0" smtClean="0"/>
              <a:t> Measure similarity by the </a:t>
            </a:r>
            <a:r>
              <a:rPr lang="en-US" b="1" dirty="0" smtClean="0"/>
              <a:t>cosine distance</a:t>
            </a:r>
          </a:p>
          <a:p>
            <a:pPr lvl="1"/>
            <a:r>
              <a:rPr lang="en-US" b="1" dirty="0" smtClean="0">
                <a:solidFill>
                  <a:srgbClr val="D60093"/>
                </a:solidFill>
              </a:rPr>
              <a:t>Sets as sets:</a:t>
            </a:r>
            <a:r>
              <a:rPr lang="en-US" dirty="0" smtClean="0"/>
              <a:t> Measure similarity by the </a:t>
            </a:r>
            <a:r>
              <a:rPr lang="en-US" b="1" dirty="0" err="1" smtClean="0"/>
              <a:t>Jaccard</a:t>
            </a:r>
            <a:r>
              <a:rPr lang="en-US" b="1" dirty="0" smtClean="0"/>
              <a:t> distance</a:t>
            </a:r>
          </a:p>
          <a:p>
            <a:pPr lvl="1"/>
            <a:r>
              <a:rPr lang="en-US" b="1" dirty="0" smtClean="0">
                <a:solidFill>
                  <a:srgbClr val="D60093"/>
                </a:solidFill>
              </a:rPr>
              <a:t>Sets as points:</a:t>
            </a:r>
            <a:r>
              <a:rPr lang="en-US" dirty="0" smtClean="0"/>
              <a:t> Measure similarity by </a:t>
            </a:r>
            <a:r>
              <a:rPr lang="en-US" b="1" dirty="0" smtClean="0"/>
              <a:t>Euclidean distance</a:t>
            </a:r>
            <a:endParaRPr lang="en-US" b="1"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09898B26-AFA4-4808-9879-1DED8198AB92}" type="slidenum">
              <a:rPr lang="en-US" smtClean="0"/>
              <a:pPr/>
              <a:t>12</a:t>
            </a:fld>
            <a:endParaRPr lang="en-US"/>
          </a:p>
        </p:txBody>
      </p:sp>
    </p:spTree>
    <p:extLst>
      <p:ext uri="{BB962C8B-B14F-4D97-AF65-F5344CB8AC3E}">
        <p14:creationId xmlns:p14="http://schemas.microsoft.com/office/powerpoint/2010/main" val="3307261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8729C3C-B3FC-4FA1-B456-3550CB5835C0}" type="slidenum">
              <a:rPr lang="en-US"/>
              <a:pPr/>
              <a:t>13</a:t>
            </a:fld>
            <a:endParaRPr lang="en-US"/>
          </a:p>
        </p:txBody>
      </p:sp>
      <p:sp>
        <p:nvSpPr>
          <p:cNvPr id="18434" name="Rectangle 2"/>
          <p:cNvSpPr>
            <a:spLocks noGrp="1" noChangeArrowheads="1"/>
          </p:cNvSpPr>
          <p:nvPr>
            <p:ph type="title"/>
          </p:nvPr>
        </p:nvSpPr>
        <p:spPr/>
        <p:txBody>
          <a:bodyPr/>
          <a:lstStyle/>
          <a:p>
            <a:r>
              <a:rPr lang="en-US" dirty="0" smtClean="0"/>
              <a:t>Overview: Methods </a:t>
            </a:r>
            <a:r>
              <a:rPr lang="en-US" dirty="0"/>
              <a:t>of Clustering</a:t>
            </a:r>
          </a:p>
        </p:txBody>
      </p:sp>
      <p:sp>
        <p:nvSpPr>
          <p:cNvPr id="18435" name="Rectangle 3"/>
          <p:cNvSpPr>
            <a:spLocks noGrp="1" noChangeArrowheads="1"/>
          </p:cNvSpPr>
          <p:nvPr>
            <p:ph type="body" idx="1"/>
          </p:nvPr>
        </p:nvSpPr>
        <p:spPr/>
        <p:txBody>
          <a:bodyPr>
            <a:normAutofit/>
          </a:bodyPr>
          <a:lstStyle/>
          <a:p>
            <a:r>
              <a:rPr lang="en-US" b="1" dirty="0" smtClean="0">
                <a:solidFill>
                  <a:srgbClr val="0000FF"/>
                </a:solidFill>
              </a:rPr>
              <a:t>Hierarchical:</a:t>
            </a:r>
          </a:p>
          <a:p>
            <a:pPr lvl="1"/>
            <a:r>
              <a:rPr lang="en-US" b="1" dirty="0" smtClean="0">
                <a:solidFill>
                  <a:srgbClr val="D60093"/>
                </a:solidFill>
              </a:rPr>
              <a:t>Agglomerative</a:t>
            </a:r>
            <a:r>
              <a:rPr lang="en-US" dirty="0" smtClean="0">
                <a:solidFill>
                  <a:srgbClr val="D60093"/>
                </a:solidFill>
              </a:rPr>
              <a:t> </a:t>
            </a:r>
            <a:r>
              <a:rPr lang="en-US" dirty="0" smtClean="0"/>
              <a:t>(bottom up):</a:t>
            </a:r>
            <a:endParaRPr lang="en-US" dirty="0"/>
          </a:p>
          <a:p>
            <a:pPr lvl="2"/>
            <a:r>
              <a:rPr lang="en-US" dirty="0"/>
              <a:t>Initially, each point </a:t>
            </a:r>
            <a:r>
              <a:rPr lang="en-US" dirty="0" smtClean="0"/>
              <a:t>is a cluster</a:t>
            </a:r>
            <a:endParaRPr lang="en-US" dirty="0"/>
          </a:p>
          <a:p>
            <a:pPr lvl="2"/>
            <a:r>
              <a:rPr lang="en-US" dirty="0"/>
              <a:t>Repeatedly combine the two </a:t>
            </a:r>
            <a:r>
              <a:rPr lang="en-US" dirty="0" smtClean="0"/>
              <a:t/>
            </a:r>
            <a:br>
              <a:rPr lang="en-US" dirty="0" smtClean="0"/>
            </a:br>
            <a:r>
              <a:rPr lang="en-US" dirty="0" smtClean="0"/>
              <a:t>“</a:t>
            </a:r>
            <a:r>
              <a:rPr lang="en-US" dirty="0"/>
              <a:t>nearest” </a:t>
            </a:r>
            <a:r>
              <a:rPr lang="en-US" dirty="0" smtClean="0"/>
              <a:t>clusters </a:t>
            </a:r>
            <a:r>
              <a:rPr lang="en-US" dirty="0"/>
              <a:t>into </a:t>
            </a:r>
            <a:r>
              <a:rPr lang="en-US" dirty="0" smtClean="0"/>
              <a:t>one</a:t>
            </a:r>
          </a:p>
          <a:p>
            <a:pPr lvl="1"/>
            <a:r>
              <a:rPr lang="en-US" b="1" dirty="0" smtClean="0">
                <a:solidFill>
                  <a:srgbClr val="D60093"/>
                </a:solidFill>
              </a:rPr>
              <a:t>Divisive</a:t>
            </a:r>
            <a:r>
              <a:rPr lang="en-US" dirty="0" smtClean="0">
                <a:solidFill>
                  <a:srgbClr val="D60093"/>
                </a:solidFill>
              </a:rPr>
              <a:t> </a:t>
            </a:r>
            <a:r>
              <a:rPr lang="en-US" dirty="0" smtClean="0"/>
              <a:t>(top down):</a:t>
            </a:r>
          </a:p>
          <a:p>
            <a:pPr lvl="2"/>
            <a:r>
              <a:rPr lang="en-US" dirty="0" smtClean="0"/>
              <a:t>Start with one cluster and recursively split it</a:t>
            </a:r>
          </a:p>
          <a:p>
            <a:pPr lvl="8"/>
            <a:endParaRPr lang="en-US" dirty="0"/>
          </a:p>
          <a:p>
            <a:r>
              <a:rPr lang="en-US" b="1" dirty="0">
                <a:solidFill>
                  <a:srgbClr val="008000"/>
                </a:solidFill>
              </a:rPr>
              <a:t>Point </a:t>
            </a:r>
            <a:r>
              <a:rPr lang="en-US" b="1" dirty="0" smtClean="0">
                <a:solidFill>
                  <a:srgbClr val="008000"/>
                </a:solidFill>
              </a:rPr>
              <a:t>assignment:</a:t>
            </a:r>
            <a:endParaRPr lang="en-US" b="1" dirty="0">
              <a:solidFill>
                <a:srgbClr val="008000"/>
              </a:solidFill>
            </a:endParaRPr>
          </a:p>
          <a:p>
            <a:pPr lvl="1"/>
            <a:r>
              <a:rPr lang="en-US" dirty="0"/>
              <a:t>Maintain a set of </a:t>
            </a:r>
            <a:r>
              <a:rPr lang="en-US" dirty="0" smtClean="0"/>
              <a:t>clusters</a:t>
            </a:r>
            <a:endParaRPr lang="en-US" dirty="0"/>
          </a:p>
          <a:p>
            <a:pPr lvl="1"/>
            <a:r>
              <a:rPr lang="en-US" dirty="0" smtClean="0"/>
              <a:t>Points belong to </a:t>
            </a:r>
            <a:r>
              <a:rPr lang="en-US" dirty="0"/>
              <a:t>“nearest” </a:t>
            </a:r>
            <a:r>
              <a:rPr lang="en-US" dirty="0" smtClean="0"/>
              <a:t>cluster</a:t>
            </a:r>
            <a:endParaRPr lang="en-US" dirty="0"/>
          </a:p>
        </p:txBody>
      </p:sp>
      <p:pic>
        <p:nvPicPr>
          <p:cNvPr id="40964" name="Picture 4" descr="http://www.mathworks.com/help/toolbox/stats/dendrogram.gif"/>
          <p:cNvPicPr>
            <a:picLocks noChangeAspect="1" noChangeArrowheads="1"/>
          </p:cNvPicPr>
          <p:nvPr/>
        </p:nvPicPr>
        <p:blipFill>
          <a:blip r:embed="rId2" cstate="print"/>
          <a:srcRect/>
          <a:stretch>
            <a:fillRect/>
          </a:stretch>
        </p:blipFill>
        <p:spPr bwMode="auto">
          <a:xfrm>
            <a:off x="5386924" y="1752600"/>
            <a:ext cx="3680876" cy="2209800"/>
          </a:xfrm>
          <a:prstGeom prst="rect">
            <a:avLst/>
          </a:prstGeom>
          <a:noFill/>
        </p:spPr>
      </p:pic>
      <p:pic>
        <p:nvPicPr>
          <p:cNvPr id="40966" name="Picture 6" descr="http://www.ima.umn.edu/~iwen/REU/2Ddata.jpg"/>
          <p:cNvPicPr>
            <a:picLocks noChangeAspect="1" noChangeArrowheads="1"/>
          </p:cNvPicPr>
          <p:nvPr/>
        </p:nvPicPr>
        <p:blipFill>
          <a:blip r:embed="rId3" cstate="print"/>
          <a:srcRect/>
          <a:stretch>
            <a:fillRect/>
          </a:stretch>
        </p:blipFill>
        <p:spPr bwMode="auto">
          <a:xfrm>
            <a:off x="6781800" y="4827709"/>
            <a:ext cx="2325008" cy="1877891"/>
          </a:xfrm>
          <a:prstGeom prst="rect">
            <a:avLst/>
          </a:prstGeom>
          <a:noFill/>
        </p:spPr>
      </p:pic>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42904855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smtClean="0"/>
              <a:t>Hierarchical Clustering</a:t>
            </a:r>
            <a:endParaRPr lang="en-US"/>
          </a:p>
        </p:txBody>
      </p:sp>
      <p:sp>
        <p:nvSpPr>
          <p:cNvPr id="82947" name="Rectangle 3"/>
          <p:cNvSpPr>
            <a:spLocks noGrp="1" noChangeArrowheads="1"/>
          </p:cNvSpPr>
          <p:nvPr>
            <p:ph type="body" idx="1"/>
          </p:nvPr>
        </p:nvSpPr>
        <p:spPr/>
        <p:txBody>
          <a:bodyPr/>
          <a:lstStyle/>
          <a:p>
            <a:r>
              <a:rPr lang="en-US" b="1" dirty="0" smtClean="0">
                <a:solidFill>
                  <a:srgbClr val="D60093"/>
                </a:solidFill>
              </a:rPr>
              <a:t>Key operation: </a:t>
            </a:r>
            <a:r>
              <a:rPr lang="en-US" b="1" dirty="0" smtClean="0">
                <a:solidFill>
                  <a:schemeClr val="accent3"/>
                </a:solidFill>
              </a:rPr>
              <a:t/>
            </a:r>
            <a:br>
              <a:rPr lang="en-US" b="1" dirty="0" smtClean="0">
                <a:solidFill>
                  <a:schemeClr val="accent3"/>
                </a:solidFill>
              </a:rPr>
            </a:br>
            <a:r>
              <a:rPr lang="en-US" b="1" dirty="0" smtClean="0"/>
              <a:t>Repeatedly combine </a:t>
            </a:r>
            <a:br>
              <a:rPr lang="en-US" b="1" dirty="0" smtClean="0"/>
            </a:br>
            <a:r>
              <a:rPr lang="en-US" b="1" dirty="0" smtClean="0"/>
              <a:t>two nearest clusters</a:t>
            </a:r>
          </a:p>
          <a:p>
            <a:pPr lvl="2"/>
            <a:endParaRPr lang="en-US" dirty="0" smtClean="0"/>
          </a:p>
          <a:p>
            <a:r>
              <a:rPr lang="en-US" b="1" dirty="0" smtClean="0">
                <a:solidFill>
                  <a:srgbClr val="0000FF"/>
                </a:solidFill>
              </a:rPr>
              <a:t>Three important questions:</a:t>
            </a:r>
          </a:p>
          <a:p>
            <a:pPr lvl="1"/>
            <a:r>
              <a:rPr lang="en-US" b="1" dirty="0" smtClean="0"/>
              <a:t>1)</a:t>
            </a:r>
            <a:r>
              <a:rPr lang="en-US" dirty="0" smtClean="0"/>
              <a:t> How do you represent a cluster of more </a:t>
            </a:r>
            <a:br>
              <a:rPr lang="en-US" dirty="0" smtClean="0"/>
            </a:br>
            <a:r>
              <a:rPr lang="en-US" dirty="0" smtClean="0"/>
              <a:t>than one point?</a:t>
            </a:r>
          </a:p>
          <a:p>
            <a:pPr lvl="1"/>
            <a:r>
              <a:rPr lang="en-US" b="1" dirty="0" smtClean="0"/>
              <a:t>2)</a:t>
            </a:r>
            <a:r>
              <a:rPr lang="en-US" dirty="0" smtClean="0"/>
              <a:t> How do you determine the “nearness” of clusters?</a:t>
            </a:r>
          </a:p>
          <a:p>
            <a:pPr lvl="1"/>
            <a:r>
              <a:rPr lang="en-US" b="1" dirty="0" smtClean="0"/>
              <a:t>3)</a:t>
            </a:r>
            <a:r>
              <a:rPr lang="en-US" dirty="0" smtClean="0"/>
              <a:t> When to stop combining clusters?</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5B35AAD7-AE9A-4B67-BF02-47A6EAD9A973}" type="slidenum">
              <a:rPr lang="en-US" smtClean="0"/>
              <a:pPr/>
              <a:t>14</a:t>
            </a:fld>
            <a:endParaRPr lang="en-US"/>
          </a:p>
        </p:txBody>
      </p:sp>
      <p:pic>
        <p:nvPicPr>
          <p:cNvPr id="12" name="Picture 4" descr="http://www.mathworks.com/help/toolbox/stats/dendrogram.gif"/>
          <p:cNvPicPr>
            <a:picLocks noChangeAspect="1" noChangeArrowheads="1"/>
          </p:cNvPicPr>
          <p:nvPr/>
        </p:nvPicPr>
        <p:blipFill>
          <a:blip r:embed="rId2" cstate="print"/>
          <a:srcRect/>
          <a:stretch>
            <a:fillRect/>
          </a:stretch>
        </p:blipFill>
        <p:spPr bwMode="auto">
          <a:xfrm>
            <a:off x="5715000" y="1218145"/>
            <a:ext cx="3048000" cy="1829855"/>
          </a:xfrm>
          <a:prstGeom prst="rect">
            <a:avLst/>
          </a:prstGeom>
          <a:noFill/>
        </p:spPr>
      </p:pic>
    </p:spTree>
    <p:extLst>
      <p:ext uri="{BB962C8B-B14F-4D97-AF65-F5344CB8AC3E}">
        <p14:creationId xmlns:p14="http://schemas.microsoft.com/office/powerpoint/2010/main" val="16752754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Hierarchical </a:t>
            </a:r>
            <a:r>
              <a:rPr lang="en-US" dirty="0" smtClean="0"/>
              <a:t>Clustering</a:t>
            </a:r>
            <a:endParaRPr lang="en-US" dirty="0"/>
          </a:p>
        </p:txBody>
      </p:sp>
      <p:sp>
        <p:nvSpPr>
          <p:cNvPr id="19459" name="Rectangle 3"/>
          <p:cNvSpPr>
            <a:spLocks noGrp="1" noChangeArrowheads="1"/>
          </p:cNvSpPr>
          <p:nvPr>
            <p:ph idx="1"/>
          </p:nvPr>
        </p:nvSpPr>
        <p:spPr>
          <a:xfrm>
            <a:off x="457200" y="1295400"/>
            <a:ext cx="8686800" cy="5410200"/>
          </a:xfrm>
        </p:spPr>
        <p:txBody>
          <a:bodyPr>
            <a:normAutofit/>
          </a:bodyPr>
          <a:lstStyle/>
          <a:p>
            <a:r>
              <a:rPr lang="en-US" b="1" dirty="0">
                <a:solidFill>
                  <a:srgbClr val="D60093"/>
                </a:solidFill>
              </a:rPr>
              <a:t>Key operation: </a:t>
            </a:r>
            <a:r>
              <a:rPr lang="en-US" b="1" dirty="0" smtClean="0"/>
              <a:t>Repeatedly </a:t>
            </a:r>
            <a:r>
              <a:rPr lang="en-US" b="1" dirty="0"/>
              <a:t>combine </a:t>
            </a:r>
            <a:r>
              <a:rPr lang="en-US" b="1" dirty="0" smtClean="0"/>
              <a:t>two </a:t>
            </a:r>
            <a:r>
              <a:rPr lang="en-US" b="1" dirty="0"/>
              <a:t>nearest </a:t>
            </a:r>
            <a:r>
              <a:rPr lang="en-US" b="1" dirty="0" smtClean="0"/>
              <a:t>clusters</a:t>
            </a:r>
          </a:p>
          <a:p>
            <a:r>
              <a:rPr lang="en-US" b="1" dirty="0" smtClean="0">
                <a:solidFill>
                  <a:srgbClr val="0000FF"/>
                </a:solidFill>
              </a:rPr>
              <a:t>(1</a:t>
            </a:r>
            <a:r>
              <a:rPr lang="en-US" b="1" dirty="0">
                <a:solidFill>
                  <a:srgbClr val="0000FF"/>
                </a:solidFill>
              </a:rPr>
              <a:t>) How </a:t>
            </a:r>
            <a:r>
              <a:rPr lang="en-US" b="1" dirty="0" smtClean="0">
                <a:solidFill>
                  <a:srgbClr val="0000FF"/>
                </a:solidFill>
              </a:rPr>
              <a:t>to </a:t>
            </a:r>
            <a:r>
              <a:rPr lang="en-US" b="1" dirty="0">
                <a:solidFill>
                  <a:srgbClr val="0000FF"/>
                </a:solidFill>
              </a:rPr>
              <a:t>represent a cluster of </a:t>
            </a:r>
            <a:r>
              <a:rPr lang="en-US" b="1" dirty="0" smtClean="0">
                <a:solidFill>
                  <a:srgbClr val="0000FF"/>
                </a:solidFill>
              </a:rPr>
              <a:t>many points?</a:t>
            </a:r>
            <a:endParaRPr lang="en-US" b="1" dirty="0">
              <a:solidFill>
                <a:srgbClr val="0000FF"/>
              </a:solidFill>
            </a:endParaRPr>
          </a:p>
          <a:p>
            <a:pPr lvl="1"/>
            <a:r>
              <a:rPr lang="en-US" b="1" dirty="0" smtClean="0">
                <a:solidFill>
                  <a:srgbClr val="008000"/>
                </a:solidFill>
              </a:rPr>
              <a:t>Key problem:</a:t>
            </a:r>
            <a:r>
              <a:rPr lang="en-US" dirty="0" smtClean="0">
                <a:solidFill>
                  <a:srgbClr val="008000"/>
                </a:solidFill>
              </a:rPr>
              <a:t> </a:t>
            </a:r>
            <a:r>
              <a:rPr lang="en-US" dirty="0" smtClean="0"/>
              <a:t>As you merge clusters, how do you represent the “location” of each cluster, to tell which pair of clusters is closest?</a:t>
            </a:r>
          </a:p>
          <a:p>
            <a:r>
              <a:rPr lang="en-US" b="1" dirty="0" smtClean="0">
                <a:solidFill>
                  <a:srgbClr val="008000"/>
                </a:solidFill>
              </a:rPr>
              <a:t>Euclidean case:</a:t>
            </a:r>
            <a:r>
              <a:rPr lang="en-US" dirty="0" smtClean="0">
                <a:solidFill>
                  <a:srgbClr val="0000FF"/>
                </a:solidFill>
              </a:rPr>
              <a:t> </a:t>
            </a:r>
            <a:r>
              <a:rPr lang="en-US" dirty="0"/>
              <a:t>each cluster has </a:t>
            </a:r>
            <a:r>
              <a:rPr lang="en-US" dirty="0" smtClean="0"/>
              <a:t>a </a:t>
            </a:r>
            <a:br>
              <a:rPr lang="en-US" dirty="0" smtClean="0"/>
            </a:br>
            <a:r>
              <a:rPr lang="en-US" b="1" i="1" dirty="0" smtClean="0">
                <a:solidFill>
                  <a:srgbClr val="FF0066"/>
                </a:solidFill>
              </a:rPr>
              <a:t>centroid</a:t>
            </a:r>
            <a:r>
              <a:rPr lang="en-US" dirty="0" smtClean="0">
                <a:solidFill>
                  <a:srgbClr val="FF0066"/>
                </a:solidFill>
              </a:rPr>
              <a:t> </a:t>
            </a:r>
            <a:r>
              <a:rPr lang="en-US" dirty="0"/>
              <a:t>= average of its </a:t>
            </a:r>
            <a:r>
              <a:rPr lang="en-US" dirty="0" smtClean="0"/>
              <a:t>(data)points</a:t>
            </a:r>
          </a:p>
          <a:p>
            <a:r>
              <a:rPr lang="en-US" b="1" dirty="0">
                <a:solidFill>
                  <a:srgbClr val="0000FF"/>
                </a:solidFill>
              </a:rPr>
              <a:t>(</a:t>
            </a:r>
            <a:r>
              <a:rPr lang="en-US" b="1" dirty="0" smtClean="0">
                <a:solidFill>
                  <a:srgbClr val="0000FF"/>
                </a:solidFill>
              </a:rPr>
              <a:t>2</a:t>
            </a:r>
            <a:r>
              <a:rPr lang="en-US" b="1" dirty="0">
                <a:solidFill>
                  <a:srgbClr val="0000FF"/>
                </a:solidFill>
              </a:rPr>
              <a:t>) How </a:t>
            </a:r>
            <a:r>
              <a:rPr lang="en-US" b="1" dirty="0" smtClean="0">
                <a:solidFill>
                  <a:srgbClr val="0000FF"/>
                </a:solidFill>
              </a:rPr>
              <a:t>to determine “</a:t>
            </a:r>
            <a:r>
              <a:rPr lang="en-US" b="1" dirty="0">
                <a:solidFill>
                  <a:srgbClr val="0000FF"/>
                </a:solidFill>
              </a:rPr>
              <a:t>nearness” of clusters?</a:t>
            </a:r>
          </a:p>
          <a:p>
            <a:pPr lvl="1"/>
            <a:r>
              <a:rPr lang="en-US" dirty="0" smtClean="0"/>
              <a:t>Measure cluster </a:t>
            </a:r>
            <a:r>
              <a:rPr lang="en-US" dirty="0"/>
              <a:t>distances by distances of </a:t>
            </a:r>
            <a:r>
              <a:rPr lang="en-US" dirty="0" smtClean="0"/>
              <a:t>centroids</a:t>
            </a: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B3B40D71-7600-4E70-9746-66CD11735245}" type="slidenum">
              <a:rPr lang="en-US"/>
              <a:pPr/>
              <a:t>15</a:t>
            </a:fld>
            <a:endParaRPr lang="en-US"/>
          </a:p>
        </p:txBody>
      </p:sp>
    </p:spTree>
    <p:extLst>
      <p:ext uri="{BB962C8B-B14F-4D97-AF65-F5344CB8AC3E}">
        <p14:creationId xmlns:p14="http://schemas.microsoft.com/office/powerpoint/2010/main" val="3719244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2"/>
          </p:nvPr>
        </p:nvSpPr>
        <p:spPr/>
        <p:txBody>
          <a:bodyPr/>
          <a:lstStyle/>
          <a:p>
            <a:fld id="{99DB44CA-D531-47DB-9E33-B16569C64FBD}" type="slidenum">
              <a:rPr lang="en-US"/>
              <a:pPr/>
              <a:t>16</a:t>
            </a:fld>
            <a:endParaRPr lang="en-US"/>
          </a:p>
        </p:txBody>
      </p:sp>
      <p:sp>
        <p:nvSpPr>
          <p:cNvPr id="20482" name="Rectangle 2"/>
          <p:cNvSpPr>
            <a:spLocks noGrp="1" noChangeArrowheads="1"/>
          </p:cNvSpPr>
          <p:nvPr>
            <p:ph type="title"/>
          </p:nvPr>
        </p:nvSpPr>
        <p:spPr/>
        <p:txBody>
          <a:bodyPr/>
          <a:lstStyle/>
          <a:p>
            <a:r>
              <a:rPr lang="en-US" dirty="0" smtClean="0"/>
              <a:t>Example: Hierarchical clustering</a:t>
            </a:r>
            <a:endParaRPr lang="en-US" dirty="0"/>
          </a:p>
        </p:txBody>
      </p:sp>
      <p:sp>
        <p:nvSpPr>
          <p:cNvPr id="20483" name="Text Box 3"/>
          <p:cNvSpPr txBox="1">
            <a:spLocks noChangeArrowheads="1"/>
          </p:cNvSpPr>
          <p:nvPr/>
        </p:nvSpPr>
        <p:spPr bwMode="auto">
          <a:xfrm>
            <a:off x="593725" y="1787525"/>
            <a:ext cx="5416868" cy="2585323"/>
          </a:xfrm>
          <a:prstGeom prst="rect">
            <a:avLst/>
          </a:prstGeom>
          <a:noFill/>
          <a:ln w="9525">
            <a:noFill/>
            <a:miter lim="800000"/>
            <a:headEnd/>
            <a:tailEnd/>
          </a:ln>
          <a:effectLst/>
        </p:spPr>
        <p:txBody>
          <a:bodyPr wrap="none">
            <a:spAutoFit/>
          </a:bodyPr>
          <a:lstStyle/>
          <a:p>
            <a:r>
              <a:rPr lang="en-US" dirty="0"/>
              <a:t>					</a:t>
            </a:r>
            <a:r>
              <a:rPr lang="en-US" dirty="0">
                <a:solidFill>
                  <a:schemeClr val="accent3">
                    <a:lumMod val="75000"/>
                  </a:schemeClr>
                </a:solidFill>
              </a:rPr>
              <a:t>  </a:t>
            </a:r>
            <a:r>
              <a:rPr lang="en-US" dirty="0">
                <a:solidFill>
                  <a:schemeClr val="accent3">
                    <a:lumMod val="75000"/>
                  </a:schemeClr>
                </a:solidFill>
                <a:latin typeface="Times New Roman" charset="0"/>
              </a:rPr>
              <a:t>(5,3)</a:t>
            </a:r>
          </a:p>
          <a:p>
            <a:r>
              <a:rPr lang="en-US" dirty="0">
                <a:solidFill>
                  <a:schemeClr val="accent3">
                    <a:lumMod val="75000"/>
                  </a:schemeClr>
                </a:solidFill>
                <a:latin typeface="Times New Roman" charset="0"/>
              </a:rPr>
              <a:t>					o</a:t>
            </a:r>
          </a:p>
          <a:p>
            <a:r>
              <a:rPr lang="en-US" dirty="0">
                <a:latin typeface="Times New Roman" charset="0"/>
              </a:rPr>
              <a:t>	 </a:t>
            </a:r>
            <a:r>
              <a:rPr lang="en-US" dirty="0">
                <a:solidFill>
                  <a:srgbClr val="0070C0"/>
                </a:solidFill>
                <a:latin typeface="Times New Roman" charset="0"/>
              </a:rPr>
              <a:t> (1,2)</a:t>
            </a:r>
          </a:p>
          <a:p>
            <a:r>
              <a:rPr lang="en-US" dirty="0">
                <a:solidFill>
                  <a:srgbClr val="0070C0"/>
                </a:solidFill>
                <a:latin typeface="Times New Roman" charset="0"/>
              </a:rPr>
              <a:t>	o</a:t>
            </a:r>
          </a:p>
          <a:p>
            <a:endParaRPr lang="en-US" dirty="0">
              <a:latin typeface="Times New Roman" charset="0"/>
            </a:endParaRPr>
          </a:p>
          <a:p>
            <a:r>
              <a:rPr lang="en-US" dirty="0">
                <a:latin typeface="Times New Roman" charset="0"/>
              </a:rPr>
              <a:t>		</a:t>
            </a:r>
            <a:r>
              <a:rPr lang="en-US" dirty="0">
                <a:solidFill>
                  <a:srgbClr val="0070C0"/>
                </a:solidFill>
                <a:latin typeface="Times New Roman" charset="0"/>
              </a:rPr>
              <a:t>o  (2,1)	</a:t>
            </a:r>
            <a:r>
              <a:rPr lang="en-US" dirty="0">
                <a:latin typeface="Times New Roman" charset="0"/>
              </a:rPr>
              <a:t>	</a:t>
            </a:r>
            <a:r>
              <a:rPr lang="en-US" dirty="0">
                <a:solidFill>
                  <a:srgbClr val="00B050"/>
                </a:solidFill>
                <a:latin typeface="Times New Roman" charset="0"/>
              </a:rPr>
              <a:t>o  (4,1)</a:t>
            </a:r>
          </a:p>
          <a:p>
            <a:endParaRPr lang="en-US" dirty="0"/>
          </a:p>
          <a:p>
            <a:r>
              <a:rPr lang="en-US" dirty="0" smtClean="0">
                <a:solidFill>
                  <a:srgbClr val="C00000"/>
                </a:solidFill>
                <a:latin typeface="Times New Roman" charset="0"/>
              </a:rPr>
              <a:t>       o  </a:t>
            </a:r>
            <a:r>
              <a:rPr lang="en-US" dirty="0">
                <a:solidFill>
                  <a:srgbClr val="C00000"/>
                </a:solidFill>
                <a:latin typeface="Times New Roman" charset="0"/>
              </a:rPr>
              <a:t>(0,0</a:t>
            </a:r>
            <a:r>
              <a:rPr lang="en-US" dirty="0" smtClean="0">
                <a:solidFill>
                  <a:srgbClr val="C00000"/>
                </a:solidFill>
                <a:latin typeface="Times New Roman" charset="0"/>
              </a:rPr>
              <a:t>)</a:t>
            </a:r>
            <a:r>
              <a:rPr lang="en-US" dirty="0">
                <a:latin typeface="Times New Roman" charset="0"/>
              </a:rPr>
              <a:t>				</a:t>
            </a:r>
            <a:r>
              <a:rPr lang="en-US" dirty="0">
                <a:solidFill>
                  <a:srgbClr val="00B050"/>
                </a:solidFill>
                <a:latin typeface="Times New Roman" charset="0"/>
              </a:rPr>
              <a:t>o (5,0)</a:t>
            </a:r>
          </a:p>
          <a:p>
            <a:r>
              <a:rPr lang="en-US" dirty="0">
                <a:solidFill>
                  <a:srgbClr val="00B050"/>
                </a:solidFill>
                <a:latin typeface="Times New Roman" charset="0"/>
              </a:rPr>
              <a:t>			</a:t>
            </a:r>
            <a:r>
              <a:rPr lang="en-US" dirty="0" smtClean="0">
                <a:solidFill>
                  <a:srgbClr val="00B050"/>
                </a:solidFill>
                <a:latin typeface="Times New Roman" charset="0"/>
              </a:rPr>
              <a:t>		</a:t>
            </a:r>
            <a:endParaRPr lang="en-US" dirty="0">
              <a:solidFill>
                <a:srgbClr val="00B050"/>
              </a:solidFill>
            </a:endParaRPr>
          </a:p>
        </p:txBody>
      </p:sp>
      <p:sp>
        <p:nvSpPr>
          <p:cNvPr id="20489" name="Oval 9"/>
          <p:cNvSpPr>
            <a:spLocks noChangeArrowheads="1"/>
          </p:cNvSpPr>
          <p:nvPr/>
        </p:nvSpPr>
        <p:spPr bwMode="auto">
          <a:xfrm>
            <a:off x="1316515" y="2263966"/>
            <a:ext cx="1676400" cy="1676400"/>
          </a:xfrm>
          <a:prstGeom prst="ellipse">
            <a:avLst/>
          </a:prstGeom>
          <a:noFill/>
          <a:ln w="9525">
            <a:solidFill>
              <a:srgbClr val="0070C0"/>
            </a:solidFill>
            <a:round/>
            <a:headEnd/>
            <a:tailEnd/>
          </a:ln>
          <a:effectLst/>
        </p:spPr>
        <p:txBody>
          <a:bodyPr wrap="none" anchor="ctr"/>
          <a:lstStyle/>
          <a:p>
            <a:pPr algn="ctr"/>
            <a:endParaRPr lang="en-US">
              <a:latin typeface="Times New Roman" charset="0"/>
            </a:endParaRPr>
          </a:p>
        </p:txBody>
      </p:sp>
      <p:sp>
        <p:nvSpPr>
          <p:cNvPr id="20491" name="Text Box 11"/>
          <p:cNvSpPr txBox="1">
            <a:spLocks noChangeArrowheads="1"/>
          </p:cNvSpPr>
          <p:nvPr/>
        </p:nvSpPr>
        <p:spPr bwMode="auto">
          <a:xfrm>
            <a:off x="1944882" y="2863468"/>
            <a:ext cx="1146468" cy="369332"/>
          </a:xfrm>
          <a:prstGeom prst="rect">
            <a:avLst/>
          </a:prstGeom>
          <a:noFill/>
          <a:ln w="9525">
            <a:noFill/>
            <a:miter lim="800000"/>
            <a:headEnd/>
            <a:tailEnd/>
          </a:ln>
          <a:effectLst/>
        </p:spPr>
        <p:txBody>
          <a:bodyPr wrap="none">
            <a:spAutoFit/>
          </a:bodyPr>
          <a:lstStyle/>
          <a:p>
            <a:r>
              <a:rPr lang="en-US" b="1" dirty="0">
                <a:solidFill>
                  <a:srgbClr val="0070C0"/>
                </a:solidFill>
                <a:latin typeface="Times New Roman" charset="0"/>
              </a:rPr>
              <a:t>x</a:t>
            </a:r>
            <a:r>
              <a:rPr lang="en-US" dirty="0">
                <a:solidFill>
                  <a:srgbClr val="0070C0"/>
                </a:solidFill>
                <a:latin typeface="Times New Roman" charset="0"/>
              </a:rPr>
              <a:t> (1.5,1.5)</a:t>
            </a:r>
          </a:p>
        </p:txBody>
      </p:sp>
      <p:sp>
        <p:nvSpPr>
          <p:cNvPr id="20492" name="Oval 12"/>
          <p:cNvSpPr>
            <a:spLocks noChangeArrowheads="1"/>
          </p:cNvSpPr>
          <p:nvPr/>
        </p:nvSpPr>
        <p:spPr bwMode="auto">
          <a:xfrm>
            <a:off x="4114800" y="2971800"/>
            <a:ext cx="1676400" cy="1676400"/>
          </a:xfrm>
          <a:prstGeom prst="ellipse">
            <a:avLst/>
          </a:prstGeom>
          <a:noFill/>
          <a:ln w="9525">
            <a:solidFill>
              <a:srgbClr val="00B050"/>
            </a:solidFill>
            <a:round/>
            <a:headEnd/>
            <a:tailEnd/>
          </a:ln>
          <a:effectLst/>
        </p:spPr>
        <p:txBody>
          <a:bodyPr wrap="none" anchor="ctr"/>
          <a:lstStyle/>
          <a:p>
            <a:endParaRPr lang="en-US"/>
          </a:p>
        </p:txBody>
      </p:sp>
      <p:sp>
        <p:nvSpPr>
          <p:cNvPr id="20493" name="Text Box 13"/>
          <p:cNvSpPr txBox="1">
            <a:spLocks noChangeArrowheads="1"/>
          </p:cNvSpPr>
          <p:nvPr/>
        </p:nvSpPr>
        <p:spPr bwMode="auto">
          <a:xfrm>
            <a:off x="4762315" y="3471169"/>
            <a:ext cx="1146468" cy="369332"/>
          </a:xfrm>
          <a:prstGeom prst="rect">
            <a:avLst/>
          </a:prstGeom>
          <a:noFill/>
          <a:ln w="9525">
            <a:noFill/>
            <a:miter lim="800000"/>
            <a:headEnd/>
            <a:tailEnd/>
          </a:ln>
          <a:effectLst/>
        </p:spPr>
        <p:txBody>
          <a:bodyPr wrap="none">
            <a:spAutoFit/>
          </a:bodyPr>
          <a:lstStyle/>
          <a:p>
            <a:r>
              <a:rPr lang="en-US" b="1" dirty="0">
                <a:solidFill>
                  <a:srgbClr val="00B050"/>
                </a:solidFill>
                <a:latin typeface="Times New Roman" charset="0"/>
              </a:rPr>
              <a:t>x</a:t>
            </a:r>
            <a:r>
              <a:rPr lang="en-US" dirty="0">
                <a:solidFill>
                  <a:srgbClr val="00B050"/>
                </a:solidFill>
                <a:latin typeface="Times New Roman" charset="0"/>
              </a:rPr>
              <a:t> (4.5,0.5)</a:t>
            </a:r>
          </a:p>
        </p:txBody>
      </p:sp>
      <p:sp>
        <p:nvSpPr>
          <p:cNvPr id="20494" name="Oval 14"/>
          <p:cNvSpPr>
            <a:spLocks noChangeArrowheads="1"/>
          </p:cNvSpPr>
          <p:nvPr/>
        </p:nvSpPr>
        <p:spPr bwMode="auto">
          <a:xfrm>
            <a:off x="457200" y="2133600"/>
            <a:ext cx="3048000" cy="2743200"/>
          </a:xfrm>
          <a:prstGeom prst="ellipse">
            <a:avLst/>
          </a:prstGeom>
          <a:noFill/>
          <a:ln w="9525">
            <a:solidFill>
              <a:srgbClr val="C00000"/>
            </a:solidFill>
            <a:round/>
            <a:headEnd/>
            <a:tailEnd/>
          </a:ln>
          <a:effectLst/>
        </p:spPr>
        <p:txBody>
          <a:bodyPr wrap="none" anchor="ctr"/>
          <a:lstStyle/>
          <a:p>
            <a:endParaRPr lang="en-US"/>
          </a:p>
        </p:txBody>
      </p:sp>
      <p:sp>
        <p:nvSpPr>
          <p:cNvPr id="20496" name="Text Box 16"/>
          <p:cNvSpPr txBox="1">
            <a:spLocks noChangeArrowheads="1"/>
          </p:cNvSpPr>
          <p:nvPr/>
        </p:nvSpPr>
        <p:spPr bwMode="auto">
          <a:xfrm>
            <a:off x="1600200" y="3200400"/>
            <a:ext cx="800219" cy="369332"/>
          </a:xfrm>
          <a:prstGeom prst="rect">
            <a:avLst/>
          </a:prstGeom>
          <a:noFill/>
          <a:ln w="9525">
            <a:noFill/>
            <a:miter lim="800000"/>
            <a:headEnd/>
            <a:tailEnd/>
          </a:ln>
          <a:effectLst/>
        </p:spPr>
        <p:txBody>
          <a:bodyPr wrap="none">
            <a:spAutoFit/>
          </a:bodyPr>
          <a:lstStyle/>
          <a:p>
            <a:r>
              <a:rPr lang="en-US" dirty="0">
                <a:solidFill>
                  <a:srgbClr val="C00000"/>
                </a:solidFill>
                <a:latin typeface="Times New Roman" charset="0"/>
              </a:rPr>
              <a:t>x (1,1)</a:t>
            </a:r>
          </a:p>
        </p:txBody>
      </p:sp>
      <p:sp>
        <p:nvSpPr>
          <p:cNvPr id="20497" name="Oval 17"/>
          <p:cNvSpPr>
            <a:spLocks noChangeArrowheads="1"/>
          </p:cNvSpPr>
          <p:nvPr/>
        </p:nvSpPr>
        <p:spPr bwMode="auto">
          <a:xfrm>
            <a:off x="4038600" y="1447800"/>
            <a:ext cx="2286000" cy="3581400"/>
          </a:xfrm>
          <a:prstGeom prst="ellipse">
            <a:avLst/>
          </a:prstGeom>
          <a:noFill/>
          <a:ln w="9525">
            <a:solidFill>
              <a:schemeClr val="accent3">
                <a:lumMod val="75000"/>
              </a:schemeClr>
            </a:solidFill>
            <a:round/>
            <a:headEnd/>
            <a:tailEnd/>
          </a:ln>
          <a:effectLst/>
        </p:spPr>
        <p:txBody>
          <a:bodyPr wrap="none" anchor="ctr"/>
          <a:lstStyle/>
          <a:p>
            <a:endParaRPr lang="en-US"/>
          </a:p>
        </p:txBody>
      </p:sp>
      <p:sp>
        <p:nvSpPr>
          <p:cNvPr id="20498" name="Text Box 18"/>
          <p:cNvSpPr txBox="1">
            <a:spLocks noChangeArrowheads="1"/>
          </p:cNvSpPr>
          <p:nvPr/>
        </p:nvSpPr>
        <p:spPr bwMode="auto">
          <a:xfrm>
            <a:off x="4998353" y="2917567"/>
            <a:ext cx="1146468" cy="369332"/>
          </a:xfrm>
          <a:prstGeom prst="rect">
            <a:avLst/>
          </a:prstGeom>
          <a:noFill/>
          <a:ln w="9525">
            <a:noFill/>
            <a:miter lim="800000"/>
            <a:headEnd/>
            <a:tailEnd/>
          </a:ln>
          <a:effectLst/>
        </p:spPr>
        <p:txBody>
          <a:bodyPr wrap="none">
            <a:spAutoFit/>
          </a:bodyPr>
          <a:lstStyle/>
          <a:p>
            <a:r>
              <a:rPr lang="en-US" b="1" dirty="0">
                <a:solidFill>
                  <a:schemeClr val="accent3">
                    <a:lumMod val="75000"/>
                  </a:schemeClr>
                </a:solidFill>
                <a:latin typeface="Times New Roman" charset="0"/>
              </a:rPr>
              <a:t>x</a:t>
            </a:r>
            <a:r>
              <a:rPr lang="en-US" dirty="0">
                <a:solidFill>
                  <a:schemeClr val="accent3">
                    <a:lumMod val="75000"/>
                  </a:schemeClr>
                </a:solidFill>
                <a:latin typeface="Times New Roman" charset="0"/>
              </a:rPr>
              <a:t> (4.7,1.3)</a:t>
            </a:r>
          </a:p>
        </p:txBody>
      </p:sp>
      <p:sp>
        <p:nvSpPr>
          <p:cNvPr id="13" name="Oval 12"/>
          <p:cNvSpPr/>
          <p:nvPr/>
        </p:nvSpPr>
        <p:spPr>
          <a:xfrm>
            <a:off x="6781800" y="6019801"/>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16966" y="6019801"/>
            <a:ext cx="152400" cy="152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400800" y="6019801"/>
            <a:ext cx="152400" cy="1524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099234" y="6019801"/>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534400" y="6019801"/>
            <a:ext cx="152400" cy="1524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718234" y="6019801"/>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Elbow Connector 25"/>
          <p:cNvCxnSpPr>
            <a:stCxn id="15" idx="0"/>
          </p:cNvCxnSpPr>
          <p:nvPr/>
        </p:nvCxnSpPr>
        <p:spPr>
          <a:xfrm rot="5400000" flipH="1" flipV="1">
            <a:off x="6324600" y="5334001"/>
            <a:ext cx="838200" cy="53340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3" idx="0"/>
          </p:cNvCxnSpPr>
          <p:nvPr/>
        </p:nvCxnSpPr>
        <p:spPr>
          <a:xfrm rot="5400000" flipH="1" flipV="1">
            <a:off x="6705600" y="5715001"/>
            <a:ext cx="457200" cy="152400"/>
          </a:xfrm>
          <a:prstGeom prst="bentConnector3">
            <a:avLst>
              <a:gd name="adj1" fmla="val 4277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4" idx="0"/>
          </p:cNvCxnSpPr>
          <p:nvPr/>
        </p:nvCxnSpPr>
        <p:spPr>
          <a:xfrm rot="16200000" flipV="1">
            <a:off x="6961283" y="5687918"/>
            <a:ext cx="381000" cy="282766"/>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18" idx="0"/>
          </p:cNvCxnSpPr>
          <p:nvPr/>
        </p:nvCxnSpPr>
        <p:spPr>
          <a:xfrm rot="5400000" flipH="1" flipV="1">
            <a:off x="7669117" y="5764118"/>
            <a:ext cx="381000" cy="130366"/>
          </a:xfrm>
          <a:prstGeom prst="bentConnector3">
            <a:avLst>
              <a:gd name="adj1" fmla="val 76024"/>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6" idx="0"/>
          </p:cNvCxnSpPr>
          <p:nvPr/>
        </p:nvCxnSpPr>
        <p:spPr>
          <a:xfrm rot="16200000" flipV="1">
            <a:off x="7745317" y="5589684"/>
            <a:ext cx="609600" cy="250634"/>
          </a:xfrm>
          <a:prstGeom prst="bentConnector3">
            <a:avLst>
              <a:gd name="adj1" fmla="val 4819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Elbow Connector 36"/>
          <p:cNvCxnSpPr>
            <a:stCxn id="17" idx="0"/>
          </p:cNvCxnSpPr>
          <p:nvPr/>
        </p:nvCxnSpPr>
        <p:spPr>
          <a:xfrm rot="16200000" flipV="1">
            <a:off x="7810500" y="5219701"/>
            <a:ext cx="914400" cy="685800"/>
          </a:xfrm>
          <a:prstGeom prst="bentConnector3">
            <a:avLst>
              <a:gd name="adj1" fmla="val 6325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5400000" flipH="1" flipV="1">
            <a:off x="6858000" y="4876801"/>
            <a:ext cx="762000" cy="457200"/>
          </a:xfrm>
          <a:prstGeom prst="bentConnector3">
            <a:avLst>
              <a:gd name="adj1"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6200000" flipV="1">
            <a:off x="7391400" y="4800601"/>
            <a:ext cx="609600" cy="457200"/>
          </a:xfrm>
          <a:prstGeom prst="bentConnector3">
            <a:avLst>
              <a:gd name="adj1" fmla="val 37349"/>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154692" y="5562600"/>
            <a:ext cx="1835759" cy="1015663"/>
          </a:xfrm>
          <a:prstGeom prst="rect">
            <a:avLst/>
          </a:prstGeom>
          <a:noFill/>
        </p:spPr>
        <p:txBody>
          <a:bodyPr wrap="none" rtlCol="0">
            <a:spAutoFit/>
          </a:bodyPr>
          <a:lstStyle/>
          <a:p>
            <a:r>
              <a:rPr lang="en-US" sz="2000" b="1" dirty="0" smtClean="0">
                <a:solidFill>
                  <a:srgbClr val="008000"/>
                </a:solidFill>
                <a:latin typeface="Arial" pitchFamily="34" charset="0"/>
                <a:cs typeface="Arial" pitchFamily="34" charset="0"/>
              </a:rPr>
              <a:t>Data:</a:t>
            </a:r>
          </a:p>
          <a:p>
            <a:r>
              <a:rPr lang="en-US" sz="2000" dirty="0">
                <a:solidFill>
                  <a:srgbClr val="008000"/>
                </a:solidFill>
                <a:latin typeface="Times New Roman" pitchFamily="18" charset="0"/>
                <a:cs typeface="Times New Roman" pitchFamily="18" charset="0"/>
              </a:rPr>
              <a:t>o</a:t>
            </a:r>
            <a:r>
              <a:rPr lang="en-US" sz="2000" dirty="0" smtClean="0">
                <a:solidFill>
                  <a:srgbClr val="008000"/>
                </a:solidFill>
                <a:latin typeface="Arial" pitchFamily="34" charset="0"/>
                <a:cs typeface="Arial" pitchFamily="34" charset="0"/>
              </a:rPr>
              <a:t> … data point</a:t>
            </a:r>
          </a:p>
          <a:p>
            <a:r>
              <a:rPr lang="en-US" sz="2000" dirty="0" smtClean="0">
                <a:solidFill>
                  <a:srgbClr val="008000"/>
                </a:solidFill>
                <a:latin typeface="Times New Roman" pitchFamily="18" charset="0"/>
                <a:cs typeface="Times New Roman" pitchFamily="18" charset="0"/>
              </a:rPr>
              <a:t>x</a:t>
            </a:r>
            <a:r>
              <a:rPr lang="en-US" sz="2000" dirty="0" smtClean="0">
                <a:solidFill>
                  <a:srgbClr val="008000"/>
                </a:solidFill>
                <a:latin typeface="Arial" pitchFamily="34" charset="0"/>
                <a:cs typeface="Arial" pitchFamily="34" charset="0"/>
              </a:rPr>
              <a:t> … centroid</a:t>
            </a:r>
            <a:endParaRPr lang="en-US" sz="2000" dirty="0">
              <a:solidFill>
                <a:srgbClr val="008000"/>
              </a:solidFill>
              <a:latin typeface="Arial" pitchFamily="34" charset="0"/>
              <a:cs typeface="Arial" pitchFamily="34" charset="0"/>
            </a:endParaRPr>
          </a:p>
        </p:txBody>
      </p:sp>
      <p:sp>
        <p:nvSpPr>
          <p:cNvPr id="50" name="TextBox 49"/>
          <p:cNvSpPr txBox="1"/>
          <p:nvPr/>
        </p:nvSpPr>
        <p:spPr>
          <a:xfrm>
            <a:off x="6685872" y="6303994"/>
            <a:ext cx="1710725" cy="400110"/>
          </a:xfrm>
          <a:prstGeom prst="rect">
            <a:avLst/>
          </a:prstGeom>
          <a:noFill/>
        </p:spPr>
        <p:txBody>
          <a:bodyPr wrap="none" rtlCol="0">
            <a:spAutoFit/>
          </a:bodyPr>
          <a:lstStyle/>
          <a:p>
            <a:r>
              <a:rPr lang="en-US" sz="2000" b="1" dirty="0" err="1" smtClean="0">
                <a:solidFill>
                  <a:srgbClr val="008000"/>
                </a:solidFill>
                <a:latin typeface="Arial" pitchFamily="34" charset="0"/>
                <a:cs typeface="Arial" pitchFamily="34" charset="0"/>
              </a:rPr>
              <a:t>Dendrogram</a:t>
            </a:r>
            <a:endParaRPr lang="en-US" sz="2000" b="1" dirty="0">
              <a:solidFill>
                <a:srgbClr val="008000"/>
              </a:solidFill>
              <a:latin typeface="Arial" pitchFamily="34" charset="0"/>
              <a:cs typeface="Arial" pitchFamily="34" charset="0"/>
            </a:endParaRPr>
          </a:p>
        </p:txBody>
      </p:sp>
      <p:sp>
        <p:nvSpPr>
          <p:cNvPr id="52" name="Footer Placeholder 51"/>
          <p:cNvSpPr>
            <a:spLocks noGrp="1"/>
          </p:cNvSpPr>
          <p:nvPr>
            <p:ph type="ftr" sz="quarter" idx="11"/>
          </p:nvPr>
        </p:nvSpPr>
        <p:spPr/>
        <p:txBody>
          <a:bodyPr/>
          <a:lstStyle/>
          <a:p>
            <a:r>
              <a:rPr lang="en-US" smtClean="0"/>
              <a:t>J. Leskovec, A. Rajaraman, J. Ullman: Mining of Massive Datasets, http://www.mmds.org</a:t>
            </a:r>
            <a:endParaRPr lang="en-US"/>
          </a:p>
        </p:txBody>
      </p:sp>
      <p:cxnSp>
        <p:nvCxnSpPr>
          <p:cNvPr id="3" name="Straight Connector 2"/>
          <p:cNvCxnSpPr/>
          <p:nvPr/>
        </p:nvCxnSpPr>
        <p:spPr>
          <a:xfrm>
            <a:off x="1676400" y="2819400"/>
            <a:ext cx="914400" cy="565666"/>
          </a:xfrm>
          <a:prstGeom prst="line">
            <a:avLst/>
          </a:prstGeom>
          <a:ln w="1270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4434838" y="3392758"/>
            <a:ext cx="822962" cy="493442"/>
          </a:xfrm>
          <a:prstGeom prst="line">
            <a:avLst/>
          </a:prstGeom>
          <a:ln w="12700">
            <a:solidFill>
              <a:srgbClr val="00B050"/>
            </a:solidFill>
            <a:prstDash val="dash"/>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676400" y="2863468"/>
            <a:ext cx="76200" cy="52929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flipH="1">
            <a:off x="1752600" y="3392758"/>
            <a:ext cx="765516" cy="0"/>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1143000" y="3392758"/>
            <a:ext cx="609600" cy="493442"/>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H="1">
            <a:off x="5152398" y="2329739"/>
            <a:ext cx="150755" cy="780316"/>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flipV="1">
            <a:off x="4434838" y="3128113"/>
            <a:ext cx="717560" cy="224688"/>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flipV="1">
            <a:off x="5152398" y="3128113"/>
            <a:ext cx="183151" cy="712388"/>
          </a:xfrm>
          <a:prstGeom prst="line">
            <a:avLst/>
          </a:prstGeom>
          <a:ln w="12700">
            <a:solidFill>
              <a:srgbClr val="C00000"/>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64700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9"/>
                                        </p:tgtEl>
                                        <p:attrNameLst>
                                          <p:attrName>style.visibility</p:attrName>
                                        </p:attrNameLst>
                                      </p:cBhvr>
                                      <p:to>
                                        <p:strVal val="visible"/>
                                      </p:to>
                                    </p:set>
                                    <p:anim calcmode="lin" valueType="num">
                                      <p:cBhvr additive="base">
                                        <p:cTn id="7" dur="500" fill="hold"/>
                                        <p:tgtEl>
                                          <p:spTgt spid="20489"/>
                                        </p:tgtEl>
                                        <p:attrNameLst>
                                          <p:attrName>ppt_x</p:attrName>
                                        </p:attrNameLst>
                                      </p:cBhvr>
                                      <p:tavLst>
                                        <p:tav tm="0">
                                          <p:val>
                                            <p:strVal val="#ppt_x"/>
                                          </p:val>
                                        </p:tav>
                                        <p:tav tm="100000">
                                          <p:val>
                                            <p:strVal val="#ppt_x"/>
                                          </p:val>
                                        </p:tav>
                                      </p:tavLst>
                                    </p:anim>
                                    <p:anim calcmode="lin" valueType="num">
                                      <p:cBhvr additive="base">
                                        <p:cTn id="8" dur="500" fill="hold"/>
                                        <p:tgtEl>
                                          <p:spTgt spid="20489"/>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0491"/>
                                        </p:tgtEl>
                                        <p:attrNameLst>
                                          <p:attrName>style.visibility</p:attrName>
                                        </p:attrNameLst>
                                      </p:cBhvr>
                                      <p:to>
                                        <p:strVal val="visible"/>
                                      </p:to>
                                    </p:set>
                                    <p:anim calcmode="lin" valueType="num">
                                      <p:cBhvr additive="base">
                                        <p:cTn id="17" dur="500" fill="hold"/>
                                        <p:tgtEl>
                                          <p:spTgt spid="20491"/>
                                        </p:tgtEl>
                                        <p:attrNameLst>
                                          <p:attrName>ppt_x</p:attrName>
                                        </p:attrNameLst>
                                      </p:cBhvr>
                                      <p:tavLst>
                                        <p:tav tm="0">
                                          <p:val>
                                            <p:strVal val="1+#ppt_w/2"/>
                                          </p:val>
                                        </p:tav>
                                        <p:tav tm="100000">
                                          <p:val>
                                            <p:strVal val="#ppt_x"/>
                                          </p:val>
                                        </p:tav>
                                      </p:tavLst>
                                    </p:anim>
                                    <p:anim calcmode="lin" valueType="num">
                                      <p:cBhvr additive="base">
                                        <p:cTn id="18" dur="500" fill="hold"/>
                                        <p:tgtEl>
                                          <p:spTgt spid="20491"/>
                                        </p:tgtEl>
                                        <p:attrNameLst>
                                          <p:attrName>ppt_y</p:attrName>
                                        </p:attrNameLst>
                                      </p:cBhvr>
                                      <p:tavLst>
                                        <p:tav tm="0">
                                          <p:val>
                                            <p:strVal val="#ppt_y"/>
                                          </p:val>
                                        </p:tav>
                                        <p:tav tm="100000">
                                          <p:val>
                                            <p:strVal val="#ppt_y"/>
                                          </p:val>
                                        </p:tav>
                                      </p:tavLst>
                                    </p:anim>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492"/>
                                        </p:tgtEl>
                                        <p:attrNameLst>
                                          <p:attrName>style.visibility</p:attrName>
                                        </p:attrNameLst>
                                      </p:cBhvr>
                                      <p:to>
                                        <p:strVal val="visible"/>
                                      </p:to>
                                    </p:set>
                                    <p:anim calcmode="lin" valueType="num">
                                      <p:cBhvr additive="base">
                                        <p:cTn id="25" dur="500" fill="hold"/>
                                        <p:tgtEl>
                                          <p:spTgt spid="20492"/>
                                        </p:tgtEl>
                                        <p:attrNameLst>
                                          <p:attrName>ppt_x</p:attrName>
                                        </p:attrNameLst>
                                      </p:cBhvr>
                                      <p:tavLst>
                                        <p:tav tm="0">
                                          <p:val>
                                            <p:strVal val="#ppt_x"/>
                                          </p:val>
                                        </p:tav>
                                        <p:tav tm="100000">
                                          <p:val>
                                            <p:strVal val="#ppt_x"/>
                                          </p:val>
                                        </p:tav>
                                      </p:tavLst>
                                    </p:anim>
                                    <p:anim calcmode="lin" valueType="num">
                                      <p:cBhvr additive="base">
                                        <p:cTn id="26" dur="500" fill="hold"/>
                                        <p:tgtEl>
                                          <p:spTgt spid="20492"/>
                                        </p:tgtEl>
                                        <p:attrNameLst>
                                          <p:attrName>ppt_y</p:attrName>
                                        </p:attrNameLst>
                                      </p:cBhvr>
                                      <p:tavLst>
                                        <p:tav tm="0">
                                          <p:val>
                                            <p:strVal val="1+#ppt_h/2"/>
                                          </p:val>
                                        </p:tav>
                                        <p:tav tm="100000">
                                          <p:val>
                                            <p:strVal val="#ppt_y"/>
                                          </p:val>
                                        </p:tav>
                                      </p:tavLst>
                                    </p:anim>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20493"/>
                                        </p:tgtEl>
                                        <p:attrNameLst>
                                          <p:attrName>style.visibility</p:attrName>
                                        </p:attrNameLst>
                                      </p:cBhvr>
                                      <p:to>
                                        <p:strVal val="visible"/>
                                      </p:to>
                                    </p:set>
                                    <p:anim calcmode="lin" valueType="num">
                                      <p:cBhvr additive="base">
                                        <p:cTn id="35" dur="500" fill="hold"/>
                                        <p:tgtEl>
                                          <p:spTgt spid="20493"/>
                                        </p:tgtEl>
                                        <p:attrNameLst>
                                          <p:attrName>ppt_x</p:attrName>
                                        </p:attrNameLst>
                                      </p:cBhvr>
                                      <p:tavLst>
                                        <p:tav tm="0">
                                          <p:val>
                                            <p:strVal val="1+#ppt_w/2"/>
                                          </p:val>
                                        </p:tav>
                                        <p:tav tm="100000">
                                          <p:val>
                                            <p:strVal val="#ppt_x"/>
                                          </p:val>
                                        </p:tav>
                                      </p:tavLst>
                                    </p:anim>
                                    <p:anim calcmode="lin" valueType="num">
                                      <p:cBhvr additive="base">
                                        <p:cTn id="36" dur="500" fill="hold"/>
                                        <p:tgtEl>
                                          <p:spTgt spid="20493"/>
                                        </p:tgtEl>
                                        <p:attrNameLst>
                                          <p:attrName>ppt_y</p:attrName>
                                        </p:attrNameLst>
                                      </p:cBhvr>
                                      <p:tavLst>
                                        <p:tav tm="0">
                                          <p:val>
                                            <p:strVal val="#ppt_y"/>
                                          </p:val>
                                        </p:tav>
                                        <p:tav tm="100000">
                                          <p:val>
                                            <p:strVal val="#ppt_y"/>
                                          </p:val>
                                        </p:tav>
                                      </p:tavLst>
                                    </p:anim>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494"/>
                                        </p:tgtEl>
                                        <p:attrNameLst>
                                          <p:attrName>style.visibility</p:attrName>
                                        </p:attrNameLst>
                                      </p:cBhvr>
                                      <p:to>
                                        <p:strVal val="visible"/>
                                      </p:to>
                                    </p:set>
                                    <p:anim calcmode="lin" valueType="num">
                                      <p:cBhvr additive="base">
                                        <p:cTn id="43" dur="500" fill="hold"/>
                                        <p:tgtEl>
                                          <p:spTgt spid="20494"/>
                                        </p:tgtEl>
                                        <p:attrNameLst>
                                          <p:attrName>ppt_x</p:attrName>
                                        </p:attrNameLst>
                                      </p:cBhvr>
                                      <p:tavLst>
                                        <p:tav tm="0">
                                          <p:val>
                                            <p:strVal val="#ppt_x"/>
                                          </p:val>
                                        </p:tav>
                                        <p:tav tm="100000">
                                          <p:val>
                                            <p:strVal val="#ppt_x"/>
                                          </p:val>
                                        </p:tav>
                                      </p:tavLst>
                                    </p:anim>
                                    <p:anim calcmode="lin" valueType="num">
                                      <p:cBhvr additive="base">
                                        <p:cTn id="44" dur="500" fill="hold"/>
                                        <p:tgtEl>
                                          <p:spTgt spid="20494"/>
                                        </p:tgtEl>
                                        <p:attrNameLst>
                                          <p:attrName>ppt_y</p:attrName>
                                        </p:attrNameLst>
                                      </p:cBhvr>
                                      <p:tavLst>
                                        <p:tav tm="0">
                                          <p:val>
                                            <p:strVal val="1+#ppt_h/2"/>
                                          </p:val>
                                        </p:tav>
                                        <p:tav tm="100000">
                                          <p:val>
                                            <p:strVal val="#ppt_y"/>
                                          </p:val>
                                        </p:tav>
                                      </p:tavLst>
                                    </p:anim>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0496"/>
                                        </p:tgtEl>
                                        <p:attrNameLst>
                                          <p:attrName>style.visibility</p:attrName>
                                        </p:attrNameLst>
                                      </p:cBhvr>
                                      <p:to>
                                        <p:strVal val="visible"/>
                                      </p:to>
                                    </p:set>
                                    <p:anim calcmode="lin" valueType="num">
                                      <p:cBhvr additive="base">
                                        <p:cTn id="51" dur="500" fill="hold"/>
                                        <p:tgtEl>
                                          <p:spTgt spid="20496"/>
                                        </p:tgtEl>
                                        <p:attrNameLst>
                                          <p:attrName>ppt_x</p:attrName>
                                        </p:attrNameLst>
                                      </p:cBhvr>
                                      <p:tavLst>
                                        <p:tav tm="0">
                                          <p:val>
                                            <p:strVal val="1+#ppt_w/2"/>
                                          </p:val>
                                        </p:tav>
                                        <p:tav tm="100000">
                                          <p:val>
                                            <p:strVal val="#ppt_x"/>
                                          </p:val>
                                        </p:tav>
                                      </p:tavLst>
                                    </p:anim>
                                    <p:anim calcmode="lin" valueType="num">
                                      <p:cBhvr additive="base">
                                        <p:cTn id="52" dur="500" fill="hold"/>
                                        <p:tgtEl>
                                          <p:spTgt spid="20496"/>
                                        </p:tgtEl>
                                        <p:attrNameLst>
                                          <p:attrName>ppt_y</p:attrName>
                                        </p:attrNameLst>
                                      </p:cBhvr>
                                      <p:tavLst>
                                        <p:tav tm="0">
                                          <p:val>
                                            <p:strVal val="#ppt_y"/>
                                          </p:val>
                                        </p:tav>
                                        <p:tav tm="100000">
                                          <p:val>
                                            <p:strVal val="#ppt_y"/>
                                          </p:val>
                                        </p:tav>
                                      </p:tavLst>
                                    </p:anim>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0497"/>
                                        </p:tgtEl>
                                        <p:attrNameLst>
                                          <p:attrName>style.visibility</p:attrName>
                                        </p:attrNameLst>
                                      </p:cBhvr>
                                      <p:to>
                                        <p:strVal val="visible"/>
                                      </p:to>
                                    </p:set>
                                    <p:anim calcmode="lin" valueType="num">
                                      <p:cBhvr additive="base">
                                        <p:cTn id="63" dur="500" fill="hold"/>
                                        <p:tgtEl>
                                          <p:spTgt spid="20497"/>
                                        </p:tgtEl>
                                        <p:attrNameLst>
                                          <p:attrName>ppt_x</p:attrName>
                                        </p:attrNameLst>
                                      </p:cBhvr>
                                      <p:tavLst>
                                        <p:tav tm="0">
                                          <p:val>
                                            <p:strVal val="#ppt_x"/>
                                          </p:val>
                                        </p:tav>
                                        <p:tav tm="100000">
                                          <p:val>
                                            <p:strVal val="#ppt_x"/>
                                          </p:val>
                                        </p:tav>
                                      </p:tavLst>
                                    </p:anim>
                                    <p:anim calcmode="lin" valueType="num">
                                      <p:cBhvr additive="base">
                                        <p:cTn id="64" dur="500" fill="hold"/>
                                        <p:tgtEl>
                                          <p:spTgt spid="2049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20498"/>
                                        </p:tgtEl>
                                        <p:attrNameLst>
                                          <p:attrName>style.visibility</p:attrName>
                                        </p:attrNameLst>
                                      </p:cBhvr>
                                      <p:to>
                                        <p:strVal val="visible"/>
                                      </p:to>
                                    </p:set>
                                    <p:anim calcmode="lin" valueType="num">
                                      <p:cBhvr additive="base">
                                        <p:cTn id="69" dur="500" fill="hold"/>
                                        <p:tgtEl>
                                          <p:spTgt spid="20498"/>
                                        </p:tgtEl>
                                        <p:attrNameLst>
                                          <p:attrName>ppt_x</p:attrName>
                                        </p:attrNameLst>
                                      </p:cBhvr>
                                      <p:tavLst>
                                        <p:tav tm="0">
                                          <p:val>
                                            <p:strVal val="1+#ppt_w/2"/>
                                          </p:val>
                                        </p:tav>
                                        <p:tav tm="100000">
                                          <p:val>
                                            <p:strVal val="#ppt_x"/>
                                          </p:val>
                                        </p:tav>
                                      </p:tavLst>
                                    </p:anim>
                                    <p:anim calcmode="lin" valueType="num">
                                      <p:cBhvr additive="base">
                                        <p:cTn id="70" dur="500" fill="hold"/>
                                        <p:tgtEl>
                                          <p:spTgt spid="20498"/>
                                        </p:tgtEl>
                                        <p:attrNameLst>
                                          <p:attrName>ppt_y</p:attrName>
                                        </p:attrNameLst>
                                      </p:cBhvr>
                                      <p:tavLst>
                                        <p:tav tm="0">
                                          <p:val>
                                            <p:strVal val="#ppt_y"/>
                                          </p:val>
                                        </p:tav>
                                        <p:tav tm="100000">
                                          <p:val>
                                            <p:strVal val="#ppt_y"/>
                                          </p:val>
                                        </p:tav>
                                      </p:tavLst>
                                    </p:anim>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9" grpId="0" animBg="1" autoUpdateAnimBg="0"/>
      <p:bldP spid="20491" grpId="0" autoUpdateAnimBg="0"/>
      <p:bldP spid="20492" grpId="0" animBg="1"/>
      <p:bldP spid="20493" grpId="0" autoUpdateAnimBg="0"/>
      <p:bldP spid="20494" grpId="0" animBg="1"/>
      <p:bldP spid="20496" grpId="0" autoUpdateAnimBg="0"/>
      <p:bldP spid="20497" grpId="0" animBg="1"/>
      <p:bldP spid="2049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dirty="0"/>
              <a:t>And in the Non-Euclidean Case?</a:t>
            </a:r>
          </a:p>
        </p:txBody>
      </p:sp>
      <p:sp>
        <p:nvSpPr>
          <p:cNvPr id="21507" name="Rectangle 3"/>
          <p:cNvSpPr>
            <a:spLocks noGrp="1" noChangeArrowheads="1"/>
          </p:cNvSpPr>
          <p:nvPr>
            <p:ph idx="1"/>
          </p:nvPr>
        </p:nvSpPr>
        <p:spPr>
          <a:xfrm>
            <a:off x="457200" y="1295400"/>
            <a:ext cx="8458200" cy="5257801"/>
          </a:xfrm>
        </p:spPr>
        <p:txBody>
          <a:bodyPr>
            <a:normAutofit/>
          </a:bodyPr>
          <a:lstStyle/>
          <a:p>
            <a:pPr marL="118872" indent="0">
              <a:buNone/>
            </a:pPr>
            <a:r>
              <a:rPr lang="en-US" b="1" dirty="0" smtClean="0">
                <a:solidFill>
                  <a:srgbClr val="0000FF"/>
                </a:solidFill>
              </a:rPr>
              <a:t>What about the Non-Euclidean case?</a:t>
            </a:r>
          </a:p>
          <a:p>
            <a:r>
              <a:rPr lang="en-US" dirty="0" smtClean="0"/>
              <a:t>The </a:t>
            </a:r>
            <a:r>
              <a:rPr lang="en-US" dirty="0"/>
              <a:t>only “locations” we can talk about are the points </a:t>
            </a:r>
            <a:r>
              <a:rPr lang="en-US" dirty="0" smtClean="0"/>
              <a:t>themselves</a:t>
            </a:r>
            <a:endParaRPr lang="en-US" dirty="0"/>
          </a:p>
          <a:p>
            <a:pPr lvl="1"/>
            <a:r>
              <a:rPr lang="en-US" dirty="0" smtClean="0"/>
              <a:t>i.e</a:t>
            </a:r>
            <a:r>
              <a:rPr lang="en-US" dirty="0"/>
              <a:t>., there is no “average” of two </a:t>
            </a:r>
            <a:r>
              <a:rPr lang="en-US" dirty="0" smtClean="0"/>
              <a:t>points</a:t>
            </a:r>
          </a:p>
          <a:p>
            <a:pPr lvl="8"/>
            <a:endParaRPr lang="en-US" dirty="0" smtClean="0"/>
          </a:p>
          <a:p>
            <a:r>
              <a:rPr lang="en-US" b="1" dirty="0" smtClean="0">
                <a:solidFill>
                  <a:srgbClr val="008000"/>
                </a:solidFill>
              </a:rPr>
              <a:t>Approach 1:</a:t>
            </a:r>
          </a:p>
          <a:p>
            <a:pPr lvl="1"/>
            <a:r>
              <a:rPr lang="en-US" b="1" dirty="0">
                <a:solidFill>
                  <a:srgbClr val="0000FF"/>
                </a:solidFill>
              </a:rPr>
              <a:t>(1) How to represent a cluster of many </a:t>
            </a:r>
            <a:r>
              <a:rPr lang="en-US" b="1" dirty="0" smtClean="0">
                <a:solidFill>
                  <a:srgbClr val="0000FF"/>
                </a:solidFill>
              </a:rPr>
              <a:t>points?</a:t>
            </a:r>
            <a:br>
              <a:rPr lang="en-US" b="1" dirty="0" smtClean="0">
                <a:solidFill>
                  <a:srgbClr val="0000FF"/>
                </a:solidFill>
              </a:rPr>
            </a:br>
            <a:r>
              <a:rPr lang="en-US" b="1" i="1" dirty="0" err="1" smtClean="0">
                <a:solidFill>
                  <a:srgbClr val="FF0066"/>
                </a:solidFill>
              </a:rPr>
              <a:t>clustroid</a:t>
            </a:r>
            <a:r>
              <a:rPr lang="en-US" dirty="0" smtClean="0"/>
              <a:t>  </a:t>
            </a:r>
            <a:r>
              <a:rPr lang="en-US" dirty="0"/>
              <a:t>= </a:t>
            </a:r>
            <a:r>
              <a:rPr lang="en-US" dirty="0" smtClean="0"/>
              <a:t>(data)point </a:t>
            </a:r>
            <a:r>
              <a:rPr lang="en-US" dirty="0"/>
              <a:t>“</a:t>
            </a:r>
            <a:r>
              <a:rPr lang="en-US" b="1" i="1" u="sng" dirty="0"/>
              <a:t>closest</a:t>
            </a:r>
            <a:r>
              <a:rPr lang="en-US" dirty="0"/>
              <a:t>” to other </a:t>
            </a:r>
            <a:r>
              <a:rPr lang="en-US" dirty="0" smtClean="0"/>
              <a:t>points</a:t>
            </a:r>
            <a:endParaRPr lang="en-US" dirty="0"/>
          </a:p>
          <a:p>
            <a:pPr lvl="1"/>
            <a:r>
              <a:rPr lang="en-US" b="1" dirty="0" smtClean="0">
                <a:solidFill>
                  <a:srgbClr val="0000FF"/>
                </a:solidFill>
              </a:rPr>
              <a:t>(2</a:t>
            </a:r>
            <a:r>
              <a:rPr lang="en-US" b="1" dirty="0">
                <a:solidFill>
                  <a:srgbClr val="0000FF"/>
                </a:solidFill>
              </a:rPr>
              <a:t>) How do you determine the “nearness” of </a:t>
            </a:r>
            <a:r>
              <a:rPr lang="en-US" b="1" dirty="0" smtClean="0">
                <a:solidFill>
                  <a:srgbClr val="0000FF"/>
                </a:solidFill>
              </a:rPr>
              <a:t>clusters? </a:t>
            </a:r>
            <a:r>
              <a:rPr lang="en-US" dirty="0" smtClean="0"/>
              <a:t>Treat </a:t>
            </a:r>
            <a:r>
              <a:rPr lang="en-US" dirty="0" err="1"/>
              <a:t>clustroid</a:t>
            </a:r>
            <a:r>
              <a:rPr lang="en-US" dirty="0"/>
              <a:t> as if it were centroid, when computing </a:t>
            </a:r>
            <a:r>
              <a:rPr lang="en-US" dirty="0" smtClean="0"/>
              <a:t>inter-cluster distances</a:t>
            </a:r>
            <a:endParaRPr lang="en-US" dirty="0"/>
          </a:p>
        </p:txBody>
      </p:sp>
      <p:sp>
        <p:nvSpPr>
          <p:cNvPr id="4" name="Slide Number Placeholder 5"/>
          <p:cNvSpPr>
            <a:spLocks noGrp="1"/>
          </p:cNvSpPr>
          <p:nvPr>
            <p:ph type="sldNum" sz="quarter" idx="12"/>
          </p:nvPr>
        </p:nvSpPr>
        <p:spPr/>
        <p:txBody>
          <a:bodyPr/>
          <a:lstStyle/>
          <a:p>
            <a:fld id="{E1932BFC-E37F-4B2E-9EB5-847D7F457039}" type="slidenum">
              <a:rPr lang="en-US"/>
              <a:pPr/>
              <a:t>17</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3155104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mtClean="0"/>
              <a:t>“Closest” Point?</a:t>
            </a:r>
            <a:endParaRPr lang="en-US"/>
          </a:p>
        </p:txBody>
      </p:sp>
      <p:sp>
        <p:nvSpPr>
          <p:cNvPr id="71683" name="Rectangle 3"/>
          <p:cNvSpPr>
            <a:spLocks noGrp="1" noChangeArrowheads="1"/>
          </p:cNvSpPr>
          <p:nvPr>
            <p:ph type="body" idx="1"/>
          </p:nvPr>
        </p:nvSpPr>
        <p:spPr>
          <a:xfrm>
            <a:off x="457200" y="1295401"/>
            <a:ext cx="8458200" cy="3886200"/>
          </a:xfrm>
        </p:spPr>
        <p:txBody>
          <a:bodyPr/>
          <a:lstStyle/>
          <a:p>
            <a:r>
              <a:rPr lang="en-US" b="1" dirty="0">
                <a:solidFill>
                  <a:srgbClr val="0000FF"/>
                </a:solidFill>
              </a:rPr>
              <a:t>(1) How to represent a cluster of many points?</a:t>
            </a:r>
            <a:br>
              <a:rPr lang="en-US" b="1" dirty="0">
                <a:solidFill>
                  <a:srgbClr val="0000FF"/>
                </a:solidFill>
              </a:rPr>
            </a:br>
            <a:r>
              <a:rPr lang="en-US" b="1" i="1" dirty="0" err="1" smtClean="0">
                <a:solidFill>
                  <a:srgbClr val="FF0066"/>
                </a:solidFill>
              </a:rPr>
              <a:t>clustroid</a:t>
            </a:r>
            <a:r>
              <a:rPr lang="en-US" dirty="0" smtClean="0"/>
              <a:t>  </a:t>
            </a:r>
            <a:r>
              <a:rPr lang="en-US" dirty="0"/>
              <a:t>= point “</a:t>
            </a:r>
            <a:r>
              <a:rPr lang="en-US" b="1" i="1" u="sng" dirty="0"/>
              <a:t>closest</a:t>
            </a:r>
            <a:r>
              <a:rPr lang="en-US" dirty="0"/>
              <a:t>” to other </a:t>
            </a:r>
            <a:r>
              <a:rPr lang="en-US" dirty="0" smtClean="0"/>
              <a:t>points</a:t>
            </a:r>
          </a:p>
          <a:p>
            <a:r>
              <a:rPr lang="en-US" b="1" dirty="0" smtClean="0">
                <a:solidFill>
                  <a:srgbClr val="008000"/>
                </a:solidFill>
              </a:rPr>
              <a:t>Possible meanings of “closest”:</a:t>
            </a:r>
          </a:p>
          <a:p>
            <a:pPr lvl="1"/>
            <a:r>
              <a:rPr lang="en-US" dirty="0" smtClean="0"/>
              <a:t>Smallest maximum distance to other points</a:t>
            </a:r>
          </a:p>
          <a:p>
            <a:pPr lvl="1"/>
            <a:r>
              <a:rPr lang="en-US" dirty="0" smtClean="0"/>
              <a:t>Smallest average distance to other points</a:t>
            </a:r>
          </a:p>
          <a:p>
            <a:pPr lvl="1"/>
            <a:r>
              <a:rPr lang="en-US" dirty="0" smtClean="0"/>
              <a:t>Smallest sum of squares of distances to other points</a:t>
            </a:r>
          </a:p>
          <a:p>
            <a:pPr lvl="2"/>
            <a:r>
              <a:rPr lang="en-US" dirty="0" smtClean="0"/>
              <a:t>For distance metric </a:t>
            </a:r>
            <a:r>
              <a:rPr lang="en-US" b="1" i="1" dirty="0" smtClean="0"/>
              <a:t>d</a:t>
            </a:r>
            <a:r>
              <a:rPr lang="en-US" dirty="0" smtClean="0"/>
              <a:t> </a:t>
            </a:r>
            <a:r>
              <a:rPr lang="en-US" dirty="0" err="1" smtClean="0"/>
              <a:t>clustroid</a:t>
            </a:r>
            <a:r>
              <a:rPr lang="en-US" dirty="0" smtClean="0"/>
              <a:t> </a:t>
            </a:r>
            <a:r>
              <a:rPr lang="en-US" b="1" i="1" dirty="0" smtClean="0"/>
              <a:t>c</a:t>
            </a:r>
            <a:r>
              <a:rPr lang="en-US" dirty="0" smtClean="0"/>
              <a:t> of cluster </a:t>
            </a:r>
            <a:r>
              <a:rPr lang="en-US" b="1" i="1" dirty="0" smtClean="0"/>
              <a:t>C</a:t>
            </a:r>
            <a:r>
              <a:rPr lang="en-US" dirty="0" smtClean="0"/>
              <a:t> is:</a:t>
            </a:r>
          </a:p>
          <a:p>
            <a:pPr lvl="1"/>
            <a:endParaRPr lang="en-US" dirty="0"/>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51895926-0DFA-4D2E-9C2E-D507C4436771}" type="slidenum">
              <a:rPr lang="en-US" smtClean="0"/>
              <a:pPr/>
              <a:t>18</a:t>
            </a:fld>
            <a:endParaRPr lang="en-US"/>
          </a:p>
        </p:txBody>
      </p:sp>
      <p:graphicFrame>
        <p:nvGraphicFramePr>
          <p:cNvPr id="3075" name="Object 3"/>
          <p:cNvGraphicFramePr>
            <a:graphicFrameLocks noChangeAspect="1"/>
          </p:cNvGraphicFramePr>
          <p:nvPr>
            <p:extLst>
              <p:ext uri="{D42A27DB-BD31-4B8C-83A1-F6EECF244321}">
                <p14:modId xmlns:p14="http://schemas.microsoft.com/office/powerpoint/2010/main" val="2652265136"/>
              </p:ext>
            </p:extLst>
          </p:nvPr>
        </p:nvGraphicFramePr>
        <p:xfrm>
          <a:off x="7239000" y="4407520"/>
          <a:ext cx="1785492" cy="642998"/>
        </p:xfrm>
        <a:graphic>
          <a:graphicData uri="http://schemas.openxmlformats.org/presentationml/2006/ole">
            <mc:AlternateContent xmlns:mc="http://schemas.openxmlformats.org/markup-compatibility/2006">
              <mc:Choice xmlns:v="urn:schemas-microsoft-com:vml" Requires="v">
                <p:oleObj spid="_x0000_s27793" name="Equation" r:id="rId3" imgW="952200" imgH="342720" progId="Equation.3">
                  <p:embed/>
                </p:oleObj>
              </mc:Choice>
              <mc:Fallback>
                <p:oleObj name="Equation" r:id="rId3" imgW="95220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4407520"/>
                        <a:ext cx="1785492" cy="642998"/>
                      </a:xfrm>
                      <a:prstGeom prst="rect">
                        <a:avLst/>
                      </a:prstGeom>
                      <a:noFill/>
                      <a:extLst/>
                    </p:spPr>
                  </p:pic>
                </p:oleObj>
              </mc:Fallback>
            </mc:AlternateContent>
          </a:graphicData>
        </a:graphic>
      </p:graphicFrame>
      <p:sp>
        <p:nvSpPr>
          <p:cNvPr id="2" name="TextBox 1"/>
          <p:cNvSpPr txBox="1"/>
          <p:nvPr/>
        </p:nvSpPr>
        <p:spPr>
          <a:xfrm>
            <a:off x="5486400" y="5334000"/>
            <a:ext cx="3657600" cy="1569660"/>
          </a:xfrm>
          <a:prstGeom prst="rect">
            <a:avLst/>
          </a:prstGeom>
          <a:noFill/>
        </p:spPr>
        <p:txBody>
          <a:bodyPr wrap="square" rtlCol="0">
            <a:spAutoFit/>
          </a:bodyPr>
          <a:lstStyle/>
          <a:p>
            <a:r>
              <a:rPr lang="en-US" sz="1600" b="1" dirty="0" smtClean="0">
                <a:solidFill>
                  <a:srgbClr val="008000"/>
                </a:solidFill>
                <a:latin typeface="Arial" pitchFamily="34" charset="0"/>
                <a:cs typeface="Arial" pitchFamily="34" charset="0"/>
              </a:rPr>
              <a:t>Centroid</a:t>
            </a:r>
            <a:r>
              <a:rPr lang="en-US" sz="1600" dirty="0" smtClean="0">
                <a:solidFill>
                  <a:srgbClr val="008000"/>
                </a:solidFill>
                <a:latin typeface="Arial" pitchFamily="34" charset="0"/>
                <a:cs typeface="Arial" pitchFamily="34" charset="0"/>
              </a:rPr>
              <a:t> is the avg. of all (data)points in the cluster. This means centroid is an “artificial” point.</a:t>
            </a:r>
          </a:p>
          <a:p>
            <a:r>
              <a:rPr lang="en-US" sz="1600" b="1" dirty="0" err="1" smtClean="0">
                <a:solidFill>
                  <a:srgbClr val="008000"/>
                </a:solidFill>
                <a:latin typeface="Arial" pitchFamily="34" charset="0"/>
                <a:cs typeface="Arial" pitchFamily="34" charset="0"/>
              </a:rPr>
              <a:t>Clustroid</a:t>
            </a:r>
            <a:r>
              <a:rPr lang="en-US" sz="1600" dirty="0" smtClean="0">
                <a:solidFill>
                  <a:srgbClr val="008000"/>
                </a:solidFill>
                <a:latin typeface="Arial" pitchFamily="34" charset="0"/>
                <a:cs typeface="Arial" pitchFamily="34" charset="0"/>
              </a:rPr>
              <a:t> is an </a:t>
            </a:r>
            <a:r>
              <a:rPr lang="en-US" sz="1600" b="1" dirty="0" smtClean="0">
                <a:solidFill>
                  <a:srgbClr val="008000"/>
                </a:solidFill>
                <a:latin typeface="Arial" pitchFamily="34" charset="0"/>
                <a:cs typeface="Arial" pitchFamily="34" charset="0"/>
              </a:rPr>
              <a:t>existing</a:t>
            </a:r>
            <a:r>
              <a:rPr lang="en-US" sz="1600" dirty="0" smtClean="0">
                <a:solidFill>
                  <a:srgbClr val="008000"/>
                </a:solidFill>
                <a:latin typeface="Arial" pitchFamily="34" charset="0"/>
                <a:cs typeface="Arial" pitchFamily="34" charset="0"/>
              </a:rPr>
              <a:t> (data)point that is “closest” to all other points in the cluster.</a:t>
            </a:r>
          </a:p>
        </p:txBody>
      </p:sp>
      <p:sp>
        <p:nvSpPr>
          <p:cNvPr id="9" name="Oval 8"/>
          <p:cNvSpPr/>
          <p:nvPr/>
        </p:nvSpPr>
        <p:spPr>
          <a:xfrm>
            <a:off x="1524000" y="5246132"/>
            <a:ext cx="1447800" cy="685800"/>
          </a:xfrm>
          <a:prstGeom prst="ellipse">
            <a:avLst/>
          </a:prstGeom>
          <a:solidFill>
            <a:srgbClr val="D60093">
              <a:alpha val="40000"/>
            </a:srgbClr>
          </a:solidFill>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Oval 10"/>
          <p:cNvSpPr/>
          <p:nvPr/>
        </p:nvSpPr>
        <p:spPr>
          <a:xfrm>
            <a:off x="2590800" y="55509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Oval 15"/>
          <p:cNvSpPr/>
          <p:nvPr/>
        </p:nvSpPr>
        <p:spPr>
          <a:xfrm>
            <a:off x="1981200" y="56271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1752600" y="5550932"/>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TextBox 2"/>
          <p:cNvSpPr txBox="1"/>
          <p:nvPr/>
        </p:nvSpPr>
        <p:spPr>
          <a:xfrm>
            <a:off x="2074942" y="5438001"/>
            <a:ext cx="287258" cy="276999"/>
          </a:xfrm>
          <a:prstGeom prst="rect">
            <a:avLst/>
          </a:prstGeom>
          <a:noFill/>
        </p:spPr>
        <p:txBody>
          <a:bodyPr wrap="none" rtlCol="0">
            <a:spAutoFit/>
          </a:bodyPr>
          <a:lstStyle/>
          <a:p>
            <a:r>
              <a:rPr lang="en-US" sz="1200" b="1" dirty="0" smtClean="0">
                <a:solidFill>
                  <a:srgbClr val="0000FF"/>
                </a:solidFill>
                <a:latin typeface="Arial" pitchFamily="34" charset="0"/>
                <a:cs typeface="Arial" pitchFamily="34" charset="0"/>
              </a:rPr>
              <a:t>X</a:t>
            </a:r>
          </a:p>
        </p:txBody>
      </p:sp>
      <p:sp>
        <p:nvSpPr>
          <p:cNvPr id="5" name="TextBox 4"/>
          <p:cNvSpPr txBox="1"/>
          <p:nvPr/>
        </p:nvSpPr>
        <p:spPr>
          <a:xfrm>
            <a:off x="1467118" y="6019800"/>
            <a:ext cx="1580882" cy="707886"/>
          </a:xfrm>
          <a:prstGeom prst="rect">
            <a:avLst/>
          </a:prstGeom>
          <a:noFill/>
        </p:spPr>
        <p:txBody>
          <a:bodyPr wrap="none" rtlCol="0">
            <a:spAutoFit/>
          </a:bodyPr>
          <a:lstStyle/>
          <a:p>
            <a:pPr algn="ctr"/>
            <a:r>
              <a:rPr lang="en-US" sz="2000" dirty="0" smtClean="0">
                <a:latin typeface="Arial" pitchFamily="34" charset="0"/>
                <a:cs typeface="Arial" pitchFamily="34" charset="0"/>
              </a:rPr>
              <a:t>Cluster on</a:t>
            </a:r>
            <a:br>
              <a:rPr lang="en-US" sz="2000" dirty="0" smtClean="0">
                <a:latin typeface="Arial" pitchFamily="34" charset="0"/>
                <a:cs typeface="Arial" pitchFamily="34" charset="0"/>
              </a:rPr>
            </a:br>
            <a:r>
              <a:rPr lang="en-US" sz="2000" dirty="0" smtClean="0">
                <a:latin typeface="Arial" pitchFamily="34" charset="0"/>
                <a:cs typeface="Arial" pitchFamily="34" charset="0"/>
              </a:rPr>
              <a:t>3 </a:t>
            </a:r>
            <a:r>
              <a:rPr lang="en-US" sz="2000" dirty="0" err="1" smtClean="0">
                <a:latin typeface="Arial" pitchFamily="34" charset="0"/>
                <a:cs typeface="Arial" pitchFamily="34" charset="0"/>
              </a:rPr>
              <a:t>datapoints</a:t>
            </a:r>
            <a:endParaRPr lang="en-US" sz="2000" dirty="0" smtClean="0">
              <a:latin typeface="Arial" pitchFamily="34" charset="0"/>
              <a:cs typeface="Arial" pitchFamily="34" charset="0"/>
            </a:endParaRPr>
          </a:p>
        </p:txBody>
      </p:sp>
      <p:sp>
        <p:nvSpPr>
          <p:cNvPr id="44" name="TextBox 43"/>
          <p:cNvSpPr txBox="1"/>
          <p:nvPr/>
        </p:nvSpPr>
        <p:spPr>
          <a:xfrm>
            <a:off x="3124200" y="4876800"/>
            <a:ext cx="1133644" cy="369332"/>
          </a:xfrm>
          <a:prstGeom prst="rect">
            <a:avLst/>
          </a:prstGeom>
          <a:noFill/>
        </p:spPr>
        <p:txBody>
          <a:bodyPr wrap="none" rtlCol="0">
            <a:spAutoFit/>
          </a:bodyPr>
          <a:lstStyle/>
          <a:p>
            <a:r>
              <a:rPr lang="en-US" b="1" dirty="0" smtClean="0">
                <a:solidFill>
                  <a:srgbClr val="0000FF"/>
                </a:solidFill>
                <a:latin typeface="Arial" pitchFamily="34" charset="0"/>
                <a:cs typeface="Arial" pitchFamily="34" charset="0"/>
              </a:rPr>
              <a:t>Centroid</a:t>
            </a:r>
          </a:p>
        </p:txBody>
      </p:sp>
      <p:sp>
        <p:nvSpPr>
          <p:cNvPr id="45" name="TextBox 44"/>
          <p:cNvSpPr txBox="1"/>
          <p:nvPr/>
        </p:nvSpPr>
        <p:spPr>
          <a:xfrm>
            <a:off x="2943428" y="5779532"/>
            <a:ext cx="1197764" cy="369332"/>
          </a:xfrm>
          <a:prstGeom prst="rect">
            <a:avLst/>
          </a:prstGeom>
          <a:noFill/>
        </p:spPr>
        <p:txBody>
          <a:bodyPr wrap="none" rtlCol="0">
            <a:spAutoFit/>
          </a:bodyPr>
          <a:lstStyle/>
          <a:p>
            <a:r>
              <a:rPr lang="en-US" b="1" dirty="0" err="1" smtClean="0">
                <a:solidFill>
                  <a:srgbClr val="008000"/>
                </a:solidFill>
                <a:latin typeface="Arial" pitchFamily="34" charset="0"/>
                <a:cs typeface="Arial" pitchFamily="34" charset="0"/>
              </a:rPr>
              <a:t>Clustroid</a:t>
            </a:r>
            <a:endParaRPr lang="en-US" b="1" dirty="0" smtClean="0">
              <a:solidFill>
                <a:srgbClr val="008000"/>
              </a:solidFill>
              <a:latin typeface="Arial" pitchFamily="34" charset="0"/>
              <a:cs typeface="Arial" pitchFamily="34" charset="0"/>
            </a:endParaRPr>
          </a:p>
        </p:txBody>
      </p:sp>
      <p:sp>
        <p:nvSpPr>
          <p:cNvPr id="46" name="TextBox 45"/>
          <p:cNvSpPr txBox="1"/>
          <p:nvPr/>
        </p:nvSpPr>
        <p:spPr>
          <a:xfrm>
            <a:off x="351884" y="4953000"/>
            <a:ext cx="1172116" cy="369332"/>
          </a:xfrm>
          <a:prstGeom prst="rect">
            <a:avLst/>
          </a:prstGeom>
          <a:noFill/>
        </p:spPr>
        <p:txBody>
          <a:bodyPr wrap="none" rtlCol="0">
            <a:spAutoFit/>
          </a:bodyPr>
          <a:lstStyle/>
          <a:p>
            <a:r>
              <a:rPr lang="en-US" dirty="0" err="1" smtClean="0">
                <a:latin typeface="Arial" pitchFamily="34" charset="0"/>
                <a:cs typeface="Arial" pitchFamily="34" charset="0"/>
              </a:rPr>
              <a:t>Datapoint</a:t>
            </a:r>
            <a:endParaRPr lang="en-US" dirty="0" smtClean="0">
              <a:latin typeface="Arial" pitchFamily="34" charset="0"/>
              <a:cs typeface="Arial" pitchFamily="34" charset="0"/>
            </a:endParaRPr>
          </a:p>
        </p:txBody>
      </p:sp>
      <p:cxnSp>
        <p:nvCxnSpPr>
          <p:cNvPr id="20" name="Straight Arrow Connector 19"/>
          <p:cNvCxnSpPr/>
          <p:nvPr/>
        </p:nvCxnSpPr>
        <p:spPr>
          <a:xfrm>
            <a:off x="1143000" y="5246132"/>
            <a:ext cx="609600" cy="290899"/>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a:off x="2257720" y="5109385"/>
            <a:ext cx="901044" cy="424934"/>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H="1" flipV="1">
            <a:off x="2074942" y="5703332"/>
            <a:ext cx="925139" cy="260867"/>
          </a:xfrm>
          <a:prstGeom prst="straightConnector1">
            <a:avLst/>
          </a:prstGeom>
          <a:ln w="1270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411856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r>
              <a:rPr lang="en-US" dirty="0" smtClean="0"/>
              <a:t>Defining </a:t>
            </a:r>
            <a:r>
              <a:rPr lang="en-US" dirty="0"/>
              <a:t>“Nearness” of Clusters</a:t>
            </a:r>
          </a:p>
        </p:txBody>
      </p:sp>
      <p:sp>
        <p:nvSpPr>
          <p:cNvPr id="23555" name="Rectangle 3"/>
          <p:cNvSpPr>
            <a:spLocks noGrp="1" noChangeArrowheads="1"/>
          </p:cNvSpPr>
          <p:nvPr>
            <p:ph idx="1"/>
          </p:nvPr>
        </p:nvSpPr>
        <p:spPr/>
        <p:txBody>
          <a:bodyPr>
            <a:normAutofit/>
          </a:bodyPr>
          <a:lstStyle/>
          <a:p>
            <a:r>
              <a:rPr lang="en-US" b="1" dirty="0">
                <a:solidFill>
                  <a:srgbClr val="0000FF"/>
                </a:solidFill>
              </a:rPr>
              <a:t>(2) How do you determine the “nearness” of clusters? </a:t>
            </a:r>
            <a:endParaRPr lang="en-US" b="1" dirty="0" smtClean="0">
              <a:solidFill>
                <a:srgbClr val="0000FF"/>
              </a:solidFill>
            </a:endParaRPr>
          </a:p>
          <a:p>
            <a:pPr lvl="1"/>
            <a:r>
              <a:rPr lang="en-US" b="1" dirty="0" smtClean="0">
                <a:solidFill>
                  <a:srgbClr val="D60093"/>
                </a:solidFill>
              </a:rPr>
              <a:t>Approach 2:</a:t>
            </a:r>
            <a:r>
              <a:rPr lang="en-US" dirty="0" smtClean="0">
                <a:solidFill>
                  <a:srgbClr val="D60093"/>
                </a:solidFill>
              </a:rPr>
              <a:t> </a:t>
            </a:r>
            <a:br>
              <a:rPr lang="en-US" dirty="0" smtClean="0">
                <a:solidFill>
                  <a:srgbClr val="D60093"/>
                </a:solidFill>
              </a:rPr>
            </a:br>
            <a:r>
              <a:rPr lang="en-US" b="1" dirty="0" err="1" smtClean="0"/>
              <a:t>Intercluster</a:t>
            </a:r>
            <a:r>
              <a:rPr lang="en-US" b="1" dirty="0" smtClean="0"/>
              <a:t> </a:t>
            </a:r>
            <a:r>
              <a:rPr lang="en-US" b="1" dirty="0"/>
              <a:t>distance </a:t>
            </a:r>
            <a:r>
              <a:rPr lang="en-US" dirty="0"/>
              <a:t>= minimum of the distances between any two points, one from each </a:t>
            </a:r>
            <a:r>
              <a:rPr lang="en-US" dirty="0" smtClean="0"/>
              <a:t>cluster</a:t>
            </a:r>
          </a:p>
          <a:p>
            <a:pPr lvl="1"/>
            <a:r>
              <a:rPr lang="en-US" b="1" dirty="0" smtClean="0">
                <a:solidFill>
                  <a:srgbClr val="D60093"/>
                </a:solidFill>
              </a:rPr>
              <a:t>Approach 3:</a:t>
            </a:r>
            <a:r>
              <a:rPr lang="en-US" b="1" dirty="0" smtClean="0">
                <a:solidFill>
                  <a:srgbClr val="33CC33"/>
                </a:solidFill>
              </a:rPr>
              <a:t/>
            </a:r>
            <a:br>
              <a:rPr lang="en-US" b="1" dirty="0" smtClean="0">
                <a:solidFill>
                  <a:srgbClr val="33CC33"/>
                </a:solidFill>
              </a:rPr>
            </a:br>
            <a:r>
              <a:rPr lang="en-US" dirty="0" smtClean="0"/>
              <a:t>Pick </a:t>
            </a:r>
            <a:r>
              <a:rPr lang="en-US" dirty="0"/>
              <a:t>a notion of “</a:t>
            </a:r>
            <a:r>
              <a:rPr lang="en-US" b="1" dirty="0">
                <a:solidFill>
                  <a:srgbClr val="008000"/>
                </a:solidFill>
              </a:rPr>
              <a:t>cohesion</a:t>
            </a:r>
            <a:r>
              <a:rPr lang="en-US" dirty="0"/>
              <a:t>” of clusters, </a:t>
            </a:r>
            <a:r>
              <a:rPr lang="en-US" i="1" dirty="0"/>
              <a:t>e.g.</a:t>
            </a:r>
            <a:r>
              <a:rPr lang="en-US" dirty="0"/>
              <a:t>, maximum distance from the </a:t>
            </a:r>
            <a:r>
              <a:rPr lang="en-US" dirty="0" err="1" smtClean="0"/>
              <a:t>clustroid</a:t>
            </a:r>
            <a:endParaRPr lang="en-US" dirty="0"/>
          </a:p>
          <a:p>
            <a:pPr lvl="2"/>
            <a:r>
              <a:rPr lang="en-US" dirty="0"/>
              <a:t>Merge clusters whose </a:t>
            </a:r>
            <a:r>
              <a:rPr lang="en-US" i="1" dirty="0" smtClean="0">
                <a:solidFill>
                  <a:srgbClr val="008000"/>
                </a:solidFill>
              </a:rPr>
              <a:t>union</a:t>
            </a:r>
            <a:r>
              <a:rPr lang="en-US" dirty="0" smtClean="0">
                <a:solidFill>
                  <a:srgbClr val="008000"/>
                </a:solidFill>
              </a:rPr>
              <a:t> </a:t>
            </a:r>
            <a:r>
              <a:rPr lang="en-US" dirty="0"/>
              <a:t>is most </a:t>
            </a:r>
            <a:r>
              <a:rPr lang="en-US" dirty="0" smtClean="0"/>
              <a:t>cohesive</a:t>
            </a:r>
            <a:endParaRPr lang="en-US" dirty="0"/>
          </a:p>
        </p:txBody>
      </p:sp>
      <p:sp>
        <p:nvSpPr>
          <p:cNvPr id="4" name="Slide Number Placeholder 5"/>
          <p:cNvSpPr>
            <a:spLocks noGrp="1"/>
          </p:cNvSpPr>
          <p:nvPr>
            <p:ph type="sldNum" sz="quarter" idx="12"/>
          </p:nvPr>
        </p:nvSpPr>
        <p:spPr/>
        <p:txBody>
          <a:bodyPr/>
          <a:lstStyle/>
          <a:p>
            <a:fld id="{D8A9DFEF-512E-4E3B-A034-6FA75E73CC6B}" type="slidenum">
              <a:rPr lang="en-US"/>
              <a:pPr/>
              <a:t>19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1857877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High Dimensional Data</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88349116"/>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
        <p:nvSpPr>
          <p:cNvPr id="2" name="Rounded Rectangle 1"/>
          <p:cNvSpPr/>
          <p:nvPr/>
        </p:nvSpPr>
        <p:spPr>
          <a:xfrm>
            <a:off x="2286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18161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smtClean="0"/>
              <a:t>Cohesion</a:t>
            </a:r>
            <a:endParaRPr lang="en-US" dirty="0"/>
          </a:p>
        </p:txBody>
      </p:sp>
      <p:sp>
        <p:nvSpPr>
          <p:cNvPr id="87043" name="Rectangle 3"/>
          <p:cNvSpPr>
            <a:spLocks noGrp="1" noChangeArrowheads="1"/>
          </p:cNvSpPr>
          <p:nvPr>
            <p:ph idx="1"/>
          </p:nvPr>
        </p:nvSpPr>
        <p:spPr/>
        <p:txBody>
          <a:bodyPr/>
          <a:lstStyle/>
          <a:p>
            <a:r>
              <a:rPr lang="en-US" b="1" dirty="0" smtClean="0">
                <a:solidFill>
                  <a:srgbClr val="D60093"/>
                </a:solidFill>
              </a:rPr>
              <a:t>Approach 3.1:</a:t>
            </a:r>
            <a:r>
              <a:rPr lang="en-US" dirty="0" smtClean="0"/>
              <a:t> Use the </a:t>
            </a:r>
            <a:r>
              <a:rPr lang="en-US" b="1" dirty="0" smtClean="0">
                <a:solidFill>
                  <a:srgbClr val="008000"/>
                </a:solidFill>
              </a:rPr>
              <a:t>diameter</a:t>
            </a:r>
            <a:r>
              <a:rPr lang="en-US" dirty="0" smtClean="0">
                <a:solidFill>
                  <a:srgbClr val="008000"/>
                </a:solidFill>
              </a:rPr>
              <a:t> </a:t>
            </a:r>
            <a:r>
              <a:rPr lang="en-US" dirty="0" smtClean="0"/>
              <a:t>of the merged cluster = maximum distance between points in the cluster</a:t>
            </a:r>
          </a:p>
          <a:p>
            <a:r>
              <a:rPr lang="en-US" b="1" dirty="0" smtClean="0">
                <a:solidFill>
                  <a:srgbClr val="D60093"/>
                </a:solidFill>
              </a:rPr>
              <a:t>Approach 3.2:</a:t>
            </a:r>
            <a:r>
              <a:rPr lang="en-US" dirty="0" smtClean="0"/>
              <a:t> Use the </a:t>
            </a:r>
            <a:r>
              <a:rPr lang="en-US" b="1" dirty="0" smtClean="0">
                <a:solidFill>
                  <a:srgbClr val="008000"/>
                </a:solidFill>
              </a:rPr>
              <a:t>average distance</a:t>
            </a:r>
            <a:r>
              <a:rPr lang="en-US" b="1" dirty="0" smtClean="0"/>
              <a:t> </a:t>
            </a:r>
            <a:r>
              <a:rPr lang="en-US" dirty="0" smtClean="0"/>
              <a:t>between points in the cluster</a:t>
            </a:r>
          </a:p>
          <a:p>
            <a:r>
              <a:rPr lang="en-US" b="1" dirty="0" smtClean="0">
                <a:solidFill>
                  <a:srgbClr val="D60093"/>
                </a:solidFill>
              </a:rPr>
              <a:t>Approach 3.3:</a:t>
            </a:r>
            <a:r>
              <a:rPr lang="en-US" dirty="0" smtClean="0"/>
              <a:t> Use </a:t>
            </a:r>
            <a:r>
              <a:rPr lang="en-US" dirty="0"/>
              <a:t>a</a:t>
            </a:r>
            <a:r>
              <a:rPr lang="en-US" b="1" dirty="0" smtClean="0">
                <a:solidFill>
                  <a:srgbClr val="008000"/>
                </a:solidFill>
              </a:rPr>
              <a:t> density-based approach</a:t>
            </a:r>
          </a:p>
          <a:p>
            <a:pPr lvl="1"/>
            <a:r>
              <a:rPr lang="en-US" dirty="0" smtClean="0"/>
              <a:t>Take the diameter or avg. distance, e.g., and divide by the number of points in the cluster</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254EFAC3-25EC-439B-94C5-007CA8F70EE0}" type="slidenum">
              <a:rPr lang="en-US" smtClean="0"/>
              <a:pPr/>
              <a:t>20</a:t>
            </a:fld>
            <a:endParaRPr lang="en-US"/>
          </a:p>
        </p:txBody>
      </p:sp>
    </p:spTree>
    <p:extLst>
      <p:ext uri="{BB962C8B-B14F-4D97-AF65-F5344CB8AC3E}">
        <p14:creationId xmlns:p14="http://schemas.microsoft.com/office/powerpoint/2010/main" val="13394518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b="1" dirty="0" smtClean="0">
                <a:solidFill>
                  <a:srgbClr val="D60093"/>
                </a:solidFill>
              </a:rPr>
              <a:t>Naïve implementation of hierarchical clustering:</a:t>
            </a:r>
          </a:p>
          <a:p>
            <a:pPr lvl="1"/>
            <a:r>
              <a:rPr lang="en-US" dirty="0" smtClean="0"/>
              <a:t>At each step, compute pairwise distances </a:t>
            </a:r>
            <a:br>
              <a:rPr lang="en-US" dirty="0" smtClean="0"/>
            </a:br>
            <a:r>
              <a:rPr lang="en-US" dirty="0" smtClean="0"/>
              <a:t>between all pairs of clusters, then merge</a:t>
            </a:r>
          </a:p>
          <a:p>
            <a:pPr lvl="1"/>
            <a:r>
              <a:rPr lang="en-US" dirty="0" smtClean="0"/>
              <a:t>O(</a:t>
            </a:r>
            <a:r>
              <a:rPr lang="en-US" i="1" dirty="0" smtClean="0"/>
              <a:t>N</a:t>
            </a:r>
            <a:r>
              <a:rPr lang="en-US" baseline="30000" dirty="0" smtClean="0"/>
              <a:t>3</a:t>
            </a:r>
            <a:r>
              <a:rPr lang="en-US" dirty="0" smtClean="0"/>
              <a:t>)</a:t>
            </a:r>
          </a:p>
          <a:p>
            <a:pPr lvl="8"/>
            <a:endParaRPr lang="en-US" dirty="0" smtClean="0"/>
          </a:p>
          <a:p>
            <a:r>
              <a:rPr lang="en-US" dirty="0" smtClean="0"/>
              <a:t>Careful implementation using priority queue can reduce time to O(</a:t>
            </a:r>
            <a:r>
              <a:rPr lang="en-US" i="1" dirty="0" smtClean="0"/>
              <a:t>N</a:t>
            </a:r>
            <a:r>
              <a:rPr lang="en-US" baseline="30000" dirty="0" smtClean="0"/>
              <a:t>2</a:t>
            </a:r>
            <a:r>
              <a:rPr lang="en-US" dirty="0" smtClean="0"/>
              <a:t> log </a:t>
            </a:r>
            <a:r>
              <a:rPr lang="en-US" i="1" dirty="0" smtClean="0"/>
              <a:t>N</a:t>
            </a:r>
            <a:r>
              <a:rPr lang="en-US" dirty="0" smtClean="0"/>
              <a:t>)</a:t>
            </a:r>
          </a:p>
          <a:p>
            <a:pPr lvl="1"/>
            <a:r>
              <a:rPr lang="en-US" b="1" dirty="0" smtClean="0">
                <a:solidFill>
                  <a:srgbClr val="0000FF"/>
                </a:solidFill>
              </a:rPr>
              <a:t>Still too expensive for really big datasets </a:t>
            </a:r>
            <a:br>
              <a:rPr lang="en-US" b="1" dirty="0" smtClean="0">
                <a:solidFill>
                  <a:srgbClr val="0000FF"/>
                </a:solidFill>
              </a:rPr>
            </a:br>
            <a:r>
              <a:rPr lang="en-US" b="1" dirty="0" smtClean="0">
                <a:solidFill>
                  <a:srgbClr val="0000FF"/>
                </a:solidFill>
              </a:rPr>
              <a:t>that do not fit in memory</a:t>
            </a:r>
            <a:endParaRPr lang="en-US" b="1" dirty="0">
              <a:solidFill>
                <a:srgbClr val="0000FF"/>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21</a:t>
            </a:fld>
            <a:endParaRPr lang="en-US"/>
          </a:p>
        </p:txBody>
      </p:sp>
    </p:spTree>
    <p:extLst>
      <p:ext uri="{BB962C8B-B14F-4D97-AF65-F5344CB8AC3E}">
        <p14:creationId xmlns:p14="http://schemas.microsoft.com/office/powerpoint/2010/main" val="3749216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i="1" dirty="0" smtClean="0"/>
              <a:t>k</a:t>
            </a:r>
            <a:r>
              <a:rPr lang="en-US" dirty="0" smtClean="0"/>
              <a:t>-means clustering</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91219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i="1" dirty="0" smtClean="0"/>
              <a:t>k</a:t>
            </a:r>
            <a:r>
              <a:rPr lang="en-US" dirty="0" smtClean="0"/>
              <a:t>–means </a:t>
            </a:r>
            <a:r>
              <a:rPr lang="en-US" dirty="0"/>
              <a:t>Algorithm(s)</a:t>
            </a:r>
          </a:p>
        </p:txBody>
      </p:sp>
      <p:sp>
        <p:nvSpPr>
          <p:cNvPr id="24579" name="Rectangle 3"/>
          <p:cNvSpPr>
            <a:spLocks noGrp="1" noChangeArrowheads="1"/>
          </p:cNvSpPr>
          <p:nvPr>
            <p:ph idx="1"/>
          </p:nvPr>
        </p:nvSpPr>
        <p:spPr/>
        <p:txBody>
          <a:bodyPr/>
          <a:lstStyle/>
          <a:p>
            <a:r>
              <a:rPr lang="en-US" dirty="0"/>
              <a:t>Assumes Euclidean </a:t>
            </a:r>
            <a:r>
              <a:rPr lang="en-US" dirty="0" smtClean="0"/>
              <a:t>space/distance</a:t>
            </a:r>
          </a:p>
          <a:p>
            <a:pPr lvl="8"/>
            <a:endParaRPr lang="en-US" dirty="0"/>
          </a:p>
          <a:p>
            <a:r>
              <a:rPr lang="en-US" dirty="0"/>
              <a:t>Start by picking </a:t>
            </a:r>
            <a:r>
              <a:rPr lang="en-US" b="1" i="1" dirty="0"/>
              <a:t>k</a:t>
            </a:r>
            <a:r>
              <a:rPr lang="en-US" dirty="0"/>
              <a:t>, the number of </a:t>
            </a:r>
            <a:r>
              <a:rPr lang="en-US" dirty="0" smtClean="0"/>
              <a:t>clusters</a:t>
            </a:r>
          </a:p>
          <a:p>
            <a:pPr lvl="8"/>
            <a:endParaRPr lang="en-US" dirty="0"/>
          </a:p>
          <a:p>
            <a:r>
              <a:rPr lang="en-US" dirty="0"/>
              <a:t>Initialize clusters by picking one point per </a:t>
            </a:r>
            <a:r>
              <a:rPr lang="en-US" dirty="0" smtClean="0"/>
              <a:t>cluster</a:t>
            </a:r>
          </a:p>
          <a:p>
            <a:pPr lvl="1"/>
            <a:r>
              <a:rPr lang="en-US" b="1" dirty="0" smtClean="0">
                <a:solidFill>
                  <a:srgbClr val="008000"/>
                </a:solidFill>
              </a:rPr>
              <a:t>Example:</a:t>
            </a:r>
            <a:r>
              <a:rPr lang="en-US" dirty="0" smtClean="0"/>
              <a:t> Pick </a:t>
            </a:r>
            <a:r>
              <a:rPr lang="en-US" dirty="0"/>
              <a:t>one point at random, then  </a:t>
            </a:r>
            <a:r>
              <a:rPr lang="en-US" b="1" i="1" dirty="0" smtClean="0"/>
              <a:t>k</a:t>
            </a:r>
            <a:r>
              <a:rPr lang="en-US" b="1" dirty="0" smtClean="0"/>
              <a:t>-1 </a:t>
            </a:r>
            <a:r>
              <a:rPr lang="en-US" dirty="0"/>
              <a:t>other points, each as far away as possible from </a:t>
            </a:r>
            <a:r>
              <a:rPr lang="en-US" dirty="0" smtClean="0"/>
              <a:t/>
            </a:r>
            <a:br>
              <a:rPr lang="en-US" dirty="0" smtClean="0"/>
            </a:br>
            <a:r>
              <a:rPr lang="en-US" dirty="0" smtClean="0"/>
              <a:t>the </a:t>
            </a:r>
            <a:r>
              <a:rPr lang="en-US" dirty="0"/>
              <a:t>previous </a:t>
            </a:r>
            <a:r>
              <a:rPr lang="en-US" dirty="0" smtClean="0"/>
              <a:t>points</a:t>
            </a:r>
            <a:endParaRPr lang="en-US" dirty="0"/>
          </a:p>
        </p:txBody>
      </p:sp>
      <p:sp>
        <p:nvSpPr>
          <p:cNvPr id="4" name="Slide Number Placeholder 5"/>
          <p:cNvSpPr>
            <a:spLocks noGrp="1"/>
          </p:cNvSpPr>
          <p:nvPr>
            <p:ph type="sldNum" sz="quarter" idx="12"/>
          </p:nvPr>
        </p:nvSpPr>
        <p:spPr/>
        <p:txBody>
          <a:bodyPr/>
          <a:lstStyle/>
          <a:p>
            <a:fld id="{401B10C8-B221-4207-9C35-A8E660857709}" type="slidenum">
              <a:rPr lang="en-US"/>
              <a:pPr/>
              <a:t>23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5726762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Populating Clusters</a:t>
            </a:r>
            <a:endParaRPr lang="en-US"/>
          </a:p>
        </p:txBody>
      </p:sp>
      <p:sp>
        <p:nvSpPr>
          <p:cNvPr id="25603" name="Rectangle 3"/>
          <p:cNvSpPr>
            <a:spLocks noGrp="1" noChangeArrowheads="1"/>
          </p:cNvSpPr>
          <p:nvPr>
            <p:ph idx="1"/>
          </p:nvPr>
        </p:nvSpPr>
        <p:spPr>
          <a:xfrm>
            <a:off x="457200" y="1295400"/>
            <a:ext cx="8458200" cy="5486400"/>
          </a:xfrm>
        </p:spPr>
        <p:txBody>
          <a:bodyPr>
            <a:normAutofit lnSpcReduction="10000"/>
          </a:bodyPr>
          <a:lstStyle/>
          <a:p>
            <a:r>
              <a:rPr lang="en-US" b="1" dirty="0" smtClean="0"/>
              <a:t>1) </a:t>
            </a:r>
            <a:r>
              <a:rPr lang="en-US" dirty="0" smtClean="0"/>
              <a:t>For each point, place it in the cluster whose current centroid it is nearest</a:t>
            </a:r>
          </a:p>
          <a:p>
            <a:pPr lvl="8"/>
            <a:endParaRPr lang="en-US" dirty="0" smtClean="0"/>
          </a:p>
          <a:p>
            <a:r>
              <a:rPr lang="en-US" b="1" dirty="0" smtClean="0"/>
              <a:t>2)</a:t>
            </a:r>
            <a:r>
              <a:rPr lang="en-US" dirty="0" smtClean="0"/>
              <a:t> After all points are assigned, update the locations of centroids of the </a:t>
            </a:r>
            <a:r>
              <a:rPr lang="en-US" b="1" i="1" dirty="0" smtClean="0"/>
              <a:t>k</a:t>
            </a:r>
            <a:r>
              <a:rPr lang="en-US" dirty="0" smtClean="0"/>
              <a:t> clusters</a:t>
            </a:r>
          </a:p>
          <a:p>
            <a:pPr lvl="8"/>
            <a:endParaRPr lang="en-US" dirty="0" smtClean="0"/>
          </a:p>
          <a:p>
            <a:r>
              <a:rPr lang="en-US" b="1" dirty="0" smtClean="0"/>
              <a:t>3) </a:t>
            </a:r>
            <a:r>
              <a:rPr lang="en-US" dirty="0" smtClean="0"/>
              <a:t>Reassign all points to their closest centroid</a:t>
            </a:r>
          </a:p>
          <a:p>
            <a:pPr lvl="1"/>
            <a:r>
              <a:rPr lang="en-US" dirty="0" smtClean="0"/>
              <a:t>Sometimes moves points between clusters</a:t>
            </a:r>
          </a:p>
          <a:p>
            <a:pPr lvl="8"/>
            <a:endParaRPr lang="en-US" dirty="0"/>
          </a:p>
          <a:p>
            <a:r>
              <a:rPr lang="en-US" b="1" dirty="0" smtClean="0">
                <a:solidFill>
                  <a:srgbClr val="008000"/>
                </a:solidFill>
              </a:rPr>
              <a:t>Repeat 2 and 3 until convergence</a:t>
            </a:r>
          </a:p>
          <a:p>
            <a:pPr lvl="1"/>
            <a:r>
              <a:rPr lang="en-US" b="1" dirty="0"/>
              <a:t>Convergence:</a:t>
            </a:r>
            <a:r>
              <a:rPr lang="en-US" dirty="0"/>
              <a:t> Points don’t move </a:t>
            </a:r>
            <a:r>
              <a:rPr lang="en-US" dirty="0" smtClean="0"/>
              <a:t>between clusters and centroids stabilize</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A9141F37-5C2B-4D68-82CE-50CE5D0EBF35}" type="slidenum">
              <a:rPr lang="en-US" smtClean="0"/>
              <a:pPr/>
              <a:t>24</a:t>
            </a:fld>
            <a:endParaRPr lang="en-US"/>
          </a:p>
        </p:txBody>
      </p:sp>
    </p:spTree>
    <p:extLst>
      <p:ext uri="{BB962C8B-B14F-4D97-AF65-F5344CB8AC3E}">
        <p14:creationId xmlns:p14="http://schemas.microsoft.com/office/powerpoint/2010/main" val="34450796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1371600" y="4068207"/>
            <a:ext cx="2258279"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p:cNvSpPr/>
          <p:nvPr/>
        </p:nvSpPr>
        <p:spPr>
          <a:xfrm rot="2616022">
            <a:off x="4341333" y="1890140"/>
            <a:ext cx="1324078" cy="3376820"/>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1" name="Slide Number Placeholder 4"/>
          <p:cNvSpPr>
            <a:spLocks noGrp="1"/>
          </p:cNvSpPr>
          <p:nvPr>
            <p:ph type="sldNum" sz="quarter" idx="12"/>
          </p:nvPr>
        </p:nvSpPr>
        <p:spPr/>
        <p:txBody>
          <a:bodyPr/>
          <a:lstStyle/>
          <a:p>
            <a:fld id="{3DAC6CFC-3C83-4539-BD47-568CDB1B385E}" type="slidenum">
              <a:rPr lang="en-US"/>
              <a:pPr/>
              <a:t>25</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b="1" dirty="0" smtClean="0">
                <a:solidFill>
                  <a:srgbClr val="008000"/>
                </a:solidFill>
                <a:latin typeface="Times New Roman" charset="0"/>
              </a:rPr>
              <a:t> </a:t>
            </a:r>
            <a:r>
              <a:rPr lang="en-US" dirty="0" smtClean="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4820466" y="3845441"/>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1793059" y="4337566"/>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8" name="TextBox 7"/>
          <p:cNvSpPr txBox="1"/>
          <p:nvPr/>
        </p:nvSpPr>
        <p:spPr>
          <a:xfrm>
            <a:off x="5562600" y="6096000"/>
            <a:ext cx="2582758"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Clusters after round 1</a:t>
            </a:r>
          </a:p>
        </p:txBody>
      </p:sp>
    </p:spTree>
    <p:extLst>
      <p:ext uri="{BB962C8B-B14F-4D97-AF65-F5344CB8AC3E}">
        <p14:creationId xmlns:p14="http://schemas.microsoft.com/office/powerpoint/2010/main" val="216311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29"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rot="2616022">
            <a:off x="4341333" y="1890140"/>
            <a:ext cx="1324078" cy="3376820"/>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1" name="Slide Number Placeholder 4"/>
          <p:cNvSpPr>
            <a:spLocks noGrp="1"/>
          </p:cNvSpPr>
          <p:nvPr>
            <p:ph type="sldNum" sz="quarter" idx="12"/>
          </p:nvPr>
        </p:nvSpPr>
        <p:spPr/>
        <p:txBody>
          <a:bodyPr/>
          <a:lstStyle/>
          <a:p>
            <a:fld id="{3DAC6CFC-3C83-4539-BD47-568CDB1B385E}" type="slidenum">
              <a:rPr lang="en-US"/>
              <a:pPr/>
              <a:t>26</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b="1" dirty="0" smtClean="0">
                <a:solidFill>
                  <a:srgbClr val="008000"/>
                </a:solidFill>
                <a:latin typeface="Times New Roman" charset="0"/>
              </a:rPr>
              <a:t> </a:t>
            </a:r>
            <a:r>
              <a:rPr lang="en-US" dirty="0" smtClean="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5105400" y="3352800"/>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2593159" y="4358203"/>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5" name="Oval 24"/>
          <p:cNvSpPr/>
          <p:nvPr/>
        </p:nvSpPr>
        <p:spPr>
          <a:xfrm>
            <a:off x="1371600" y="4068207"/>
            <a:ext cx="2258279"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1676401" y="4123769"/>
            <a:ext cx="2357482"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rot="2616022">
            <a:off x="4462074" y="1946844"/>
            <a:ext cx="1324078" cy="3007002"/>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TextBox 33"/>
          <p:cNvSpPr txBox="1"/>
          <p:nvPr/>
        </p:nvSpPr>
        <p:spPr>
          <a:xfrm>
            <a:off x="5562600" y="6096000"/>
            <a:ext cx="2582758"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Clusters after round 2</a:t>
            </a:r>
          </a:p>
        </p:txBody>
      </p:sp>
    </p:spTree>
    <p:extLst>
      <p:ext uri="{BB962C8B-B14F-4D97-AF65-F5344CB8AC3E}">
        <p14:creationId xmlns:p14="http://schemas.microsoft.com/office/powerpoint/2010/main" val="351341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par>
                                <p:cTn id="16" presetID="14"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31" grpId="0" animBg="1"/>
      <p:bldP spid="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rot="2616022">
            <a:off x="4461582" y="1938236"/>
            <a:ext cx="1324078" cy="3028081"/>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626" name="Rectangle 2"/>
          <p:cNvSpPr>
            <a:spLocks noGrp="1" noChangeArrowheads="1"/>
          </p:cNvSpPr>
          <p:nvPr>
            <p:ph type="title"/>
          </p:nvPr>
        </p:nvSpPr>
        <p:spPr/>
        <p:txBody>
          <a:bodyPr/>
          <a:lstStyle/>
          <a:p>
            <a:r>
              <a:rPr lang="en-US" dirty="0"/>
              <a:t>Example: Assigning Clusters</a:t>
            </a:r>
          </a:p>
        </p:txBody>
      </p:sp>
      <p:sp>
        <p:nvSpPr>
          <p:cNvPr id="24" name="Footer Placeholder 2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1" name="Slide Number Placeholder 4"/>
          <p:cNvSpPr>
            <a:spLocks noGrp="1"/>
          </p:cNvSpPr>
          <p:nvPr>
            <p:ph type="sldNum" sz="quarter" idx="12"/>
          </p:nvPr>
        </p:nvSpPr>
        <p:spPr/>
        <p:txBody>
          <a:bodyPr/>
          <a:lstStyle/>
          <a:p>
            <a:fld id="{3DAC6CFC-3C83-4539-BD47-568CDB1B385E}" type="slidenum">
              <a:rPr lang="en-US"/>
              <a:pPr/>
              <a:t>27</a:t>
            </a:fld>
            <a:endParaRPr lang="en-US"/>
          </a:p>
        </p:txBody>
      </p:sp>
      <p:sp>
        <p:nvSpPr>
          <p:cNvPr id="26627" name="Text Box 3"/>
          <p:cNvSpPr txBox="1">
            <a:spLocks noChangeArrowheads="1"/>
          </p:cNvSpPr>
          <p:nvPr/>
        </p:nvSpPr>
        <p:spPr bwMode="auto">
          <a:xfrm>
            <a:off x="3733800" y="4320143"/>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28" name="Text Box 4"/>
          <p:cNvSpPr txBox="1">
            <a:spLocks noChangeArrowheads="1"/>
          </p:cNvSpPr>
          <p:nvPr/>
        </p:nvSpPr>
        <p:spPr bwMode="auto">
          <a:xfrm>
            <a:off x="5851525" y="24034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29" name="Text Box 5"/>
          <p:cNvSpPr txBox="1">
            <a:spLocks noChangeArrowheads="1"/>
          </p:cNvSpPr>
          <p:nvPr/>
        </p:nvSpPr>
        <p:spPr bwMode="auto">
          <a:xfrm>
            <a:off x="3136895" y="4305308"/>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0" name="Text Box 6"/>
          <p:cNvSpPr txBox="1">
            <a:spLocks noChangeArrowheads="1"/>
          </p:cNvSpPr>
          <p:nvPr/>
        </p:nvSpPr>
        <p:spPr bwMode="auto">
          <a:xfrm>
            <a:off x="5318125" y="30892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1" name="Text Box 7"/>
          <p:cNvSpPr txBox="1">
            <a:spLocks noChangeArrowheads="1"/>
          </p:cNvSpPr>
          <p:nvPr/>
        </p:nvSpPr>
        <p:spPr bwMode="auto">
          <a:xfrm>
            <a:off x="2671718" y="4267200"/>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2" name="Text Box 8"/>
          <p:cNvSpPr txBox="1">
            <a:spLocks noChangeArrowheads="1"/>
          </p:cNvSpPr>
          <p:nvPr/>
        </p:nvSpPr>
        <p:spPr bwMode="auto">
          <a:xfrm>
            <a:off x="4784725" y="3775075"/>
            <a:ext cx="300082" cy="369332"/>
          </a:xfrm>
          <a:prstGeom prst="rect">
            <a:avLst/>
          </a:prstGeom>
          <a:noFill/>
          <a:ln w="9525">
            <a:noFill/>
            <a:miter lim="800000"/>
            <a:headEnd/>
            <a:tailEnd/>
          </a:ln>
          <a:effectLst/>
        </p:spPr>
        <p:txBody>
          <a:bodyPr wrap="none">
            <a:spAutoFit/>
          </a:bodyPr>
          <a:lstStyle/>
          <a:p>
            <a:r>
              <a:rPr lang="en-US" dirty="0">
                <a:latin typeface="Times New Roman" charset="0"/>
              </a:rPr>
              <a:t>x</a:t>
            </a:r>
          </a:p>
        </p:txBody>
      </p:sp>
      <p:sp>
        <p:nvSpPr>
          <p:cNvPr id="26633" name="Text Box 9"/>
          <p:cNvSpPr txBox="1">
            <a:spLocks noChangeArrowheads="1"/>
          </p:cNvSpPr>
          <p:nvPr/>
        </p:nvSpPr>
        <p:spPr bwMode="auto">
          <a:xfrm>
            <a:off x="1757318" y="4267200"/>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4" name="Text Box 10"/>
          <p:cNvSpPr txBox="1">
            <a:spLocks noChangeArrowheads="1"/>
          </p:cNvSpPr>
          <p:nvPr/>
        </p:nvSpPr>
        <p:spPr bwMode="auto">
          <a:xfrm>
            <a:off x="4479925" y="4308475"/>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6636" name="Text Box 12"/>
          <p:cNvSpPr txBox="1">
            <a:spLocks noChangeArrowheads="1"/>
          </p:cNvSpPr>
          <p:nvPr/>
        </p:nvSpPr>
        <p:spPr bwMode="auto">
          <a:xfrm>
            <a:off x="588843" y="5715000"/>
            <a:ext cx="1620957" cy="646331"/>
          </a:xfrm>
          <a:prstGeom prst="rect">
            <a:avLst/>
          </a:prstGeom>
          <a:noFill/>
          <a:ln w="9525">
            <a:noFill/>
            <a:miter lim="800000"/>
            <a:headEnd/>
            <a:tailEnd/>
          </a:ln>
          <a:effectLst/>
        </p:spPr>
        <p:txBody>
          <a:bodyPr wrap="none">
            <a:spAutoFit/>
          </a:bodyPr>
          <a:lstStyle/>
          <a:p>
            <a:r>
              <a:rPr lang="en-US" dirty="0">
                <a:solidFill>
                  <a:srgbClr val="008000"/>
                </a:solidFill>
                <a:latin typeface="Times New Roman" charset="0"/>
              </a:rPr>
              <a:t>x  … data point</a:t>
            </a:r>
          </a:p>
          <a:p>
            <a:r>
              <a:rPr lang="en-US" b="1" dirty="0">
                <a:solidFill>
                  <a:srgbClr val="008000"/>
                </a:solidFill>
                <a:latin typeface="Times New Roman" charset="0"/>
              </a:rPr>
              <a:t> </a:t>
            </a:r>
            <a:r>
              <a:rPr lang="en-US" b="1" dirty="0" smtClean="0">
                <a:solidFill>
                  <a:srgbClr val="008000"/>
                </a:solidFill>
                <a:latin typeface="Times New Roman" charset="0"/>
              </a:rPr>
              <a:t> </a:t>
            </a:r>
            <a:r>
              <a:rPr lang="en-US" dirty="0" smtClean="0">
                <a:solidFill>
                  <a:srgbClr val="008000"/>
                </a:solidFill>
                <a:latin typeface="Times New Roman" charset="0"/>
              </a:rPr>
              <a:t>  … centroid</a:t>
            </a:r>
          </a:p>
        </p:txBody>
      </p:sp>
      <p:sp>
        <p:nvSpPr>
          <p:cNvPr id="26" name="Text Box 4"/>
          <p:cNvSpPr txBox="1">
            <a:spLocks noChangeArrowheads="1"/>
          </p:cNvSpPr>
          <p:nvPr/>
        </p:nvSpPr>
        <p:spPr bwMode="auto">
          <a:xfrm>
            <a:off x="5102340" y="3454497"/>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7" name="Text Box 4"/>
          <p:cNvSpPr txBox="1">
            <a:spLocks noChangeArrowheads="1"/>
          </p:cNvSpPr>
          <p:nvPr/>
        </p:nvSpPr>
        <p:spPr bwMode="auto">
          <a:xfrm>
            <a:off x="5608065" y="2772807"/>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5" name="Rectangle 4"/>
          <p:cNvSpPr/>
          <p:nvPr/>
        </p:nvSpPr>
        <p:spPr>
          <a:xfrm>
            <a:off x="609600" y="6096000"/>
            <a:ext cx="228600" cy="2286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Rectangle 28"/>
          <p:cNvSpPr/>
          <p:nvPr/>
        </p:nvSpPr>
        <p:spPr>
          <a:xfrm>
            <a:off x="5318125" y="3045341"/>
            <a:ext cx="228600" cy="228600"/>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Rectangle 29"/>
          <p:cNvSpPr/>
          <p:nvPr/>
        </p:nvSpPr>
        <p:spPr>
          <a:xfrm>
            <a:off x="3116261" y="4378841"/>
            <a:ext cx="228600" cy="228600"/>
          </a:xfrm>
          <a:prstGeom prst="rect">
            <a:avLst/>
          </a:prstGeom>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Text Box 3"/>
          <p:cNvSpPr txBox="1">
            <a:spLocks noChangeArrowheads="1"/>
          </p:cNvSpPr>
          <p:nvPr/>
        </p:nvSpPr>
        <p:spPr bwMode="auto">
          <a:xfrm>
            <a:off x="4119518" y="4343400"/>
            <a:ext cx="300082" cy="369332"/>
          </a:xfrm>
          <a:prstGeom prst="rect">
            <a:avLst/>
          </a:prstGeom>
          <a:noFill/>
          <a:ln w="9525">
            <a:noFill/>
            <a:miter lim="800000"/>
            <a:headEnd/>
            <a:tailEnd/>
          </a:ln>
          <a:effectLst/>
        </p:spPr>
        <p:txBody>
          <a:bodyPr wrap="none">
            <a:spAutoFit/>
          </a:bodyPr>
          <a:lstStyle/>
          <a:p>
            <a:r>
              <a:rPr lang="en-US" dirty="0" smtClean="0">
                <a:latin typeface="Times New Roman" charset="0"/>
              </a:rPr>
              <a:t>x</a:t>
            </a:r>
            <a:endParaRPr lang="en-US" dirty="0">
              <a:latin typeface="Times New Roman" charset="0"/>
            </a:endParaRPr>
          </a:p>
        </p:txBody>
      </p:sp>
      <p:sp>
        <p:nvSpPr>
          <p:cNvPr id="25" name="Oval 24"/>
          <p:cNvSpPr/>
          <p:nvPr/>
        </p:nvSpPr>
        <p:spPr>
          <a:xfrm>
            <a:off x="1676400" y="4144407"/>
            <a:ext cx="2357483"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1676399" y="4123769"/>
            <a:ext cx="3108325" cy="808593"/>
          </a:xfrm>
          <a:prstGeom prst="ellipse">
            <a:avLst/>
          </a:prstGeom>
          <a:solidFill>
            <a:srgbClr val="D60093">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rot="2616022">
            <a:off x="4731170" y="2054476"/>
            <a:ext cx="1324078" cy="2226588"/>
          </a:xfrm>
          <a:prstGeom prst="ellipse">
            <a:avLst/>
          </a:prstGeom>
          <a:solidFill>
            <a:srgbClr val="00B0F0">
              <a:alpha val="30000"/>
            </a:srgb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TextBox 27"/>
          <p:cNvSpPr txBox="1"/>
          <p:nvPr/>
        </p:nvSpPr>
        <p:spPr>
          <a:xfrm>
            <a:off x="5562600" y="6096000"/>
            <a:ext cx="2262158"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Clusters at the end</a:t>
            </a:r>
          </a:p>
        </p:txBody>
      </p:sp>
    </p:spTree>
    <p:extLst>
      <p:ext uri="{BB962C8B-B14F-4D97-AF65-F5344CB8AC3E}">
        <p14:creationId xmlns:p14="http://schemas.microsoft.com/office/powerpoint/2010/main" val="364261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4"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grpId="0" nodeType="clickEffect">
                                  <p:stCondLst>
                                    <p:cond delay="0"/>
                                  </p:stCondLst>
                                  <p:childTnLst>
                                    <p:animEffect transition="out" filter="randombar(horizontal)">
                                      <p:cBhvr>
                                        <p:cTn id="14" dur="500"/>
                                        <p:tgtEl>
                                          <p:spTgt spid="25"/>
                                        </p:tgtEl>
                                      </p:cBhvr>
                                    </p:animEffect>
                                    <p:set>
                                      <p:cBhvr>
                                        <p:cTn id="15" dur="1" fill="hold">
                                          <p:stCondLst>
                                            <p:cond delay="499"/>
                                          </p:stCondLst>
                                        </p:cTn>
                                        <p:tgtEl>
                                          <p:spTgt spid="25"/>
                                        </p:tgtEl>
                                        <p:attrNameLst>
                                          <p:attrName>style.visibility</p:attrName>
                                        </p:attrNameLst>
                                      </p:cBhvr>
                                      <p:to>
                                        <p:strVal val="hidden"/>
                                      </p:to>
                                    </p:set>
                                  </p:childTnLst>
                                </p:cTn>
                              </p:par>
                              <p:par>
                                <p:cTn id="16" presetID="14" presetClass="entr" presetSubtype="1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randombar(horizontal)">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31" grpId="0" animBg="1"/>
      <p:bldP spid="3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a:t>Getting </a:t>
            </a:r>
            <a:r>
              <a:rPr lang="en-US" dirty="0" smtClean="0"/>
              <a:t>the </a:t>
            </a:r>
            <a:r>
              <a:rPr lang="en-US" i="1" dirty="0" smtClean="0"/>
              <a:t>k</a:t>
            </a:r>
            <a:r>
              <a:rPr lang="en-US" dirty="0" smtClean="0"/>
              <a:t> right</a:t>
            </a:r>
            <a:endParaRPr lang="en-US" dirty="0"/>
          </a:p>
        </p:txBody>
      </p:sp>
      <p:sp>
        <p:nvSpPr>
          <p:cNvPr id="43011" name="Rectangle 3"/>
          <p:cNvSpPr>
            <a:spLocks noGrp="1" noChangeArrowheads="1"/>
          </p:cNvSpPr>
          <p:nvPr>
            <p:ph idx="1"/>
          </p:nvPr>
        </p:nvSpPr>
        <p:spPr/>
        <p:txBody>
          <a:bodyPr/>
          <a:lstStyle/>
          <a:p>
            <a:pPr marL="118872" indent="0">
              <a:buNone/>
            </a:pPr>
            <a:r>
              <a:rPr lang="en-US" b="1" dirty="0" smtClean="0">
                <a:solidFill>
                  <a:srgbClr val="0000FF"/>
                </a:solidFill>
              </a:rPr>
              <a:t>How to select </a:t>
            </a:r>
            <a:r>
              <a:rPr lang="en-US" b="1" i="1" dirty="0" smtClean="0">
                <a:solidFill>
                  <a:srgbClr val="0000FF"/>
                </a:solidFill>
              </a:rPr>
              <a:t>k</a:t>
            </a:r>
            <a:r>
              <a:rPr lang="en-US" b="1" dirty="0" smtClean="0">
                <a:solidFill>
                  <a:srgbClr val="0000FF"/>
                </a:solidFill>
              </a:rPr>
              <a:t>?</a:t>
            </a:r>
          </a:p>
          <a:p>
            <a:r>
              <a:rPr lang="en-US" dirty="0" smtClean="0"/>
              <a:t>Try </a:t>
            </a:r>
            <a:r>
              <a:rPr lang="en-US" dirty="0"/>
              <a:t>different </a:t>
            </a:r>
            <a:r>
              <a:rPr lang="en-US" b="1" dirty="0"/>
              <a:t>k</a:t>
            </a:r>
            <a:r>
              <a:rPr lang="en-US" dirty="0"/>
              <a:t>, looking at the change in the average distance to </a:t>
            </a:r>
            <a:r>
              <a:rPr lang="en-US" dirty="0" smtClean="0"/>
              <a:t>centroid </a:t>
            </a:r>
            <a:r>
              <a:rPr lang="en-US" dirty="0"/>
              <a:t>as </a:t>
            </a:r>
            <a:r>
              <a:rPr lang="en-US" b="1" dirty="0" smtClean="0"/>
              <a:t>k</a:t>
            </a:r>
            <a:r>
              <a:rPr lang="en-US" dirty="0" smtClean="0"/>
              <a:t> increases</a:t>
            </a:r>
          </a:p>
          <a:p>
            <a:r>
              <a:rPr lang="en-US" dirty="0" smtClean="0"/>
              <a:t>Average </a:t>
            </a:r>
            <a:r>
              <a:rPr lang="en-US" dirty="0"/>
              <a:t>falls rapidly until right </a:t>
            </a:r>
            <a:r>
              <a:rPr lang="en-US" b="1" dirty="0"/>
              <a:t>k</a:t>
            </a:r>
            <a:r>
              <a:rPr lang="en-US" dirty="0"/>
              <a:t>, then changes </a:t>
            </a:r>
            <a:r>
              <a:rPr lang="en-US" dirty="0" smtClean="0"/>
              <a:t>little</a:t>
            </a:r>
            <a:endParaRPr lang="en-US" dirty="0"/>
          </a:p>
        </p:txBody>
      </p:sp>
      <p:sp>
        <p:nvSpPr>
          <p:cNvPr id="18" name="Slide Number Placeholder 5"/>
          <p:cNvSpPr>
            <a:spLocks noGrp="1"/>
          </p:cNvSpPr>
          <p:nvPr>
            <p:ph type="sldNum" sz="quarter" idx="12"/>
          </p:nvPr>
        </p:nvSpPr>
        <p:spPr/>
        <p:txBody>
          <a:bodyPr/>
          <a:lstStyle/>
          <a:p>
            <a:fld id="{49EEE50B-4A6F-417A-9DBF-423D8456220C}" type="slidenum">
              <a:rPr lang="en-US"/>
              <a:pPr/>
              <a:t>28</a:t>
            </a:fld>
            <a:endParaRPr lang="en-US"/>
          </a:p>
        </p:txBody>
      </p:sp>
      <p:grpSp>
        <p:nvGrpSpPr>
          <p:cNvPr id="4" name="Group 14"/>
          <p:cNvGrpSpPr>
            <a:grpSpLocks/>
          </p:cNvGrpSpPr>
          <p:nvPr/>
        </p:nvGrpSpPr>
        <p:grpSpPr bwMode="auto">
          <a:xfrm>
            <a:off x="3124200" y="4222749"/>
            <a:ext cx="3475038" cy="1720851"/>
            <a:chOff x="518" y="2962"/>
            <a:chExt cx="2189" cy="1084"/>
          </a:xfrm>
        </p:grpSpPr>
        <p:sp>
          <p:nvSpPr>
            <p:cNvPr id="43016" name="Text Box 8"/>
            <p:cNvSpPr txBox="1">
              <a:spLocks noChangeArrowheads="1"/>
            </p:cNvSpPr>
            <p:nvPr/>
          </p:nvSpPr>
          <p:spPr bwMode="auto">
            <a:xfrm>
              <a:off x="1814" y="3813"/>
              <a:ext cx="189" cy="233"/>
            </a:xfrm>
            <a:prstGeom prst="rect">
              <a:avLst/>
            </a:prstGeom>
            <a:noFill/>
            <a:ln w="9525">
              <a:noFill/>
              <a:miter lim="800000"/>
              <a:headEnd/>
              <a:tailEnd/>
            </a:ln>
            <a:effectLst/>
          </p:spPr>
          <p:txBody>
            <a:bodyPr wrap="none">
              <a:spAutoFit/>
            </a:bodyPr>
            <a:lstStyle/>
            <a:p>
              <a:r>
                <a:rPr lang="en-US" i="1">
                  <a:latin typeface="Arial" pitchFamily="34" charset="0"/>
                  <a:cs typeface="Arial" pitchFamily="34" charset="0"/>
                </a:rPr>
                <a:t>k</a:t>
              </a:r>
            </a:p>
          </p:txBody>
        </p:sp>
        <p:sp>
          <p:nvSpPr>
            <p:cNvPr id="43017" name="Text Box 9"/>
            <p:cNvSpPr txBox="1">
              <a:spLocks noChangeArrowheads="1"/>
            </p:cNvSpPr>
            <p:nvPr/>
          </p:nvSpPr>
          <p:spPr bwMode="auto">
            <a:xfrm>
              <a:off x="518" y="3408"/>
              <a:ext cx="819" cy="582"/>
            </a:xfrm>
            <a:prstGeom prst="rect">
              <a:avLst/>
            </a:prstGeom>
            <a:noFill/>
            <a:ln w="9525">
              <a:noFill/>
              <a:miter lim="800000"/>
              <a:headEnd/>
              <a:tailEnd/>
            </a:ln>
            <a:effectLst/>
          </p:spPr>
          <p:txBody>
            <a:bodyPr wrap="none">
              <a:spAutoFit/>
            </a:bodyPr>
            <a:lstStyle/>
            <a:p>
              <a:pPr algn="ctr"/>
              <a:r>
                <a:rPr lang="en-US" dirty="0">
                  <a:latin typeface="Arial" pitchFamily="34" charset="0"/>
                  <a:cs typeface="Arial" pitchFamily="34" charset="0"/>
                </a:rPr>
                <a:t>Average</a:t>
              </a:r>
            </a:p>
            <a:p>
              <a:pPr algn="ctr"/>
              <a:r>
                <a:rPr lang="en-US" dirty="0">
                  <a:latin typeface="Arial" pitchFamily="34" charset="0"/>
                  <a:cs typeface="Arial" pitchFamily="34" charset="0"/>
                </a:rPr>
                <a:t>distance to</a:t>
              </a:r>
            </a:p>
            <a:p>
              <a:pPr algn="ctr"/>
              <a:r>
                <a:rPr lang="en-US" dirty="0">
                  <a:latin typeface="Arial" pitchFamily="34" charset="0"/>
                  <a:cs typeface="Arial" pitchFamily="34" charset="0"/>
                </a:rPr>
                <a:t>centroid</a:t>
              </a:r>
            </a:p>
          </p:txBody>
        </p:sp>
        <p:sp>
          <p:nvSpPr>
            <p:cNvPr id="43018" name="Line 10"/>
            <p:cNvSpPr>
              <a:spLocks noChangeShapeType="1"/>
            </p:cNvSpPr>
            <p:nvPr/>
          </p:nvSpPr>
          <p:spPr bwMode="auto">
            <a:xfrm flipV="1">
              <a:off x="912" y="2962"/>
              <a:ext cx="0" cy="504"/>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sp>
          <p:nvSpPr>
            <p:cNvPr id="43019" name="Line 11"/>
            <p:cNvSpPr>
              <a:spLocks noChangeShapeType="1"/>
            </p:cNvSpPr>
            <p:nvPr/>
          </p:nvSpPr>
          <p:spPr bwMode="auto">
            <a:xfrm>
              <a:off x="2064" y="3936"/>
              <a:ext cx="643" cy="0"/>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grpSp>
        <p:nvGrpSpPr>
          <p:cNvPr id="5" name="Group 16"/>
          <p:cNvGrpSpPr>
            <a:grpSpLocks/>
          </p:cNvGrpSpPr>
          <p:nvPr/>
        </p:nvGrpSpPr>
        <p:grpSpPr bwMode="auto">
          <a:xfrm>
            <a:off x="5285112" y="4306013"/>
            <a:ext cx="1398588" cy="1109662"/>
            <a:chOff x="2544" y="2997"/>
            <a:chExt cx="881" cy="699"/>
          </a:xfrm>
        </p:grpSpPr>
        <p:sp>
          <p:nvSpPr>
            <p:cNvPr id="43020" name="Text Box 12"/>
            <p:cNvSpPr txBox="1">
              <a:spLocks noChangeArrowheads="1"/>
            </p:cNvSpPr>
            <p:nvPr/>
          </p:nvSpPr>
          <p:spPr bwMode="auto">
            <a:xfrm>
              <a:off x="2582" y="2997"/>
              <a:ext cx="843" cy="407"/>
            </a:xfrm>
            <a:prstGeom prst="rect">
              <a:avLst/>
            </a:prstGeom>
            <a:noFill/>
            <a:ln w="9525">
              <a:noFill/>
              <a:miter lim="800000"/>
              <a:headEnd/>
              <a:tailEnd/>
            </a:ln>
            <a:effectLst/>
          </p:spPr>
          <p:txBody>
            <a:bodyPr wrap="none">
              <a:spAutoFit/>
            </a:bodyPr>
            <a:lstStyle/>
            <a:p>
              <a:r>
                <a:rPr lang="en-US" b="1" dirty="0">
                  <a:solidFill>
                    <a:srgbClr val="008000"/>
                  </a:solidFill>
                  <a:latin typeface="Arial" pitchFamily="34" charset="0"/>
                  <a:cs typeface="Arial" pitchFamily="34" charset="0"/>
                </a:rPr>
                <a:t>Best value</a:t>
              </a:r>
            </a:p>
            <a:p>
              <a:r>
                <a:rPr lang="en-US" b="1" dirty="0">
                  <a:solidFill>
                    <a:srgbClr val="008000"/>
                  </a:solidFill>
                  <a:latin typeface="Arial" pitchFamily="34" charset="0"/>
                  <a:cs typeface="Arial" pitchFamily="34" charset="0"/>
                </a:rPr>
                <a:t>of </a:t>
              </a:r>
              <a:r>
                <a:rPr lang="en-US" b="1" i="1" dirty="0">
                  <a:solidFill>
                    <a:srgbClr val="008000"/>
                  </a:solidFill>
                  <a:latin typeface="Arial" pitchFamily="34" charset="0"/>
                  <a:cs typeface="Arial" pitchFamily="34" charset="0"/>
                </a:rPr>
                <a:t>k</a:t>
              </a:r>
            </a:p>
          </p:txBody>
        </p:sp>
        <p:sp>
          <p:nvSpPr>
            <p:cNvPr id="43021" name="Line 13"/>
            <p:cNvSpPr>
              <a:spLocks noChangeShapeType="1"/>
            </p:cNvSpPr>
            <p:nvPr/>
          </p:nvSpPr>
          <p:spPr bwMode="auto">
            <a:xfrm>
              <a:off x="2544" y="3360"/>
              <a:ext cx="0" cy="336"/>
            </a:xfrm>
            <a:prstGeom prst="line">
              <a:avLst/>
            </a:prstGeom>
            <a:noFill/>
            <a:ln w="9525">
              <a:solidFill>
                <a:schemeClr val="tx1"/>
              </a:solidFill>
              <a:round/>
              <a:headEnd/>
              <a:tailEnd type="triangle" w="med" len="med"/>
            </a:ln>
            <a:effectLst/>
          </p:spPr>
          <p:txBody>
            <a:bodyPr/>
            <a:lstStyle/>
            <a:p>
              <a:endParaRPr lang="en-US">
                <a:latin typeface="Arial" pitchFamily="34" charset="0"/>
                <a:cs typeface="Arial" pitchFamily="34" charset="0"/>
              </a:endParaRPr>
            </a:p>
          </p:txBody>
        </p:sp>
      </p:grpSp>
      <p:sp>
        <p:nvSpPr>
          <p:cNvPr id="20" name="Footer Placeholder 1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Freeform 7"/>
          <p:cNvSpPr/>
          <p:nvPr/>
        </p:nvSpPr>
        <p:spPr>
          <a:xfrm>
            <a:off x="4418687" y="4123013"/>
            <a:ext cx="2080671" cy="1401715"/>
          </a:xfrm>
          <a:custGeom>
            <a:avLst/>
            <a:gdLst>
              <a:gd name="connsiteX0" fmla="*/ 0 w 2080671"/>
              <a:gd name="connsiteY0" fmla="*/ 0 h 1401715"/>
              <a:gd name="connsiteX1" fmla="*/ 186166 w 2080671"/>
              <a:gd name="connsiteY1" fmla="*/ 865121 h 1401715"/>
              <a:gd name="connsiteX2" fmla="*/ 427085 w 2080671"/>
              <a:gd name="connsiteY2" fmla="*/ 1144369 h 1401715"/>
              <a:gd name="connsiteX3" fmla="*/ 848695 w 2080671"/>
              <a:gd name="connsiteY3" fmla="*/ 1357912 h 1401715"/>
              <a:gd name="connsiteX4" fmla="*/ 1226501 w 2080671"/>
              <a:gd name="connsiteY4" fmla="*/ 1401715 h 1401715"/>
              <a:gd name="connsiteX5" fmla="*/ 1768570 w 2080671"/>
              <a:gd name="connsiteY5" fmla="*/ 1401715 h 1401715"/>
              <a:gd name="connsiteX6" fmla="*/ 2080671 w 2080671"/>
              <a:gd name="connsiteY6" fmla="*/ 1401715 h 1401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80671" h="1401715">
                <a:moveTo>
                  <a:pt x="0" y="0"/>
                </a:moveTo>
                <a:lnTo>
                  <a:pt x="186166" y="865121"/>
                </a:lnTo>
                <a:lnTo>
                  <a:pt x="427085" y="1144369"/>
                </a:lnTo>
                <a:lnTo>
                  <a:pt x="848695" y="1357912"/>
                </a:lnTo>
                <a:lnTo>
                  <a:pt x="1226501" y="1401715"/>
                </a:lnTo>
                <a:lnTo>
                  <a:pt x="1768570" y="1401715"/>
                </a:lnTo>
                <a:lnTo>
                  <a:pt x="2080671" y="1401715"/>
                </a:lnTo>
              </a:path>
            </a:pathLst>
          </a:custGeom>
          <a:no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688505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Example: Picking </a:t>
            </a:r>
            <a:r>
              <a:rPr lang="en-US" i="1" dirty="0"/>
              <a:t>k</a:t>
            </a:r>
          </a:p>
        </p:txBody>
      </p:sp>
      <p:sp>
        <p:nvSpPr>
          <p:cNvPr id="20" name="Footer Placeholder 1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7" name="Slide Number Placeholder 4"/>
          <p:cNvSpPr>
            <a:spLocks noGrp="1"/>
          </p:cNvSpPr>
          <p:nvPr>
            <p:ph type="sldNum" sz="quarter" idx="12"/>
          </p:nvPr>
        </p:nvSpPr>
        <p:spPr/>
        <p:txBody>
          <a:bodyPr/>
          <a:lstStyle/>
          <a:p>
            <a:fld id="{7611FEFE-B5EF-4A0A-BC90-B389A674A5A2}" type="slidenum">
              <a:rPr lang="en-US"/>
              <a:pPr/>
              <a:t>29</a:t>
            </a:fld>
            <a:endParaRPr lang="en-US"/>
          </a:p>
        </p:txBody>
      </p:sp>
      <p:sp>
        <p:nvSpPr>
          <p:cNvPr id="44035"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4036"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4037"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4038"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4039"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4040" name="Oval 8"/>
          <p:cNvSpPr>
            <a:spLocks noChangeArrowheads="1"/>
          </p:cNvSpPr>
          <p:nvPr/>
        </p:nvSpPr>
        <p:spPr bwMode="auto">
          <a:xfrm>
            <a:off x="2438400" y="1600200"/>
            <a:ext cx="5334000" cy="3048000"/>
          </a:xfrm>
          <a:prstGeom prst="ellipse">
            <a:avLst/>
          </a:prstGeom>
          <a:solidFill>
            <a:srgbClr val="CCFFCC">
              <a:alpha val="50000"/>
            </a:srgbClr>
          </a:solidFill>
          <a:ln w="9525">
            <a:solidFill>
              <a:schemeClr val="tx1"/>
            </a:solidFill>
            <a:round/>
            <a:headEnd/>
            <a:tailEnd/>
          </a:ln>
          <a:effectLst/>
        </p:spPr>
        <p:txBody>
          <a:bodyPr wrap="none" anchor="ctr"/>
          <a:lstStyle/>
          <a:p>
            <a:endParaRPr lang="en-US"/>
          </a:p>
        </p:txBody>
      </p:sp>
      <p:sp>
        <p:nvSpPr>
          <p:cNvPr id="44041"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nvGrpSpPr>
          <p:cNvPr id="2" name="Group 16"/>
          <p:cNvGrpSpPr>
            <a:grpSpLocks/>
          </p:cNvGrpSpPr>
          <p:nvPr/>
        </p:nvGrpSpPr>
        <p:grpSpPr bwMode="auto">
          <a:xfrm>
            <a:off x="441325" y="1709738"/>
            <a:ext cx="5959475" cy="2328862"/>
            <a:chOff x="278" y="1077"/>
            <a:chExt cx="3754" cy="1467"/>
          </a:xfrm>
        </p:grpSpPr>
        <p:sp>
          <p:nvSpPr>
            <p:cNvPr id="44042" name="Line 10"/>
            <p:cNvSpPr>
              <a:spLocks noChangeShapeType="1"/>
            </p:cNvSpPr>
            <p:nvPr/>
          </p:nvSpPr>
          <p:spPr bwMode="auto">
            <a:xfrm flipH="1" flipV="1">
              <a:off x="2112" y="1728"/>
              <a:ext cx="1056" cy="288"/>
            </a:xfrm>
            <a:prstGeom prst="line">
              <a:avLst/>
            </a:prstGeom>
            <a:noFill/>
            <a:ln w="9525">
              <a:solidFill>
                <a:schemeClr val="tx1"/>
              </a:solidFill>
              <a:round/>
              <a:headEnd/>
              <a:tailEnd/>
            </a:ln>
            <a:effectLst/>
          </p:spPr>
          <p:txBody>
            <a:bodyPr/>
            <a:lstStyle/>
            <a:p>
              <a:endParaRPr lang="en-US"/>
            </a:p>
          </p:txBody>
        </p:sp>
        <p:sp>
          <p:nvSpPr>
            <p:cNvPr id="44043" name="Line 11"/>
            <p:cNvSpPr>
              <a:spLocks noChangeShapeType="1"/>
            </p:cNvSpPr>
            <p:nvPr/>
          </p:nvSpPr>
          <p:spPr bwMode="auto">
            <a:xfrm flipH="1">
              <a:off x="2112" y="2016"/>
              <a:ext cx="1056" cy="384"/>
            </a:xfrm>
            <a:prstGeom prst="line">
              <a:avLst/>
            </a:prstGeom>
            <a:noFill/>
            <a:ln w="9525">
              <a:solidFill>
                <a:schemeClr val="tx1"/>
              </a:solidFill>
              <a:round/>
              <a:headEnd/>
              <a:tailEnd/>
            </a:ln>
            <a:effectLst/>
          </p:spPr>
          <p:txBody>
            <a:bodyPr/>
            <a:lstStyle/>
            <a:p>
              <a:endParaRPr lang="en-US"/>
            </a:p>
          </p:txBody>
        </p:sp>
        <p:sp>
          <p:nvSpPr>
            <p:cNvPr id="44044" name="Line 12"/>
            <p:cNvSpPr>
              <a:spLocks noChangeShapeType="1"/>
            </p:cNvSpPr>
            <p:nvPr/>
          </p:nvSpPr>
          <p:spPr bwMode="auto">
            <a:xfrm>
              <a:off x="3168" y="2016"/>
              <a:ext cx="864" cy="528"/>
            </a:xfrm>
            <a:prstGeom prst="line">
              <a:avLst/>
            </a:prstGeom>
            <a:noFill/>
            <a:ln w="9525">
              <a:solidFill>
                <a:schemeClr val="tx1"/>
              </a:solidFill>
              <a:round/>
              <a:headEnd/>
              <a:tailEnd/>
            </a:ln>
            <a:effectLst/>
          </p:spPr>
          <p:txBody>
            <a:bodyPr/>
            <a:lstStyle/>
            <a:p>
              <a:endParaRPr lang="en-US"/>
            </a:p>
          </p:txBody>
        </p:sp>
        <p:sp>
          <p:nvSpPr>
            <p:cNvPr id="44045" name="Line 13"/>
            <p:cNvSpPr>
              <a:spLocks noChangeShapeType="1"/>
            </p:cNvSpPr>
            <p:nvPr/>
          </p:nvSpPr>
          <p:spPr bwMode="auto">
            <a:xfrm flipV="1">
              <a:off x="3168" y="1680"/>
              <a:ext cx="720" cy="336"/>
            </a:xfrm>
            <a:prstGeom prst="line">
              <a:avLst/>
            </a:prstGeom>
            <a:noFill/>
            <a:ln w="9525">
              <a:solidFill>
                <a:schemeClr val="tx1"/>
              </a:solidFill>
              <a:round/>
              <a:headEnd/>
              <a:tailEnd/>
            </a:ln>
            <a:effectLst/>
          </p:spPr>
          <p:txBody>
            <a:bodyPr/>
            <a:lstStyle/>
            <a:p>
              <a:endParaRPr lang="en-US"/>
            </a:p>
          </p:txBody>
        </p:sp>
        <p:sp>
          <p:nvSpPr>
            <p:cNvPr id="44046" name="Line 14"/>
            <p:cNvSpPr>
              <a:spLocks noChangeShapeType="1"/>
            </p:cNvSpPr>
            <p:nvPr/>
          </p:nvSpPr>
          <p:spPr bwMode="auto">
            <a:xfrm flipV="1">
              <a:off x="3168" y="1200"/>
              <a:ext cx="816" cy="816"/>
            </a:xfrm>
            <a:prstGeom prst="line">
              <a:avLst/>
            </a:prstGeom>
            <a:noFill/>
            <a:ln w="9525">
              <a:solidFill>
                <a:schemeClr val="tx1"/>
              </a:solidFill>
              <a:round/>
              <a:headEnd/>
              <a:tailEnd/>
            </a:ln>
            <a:effectLst/>
          </p:spPr>
          <p:txBody>
            <a:bodyPr/>
            <a:lstStyle/>
            <a:p>
              <a:endParaRPr lang="en-US"/>
            </a:p>
          </p:txBody>
        </p:sp>
        <p:sp>
          <p:nvSpPr>
            <p:cNvPr id="44047" name="Text Box 15"/>
            <p:cNvSpPr txBox="1">
              <a:spLocks noChangeArrowheads="1"/>
            </p:cNvSpPr>
            <p:nvPr/>
          </p:nvSpPr>
          <p:spPr bwMode="auto">
            <a:xfrm>
              <a:off x="278" y="1077"/>
              <a:ext cx="914" cy="834"/>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Too few;</a:t>
              </a:r>
            </a:p>
            <a:p>
              <a:r>
                <a:rPr lang="en-US" sz="2000" dirty="0">
                  <a:solidFill>
                    <a:srgbClr val="008000"/>
                  </a:solidFill>
                  <a:latin typeface="Arial" pitchFamily="34" charset="0"/>
                  <a:cs typeface="Arial" pitchFamily="34" charset="0"/>
                </a:rPr>
                <a:t>many long</a:t>
              </a:r>
            </a:p>
            <a:p>
              <a:r>
                <a:rPr lang="en-US" sz="2000" dirty="0">
                  <a:solidFill>
                    <a:srgbClr val="008000"/>
                  </a:solidFill>
                  <a:latin typeface="Arial" pitchFamily="34" charset="0"/>
                  <a:cs typeface="Arial" pitchFamily="34" charset="0"/>
                </a:rPr>
                <a:t>distances</a:t>
              </a:r>
            </a:p>
            <a:p>
              <a:r>
                <a:rPr lang="en-US" sz="2000" dirty="0">
                  <a:solidFill>
                    <a:srgbClr val="008000"/>
                  </a:solidFill>
                  <a:latin typeface="Arial" pitchFamily="34" charset="0"/>
                  <a:cs typeface="Arial" pitchFamily="34" charset="0"/>
                </a:rPr>
                <a:t>to </a:t>
              </a:r>
              <a:r>
                <a:rPr lang="en-US" sz="2000" dirty="0" err="1">
                  <a:solidFill>
                    <a:srgbClr val="008000"/>
                  </a:solidFill>
                  <a:latin typeface="Arial" pitchFamily="34" charset="0"/>
                  <a:cs typeface="Arial" pitchFamily="34" charset="0"/>
                </a:rPr>
                <a:t>centroid</a:t>
              </a:r>
              <a:r>
                <a:rPr lang="en-US" sz="2000" dirty="0">
                  <a:solidFill>
                    <a:srgbClr val="008000"/>
                  </a:solidFill>
                  <a:latin typeface="Arial" pitchFamily="34" charset="0"/>
                  <a:cs typeface="Arial" pitchFamily="34" charset="0"/>
                </a:rPr>
                <a:t>.</a:t>
              </a:r>
            </a:p>
          </p:txBody>
        </p:sp>
      </p:grpSp>
    </p:spTree>
    <p:extLst>
      <p:ext uri="{BB962C8B-B14F-4D97-AF65-F5344CB8AC3E}">
        <p14:creationId xmlns:p14="http://schemas.microsoft.com/office/powerpoint/2010/main" val="277730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Dimensional Data</a:t>
            </a:r>
            <a:endParaRPr lang="en-US" dirty="0"/>
          </a:p>
        </p:txBody>
      </p:sp>
      <p:sp>
        <p:nvSpPr>
          <p:cNvPr id="3" name="Content Placeholder 2"/>
          <p:cNvSpPr>
            <a:spLocks noGrp="1"/>
          </p:cNvSpPr>
          <p:nvPr>
            <p:ph idx="1"/>
          </p:nvPr>
        </p:nvSpPr>
        <p:spPr/>
        <p:txBody>
          <a:bodyPr/>
          <a:lstStyle/>
          <a:p>
            <a:r>
              <a:rPr lang="en-US" b="1" dirty="0" smtClean="0">
                <a:solidFill>
                  <a:srgbClr val="FF0066"/>
                </a:solidFill>
              </a:rPr>
              <a:t>Given a cloud of data </a:t>
            </a:r>
            <a:r>
              <a:rPr lang="en-US" b="1" dirty="0" smtClean="0">
                <a:solidFill>
                  <a:srgbClr val="FF0066"/>
                </a:solidFill>
              </a:rPr>
              <a:t>points, </a:t>
            </a:r>
            <a:r>
              <a:rPr lang="en-US" b="1" dirty="0" smtClean="0">
                <a:solidFill>
                  <a:srgbClr val="FF0066"/>
                </a:solidFill>
              </a:rPr>
              <a:t>we want to understand its structure</a:t>
            </a:r>
            <a:endParaRPr lang="en-US" b="1" dirty="0">
              <a:solidFill>
                <a:srgbClr val="FF0066"/>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pic>
        <p:nvPicPr>
          <p:cNvPr id="28674" name="Picture 2" descr="http://www.cs.toronto.edu/~laurens/drtoronto/Dimensionality_Reduction_@_Toronto_files/shapeimage_2.png"/>
          <p:cNvPicPr>
            <a:picLocks noChangeAspect="1" noChangeArrowheads="1"/>
          </p:cNvPicPr>
          <p:nvPr/>
        </p:nvPicPr>
        <p:blipFill rotWithShape="1">
          <a:blip r:embed="rId2">
            <a:extLst>
              <a:ext uri="{28A0092B-C50C-407E-A947-70E740481C1C}">
                <a14:useLocalDpi xmlns:a14="http://schemas.microsoft.com/office/drawing/2010/main" val="0"/>
              </a:ext>
            </a:extLst>
          </a:blip>
          <a:srcRect l="7047" r="9698"/>
          <a:stretch/>
        </p:blipFill>
        <p:spPr bwMode="auto">
          <a:xfrm>
            <a:off x="533400" y="2361269"/>
            <a:ext cx="8077200" cy="449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702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smtClean="0"/>
              <a:t>Example: Picking </a:t>
            </a:r>
            <a:r>
              <a:rPr lang="en-US" i="1" dirty="0" smtClean="0"/>
              <a:t>k</a:t>
            </a:r>
            <a:endParaRPr lang="en-US" i="1" dirty="0"/>
          </a:p>
        </p:txBody>
      </p:sp>
      <p:sp>
        <p:nvSpPr>
          <p:cNvPr id="28" name="Footer Placeholder 2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2" name="Slide Number Placeholder 4"/>
          <p:cNvSpPr>
            <a:spLocks noGrp="1"/>
          </p:cNvSpPr>
          <p:nvPr>
            <p:ph type="sldNum" sz="quarter" idx="12"/>
          </p:nvPr>
        </p:nvSpPr>
        <p:spPr/>
        <p:txBody>
          <a:bodyPr/>
          <a:lstStyle/>
          <a:p>
            <a:fld id="{BBC48728-C218-458F-B62F-E7308ADF4A87}" type="slidenum">
              <a:rPr lang="en-US" smtClean="0"/>
              <a:pPr/>
              <a:t>30</a:t>
            </a:fld>
            <a:endParaRPr lang="en-US"/>
          </a:p>
        </p:txBody>
      </p:sp>
      <p:sp>
        <p:nvSpPr>
          <p:cNvPr id="47107"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7108"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7109"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7110"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7111"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7113"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47121" name="Oval 17"/>
          <p:cNvSpPr>
            <a:spLocks noChangeArrowheads="1"/>
          </p:cNvSpPr>
          <p:nvPr/>
        </p:nvSpPr>
        <p:spPr bwMode="auto">
          <a:xfrm>
            <a:off x="2743200" y="2514600"/>
            <a:ext cx="1905000" cy="1905000"/>
          </a:xfrm>
          <a:prstGeom prst="ellipse">
            <a:avLst/>
          </a:prstGeom>
          <a:solidFill>
            <a:srgbClr val="CCFFFF">
              <a:alpha val="50000"/>
            </a:srgbClr>
          </a:solidFill>
          <a:ln w="9525">
            <a:solidFill>
              <a:schemeClr val="tx1"/>
            </a:solidFill>
            <a:round/>
            <a:headEnd/>
            <a:tailEnd/>
          </a:ln>
          <a:effectLst/>
        </p:spPr>
        <p:txBody>
          <a:bodyPr wrap="none" anchor="ctr"/>
          <a:lstStyle/>
          <a:p>
            <a:endParaRPr lang="en-US"/>
          </a:p>
        </p:txBody>
      </p:sp>
      <p:sp>
        <p:nvSpPr>
          <p:cNvPr id="47122" name="Oval 18"/>
          <p:cNvSpPr>
            <a:spLocks noChangeArrowheads="1"/>
          </p:cNvSpPr>
          <p:nvPr/>
        </p:nvSpPr>
        <p:spPr bwMode="auto">
          <a:xfrm>
            <a:off x="4648200" y="1447800"/>
            <a:ext cx="2819400" cy="28956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grpSp>
        <p:nvGrpSpPr>
          <p:cNvPr id="2" name="Group 29"/>
          <p:cNvGrpSpPr>
            <a:grpSpLocks/>
          </p:cNvGrpSpPr>
          <p:nvPr/>
        </p:nvGrpSpPr>
        <p:grpSpPr bwMode="auto">
          <a:xfrm>
            <a:off x="669925" y="1862138"/>
            <a:ext cx="5807075" cy="4081462"/>
            <a:chOff x="422" y="1173"/>
            <a:chExt cx="3658" cy="2571"/>
          </a:xfrm>
        </p:grpSpPr>
        <p:sp>
          <p:nvSpPr>
            <p:cNvPr id="47123" name="Line 19"/>
            <p:cNvSpPr>
              <a:spLocks noChangeShapeType="1"/>
            </p:cNvSpPr>
            <p:nvPr/>
          </p:nvSpPr>
          <p:spPr bwMode="auto">
            <a:xfrm flipH="1" flipV="1">
              <a:off x="2112" y="1968"/>
              <a:ext cx="192" cy="192"/>
            </a:xfrm>
            <a:prstGeom prst="line">
              <a:avLst/>
            </a:prstGeom>
            <a:noFill/>
            <a:ln w="9525">
              <a:solidFill>
                <a:schemeClr val="tx1"/>
              </a:solidFill>
              <a:round/>
              <a:headEnd/>
              <a:tailEnd/>
            </a:ln>
            <a:effectLst/>
          </p:spPr>
          <p:txBody>
            <a:bodyPr/>
            <a:lstStyle/>
            <a:p>
              <a:endParaRPr lang="en-US"/>
            </a:p>
          </p:txBody>
        </p:sp>
        <p:sp>
          <p:nvSpPr>
            <p:cNvPr id="47124" name="Line 20"/>
            <p:cNvSpPr>
              <a:spLocks noChangeShapeType="1"/>
            </p:cNvSpPr>
            <p:nvPr/>
          </p:nvSpPr>
          <p:spPr bwMode="auto">
            <a:xfrm flipV="1">
              <a:off x="2304" y="1968"/>
              <a:ext cx="336" cy="192"/>
            </a:xfrm>
            <a:prstGeom prst="line">
              <a:avLst/>
            </a:prstGeom>
            <a:noFill/>
            <a:ln w="9525">
              <a:solidFill>
                <a:schemeClr val="tx1"/>
              </a:solidFill>
              <a:round/>
              <a:headEnd/>
              <a:tailEnd/>
            </a:ln>
            <a:effectLst/>
          </p:spPr>
          <p:txBody>
            <a:bodyPr/>
            <a:lstStyle/>
            <a:p>
              <a:endParaRPr lang="en-US"/>
            </a:p>
          </p:txBody>
        </p:sp>
        <p:sp>
          <p:nvSpPr>
            <p:cNvPr id="47125" name="Line 21"/>
            <p:cNvSpPr>
              <a:spLocks noChangeShapeType="1"/>
            </p:cNvSpPr>
            <p:nvPr/>
          </p:nvSpPr>
          <p:spPr bwMode="auto">
            <a:xfrm flipH="1">
              <a:off x="2208" y="2160"/>
              <a:ext cx="96" cy="384"/>
            </a:xfrm>
            <a:prstGeom prst="line">
              <a:avLst/>
            </a:prstGeom>
            <a:noFill/>
            <a:ln w="9525">
              <a:solidFill>
                <a:schemeClr val="tx1"/>
              </a:solidFill>
              <a:round/>
              <a:headEnd/>
              <a:tailEnd/>
            </a:ln>
            <a:effectLst/>
          </p:spPr>
          <p:txBody>
            <a:bodyPr/>
            <a:lstStyle/>
            <a:p>
              <a:endParaRPr lang="en-US"/>
            </a:p>
          </p:txBody>
        </p:sp>
        <p:sp>
          <p:nvSpPr>
            <p:cNvPr id="47126" name="Line 22"/>
            <p:cNvSpPr>
              <a:spLocks noChangeShapeType="1"/>
            </p:cNvSpPr>
            <p:nvPr/>
          </p:nvSpPr>
          <p:spPr bwMode="auto">
            <a:xfrm flipH="1" flipV="1">
              <a:off x="3120" y="3408"/>
              <a:ext cx="192" cy="48"/>
            </a:xfrm>
            <a:prstGeom prst="line">
              <a:avLst/>
            </a:prstGeom>
            <a:noFill/>
            <a:ln w="9525">
              <a:solidFill>
                <a:schemeClr val="tx1"/>
              </a:solidFill>
              <a:round/>
              <a:headEnd/>
              <a:tailEnd/>
            </a:ln>
            <a:effectLst/>
          </p:spPr>
          <p:txBody>
            <a:bodyPr/>
            <a:lstStyle/>
            <a:p>
              <a:endParaRPr lang="en-US"/>
            </a:p>
          </p:txBody>
        </p:sp>
        <p:sp>
          <p:nvSpPr>
            <p:cNvPr id="47127" name="Line 23"/>
            <p:cNvSpPr>
              <a:spLocks noChangeShapeType="1"/>
            </p:cNvSpPr>
            <p:nvPr/>
          </p:nvSpPr>
          <p:spPr bwMode="auto">
            <a:xfrm flipV="1">
              <a:off x="3312" y="3168"/>
              <a:ext cx="336" cy="288"/>
            </a:xfrm>
            <a:prstGeom prst="line">
              <a:avLst/>
            </a:prstGeom>
            <a:noFill/>
            <a:ln w="9525">
              <a:solidFill>
                <a:schemeClr val="tx1"/>
              </a:solidFill>
              <a:round/>
              <a:headEnd/>
              <a:tailEnd/>
            </a:ln>
            <a:effectLst/>
          </p:spPr>
          <p:txBody>
            <a:bodyPr/>
            <a:lstStyle/>
            <a:p>
              <a:endParaRPr lang="en-US"/>
            </a:p>
          </p:txBody>
        </p:sp>
        <p:sp>
          <p:nvSpPr>
            <p:cNvPr id="47128" name="Line 24"/>
            <p:cNvSpPr>
              <a:spLocks noChangeShapeType="1"/>
            </p:cNvSpPr>
            <p:nvPr/>
          </p:nvSpPr>
          <p:spPr bwMode="auto">
            <a:xfrm>
              <a:off x="3312" y="3456"/>
              <a:ext cx="96" cy="288"/>
            </a:xfrm>
            <a:prstGeom prst="line">
              <a:avLst/>
            </a:prstGeom>
            <a:noFill/>
            <a:ln w="9525">
              <a:solidFill>
                <a:schemeClr val="tx1"/>
              </a:solidFill>
              <a:round/>
              <a:headEnd/>
              <a:tailEnd/>
            </a:ln>
            <a:effectLst/>
          </p:spPr>
          <p:txBody>
            <a:bodyPr/>
            <a:lstStyle/>
            <a:p>
              <a:endParaRPr lang="en-US"/>
            </a:p>
          </p:txBody>
        </p:sp>
        <p:sp>
          <p:nvSpPr>
            <p:cNvPr id="47129" name="Line 25"/>
            <p:cNvSpPr>
              <a:spLocks noChangeShapeType="1"/>
            </p:cNvSpPr>
            <p:nvPr/>
          </p:nvSpPr>
          <p:spPr bwMode="auto">
            <a:xfrm flipH="1" flipV="1">
              <a:off x="3312" y="1296"/>
              <a:ext cx="480" cy="528"/>
            </a:xfrm>
            <a:prstGeom prst="line">
              <a:avLst/>
            </a:prstGeom>
            <a:noFill/>
            <a:ln w="9525">
              <a:solidFill>
                <a:schemeClr val="tx1"/>
              </a:solidFill>
              <a:round/>
              <a:headEnd/>
              <a:tailEnd/>
            </a:ln>
            <a:effectLst/>
          </p:spPr>
          <p:txBody>
            <a:bodyPr/>
            <a:lstStyle/>
            <a:p>
              <a:endParaRPr lang="en-US"/>
            </a:p>
          </p:txBody>
        </p:sp>
        <p:sp>
          <p:nvSpPr>
            <p:cNvPr id="47130" name="Line 26"/>
            <p:cNvSpPr>
              <a:spLocks noChangeShapeType="1"/>
            </p:cNvSpPr>
            <p:nvPr/>
          </p:nvSpPr>
          <p:spPr bwMode="auto">
            <a:xfrm>
              <a:off x="3792" y="1824"/>
              <a:ext cx="288" cy="0"/>
            </a:xfrm>
            <a:prstGeom prst="line">
              <a:avLst/>
            </a:prstGeom>
            <a:noFill/>
            <a:ln w="9525">
              <a:solidFill>
                <a:schemeClr val="tx1"/>
              </a:solidFill>
              <a:round/>
              <a:headEnd/>
              <a:tailEnd/>
            </a:ln>
            <a:effectLst/>
          </p:spPr>
          <p:txBody>
            <a:bodyPr/>
            <a:lstStyle/>
            <a:p>
              <a:endParaRPr lang="en-US"/>
            </a:p>
          </p:txBody>
        </p:sp>
        <p:sp>
          <p:nvSpPr>
            <p:cNvPr id="47131" name="Line 27"/>
            <p:cNvSpPr>
              <a:spLocks noChangeShapeType="1"/>
            </p:cNvSpPr>
            <p:nvPr/>
          </p:nvSpPr>
          <p:spPr bwMode="auto">
            <a:xfrm>
              <a:off x="3792" y="1824"/>
              <a:ext cx="144" cy="384"/>
            </a:xfrm>
            <a:prstGeom prst="line">
              <a:avLst/>
            </a:prstGeom>
            <a:noFill/>
            <a:ln w="9525">
              <a:solidFill>
                <a:schemeClr val="tx1"/>
              </a:solidFill>
              <a:round/>
              <a:headEnd/>
              <a:tailEnd/>
            </a:ln>
            <a:effectLst/>
          </p:spPr>
          <p:txBody>
            <a:bodyPr/>
            <a:lstStyle/>
            <a:p>
              <a:endParaRPr lang="en-US"/>
            </a:p>
          </p:txBody>
        </p:sp>
        <p:sp>
          <p:nvSpPr>
            <p:cNvPr id="47132" name="Text Box 28"/>
            <p:cNvSpPr txBox="1">
              <a:spLocks noChangeArrowheads="1"/>
            </p:cNvSpPr>
            <p:nvPr/>
          </p:nvSpPr>
          <p:spPr bwMode="auto">
            <a:xfrm>
              <a:off x="422" y="1173"/>
              <a:ext cx="985" cy="64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Just right;</a:t>
              </a:r>
            </a:p>
            <a:p>
              <a:r>
                <a:rPr lang="en-US" sz="2000" dirty="0">
                  <a:solidFill>
                    <a:srgbClr val="008000"/>
                  </a:solidFill>
                  <a:latin typeface="Arial" pitchFamily="34" charset="0"/>
                  <a:cs typeface="Arial" pitchFamily="34" charset="0"/>
                </a:rPr>
                <a:t>distances</a:t>
              </a:r>
            </a:p>
            <a:p>
              <a:r>
                <a:rPr lang="en-US" sz="2000" dirty="0">
                  <a:solidFill>
                    <a:srgbClr val="008000"/>
                  </a:solidFill>
                  <a:latin typeface="Arial" pitchFamily="34" charset="0"/>
                  <a:cs typeface="Arial" pitchFamily="34" charset="0"/>
                </a:rPr>
                <a:t>rather short.</a:t>
              </a:r>
            </a:p>
          </p:txBody>
        </p:sp>
      </p:grpSp>
    </p:spTree>
    <p:extLst>
      <p:ext uri="{BB962C8B-B14F-4D97-AF65-F5344CB8AC3E}">
        <p14:creationId xmlns:p14="http://schemas.microsoft.com/office/powerpoint/2010/main" val="37338036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dirty="0"/>
              <a:t>Example: Picking </a:t>
            </a:r>
            <a:r>
              <a:rPr lang="en-US" i="1" dirty="0"/>
              <a:t>k</a:t>
            </a:r>
          </a:p>
        </p:txBody>
      </p:sp>
      <p:sp>
        <p:nvSpPr>
          <p:cNvPr id="23" name="Footer Placeholder 2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0" name="Slide Number Placeholder 4"/>
          <p:cNvSpPr>
            <a:spLocks noGrp="1"/>
          </p:cNvSpPr>
          <p:nvPr>
            <p:ph type="sldNum" sz="quarter" idx="12"/>
          </p:nvPr>
        </p:nvSpPr>
        <p:spPr/>
        <p:txBody>
          <a:bodyPr/>
          <a:lstStyle/>
          <a:p>
            <a:fld id="{F2AE27D7-CC6A-4EDE-AD37-64C22A802CBE}" type="slidenum">
              <a:rPr lang="en-US"/>
              <a:pPr/>
              <a:t>31</a:t>
            </a:fld>
            <a:endParaRPr lang="en-US"/>
          </a:p>
        </p:txBody>
      </p:sp>
      <p:sp>
        <p:nvSpPr>
          <p:cNvPr id="48131"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48132"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48133"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48134"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8135"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48137" name="Oval 9"/>
          <p:cNvSpPr>
            <a:spLocks noChangeArrowheads="1"/>
          </p:cNvSpPr>
          <p:nvPr/>
        </p:nvSpPr>
        <p:spPr bwMode="auto">
          <a:xfrm>
            <a:off x="3505200" y="4724400"/>
            <a:ext cx="3581400" cy="16764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48145" name="Oval 17"/>
          <p:cNvSpPr>
            <a:spLocks noChangeArrowheads="1"/>
          </p:cNvSpPr>
          <p:nvPr/>
        </p:nvSpPr>
        <p:spPr bwMode="auto">
          <a:xfrm>
            <a:off x="2819400" y="2514600"/>
            <a:ext cx="1752600" cy="1905000"/>
          </a:xfrm>
          <a:prstGeom prst="ellipse">
            <a:avLst/>
          </a:prstGeom>
          <a:solidFill>
            <a:srgbClr val="CCFFCC">
              <a:alpha val="50000"/>
            </a:srgbClr>
          </a:solidFill>
          <a:ln w="9525">
            <a:solidFill>
              <a:schemeClr val="tx1"/>
            </a:solidFill>
            <a:round/>
            <a:headEnd/>
            <a:tailEnd/>
          </a:ln>
          <a:effectLst/>
        </p:spPr>
        <p:txBody>
          <a:bodyPr wrap="none" anchor="ctr"/>
          <a:lstStyle/>
          <a:p>
            <a:endParaRPr lang="en-US"/>
          </a:p>
        </p:txBody>
      </p:sp>
      <p:sp>
        <p:nvSpPr>
          <p:cNvPr id="48146" name="Oval 18"/>
          <p:cNvSpPr>
            <a:spLocks noChangeArrowheads="1"/>
          </p:cNvSpPr>
          <p:nvPr/>
        </p:nvSpPr>
        <p:spPr bwMode="auto">
          <a:xfrm>
            <a:off x="5029200" y="1524000"/>
            <a:ext cx="2133600" cy="16002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48147" name="Oval 19"/>
          <p:cNvSpPr>
            <a:spLocks noChangeArrowheads="1"/>
          </p:cNvSpPr>
          <p:nvPr/>
        </p:nvSpPr>
        <p:spPr bwMode="auto">
          <a:xfrm>
            <a:off x="5867400" y="3200400"/>
            <a:ext cx="990600" cy="1066800"/>
          </a:xfrm>
          <a:prstGeom prst="ellipse">
            <a:avLst/>
          </a:prstGeom>
          <a:solidFill>
            <a:srgbClr val="99CCFF">
              <a:alpha val="50000"/>
            </a:srgbClr>
          </a:solidFill>
          <a:ln w="9525">
            <a:solidFill>
              <a:schemeClr val="tx1"/>
            </a:solidFill>
            <a:round/>
            <a:headEnd/>
            <a:tailEnd/>
          </a:ln>
          <a:effectLst/>
        </p:spPr>
        <p:txBody>
          <a:bodyPr wrap="none" anchor="ctr"/>
          <a:lstStyle/>
          <a:p>
            <a:endParaRPr lang="en-US"/>
          </a:p>
        </p:txBody>
      </p:sp>
      <p:grpSp>
        <p:nvGrpSpPr>
          <p:cNvPr id="2" name="Group 28"/>
          <p:cNvGrpSpPr>
            <a:grpSpLocks/>
          </p:cNvGrpSpPr>
          <p:nvPr/>
        </p:nvGrpSpPr>
        <p:grpSpPr bwMode="auto">
          <a:xfrm>
            <a:off x="593725" y="1633538"/>
            <a:ext cx="5959475" cy="2328862"/>
            <a:chOff x="374" y="1029"/>
            <a:chExt cx="3754" cy="1467"/>
          </a:xfrm>
        </p:grpSpPr>
        <p:sp>
          <p:nvSpPr>
            <p:cNvPr id="48148" name="Line 20"/>
            <p:cNvSpPr>
              <a:spLocks noChangeShapeType="1"/>
            </p:cNvSpPr>
            <p:nvPr/>
          </p:nvSpPr>
          <p:spPr bwMode="auto">
            <a:xfrm flipH="1" flipV="1">
              <a:off x="3360" y="1296"/>
              <a:ext cx="432" cy="192"/>
            </a:xfrm>
            <a:prstGeom prst="line">
              <a:avLst/>
            </a:prstGeom>
            <a:noFill/>
            <a:ln w="9525">
              <a:solidFill>
                <a:schemeClr val="tx1"/>
              </a:solidFill>
              <a:round/>
              <a:headEnd/>
              <a:tailEnd/>
            </a:ln>
            <a:effectLst/>
          </p:spPr>
          <p:txBody>
            <a:bodyPr/>
            <a:lstStyle/>
            <a:p>
              <a:endParaRPr lang="en-US"/>
            </a:p>
          </p:txBody>
        </p:sp>
        <p:sp>
          <p:nvSpPr>
            <p:cNvPr id="48149" name="Line 21"/>
            <p:cNvSpPr>
              <a:spLocks noChangeShapeType="1"/>
            </p:cNvSpPr>
            <p:nvPr/>
          </p:nvSpPr>
          <p:spPr bwMode="auto">
            <a:xfrm flipV="1">
              <a:off x="3792" y="1440"/>
              <a:ext cx="336" cy="48"/>
            </a:xfrm>
            <a:prstGeom prst="line">
              <a:avLst/>
            </a:prstGeom>
            <a:noFill/>
            <a:ln w="9525">
              <a:solidFill>
                <a:schemeClr val="tx1"/>
              </a:solidFill>
              <a:round/>
              <a:headEnd/>
              <a:tailEnd/>
            </a:ln>
            <a:effectLst/>
          </p:spPr>
          <p:txBody>
            <a:bodyPr/>
            <a:lstStyle/>
            <a:p>
              <a:endParaRPr lang="en-US"/>
            </a:p>
          </p:txBody>
        </p:sp>
        <p:sp>
          <p:nvSpPr>
            <p:cNvPr id="48150" name="Line 22"/>
            <p:cNvSpPr>
              <a:spLocks noChangeShapeType="1"/>
            </p:cNvSpPr>
            <p:nvPr/>
          </p:nvSpPr>
          <p:spPr bwMode="auto">
            <a:xfrm>
              <a:off x="3792" y="1488"/>
              <a:ext cx="96" cy="96"/>
            </a:xfrm>
            <a:prstGeom prst="line">
              <a:avLst/>
            </a:prstGeom>
            <a:noFill/>
            <a:ln w="9525">
              <a:solidFill>
                <a:schemeClr val="tx1"/>
              </a:solidFill>
              <a:round/>
              <a:headEnd/>
              <a:tailEnd/>
            </a:ln>
            <a:effectLst/>
          </p:spPr>
          <p:txBody>
            <a:bodyPr/>
            <a:lstStyle/>
            <a:p>
              <a:endParaRPr lang="en-US"/>
            </a:p>
          </p:txBody>
        </p:sp>
        <p:sp>
          <p:nvSpPr>
            <p:cNvPr id="48152" name="Line 24"/>
            <p:cNvSpPr>
              <a:spLocks noChangeShapeType="1"/>
            </p:cNvSpPr>
            <p:nvPr/>
          </p:nvSpPr>
          <p:spPr bwMode="auto">
            <a:xfrm flipV="1">
              <a:off x="3984" y="2160"/>
              <a:ext cx="0" cy="192"/>
            </a:xfrm>
            <a:prstGeom prst="line">
              <a:avLst/>
            </a:prstGeom>
            <a:noFill/>
            <a:ln w="9525">
              <a:solidFill>
                <a:schemeClr val="tx1"/>
              </a:solidFill>
              <a:round/>
              <a:headEnd/>
              <a:tailEnd/>
            </a:ln>
            <a:effectLst/>
          </p:spPr>
          <p:txBody>
            <a:bodyPr/>
            <a:lstStyle/>
            <a:p>
              <a:endParaRPr lang="en-US"/>
            </a:p>
          </p:txBody>
        </p:sp>
        <p:sp>
          <p:nvSpPr>
            <p:cNvPr id="48153" name="Line 25"/>
            <p:cNvSpPr>
              <a:spLocks noChangeShapeType="1"/>
            </p:cNvSpPr>
            <p:nvPr/>
          </p:nvSpPr>
          <p:spPr bwMode="auto">
            <a:xfrm>
              <a:off x="3984" y="2352"/>
              <a:ext cx="144" cy="0"/>
            </a:xfrm>
            <a:prstGeom prst="line">
              <a:avLst/>
            </a:prstGeom>
            <a:noFill/>
            <a:ln w="9525">
              <a:solidFill>
                <a:schemeClr val="tx1"/>
              </a:solidFill>
              <a:round/>
              <a:headEnd/>
              <a:tailEnd/>
            </a:ln>
            <a:effectLst/>
          </p:spPr>
          <p:txBody>
            <a:bodyPr/>
            <a:lstStyle/>
            <a:p>
              <a:endParaRPr lang="en-US"/>
            </a:p>
          </p:txBody>
        </p:sp>
        <p:sp>
          <p:nvSpPr>
            <p:cNvPr id="48154" name="Line 26"/>
            <p:cNvSpPr>
              <a:spLocks noChangeShapeType="1"/>
            </p:cNvSpPr>
            <p:nvPr/>
          </p:nvSpPr>
          <p:spPr bwMode="auto">
            <a:xfrm flipH="1">
              <a:off x="3936" y="2352"/>
              <a:ext cx="48" cy="144"/>
            </a:xfrm>
            <a:prstGeom prst="line">
              <a:avLst/>
            </a:prstGeom>
            <a:noFill/>
            <a:ln w="9525">
              <a:solidFill>
                <a:schemeClr val="tx1"/>
              </a:solidFill>
              <a:round/>
              <a:headEnd/>
              <a:tailEnd/>
            </a:ln>
            <a:effectLst/>
          </p:spPr>
          <p:txBody>
            <a:bodyPr/>
            <a:lstStyle/>
            <a:p>
              <a:endParaRPr lang="en-US"/>
            </a:p>
          </p:txBody>
        </p:sp>
        <p:sp>
          <p:nvSpPr>
            <p:cNvPr id="48155" name="Text Box 27"/>
            <p:cNvSpPr txBox="1">
              <a:spLocks noChangeArrowheads="1"/>
            </p:cNvSpPr>
            <p:nvPr/>
          </p:nvSpPr>
          <p:spPr bwMode="auto">
            <a:xfrm>
              <a:off x="374" y="1029"/>
              <a:ext cx="1382" cy="834"/>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Too many;</a:t>
              </a:r>
            </a:p>
            <a:p>
              <a:r>
                <a:rPr lang="en-US" sz="2000" dirty="0">
                  <a:solidFill>
                    <a:srgbClr val="008000"/>
                  </a:solidFill>
                  <a:latin typeface="Arial" pitchFamily="34" charset="0"/>
                  <a:cs typeface="Arial" pitchFamily="34" charset="0"/>
                </a:rPr>
                <a:t>little improvement</a:t>
              </a:r>
            </a:p>
            <a:p>
              <a:r>
                <a:rPr lang="en-US" sz="2000" dirty="0">
                  <a:solidFill>
                    <a:srgbClr val="008000"/>
                  </a:solidFill>
                  <a:latin typeface="Arial" pitchFamily="34" charset="0"/>
                  <a:cs typeface="Arial" pitchFamily="34" charset="0"/>
                </a:rPr>
                <a:t>in average</a:t>
              </a:r>
            </a:p>
            <a:p>
              <a:r>
                <a:rPr lang="en-US" sz="2000" dirty="0">
                  <a:solidFill>
                    <a:srgbClr val="008000"/>
                  </a:solidFill>
                  <a:latin typeface="Arial" pitchFamily="34" charset="0"/>
                  <a:cs typeface="Arial" pitchFamily="34" charset="0"/>
                </a:rPr>
                <a:t>distance.</a:t>
              </a:r>
            </a:p>
          </p:txBody>
        </p:sp>
      </p:grpSp>
    </p:spTree>
    <p:extLst>
      <p:ext uri="{BB962C8B-B14F-4D97-AF65-F5344CB8AC3E}">
        <p14:creationId xmlns:p14="http://schemas.microsoft.com/office/powerpoint/2010/main" val="42554133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smtClean="0"/>
              <a:t/>
            </a:r>
            <a:br>
              <a:rPr lang="en-US" dirty="0" smtClean="0"/>
            </a:br>
            <a:r>
              <a:rPr lang="en-US" dirty="0" smtClean="0"/>
              <a:t>The BFR Algorithm</a:t>
            </a:r>
            <a:endParaRPr lang="en-US" b="0" dirty="0"/>
          </a:p>
        </p:txBody>
      </p:sp>
      <p:sp>
        <p:nvSpPr>
          <p:cNvPr id="7" name="Subtitle 6"/>
          <p:cNvSpPr>
            <a:spLocks noGrp="1"/>
          </p:cNvSpPr>
          <p:nvPr>
            <p:ph type="subTitle" idx="1"/>
          </p:nvPr>
        </p:nvSpPr>
        <p:spPr/>
        <p:txBody>
          <a:bodyPr/>
          <a:lstStyle/>
          <a:p>
            <a:endParaRPr lang="en-US"/>
          </a:p>
        </p:txBody>
      </p:sp>
      <p:sp>
        <p:nvSpPr>
          <p:cNvPr id="8" name="Rectangle 7"/>
          <p:cNvSpPr/>
          <p:nvPr/>
        </p:nvSpPr>
        <p:spPr>
          <a:xfrm>
            <a:off x="796498" y="5181600"/>
            <a:ext cx="7890302" cy="707886"/>
          </a:xfrm>
          <a:prstGeom prst="rect">
            <a:avLst/>
          </a:prstGeom>
        </p:spPr>
        <p:txBody>
          <a:bodyPr wrap="none">
            <a:spAutoFit/>
          </a:bodyPr>
          <a:lstStyle/>
          <a:p>
            <a:r>
              <a:rPr lang="en-US" sz="4000" b="1" dirty="0"/>
              <a:t>E</a:t>
            </a:r>
            <a:r>
              <a:rPr lang="en-US" sz="4000" b="1" dirty="0" smtClean="0"/>
              <a:t>xtension </a:t>
            </a:r>
            <a:r>
              <a:rPr lang="en-US" sz="4000" b="1" dirty="0"/>
              <a:t>of </a:t>
            </a:r>
            <a:r>
              <a:rPr lang="en-US" sz="4000" b="1" i="1" dirty="0"/>
              <a:t>k</a:t>
            </a:r>
            <a:r>
              <a:rPr lang="en-US" sz="4000" b="1" dirty="0"/>
              <a:t>-means to large data</a:t>
            </a:r>
          </a:p>
        </p:txBody>
      </p:sp>
    </p:spTree>
    <p:extLst>
      <p:ext uri="{BB962C8B-B14F-4D97-AF65-F5344CB8AC3E}">
        <p14:creationId xmlns:p14="http://schemas.microsoft.com/office/powerpoint/2010/main" val="10447942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0" y="0"/>
            <a:ext cx="2822772" cy="1219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154" name="Rectangle 2"/>
          <p:cNvSpPr>
            <a:spLocks noGrp="1" noChangeArrowheads="1"/>
          </p:cNvSpPr>
          <p:nvPr>
            <p:ph type="title"/>
          </p:nvPr>
        </p:nvSpPr>
        <p:spPr/>
        <p:txBody>
          <a:bodyPr/>
          <a:lstStyle/>
          <a:p>
            <a:r>
              <a:rPr lang="en-US" dirty="0"/>
              <a:t>BFR Algorithm</a:t>
            </a:r>
          </a:p>
        </p:txBody>
      </p:sp>
      <p:sp>
        <p:nvSpPr>
          <p:cNvPr id="49155" name="Rectangle 3"/>
          <p:cNvSpPr>
            <a:spLocks noGrp="1" noChangeArrowheads="1"/>
          </p:cNvSpPr>
          <p:nvPr>
            <p:ph idx="1"/>
          </p:nvPr>
        </p:nvSpPr>
        <p:spPr>
          <a:xfrm>
            <a:off x="457200" y="1295400"/>
            <a:ext cx="8610600" cy="5410200"/>
          </a:xfrm>
        </p:spPr>
        <p:txBody>
          <a:bodyPr>
            <a:normAutofit/>
          </a:bodyPr>
          <a:lstStyle/>
          <a:p>
            <a:r>
              <a:rPr lang="en-US" b="1" dirty="0">
                <a:solidFill>
                  <a:srgbClr val="D60093"/>
                </a:solidFill>
              </a:rPr>
              <a:t>BFR</a:t>
            </a:r>
            <a:r>
              <a:rPr lang="en-US" dirty="0">
                <a:solidFill>
                  <a:srgbClr val="D60093"/>
                </a:solidFill>
              </a:rPr>
              <a:t> </a:t>
            </a:r>
            <a:r>
              <a:rPr lang="en-US" dirty="0" smtClean="0">
                <a:solidFill>
                  <a:schemeClr val="bg1">
                    <a:lumMod val="50000"/>
                  </a:schemeClr>
                </a:solidFill>
              </a:rPr>
              <a:t>[Bradley-Fayyad-Reina]</a:t>
            </a:r>
            <a:r>
              <a:rPr lang="en-US" dirty="0" smtClean="0"/>
              <a:t> </a:t>
            </a:r>
            <a:r>
              <a:rPr lang="en-US" dirty="0"/>
              <a:t>is a </a:t>
            </a:r>
            <a:r>
              <a:rPr lang="en-US" dirty="0" smtClean="0"/>
              <a:t/>
            </a:r>
            <a:br>
              <a:rPr lang="en-US" dirty="0" smtClean="0"/>
            </a:br>
            <a:r>
              <a:rPr lang="en-US" dirty="0" smtClean="0"/>
              <a:t>variant </a:t>
            </a:r>
            <a:r>
              <a:rPr lang="en-US" dirty="0"/>
              <a:t>of </a:t>
            </a:r>
            <a:r>
              <a:rPr lang="en-US" i="1" dirty="0" smtClean="0"/>
              <a:t>k</a:t>
            </a:r>
            <a:r>
              <a:rPr lang="en-US" dirty="0" smtClean="0"/>
              <a:t>-means </a:t>
            </a:r>
            <a:r>
              <a:rPr lang="en-US" dirty="0"/>
              <a:t>designed to </a:t>
            </a:r>
            <a:r>
              <a:rPr lang="en-US" dirty="0" smtClean="0"/>
              <a:t/>
            </a:r>
            <a:br>
              <a:rPr lang="en-US" dirty="0" smtClean="0"/>
            </a:br>
            <a:r>
              <a:rPr lang="en-US" dirty="0" smtClean="0"/>
              <a:t>handle </a:t>
            </a:r>
            <a:r>
              <a:rPr lang="en-US" b="1" dirty="0"/>
              <a:t>very large</a:t>
            </a:r>
            <a:r>
              <a:rPr lang="en-US" dirty="0"/>
              <a:t> </a:t>
            </a:r>
            <a:r>
              <a:rPr lang="en-US" dirty="0" smtClean="0"/>
              <a:t>(</a:t>
            </a:r>
            <a:r>
              <a:rPr lang="en-US" dirty="0"/>
              <a:t>disk-resident) data </a:t>
            </a:r>
            <a:r>
              <a:rPr lang="en-US" dirty="0" smtClean="0"/>
              <a:t>sets</a:t>
            </a:r>
          </a:p>
          <a:p>
            <a:pPr lvl="8"/>
            <a:endParaRPr lang="en-US" dirty="0"/>
          </a:p>
          <a:p>
            <a:r>
              <a:rPr lang="en-US" b="1" dirty="0" smtClean="0"/>
              <a:t>Assumes</a:t>
            </a:r>
            <a:r>
              <a:rPr lang="en-US" dirty="0" smtClean="0"/>
              <a:t> </a:t>
            </a:r>
            <a:r>
              <a:rPr lang="en-US" dirty="0"/>
              <a:t>that clusters are </a:t>
            </a:r>
            <a:r>
              <a:rPr lang="en-US" dirty="0" smtClean="0"/>
              <a:t>normally distributed </a:t>
            </a:r>
            <a:r>
              <a:rPr lang="en-US" dirty="0"/>
              <a:t>around a centroid in a </a:t>
            </a:r>
            <a:r>
              <a:rPr lang="en-US" dirty="0" smtClean="0"/>
              <a:t>Euclidean space</a:t>
            </a:r>
            <a:endParaRPr lang="en-US" dirty="0"/>
          </a:p>
          <a:p>
            <a:pPr lvl="1"/>
            <a:r>
              <a:rPr lang="en-US" dirty="0"/>
              <a:t>Standard deviations in different </a:t>
            </a:r>
            <a:r>
              <a:rPr lang="en-US" dirty="0" smtClean="0"/>
              <a:t/>
            </a:r>
            <a:br>
              <a:rPr lang="en-US" dirty="0" smtClean="0"/>
            </a:br>
            <a:r>
              <a:rPr lang="en-US" dirty="0" smtClean="0"/>
              <a:t>dimensions may vary</a:t>
            </a:r>
          </a:p>
          <a:p>
            <a:pPr lvl="2"/>
            <a:r>
              <a:rPr lang="en-US" dirty="0" smtClean="0"/>
              <a:t>Clusters </a:t>
            </a:r>
            <a:r>
              <a:rPr lang="en-US" dirty="0"/>
              <a:t>are </a:t>
            </a:r>
            <a:r>
              <a:rPr lang="en-US" dirty="0" smtClean="0"/>
              <a:t>axis-aligned ellipses</a:t>
            </a:r>
          </a:p>
          <a:p>
            <a:r>
              <a:rPr lang="en-US" b="1" dirty="0" smtClean="0">
                <a:solidFill>
                  <a:srgbClr val="008000"/>
                </a:solidFill>
              </a:rPr>
              <a:t>Efficient way to summarize clusters </a:t>
            </a:r>
            <a:br>
              <a:rPr lang="en-US" b="1" dirty="0" smtClean="0">
                <a:solidFill>
                  <a:srgbClr val="008000"/>
                </a:solidFill>
              </a:rPr>
            </a:br>
            <a:r>
              <a:rPr lang="en-US" sz="2800" dirty="0" smtClean="0"/>
              <a:t>(want memory </a:t>
            </a:r>
            <a:r>
              <a:rPr lang="en-US" sz="2800" dirty="0"/>
              <a:t>required </a:t>
            </a:r>
            <a:r>
              <a:rPr lang="en-US" sz="2800" dirty="0" smtClean="0"/>
              <a:t>O(clusters) </a:t>
            </a:r>
            <a:r>
              <a:rPr lang="en-US" sz="2800" dirty="0"/>
              <a:t>and </a:t>
            </a:r>
            <a:r>
              <a:rPr lang="en-US" sz="2800" dirty="0" smtClean="0"/>
              <a:t>not </a:t>
            </a:r>
            <a:r>
              <a:rPr lang="en-US" sz="2800" dirty="0" smtClean="0"/>
              <a:t>O(data</a:t>
            </a:r>
            <a:r>
              <a:rPr lang="en-US" sz="2800" dirty="0" smtClean="0"/>
              <a:t>))</a:t>
            </a:r>
            <a:endParaRPr lang="en-US" sz="2800" dirty="0"/>
          </a:p>
        </p:txBody>
      </p:sp>
      <p:sp>
        <p:nvSpPr>
          <p:cNvPr id="4" name="Slide Number Placeholder 5"/>
          <p:cNvSpPr>
            <a:spLocks noGrp="1"/>
          </p:cNvSpPr>
          <p:nvPr>
            <p:ph type="sldNum" sz="quarter" idx="12"/>
          </p:nvPr>
        </p:nvSpPr>
        <p:spPr/>
        <p:txBody>
          <a:bodyPr/>
          <a:lstStyle/>
          <a:p>
            <a:fld id="{05C37D1A-5988-4BBD-8E00-B571C08F4079}" type="slidenum">
              <a:rPr lang="en-US"/>
              <a:pPr/>
              <a:t>33</a:t>
            </a:fld>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 name="Oval 1"/>
          <p:cNvSpPr/>
          <p:nvPr/>
        </p:nvSpPr>
        <p:spPr>
          <a:xfrm>
            <a:off x="8229600" y="3657600"/>
            <a:ext cx="838200" cy="1905000"/>
          </a:xfrm>
          <a:prstGeom prst="ellipse">
            <a:avLst/>
          </a:prstGeom>
          <a:solidFill>
            <a:srgbClr val="008000">
              <a:alpha val="40000"/>
            </a:srgbClr>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Oval 2"/>
          <p:cNvSpPr/>
          <p:nvPr/>
        </p:nvSpPr>
        <p:spPr>
          <a:xfrm>
            <a:off x="6858000" y="5029200"/>
            <a:ext cx="1447800" cy="685800"/>
          </a:xfrm>
          <a:prstGeom prst="ellipse">
            <a:avLst/>
          </a:prstGeom>
          <a:solidFill>
            <a:srgbClr val="D60093">
              <a:alpha val="40000"/>
            </a:srgbClr>
          </a:solidFill>
          <a:ln w="38100">
            <a:solidFill>
              <a:srgbClr val="D60093"/>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Oval 9"/>
          <p:cNvSpPr/>
          <p:nvPr/>
        </p:nvSpPr>
        <p:spPr>
          <a:xfrm>
            <a:off x="7200900" y="4191000"/>
            <a:ext cx="723900" cy="685800"/>
          </a:xfrm>
          <a:prstGeom prst="ellipse">
            <a:avLst/>
          </a:prstGeom>
          <a:solidFill>
            <a:srgbClr val="0000FF">
              <a:alpha val="40000"/>
            </a:srgbClr>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Oval 7"/>
          <p:cNvSpPr/>
          <p:nvPr/>
        </p:nvSpPr>
        <p:spPr>
          <a:xfrm>
            <a:off x="7581900" y="42995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Oval 11"/>
          <p:cNvSpPr/>
          <p:nvPr/>
        </p:nvSpPr>
        <p:spPr>
          <a:xfrm>
            <a:off x="7658100" y="44519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Oval 12"/>
          <p:cNvSpPr/>
          <p:nvPr/>
        </p:nvSpPr>
        <p:spPr>
          <a:xfrm>
            <a:off x="7505700" y="45281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Oval 13"/>
          <p:cNvSpPr/>
          <p:nvPr/>
        </p:nvSpPr>
        <p:spPr>
          <a:xfrm>
            <a:off x="7353300" y="43757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Oval 14"/>
          <p:cNvSpPr/>
          <p:nvPr/>
        </p:nvSpPr>
        <p:spPr>
          <a:xfrm>
            <a:off x="7429500" y="4680568"/>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Oval 15"/>
          <p:cNvSpPr/>
          <p:nvPr/>
        </p:nvSpPr>
        <p:spPr>
          <a:xfrm>
            <a:off x="8686800" y="3962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Oval 16"/>
          <p:cNvSpPr/>
          <p:nvPr/>
        </p:nvSpPr>
        <p:spPr>
          <a:xfrm>
            <a:off x="8763000" y="4114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8610600" y="4191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Oval 18"/>
          <p:cNvSpPr/>
          <p:nvPr/>
        </p:nvSpPr>
        <p:spPr>
          <a:xfrm>
            <a:off x="8458200" y="40386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Oval 19"/>
          <p:cNvSpPr/>
          <p:nvPr/>
        </p:nvSpPr>
        <p:spPr>
          <a:xfrm>
            <a:off x="8534400" y="4343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Oval 20"/>
          <p:cNvSpPr/>
          <p:nvPr/>
        </p:nvSpPr>
        <p:spPr>
          <a:xfrm>
            <a:off x="8686800" y="4876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Oval 21"/>
          <p:cNvSpPr/>
          <p:nvPr/>
        </p:nvSpPr>
        <p:spPr>
          <a:xfrm>
            <a:off x="8763000" y="5029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Oval 22"/>
          <p:cNvSpPr/>
          <p:nvPr/>
        </p:nvSpPr>
        <p:spPr>
          <a:xfrm>
            <a:off x="8610600" y="5105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Oval 23"/>
          <p:cNvSpPr/>
          <p:nvPr/>
        </p:nvSpPr>
        <p:spPr>
          <a:xfrm>
            <a:off x="8458200" y="4953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 name="Oval 24"/>
          <p:cNvSpPr/>
          <p:nvPr/>
        </p:nvSpPr>
        <p:spPr>
          <a:xfrm>
            <a:off x="85344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6" name="Oval 25"/>
          <p:cNvSpPr/>
          <p:nvPr/>
        </p:nvSpPr>
        <p:spPr>
          <a:xfrm>
            <a:off x="8763000" y="4343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Oval 26"/>
          <p:cNvSpPr/>
          <p:nvPr/>
        </p:nvSpPr>
        <p:spPr>
          <a:xfrm>
            <a:off x="8839200" y="4495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Oval 27"/>
          <p:cNvSpPr/>
          <p:nvPr/>
        </p:nvSpPr>
        <p:spPr>
          <a:xfrm>
            <a:off x="8686800" y="4572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9" name="Oval 28"/>
          <p:cNvSpPr/>
          <p:nvPr/>
        </p:nvSpPr>
        <p:spPr>
          <a:xfrm>
            <a:off x="8382000" y="4572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Oval 29"/>
          <p:cNvSpPr/>
          <p:nvPr/>
        </p:nvSpPr>
        <p:spPr>
          <a:xfrm>
            <a:off x="8534400" y="4724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Oval 30"/>
          <p:cNvSpPr/>
          <p:nvPr/>
        </p:nvSpPr>
        <p:spPr>
          <a:xfrm>
            <a:off x="7848600" y="51816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2" name="Oval 31"/>
          <p:cNvSpPr/>
          <p:nvPr/>
        </p:nvSpPr>
        <p:spPr>
          <a:xfrm>
            <a:off x="7924800" y="5334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Oval 32"/>
          <p:cNvSpPr/>
          <p:nvPr/>
        </p:nvSpPr>
        <p:spPr>
          <a:xfrm>
            <a:off x="7772400" y="5410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Oval 33"/>
          <p:cNvSpPr/>
          <p:nvPr/>
        </p:nvSpPr>
        <p:spPr>
          <a:xfrm>
            <a:off x="76200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Oval 34"/>
          <p:cNvSpPr/>
          <p:nvPr/>
        </p:nvSpPr>
        <p:spPr>
          <a:xfrm>
            <a:off x="75438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6" name="Oval 35"/>
          <p:cNvSpPr/>
          <p:nvPr/>
        </p:nvSpPr>
        <p:spPr>
          <a:xfrm>
            <a:off x="7315200" y="52578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Oval 36"/>
          <p:cNvSpPr/>
          <p:nvPr/>
        </p:nvSpPr>
        <p:spPr>
          <a:xfrm>
            <a:off x="7391400" y="54102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Oval 37"/>
          <p:cNvSpPr/>
          <p:nvPr/>
        </p:nvSpPr>
        <p:spPr>
          <a:xfrm>
            <a:off x="72390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9" name="Oval 38"/>
          <p:cNvSpPr/>
          <p:nvPr/>
        </p:nvSpPr>
        <p:spPr>
          <a:xfrm>
            <a:off x="7086600" y="53340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0" name="Oval 39"/>
          <p:cNvSpPr/>
          <p:nvPr/>
        </p:nvSpPr>
        <p:spPr>
          <a:xfrm>
            <a:off x="7086600" y="5486400"/>
            <a:ext cx="76200" cy="76200"/>
          </a:xfrm>
          <a:prstGeom prst="ellipse">
            <a:avLst/>
          </a:prstGeom>
          <a:solidFill>
            <a:schemeClr val="bg1">
              <a:lumMod val="50000"/>
            </a:schemeClr>
          </a:solidFill>
          <a:ln w="38100">
            <a:solidFill>
              <a:schemeClr val="bg1">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30722" name="Picture 2" descr="http://hyperphysics.phy-astr.gsu.edu/hbase/math/immath/gaud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7478"/>
            <a:ext cx="2738480" cy="172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783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BFR </a:t>
            </a:r>
            <a:r>
              <a:rPr lang="en-US" dirty="0" smtClean="0"/>
              <a:t>Algorithm</a:t>
            </a:r>
            <a:endParaRPr lang="en-US" dirty="0"/>
          </a:p>
        </p:txBody>
      </p:sp>
      <p:sp>
        <p:nvSpPr>
          <p:cNvPr id="50179" name="Rectangle 3"/>
          <p:cNvSpPr>
            <a:spLocks noGrp="1" noChangeArrowheads="1"/>
          </p:cNvSpPr>
          <p:nvPr>
            <p:ph idx="1"/>
          </p:nvPr>
        </p:nvSpPr>
        <p:spPr>
          <a:xfrm>
            <a:off x="457200" y="1295400"/>
            <a:ext cx="8229600" cy="5562600"/>
          </a:xfrm>
        </p:spPr>
        <p:txBody>
          <a:bodyPr>
            <a:normAutofit/>
          </a:bodyPr>
          <a:lstStyle/>
          <a:p>
            <a:r>
              <a:rPr lang="en-US" dirty="0" smtClean="0">
                <a:solidFill>
                  <a:srgbClr val="008000"/>
                </a:solidFill>
              </a:rPr>
              <a:t>Points are read from disk one main-memory-full at a time</a:t>
            </a:r>
          </a:p>
          <a:p>
            <a:r>
              <a:rPr lang="en-US" b="1" dirty="0" smtClean="0"/>
              <a:t>Most points from previous memory loads are summarized by </a:t>
            </a:r>
            <a:r>
              <a:rPr lang="en-US" b="1" dirty="0" smtClean="0">
                <a:solidFill>
                  <a:srgbClr val="D60093"/>
                </a:solidFill>
              </a:rPr>
              <a:t>simple statistics</a:t>
            </a:r>
          </a:p>
          <a:p>
            <a:r>
              <a:rPr lang="en-US" dirty="0" smtClean="0">
                <a:solidFill>
                  <a:srgbClr val="0000FF"/>
                </a:solidFill>
              </a:rPr>
              <a:t>To begin, from the initial load we select the initial </a:t>
            </a:r>
            <a:r>
              <a:rPr lang="en-US" b="1" i="1" dirty="0" smtClean="0">
                <a:solidFill>
                  <a:srgbClr val="0000FF"/>
                </a:solidFill>
              </a:rPr>
              <a:t>k</a:t>
            </a:r>
            <a:r>
              <a:rPr lang="en-US" dirty="0" smtClean="0">
                <a:solidFill>
                  <a:srgbClr val="0000FF"/>
                </a:solidFill>
              </a:rPr>
              <a:t> centroids by some sensible approach:</a:t>
            </a:r>
          </a:p>
          <a:p>
            <a:pPr lvl="1"/>
            <a:r>
              <a:rPr lang="en-US" dirty="0"/>
              <a:t>Take </a:t>
            </a:r>
            <a:r>
              <a:rPr lang="en-US" b="1" i="1" dirty="0"/>
              <a:t>k</a:t>
            </a:r>
            <a:r>
              <a:rPr lang="en-US" dirty="0"/>
              <a:t> random points</a:t>
            </a:r>
          </a:p>
          <a:p>
            <a:pPr lvl="1"/>
            <a:r>
              <a:rPr lang="en-US" dirty="0" smtClean="0"/>
              <a:t>Take a small random sample and cluster optimally</a:t>
            </a:r>
          </a:p>
          <a:p>
            <a:pPr lvl="1"/>
            <a:r>
              <a:rPr lang="en-US" dirty="0" smtClean="0"/>
              <a:t>Take a sample; pick a random point, and then </a:t>
            </a:r>
            <a:br>
              <a:rPr lang="en-US" dirty="0" smtClean="0"/>
            </a:br>
            <a:r>
              <a:rPr lang="en-US" b="1" i="1" dirty="0" smtClean="0"/>
              <a:t>k–1</a:t>
            </a:r>
            <a:r>
              <a:rPr lang="en-US" dirty="0" smtClean="0"/>
              <a:t> more points, each as far from the previously selected points as possible</a:t>
            </a:r>
          </a:p>
        </p:txBody>
      </p:sp>
      <p:sp>
        <p:nvSpPr>
          <p:cNvPr id="4" name="Slide Number Placeholder 5"/>
          <p:cNvSpPr>
            <a:spLocks noGrp="1"/>
          </p:cNvSpPr>
          <p:nvPr>
            <p:ph type="sldNum" sz="quarter" idx="12"/>
          </p:nvPr>
        </p:nvSpPr>
        <p:spPr/>
        <p:txBody>
          <a:bodyPr/>
          <a:lstStyle/>
          <a:p>
            <a:fld id="{19069EA8-A58E-4C3C-977B-FCF679BACE73}" type="slidenum">
              <a:rPr lang="en-US"/>
              <a:pPr/>
              <a:t>34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7794626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mtClean="0"/>
              <a:t>Three Classes of Points</a:t>
            </a:r>
            <a:endParaRPr lang="en-US"/>
          </a:p>
        </p:txBody>
      </p:sp>
      <p:sp>
        <p:nvSpPr>
          <p:cNvPr id="51203" name="Rectangle 3"/>
          <p:cNvSpPr>
            <a:spLocks noGrp="1" noChangeArrowheads="1"/>
          </p:cNvSpPr>
          <p:nvPr>
            <p:ph idx="1"/>
          </p:nvPr>
        </p:nvSpPr>
        <p:spPr>
          <a:xfrm>
            <a:off x="457200" y="1295400"/>
            <a:ext cx="7543800" cy="5486400"/>
          </a:xfrm>
        </p:spPr>
        <p:txBody>
          <a:bodyPr>
            <a:normAutofit lnSpcReduction="10000"/>
          </a:bodyPr>
          <a:lstStyle/>
          <a:p>
            <a:pPr marL="118872" indent="0">
              <a:buNone/>
            </a:pPr>
            <a:r>
              <a:rPr lang="en-US" b="1" dirty="0" smtClean="0">
                <a:solidFill>
                  <a:srgbClr val="0000FF"/>
                </a:solidFill>
              </a:rPr>
              <a:t>3 sets of points which we keep track of:</a:t>
            </a:r>
          </a:p>
          <a:p>
            <a:r>
              <a:rPr lang="en-US" b="1" dirty="0" smtClean="0">
                <a:solidFill>
                  <a:srgbClr val="FF0066"/>
                </a:solidFill>
              </a:rPr>
              <a:t>Discard set (DS):</a:t>
            </a:r>
            <a:r>
              <a:rPr lang="en-US" dirty="0" smtClean="0"/>
              <a:t> </a:t>
            </a:r>
          </a:p>
          <a:p>
            <a:pPr lvl="1"/>
            <a:r>
              <a:rPr lang="en-US" dirty="0" smtClean="0"/>
              <a:t>Points close enough to a centroid to be summarized</a:t>
            </a:r>
          </a:p>
          <a:p>
            <a:r>
              <a:rPr lang="en-US" b="1" dirty="0" smtClean="0">
                <a:solidFill>
                  <a:srgbClr val="FF0066"/>
                </a:solidFill>
              </a:rPr>
              <a:t>Compression set (CS): </a:t>
            </a:r>
          </a:p>
          <a:p>
            <a:pPr lvl="1"/>
            <a:r>
              <a:rPr lang="en-US" dirty="0" smtClean="0"/>
              <a:t>Groups of points that are close together but not close to any existing centroid</a:t>
            </a:r>
          </a:p>
          <a:p>
            <a:pPr lvl="1"/>
            <a:r>
              <a:rPr lang="en-US" dirty="0" smtClean="0"/>
              <a:t>These points are summarized, but not assigned to a cluster</a:t>
            </a:r>
          </a:p>
          <a:p>
            <a:r>
              <a:rPr lang="en-US" b="1" dirty="0" smtClean="0">
                <a:solidFill>
                  <a:srgbClr val="FF0066"/>
                </a:solidFill>
              </a:rPr>
              <a:t>Retained set (RS):</a:t>
            </a:r>
            <a:r>
              <a:rPr lang="en-US" dirty="0" smtClean="0"/>
              <a:t> </a:t>
            </a:r>
          </a:p>
          <a:p>
            <a:pPr lvl="1"/>
            <a:r>
              <a:rPr lang="en-US" dirty="0" smtClean="0"/>
              <a:t>Isolated points waiting to be assigned to a compression set</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E373E3C4-1204-4FDC-A915-93A28FEEFBB1}" type="slidenum">
              <a:rPr lang="en-US" smtClean="0"/>
              <a:pPr/>
              <a:t>35</a:t>
            </a:fld>
            <a:endParaRPr lang="en-US"/>
          </a:p>
        </p:txBody>
      </p:sp>
    </p:spTree>
    <p:extLst>
      <p:ext uri="{BB962C8B-B14F-4D97-AF65-F5344CB8AC3E}">
        <p14:creationId xmlns:p14="http://schemas.microsoft.com/office/powerpoint/2010/main" val="35639665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BFR: “Galaxies</a:t>
            </a:r>
            <a:r>
              <a:rPr lang="en-US" dirty="0"/>
              <a:t>” Picture</a:t>
            </a:r>
          </a:p>
        </p:txBody>
      </p:sp>
      <p:sp>
        <p:nvSpPr>
          <p:cNvPr id="39" name="Footer Placeholder 3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6" name="Slide Number Placeholder 4"/>
          <p:cNvSpPr>
            <a:spLocks noGrp="1"/>
          </p:cNvSpPr>
          <p:nvPr>
            <p:ph type="sldNum" sz="quarter" idx="12"/>
          </p:nvPr>
        </p:nvSpPr>
        <p:spPr/>
        <p:txBody>
          <a:bodyPr/>
          <a:lstStyle/>
          <a:p>
            <a:fld id="{74A0C195-7118-4349-B1EC-DC26B1FB8D04}" type="slidenum">
              <a:rPr lang="en-US"/>
              <a:pPr/>
              <a:t>36</a:t>
            </a:fld>
            <a:endParaRPr lang="en-US"/>
          </a:p>
        </p:txBody>
      </p:sp>
      <p:grpSp>
        <p:nvGrpSpPr>
          <p:cNvPr id="2" name="Group 44"/>
          <p:cNvGrpSpPr>
            <a:grpSpLocks/>
          </p:cNvGrpSpPr>
          <p:nvPr/>
        </p:nvGrpSpPr>
        <p:grpSpPr bwMode="auto">
          <a:xfrm>
            <a:off x="533400" y="3852863"/>
            <a:ext cx="5489575" cy="1712913"/>
            <a:chOff x="336" y="2736"/>
            <a:chExt cx="3458" cy="1079"/>
          </a:xfrm>
        </p:grpSpPr>
        <p:sp>
          <p:nvSpPr>
            <p:cNvPr id="57347"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48" name="Text Box 4"/>
            <p:cNvSpPr txBox="1">
              <a:spLocks noChangeArrowheads="1"/>
            </p:cNvSpPr>
            <p:nvPr/>
          </p:nvSpPr>
          <p:spPr bwMode="auto">
            <a:xfrm>
              <a:off x="336" y="3408"/>
              <a:ext cx="1369"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A cluster.  Its points</a:t>
              </a:r>
            </a:p>
            <a:p>
              <a:r>
                <a:rPr lang="en-US" dirty="0">
                  <a:solidFill>
                    <a:srgbClr val="008000"/>
                  </a:solidFill>
                  <a:latin typeface="Arial" pitchFamily="34" charset="0"/>
                  <a:cs typeface="Arial" pitchFamily="34" charset="0"/>
                </a:rPr>
                <a:t>are in the </a:t>
              </a:r>
              <a:r>
                <a:rPr lang="en-US" b="1" dirty="0" smtClean="0">
                  <a:solidFill>
                    <a:srgbClr val="008000"/>
                  </a:solidFill>
                  <a:latin typeface="Arial" pitchFamily="34" charset="0"/>
                  <a:cs typeface="Arial" pitchFamily="34" charset="0"/>
                </a:rPr>
                <a:t>DS</a:t>
              </a:r>
              <a:endParaRPr lang="en-US" dirty="0">
                <a:solidFill>
                  <a:srgbClr val="008000"/>
                </a:solidFill>
                <a:latin typeface="Arial" pitchFamily="34" charset="0"/>
                <a:cs typeface="Arial" pitchFamily="34" charset="0"/>
              </a:endParaRPr>
            </a:p>
          </p:txBody>
        </p:sp>
        <p:grpSp>
          <p:nvGrpSpPr>
            <p:cNvPr id="3" name="Group 7"/>
            <p:cNvGrpSpPr>
              <a:grpSpLocks/>
            </p:cNvGrpSpPr>
            <p:nvPr/>
          </p:nvGrpSpPr>
          <p:grpSpPr bwMode="auto">
            <a:xfrm>
              <a:off x="2448" y="2928"/>
              <a:ext cx="192" cy="192"/>
              <a:chOff x="2448" y="2928"/>
              <a:chExt cx="192" cy="192"/>
            </a:xfrm>
          </p:grpSpPr>
          <p:sp>
            <p:nvSpPr>
              <p:cNvPr id="57349"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50"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61" name="Text Box 17"/>
            <p:cNvSpPr txBox="1">
              <a:spLocks noChangeArrowheads="1"/>
            </p:cNvSpPr>
            <p:nvPr/>
          </p:nvSpPr>
          <p:spPr bwMode="auto">
            <a:xfrm>
              <a:off x="2870" y="3477"/>
              <a:ext cx="924" cy="233"/>
            </a:xfrm>
            <a:prstGeom prst="rect">
              <a:avLst/>
            </a:prstGeom>
            <a:noFill/>
            <a:ln w="9525">
              <a:noFill/>
              <a:miter lim="800000"/>
              <a:headEnd/>
              <a:tailEnd/>
            </a:ln>
            <a:effectLst/>
          </p:spPr>
          <p:txBody>
            <a:bodyPr wrap="none">
              <a:spAutoFit/>
            </a:bodyPr>
            <a:lstStyle/>
            <a:p>
              <a:r>
                <a:rPr lang="en-US">
                  <a:solidFill>
                    <a:srgbClr val="008000"/>
                  </a:solidFill>
                  <a:latin typeface="Arial" pitchFamily="34" charset="0"/>
                  <a:cs typeface="Arial" pitchFamily="34" charset="0"/>
                </a:rPr>
                <a:t>The centroid</a:t>
              </a:r>
            </a:p>
          </p:txBody>
        </p:sp>
        <p:sp>
          <p:nvSpPr>
            <p:cNvPr id="57362" name="Line 18"/>
            <p:cNvSpPr>
              <a:spLocks noChangeShapeType="1"/>
            </p:cNvSpPr>
            <p:nvPr/>
          </p:nvSpPr>
          <p:spPr bwMode="auto">
            <a:xfrm flipH="1" flipV="1">
              <a:off x="2564" y="3072"/>
              <a:ext cx="912" cy="432"/>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4" name="Group 45"/>
          <p:cNvGrpSpPr>
            <a:grpSpLocks/>
          </p:cNvGrpSpPr>
          <p:nvPr/>
        </p:nvGrpSpPr>
        <p:grpSpPr bwMode="auto">
          <a:xfrm>
            <a:off x="1524000" y="1338262"/>
            <a:ext cx="5562600" cy="2143125"/>
            <a:chOff x="960" y="1152"/>
            <a:chExt cx="3504" cy="1350"/>
          </a:xfrm>
        </p:grpSpPr>
        <p:sp>
          <p:nvSpPr>
            <p:cNvPr id="57363" name="Oval 19"/>
            <p:cNvSpPr>
              <a:spLocks noChangeArrowheads="1"/>
            </p:cNvSpPr>
            <p:nvPr/>
          </p:nvSpPr>
          <p:spPr bwMode="auto">
            <a:xfrm>
              <a:off x="960" y="1824"/>
              <a:ext cx="288" cy="528"/>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6" name="Oval 22"/>
            <p:cNvSpPr>
              <a:spLocks noChangeArrowheads="1"/>
            </p:cNvSpPr>
            <p:nvPr/>
          </p:nvSpPr>
          <p:spPr bwMode="auto">
            <a:xfrm>
              <a:off x="3936" y="2016"/>
              <a:ext cx="528" cy="384"/>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7" name="Oval 23"/>
            <p:cNvSpPr>
              <a:spLocks noChangeArrowheads="1"/>
            </p:cNvSpPr>
            <p:nvPr/>
          </p:nvSpPr>
          <p:spPr bwMode="auto">
            <a:xfrm>
              <a:off x="2256" y="1152"/>
              <a:ext cx="432" cy="48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grpSp>
          <p:nvGrpSpPr>
            <p:cNvPr id="5" name="Group 24"/>
            <p:cNvGrpSpPr>
              <a:grpSpLocks/>
            </p:cNvGrpSpPr>
            <p:nvPr/>
          </p:nvGrpSpPr>
          <p:grpSpPr bwMode="auto">
            <a:xfrm>
              <a:off x="1008" y="1968"/>
              <a:ext cx="192" cy="192"/>
              <a:chOff x="2448" y="2928"/>
              <a:chExt cx="192" cy="192"/>
            </a:xfrm>
          </p:grpSpPr>
          <p:sp>
            <p:nvSpPr>
              <p:cNvPr id="57369" name="Line 2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0" name="Line 2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6" name="Group 27"/>
            <p:cNvGrpSpPr>
              <a:grpSpLocks/>
            </p:cNvGrpSpPr>
            <p:nvPr/>
          </p:nvGrpSpPr>
          <p:grpSpPr bwMode="auto">
            <a:xfrm>
              <a:off x="4080" y="2112"/>
              <a:ext cx="192" cy="192"/>
              <a:chOff x="2448" y="2928"/>
              <a:chExt cx="192" cy="192"/>
            </a:xfrm>
          </p:grpSpPr>
          <p:sp>
            <p:nvSpPr>
              <p:cNvPr id="57372" name="Line 28"/>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3" name="Line 29"/>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7" name="Group 30"/>
            <p:cNvGrpSpPr>
              <a:grpSpLocks/>
            </p:cNvGrpSpPr>
            <p:nvPr/>
          </p:nvGrpSpPr>
          <p:grpSpPr bwMode="auto">
            <a:xfrm>
              <a:off x="2352" y="1296"/>
              <a:ext cx="192" cy="192"/>
              <a:chOff x="2448" y="2928"/>
              <a:chExt cx="192" cy="192"/>
            </a:xfrm>
          </p:grpSpPr>
          <p:sp>
            <p:nvSpPr>
              <p:cNvPr id="57375" name="Line 31"/>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6" name="Line 32"/>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77" name="Text Box 33"/>
            <p:cNvSpPr txBox="1">
              <a:spLocks noChangeArrowheads="1"/>
            </p:cNvSpPr>
            <p:nvPr/>
          </p:nvSpPr>
          <p:spPr bwMode="auto">
            <a:xfrm>
              <a:off x="1920" y="1920"/>
              <a:ext cx="1288" cy="582"/>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Compressed sets.</a:t>
              </a:r>
            </a:p>
            <a:p>
              <a:r>
                <a:rPr lang="en-US" dirty="0">
                  <a:solidFill>
                    <a:srgbClr val="008000"/>
                  </a:solidFill>
                  <a:latin typeface="Arial" pitchFamily="34" charset="0"/>
                  <a:cs typeface="Arial" pitchFamily="34" charset="0"/>
                </a:rPr>
                <a:t>Their points are in</a:t>
              </a:r>
            </a:p>
            <a:p>
              <a:r>
                <a:rPr lang="en-US" dirty="0">
                  <a:solidFill>
                    <a:srgbClr val="008000"/>
                  </a:solidFill>
                  <a:latin typeface="Arial" pitchFamily="34" charset="0"/>
                  <a:cs typeface="Arial" pitchFamily="34" charset="0"/>
                </a:rPr>
                <a:t>the </a:t>
              </a:r>
              <a:r>
                <a:rPr lang="en-US" b="1" dirty="0" smtClean="0">
                  <a:solidFill>
                    <a:srgbClr val="008000"/>
                  </a:solidFill>
                  <a:latin typeface="Arial" pitchFamily="34" charset="0"/>
                  <a:cs typeface="Arial" pitchFamily="34" charset="0"/>
                </a:rPr>
                <a:t>CS</a:t>
              </a:r>
              <a:endParaRPr lang="en-US" dirty="0">
                <a:solidFill>
                  <a:srgbClr val="008000"/>
                </a:solidFill>
                <a:latin typeface="Arial" pitchFamily="34" charset="0"/>
                <a:cs typeface="Arial" pitchFamily="34" charset="0"/>
              </a:endParaRPr>
            </a:p>
          </p:txBody>
        </p:sp>
        <p:sp>
          <p:nvSpPr>
            <p:cNvPr id="57378" name="Line 34"/>
            <p:cNvSpPr>
              <a:spLocks noChangeShapeType="1"/>
            </p:cNvSpPr>
            <p:nvPr/>
          </p:nvSpPr>
          <p:spPr bwMode="auto">
            <a:xfrm flipH="1" flipV="1">
              <a:off x="1296" y="2084"/>
              <a:ext cx="672" cy="144"/>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79" name="Line 35"/>
            <p:cNvSpPr>
              <a:spLocks noChangeShapeType="1"/>
            </p:cNvSpPr>
            <p:nvPr/>
          </p:nvSpPr>
          <p:spPr bwMode="auto">
            <a:xfrm flipV="1">
              <a:off x="2472" y="1670"/>
              <a:ext cx="0"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0" name="Line 36"/>
            <p:cNvSpPr>
              <a:spLocks noChangeShapeType="1"/>
            </p:cNvSpPr>
            <p:nvPr/>
          </p:nvSpPr>
          <p:spPr bwMode="auto">
            <a:xfrm>
              <a:off x="3552" y="2160"/>
              <a:ext cx="384" cy="4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8" name="Group 46"/>
          <p:cNvGrpSpPr>
            <a:grpSpLocks/>
          </p:cNvGrpSpPr>
          <p:nvPr/>
        </p:nvGrpSpPr>
        <p:grpSpPr bwMode="auto">
          <a:xfrm>
            <a:off x="1676400" y="1295400"/>
            <a:ext cx="6464300" cy="3090862"/>
            <a:chOff x="1056" y="1125"/>
            <a:chExt cx="4072" cy="1947"/>
          </a:xfrm>
        </p:grpSpPr>
        <p:sp>
          <p:nvSpPr>
            <p:cNvPr id="57381" name="Oval 37"/>
            <p:cNvSpPr>
              <a:spLocks noChangeArrowheads="1"/>
            </p:cNvSpPr>
            <p:nvPr/>
          </p:nvSpPr>
          <p:spPr bwMode="auto">
            <a:xfrm>
              <a:off x="1056" y="1296"/>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2" name="Oval 38"/>
            <p:cNvSpPr>
              <a:spLocks noChangeArrowheads="1"/>
            </p:cNvSpPr>
            <p:nvPr/>
          </p:nvSpPr>
          <p:spPr bwMode="auto">
            <a:xfrm>
              <a:off x="1200" y="278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3" name="Oval 39"/>
            <p:cNvSpPr>
              <a:spLocks noChangeArrowheads="1"/>
            </p:cNvSpPr>
            <p:nvPr/>
          </p:nvSpPr>
          <p:spPr bwMode="auto">
            <a:xfrm>
              <a:off x="4272" y="302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4" name="Oval 40"/>
            <p:cNvSpPr>
              <a:spLocks noChangeArrowheads="1"/>
            </p:cNvSpPr>
            <p:nvPr/>
          </p:nvSpPr>
          <p:spPr bwMode="auto">
            <a:xfrm>
              <a:off x="3840" y="134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5" name="Text Box 41"/>
            <p:cNvSpPr txBox="1">
              <a:spLocks noChangeArrowheads="1"/>
            </p:cNvSpPr>
            <p:nvPr/>
          </p:nvSpPr>
          <p:spPr bwMode="auto">
            <a:xfrm>
              <a:off x="4454" y="1125"/>
              <a:ext cx="674"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Points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RS</a:t>
              </a:r>
            </a:p>
          </p:txBody>
        </p:sp>
        <p:sp>
          <p:nvSpPr>
            <p:cNvPr id="57386" name="Line 42"/>
            <p:cNvSpPr>
              <a:spLocks noChangeShapeType="1"/>
            </p:cNvSpPr>
            <p:nvPr/>
          </p:nvSpPr>
          <p:spPr bwMode="auto">
            <a:xfrm flipH="1">
              <a:off x="3936" y="1368"/>
              <a:ext cx="528" cy="0"/>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7" name="Line 43"/>
            <p:cNvSpPr>
              <a:spLocks noChangeShapeType="1"/>
            </p:cNvSpPr>
            <p:nvPr/>
          </p:nvSpPr>
          <p:spPr bwMode="auto">
            <a:xfrm flipH="1">
              <a:off x="4320" y="1488"/>
              <a:ext cx="528" cy="1536"/>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
        <p:nvSpPr>
          <p:cNvPr id="9" name="Rectangle 8"/>
          <p:cNvSpPr/>
          <p:nvPr/>
        </p:nvSpPr>
        <p:spPr>
          <a:xfrm>
            <a:off x="2667000" y="5867400"/>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a:t>
            </a:r>
            <a:r>
              <a:rPr lang="en-US" sz="1600" dirty="0" smtClean="0">
                <a:solidFill>
                  <a:srgbClr val="008000"/>
                </a:solidFill>
                <a:latin typeface="Arial" pitchFamily="34" charset="0"/>
                <a:cs typeface="Arial" pitchFamily="34" charset="0"/>
              </a:rPr>
              <a:t>summarized</a:t>
            </a:r>
            <a:endParaRPr lang="en-US" sz="1600" dirty="0">
              <a:solidFill>
                <a:srgbClr val="008000"/>
              </a:solidFill>
              <a:latin typeface="Arial" pitchFamily="34" charset="0"/>
              <a:cs typeface="Arial" pitchFamily="34" charset="0"/>
            </a:endParaRP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427564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smtClean="0"/>
              <a:t>Summarizing Sets of Points</a:t>
            </a:r>
            <a:endParaRPr lang="en-US" dirty="0"/>
          </a:p>
        </p:txBody>
      </p:sp>
      <p:sp>
        <p:nvSpPr>
          <p:cNvPr id="52227" name="Rectangle 3"/>
          <p:cNvSpPr>
            <a:spLocks noGrp="1" noChangeArrowheads="1"/>
          </p:cNvSpPr>
          <p:nvPr>
            <p:ph idx="1"/>
          </p:nvPr>
        </p:nvSpPr>
        <p:spPr>
          <a:xfrm>
            <a:off x="457200" y="1295400"/>
            <a:ext cx="7924800" cy="5257801"/>
          </a:xfrm>
        </p:spPr>
        <p:txBody>
          <a:bodyPr/>
          <a:lstStyle/>
          <a:p>
            <a:pPr marL="118872" indent="0">
              <a:buNone/>
            </a:pPr>
            <a:r>
              <a:rPr lang="en-US" b="1" dirty="0" smtClean="0">
                <a:solidFill>
                  <a:srgbClr val="0000FF"/>
                </a:solidFill>
              </a:rPr>
              <a:t>For each cluster, the discard set (DS) is </a:t>
            </a:r>
            <a:r>
              <a:rPr lang="en-US" b="1" u="sng" dirty="0" smtClean="0">
                <a:solidFill>
                  <a:srgbClr val="0000FF"/>
                </a:solidFill>
              </a:rPr>
              <a:t>summarized</a:t>
            </a:r>
            <a:r>
              <a:rPr lang="en-US" b="1" dirty="0" smtClean="0">
                <a:solidFill>
                  <a:srgbClr val="0000FF"/>
                </a:solidFill>
              </a:rPr>
              <a:t> by:</a:t>
            </a:r>
          </a:p>
          <a:p>
            <a:r>
              <a:rPr lang="en-US" dirty="0" smtClean="0"/>
              <a:t>The number of points,</a:t>
            </a:r>
            <a:r>
              <a:rPr lang="en-US" b="1" i="1" dirty="0" smtClean="0">
                <a:solidFill>
                  <a:srgbClr val="FF0066"/>
                </a:solidFill>
              </a:rPr>
              <a:t> N</a:t>
            </a:r>
          </a:p>
          <a:p>
            <a:r>
              <a:rPr lang="en-US" dirty="0" smtClean="0"/>
              <a:t>The vector </a:t>
            </a:r>
            <a:r>
              <a:rPr lang="en-US" b="1" i="1" dirty="0" smtClean="0">
                <a:solidFill>
                  <a:srgbClr val="FF0066"/>
                </a:solidFill>
              </a:rPr>
              <a:t>SUM</a:t>
            </a:r>
            <a:r>
              <a:rPr lang="en-US" dirty="0" smtClean="0"/>
              <a:t>, whose </a:t>
            </a:r>
            <a:r>
              <a:rPr lang="en-US" i="1" dirty="0" err="1" smtClean="0"/>
              <a:t>i</a:t>
            </a:r>
            <a:r>
              <a:rPr lang="en-US" baseline="30000" dirty="0" err="1" smtClean="0"/>
              <a:t>th</a:t>
            </a:r>
            <a:r>
              <a:rPr lang="en-US" dirty="0" smtClean="0"/>
              <a:t> component is the sum of the coordinates of the points in the </a:t>
            </a:r>
            <a:r>
              <a:rPr lang="en-US" i="1" dirty="0" err="1" smtClean="0"/>
              <a:t>i</a:t>
            </a:r>
            <a:r>
              <a:rPr lang="en-US" baseline="30000" dirty="0" err="1" smtClean="0"/>
              <a:t>th</a:t>
            </a:r>
            <a:r>
              <a:rPr lang="en-US" dirty="0" smtClean="0"/>
              <a:t> dimension</a:t>
            </a:r>
          </a:p>
          <a:p>
            <a:r>
              <a:rPr lang="en-US" dirty="0" smtClean="0"/>
              <a:t>The vector </a:t>
            </a:r>
            <a:r>
              <a:rPr lang="en-US" b="1" i="1" dirty="0" smtClean="0">
                <a:solidFill>
                  <a:srgbClr val="FF0066"/>
                </a:solidFill>
              </a:rPr>
              <a:t>SUMSQ</a:t>
            </a:r>
            <a:r>
              <a:rPr lang="en-US" dirty="0" smtClean="0"/>
              <a:t>: </a:t>
            </a:r>
            <a:r>
              <a:rPr lang="en-US" i="1" dirty="0" err="1" smtClean="0"/>
              <a:t>i</a:t>
            </a:r>
            <a:r>
              <a:rPr lang="en-US" baseline="30000" dirty="0" err="1" smtClean="0"/>
              <a:t>th</a:t>
            </a:r>
            <a:r>
              <a:rPr lang="en-US" dirty="0" smtClean="0"/>
              <a:t> component = sum of squares of coordinates in </a:t>
            </a:r>
            <a:r>
              <a:rPr lang="en-US" i="1" dirty="0" err="1" smtClean="0"/>
              <a:t>i</a:t>
            </a:r>
            <a:r>
              <a:rPr lang="en-US" baseline="30000" dirty="0" err="1" smtClean="0"/>
              <a:t>th</a:t>
            </a:r>
            <a:r>
              <a:rPr lang="en-US" dirty="0" smtClean="0"/>
              <a:t> dimension</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BB33B7EA-002B-4067-950B-AC4932BA8F44}" type="slidenum">
              <a:rPr lang="en-US" smtClean="0"/>
              <a:pPr/>
              <a:t>37</a:t>
            </a:fld>
            <a:endParaRPr lang="en-US"/>
          </a:p>
        </p:txBody>
      </p:sp>
      <p:grpSp>
        <p:nvGrpSpPr>
          <p:cNvPr id="7" name="Group 44"/>
          <p:cNvGrpSpPr>
            <a:grpSpLocks/>
          </p:cNvGrpSpPr>
          <p:nvPr/>
        </p:nvGrpSpPr>
        <p:grpSpPr bwMode="auto">
          <a:xfrm>
            <a:off x="4571999" y="5346967"/>
            <a:ext cx="4572001" cy="1395413"/>
            <a:chOff x="914" y="2736"/>
            <a:chExt cx="2880" cy="879"/>
          </a:xfrm>
        </p:grpSpPr>
        <p:sp>
          <p:nvSpPr>
            <p:cNvPr id="8"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9" name="Text Box 4"/>
            <p:cNvSpPr txBox="1">
              <a:spLocks noChangeArrowheads="1"/>
            </p:cNvSpPr>
            <p:nvPr/>
          </p:nvSpPr>
          <p:spPr bwMode="auto">
            <a:xfrm>
              <a:off x="914" y="3208"/>
              <a:ext cx="2304" cy="407"/>
            </a:xfrm>
            <a:prstGeom prst="rect">
              <a:avLst/>
            </a:prstGeom>
            <a:noFill/>
            <a:ln w="9525">
              <a:noFill/>
              <a:miter lim="800000"/>
              <a:headEnd/>
              <a:tailEnd/>
            </a:ln>
            <a:effectLst/>
          </p:spPr>
          <p:txBody>
            <a:bodyPr wrap="square">
              <a:spAutoFit/>
            </a:bodyPr>
            <a:lstStyle/>
            <a:p>
              <a:r>
                <a:rPr lang="en-US" dirty="0">
                  <a:solidFill>
                    <a:srgbClr val="008000"/>
                  </a:solidFill>
                  <a:latin typeface="Arial" pitchFamily="34" charset="0"/>
                  <a:cs typeface="Arial" pitchFamily="34" charset="0"/>
                </a:rPr>
                <a:t>A cluster.  </a:t>
              </a:r>
              <a:r>
                <a:rPr lang="en-US" dirty="0" smtClean="0">
                  <a:solidFill>
                    <a:srgbClr val="008000"/>
                  </a:solidFill>
                  <a:latin typeface="Arial" pitchFamily="34" charset="0"/>
                  <a:cs typeface="Arial" pitchFamily="34" charset="0"/>
                </a:rPr>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All its points are </a:t>
              </a:r>
              <a:r>
                <a:rPr lang="en-US" dirty="0">
                  <a:solidFill>
                    <a:srgbClr val="008000"/>
                  </a:solidFill>
                  <a:latin typeface="Arial" pitchFamily="34" charset="0"/>
                  <a:cs typeface="Arial" pitchFamily="34" charset="0"/>
                </a:rPr>
                <a:t>in the </a:t>
              </a:r>
              <a:r>
                <a:rPr lang="en-US" b="1" dirty="0" smtClean="0">
                  <a:solidFill>
                    <a:srgbClr val="008000"/>
                  </a:solidFill>
                  <a:latin typeface="Arial" pitchFamily="34" charset="0"/>
                  <a:cs typeface="Arial" pitchFamily="34" charset="0"/>
                </a:rPr>
                <a:t>DS</a:t>
              </a:r>
              <a:endParaRPr lang="en-US" dirty="0">
                <a:solidFill>
                  <a:srgbClr val="008000"/>
                </a:solidFill>
                <a:latin typeface="Arial" pitchFamily="34" charset="0"/>
                <a:cs typeface="Arial" pitchFamily="34" charset="0"/>
              </a:endParaRPr>
            </a:p>
          </p:txBody>
        </p:sp>
        <p:grpSp>
          <p:nvGrpSpPr>
            <p:cNvPr id="10" name="Group 7"/>
            <p:cNvGrpSpPr>
              <a:grpSpLocks/>
            </p:cNvGrpSpPr>
            <p:nvPr/>
          </p:nvGrpSpPr>
          <p:grpSpPr bwMode="auto">
            <a:xfrm>
              <a:off x="2448" y="2928"/>
              <a:ext cx="192" cy="192"/>
              <a:chOff x="2448" y="2928"/>
              <a:chExt cx="192" cy="192"/>
            </a:xfrm>
          </p:grpSpPr>
          <p:sp>
            <p:nvSpPr>
              <p:cNvPr id="13"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4"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11" name="Text Box 17"/>
            <p:cNvSpPr txBox="1">
              <a:spLocks noChangeArrowheads="1"/>
            </p:cNvSpPr>
            <p:nvPr/>
          </p:nvSpPr>
          <p:spPr bwMode="auto">
            <a:xfrm>
              <a:off x="2870" y="3311"/>
              <a:ext cx="924" cy="233"/>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The centroid</a:t>
              </a:r>
            </a:p>
          </p:txBody>
        </p:sp>
        <p:sp>
          <p:nvSpPr>
            <p:cNvPr id="12" name="Line 18"/>
            <p:cNvSpPr>
              <a:spLocks noChangeShapeType="1"/>
            </p:cNvSpPr>
            <p:nvPr/>
          </p:nvSpPr>
          <p:spPr bwMode="auto">
            <a:xfrm flipH="1" flipV="1">
              <a:off x="2564" y="3072"/>
              <a:ext cx="768"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Tree>
    <p:extLst>
      <p:ext uri="{BB962C8B-B14F-4D97-AF65-F5344CB8AC3E}">
        <p14:creationId xmlns:p14="http://schemas.microsoft.com/office/powerpoint/2010/main" val="14236771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76200"/>
            <a:ext cx="8534400" cy="987552"/>
          </a:xfrm>
        </p:spPr>
        <p:txBody>
          <a:bodyPr>
            <a:normAutofit/>
          </a:bodyPr>
          <a:lstStyle/>
          <a:p>
            <a:r>
              <a:rPr lang="en-US" dirty="0"/>
              <a:t>Summarizing </a:t>
            </a:r>
            <a:r>
              <a:rPr lang="en-US" dirty="0" smtClean="0"/>
              <a:t>Points: Comments</a:t>
            </a:r>
            <a:endParaRPr lang="en-US" dirty="0"/>
          </a:p>
        </p:txBody>
      </p:sp>
      <p:sp>
        <p:nvSpPr>
          <p:cNvPr id="53251" name="Rectangle 3"/>
          <p:cNvSpPr>
            <a:spLocks noGrp="1" noChangeArrowheads="1"/>
          </p:cNvSpPr>
          <p:nvPr>
            <p:ph idx="1"/>
          </p:nvPr>
        </p:nvSpPr>
        <p:spPr>
          <a:xfrm>
            <a:off x="457200" y="1295401"/>
            <a:ext cx="8229600" cy="4724400"/>
          </a:xfrm>
        </p:spPr>
        <p:txBody>
          <a:bodyPr>
            <a:normAutofit/>
          </a:bodyPr>
          <a:lstStyle/>
          <a:p>
            <a:r>
              <a:rPr lang="en-US" b="1" dirty="0"/>
              <a:t>2</a:t>
            </a:r>
            <a:r>
              <a:rPr lang="en-US" b="1" i="1" dirty="0"/>
              <a:t>d </a:t>
            </a:r>
            <a:r>
              <a:rPr lang="en-US" b="1" dirty="0"/>
              <a:t>+ 1</a:t>
            </a:r>
            <a:r>
              <a:rPr lang="en-US" dirty="0"/>
              <a:t> values represent any </a:t>
            </a:r>
            <a:r>
              <a:rPr lang="en-US" dirty="0" smtClean="0"/>
              <a:t>size cluster</a:t>
            </a:r>
            <a:endParaRPr lang="en-US" dirty="0"/>
          </a:p>
          <a:p>
            <a:pPr lvl="1"/>
            <a:r>
              <a:rPr lang="en-US" b="1" i="1" dirty="0"/>
              <a:t>d</a:t>
            </a:r>
            <a:r>
              <a:rPr lang="en-US" dirty="0"/>
              <a:t>  = number of </a:t>
            </a:r>
            <a:r>
              <a:rPr lang="en-US" dirty="0" smtClean="0"/>
              <a:t>dimensions</a:t>
            </a:r>
            <a:endParaRPr lang="en-US" dirty="0"/>
          </a:p>
          <a:p>
            <a:r>
              <a:rPr lang="en-US" dirty="0" smtClean="0"/>
              <a:t>Average </a:t>
            </a:r>
            <a:r>
              <a:rPr lang="en-US" dirty="0"/>
              <a:t>in </a:t>
            </a:r>
            <a:r>
              <a:rPr lang="en-US" b="1" dirty="0"/>
              <a:t>each dimension</a:t>
            </a:r>
            <a:r>
              <a:rPr lang="en-US" dirty="0"/>
              <a:t> </a:t>
            </a:r>
            <a:r>
              <a:rPr lang="en-US" dirty="0" smtClean="0"/>
              <a:t>(</a:t>
            </a:r>
            <a:r>
              <a:rPr lang="en-US" b="1" dirty="0" smtClean="0">
                <a:solidFill>
                  <a:srgbClr val="FF0066"/>
                </a:solidFill>
              </a:rPr>
              <a:t>the centroid</a:t>
            </a:r>
            <a:r>
              <a:rPr lang="en-US" dirty="0" smtClean="0"/>
              <a:t>) </a:t>
            </a:r>
            <a:br>
              <a:rPr lang="en-US" dirty="0" smtClean="0"/>
            </a:br>
            <a:r>
              <a:rPr lang="en-US" dirty="0" smtClean="0"/>
              <a:t>can </a:t>
            </a:r>
            <a:r>
              <a:rPr lang="en-US" dirty="0"/>
              <a:t>be calculated </a:t>
            </a:r>
            <a:r>
              <a:rPr lang="en-US" dirty="0" smtClean="0"/>
              <a:t>as </a:t>
            </a:r>
            <a:r>
              <a:rPr lang="en-US" b="1" dirty="0" err="1"/>
              <a:t>SUM</a:t>
            </a:r>
            <a:r>
              <a:rPr lang="en-US" b="1" i="1" baseline="-25000" dirty="0" err="1"/>
              <a:t>i</a:t>
            </a:r>
            <a:r>
              <a:rPr lang="en-US" b="1" baseline="-25000" dirty="0"/>
              <a:t> </a:t>
            </a:r>
            <a:r>
              <a:rPr lang="en-US" b="1" dirty="0" smtClean="0"/>
              <a:t>/ </a:t>
            </a:r>
            <a:r>
              <a:rPr lang="en-US" b="1" i="1" dirty="0" smtClean="0"/>
              <a:t>N</a:t>
            </a:r>
            <a:endParaRPr lang="en-US" b="1" dirty="0"/>
          </a:p>
          <a:p>
            <a:pPr lvl="1"/>
            <a:r>
              <a:rPr lang="en-US" b="1" dirty="0" err="1"/>
              <a:t>SUM</a:t>
            </a:r>
            <a:r>
              <a:rPr lang="en-US" b="1" i="1" baseline="-25000" dirty="0" err="1"/>
              <a:t>i</a:t>
            </a:r>
            <a:r>
              <a:rPr lang="en-US" dirty="0"/>
              <a:t> = </a:t>
            </a:r>
            <a:r>
              <a:rPr lang="en-US" i="1" dirty="0" err="1" smtClean="0"/>
              <a:t>i</a:t>
            </a:r>
            <a:r>
              <a:rPr lang="en-US" baseline="30000" dirty="0" err="1" smtClean="0"/>
              <a:t>th</a:t>
            </a:r>
            <a:r>
              <a:rPr lang="en-US" dirty="0" smtClean="0"/>
              <a:t> </a:t>
            </a:r>
            <a:r>
              <a:rPr lang="en-US" dirty="0"/>
              <a:t>component of </a:t>
            </a:r>
            <a:r>
              <a:rPr lang="en-US" dirty="0" smtClean="0"/>
              <a:t>SUM</a:t>
            </a:r>
          </a:p>
          <a:p>
            <a:r>
              <a:rPr lang="en-US" dirty="0" smtClean="0"/>
              <a:t>Variance of a cluster’s discard set in dimension </a:t>
            </a:r>
            <a:r>
              <a:rPr lang="en-US" i="1" dirty="0" err="1" smtClean="0"/>
              <a:t>i</a:t>
            </a:r>
            <a:r>
              <a:rPr lang="en-US" dirty="0" smtClean="0"/>
              <a:t> is: </a:t>
            </a:r>
            <a:r>
              <a:rPr lang="en-US" b="1" dirty="0" smtClean="0"/>
              <a:t>(</a:t>
            </a:r>
            <a:r>
              <a:rPr lang="en-US" b="1" dirty="0" err="1" smtClean="0"/>
              <a:t>SUMSQ</a:t>
            </a:r>
            <a:r>
              <a:rPr lang="en-US" b="1" i="1" baseline="-25000" dirty="0" err="1" smtClean="0"/>
              <a:t>i</a:t>
            </a:r>
            <a:r>
              <a:rPr lang="en-US" b="1" dirty="0" smtClean="0"/>
              <a:t> / </a:t>
            </a:r>
            <a:r>
              <a:rPr lang="en-US" b="1" i="1" dirty="0" smtClean="0"/>
              <a:t>N</a:t>
            </a:r>
            <a:r>
              <a:rPr lang="en-US" b="1" dirty="0" smtClean="0"/>
              <a:t>) – (</a:t>
            </a:r>
            <a:r>
              <a:rPr lang="en-US" b="1" dirty="0" err="1" smtClean="0"/>
              <a:t>SUM</a:t>
            </a:r>
            <a:r>
              <a:rPr lang="en-US" b="1" i="1" baseline="-25000" dirty="0" err="1" smtClean="0"/>
              <a:t>i</a:t>
            </a:r>
            <a:r>
              <a:rPr lang="en-US" b="1" dirty="0" smtClean="0"/>
              <a:t> / </a:t>
            </a:r>
            <a:r>
              <a:rPr lang="en-US" b="1" i="1" dirty="0" smtClean="0"/>
              <a:t>N</a:t>
            </a:r>
            <a:r>
              <a:rPr lang="en-US" b="1" dirty="0" smtClean="0"/>
              <a:t>)</a:t>
            </a:r>
            <a:r>
              <a:rPr lang="en-US" b="1" baseline="30000" dirty="0" smtClean="0"/>
              <a:t>2</a:t>
            </a:r>
          </a:p>
          <a:p>
            <a:pPr lvl="1"/>
            <a:r>
              <a:rPr lang="en-US" dirty="0" smtClean="0"/>
              <a:t>And standard deviation is the square root of that</a:t>
            </a:r>
          </a:p>
          <a:p>
            <a:r>
              <a:rPr lang="en-US" b="1" dirty="0" smtClean="0">
                <a:solidFill>
                  <a:srgbClr val="0000FF"/>
                </a:solidFill>
              </a:rPr>
              <a:t>Next step: Actual clustering</a:t>
            </a:r>
          </a:p>
        </p:txBody>
      </p:sp>
      <p:sp>
        <p:nvSpPr>
          <p:cNvPr id="4" name="Slide Number Placeholder 5"/>
          <p:cNvSpPr>
            <a:spLocks noGrp="1"/>
          </p:cNvSpPr>
          <p:nvPr>
            <p:ph type="sldNum" sz="quarter" idx="12"/>
          </p:nvPr>
        </p:nvSpPr>
        <p:spPr/>
        <p:txBody>
          <a:bodyPr/>
          <a:lstStyle/>
          <a:p>
            <a:fld id="{416DD862-7709-415E-8F55-1D67C15AD446}" type="slidenum">
              <a:rPr lang="en-US"/>
              <a:pPr/>
              <a:t>38</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Oval 3"/>
          <p:cNvSpPr>
            <a:spLocks noChangeArrowheads="1"/>
          </p:cNvSpPr>
          <p:nvPr/>
        </p:nvSpPr>
        <p:spPr bwMode="auto">
          <a:xfrm>
            <a:off x="6400799" y="5715000"/>
            <a:ext cx="2667001" cy="990600"/>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8" name="Line 5"/>
          <p:cNvSpPr>
            <a:spLocks noChangeShapeType="1"/>
          </p:cNvSpPr>
          <p:nvPr/>
        </p:nvSpPr>
        <p:spPr bwMode="auto">
          <a:xfrm>
            <a:off x="7772400" y="6019800"/>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9" name="Line 6"/>
          <p:cNvSpPr>
            <a:spLocks noChangeShapeType="1"/>
          </p:cNvSpPr>
          <p:nvPr/>
        </p:nvSpPr>
        <p:spPr bwMode="auto">
          <a:xfrm>
            <a:off x="7620000" y="6172200"/>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2" name="TextBox 1"/>
          <p:cNvSpPr txBox="1"/>
          <p:nvPr/>
        </p:nvSpPr>
        <p:spPr>
          <a:xfrm>
            <a:off x="304800" y="5985408"/>
            <a:ext cx="5943598" cy="738664"/>
          </a:xfrm>
          <a:prstGeom prst="rect">
            <a:avLst/>
          </a:prstGeom>
          <a:noFill/>
        </p:spPr>
        <p:txBody>
          <a:bodyPr wrap="square" rtlCol="0">
            <a:spAutoFit/>
          </a:bodyPr>
          <a:lstStyle/>
          <a:p>
            <a:r>
              <a:rPr lang="en-US" sz="1400" b="1" dirty="0" smtClean="0">
                <a:solidFill>
                  <a:srgbClr val="008000"/>
                </a:solidFill>
                <a:latin typeface="Arial" pitchFamily="34" charset="0"/>
                <a:cs typeface="Arial" pitchFamily="34" charset="0"/>
              </a:rPr>
              <a:t>Note:</a:t>
            </a:r>
            <a:r>
              <a:rPr lang="en-US" sz="1400" dirty="0" smtClean="0">
                <a:solidFill>
                  <a:srgbClr val="008000"/>
                </a:solidFill>
                <a:latin typeface="Arial" pitchFamily="34" charset="0"/>
                <a:cs typeface="Arial" pitchFamily="34" charset="0"/>
              </a:rPr>
              <a:t> Dropping the “axis-aligned” clusters assumption would require storing full covariance matrix to summarize the cluster. So, instead of </a:t>
            </a:r>
            <a:r>
              <a:rPr lang="en-US" sz="1400" b="1" dirty="0" smtClean="0">
                <a:solidFill>
                  <a:srgbClr val="008000"/>
                </a:solidFill>
                <a:latin typeface="Arial" pitchFamily="34" charset="0"/>
                <a:cs typeface="Arial" pitchFamily="34" charset="0"/>
              </a:rPr>
              <a:t>SUMSQ</a:t>
            </a:r>
            <a:r>
              <a:rPr lang="en-US" sz="1400" dirty="0" smtClean="0">
                <a:solidFill>
                  <a:srgbClr val="008000"/>
                </a:solidFill>
                <a:latin typeface="Arial" pitchFamily="34" charset="0"/>
                <a:cs typeface="Arial" pitchFamily="34" charset="0"/>
              </a:rPr>
              <a:t> being a </a:t>
            </a:r>
            <a:r>
              <a:rPr lang="en-US" sz="1400" b="1" i="1" dirty="0" smtClean="0">
                <a:solidFill>
                  <a:srgbClr val="008000"/>
                </a:solidFill>
                <a:latin typeface="Arial" pitchFamily="34" charset="0"/>
                <a:cs typeface="Arial" pitchFamily="34" charset="0"/>
              </a:rPr>
              <a:t>d</a:t>
            </a:r>
            <a:r>
              <a:rPr lang="en-US" sz="1400" dirty="0" smtClean="0">
                <a:solidFill>
                  <a:srgbClr val="008000"/>
                </a:solidFill>
                <a:latin typeface="Arial" pitchFamily="34" charset="0"/>
                <a:cs typeface="Arial" pitchFamily="34" charset="0"/>
              </a:rPr>
              <a:t>-dim vector, it would be a </a:t>
            </a:r>
            <a:r>
              <a:rPr lang="en-US" sz="1400" b="1" i="1" dirty="0" smtClean="0">
                <a:solidFill>
                  <a:srgbClr val="008000"/>
                </a:solidFill>
                <a:latin typeface="Arial" pitchFamily="34" charset="0"/>
                <a:cs typeface="Arial" pitchFamily="34" charset="0"/>
              </a:rPr>
              <a:t>d</a:t>
            </a:r>
            <a:r>
              <a:rPr lang="en-US" sz="1400" b="1" dirty="0" smtClean="0">
                <a:solidFill>
                  <a:srgbClr val="008000"/>
                </a:solidFill>
                <a:latin typeface="Arial" pitchFamily="34" charset="0"/>
                <a:cs typeface="Arial" pitchFamily="34" charset="0"/>
              </a:rPr>
              <a:t> </a:t>
            </a:r>
            <a:r>
              <a:rPr lang="en-US" sz="1400" b="1" i="1" dirty="0" smtClean="0">
                <a:solidFill>
                  <a:srgbClr val="008000"/>
                </a:solidFill>
                <a:latin typeface="Arial" pitchFamily="34" charset="0"/>
                <a:cs typeface="Arial" pitchFamily="34" charset="0"/>
              </a:rPr>
              <a:t>x d</a:t>
            </a:r>
            <a:r>
              <a:rPr lang="en-US" sz="1400" dirty="0" smtClean="0">
                <a:solidFill>
                  <a:srgbClr val="008000"/>
                </a:solidFill>
                <a:latin typeface="Arial" pitchFamily="34" charset="0"/>
                <a:cs typeface="Arial" pitchFamily="34" charset="0"/>
              </a:rPr>
              <a:t> matrix, which is too big! </a:t>
            </a:r>
          </a:p>
        </p:txBody>
      </p:sp>
    </p:spTree>
    <p:extLst>
      <p:ext uri="{BB962C8B-B14F-4D97-AF65-F5344CB8AC3E}">
        <p14:creationId xmlns:p14="http://schemas.microsoft.com/office/powerpoint/2010/main" val="19862096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smtClean="0"/>
              <a:t>The “Memory-Load” of Points</a:t>
            </a:r>
            <a:endParaRPr lang="en-US" dirty="0"/>
          </a:p>
        </p:txBody>
      </p:sp>
      <p:sp>
        <p:nvSpPr>
          <p:cNvPr id="58371" name="Rectangle 3"/>
          <p:cNvSpPr>
            <a:spLocks noGrp="1" noChangeArrowheads="1"/>
          </p:cNvSpPr>
          <p:nvPr>
            <p:ph idx="1"/>
          </p:nvPr>
        </p:nvSpPr>
        <p:spPr/>
        <p:txBody>
          <a:bodyPr/>
          <a:lstStyle/>
          <a:p>
            <a:pPr marL="118872" indent="0">
              <a:buNone/>
            </a:pPr>
            <a:r>
              <a:rPr lang="en-US" b="1" dirty="0" smtClean="0">
                <a:solidFill>
                  <a:srgbClr val="0000FF"/>
                </a:solidFill>
              </a:rPr>
              <a:t>Processing the </a:t>
            </a:r>
            <a:r>
              <a:rPr lang="en-US" b="1" dirty="0">
                <a:solidFill>
                  <a:srgbClr val="0000FF"/>
                </a:solidFill>
              </a:rPr>
              <a:t>“Memory-Load” of </a:t>
            </a:r>
            <a:r>
              <a:rPr lang="en-US" b="1" dirty="0" smtClean="0">
                <a:solidFill>
                  <a:srgbClr val="0000FF"/>
                </a:solidFill>
              </a:rPr>
              <a:t>points (1):</a:t>
            </a:r>
          </a:p>
          <a:p>
            <a:r>
              <a:rPr lang="en-US" b="1" dirty="0" smtClean="0"/>
              <a:t>1) </a:t>
            </a:r>
            <a:r>
              <a:rPr lang="en-US" dirty="0" smtClean="0"/>
              <a:t>Find those points that are “</a:t>
            </a:r>
            <a:r>
              <a:rPr lang="en-US" b="1" dirty="0" smtClean="0">
                <a:solidFill>
                  <a:srgbClr val="FF0066"/>
                </a:solidFill>
              </a:rPr>
              <a:t>sufficiently close</a:t>
            </a:r>
            <a:r>
              <a:rPr lang="en-US" dirty="0" smtClean="0"/>
              <a:t>” to a cluster centroid and add those points to that cluster and the </a:t>
            </a:r>
            <a:r>
              <a:rPr lang="en-US" b="1" dirty="0" smtClean="0"/>
              <a:t>DS</a:t>
            </a:r>
          </a:p>
          <a:p>
            <a:pPr lvl="1"/>
            <a:r>
              <a:rPr lang="en-US" dirty="0" smtClean="0"/>
              <a:t>These points are so close to the centroid that </a:t>
            </a:r>
            <a:br>
              <a:rPr lang="en-US" dirty="0" smtClean="0"/>
            </a:br>
            <a:r>
              <a:rPr lang="en-US" dirty="0" smtClean="0"/>
              <a:t>they can be summarized and then discarded</a:t>
            </a:r>
          </a:p>
          <a:p>
            <a:r>
              <a:rPr lang="en-US" b="1" dirty="0" smtClean="0"/>
              <a:t>2) </a:t>
            </a:r>
            <a:r>
              <a:rPr lang="en-US" dirty="0" smtClean="0"/>
              <a:t>Use any main-memory clustering algorithm to cluster the remaining points and the old </a:t>
            </a:r>
            <a:r>
              <a:rPr lang="en-US" b="1" dirty="0" smtClean="0"/>
              <a:t>RS</a:t>
            </a:r>
          </a:p>
          <a:p>
            <a:pPr lvl="1"/>
            <a:r>
              <a:rPr lang="en-US" dirty="0" smtClean="0"/>
              <a:t>Clusters go to the </a:t>
            </a:r>
            <a:r>
              <a:rPr lang="en-US" b="1" dirty="0" smtClean="0"/>
              <a:t>CS</a:t>
            </a:r>
            <a:r>
              <a:rPr lang="en-US" dirty="0" smtClean="0"/>
              <a:t>; outlying points to the </a:t>
            </a:r>
            <a:r>
              <a:rPr lang="en-US" b="1" dirty="0" smtClean="0"/>
              <a:t>RS</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6A3142AF-18EF-4D9B-9321-2ED60B2DEA12}" type="slidenum">
              <a:rPr lang="en-US" smtClean="0"/>
              <a:pPr/>
              <a:t>39</a:t>
            </a:fld>
            <a:endParaRPr lang="en-US"/>
          </a:p>
        </p:txBody>
      </p:sp>
      <p:sp>
        <p:nvSpPr>
          <p:cNvPr id="7" name="Rectangle 6"/>
          <p:cNvSpPr/>
          <p:nvPr/>
        </p:nvSpPr>
        <p:spPr>
          <a:xfrm>
            <a:off x="2667000" y="5950803"/>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3850478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ABC4A1D-7D02-4084-97D7-BB005E217310}" type="slidenum">
              <a:rPr lang="en-US"/>
              <a:pPr/>
              <a:t>4</a:t>
            </a:fld>
            <a:endParaRPr lang="en-US"/>
          </a:p>
        </p:txBody>
      </p:sp>
      <p:sp>
        <p:nvSpPr>
          <p:cNvPr id="89090" name="Rectangle 2"/>
          <p:cNvSpPr>
            <a:spLocks noGrp="1" noChangeArrowheads="1"/>
          </p:cNvSpPr>
          <p:nvPr>
            <p:ph type="title"/>
          </p:nvPr>
        </p:nvSpPr>
        <p:spPr/>
        <p:txBody>
          <a:bodyPr/>
          <a:lstStyle/>
          <a:p>
            <a:r>
              <a:rPr lang="en-US" dirty="0"/>
              <a:t>The Problem of Clustering</a:t>
            </a:r>
          </a:p>
        </p:txBody>
      </p:sp>
      <p:sp>
        <p:nvSpPr>
          <p:cNvPr id="89091" name="Rectangle 3"/>
          <p:cNvSpPr>
            <a:spLocks noGrp="1" noChangeArrowheads="1"/>
          </p:cNvSpPr>
          <p:nvPr>
            <p:ph type="body" idx="1"/>
          </p:nvPr>
        </p:nvSpPr>
        <p:spPr>
          <a:xfrm>
            <a:off x="457200" y="1295400"/>
            <a:ext cx="8610600" cy="5257801"/>
          </a:xfrm>
        </p:spPr>
        <p:txBody>
          <a:bodyPr>
            <a:normAutofit/>
          </a:bodyPr>
          <a:lstStyle/>
          <a:p>
            <a:r>
              <a:rPr lang="en-US" dirty="0"/>
              <a:t>Given a </a:t>
            </a:r>
            <a:r>
              <a:rPr lang="en-US" b="1" dirty="0"/>
              <a:t>set of points</a:t>
            </a:r>
            <a:r>
              <a:rPr lang="en-US" dirty="0"/>
              <a:t>, with a notion of </a:t>
            </a:r>
            <a:r>
              <a:rPr lang="en-US" b="1" dirty="0"/>
              <a:t>distance</a:t>
            </a:r>
            <a:r>
              <a:rPr lang="en-US" dirty="0"/>
              <a:t> between </a:t>
            </a:r>
            <a:r>
              <a:rPr lang="en-US" dirty="0" smtClean="0"/>
              <a:t>points</a:t>
            </a:r>
            <a:r>
              <a:rPr lang="en-US" dirty="0"/>
              <a:t>, </a:t>
            </a:r>
            <a:r>
              <a:rPr lang="en-US" b="1" dirty="0"/>
              <a:t>group the points</a:t>
            </a:r>
            <a:r>
              <a:rPr lang="en-US" dirty="0"/>
              <a:t> into some number of </a:t>
            </a:r>
            <a:r>
              <a:rPr lang="en-US" b="1" i="1" dirty="0">
                <a:solidFill>
                  <a:srgbClr val="FF0066"/>
                </a:solidFill>
              </a:rPr>
              <a:t>clusters</a:t>
            </a:r>
            <a:r>
              <a:rPr lang="en-US" dirty="0"/>
              <a:t>, so </a:t>
            </a:r>
            <a:r>
              <a:rPr lang="en-US" dirty="0" smtClean="0"/>
              <a:t>that </a:t>
            </a:r>
          </a:p>
          <a:p>
            <a:pPr lvl="1"/>
            <a:r>
              <a:rPr lang="en-US" dirty="0" smtClean="0"/>
              <a:t>Members </a:t>
            </a:r>
            <a:r>
              <a:rPr lang="en-US" dirty="0"/>
              <a:t>of a cluster are </a:t>
            </a:r>
            <a:r>
              <a:rPr lang="en-US" dirty="0" smtClean="0"/>
              <a:t>close/similar </a:t>
            </a:r>
            <a:r>
              <a:rPr lang="en-US" dirty="0"/>
              <a:t>to each </a:t>
            </a:r>
            <a:r>
              <a:rPr lang="en-US" dirty="0" smtClean="0"/>
              <a:t>other</a:t>
            </a:r>
          </a:p>
          <a:p>
            <a:pPr lvl="1"/>
            <a:r>
              <a:rPr lang="en-US" dirty="0" smtClean="0"/>
              <a:t>Members of different clusters are dissimilar</a:t>
            </a:r>
          </a:p>
          <a:p>
            <a:r>
              <a:rPr lang="en-US" b="1" dirty="0" smtClean="0">
                <a:solidFill>
                  <a:srgbClr val="0000FF"/>
                </a:solidFill>
              </a:rPr>
              <a:t>Usually:</a:t>
            </a:r>
            <a:r>
              <a:rPr lang="en-US" b="1" dirty="0" smtClean="0">
                <a:solidFill>
                  <a:schemeClr val="accent3"/>
                </a:solidFill>
              </a:rPr>
              <a:t> </a:t>
            </a:r>
          </a:p>
          <a:p>
            <a:pPr lvl="1"/>
            <a:r>
              <a:rPr lang="en-US" dirty="0" smtClean="0"/>
              <a:t>Points are in a high-dimensional space</a:t>
            </a:r>
          </a:p>
          <a:p>
            <a:pPr lvl="1"/>
            <a:r>
              <a:rPr lang="en-US" dirty="0" smtClean="0"/>
              <a:t>Similarity is defined using a distance measure</a:t>
            </a:r>
          </a:p>
          <a:p>
            <a:pPr lvl="2"/>
            <a:r>
              <a:rPr lang="en-US" dirty="0" smtClean="0"/>
              <a:t>Euclidean, Cosine, </a:t>
            </a:r>
            <a:r>
              <a:rPr lang="en-US" dirty="0" err="1" smtClean="0"/>
              <a:t>Jaccard</a:t>
            </a:r>
            <a:r>
              <a:rPr lang="en-US" dirty="0" smtClean="0"/>
              <a:t>, edit distance, …</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8829484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The “Memory-Load” of Points</a:t>
            </a:r>
          </a:p>
        </p:txBody>
      </p:sp>
      <p:sp>
        <p:nvSpPr>
          <p:cNvPr id="59395" name="Rectangle 3"/>
          <p:cNvSpPr>
            <a:spLocks noGrp="1" noChangeArrowheads="1"/>
          </p:cNvSpPr>
          <p:nvPr>
            <p:ph idx="1"/>
          </p:nvPr>
        </p:nvSpPr>
        <p:spPr>
          <a:xfrm>
            <a:off x="457200" y="1295400"/>
            <a:ext cx="8610600" cy="5257801"/>
          </a:xfrm>
        </p:spPr>
        <p:txBody>
          <a:bodyPr>
            <a:normAutofit/>
          </a:bodyPr>
          <a:lstStyle/>
          <a:p>
            <a:pPr marL="118872" indent="0">
              <a:buNone/>
            </a:pPr>
            <a:r>
              <a:rPr lang="en-US" b="1" dirty="0">
                <a:solidFill>
                  <a:srgbClr val="0000FF"/>
                </a:solidFill>
              </a:rPr>
              <a:t>Processing the “Memory-Load” of </a:t>
            </a:r>
            <a:r>
              <a:rPr lang="en-US" b="1" dirty="0" smtClean="0">
                <a:solidFill>
                  <a:srgbClr val="0000FF"/>
                </a:solidFill>
              </a:rPr>
              <a:t>points (2):</a:t>
            </a:r>
            <a:endParaRPr lang="en-US" b="1" dirty="0">
              <a:solidFill>
                <a:srgbClr val="0000FF"/>
              </a:solidFill>
            </a:endParaRPr>
          </a:p>
          <a:p>
            <a:r>
              <a:rPr lang="en-US" b="1" dirty="0" smtClean="0"/>
              <a:t>3) DS set:</a:t>
            </a:r>
            <a:r>
              <a:rPr lang="en-US" dirty="0" smtClean="0"/>
              <a:t> Adjust statistics of the clusters to account for the new points</a:t>
            </a:r>
          </a:p>
          <a:p>
            <a:pPr lvl="1"/>
            <a:r>
              <a:rPr lang="en-US" dirty="0" smtClean="0"/>
              <a:t>Add </a:t>
            </a:r>
            <a:r>
              <a:rPr lang="en-US" b="1" i="1" dirty="0" smtClean="0"/>
              <a:t>N</a:t>
            </a:r>
            <a:r>
              <a:rPr lang="en-US" dirty="0" smtClean="0"/>
              <a:t>s, </a:t>
            </a:r>
            <a:r>
              <a:rPr lang="en-US" b="1" i="1" dirty="0" smtClean="0"/>
              <a:t>SUM</a:t>
            </a:r>
            <a:r>
              <a:rPr lang="en-US" dirty="0" smtClean="0"/>
              <a:t>s, </a:t>
            </a:r>
            <a:r>
              <a:rPr lang="en-US" b="1" i="1" dirty="0" smtClean="0"/>
              <a:t>SUMSQ</a:t>
            </a:r>
            <a:r>
              <a:rPr lang="en-US" dirty="0" smtClean="0"/>
              <a:t>s</a:t>
            </a:r>
          </a:p>
          <a:p>
            <a:pPr lvl="5"/>
            <a:endParaRPr lang="en-US" sz="1000" dirty="0" smtClean="0"/>
          </a:p>
          <a:p>
            <a:r>
              <a:rPr lang="en-US" b="1" dirty="0" smtClean="0"/>
              <a:t>4) </a:t>
            </a:r>
            <a:r>
              <a:rPr lang="en-US" dirty="0" smtClean="0"/>
              <a:t>Consider merging compressed sets in the </a:t>
            </a:r>
            <a:r>
              <a:rPr lang="en-US" b="1" dirty="0" smtClean="0"/>
              <a:t>CS</a:t>
            </a:r>
          </a:p>
          <a:p>
            <a:pPr lvl="8"/>
            <a:endParaRPr lang="en-US" sz="1000" dirty="0" smtClean="0"/>
          </a:p>
          <a:p>
            <a:r>
              <a:rPr lang="en-US" b="1" dirty="0" smtClean="0"/>
              <a:t>5)</a:t>
            </a:r>
            <a:r>
              <a:rPr lang="en-US" dirty="0" smtClean="0"/>
              <a:t> If this is the last round, merge all compressed sets in the </a:t>
            </a:r>
            <a:r>
              <a:rPr lang="en-US" b="1" dirty="0" smtClean="0"/>
              <a:t>CS</a:t>
            </a:r>
            <a:r>
              <a:rPr lang="en-US" dirty="0" smtClean="0"/>
              <a:t> and all </a:t>
            </a:r>
            <a:r>
              <a:rPr lang="en-US" b="1" dirty="0" smtClean="0"/>
              <a:t>RS</a:t>
            </a:r>
            <a:r>
              <a:rPr lang="en-US" dirty="0" smtClean="0"/>
              <a:t> points into their nearest cluster</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4" name="Slide Number Placeholder 5"/>
          <p:cNvSpPr>
            <a:spLocks noGrp="1"/>
          </p:cNvSpPr>
          <p:nvPr>
            <p:ph type="sldNum" sz="quarter" idx="12"/>
          </p:nvPr>
        </p:nvSpPr>
        <p:spPr/>
        <p:txBody>
          <a:bodyPr/>
          <a:lstStyle/>
          <a:p>
            <a:fld id="{0E8606BA-F3DE-42A2-BE38-137B3F9648DF}" type="slidenum">
              <a:rPr lang="en-US" smtClean="0"/>
              <a:pPr/>
              <a:t>40</a:t>
            </a:fld>
            <a:endParaRPr lang="en-US"/>
          </a:p>
        </p:txBody>
      </p:sp>
      <p:sp>
        <p:nvSpPr>
          <p:cNvPr id="7" name="Rectangle 6"/>
          <p:cNvSpPr/>
          <p:nvPr/>
        </p:nvSpPr>
        <p:spPr>
          <a:xfrm>
            <a:off x="2667000" y="5950803"/>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summarized.</a:t>
            </a: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26200205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BFR: “Galaxies</a:t>
            </a:r>
            <a:r>
              <a:rPr lang="en-US" dirty="0"/>
              <a:t>” Picture</a:t>
            </a:r>
          </a:p>
        </p:txBody>
      </p:sp>
      <p:sp>
        <p:nvSpPr>
          <p:cNvPr id="39" name="Footer Placeholder 3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36" name="Slide Number Placeholder 4"/>
          <p:cNvSpPr>
            <a:spLocks noGrp="1"/>
          </p:cNvSpPr>
          <p:nvPr>
            <p:ph type="sldNum" sz="quarter" idx="12"/>
          </p:nvPr>
        </p:nvSpPr>
        <p:spPr/>
        <p:txBody>
          <a:bodyPr/>
          <a:lstStyle/>
          <a:p>
            <a:fld id="{74A0C195-7118-4349-B1EC-DC26B1FB8D04}" type="slidenum">
              <a:rPr lang="en-US"/>
              <a:pPr/>
              <a:t>41</a:t>
            </a:fld>
            <a:endParaRPr lang="en-US"/>
          </a:p>
        </p:txBody>
      </p:sp>
      <p:grpSp>
        <p:nvGrpSpPr>
          <p:cNvPr id="2" name="Group 44"/>
          <p:cNvGrpSpPr>
            <a:grpSpLocks/>
          </p:cNvGrpSpPr>
          <p:nvPr/>
        </p:nvGrpSpPr>
        <p:grpSpPr bwMode="auto">
          <a:xfrm>
            <a:off x="533400" y="3852863"/>
            <a:ext cx="5489575" cy="1712913"/>
            <a:chOff x="336" y="2736"/>
            <a:chExt cx="3458" cy="1079"/>
          </a:xfrm>
        </p:grpSpPr>
        <p:sp>
          <p:nvSpPr>
            <p:cNvPr id="57347" name="Oval 3"/>
            <p:cNvSpPr>
              <a:spLocks noChangeArrowheads="1"/>
            </p:cNvSpPr>
            <p:nvPr/>
          </p:nvSpPr>
          <p:spPr bwMode="auto">
            <a:xfrm>
              <a:off x="1680" y="2736"/>
              <a:ext cx="1680" cy="624"/>
            </a:xfrm>
            <a:prstGeom prst="ellipse">
              <a:avLst/>
            </a:prstGeom>
            <a:solidFill>
              <a:srgbClr val="CCFFFF"/>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48" name="Text Box 4"/>
            <p:cNvSpPr txBox="1">
              <a:spLocks noChangeArrowheads="1"/>
            </p:cNvSpPr>
            <p:nvPr/>
          </p:nvSpPr>
          <p:spPr bwMode="auto">
            <a:xfrm>
              <a:off x="336" y="3408"/>
              <a:ext cx="1369"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A cluster.  Its points</a:t>
              </a:r>
            </a:p>
            <a:p>
              <a:r>
                <a:rPr lang="en-US" dirty="0">
                  <a:solidFill>
                    <a:srgbClr val="008000"/>
                  </a:solidFill>
                  <a:latin typeface="Arial" pitchFamily="34" charset="0"/>
                  <a:cs typeface="Arial" pitchFamily="34" charset="0"/>
                </a:rPr>
                <a:t>are in the </a:t>
              </a:r>
              <a:r>
                <a:rPr lang="en-US" b="1" dirty="0">
                  <a:solidFill>
                    <a:srgbClr val="008000"/>
                  </a:solidFill>
                  <a:latin typeface="Arial" pitchFamily="34" charset="0"/>
                  <a:cs typeface="Arial" pitchFamily="34" charset="0"/>
                </a:rPr>
                <a:t>DS</a:t>
              </a:r>
              <a:r>
                <a:rPr lang="en-US" dirty="0">
                  <a:solidFill>
                    <a:srgbClr val="008000"/>
                  </a:solidFill>
                  <a:latin typeface="Arial" pitchFamily="34" charset="0"/>
                  <a:cs typeface="Arial" pitchFamily="34" charset="0"/>
                </a:rPr>
                <a:t>.</a:t>
              </a:r>
            </a:p>
          </p:txBody>
        </p:sp>
        <p:grpSp>
          <p:nvGrpSpPr>
            <p:cNvPr id="3" name="Group 7"/>
            <p:cNvGrpSpPr>
              <a:grpSpLocks/>
            </p:cNvGrpSpPr>
            <p:nvPr/>
          </p:nvGrpSpPr>
          <p:grpSpPr bwMode="auto">
            <a:xfrm>
              <a:off x="2448" y="2928"/>
              <a:ext cx="192" cy="192"/>
              <a:chOff x="2448" y="2928"/>
              <a:chExt cx="192" cy="192"/>
            </a:xfrm>
          </p:grpSpPr>
          <p:sp>
            <p:nvSpPr>
              <p:cNvPr id="57349" name="Line 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50" name="Line 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61" name="Text Box 17"/>
            <p:cNvSpPr txBox="1">
              <a:spLocks noChangeArrowheads="1"/>
            </p:cNvSpPr>
            <p:nvPr/>
          </p:nvSpPr>
          <p:spPr bwMode="auto">
            <a:xfrm>
              <a:off x="2870" y="3477"/>
              <a:ext cx="924" cy="233"/>
            </a:xfrm>
            <a:prstGeom prst="rect">
              <a:avLst/>
            </a:prstGeom>
            <a:noFill/>
            <a:ln w="9525">
              <a:noFill/>
              <a:miter lim="800000"/>
              <a:headEnd/>
              <a:tailEnd/>
            </a:ln>
            <a:effectLst/>
          </p:spPr>
          <p:txBody>
            <a:bodyPr wrap="none">
              <a:spAutoFit/>
            </a:bodyPr>
            <a:lstStyle/>
            <a:p>
              <a:r>
                <a:rPr lang="en-US">
                  <a:solidFill>
                    <a:srgbClr val="008000"/>
                  </a:solidFill>
                  <a:latin typeface="Arial" pitchFamily="34" charset="0"/>
                  <a:cs typeface="Arial" pitchFamily="34" charset="0"/>
                </a:rPr>
                <a:t>The centroid</a:t>
              </a:r>
            </a:p>
          </p:txBody>
        </p:sp>
        <p:sp>
          <p:nvSpPr>
            <p:cNvPr id="57362" name="Line 18"/>
            <p:cNvSpPr>
              <a:spLocks noChangeShapeType="1"/>
            </p:cNvSpPr>
            <p:nvPr/>
          </p:nvSpPr>
          <p:spPr bwMode="auto">
            <a:xfrm flipH="1" flipV="1">
              <a:off x="2564" y="3072"/>
              <a:ext cx="912" cy="432"/>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4" name="Group 45"/>
          <p:cNvGrpSpPr>
            <a:grpSpLocks/>
          </p:cNvGrpSpPr>
          <p:nvPr/>
        </p:nvGrpSpPr>
        <p:grpSpPr bwMode="auto">
          <a:xfrm>
            <a:off x="1524000" y="1338262"/>
            <a:ext cx="5562600" cy="2143125"/>
            <a:chOff x="960" y="1152"/>
            <a:chExt cx="3504" cy="1350"/>
          </a:xfrm>
        </p:grpSpPr>
        <p:sp>
          <p:nvSpPr>
            <p:cNvPr id="57363" name="Oval 19"/>
            <p:cNvSpPr>
              <a:spLocks noChangeArrowheads="1"/>
            </p:cNvSpPr>
            <p:nvPr/>
          </p:nvSpPr>
          <p:spPr bwMode="auto">
            <a:xfrm>
              <a:off x="960" y="1824"/>
              <a:ext cx="288" cy="528"/>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6" name="Oval 22"/>
            <p:cNvSpPr>
              <a:spLocks noChangeArrowheads="1"/>
            </p:cNvSpPr>
            <p:nvPr/>
          </p:nvSpPr>
          <p:spPr bwMode="auto">
            <a:xfrm>
              <a:off x="3936" y="2016"/>
              <a:ext cx="528" cy="384"/>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67" name="Oval 23"/>
            <p:cNvSpPr>
              <a:spLocks noChangeArrowheads="1"/>
            </p:cNvSpPr>
            <p:nvPr/>
          </p:nvSpPr>
          <p:spPr bwMode="auto">
            <a:xfrm>
              <a:off x="2256" y="1152"/>
              <a:ext cx="432" cy="48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grpSp>
          <p:nvGrpSpPr>
            <p:cNvPr id="5" name="Group 24"/>
            <p:cNvGrpSpPr>
              <a:grpSpLocks/>
            </p:cNvGrpSpPr>
            <p:nvPr/>
          </p:nvGrpSpPr>
          <p:grpSpPr bwMode="auto">
            <a:xfrm>
              <a:off x="1008" y="1968"/>
              <a:ext cx="192" cy="192"/>
              <a:chOff x="2448" y="2928"/>
              <a:chExt cx="192" cy="192"/>
            </a:xfrm>
          </p:grpSpPr>
          <p:sp>
            <p:nvSpPr>
              <p:cNvPr id="57369" name="Line 25"/>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0" name="Line 26"/>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6" name="Group 27"/>
            <p:cNvGrpSpPr>
              <a:grpSpLocks/>
            </p:cNvGrpSpPr>
            <p:nvPr/>
          </p:nvGrpSpPr>
          <p:grpSpPr bwMode="auto">
            <a:xfrm>
              <a:off x="4080" y="2112"/>
              <a:ext cx="192" cy="192"/>
              <a:chOff x="2448" y="2928"/>
              <a:chExt cx="192" cy="192"/>
            </a:xfrm>
          </p:grpSpPr>
          <p:sp>
            <p:nvSpPr>
              <p:cNvPr id="57372" name="Line 28"/>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3" name="Line 29"/>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grpSp>
          <p:nvGrpSpPr>
            <p:cNvPr id="7" name="Group 30"/>
            <p:cNvGrpSpPr>
              <a:grpSpLocks/>
            </p:cNvGrpSpPr>
            <p:nvPr/>
          </p:nvGrpSpPr>
          <p:grpSpPr bwMode="auto">
            <a:xfrm>
              <a:off x="2352" y="1296"/>
              <a:ext cx="192" cy="192"/>
              <a:chOff x="2448" y="2928"/>
              <a:chExt cx="192" cy="192"/>
            </a:xfrm>
          </p:grpSpPr>
          <p:sp>
            <p:nvSpPr>
              <p:cNvPr id="57375" name="Line 31"/>
              <p:cNvSpPr>
                <a:spLocks noChangeShapeType="1"/>
              </p:cNvSpPr>
              <p:nvPr/>
            </p:nvSpPr>
            <p:spPr bwMode="auto">
              <a:xfrm>
                <a:off x="2544" y="2928"/>
                <a:ext cx="0" cy="192"/>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57376" name="Line 32"/>
              <p:cNvSpPr>
                <a:spLocks noChangeShapeType="1"/>
              </p:cNvSpPr>
              <p:nvPr/>
            </p:nvSpPr>
            <p:spPr bwMode="auto">
              <a:xfrm>
                <a:off x="2448" y="3024"/>
                <a:ext cx="192"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grpSp>
        <p:sp>
          <p:nvSpPr>
            <p:cNvPr id="57377" name="Text Box 33"/>
            <p:cNvSpPr txBox="1">
              <a:spLocks noChangeArrowheads="1"/>
            </p:cNvSpPr>
            <p:nvPr/>
          </p:nvSpPr>
          <p:spPr bwMode="auto">
            <a:xfrm>
              <a:off x="1920" y="1920"/>
              <a:ext cx="1288" cy="582"/>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Compressed sets.</a:t>
              </a:r>
            </a:p>
            <a:p>
              <a:r>
                <a:rPr lang="en-US" dirty="0">
                  <a:solidFill>
                    <a:srgbClr val="008000"/>
                  </a:solidFill>
                  <a:latin typeface="Arial" pitchFamily="34" charset="0"/>
                  <a:cs typeface="Arial" pitchFamily="34" charset="0"/>
                </a:rPr>
                <a:t>Their points are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CS</a:t>
              </a:r>
              <a:r>
                <a:rPr lang="en-US" dirty="0">
                  <a:solidFill>
                    <a:srgbClr val="008000"/>
                  </a:solidFill>
                  <a:latin typeface="Arial" pitchFamily="34" charset="0"/>
                  <a:cs typeface="Arial" pitchFamily="34" charset="0"/>
                </a:rPr>
                <a:t>.</a:t>
              </a:r>
            </a:p>
          </p:txBody>
        </p:sp>
        <p:sp>
          <p:nvSpPr>
            <p:cNvPr id="57378" name="Line 34"/>
            <p:cNvSpPr>
              <a:spLocks noChangeShapeType="1"/>
            </p:cNvSpPr>
            <p:nvPr/>
          </p:nvSpPr>
          <p:spPr bwMode="auto">
            <a:xfrm flipH="1" flipV="1">
              <a:off x="1296" y="2084"/>
              <a:ext cx="672" cy="144"/>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79" name="Line 35"/>
            <p:cNvSpPr>
              <a:spLocks noChangeShapeType="1"/>
            </p:cNvSpPr>
            <p:nvPr/>
          </p:nvSpPr>
          <p:spPr bwMode="auto">
            <a:xfrm flipV="1">
              <a:off x="2472" y="1670"/>
              <a:ext cx="0" cy="28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0" name="Line 36"/>
            <p:cNvSpPr>
              <a:spLocks noChangeShapeType="1"/>
            </p:cNvSpPr>
            <p:nvPr/>
          </p:nvSpPr>
          <p:spPr bwMode="auto">
            <a:xfrm>
              <a:off x="3552" y="2160"/>
              <a:ext cx="384" cy="48"/>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grpSp>
        <p:nvGrpSpPr>
          <p:cNvPr id="8" name="Group 46"/>
          <p:cNvGrpSpPr>
            <a:grpSpLocks/>
          </p:cNvGrpSpPr>
          <p:nvPr/>
        </p:nvGrpSpPr>
        <p:grpSpPr bwMode="auto">
          <a:xfrm>
            <a:off x="1676400" y="1295400"/>
            <a:ext cx="6464300" cy="3090862"/>
            <a:chOff x="1056" y="1125"/>
            <a:chExt cx="4072" cy="1947"/>
          </a:xfrm>
        </p:grpSpPr>
        <p:sp>
          <p:nvSpPr>
            <p:cNvPr id="57381" name="Oval 37"/>
            <p:cNvSpPr>
              <a:spLocks noChangeArrowheads="1"/>
            </p:cNvSpPr>
            <p:nvPr/>
          </p:nvSpPr>
          <p:spPr bwMode="auto">
            <a:xfrm>
              <a:off x="1056" y="1296"/>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2" name="Oval 38"/>
            <p:cNvSpPr>
              <a:spLocks noChangeArrowheads="1"/>
            </p:cNvSpPr>
            <p:nvPr/>
          </p:nvSpPr>
          <p:spPr bwMode="auto">
            <a:xfrm>
              <a:off x="1200" y="278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3" name="Oval 39"/>
            <p:cNvSpPr>
              <a:spLocks noChangeArrowheads="1"/>
            </p:cNvSpPr>
            <p:nvPr/>
          </p:nvSpPr>
          <p:spPr bwMode="auto">
            <a:xfrm>
              <a:off x="4272" y="302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4" name="Oval 40"/>
            <p:cNvSpPr>
              <a:spLocks noChangeArrowheads="1"/>
            </p:cNvSpPr>
            <p:nvPr/>
          </p:nvSpPr>
          <p:spPr bwMode="auto">
            <a:xfrm>
              <a:off x="3840" y="1344"/>
              <a:ext cx="48" cy="48"/>
            </a:xfrm>
            <a:prstGeom prst="ellipse">
              <a:avLst/>
            </a:prstGeom>
            <a:solidFill>
              <a:srgbClr val="FF9900"/>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57385" name="Text Box 41"/>
            <p:cNvSpPr txBox="1">
              <a:spLocks noChangeArrowheads="1"/>
            </p:cNvSpPr>
            <p:nvPr/>
          </p:nvSpPr>
          <p:spPr bwMode="auto">
            <a:xfrm>
              <a:off x="4454" y="1125"/>
              <a:ext cx="674"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Points in</a:t>
              </a:r>
            </a:p>
            <a:p>
              <a:r>
                <a:rPr lang="en-US" dirty="0">
                  <a:solidFill>
                    <a:srgbClr val="008000"/>
                  </a:solidFill>
                  <a:latin typeface="Arial" pitchFamily="34" charset="0"/>
                  <a:cs typeface="Arial" pitchFamily="34" charset="0"/>
                </a:rPr>
                <a:t>the </a:t>
              </a:r>
              <a:r>
                <a:rPr lang="en-US" b="1" dirty="0">
                  <a:solidFill>
                    <a:srgbClr val="008000"/>
                  </a:solidFill>
                  <a:latin typeface="Arial" pitchFamily="34" charset="0"/>
                  <a:cs typeface="Arial" pitchFamily="34" charset="0"/>
                </a:rPr>
                <a:t>RS</a:t>
              </a:r>
            </a:p>
          </p:txBody>
        </p:sp>
        <p:sp>
          <p:nvSpPr>
            <p:cNvPr id="57386" name="Line 42"/>
            <p:cNvSpPr>
              <a:spLocks noChangeShapeType="1"/>
            </p:cNvSpPr>
            <p:nvPr/>
          </p:nvSpPr>
          <p:spPr bwMode="auto">
            <a:xfrm flipH="1">
              <a:off x="3936" y="1368"/>
              <a:ext cx="528" cy="0"/>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sp>
          <p:nvSpPr>
            <p:cNvPr id="57387" name="Line 43"/>
            <p:cNvSpPr>
              <a:spLocks noChangeShapeType="1"/>
            </p:cNvSpPr>
            <p:nvPr/>
          </p:nvSpPr>
          <p:spPr bwMode="auto">
            <a:xfrm flipH="1">
              <a:off x="4320" y="1488"/>
              <a:ext cx="528" cy="1536"/>
            </a:xfrm>
            <a:prstGeom prst="line">
              <a:avLst/>
            </a:prstGeom>
            <a:noFill/>
            <a:ln w="9525">
              <a:solidFill>
                <a:schemeClr val="tx1"/>
              </a:solidFill>
              <a:round/>
              <a:headEnd/>
              <a:tailEnd type="triangle" w="med" len="med"/>
            </a:ln>
            <a:effectLst/>
          </p:spPr>
          <p:txBody>
            <a:bodyPr/>
            <a:lstStyle/>
            <a:p>
              <a:endParaRPr lang="en-US">
                <a:solidFill>
                  <a:srgbClr val="008000"/>
                </a:solidFill>
                <a:latin typeface="Arial" pitchFamily="34" charset="0"/>
                <a:cs typeface="Arial" pitchFamily="34" charset="0"/>
              </a:endParaRPr>
            </a:p>
          </p:txBody>
        </p:sp>
      </p:grpSp>
      <p:sp>
        <p:nvSpPr>
          <p:cNvPr id="9" name="Rectangle 8"/>
          <p:cNvSpPr/>
          <p:nvPr/>
        </p:nvSpPr>
        <p:spPr>
          <a:xfrm>
            <a:off x="2667000" y="5867400"/>
            <a:ext cx="6400800" cy="830997"/>
          </a:xfrm>
          <a:prstGeom prst="rect">
            <a:avLst/>
          </a:prstGeom>
        </p:spPr>
        <p:txBody>
          <a:bodyPr wrap="square">
            <a:spAutoFit/>
          </a:bodyPr>
          <a:lstStyle/>
          <a:p>
            <a:r>
              <a:rPr lang="en-US" sz="1600" b="1" dirty="0">
                <a:solidFill>
                  <a:srgbClr val="008000"/>
                </a:solidFill>
                <a:latin typeface="Arial" pitchFamily="34" charset="0"/>
                <a:cs typeface="Arial" pitchFamily="34" charset="0"/>
              </a:rPr>
              <a:t>Discard set (DS):</a:t>
            </a:r>
            <a:r>
              <a:rPr lang="en-US" sz="1600" dirty="0">
                <a:solidFill>
                  <a:srgbClr val="008000"/>
                </a:solidFill>
                <a:latin typeface="Arial" pitchFamily="34" charset="0"/>
                <a:cs typeface="Arial" pitchFamily="34" charset="0"/>
              </a:rPr>
              <a:t>  Close enough to a centroid to be </a:t>
            </a:r>
            <a:r>
              <a:rPr lang="en-US" sz="1600" dirty="0" smtClean="0">
                <a:solidFill>
                  <a:srgbClr val="008000"/>
                </a:solidFill>
                <a:latin typeface="Arial" pitchFamily="34" charset="0"/>
                <a:cs typeface="Arial" pitchFamily="34" charset="0"/>
              </a:rPr>
              <a:t>summarized</a:t>
            </a:r>
            <a:endParaRPr lang="en-US" sz="1600" dirty="0">
              <a:solidFill>
                <a:srgbClr val="008000"/>
              </a:solidFill>
              <a:latin typeface="Arial" pitchFamily="34" charset="0"/>
              <a:cs typeface="Arial" pitchFamily="34" charset="0"/>
            </a:endParaRPr>
          </a:p>
          <a:p>
            <a:r>
              <a:rPr lang="en-US" sz="1600" b="1" dirty="0">
                <a:solidFill>
                  <a:srgbClr val="008000"/>
                </a:solidFill>
                <a:latin typeface="Arial" pitchFamily="34" charset="0"/>
                <a:cs typeface="Arial" pitchFamily="34" charset="0"/>
              </a:rPr>
              <a:t>Compression set (CS):</a:t>
            </a:r>
            <a:r>
              <a:rPr lang="en-US" sz="1600" dirty="0">
                <a:solidFill>
                  <a:srgbClr val="008000"/>
                </a:solidFill>
                <a:latin typeface="Arial" pitchFamily="34" charset="0"/>
                <a:cs typeface="Arial" pitchFamily="34" charset="0"/>
              </a:rPr>
              <a:t>  Summarized, but not assigned to a cluster</a:t>
            </a:r>
          </a:p>
          <a:p>
            <a:r>
              <a:rPr lang="en-US" sz="1600" b="1" dirty="0">
                <a:solidFill>
                  <a:srgbClr val="008000"/>
                </a:solidFill>
                <a:latin typeface="Arial" pitchFamily="34" charset="0"/>
                <a:cs typeface="Arial" pitchFamily="34" charset="0"/>
              </a:rPr>
              <a:t>Retained set (RS):</a:t>
            </a:r>
            <a:r>
              <a:rPr lang="en-US" sz="1600" dirty="0">
                <a:solidFill>
                  <a:srgbClr val="008000"/>
                </a:solidFill>
                <a:latin typeface="Arial" pitchFamily="34" charset="0"/>
                <a:cs typeface="Arial" pitchFamily="34" charset="0"/>
              </a:rPr>
              <a:t> Isolated points</a:t>
            </a:r>
          </a:p>
        </p:txBody>
      </p:sp>
    </p:spTree>
    <p:extLst>
      <p:ext uri="{BB962C8B-B14F-4D97-AF65-F5344CB8AC3E}">
        <p14:creationId xmlns:p14="http://schemas.microsoft.com/office/powerpoint/2010/main" val="32245268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dirty="0"/>
              <a:t>A Few </a:t>
            </a:r>
            <a:r>
              <a:rPr lang="en-US" dirty="0" smtClean="0"/>
              <a:t>Details…</a:t>
            </a:r>
            <a:endParaRPr lang="en-US" dirty="0"/>
          </a:p>
        </p:txBody>
      </p:sp>
      <p:sp>
        <p:nvSpPr>
          <p:cNvPr id="73731" name="Rectangle 3"/>
          <p:cNvSpPr>
            <a:spLocks noGrp="1" noChangeArrowheads="1"/>
          </p:cNvSpPr>
          <p:nvPr>
            <p:ph idx="1"/>
          </p:nvPr>
        </p:nvSpPr>
        <p:spPr/>
        <p:txBody>
          <a:bodyPr/>
          <a:lstStyle/>
          <a:p>
            <a:r>
              <a:rPr lang="en-US" b="1" dirty="0" smtClean="0"/>
              <a:t>Q1) How </a:t>
            </a:r>
            <a:r>
              <a:rPr lang="en-US" b="1" dirty="0"/>
              <a:t>do we decide if a point is “close enough” to a cluster that we will add the point to that cluster</a:t>
            </a:r>
            <a:r>
              <a:rPr lang="en-US" b="1" dirty="0" smtClean="0"/>
              <a:t>?</a:t>
            </a:r>
          </a:p>
          <a:p>
            <a:pPr lvl="8"/>
            <a:endParaRPr lang="en-US" dirty="0"/>
          </a:p>
          <a:p>
            <a:r>
              <a:rPr lang="en-US" b="1" dirty="0" smtClean="0"/>
              <a:t>Q2) How </a:t>
            </a:r>
            <a:r>
              <a:rPr lang="en-US" b="1" dirty="0"/>
              <a:t>do we decide whether two compressed </a:t>
            </a:r>
            <a:r>
              <a:rPr lang="en-US" b="1" dirty="0" smtClean="0"/>
              <a:t>sets (CS) </a:t>
            </a:r>
            <a:r>
              <a:rPr lang="en-US" b="1" dirty="0"/>
              <a:t>deserve to be combined into one?</a:t>
            </a:r>
          </a:p>
        </p:txBody>
      </p:sp>
      <p:sp>
        <p:nvSpPr>
          <p:cNvPr id="4" name="Slide Number Placeholder 5"/>
          <p:cNvSpPr>
            <a:spLocks noGrp="1"/>
          </p:cNvSpPr>
          <p:nvPr>
            <p:ph type="sldNum" sz="quarter" idx="12"/>
          </p:nvPr>
        </p:nvSpPr>
        <p:spPr/>
        <p:txBody>
          <a:bodyPr/>
          <a:lstStyle/>
          <a:p>
            <a:fld id="{C9797EC3-67EA-4740-83DE-CF32698BA086}" type="slidenum">
              <a:rPr lang="en-US"/>
              <a:pPr/>
              <a:t>42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7486055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smtClean="0"/>
              <a:t>How Close is Close Enough?</a:t>
            </a:r>
            <a:endParaRPr lang="en-US"/>
          </a:p>
        </p:txBody>
      </p:sp>
      <p:sp>
        <p:nvSpPr>
          <p:cNvPr id="60419" name="Rectangle 3"/>
          <p:cNvSpPr>
            <a:spLocks noGrp="1" noChangeArrowheads="1"/>
          </p:cNvSpPr>
          <p:nvPr>
            <p:ph idx="1"/>
          </p:nvPr>
        </p:nvSpPr>
        <p:spPr/>
        <p:txBody>
          <a:bodyPr/>
          <a:lstStyle/>
          <a:p>
            <a:r>
              <a:rPr lang="en-US" b="1" dirty="0" smtClean="0"/>
              <a:t>Q1) We need a way to decide whether to put a new point into a cluster (and discard)</a:t>
            </a:r>
          </a:p>
          <a:p>
            <a:pPr lvl="8"/>
            <a:endParaRPr lang="en-US" dirty="0" smtClean="0"/>
          </a:p>
          <a:p>
            <a:r>
              <a:rPr lang="en-US" b="1" dirty="0" smtClean="0">
                <a:solidFill>
                  <a:srgbClr val="0000FF"/>
                </a:solidFill>
              </a:rPr>
              <a:t>BFR suggests two ways:</a:t>
            </a:r>
          </a:p>
          <a:p>
            <a:pPr lvl="1"/>
            <a:r>
              <a:rPr lang="en-US" dirty="0" smtClean="0"/>
              <a:t>The </a:t>
            </a:r>
            <a:r>
              <a:rPr lang="en-US" b="1" dirty="0" err="1" smtClean="0">
                <a:solidFill>
                  <a:srgbClr val="D60093"/>
                </a:solidFill>
              </a:rPr>
              <a:t>Mahalanobis</a:t>
            </a:r>
            <a:r>
              <a:rPr lang="en-US" b="1" dirty="0" smtClean="0">
                <a:solidFill>
                  <a:srgbClr val="D60093"/>
                </a:solidFill>
              </a:rPr>
              <a:t> distance</a:t>
            </a:r>
            <a:r>
              <a:rPr lang="en-US" dirty="0" smtClean="0">
                <a:solidFill>
                  <a:srgbClr val="D60093"/>
                </a:solidFill>
              </a:rPr>
              <a:t> </a:t>
            </a:r>
            <a:r>
              <a:rPr lang="en-US" dirty="0" smtClean="0"/>
              <a:t>is less than a threshold</a:t>
            </a:r>
          </a:p>
          <a:p>
            <a:pPr lvl="1"/>
            <a:r>
              <a:rPr lang="en-US" b="1" dirty="0" smtClean="0"/>
              <a:t>High likelihood of the point belonging to currently nearest centroid</a:t>
            </a:r>
            <a:endParaRPr lang="en-US" b="1"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83E93B9B-573A-4B7E-8A27-EB1CF7C7C74D}" type="slidenum">
              <a:rPr lang="en-US" smtClean="0"/>
              <a:pPr/>
              <a:t>43</a:t>
            </a:fld>
            <a:endParaRPr lang="en-US"/>
          </a:p>
        </p:txBody>
      </p:sp>
      <p:pic>
        <p:nvPicPr>
          <p:cNvPr id="9" name="Picture 2" descr="http://hyperphysics.phy-astr.gsu.edu/hbase/math/immath/gaud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975" y="4419600"/>
            <a:ext cx="362882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1147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mtClean="0"/>
              <a:t>Mahalanobis Distance</a:t>
            </a:r>
            <a:endParaRPr lang="en-US"/>
          </a:p>
        </p:txBody>
      </p:sp>
      <mc:AlternateContent xmlns:mc="http://schemas.openxmlformats.org/markup-compatibility/2006" xmlns:a14="http://schemas.microsoft.com/office/drawing/2010/main">
        <mc:Choice Requires="a14">
          <p:sp>
            <p:nvSpPr>
              <p:cNvPr id="61443" name="Rectangle 3"/>
              <p:cNvSpPr>
                <a:spLocks noGrp="1" noChangeArrowheads="1"/>
              </p:cNvSpPr>
              <p:nvPr>
                <p:ph idx="1"/>
              </p:nvPr>
            </p:nvSpPr>
            <p:spPr/>
            <p:txBody>
              <a:bodyPr/>
              <a:lstStyle/>
              <a:p>
                <a:r>
                  <a:rPr lang="en-US" b="1" dirty="0" smtClean="0">
                    <a:solidFill>
                      <a:srgbClr val="D60093"/>
                    </a:solidFill>
                  </a:rPr>
                  <a:t>Normalized Euclidean distance from centroid</a:t>
                </a:r>
              </a:p>
              <a:p>
                <a:pPr lvl="8"/>
                <a:endParaRPr lang="en-US" dirty="0" smtClean="0"/>
              </a:p>
              <a:p>
                <a:r>
                  <a:rPr lang="en-US" dirty="0" smtClean="0"/>
                  <a:t>For point </a:t>
                </a:r>
                <a:r>
                  <a:rPr lang="en-US" b="1" i="1" dirty="0" smtClean="0"/>
                  <a:t>(x</a:t>
                </a:r>
                <a:r>
                  <a:rPr lang="en-US" b="1" i="1" baseline="-25000" dirty="0" smtClean="0"/>
                  <a:t>1</a:t>
                </a:r>
                <a:r>
                  <a:rPr lang="en-US" b="1" i="1" dirty="0" smtClean="0"/>
                  <a:t>, …, </a:t>
                </a:r>
                <a:r>
                  <a:rPr lang="en-US" b="1" i="1" dirty="0" err="1" smtClean="0"/>
                  <a:t>x</a:t>
                </a:r>
                <a:r>
                  <a:rPr lang="en-US" b="1" i="1" baseline="-25000" dirty="0" err="1" smtClean="0"/>
                  <a:t>d</a:t>
                </a:r>
                <a:r>
                  <a:rPr lang="en-US" b="1" i="1" dirty="0" smtClean="0"/>
                  <a:t>)</a:t>
                </a:r>
                <a:r>
                  <a:rPr lang="en-US" dirty="0" smtClean="0"/>
                  <a:t> and centroid </a:t>
                </a:r>
                <a:r>
                  <a:rPr lang="en-US" b="1" i="1" dirty="0" smtClean="0"/>
                  <a:t>(c</a:t>
                </a:r>
                <a:r>
                  <a:rPr lang="en-US" b="1" i="1" baseline="-25000" dirty="0" smtClean="0"/>
                  <a:t>1</a:t>
                </a:r>
                <a:r>
                  <a:rPr lang="en-US" b="1" i="1" dirty="0" smtClean="0"/>
                  <a:t>, …, c</a:t>
                </a:r>
                <a:r>
                  <a:rPr lang="en-US" b="1" i="1" baseline="-25000" dirty="0" smtClean="0"/>
                  <a:t>d</a:t>
                </a:r>
                <a:r>
                  <a:rPr lang="en-US" b="1" i="1" dirty="0" smtClean="0"/>
                  <a:t>)</a:t>
                </a:r>
                <a:endParaRPr lang="en-US" b="1" dirty="0" smtClean="0"/>
              </a:p>
              <a:p>
                <a:pPr marL="971550" lvl="1" indent="-514350">
                  <a:buFont typeface="+mj-lt"/>
                  <a:buAutoNum type="arabicPeriod"/>
                </a:pPr>
                <a:r>
                  <a:rPr lang="en-US" dirty="0" smtClean="0"/>
                  <a:t>Normalize in each dimension: </a:t>
                </a:r>
                <a:r>
                  <a:rPr lang="en-US" b="1" i="1" dirty="0" err="1" smtClean="0"/>
                  <a:t>y</a:t>
                </a:r>
                <a:r>
                  <a:rPr lang="en-US" b="1" i="1" baseline="-25000" dirty="0" err="1" smtClean="0"/>
                  <a:t>i</a:t>
                </a:r>
                <a:r>
                  <a:rPr lang="en-US" b="1" i="1" dirty="0" smtClean="0"/>
                  <a:t> = (x</a:t>
                </a:r>
                <a:r>
                  <a:rPr lang="en-US" b="1" i="1" baseline="-25000" dirty="0" smtClean="0"/>
                  <a:t>i</a:t>
                </a:r>
                <a:r>
                  <a:rPr lang="en-US" b="1" i="1" dirty="0" smtClean="0"/>
                  <a:t> - c</a:t>
                </a:r>
                <a:r>
                  <a:rPr lang="en-US" b="1" i="1" baseline="-25000" dirty="0" smtClean="0"/>
                  <a:t>i</a:t>
                </a:r>
                <a:r>
                  <a:rPr lang="en-US" b="1" i="1" dirty="0" smtClean="0"/>
                  <a:t>) / </a:t>
                </a:r>
                <a:r>
                  <a:rPr lang="en-US" b="1" i="1" dirty="0" smtClean="0">
                    <a:sym typeface="Symbol" pitchFamily="18" charset="2"/>
                  </a:rPr>
                  <a:t></a:t>
                </a:r>
                <a:r>
                  <a:rPr lang="en-US" b="1" i="1" baseline="-25000" dirty="0" err="1" smtClean="0">
                    <a:sym typeface="Symbol" pitchFamily="18" charset="2"/>
                  </a:rPr>
                  <a:t>i</a:t>
                </a:r>
                <a:endParaRPr lang="en-US" b="1" i="1" baseline="-25000" dirty="0" smtClean="0">
                  <a:sym typeface="Symbol" pitchFamily="18" charset="2"/>
                </a:endParaRPr>
              </a:p>
              <a:p>
                <a:pPr marL="971550" lvl="1" indent="-514350">
                  <a:buFont typeface="+mj-lt"/>
                  <a:buAutoNum type="arabicPeriod"/>
                </a:pPr>
                <a:r>
                  <a:rPr lang="en-US" dirty="0" smtClean="0"/>
                  <a:t>Take sum of the squares of the</a:t>
                </a:r>
                <a:r>
                  <a:rPr lang="en-US" b="1" dirty="0" smtClean="0"/>
                  <a:t> </a:t>
                </a:r>
                <a:r>
                  <a:rPr lang="en-US" b="1" i="1" dirty="0" err="1" smtClean="0"/>
                  <a:t>y</a:t>
                </a:r>
                <a:r>
                  <a:rPr lang="en-US" b="1" i="1" baseline="-25000" dirty="0" err="1" smtClean="0"/>
                  <a:t>i</a:t>
                </a:r>
                <a:endParaRPr lang="en-US" b="1" i="1" dirty="0" smtClean="0"/>
              </a:p>
              <a:p>
                <a:pPr marL="971550" lvl="1" indent="-514350">
                  <a:buFont typeface="+mj-lt"/>
                  <a:buAutoNum type="arabicPeriod"/>
                </a:pPr>
                <a:r>
                  <a:rPr lang="en-US" dirty="0" smtClean="0"/>
                  <a:t>Take the square root</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𝑑</m:t>
                      </m:r>
                      <m:d>
                        <m:dPr>
                          <m:ctrlPr>
                            <a:rPr lang="en-US" b="0" i="1" smtClean="0">
                              <a:latin typeface="Cambria Math" panose="02040503050406030204" pitchFamily="18" charset="0"/>
                            </a:rPr>
                          </m:ctrlPr>
                        </m:dPr>
                        <m:e>
                          <m:r>
                            <a:rPr lang="en-US" b="0" i="1" smtClean="0">
                              <a:latin typeface="Cambria Math"/>
                            </a:rPr>
                            <m:t>𝑥</m:t>
                          </m:r>
                          <m:r>
                            <a:rPr lang="en-US" b="0" i="1" smtClean="0">
                              <a:latin typeface="Cambria Math"/>
                            </a:rPr>
                            <m:t>,</m:t>
                          </m:r>
                          <m:r>
                            <a:rPr lang="en-US" b="0" i="1" smtClean="0">
                              <a:latin typeface="Cambria Math"/>
                            </a:rPr>
                            <m:t>𝑐</m:t>
                          </m:r>
                        </m:e>
                      </m:d>
                      <m:r>
                        <a:rPr lang="en-US" b="0" i="1" smtClean="0">
                          <a:latin typeface="Cambria Math"/>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nary>
                                <m:naryPr>
                                  <m:chr m:val="∑"/>
                                  <m:ctrlPr>
                                    <a:rPr lang="en-US" b="0" i="1" smtClean="0">
                                      <a:latin typeface="Cambria Math" panose="02040503050406030204" pitchFamily="18" charset="0"/>
                                    </a:rPr>
                                  </m:ctrlPr>
                                </m:naryPr>
                                <m:sub>
                                  <m:r>
                                    <m:rPr>
                                      <m:brk m:alnAt="23"/>
                                    </m:rPr>
                                    <a:rPr lang="en-US" b="0" i="1" smtClean="0">
                                      <a:latin typeface="Cambria Math"/>
                                    </a:rPr>
                                    <m:t>𝑖</m:t>
                                  </m:r>
                                  <m:r>
                                    <a:rPr lang="en-US" b="0" i="1" smtClean="0">
                                      <a:latin typeface="Cambria Math"/>
                                    </a:rPr>
                                    <m:t>=1</m:t>
                                  </m:r>
                                </m:sub>
                                <m:sup>
                                  <m:r>
                                    <a:rPr lang="en-US" b="0" i="1" smtClean="0">
                                      <a:latin typeface="Cambria Math"/>
                                    </a:rPr>
                                    <m:t>𝑑</m:t>
                                  </m:r>
                                </m:sup>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r>
                                            <a:rPr lang="en-US" i="1">
                                              <a:latin typeface="Cambria Math"/>
                                            </a:rPr>
                                            <m:t>−</m:t>
                                          </m:r>
                                          <m:sSub>
                                            <m:sSubPr>
                                              <m:ctrlPr>
                                                <a:rPr lang="en-US" i="1">
                                                  <a:latin typeface="Cambria Math" panose="02040503050406030204" pitchFamily="18" charset="0"/>
                                                </a:rPr>
                                              </m:ctrlPr>
                                            </m:sSubPr>
                                            <m:e>
                                              <m:r>
                                                <a:rPr lang="en-US" i="1">
                                                  <a:latin typeface="Cambria Math"/>
                                                </a:rPr>
                                                <m:t>𝑐</m:t>
                                              </m:r>
                                            </m:e>
                                            <m:sub>
                                              <m:r>
                                                <a:rPr lang="en-US" i="1">
                                                  <a:latin typeface="Cambria Math"/>
                                                </a:rPr>
                                                <m:t>𝑖</m:t>
                                              </m:r>
                                            </m:sub>
                                          </m:sSub>
                                        </m:num>
                                        <m:den>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𝑖</m:t>
                                              </m:r>
                                            </m:sub>
                                          </m:sSub>
                                        </m:den>
                                      </m:f>
                                    </m:e>
                                  </m:d>
                                </m:e>
                              </m:nary>
                            </m:e>
                            <m:sup>
                              <m:r>
                                <a:rPr lang="en-US" b="0" i="1" smtClean="0">
                                  <a:latin typeface="Cambria Math"/>
                                </a:rPr>
                                <m:t>2</m:t>
                              </m:r>
                            </m:sup>
                          </m:sSup>
                        </m:e>
                      </m:rad>
                    </m:oMath>
                  </m:oMathPara>
                </a14:m>
                <a:endParaRPr lang="en-US" dirty="0"/>
              </a:p>
            </p:txBody>
          </p:sp>
        </mc:Choice>
        <mc:Fallback xmlns="">
          <p:sp>
            <p:nvSpPr>
              <p:cNvPr id="61443" name="Rectangle 3"/>
              <p:cNvSpPr>
                <a:spLocks noGrp="1" noRot="1" noChangeAspect="1" noMove="1" noResize="1" noEditPoints="1" noAdjustHandles="1" noChangeArrowheads="1" noChangeShapeType="1" noTextEdit="1"/>
              </p:cNvSpPr>
              <p:nvPr>
                <p:ph idx="1"/>
              </p:nvPr>
            </p:nvSpPr>
            <p:spPr>
              <a:blipFill rotWithShape="1">
                <a:blip r:embed="rId2"/>
                <a:stretch>
                  <a:fillRect t="-696" r="-889"/>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45B905AF-FDC8-4F64-B7AB-BE56E0785CB9}" type="slidenum">
              <a:rPr lang="en-US" smtClean="0"/>
              <a:pPr/>
              <a:t>44</a:t>
            </a:fld>
            <a:endParaRPr lang="en-US"/>
          </a:p>
        </p:txBody>
      </p:sp>
      <p:sp>
        <p:nvSpPr>
          <p:cNvPr id="10" name="Rectangle 9"/>
          <p:cNvSpPr/>
          <p:nvPr/>
        </p:nvSpPr>
        <p:spPr>
          <a:xfrm>
            <a:off x="5029200" y="5867400"/>
            <a:ext cx="3962400" cy="646331"/>
          </a:xfrm>
          <a:prstGeom prst="rect">
            <a:avLst/>
          </a:prstGeom>
        </p:spPr>
        <p:txBody>
          <a:bodyPr wrap="square">
            <a:spAutoFit/>
          </a:bodyPr>
          <a:lstStyle/>
          <a:p>
            <a:r>
              <a:rPr lang="en-US" dirty="0" err="1" smtClean="0">
                <a:solidFill>
                  <a:srgbClr val="008000"/>
                </a:solidFill>
                <a:latin typeface="Times New Roman" pitchFamily="18" charset="0"/>
                <a:cs typeface="Times New Roman" pitchFamily="18" charset="0"/>
              </a:rPr>
              <a:t>σ</a:t>
            </a:r>
            <a:r>
              <a:rPr lang="en-US" baseline="-25000" dirty="0" err="1" smtClean="0">
                <a:solidFill>
                  <a:srgbClr val="008000"/>
                </a:solidFill>
                <a:latin typeface="Arial" pitchFamily="34" charset="0"/>
                <a:cs typeface="Arial" pitchFamily="34" charset="0"/>
              </a:rPr>
              <a:t>i</a:t>
            </a:r>
            <a:r>
              <a:rPr lang="en-US" dirty="0" smtClean="0">
                <a:solidFill>
                  <a:srgbClr val="008000"/>
                </a:solidFill>
                <a:latin typeface="Arial" pitchFamily="34" charset="0"/>
                <a:cs typeface="Arial" pitchFamily="34" charset="0"/>
              </a:rPr>
              <a:t> … standard </a:t>
            </a:r>
            <a:r>
              <a:rPr lang="en-US" dirty="0">
                <a:solidFill>
                  <a:srgbClr val="008000"/>
                </a:solidFill>
                <a:latin typeface="Arial" pitchFamily="34" charset="0"/>
                <a:cs typeface="Arial" pitchFamily="34" charset="0"/>
              </a:rPr>
              <a:t>deviation of points in the </a:t>
            </a:r>
            <a:r>
              <a:rPr lang="en-US" dirty="0" smtClean="0">
                <a:solidFill>
                  <a:srgbClr val="008000"/>
                </a:solidFill>
                <a:latin typeface="Arial" pitchFamily="34" charset="0"/>
                <a:cs typeface="Arial" pitchFamily="34" charset="0"/>
              </a:rPr>
              <a:t>cluster in </a:t>
            </a:r>
            <a:r>
              <a:rPr lang="en-US" dirty="0">
                <a:solidFill>
                  <a:srgbClr val="008000"/>
                </a:solidFill>
                <a:latin typeface="Arial" pitchFamily="34" charset="0"/>
                <a:cs typeface="Arial" pitchFamily="34" charset="0"/>
              </a:rPr>
              <a:t>the </a:t>
            </a:r>
            <a:r>
              <a:rPr lang="en-US" i="1" dirty="0" err="1">
                <a:solidFill>
                  <a:srgbClr val="008000"/>
                </a:solidFill>
                <a:latin typeface="Arial" pitchFamily="34" charset="0"/>
                <a:cs typeface="Arial" pitchFamily="34" charset="0"/>
              </a:rPr>
              <a:t>i</a:t>
            </a:r>
            <a:r>
              <a:rPr lang="en-US" baseline="30000" dirty="0" err="1">
                <a:solidFill>
                  <a:srgbClr val="008000"/>
                </a:solidFill>
                <a:latin typeface="Arial" pitchFamily="34" charset="0"/>
                <a:cs typeface="Arial" pitchFamily="34" charset="0"/>
              </a:rPr>
              <a:t>th</a:t>
            </a:r>
            <a:r>
              <a:rPr lang="en-US" dirty="0">
                <a:solidFill>
                  <a:srgbClr val="008000"/>
                </a:solidFill>
                <a:latin typeface="Arial" pitchFamily="34" charset="0"/>
                <a:cs typeface="Arial" pitchFamily="34" charset="0"/>
              </a:rPr>
              <a:t> dimension</a:t>
            </a:r>
          </a:p>
        </p:txBody>
      </p:sp>
    </p:spTree>
    <p:extLst>
      <p:ext uri="{BB962C8B-B14F-4D97-AF65-F5344CB8AC3E}">
        <p14:creationId xmlns:p14="http://schemas.microsoft.com/office/powerpoint/2010/main" val="6361109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err="1"/>
              <a:t>Mahalanobis</a:t>
            </a:r>
            <a:r>
              <a:rPr lang="en-US" dirty="0"/>
              <a:t> </a:t>
            </a:r>
            <a:r>
              <a:rPr lang="en-US" dirty="0" smtClean="0"/>
              <a:t>Distance</a:t>
            </a:r>
            <a:endParaRPr lang="en-US" dirty="0"/>
          </a:p>
        </p:txBody>
      </p:sp>
      <mc:AlternateContent xmlns:mc="http://schemas.openxmlformats.org/markup-compatibility/2006" xmlns:a14="http://schemas.microsoft.com/office/drawing/2010/main">
        <mc:Choice Requires="a14">
          <p:sp>
            <p:nvSpPr>
              <p:cNvPr id="62467" name="Rectangle 3"/>
              <p:cNvSpPr>
                <a:spLocks noGrp="1" noChangeArrowheads="1"/>
              </p:cNvSpPr>
              <p:nvPr>
                <p:ph idx="1"/>
              </p:nvPr>
            </p:nvSpPr>
            <p:spPr/>
            <p:txBody>
              <a:bodyPr/>
              <a:lstStyle/>
              <a:p>
                <a:r>
                  <a:rPr lang="en-US" dirty="0" smtClean="0"/>
                  <a:t>If clusters are normally distributed in </a:t>
                </a:r>
                <a:r>
                  <a:rPr lang="en-US" b="1" i="1" dirty="0" smtClean="0"/>
                  <a:t>d</a:t>
                </a:r>
                <a:r>
                  <a:rPr lang="en-US" dirty="0" smtClean="0"/>
                  <a:t>  </a:t>
                </a:r>
                <a:r>
                  <a:rPr lang="en-US" dirty="0"/>
                  <a:t>dimensions, then after transformation, one standard deviation </a:t>
                </a:r>
                <a:r>
                  <a:rPr lang="en-US" b="1" dirty="0"/>
                  <a:t>= </a:t>
                </a:r>
                <a14:m>
                  <m:oMath xmlns:m="http://schemas.openxmlformats.org/officeDocument/2006/math">
                    <m:rad>
                      <m:radPr>
                        <m:degHide m:val="on"/>
                        <m:ctrlPr>
                          <a:rPr lang="en-US" b="1" i="1" smtClean="0">
                            <a:latin typeface="Cambria Math" panose="02040503050406030204" pitchFamily="18" charset="0"/>
                          </a:rPr>
                        </m:ctrlPr>
                      </m:radPr>
                      <m:deg/>
                      <m:e>
                        <m:r>
                          <a:rPr lang="en-US" b="1" i="1" smtClean="0">
                            <a:latin typeface="Cambria Math"/>
                          </a:rPr>
                          <m:t>𝒅</m:t>
                        </m:r>
                      </m:e>
                    </m:rad>
                  </m:oMath>
                </a14:m>
                <a:endParaRPr lang="en-US" b="1" dirty="0">
                  <a:sym typeface="Symbol" pitchFamily="18" charset="2"/>
                </a:endParaRPr>
              </a:p>
              <a:p>
                <a:pPr lvl="1"/>
                <a:r>
                  <a:rPr lang="en-US" dirty="0" smtClean="0"/>
                  <a:t>i.e</a:t>
                </a:r>
                <a:r>
                  <a:rPr lang="en-US" dirty="0"/>
                  <a:t>., </a:t>
                </a:r>
                <a:r>
                  <a:rPr lang="en-US" dirty="0" smtClean="0"/>
                  <a:t>68% </a:t>
                </a:r>
                <a:r>
                  <a:rPr lang="en-US" dirty="0"/>
                  <a:t>of the points of the cluster </a:t>
                </a:r>
                <a:r>
                  <a:rPr lang="en-US" dirty="0" smtClean="0"/>
                  <a:t>will </a:t>
                </a:r>
                <a:br>
                  <a:rPr lang="en-US" dirty="0" smtClean="0"/>
                </a:br>
                <a:r>
                  <a:rPr lang="en-US" dirty="0" smtClean="0"/>
                  <a:t>have </a:t>
                </a:r>
                <a:r>
                  <a:rPr lang="en-US" dirty="0"/>
                  <a:t>a </a:t>
                </a:r>
                <a:r>
                  <a:rPr lang="en-US" dirty="0" err="1"/>
                  <a:t>Mahalanobis</a:t>
                </a:r>
                <a:r>
                  <a:rPr lang="en-US" dirty="0"/>
                  <a:t> distance </a:t>
                </a:r>
                <a:r>
                  <a:rPr lang="en-US" dirty="0" smtClean="0"/>
                  <a:t> </a:t>
                </a:r>
                <a14:m>
                  <m:oMath xmlns:m="http://schemas.openxmlformats.org/officeDocument/2006/math">
                    <m:r>
                      <a:rPr lang="en-US" b="1" i="0" smtClean="0">
                        <a:latin typeface="Cambria Math"/>
                      </a:rPr>
                      <m:t>&lt;</m:t>
                    </m:r>
                    <m:rad>
                      <m:radPr>
                        <m:degHide m:val="on"/>
                        <m:ctrlPr>
                          <a:rPr lang="en-US" b="1" i="1">
                            <a:latin typeface="Cambria Math" panose="02040503050406030204" pitchFamily="18" charset="0"/>
                          </a:rPr>
                        </m:ctrlPr>
                      </m:radPr>
                      <m:deg/>
                      <m:e>
                        <m:r>
                          <a:rPr lang="en-US" b="1" i="1">
                            <a:latin typeface="Cambria Math"/>
                          </a:rPr>
                          <m:t>𝒅</m:t>
                        </m:r>
                      </m:e>
                    </m:rad>
                  </m:oMath>
                </a14:m>
                <a:endParaRPr lang="en-US" b="1" dirty="0" smtClean="0">
                  <a:sym typeface="Symbol" pitchFamily="18" charset="2"/>
                </a:endParaRPr>
              </a:p>
              <a:p>
                <a:pPr lvl="8"/>
                <a:endParaRPr lang="en-US" dirty="0">
                  <a:sym typeface="Symbol" pitchFamily="18" charset="2"/>
                </a:endParaRPr>
              </a:p>
              <a:p>
                <a:r>
                  <a:rPr lang="en-US" dirty="0">
                    <a:sym typeface="Symbol" pitchFamily="18" charset="2"/>
                  </a:rPr>
                  <a:t>Accept a point for a cluster if </a:t>
                </a:r>
                <a:r>
                  <a:rPr lang="en-US" dirty="0" smtClean="0">
                    <a:sym typeface="Symbol" pitchFamily="18" charset="2"/>
                  </a:rPr>
                  <a:t/>
                </a:r>
                <a:br>
                  <a:rPr lang="en-US" dirty="0" smtClean="0">
                    <a:sym typeface="Symbol" pitchFamily="18" charset="2"/>
                  </a:rPr>
                </a:br>
                <a:r>
                  <a:rPr lang="en-US" dirty="0" smtClean="0">
                    <a:sym typeface="Symbol" pitchFamily="18" charset="2"/>
                  </a:rPr>
                  <a:t>its </a:t>
                </a:r>
                <a:r>
                  <a:rPr lang="en-US" dirty="0">
                    <a:sym typeface="Symbol" pitchFamily="18" charset="2"/>
                  </a:rPr>
                  <a:t>M.D. </a:t>
                </a:r>
                <a:r>
                  <a:rPr lang="en-US" dirty="0" smtClean="0">
                    <a:sym typeface="Symbol" pitchFamily="18" charset="2"/>
                  </a:rPr>
                  <a:t>is </a:t>
                </a:r>
                <a:r>
                  <a:rPr lang="en-US" b="1" dirty="0">
                    <a:sym typeface="Symbol" pitchFamily="18" charset="2"/>
                  </a:rPr>
                  <a:t>&lt;</a:t>
                </a:r>
                <a:r>
                  <a:rPr lang="en-US" dirty="0">
                    <a:sym typeface="Symbol" pitchFamily="18" charset="2"/>
                  </a:rPr>
                  <a:t> some threshold, </a:t>
                </a:r>
                <a:r>
                  <a:rPr lang="en-US" dirty="0" smtClean="0">
                    <a:sym typeface="Symbol" pitchFamily="18" charset="2"/>
                  </a:rPr>
                  <a:t/>
                </a:r>
                <a:br>
                  <a:rPr lang="en-US" dirty="0" smtClean="0">
                    <a:sym typeface="Symbol" pitchFamily="18" charset="2"/>
                  </a:rPr>
                </a:br>
                <a:r>
                  <a:rPr lang="en-US" dirty="0" smtClean="0">
                    <a:sym typeface="Symbol" pitchFamily="18" charset="2"/>
                  </a:rPr>
                  <a:t>e.g</a:t>
                </a:r>
                <a:r>
                  <a:rPr lang="en-US" dirty="0">
                    <a:sym typeface="Symbol" pitchFamily="18" charset="2"/>
                  </a:rPr>
                  <a:t>. </a:t>
                </a:r>
                <a:r>
                  <a:rPr lang="en-US" b="1" dirty="0" smtClean="0">
                    <a:sym typeface="Symbol" pitchFamily="18" charset="2"/>
                  </a:rPr>
                  <a:t>2</a:t>
                </a:r>
                <a:r>
                  <a:rPr lang="en-US" dirty="0" smtClean="0">
                    <a:sym typeface="Symbol" pitchFamily="18" charset="2"/>
                  </a:rPr>
                  <a:t> </a:t>
                </a:r>
                <a:r>
                  <a:rPr lang="en-US" dirty="0">
                    <a:sym typeface="Symbol" pitchFamily="18" charset="2"/>
                  </a:rPr>
                  <a:t>standard </a:t>
                </a:r>
                <a:r>
                  <a:rPr lang="en-US" dirty="0" smtClean="0">
                    <a:sym typeface="Symbol" pitchFamily="18" charset="2"/>
                  </a:rPr>
                  <a:t>deviations</a:t>
                </a:r>
                <a:endParaRPr lang="en-US" dirty="0">
                  <a:sym typeface="Symbol" pitchFamily="18" charset="2"/>
                </a:endParaRPr>
              </a:p>
            </p:txBody>
          </p:sp>
        </mc:Choice>
        <mc:Fallback xmlns="">
          <p:sp>
            <p:nvSpPr>
              <p:cNvPr id="62467" name="Rectangle 3"/>
              <p:cNvSpPr>
                <a:spLocks noGrp="1" noRot="1" noChangeAspect="1" noMove="1" noResize="1" noEditPoints="1" noAdjustHandles="1" noChangeArrowheads="1" noChangeShapeType="1" noTextEdit="1"/>
              </p:cNvSpPr>
              <p:nvPr>
                <p:ph idx="1"/>
              </p:nvPr>
            </p:nvSpPr>
            <p:spPr>
              <a:blipFill rotWithShape="1">
                <a:blip r:embed="rId2"/>
                <a:stretch>
                  <a:fillRect t="-696"/>
                </a:stretch>
              </a:blipFill>
            </p:spPr>
            <p:txBody>
              <a:bodyPr/>
              <a:lstStyle/>
              <a:p>
                <a:r>
                  <a:rPr lang="en-US">
                    <a:noFill/>
                  </a:rPr>
                  <a:t> </a:t>
                </a:r>
              </a:p>
            </p:txBody>
          </p:sp>
        </mc:Fallback>
      </mc:AlternateContent>
      <p:sp>
        <p:nvSpPr>
          <p:cNvPr id="4" name="Slide Number Placeholder 5"/>
          <p:cNvSpPr>
            <a:spLocks noGrp="1"/>
          </p:cNvSpPr>
          <p:nvPr>
            <p:ph type="sldNum" sz="quarter" idx="12"/>
          </p:nvPr>
        </p:nvSpPr>
        <p:spPr/>
        <p:txBody>
          <a:bodyPr/>
          <a:lstStyle/>
          <a:p>
            <a:fld id="{80F6B164-05C7-48B5-8915-2BFCE20D0571}" type="slidenum">
              <a:rPr lang="en-US"/>
              <a:pPr/>
              <a:t>45</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pic>
        <p:nvPicPr>
          <p:cNvPr id="7" name="Picture 2" descr="http://hyperphysics.phy-astr.gsu.edu/hbase/math/immath/gaud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321" y="4572000"/>
            <a:ext cx="3265942"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3455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
          <p:cNvPicPr>
            <a:picLocks noChangeAspect="1" noChangeArrowheads="1"/>
          </p:cNvPicPr>
          <p:nvPr/>
        </p:nvPicPr>
        <p:blipFill rotWithShape="1">
          <a:blip r:embed="rId2">
            <a:extLst>
              <a:ext uri="{28A0092B-C50C-407E-A947-70E740481C1C}">
                <a14:useLocalDpi xmlns:a14="http://schemas.microsoft.com/office/drawing/2010/main" val="0"/>
              </a:ext>
            </a:extLst>
          </a:blip>
          <a:srcRect l="6253" t="12826" r="5817" b="5758"/>
          <a:stretch/>
        </p:blipFill>
        <p:spPr bwMode="auto">
          <a:xfrm rot="2107092">
            <a:off x="3057144" y="2590800"/>
            <a:ext cx="2962656"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6868" name="Picture 4" descr="*"/>
          <p:cNvPicPr>
            <a:picLocks noChangeAspect="1" noChangeArrowheads="1"/>
          </p:cNvPicPr>
          <p:nvPr/>
        </p:nvPicPr>
        <p:blipFill rotWithShape="1">
          <a:blip r:embed="rId3">
            <a:extLst>
              <a:ext uri="{28A0092B-C50C-407E-A947-70E740481C1C}">
                <a14:useLocalDpi xmlns:a14="http://schemas.microsoft.com/office/drawing/2010/main" val="0"/>
              </a:ext>
            </a:extLst>
          </a:blip>
          <a:srcRect l="6361" t="13145" r="5710" b="5864"/>
          <a:stretch/>
        </p:blipFill>
        <p:spPr bwMode="auto">
          <a:xfrm rot="2376676">
            <a:off x="6089605" y="2590800"/>
            <a:ext cx="2978195" cy="27432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2971800" y="1600200"/>
            <a:ext cx="6172200" cy="838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Picture: Equal M.D. Regions</a:t>
            </a:r>
          </a:p>
        </p:txBody>
      </p:sp>
      <p:sp>
        <p:nvSpPr>
          <p:cNvPr id="3" name="Content Placeholder 2"/>
          <p:cNvSpPr>
            <a:spLocks noGrp="1"/>
          </p:cNvSpPr>
          <p:nvPr>
            <p:ph idx="1"/>
          </p:nvPr>
        </p:nvSpPr>
        <p:spPr>
          <a:xfrm>
            <a:off x="457200" y="1295401"/>
            <a:ext cx="8229600" cy="1600200"/>
          </a:xfrm>
        </p:spPr>
        <p:txBody>
          <a:bodyPr/>
          <a:lstStyle/>
          <a:p>
            <a:r>
              <a:rPr lang="en-US" b="1" dirty="0" smtClean="0">
                <a:solidFill>
                  <a:srgbClr val="D60093"/>
                </a:solidFill>
              </a:rPr>
              <a:t>Euclidean vs. </a:t>
            </a:r>
            <a:r>
              <a:rPr lang="en-US" b="1" dirty="0" err="1" smtClean="0">
                <a:solidFill>
                  <a:srgbClr val="D60093"/>
                </a:solidFill>
              </a:rPr>
              <a:t>Mahalanobis</a:t>
            </a:r>
            <a:r>
              <a:rPr lang="en-US" b="1" dirty="0" smtClean="0">
                <a:solidFill>
                  <a:srgbClr val="D60093"/>
                </a:solidFill>
              </a:rPr>
              <a:t> distance</a:t>
            </a:r>
            <a:endParaRPr lang="en-US" b="1" dirty="0">
              <a:solidFill>
                <a:srgbClr val="D60093"/>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46</a:t>
            </a:fld>
            <a:endParaRPr lang="en-US"/>
          </a:p>
        </p:txBody>
      </p:sp>
      <p:pic>
        <p:nvPicPr>
          <p:cNvPr id="7" name="Picture 2" descr="*"/>
          <p:cNvPicPr>
            <a:picLocks noChangeAspect="1" noChangeArrowheads="1"/>
          </p:cNvPicPr>
          <p:nvPr/>
        </p:nvPicPr>
        <p:blipFill rotWithShape="1">
          <a:blip r:embed="rId4">
            <a:extLst>
              <a:ext uri="{28A0092B-C50C-407E-A947-70E740481C1C}">
                <a14:useLocalDpi xmlns:a14="http://schemas.microsoft.com/office/drawing/2010/main" val="0"/>
              </a:ext>
            </a:extLst>
          </a:blip>
          <a:srcRect l="5871" t="12733" r="5923" b="5128"/>
          <a:stretch/>
        </p:blipFill>
        <p:spPr bwMode="auto">
          <a:xfrm>
            <a:off x="76200" y="2590800"/>
            <a:ext cx="2945865" cy="2743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2272" y="2114490"/>
            <a:ext cx="7772400" cy="400110"/>
          </a:xfrm>
          <a:prstGeom prst="rect">
            <a:avLst/>
          </a:prstGeom>
          <a:noFill/>
        </p:spPr>
        <p:txBody>
          <a:bodyPr wrap="square" rtlCol="0">
            <a:spAutoFit/>
          </a:bodyPr>
          <a:lstStyle/>
          <a:p>
            <a:pPr algn="ctr"/>
            <a:r>
              <a:rPr lang="en-US" sz="2000" b="1" dirty="0" smtClean="0">
                <a:latin typeface="Arial" pitchFamily="34" charset="0"/>
                <a:cs typeface="Arial" pitchFamily="34" charset="0"/>
              </a:rPr>
              <a:t>Contours of equidistant points from the origin</a:t>
            </a:r>
          </a:p>
        </p:txBody>
      </p:sp>
      <p:sp>
        <p:nvSpPr>
          <p:cNvPr id="15" name="Rectangle 14"/>
          <p:cNvSpPr/>
          <p:nvPr/>
        </p:nvSpPr>
        <p:spPr>
          <a:xfrm>
            <a:off x="2971800" y="5410200"/>
            <a:ext cx="6172200" cy="8382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95436" y="5334000"/>
            <a:ext cx="2993127" cy="584775"/>
          </a:xfrm>
          <a:prstGeom prst="rect">
            <a:avLst/>
          </a:prstGeom>
          <a:noFill/>
        </p:spPr>
        <p:txBody>
          <a:bodyPr wrap="none" rtlCol="0">
            <a:spAutoFit/>
          </a:bodyPr>
          <a:lstStyle/>
          <a:p>
            <a:pPr algn="ctr"/>
            <a:r>
              <a:rPr lang="en-US" sz="1600" b="1" dirty="0" smtClean="0">
                <a:solidFill>
                  <a:srgbClr val="008000"/>
                </a:solidFill>
                <a:latin typeface="Arial" pitchFamily="34" charset="0"/>
                <a:cs typeface="Arial" pitchFamily="34" charset="0"/>
              </a:rPr>
              <a:t>Uniformly distributed points,</a:t>
            </a:r>
            <a:br>
              <a:rPr lang="en-US" sz="1600" b="1" dirty="0" smtClean="0">
                <a:solidFill>
                  <a:srgbClr val="008000"/>
                </a:solidFill>
                <a:latin typeface="Arial" pitchFamily="34" charset="0"/>
                <a:cs typeface="Arial" pitchFamily="34" charset="0"/>
              </a:rPr>
            </a:br>
            <a:r>
              <a:rPr lang="en-US" sz="1600" b="1" dirty="0" smtClean="0">
                <a:solidFill>
                  <a:srgbClr val="008000"/>
                </a:solidFill>
                <a:latin typeface="Arial" pitchFamily="34" charset="0"/>
                <a:cs typeface="Arial" pitchFamily="34" charset="0"/>
              </a:rPr>
              <a:t>Euclidean distance</a:t>
            </a:r>
          </a:p>
        </p:txBody>
      </p:sp>
      <p:sp>
        <p:nvSpPr>
          <p:cNvPr id="12" name="TextBox 11"/>
          <p:cNvSpPr txBox="1"/>
          <p:nvPr/>
        </p:nvSpPr>
        <p:spPr>
          <a:xfrm>
            <a:off x="3091652" y="5334000"/>
            <a:ext cx="2912977" cy="584775"/>
          </a:xfrm>
          <a:prstGeom prst="rect">
            <a:avLst/>
          </a:prstGeom>
          <a:solidFill>
            <a:schemeClr val="bg1"/>
          </a:solidFill>
          <a:ln>
            <a:noFill/>
          </a:ln>
        </p:spPr>
        <p:txBody>
          <a:bodyPr wrap="none" rtlCol="0">
            <a:spAutoFit/>
          </a:bodyPr>
          <a:lstStyle/>
          <a:p>
            <a:pPr algn="ctr"/>
            <a:r>
              <a:rPr lang="en-US" sz="1600" b="1" dirty="0" smtClean="0">
                <a:solidFill>
                  <a:srgbClr val="008000"/>
                </a:solidFill>
                <a:latin typeface="Arial" pitchFamily="34" charset="0"/>
                <a:cs typeface="Arial" pitchFamily="34" charset="0"/>
              </a:rPr>
              <a:t>Normally distributed points,</a:t>
            </a:r>
            <a:br>
              <a:rPr lang="en-US" sz="1600" b="1" dirty="0" smtClean="0">
                <a:solidFill>
                  <a:srgbClr val="008000"/>
                </a:solidFill>
                <a:latin typeface="Arial" pitchFamily="34" charset="0"/>
                <a:cs typeface="Arial" pitchFamily="34" charset="0"/>
              </a:rPr>
            </a:br>
            <a:r>
              <a:rPr lang="en-US" sz="1600" b="1" dirty="0" smtClean="0">
                <a:solidFill>
                  <a:srgbClr val="008000"/>
                </a:solidFill>
                <a:latin typeface="Arial" pitchFamily="34" charset="0"/>
                <a:cs typeface="Arial" pitchFamily="34" charset="0"/>
              </a:rPr>
              <a:t>Euclidean distance</a:t>
            </a:r>
          </a:p>
        </p:txBody>
      </p:sp>
      <p:sp>
        <p:nvSpPr>
          <p:cNvPr id="13" name="TextBox 12"/>
          <p:cNvSpPr txBox="1"/>
          <p:nvPr/>
        </p:nvSpPr>
        <p:spPr>
          <a:xfrm>
            <a:off x="6127572" y="5334000"/>
            <a:ext cx="2912977" cy="584775"/>
          </a:xfrm>
          <a:prstGeom prst="rect">
            <a:avLst/>
          </a:prstGeom>
          <a:solidFill>
            <a:schemeClr val="bg1"/>
          </a:solidFill>
          <a:ln>
            <a:noFill/>
          </a:ln>
        </p:spPr>
        <p:txBody>
          <a:bodyPr wrap="none" rtlCol="0">
            <a:spAutoFit/>
          </a:bodyPr>
          <a:lstStyle/>
          <a:p>
            <a:pPr algn="ctr"/>
            <a:r>
              <a:rPr lang="en-US" sz="1600" b="1" dirty="0" smtClean="0">
                <a:solidFill>
                  <a:srgbClr val="008000"/>
                </a:solidFill>
                <a:latin typeface="Arial" pitchFamily="34" charset="0"/>
                <a:cs typeface="Arial" pitchFamily="34" charset="0"/>
              </a:rPr>
              <a:t>Normally distributed points,</a:t>
            </a:r>
            <a:br>
              <a:rPr lang="en-US" sz="1600" b="1" dirty="0" smtClean="0">
                <a:solidFill>
                  <a:srgbClr val="008000"/>
                </a:solidFill>
                <a:latin typeface="Arial" pitchFamily="34" charset="0"/>
                <a:cs typeface="Arial" pitchFamily="34" charset="0"/>
              </a:rPr>
            </a:br>
            <a:r>
              <a:rPr lang="en-US" sz="1600" b="1" dirty="0" err="1" smtClean="0">
                <a:solidFill>
                  <a:srgbClr val="008000"/>
                </a:solidFill>
                <a:latin typeface="Arial" pitchFamily="34" charset="0"/>
                <a:cs typeface="Arial" pitchFamily="34" charset="0"/>
              </a:rPr>
              <a:t>Mahalanobis</a:t>
            </a:r>
            <a:r>
              <a:rPr lang="en-US" sz="1600" b="1" dirty="0" smtClean="0">
                <a:solidFill>
                  <a:srgbClr val="008000"/>
                </a:solidFill>
                <a:latin typeface="Arial" pitchFamily="34" charset="0"/>
                <a:cs typeface="Arial" pitchFamily="34" charset="0"/>
              </a:rPr>
              <a:t> distance</a:t>
            </a:r>
          </a:p>
        </p:txBody>
      </p:sp>
    </p:spTree>
    <p:extLst>
      <p:ext uri="{BB962C8B-B14F-4D97-AF65-F5344CB8AC3E}">
        <p14:creationId xmlns:p14="http://schemas.microsoft.com/office/powerpoint/2010/main" val="8765520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6200" y="76200"/>
            <a:ext cx="9067800" cy="987552"/>
          </a:xfrm>
        </p:spPr>
        <p:txBody>
          <a:bodyPr>
            <a:normAutofit/>
          </a:bodyPr>
          <a:lstStyle/>
          <a:p>
            <a:r>
              <a:rPr lang="en-US" dirty="0"/>
              <a:t>Should </a:t>
            </a:r>
            <a:r>
              <a:rPr lang="en-US" dirty="0" smtClean="0"/>
              <a:t>2 </a:t>
            </a:r>
            <a:r>
              <a:rPr lang="en-US" dirty="0"/>
              <a:t>CS </a:t>
            </a:r>
            <a:r>
              <a:rPr lang="en-US" dirty="0" smtClean="0"/>
              <a:t>clusters be combined</a:t>
            </a:r>
            <a:r>
              <a:rPr lang="en-US" dirty="0"/>
              <a:t>?</a:t>
            </a:r>
          </a:p>
        </p:txBody>
      </p:sp>
      <p:sp>
        <p:nvSpPr>
          <p:cNvPr id="63491" name="Rectangle 3"/>
          <p:cNvSpPr>
            <a:spLocks noGrp="1" noChangeArrowheads="1"/>
          </p:cNvSpPr>
          <p:nvPr>
            <p:ph idx="1"/>
          </p:nvPr>
        </p:nvSpPr>
        <p:spPr/>
        <p:txBody>
          <a:bodyPr/>
          <a:lstStyle/>
          <a:p>
            <a:pPr marL="118872" indent="0">
              <a:buNone/>
            </a:pPr>
            <a:r>
              <a:rPr lang="en-US" b="1" dirty="0" smtClean="0"/>
              <a:t>Q2) Should </a:t>
            </a:r>
            <a:r>
              <a:rPr lang="en-US" b="1" dirty="0"/>
              <a:t>2 CS </a:t>
            </a:r>
            <a:r>
              <a:rPr lang="en-US" b="1" dirty="0" err="1" smtClean="0"/>
              <a:t>subclusters</a:t>
            </a:r>
            <a:r>
              <a:rPr lang="en-US" b="1" dirty="0" smtClean="0"/>
              <a:t> </a:t>
            </a:r>
            <a:r>
              <a:rPr lang="en-US" b="1" dirty="0"/>
              <a:t>be combined?</a:t>
            </a:r>
          </a:p>
          <a:p>
            <a:r>
              <a:rPr lang="en-US" dirty="0" smtClean="0"/>
              <a:t>Compute </a:t>
            </a:r>
            <a:r>
              <a:rPr lang="en-US" dirty="0"/>
              <a:t>the variance of the combined </a:t>
            </a:r>
            <a:r>
              <a:rPr lang="en-US" dirty="0" err="1" smtClean="0"/>
              <a:t>subcluster</a:t>
            </a:r>
            <a:endParaRPr lang="en-US" dirty="0"/>
          </a:p>
          <a:p>
            <a:pPr lvl="1"/>
            <a:r>
              <a:rPr lang="en-US" b="1" i="1" dirty="0"/>
              <a:t>N</a:t>
            </a:r>
            <a:r>
              <a:rPr lang="en-US" dirty="0"/>
              <a:t>, </a:t>
            </a:r>
            <a:r>
              <a:rPr lang="en-US" b="1" i="1" dirty="0"/>
              <a:t>SUM</a:t>
            </a:r>
            <a:r>
              <a:rPr lang="en-US" dirty="0"/>
              <a:t>, and </a:t>
            </a:r>
            <a:r>
              <a:rPr lang="en-US" b="1" i="1" dirty="0"/>
              <a:t>SUMSQ</a:t>
            </a:r>
            <a:r>
              <a:rPr lang="en-US" i="1" dirty="0"/>
              <a:t> </a:t>
            </a:r>
            <a:r>
              <a:rPr lang="en-US" dirty="0"/>
              <a:t>allow us to make that calculation </a:t>
            </a:r>
            <a:r>
              <a:rPr lang="en-US" dirty="0" smtClean="0"/>
              <a:t>quickly</a:t>
            </a:r>
          </a:p>
          <a:p>
            <a:r>
              <a:rPr lang="en-US" dirty="0" smtClean="0"/>
              <a:t>Combine </a:t>
            </a:r>
            <a:r>
              <a:rPr lang="en-US" dirty="0"/>
              <a:t>if the </a:t>
            </a:r>
            <a:r>
              <a:rPr lang="en-US" dirty="0" smtClean="0"/>
              <a:t>combined variance </a:t>
            </a:r>
            <a:r>
              <a:rPr lang="en-US" dirty="0"/>
              <a:t>is </a:t>
            </a:r>
            <a:r>
              <a:rPr lang="en-US" dirty="0" smtClean="0"/>
              <a:t/>
            </a:r>
            <a:br>
              <a:rPr lang="en-US" dirty="0" smtClean="0"/>
            </a:br>
            <a:r>
              <a:rPr lang="en-US" dirty="0" smtClean="0"/>
              <a:t>below </a:t>
            </a:r>
            <a:r>
              <a:rPr lang="en-US" dirty="0"/>
              <a:t>some </a:t>
            </a:r>
            <a:r>
              <a:rPr lang="en-US" dirty="0" smtClean="0"/>
              <a:t>threshold</a:t>
            </a:r>
          </a:p>
          <a:p>
            <a:pPr lvl="8"/>
            <a:endParaRPr lang="en-US" dirty="0"/>
          </a:p>
          <a:p>
            <a:r>
              <a:rPr lang="en-US" b="1" dirty="0">
                <a:solidFill>
                  <a:srgbClr val="D60093"/>
                </a:solidFill>
              </a:rPr>
              <a:t>Many </a:t>
            </a:r>
            <a:r>
              <a:rPr lang="en-US" b="1" dirty="0" smtClean="0">
                <a:solidFill>
                  <a:srgbClr val="D60093"/>
                </a:solidFill>
              </a:rPr>
              <a:t>alternatives:</a:t>
            </a:r>
            <a:r>
              <a:rPr lang="en-US" dirty="0" smtClean="0"/>
              <a:t> Treat </a:t>
            </a:r>
            <a:r>
              <a:rPr lang="en-US" dirty="0"/>
              <a:t>dimensions differently, consider </a:t>
            </a:r>
            <a:r>
              <a:rPr lang="en-US" dirty="0" smtClean="0"/>
              <a:t>density</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9928FBD7-D930-4CF8-94C2-BF75D3516F63}" type="slidenum">
              <a:rPr lang="en-US"/>
              <a:pPr/>
              <a:t>47</a:t>
            </a:fld>
            <a:endParaRPr lang="en-US"/>
          </a:p>
        </p:txBody>
      </p:sp>
      <p:sp>
        <p:nvSpPr>
          <p:cNvPr id="7" name="Oval 19"/>
          <p:cNvSpPr>
            <a:spLocks noChangeArrowheads="1"/>
          </p:cNvSpPr>
          <p:nvPr/>
        </p:nvSpPr>
        <p:spPr bwMode="auto">
          <a:xfrm>
            <a:off x="7924800" y="2667000"/>
            <a:ext cx="457200" cy="8382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8" name="Line 25"/>
          <p:cNvSpPr>
            <a:spLocks noChangeShapeType="1"/>
          </p:cNvSpPr>
          <p:nvPr/>
        </p:nvSpPr>
        <p:spPr bwMode="auto">
          <a:xfrm>
            <a:off x="8153400" y="2938462"/>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9" name="Line 26"/>
          <p:cNvSpPr>
            <a:spLocks noChangeShapeType="1"/>
          </p:cNvSpPr>
          <p:nvPr/>
        </p:nvSpPr>
        <p:spPr bwMode="auto">
          <a:xfrm>
            <a:off x="8001000" y="3090862"/>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0" name="Oval 19"/>
          <p:cNvSpPr>
            <a:spLocks noChangeArrowheads="1"/>
          </p:cNvSpPr>
          <p:nvPr/>
        </p:nvSpPr>
        <p:spPr bwMode="auto">
          <a:xfrm>
            <a:off x="8382000" y="3733800"/>
            <a:ext cx="609600" cy="609600"/>
          </a:xfrm>
          <a:prstGeom prst="ellipse">
            <a:avLst/>
          </a:prstGeom>
          <a:solidFill>
            <a:srgbClr val="FFFF99">
              <a:alpha val="50000"/>
            </a:srgbClr>
          </a:solidFill>
          <a:ln w="9525">
            <a:solidFill>
              <a:schemeClr val="tx1"/>
            </a:solidFill>
            <a:round/>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11" name="Line 25"/>
          <p:cNvSpPr>
            <a:spLocks noChangeShapeType="1"/>
          </p:cNvSpPr>
          <p:nvPr/>
        </p:nvSpPr>
        <p:spPr bwMode="auto">
          <a:xfrm>
            <a:off x="8686800" y="3886200"/>
            <a:ext cx="0" cy="30480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
        <p:nvSpPr>
          <p:cNvPr id="12" name="Line 26"/>
          <p:cNvSpPr>
            <a:spLocks noChangeShapeType="1"/>
          </p:cNvSpPr>
          <p:nvPr/>
        </p:nvSpPr>
        <p:spPr bwMode="auto">
          <a:xfrm>
            <a:off x="8534400" y="4038600"/>
            <a:ext cx="304800" cy="0"/>
          </a:xfrm>
          <a:prstGeom prst="line">
            <a:avLst/>
          </a:prstGeom>
          <a:noFill/>
          <a:ln w="9525">
            <a:solidFill>
              <a:schemeClr val="tx1"/>
            </a:solidFill>
            <a:round/>
            <a:headEnd/>
            <a:tailEnd/>
          </a:ln>
          <a:effectLst/>
        </p:spPr>
        <p:txBody>
          <a:bodyPr/>
          <a:lstStyle/>
          <a:p>
            <a:endParaRPr lang="en-US">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6166023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US" dirty="0" smtClean="0"/>
              <a:t/>
            </a:r>
            <a:br>
              <a:rPr lang="en-US" dirty="0" smtClean="0"/>
            </a:br>
            <a:r>
              <a:rPr lang="en-US" dirty="0" smtClean="0"/>
              <a:t>The CURE Algorithm</a:t>
            </a:r>
            <a:endParaRPr lang="en-US" b="0" dirty="0"/>
          </a:p>
        </p:txBody>
      </p:sp>
      <p:sp>
        <p:nvSpPr>
          <p:cNvPr id="7" name="Subtitle 6"/>
          <p:cNvSpPr>
            <a:spLocks noGrp="1"/>
          </p:cNvSpPr>
          <p:nvPr>
            <p:ph type="subTitle" idx="1"/>
          </p:nvPr>
        </p:nvSpPr>
        <p:spPr/>
        <p:txBody>
          <a:bodyPr/>
          <a:lstStyle/>
          <a:p>
            <a:endParaRPr lang="en-US"/>
          </a:p>
        </p:txBody>
      </p:sp>
      <p:sp>
        <p:nvSpPr>
          <p:cNvPr id="8" name="Rectangle 7"/>
          <p:cNvSpPr/>
          <p:nvPr/>
        </p:nvSpPr>
        <p:spPr>
          <a:xfrm>
            <a:off x="796498" y="5181600"/>
            <a:ext cx="7364517" cy="1323439"/>
          </a:xfrm>
          <a:prstGeom prst="rect">
            <a:avLst/>
          </a:prstGeom>
        </p:spPr>
        <p:txBody>
          <a:bodyPr wrap="none">
            <a:spAutoFit/>
          </a:bodyPr>
          <a:lstStyle/>
          <a:p>
            <a:r>
              <a:rPr lang="en-US" sz="4000" b="1" dirty="0"/>
              <a:t>E</a:t>
            </a:r>
            <a:r>
              <a:rPr lang="en-US" sz="4000" b="1" dirty="0" smtClean="0"/>
              <a:t>xtension </a:t>
            </a:r>
            <a:r>
              <a:rPr lang="en-US" sz="4000" b="1" dirty="0"/>
              <a:t>of </a:t>
            </a:r>
            <a:r>
              <a:rPr lang="en-US" sz="4000" b="1" i="1" dirty="0"/>
              <a:t>k</a:t>
            </a:r>
            <a:r>
              <a:rPr lang="en-US" sz="4000" b="1" dirty="0"/>
              <a:t>-means to </a:t>
            </a:r>
            <a:r>
              <a:rPr lang="en-US" sz="4000" b="1" dirty="0" smtClean="0"/>
              <a:t>clusters</a:t>
            </a:r>
            <a:br>
              <a:rPr lang="en-US" sz="4000" b="1" dirty="0" smtClean="0"/>
            </a:br>
            <a:r>
              <a:rPr lang="en-US" sz="4000" b="1" dirty="0" smtClean="0"/>
              <a:t>of arbitrary shapes</a:t>
            </a:r>
            <a:endParaRPr lang="en-US" sz="4000" b="1" dirty="0"/>
          </a:p>
        </p:txBody>
      </p:sp>
    </p:spTree>
    <p:extLst>
      <p:ext uri="{BB962C8B-B14F-4D97-AF65-F5344CB8AC3E}">
        <p14:creationId xmlns:p14="http://schemas.microsoft.com/office/powerpoint/2010/main" val="33489094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t>The CURE Algorithm</a:t>
            </a:r>
          </a:p>
        </p:txBody>
      </p:sp>
      <p:sp>
        <p:nvSpPr>
          <p:cNvPr id="75779" name="Rectangle 3"/>
          <p:cNvSpPr>
            <a:spLocks noGrp="1" noChangeArrowheads="1"/>
          </p:cNvSpPr>
          <p:nvPr>
            <p:ph idx="1"/>
          </p:nvPr>
        </p:nvSpPr>
        <p:spPr>
          <a:xfrm>
            <a:off x="457200" y="1295400"/>
            <a:ext cx="8229600" cy="5439052"/>
          </a:xfrm>
        </p:spPr>
        <p:txBody>
          <a:bodyPr>
            <a:normAutofit/>
          </a:bodyPr>
          <a:lstStyle/>
          <a:p>
            <a:r>
              <a:rPr lang="en-US" b="1" dirty="0">
                <a:solidFill>
                  <a:srgbClr val="0000FF"/>
                </a:solidFill>
              </a:rPr>
              <a:t>Problem with </a:t>
            </a:r>
            <a:r>
              <a:rPr lang="en-US" b="1" dirty="0" smtClean="0">
                <a:solidFill>
                  <a:srgbClr val="0000FF"/>
                </a:solidFill>
              </a:rPr>
              <a:t>BFR/</a:t>
            </a:r>
            <a:r>
              <a:rPr lang="en-US" b="1" i="1" dirty="0" smtClean="0">
                <a:solidFill>
                  <a:srgbClr val="0000FF"/>
                </a:solidFill>
              </a:rPr>
              <a:t>k</a:t>
            </a:r>
            <a:r>
              <a:rPr lang="en-US" b="1" dirty="0" smtClean="0">
                <a:solidFill>
                  <a:srgbClr val="0000FF"/>
                </a:solidFill>
              </a:rPr>
              <a:t>-means:</a:t>
            </a:r>
            <a:endParaRPr lang="en-US" b="1" dirty="0">
              <a:solidFill>
                <a:srgbClr val="0000FF"/>
              </a:solidFill>
            </a:endParaRPr>
          </a:p>
          <a:p>
            <a:pPr lvl="1"/>
            <a:r>
              <a:rPr lang="en-US" dirty="0"/>
              <a:t>Assumes clusters are normally </a:t>
            </a:r>
            <a:r>
              <a:rPr lang="en-US" dirty="0" smtClean="0"/>
              <a:t/>
            </a:r>
            <a:br>
              <a:rPr lang="en-US" dirty="0" smtClean="0"/>
            </a:br>
            <a:r>
              <a:rPr lang="en-US" dirty="0" smtClean="0"/>
              <a:t>distributed </a:t>
            </a:r>
            <a:r>
              <a:rPr lang="en-US" dirty="0"/>
              <a:t>in each </a:t>
            </a:r>
            <a:r>
              <a:rPr lang="en-US" dirty="0" smtClean="0"/>
              <a:t>dimension</a:t>
            </a:r>
            <a:endParaRPr lang="en-US" dirty="0"/>
          </a:p>
          <a:p>
            <a:pPr lvl="1"/>
            <a:r>
              <a:rPr lang="en-US" dirty="0"/>
              <a:t>And axes are fixed – ellipses at </a:t>
            </a:r>
            <a:r>
              <a:rPr lang="en-US" dirty="0" smtClean="0"/>
              <a:t/>
            </a:r>
            <a:br>
              <a:rPr lang="en-US" dirty="0" smtClean="0"/>
            </a:br>
            <a:r>
              <a:rPr lang="en-US" dirty="0" smtClean="0"/>
              <a:t>an </a:t>
            </a:r>
            <a:r>
              <a:rPr lang="en-US" dirty="0"/>
              <a:t>angle are </a:t>
            </a:r>
            <a:r>
              <a:rPr lang="en-US" b="1" i="1" dirty="0">
                <a:solidFill>
                  <a:srgbClr val="D60093"/>
                </a:solidFill>
              </a:rPr>
              <a:t>not</a:t>
            </a:r>
            <a:r>
              <a:rPr lang="en-US" b="1" i="1" dirty="0"/>
              <a:t> </a:t>
            </a:r>
            <a:r>
              <a:rPr lang="en-US" b="1" i="1" dirty="0" smtClean="0"/>
              <a:t>OK</a:t>
            </a:r>
          </a:p>
          <a:p>
            <a:pPr lvl="8"/>
            <a:endParaRPr lang="en-US" dirty="0"/>
          </a:p>
          <a:p>
            <a:r>
              <a:rPr lang="en-US" b="1" dirty="0">
                <a:solidFill>
                  <a:srgbClr val="008000"/>
                </a:solidFill>
              </a:rPr>
              <a:t>CURE (Clustering Using </a:t>
            </a:r>
            <a:r>
              <a:rPr lang="en-US" b="1" dirty="0" err="1" smtClean="0">
                <a:solidFill>
                  <a:srgbClr val="008000"/>
                </a:solidFill>
              </a:rPr>
              <a:t>REpresentatives</a:t>
            </a:r>
            <a:r>
              <a:rPr lang="en-US" b="1" dirty="0" smtClean="0">
                <a:solidFill>
                  <a:srgbClr val="008000"/>
                </a:solidFill>
              </a:rPr>
              <a:t>):</a:t>
            </a:r>
            <a:endParaRPr lang="en-US" b="1" dirty="0">
              <a:solidFill>
                <a:srgbClr val="008000"/>
              </a:solidFill>
            </a:endParaRPr>
          </a:p>
          <a:p>
            <a:pPr lvl="1"/>
            <a:r>
              <a:rPr lang="en-US" dirty="0"/>
              <a:t>Assumes a Euclidean </a:t>
            </a:r>
            <a:r>
              <a:rPr lang="en-US" dirty="0" smtClean="0"/>
              <a:t>distance</a:t>
            </a:r>
            <a:endParaRPr lang="en-US" dirty="0"/>
          </a:p>
          <a:p>
            <a:pPr lvl="1"/>
            <a:r>
              <a:rPr lang="en-US" dirty="0"/>
              <a:t>Allows clusters to assume </a:t>
            </a:r>
            <a:r>
              <a:rPr lang="en-US" dirty="0" smtClean="0"/>
              <a:t>any shape</a:t>
            </a:r>
          </a:p>
          <a:p>
            <a:pPr lvl="1"/>
            <a:r>
              <a:rPr lang="en-US" b="1" dirty="0" smtClean="0"/>
              <a:t>Uses </a:t>
            </a:r>
            <a:r>
              <a:rPr lang="en-US" b="1" dirty="0"/>
              <a:t>a collection of representative </a:t>
            </a:r>
            <a:r>
              <a:rPr lang="en-US" b="1" dirty="0" smtClean="0"/>
              <a:t/>
            </a:r>
            <a:br>
              <a:rPr lang="en-US" b="1" dirty="0" smtClean="0"/>
            </a:br>
            <a:r>
              <a:rPr lang="en-US" b="1" dirty="0" smtClean="0"/>
              <a:t>points to represent clusters</a:t>
            </a:r>
            <a:endParaRPr lang="en-US" b="1" dirty="0"/>
          </a:p>
        </p:txBody>
      </p:sp>
      <p:sp>
        <p:nvSpPr>
          <p:cNvPr id="4" name="Slide Number Placeholder 5"/>
          <p:cNvSpPr>
            <a:spLocks noGrp="1"/>
          </p:cNvSpPr>
          <p:nvPr>
            <p:ph type="sldNum" sz="quarter" idx="12"/>
          </p:nvPr>
        </p:nvSpPr>
        <p:spPr/>
        <p:txBody>
          <a:bodyPr/>
          <a:lstStyle/>
          <a:p>
            <a:fld id="{51B16923-F354-4082-A6FF-1B95B188D5AA}" type="slidenum">
              <a:rPr lang="en-US"/>
              <a:pPr/>
              <a:t>49</a:t>
            </a:fld>
            <a:endParaRPr lang="en-US"/>
          </a:p>
        </p:txBody>
      </p:sp>
      <p:pic>
        <p:nvPicPr>
          <p:cNvPr id="11266" name="Picture 2" descr="http://www.ima.umn.edu/~iwen/REU/2Ddata.jpg"/>
          <p:cNvPicPr>
            <a:picLocks noChangeAspect="1" noChangeArrowheads="1"/>
          </p:cNvPicPr>
          <p:nvPr/>
        </p:nvPicPr>
        <p:blipFill>
          <a:blip r:embed="rId2" cstate="print"/>
          <a:srcRect/>
          <a:stretch>
            <a:fillRect/>
          </a:stretch>
        </p:blipFill>
        <p:spPr bwMode="auto">
          <a:xfrm>
            <a:off x="5715000" y="1192520"/>
            <a:ext cx="1733551" cy="1400176"/>
          </a:xfrm>
          <a:prstGeom prst="rect">
            <a:avLst/>
          </a:prstGeom>
          <a:noFill/>
        </p:spPr>
      </p:pic>
      <p:pic>
        <p:nvPicPr>
          <p:cNvPr id="11267" name="Picture 3"/>
          <p:cNvPicPr>
            <a:picLocks noChangeAspect="1" noChangeArrowheads="1"/>
          </p:cNvPicPr>
          <p:nvPr/>
        </p:nvPicPr>
        <p:blipFill>
          <a:blip r:embed="rId3" cstate="print"/>
          <a:srcRect/>
          <a:stretch>
            <a:fillRect/>
          </a:stretch>
        </p:blipFill>
        <p:spPr bwMode="auto">
          <a:xfrm>
            <a:off x="7334756" y="1185777"/>
            <a:ext cx="1828800" cy="1784838"/>
          </a:xfrm>
          <a:prstGeom prst="rect">
            <a:avLst/>
          </a:prstGeom>
          <a:noFill/>
          <a:ln w="9525">
            <a:noFill/>
            <a:miter lim="800000"/>
            <a:headEnd/>
            <a:tailEnd/>
          </a:ln>
        </p:spPr>
      </p:pic>
      <p:sp>
        <p:nvSpPr>
          <p:cNvPr id="7" name="TextBox 6"/>
          <p:cNvSpPr txBox="1"/>
          <p:nvPr/>
        </p:nvSpPr>
        <p:spPr>
          <a:xfrm>
            <a:off x="7089085" y="1193869"/>
            <a:ext cx="53091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Vs.</a:t>
            </a:r>
            <a:endParaRPr lang="en-US" b="1" dirty="0">
              <a:solidFill>
                <a:srgbClr val="008000"/>
              </a:solidFill>
              <a:latin typeface="Arial" pitchFamily="34" charset="0"/>
              <a:cs typeface="Arial" pitchFamily="34" charset="0"/>
            </a:endParaRPr>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a:t>
            </a:r>
            <a:endParaRPr lang="en-US"/>
          </a:p>
        </p:txBody>
      </p:sp>
      <p:pic>
        <p:nvPicPr>
          <p:cNvPr id="32770" name="Picture 2" descr="http://www.ml.uni-saarland.de/code/pSpectralClustering/images/eigenvector11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24013" y="4800600"/>
            <a:ext cx="2543787" cy="1933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298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B9E9B369-B151-4430-9438-ABF4A0FC75CB}" type="slidenum">
              <a:rPr lang="en-US"/>
              <a:pPr/>
              <a:t>5</a:t>
            </a:fld>
            <a:endParaRPr lang="en-US"/>
          </a:p>
        </p:txBody>
      </p:sp>
      <p:sp>
        <p:nvSpPr>
          <p:cNvPr id="90114" name="Rectangle 2"/>
          <p:cNvSpPr>
            <a:spLocks noGrp="1" noChangeArrowheads="1"/>
          </p:cNvSpPr>
          <p:nvPr>
            <p:ph type="title"/>
          </p:nvPr>
        </p:nvSpPr>
        <p:spPr/>
        <p:txBody>
          <a:bodyPr/>
          <a:lstStyle/>
          <a:p>
            <a:r>
              <a:rPr lang="en-US" dirty="0" smtClean="0"/>
              <a:t>Example: Clusters &amp; Outliers</a:t>
            </a:r>
            <a:endParaRPr lang="en-US" dirty="0"/>
          </a:p>
        </p:txBody>
      </p:sp>
      <p:sp>
        <p:nvSpPr>
          <p:cNvPr id="90115" name="Oval 3"/>
          <p:cNvSpPr>
            <a:spLocks noChangeArrowheads="1"/>
          </p:cNvSpPr>
          <p:nvPr/>
        </p:nvSpPr>
        <p:spPr bwMode="auto">
          <a:xfrm>
            <a:off x="2743200" y="2286000"/>
            <a:ext cx="1828800" cy="2286000"/>
          </a:xfrm>
          <a:prstGeom prst="ellipse">
            <a:avLst/>
          </a:prstGeom>
          <a:noFill/>
          <a:ln w="9525">
            <a:no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90116" name="Oval 4"/>
          <p:cNvSpPr>
            <a:spLocks noChangeArrowheads="1"/>
          </p:cNvSpPr>
          <p:nvPr/>
        </p:nvSpPr>
        <p:spPr bwMode="auto">
          <a:xfrm>
            <a:off x="5486400" y="1524000"/>
            <a:ext cx="1752600" cy="2819400"/>
          </a:xfrm>
          <a:prstGeom prst="ellipse">
            <a:avLst/>
          </a:prstGeom>
          <a:noFill/>
          <a:ln w="9525">
            <a:noFill/>
            <a:round/>
            <a:headEnd/>
            <a:tailEnd/>
          </a:ln>
          <a:effectLst/>
        </p:spPr>
        <p:txBody>
          <a:bodyPr wrap="none" anchor="ctr"/>
          <a:lstStyle/>
          <a:p>
            <a:pPr algn="ctr"/>
            <a:r>
              <a:rPr lang="en-US">
                <a:latin typeface="Times New Roman" charset="0"/>
              </a:rPr>
              <a:t>x</a:t>
            </a:r>
          </a:p>
          <a:p>
            <a:pPr algn="ctr"/>
            <a:r>
              <a:rPr lang="en-US">
                <a:latin typeface="Times New Roman" charset="0"/>
              </a:rPr>
              <a:t>xx    x</a:t>
            </a:r>
          </a:p>
          <a:p>
            <a:pPr algn="ctr"/>
            <a:r>
              <a:rPr lang="en-US">
                <a:latin typeface="Times New Roman" charset="0"/>
              </a:rPr>
              <a:t>x  x        </a:t>
            </a:r>
          </a:p>
          <a:p>
            <a:pPr algn="ctr"/>
            <a:r>
              <a:rPr lang="en-US">
                <a:latin typeface="Times New Roman" charset="0"/>
              </a:rPr>
              <a:t>x    x  x   </a:t>
            </a:r>
          </a:p>
          <a:p>
            <a:pPr algn="ctr"/>
            <a:r>
              <a:rPr lang="en-US">
                <a:latin typeface="Times New Roman" charset="0"/>
              </a:rPr>
              <a:t>x</a:t>
            </a:r>
          </a:p>
          <a:p>
            <a:pPr algn="ctr"/>
            <a:r>
              <a:rPr lang="en-US">
                <a:latin typeface="Times New Roman" charset="0"/>
              </a:rPr>
              <a:t>x x   x</a:t>
            </a:r>
          </a:p>
          <a:p>
            <a:pPr algn="ctr"/>
            <a:r>
              <a:rPr lang="en-US">
                <a:latin typeface="Times New Roman" charset="0"/>
              </a:rPr>
              <a:t>x</a:t>
            </a:r>
          </a:p>
        </p:txBody>
      </p:sp>
      <p:sp>
        <p:nvSpPr>
          <p:cNvPr id="90117" name="Oval 5"/>
          <p:cNvSpPr>
            <a:spLocks noChangeArrowheads="1"/>
          </p:cNvSpPr>
          <p:nvPr/>
        </p:nvSpPr>
        <p:spPr bwMode="auto">
          <a:xfrm>
            <a:off x="4572000" y="4648200"/>
            <a:ext cx="1905000" cy="1600200"/>
          </a:xfrm>
          <a:prstGeom prst="ellipse">
            <a:avLst/>
          </a:prstGeom>
          <a:noFill/>
          <a:ln w="9525">
            <a:no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sp>
        <p:nvSpPr>
          <p:cNvPr id="90118" name="Text Box 6"/>
          <p:cNvSpPr txBox="1">
            <a:spLocks noChangeArrowheads="1"/>
          </p:cNvSpPr>
          <p:nvPr/>
        </p:nvSpPr>
        <p:spPr bwMode="auto">
          <a:xfrm>
            <a:off x="5013325" y="17176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90119" name="Text Box 7"/>
          <p:cNvSpPr txBox="1">
            <a:spLocks noChangeArrowheads="1"/>
          </p:cNvSpPr>
          <p:nvPr/>
        </p:nvSpPr>
        <p:spPr bwMode="auto">
          <a:xfrm>
            <a:off x="3641725" y="4918075"/>
            <a:ext cx="336550" cy="457200"/>
          </a:xfrm>
          <a:prstGeom prst="rect">
            <a:avLst/>
          </a:prstGeom>
          <a:noFill/>
          <a:ln w="9525">
            <a:noFill/>
            <a:miter lim="800000"/>
            <a:headEnd/>
            <a:tailEnd/>
          </a:ln>
          <a:effectLst/>
        </p:spPr>
        <p:txBody>
          <a:bodyPr wrap="none">
            <a:spAutoFit/>
          </a:bodyPr>
          <a:lstStyle/>
          <a:p>
            <a:r>
              <a:rPr lang="en-US">
                <a:latin typeface="Times New Roman" charset="0"/>
              </a:rPr>
              <a:t>x</a:t>
            </a:r>
          </a:p>
        </p:txBody>
      </p:sp>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4" name="Oval 3"/>
          <p:cNvSpPr>
            <a:spLocks noChangeArrowheads="1"/>
          </p:cNvSpPr>
          <p:nvPr/>
        </p:nvSpPr>
        <p:spPr bwMode="auto">
          <a:xfrm>
            <a:off x="2743200" y="2286000"/>
            <a:ext cx="1828800" cy="22860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latin typeface="Times New Roman" charset="0"/>
              </a:rPr>
              <a:t>x        x</a:t>
            </a:r>
          </a:p>
          <a:p>
            <a:pPr algn="ctr"/>
            <a:r>
              <a:rPr lang="en-US">
                <a:latin typeface="Times New Roman" charset="0"/>
              </a:rPr>
              <a:t>x  x      x  x</a:t>
            </a:r>
          </a:p>
          <a:p>
            <a:pPr algn="ctr"/>
            <a:r>
              <a:rPr lang="en-US">
                <a:latin typeface="Times New Roman" charset="0"/>
              </a:rPr>
              <a:t>x   x x  x     </a:t>
            </a:r>
          </a:p>
          <a:p>
            <a:pPr algn="ctr"/>
            <a:r>
              <a:rPr lang="en-US">
                <a:latin typeface="Times New Roman" charset="0"/>
              </a:rPr>
              <a:t>x     x  x</a:t>
            </a:r>
          </a:p>
          <a:p>
            <a:pPr algn="ctr"/>
            <a:r>
              <a:rPr lang="en-US">
                <a:latin typeface="Times New Roman" charset="0"/>
              </a:rPr>
              <a:t>x   x</a:t>
            </a:r>
          </a:p>
        </p:txBody>
      </p:sp>
      <p:sp>
        <p:nvSpPr>
          <p:cNvPr id="15" name="Oval 4"/>
          <p:cNvSpPr>
            <a:spLocks noChangeArrowheads="1"/>
          </p:cNvSpPr>
          <p:nvPr/>
        </p:nvSpPr>
        <p:spPr bwMode="auto">
          <a:xfrm>
            <a:off x="5486400" y="1524000"/>
            <a:ext cx="1752600" cy="2819400"/>
          </a:xfrm>
          <a:prstGeom prst="ellipse">
            <a:avLst/>
          </a:prstGeom>
          <a:solidFill>
            <a:srgbClr val="808000">
              <a:alpha val="50000"/>
            </a:srgbClr>
          </a:solidFill>
          <a:ln w="9525">
            <a:solidFill>
              <a:schemeClr val="tx1"/>
            </a:solidFill>
            <a:round/>
            <a:headEnd/>
            <a:tailEnd/>
          </a:ln>
          <a:effectLst/>
        </p:spPr>
        <p:txBody>
          <a:bodyPr wrap="none" anchor="ctr"/>
          <a:lstStyle/>
          <a:p>
            <a:pPr algn="ctr"/>
            <a:r>
              <a:rPr lang="en-US" dirty="0">
                <a:latin typeface="Times New Roman" charset="0"/>
              </a:rPr>
              <a:t>x</a:t>
            </a:r>
          </a:p>
          <a:p>
            <a:pPr algn="ctr"/>
            <a:r>
              <a:rPr lang="en-US" dirty="0">
                <a:latin typeface="Times New Roman" charset="0"/>
              </a:rPr>
              <a:t>xx    x</a:t>
            </a:r>
          </a:p>
          <a:p>
            <a:pPr algn="ctr"/>
            <a:r>
              <a:rPr lang="en-US" dirty="0">
                <a:latin typeface="Times New Roman" charset="0"/>
              </a:rPr>
              <a:t>x  </a:t>
            </a:r>
            <a:r>
              <a:rPr lang="en-US" dirty="0" err="1">
                <a:latin typeface="Times New Roman" charset="0"/>
              </a:rPr>
              <a:t>x</a:t>
            </a:r>
            <a:r>
              <a:rPr lang="en-US" dirty="0">
                <a:latin typeface="Times New Roman" charset="0"/>
              </a:rPr>
              <a:t>        </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r>
              <a:rPr lang="en-US" dirty="0">
                <a:latin typeface="Times New Roman" charset="0"/>
              </a:rPr>
              <a:t>   </a:t>
            </a:r>
          </a:p>
          <a:p>
            <a:pPr algn="ctr"/>
            <a:r>
              <a:rPr lang="en-US" dirty="0">
                <a:latin typeface="Times New Roman" charset="0"/>
              </a:rPr>
              <a:t>x</a:t>
            </a:r>
          </a:p>
          <a:p>
            <a:pPr algn="ctr"/>
            <a:r>
              <a:rPr lang="en-US" dirty="0">
                <a:latin typeface="Times New Roman" charset="0"/>
              </a:rPr>
              <a:t>x </a:t>
            </a:r>
            <a:r>
              <a:rPr lang="en-US" dirty="0" err="1">
                <a:latin typeface="Times New Roman" charset="0"/>
              </a:rPr>
              <a:t>x</a:t>
            </a:r>
            <a:r>
              <a:rPr lang="en-US" dirty="0">
                <a:latin typeface="Times New Roman" charset="0"/>
              </a:rPr>
              <a:t>   </a:t>
            </a:r>
            <a:r>
              <a:rPr lang="en-US" dirty="0" err="1">
                <a:latin typeface="Times New Roman" charset="0"/>
              </a:rPr>
              <a:t>x</a:t>
            </a:r>
            <a:endParaRPr lang="en-US" dirty="0">
              <a:latin typeface="Times New Roman" charset="0"/>
            </a:endParaRPr>
          </a:p>
          <a:p>
            <a:pPr algn="ctr"/>
            <a:r>
              <a:rPr lang="en-US" dirty="0">
                <a:latin typeface="Times New Roman" charset="0"/>
              </a:rPr>
              <a:t>x</a:t>
            </a:r>
          </a:p>
        </p:txBody>
      </p:sp>
      <p:sp>
        <p:nvSpPr>
          <p:cNvPr id="16" name="Oval 5"/>
          <p:cNvSpPr>
            <a:spLocks noChangeArrowheads="1"/>
          </p:cNvSpPr>
          <p:nvPr/>
        </p:nvSpPr>
        <p:spPr bwMode="auto">
          <a:xfrm>
            <a:off x="4572000" y="4648200"/>
            <a:ext cx="1905000" cy="1600200"/>
          </a:xfrm>
          <a:prstGeom prst="ellipse">
            <a:avLst/>
          </a:prstGeom>
          <a:solidFill>
            <a:srgbClr val="FFFF00">
              <a:alpha val="50000"/>
            </a:srgbClr>
          </a:solidFill>
          <a:ln w="9525">
            <a:solidFill>
              <a:schemeClr val="tx1"/>
            </a:solidFill>
            <a:round/>
            <a:headEnd/>
            <a:tailEnd/>
          </a:ln>
          <a:effectLst/>
        </p:spPr>
        <p:txBody>
          <a:bodyPr wrap="none" anchor="ctr"/>
          <a:lstStyle/>
          <a:p>
            <a:pPr algn="ctr"/>
            <a:r>
              <a:rPr lang="en-US">
                <a:latin typeface="Times New Roman" charset="0"/>
              </a:rPr>
              <a:t>     x   x</a:t>
            </a:r>
          </a:p>
          <a:p>
            <a:pPr algn="ctr"/>
            <a:r>
              <a:rPr lang="en-US">
                <a:latin typeface="Times New Roman" charset="0"/>
              </a:rPr>
              <a:t>x  x    x    x</a:t>
            </a:r>
          </a:p>
          <a:p>
            <a:pPr algn="ctr"/>
            <a:r>
              <a:rPr lang="en-US">
                <a:latin typeface="Times New Roman" charset="0"/>
              </a:rPr>
              <a:t>  x    x     x</a:t>
            </a:r>
          </a:p>
          <a:p>
            <a:pPr algn="ctr"/>
            <a:r>
              <a:rPr lang="en-US">
                <a:latin typeface="Times New Roman" charset="0"/>
              </a:rPr>
              <a:t>x  </a:t>
            </a:r>
          </a:p>
        </p:txBody>
      </p:sp>
      <p:cxnSp>
        <p:nvCxnSpPr>
          <p:cNvPr id="3" name="Straight Arrow Connector 2"/>
          <p:cNvCxnSpPr/>
          <p:nvPr/>
        </p:nvCxnSpPr>
        <p:spPr>
          <a:xfrm flipV="1">
            <a:off x="2971800" y="5257800"/>
            <a:ext cx="669925" cy="6858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4" name="TextBox 3"/>
          <p:cNvSpPr txBox="1"/>
          <p:nvPr/>
        </p:nvSpPr>
        <p:spPr>
          <a:xfrm>
            <a:off x="2488461" y="5943600"/>
            <a:ext cx="864339"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Outlier</a:t>
            </a:r>
          </a:p>
        </p:txBody>
      </p:sp>
      <p:cxnSp>
        <p:nvCxnSpPr>
          <p:cNvPr id="17" name="Straight Arrow Connector 16"/>
          <p:cNvCxnSpPr/>
          <p:nvPr/>
        </p:nvCxnSpPr>
        <p:spPr>
          <a:xfrm flipH="1" flipV="1">
            <a:off x="6553200" y="5600700"/>
            <a:ext cx="825947" cy="3429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7010400" y="5879068"/>
            <a:ext cx="915635"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Cluster</a:t>
            </a:r>
          </a:p>
        </p:txBody>
      </p:sp>
    </p:spTree>
    <p:extLst>
      <p:ext uri="{BB962C8B-B14F-4D97-AF65-F5344CB8AC3E}">
        <p14:creationId xmlns:p14="http://schemas.microsoft.com/office/powerpoint/2010/main" val="240811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US" dirty="0"/>
              <a:t>Example: </a:t>
            </a:r>
            <a:r>
              <a:rPr lang="en-US" dirty="0" smtClean="0"/>
              <a:t>Stanford Salaries</a:t>
            </a:r>
            <a:endParaRPr lang="en-US" dirty="0"/>
          </a:p>
        </p:txBody>
      </p:sp>
      <p:sp>
        <p:nvSpPr>
          <p:cNvPr id="33" name="Slide Number Placeholder 4"/>
          <p:cNvSpPr>
            <a:spLocks noGrp="1"/>
          </p:cNvSpPr>
          <p:nvPr>
            <p:ph type="sldNum" sz="quarter" idx="12"/>
          </p:nvPr>
        </p:nvSpPr>
        <p:spPr/>
        <p:txBody>
          <a:bodyPr/>
          <a:lstStyle/>
          <a:p>
            <a:fld id="{975F5734-8D22-41E0-BB7B-D16E0A7A0F73}" type="slidenum">
              <a:rPr lang="en-US"/>
              <a:pPr/>
              <a:t>50</a:t>
            </a:fld>
            <a:endParaRPr lang="en-US"/>
          </a:p>
        </p:txBody>
      </p:sp>
      <p:sp>
        <p:nvSpPr>
          <p:cNvPr id="76803"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6804"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6805"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6806"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6807"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6808"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6809"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6810"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6811"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6812"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6813"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6814"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5"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6"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7"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8"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19"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0"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1"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2"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3"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4"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5"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6"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6827" name="Text Box 27"/>
          <p:cNvSpPr txBox="1">
            <a:spLocks noChangeArrowheads="1"/>
          </p:cNvSpPr>
          <p:nvPr/>
        </p:nvSpPr>
        <p:spPr bwMode="auto">
          <a:xfrm>
            <a:off x="441325" y="3810000"/>
            <a:ext cx="973138" cy="457200"/>
          </a:xfrm>
          <a:prstGeom prst="rect">
            <a:avLst/>
          </a:prstGeom>
          <a:noFill/>
          <a:ln w="9525">
            <a:noFill/>
            <a:miter lim="800000"/>
            <a:headEnd/>
            <a:tailEnd/>
          </a:ln>
          <a:effectLst/>
        </p:spPr>
        <p:txBody>
          <a:bodyPr wrap="none">
            <a:spAutoFit/>
          </a:bodyPr>
          <a:lstStyle/>
          <a:p>
            <a:r>
              <a:rPr lang="en-US" dirty="0"/>
              <a:t>salary</a:t>
            </a:r>
          </a:p>
        </p:txBody>
      </p:sp>
      <p:sp>
        <p:nvSpPr>
          <p:cNvPr id="76828" name="Text Box 28"/>
          <p:cNvSpPr txBox="1">
            <a:spLocks noChangeArrowheads="1"/>
          </p:cNvSpPr>
          <p:nvPr/>
        </p:nvSpPr>
        <p:spPr bwMode="auto">
          <a:xfrm>
            <a:off x="3946525" y="5410200"/>
            <a:ext cx="673100" cy="457200"/>
          </a:xfrm>
          <a:prstGeom prst="rect">
            <a:avLst/>
          </a:prstGeom>
          <a:noFill/>
          <a:ln w="9525">
            <a:noFill/>
            <a:miter lim="800000"/>
            <a:headEnd/>
            <a:tailEnd/>
          </a:ln>
          <a:effectLst/>
        </p:spPr>
        <p:txBody>
          <a:bodyPr wrap="none">
            <a:spAutoFit/>
          </a:bodyPr>
          <a:lstStyle/>
          <a:p>
            <a:r>
              <a:rPr lang="en-US"/>
              <a:t>age</a:t>
            </a:r>
          </a:p>
        </p:txBody>
      </p:sp>
      <p:sp>
        <p:nvSpPr>
          <p:cNvPr id="76829" name="Line 29"/>
          <p:cNvSpPr>
            <a:spLocks noChangeShapeType="1"/>
          </p:cNvSpPr>
          <p:nvPr/>
        </p:nvSpPr>
        <p:spPr bwMode="auto">
          <a:xfrm>
            <a:off x="4648200" y="5605462"/>
            <a:ext cx="533400" cy="0"/>
          </a:xfrm>
          <a:prstGeom prst="line">
            <a:avLst/>
          </a:prstGeom>
          <a:noFill/>
          <a:ln w="9525">
            <a:solidFill>
              <a:schemeClr val="tx1"/>
            </a:solidFill>
            <a:round/>
            <a:headEnd/>
            <a:tailEnd type="triangle" w="med" len="med"/>
          </a:ln>
          <a:effectLst/>
        </p:spPr>
        <p:txBody>
          <a:bodyPr/>
          <a:lstStyle/>
          <a:p>
            <a:endParaRPr lang="en-US"/>
          </a:p>
        </p:txBody>
      </p:sp>
      <p:sp>
        <p:nvSpPr>
          <p:cNvPr id="76830" name="Line 30"/>
          <p:cNvSpPr>
            <a:spLocks noChangeShapeType="1"/>
          </p:cNvSpPr>
          <p:nvPr/>
        </p:nvSpPr>
        <p:spPr bwMode="auto">
          <a:xfrm flipV="1">
            <a:off x="838200" y="3471862"/>
            <a:ext cx="0" cy="304800"/>
          </a:xfrm>
          <a:prstGeom prst="line">
            <a:avLst/>
          </a:prstGeom>
          <a:noFill/>
          <a:ln w="9525">
            <a:solidFill>
              <a:schemeClr val="tx1"/>
            </a:solidFill>
            <a:round/>
            <a:headEnd/>
            <a:tailEnd type="triangle" w="med" len="med"/>
          </a:ln>
          <a:effectLst/>
        </p:spPr>
        <p:txBody>
          <a:bodyPr/>
          <a:lstStyle/>
          <a:p>
            <a:endParaRPr lang="en-US"/>
          </a:p>
        </p:txBody>
      </p:sp>
      <p:sp>
        <p:nvSpPr>
          <p:cNvPr id="76831" name="Freeform 31"/>
          <p:cNvSpPr>
            <a:spLocks/>
          </p:cNvSpPr>
          <p:nvPr/>
        </p:nvSpPr>
        <p:spPr bwMode="auto">
          <a:xfrm>
            <a:off x="1385888" y="2543175"/>
            <a:ext cx="6042025" cy="1728788"/>
          </a:xfrm>
          <a:custGeom>
            <a:avLst/>
            <a:gdLst/>
            <a:ahLst/>
            <a:cxnLst>
              <a:cxn ang="0">
                <a:pos x="126" y="558"/>
              </a:cxn>
              <a:cxn ang="0">
                <a:pos x="261" y="522"/>
              </a:cxn>
              <a:cxn ang="0">
                <a:pos x="396" y="468"/>
              </a:cxn>
              <a:cxn ang="0">
                <a:pos x="540" y="450"/>
              </a:cxn>
              <a:cxn ang="0">
                <a:pos x="738" y="378"/>
              </a:cxn>
              <a:cxn ang="0">
                <a:pos x="819" y="333"/>
              </a:cxn>
              <a:cxn ang="0">
                <a:pos x="1017" y="306"/>
              </a:cxn>
              <a:cxn ang="0">
                <a:pos x="1269" y="279"/>
              </a:cxn>
              <a:cxn ang="0">
                <a:pos x="1386" y="243"/>
              </a:cxn>
              <a:cxn ang="0">
                <a:pos x="2178" y="171"/>
              </a:cxn>
              <a:cxn ang="0">
                <a:pos x="2313" y="117"/>
              </a:cxn>
              <a:cxn ang="0">
                <a:pos x="2475" y="45"/>
              </a:cxn>
              <a:cxn ang="0">
                <a:pos x="2556" y="9"/>
              </a:cxn>
              <a:cxn ang="0">
                <a:pos x="2961" y="0"/>
              </a:cxn>
              <a:cxn ang="0">
                <a:pos x="3474" y="72"/>
              </a:cxn>
              <a:cxn ang="0">
                <a:pos x="3600" y="108"/>
              </a:cxn>
              <a:cxn ang="0">
                <a:pos x="3708" y="198"/>
              </a:cxn>
              <a:cxn ang="0">
                <a:pos x="3762" y="306"/>
              </a:cxn>
              <a:cxn ang="0">
                <a:pos x="3618" y="882"/>
              </a:cxn>
              <a:cxn ang="0">
                <a:pos x="3483" y="954"/>
              </a:cxn>
              <a:cxn ang="0">
                <a:pos x="3069" y="909"/>
              </a:cxn>
              <a:cxn ang="0">
                <a:pos x="2907" y="864"/>
              </a:cxn>
              <a:cxn ang="0">
                <a:pos x="2583" y="792"/>
              </a:cxn>
              <a:cxn ang="0">
                <a:pos x="2493" y="765"/>
              </a:cxn>
              <a:cxn ang="0">
                <a:pos x="2142" y="747"/>
              </a:cxn>
              <a:cxn ang="0">
                <a:pos x="1755" y="756"/>
              </a:cxn>
              <a:cxn ang="0">
                <a:pos x="1458" y="828"/>
              </a:cxn>
              <a:cxn ang="0">
                <a:pos x="1305" y="846"/>
              </a:cxn>
              <a:cxn ang="0">
                <a:pos x="900" y="963"/>
              </a:cxn>
              <a:cxn ang="0">
                <a:pos x="684" y="1017"/>
              </a:cxn>
              <a:cxn ang="0">
                <a:pos x="504" y="1089"/>
              </a:cxn>
              <a:cxn ang="0">
                <a:pos x="270" y="1062"/>
              </a:cxn>
              <a:cxn ang="0">
                <a:pos x="171" y="954"/>
              </a:cxn>
              <a:cxn ang="0">
                <a:pos x="117" y="918"/>
              </a:cxn>
              <a:cxn ang="0">
                <a:pos x="36" y="783"/>
              </a:cxn>
              <a:cxn ang="0">
                <a:pos x="9" y="702"/>
              </a:cxn>
              <a:cxn ang="0">
                <a:pos x="0" y="675"/>
              </a:cxn>
              <a:cxn ang="0">
                <a:pos x="90" y="594"/>
              </a:cxn>
              <a:cxn ang="0">
                <a:pos x="144" y="576"/>
              </a:cxn>
              <a:cxn ang="0">
                <a:pos x="126" y="558"/>
              </a:cxn>
            </a:cxnLst>
            <a:rect l="0" t="0" r="r" b="b"/>
            <a:pathLst>
              <a:path w="3806" h="1089">
                <a:moveTo>
                  <a:pt x="126" y="558"/>
                </a:moveTo>
                <a:cubicBezTo>
                  <a:pt x="171" y="547"/>
                  <a:pt x="216" y="533"/>
                  <a:pt x="261" y="522"/>
                </a:cubicBezTo>
                <a:cubicBezTo>
                  <a:pt x="302" y="495"/>
                  <a:pt x="349" y="484"/>
                  <a:pt x="396" y="468"/>
                </a:cubicBezTo>
                <a:cubicBezTo>
                  <a:pt x="442" y="453"/>
                  <a:pt x="540" y="450"/>
                  <a:pt x="540" y="450"/>
                </a:cubicBezTo>
                <a:cubicBezTo>
                  <a:pt x="607" y="428"/>
                  <a:pt x="670" y="401"/>
                  <a:pt x="738" y="378"/>
                </a:cubicBezTo>
                <a:cubicBezTo>
                  <a:pt x="765" y="369"/>
                  <a:pt x="792" y="344"/>
                  <a:pt x="819" y="333"/>
                </a:cubicBezTo>
                <a:cubicBezTo>
                  <a:pt x="876" y="308"/>
                  <a:pt x="958" y="313"/>
                  <a:pt x="1017" y="306"/>
                </a:cubicBezTo>
                <a:cubicBezTo>
                  <a:pt x="1101" y="296"/>
                  <a:pt x="1184" y="286"/>
                  <a:pt x="1269" y="279"/>
                </a:cubicBezTo>
                <a:cubicBezTo>
                  <a:pt x="1313" y="270"/>
                  <a:pt x="1341" y="248"/>
                  <a:pt x="1386" y="243"/>
                </a:cubicBezTo>
                <a:cubicBezTo>
                  <a:pt x="1650" y="215"/>
                  <a:pt x="1912" y="183"/>
                  <a:pt x="2178" y="171"/>
                </a:cubicBezTo>
                <a:cubicBezTo>
                  <a:pt x="2219" y="144"/>
                  <a:pt x="2266" y="133"/>
                  <a:pt x="2313" y="117"/>
                </a:cubicBezTo>
                <a:cubicBezTo>
                  <a:pt x="2369" y="98"/>
                  <a:pt x="2418" y="64"/>
                  <a:pt x="2475" y="45"/>
                </a:cubicBezTo>
                <a:cubicBezTo>
                  <a:pt x="2501" y="36"/>
                  <a:pt x="2529" y="10"/>
                  <a:pt x="2556" y="9"/>
                </a:cubicBezTo>
                <a:cubicBezTo>
                  <a:pt x="2691" y="3"/>
                  <a:pt x="2826" y="3"/>
                  <a:pt x="2961" y="0"/>
                </a:cubicBezTo>
                <a:cubicBezTo>
                  <a:pt x="3134" y="12"/>
                  <a:pt x="3302" y="51"/>
                  <a:pt x="3474" y="72"/>
                </a:cubicBezTo>
                <a:cubicBezTo>
                  <a:pt x="3514" y="85"/>
                  <a:pt x="3563" y="87"/>
                  <a:pt x="3600" y="108"/>
                </a:cubicBezTo>
                <a:cubicBezTo>
                  <a:pt x="3656" y="139"/>
                  <a:pt x="3661" y="151"/>
                  <a:pt x="3708" y="198"/>
                </a:cubicBezTo>
                <a:cubicBezTo>
                  <a:pt x="3737" y="227"/>
                  <a:pt x="3739" y="272"/>
                  <a:pt x="3762" y="306"/>
                </a:cubicBezTo>
                <a:cubicBezTo>
                  <a:pt x="3806" y="526"/>
                  <a:pt x="3745" y="713"/>
                  <a:pt x="3618" y="882"/>
                </a:cubicBezTo>
                <a:cubicBezTo>
                  <a:pt x="3595" y="950"/>
                  <a:pt x="3548" y="946"/>
                  <a:pt x="3483" y="954"/>
                </a:cubicBezTo>
                <a:cubicBezTo>
                  <a:pt x="3264" y="940"/>
                  <a:pt x="3237" y="943"/>
                  <a:pt x="3069" y="909"/>
                </a:cubicBezTo>
                <a:cubicBezTo>
                  <a:pt x="3014" y="898"/>
                  <a:pt x="2961" y="875"/>
                  <a:pt x="2907" y="864"/>
                </a:cubicBezTo>
                <a:cubicBezTo>
                  <a:pt x="2798" y="842"/>
                  <a:pt x="2691" y="816"/>
                  <a:pt x="2583" y="792"/>
                </a:cubicBezTo>
                <a:cubicBezTo>
                  <a:pt x="2552" y="785"/>
                  <a:pt x="2524" y="769"/>
                  <a:pt x="2493" y="765"/>
                </a:cubicBezTo>
                <a:cubicBezTo>
                  <a:pt x="2329" y="744"/>
                  <a:pt x="2445" y="757"/>
                  <a:pt x="2142" y="747"/>
                </a:cubicBezTo>
                <a:cubicBezTo>
                  <a:pt x="2013" y="750"/>
                  <a:pt x="1884" y="751"/>
                  <a:pt x="1755" y="756"/>
                </a:cubicBezTo>
                <a:cubicBezTo>
                  <a:pt x="1657" y="760"/>
                  <a:pt x="1551" y="797"/>
                  <a:pt x="1458" y="828"/>
                </a:cubicBezTo>
                <a:cubicBezTo>
                  <a:pt x="1441" y="834"/>
                  <a:pt x="1309" y="846"/>
                  <a:pt x="1305" y="846"/>
                </a:cubicBezTo>
                <a:cubicBezTo>
                  <a:pt x="1164" y="862"/>
                  <a:pt x="1042" y="954"/>
                  <a:pt x="900" y="963"/>
                </a:cubicBezTo>
                <a:cubicBezTo>
                  <a:pt x="804" y="979"/>
                  <a:pt x="776" y="986"/>
                  <a:pt x="684" y="1017"/>
                </a:cubicBezTo>
                <a:cubicBezTo>
                  <a:pt x="661" y="1025"/>
                  <a:pt x="527" y="1081"/>
                  <a:pt x="504" y="1089"/>
                </a:cubicBezTo>
                <a:cubicBezTo>
                  <a:pt x="408" y="1086"/>
                  <a:pt x="366" y="1067"/>
                  <a:pt x="270" y="1062"/>
                </a:cubicBezTo>
                <a:cubicBezTo>
                  <a:pt x="261" y="1062"/>
                  <a:pt x="184" y="961"/>
                  <a:pt x="171" y="954"/>
                </a:cubicBezTo>
                <a:cubicBezTo>
                  <a:pt x="152" y="943"/>
                  <a:pt x="117" y="918"/>
                  <a:pt x="117" y="918"/>
                </a:cubicBezTo>
                <a:cubicBezTo>
                  <a:pt x="88" y="874"/>
                  <a:pt x="57" y="831"/>
                  <a:pt x="36" y="783"/>
                </a:cubicBezTo>
                <a:cubicBezTo>
                  <a:pt x="24" y="757"/>
                  <a:pt x="18" y="729"/>
                  <a:pt x="9" y="702"/>
                </a:cubicBezTo>
                <a:cubicBezTo>
                  <a:pt x="6" y="693"/>
                  <a:pt x="0" y="675"/>
                  <a:pt x="0" y="675"/>
                </a:cubicBezTo>
                <a:cubicBezTo>
                  <a:pt x="25" y="599"/>
                  <a:pt x="11" y="615"/>
                  <a:pt x="90" y="594"/>
                </a:cubicBezTo>
                <a:cubicBezTo>
                  <a:pt x="108" y="589"/>
                  <a:pt x="157" y="589"/>
                  <a:pt x="144" y="576"/>
                </a:cubicBezTo>
                <a:cubicBezTo>
                  <a:pt x="138" y="570"/>
                  <a:pt x="132" y="564"/>
                  <a:pt x="126" y="558"/>
                </a:cubicBezTo>
                <a:close/>
              </a:path>
            </a:pathLst>
          </a:custGeom>
          <a:solidFill>
            <a:srgbClr val="FFFF99">
              <a:alpha val="50000"/>
            </a:srgbClr>
          </a:solidFill>
          <a:ln w="9525">
            <a:solidFill>
              <a:schemeClr val="tx1"/>
            </a:solidFill>
            <a:round/>
            <a:headEnd/>
            <a:tailEnd/>
          </a:ln>
          <a:effectLst/>
        </p:spPr>
        <p:txBody>
          <a:bodyPr/>
          <a:lstStyle/>
          <a:p>
            <a:endParaRPr lang="en-US"/>
          </a:p>
        </p:txBody>
      </p:sp>
      <p:sp>
        <p:nvSpPr>
          <p:cNvPr id="76832" name="Freeform 32"/>
          <p:cNvSpPr>
            <a:spLocks/>
          </p:cNvSpPr>
          <p:nvPr/>
        </p:nvSpPr>
        <p:spPr bwMode="auto">
          <a:xfrm>
            <a:off x="1614488" y="1443038"/>
            <a:ext cx="5557837" cy="3957637"/>
          </a:xfrm>
          <a:custGeom>
            <a:avLst/>
            <a:gdLst/>
            <a:ahLst/>
            <a:cxnLst>
              <a:cxn ang="0">
                <a:pos x="81" y="2367"/>
              </a:cxn>
              <a:cxn ang="0">
                <a:pos x="342" y="2493"/>
              </a:cxn>
              <a:cxn ang="0">
                <a:pos x="1017" y="2412"/>
              </a:cxn>
              <a:cxn ang="0">
                <a:pos x="1413" y="2322"/>
              </a:cxn>
              <a:cxn ang="0">
                <a:pos x="1710" y="2241"/>
              </a:cxn>
              <a:cxn ang="0">
                <a:pos x="1917" y="2160"/>
              </a:cxn>
              <a:cxn ang="0">
                <a:pos x="2088" y="2088"/>
              </a:cxn>
              <a:cxn ang="0">
                <a:pos x="2259" y="1998"/>
              </a:cxn>
              <a:cxn ang="0">
                <a:pos x="2529" y="1845"/>
              </a:cxn>
              <a:cxn ang="0">
                <a:pos x="2664" y="1764"/>
              </a:cxn>
              <a:cxn ang="0">
                <a:pos x="2862" y="1602"/>
              </a:cxn>
              <a:cxn ang="0">
                <a:pos x="2934" y="1494"/>
              </a:cxn>
              <a:cxn ang="0">
                <a:pos x="3042" y="1269"/>
              </a:cxn>
              <a:cxn ang="0">
                <a:pos x="3159" y="1026"/>
              </a:cxn>
              <a:cxn ang="0">
                <a:pos x="3213" y="945"/>
              </a:cxn>
              <a:cxn ang="0">
                <a:pos x="3312" y="720"/>
              </a:cxn>
              <a:cxn ang="0">
                <a:pos x="3384" y="576"/>
              </a:cxn>
              <a:cxn ang="0">
                <a:pos x="3420" y="495"/>
              </a:cxn>
              <a:cxn ang="0">
                <a:pos x="3492" y="333"/>
              </a:cxn>
              <a:cxn ang="0">
                <a:pos x="3483" y="171"/>
              </a:cxn>
              <a:cxn ang="0">
                <a:pos x="3087" y="27"/>
              </a:cxn>
              <a:cxn ang="0">
                <a:pos x="2790" y="9"/>
              </a:cxn>
              <a:cxn ang="0">
                <a:pos x="2637" y="117"/>
              </a:cxn>
              <a:cxn ang="0">
                <a:pos x="2583" y="198"/>
              </a:cxn>
              <a:cxn ang="0">
                <a:pos x="2475" y="414"/>
              </a:cxn>
              <a:cxn ang="0">
                <a:pos x="2313" y="603"/>
              </a:cxn>
              <a:cxn ang="0">
                <a:pos x="2250" y="711"/>
              </a:cxn>
              <a:cxn ang="0">
                <a:pos x="2178" y="846"/>
              </a:cxn>
              <a:cxn ang="0">
                <a:pos x="2088" y="1035"/>
              </a:cxn>
              <a:cxn ang="0">
                <a:pos x="2061" y="1035"/>
              </a:cxn>
              <a:cxn ang="0">
                <a:pos x="1917" y="1269"/>
              </a:cxn>
              <a:cxn ang="0">
                <a:pos x="1746" y="1557"/>
              </a:cxn>
              <a:cxn ang="0">
                <a:pos x="1647" y="1674"/>
              </a:cxn>
              <a:cxn ang="0">
                <a:pos x="1512" y="1782"/>
              </a:cxn>
              <a:cxn ang="0">
                <a:pos x="1332" y="1890"/>
              </a:cxn>
              <a:cxn ang="0">
                <a:pos x="1125" y="1926"/>
              </a:cxn>
              <a:cxn ang="0">
                <a:pos x="792" y="2034"/>
              </a:cxn>
              <a:cxn ang="0">
                <a:pos x="621" y="2079"/>
              </a:cxn>
              <a:cxn ang="0">
                <a:pos x="297" y="2115"/>
              </a:cxn>
              <a:cxn ang="0">
                <a:pos x="108" y="2160"/>
              </a:cxn>
              <a:cxn ang="0">
                <a:pos x="36" y="2232"/>
              </a:cxn>
              <a:cxn ang="0">
                <a:pos x="27" y="2349"/>
              </a:cxn>
              <a:cxn ang="0">
                <a:pos x="0" y="2313"/>
              </a:cxn>
            </a:cxnLst>
            <a:rect l="0" t="0" r="r" b="b"/>
            <a:pathLst>
              <a:path w="3501" h="2493">
                <a:moveTo>
                  <a:pt x="0" y="2313"/>
                </a:moveTo>
                <a:cubicBezTo>
                  <a:pt x="34" y="2324"/>
                  <a:pt x="58" y="2339"/>
                  <a:pt x="81" y="2367"/>
                </a:cubicBezTo>
                <a:cubicBezTo>
                  <a:pt x="104" y="2395"/>
                  <a:pt x="91" y="2387"/>
                  <a:pt x="99" y="2394"/>
                </a:cubicBezTo>
                <a:cubicBezTo>
                  <a:pt x="168" y="2455"/>
                  <a:pt x="254" y="2475"/>
                  <a:pt x="342" y="2493"/>
                </a:cubicBezTo>
                <a:cubicBezTo>
                  <a:pt x="525" y="2484"/>
                  <a:pt x="708" y="2469"/>
                  <a:pt x="891" y="2457"/>
                </a:cubicBezTo>
                <a:cubicBezTo>
                  <a:pt x="946" y="2446"/>
                  <a:pt x="969" y="2425"/>
                  <a:pt x="1017" y="2412"/>
                </a:cubicBezTo>
                <a:cubicBezTo>
                  <a:pt x="1092" y="2392"/>
                  <a:pt x="1167" y="2368"/>
                  <a:pt x="1242" y="2349"/>
                </a:cubicBezTo>
                <a:cubicBezTo>
                  <a:pt x="1298" y="2335"/>
                  <a:pt x="1357" y="2336"/>
                  <a:pt x="1413" y="2322"/>
                </a:cubicBezTo>
                <a:cubicBezTo>
                  <a:pt x="1545" y="2289"/>
                  <a:pt x="1384" y="2316"/>
                  <a:pt x="1530" y="2295"/>
                </a:cubicBezTo>
                <a:cubicBezTo>
                  <a:pt x="1589" y="2275"/>
                  <a:pt x="1650" y="2261"/>
                  <a:pt x="1710" y="2241"/>
                </a:cubicBezTo>
                <a:cubicBezTo>
                  <a:pt x="1731" y="2234"/>
                  <a:pt x="1746" y="2217"/>
                  <a:pt x="1764" y="2205"/>
                </a:cubicBezTo>
                <a:cubicBezTo>
                  <a:pt x="1810" y="2174"/>
                  <a:pt x="1862" y="2167"/>
                  <a:pt x="1917" y="2160"/>
                </a:cubicBezTo>
                <a:cubicBezTo>
                  <a:pt x="1955" y="2141"/>
                  <a:pt x="1998" y="2144"/>
                  <a:pt x="2034" y="2124"/>
                </a:cubicBezTo>
                <a:cubicBezTo>
                  <a:pt x="2053" y="2113"/>
                  <a:pt x="2067" y="2095"/>
                  <a:pt x="2088" y="2088"/>
                </a:cubicBezTo>
                <a:cubicBezTo>
                  <a:pt x="2128" y="2075"/>
                  <a:pt x="2169" y="2054"/>
                  <a:pt x="2205" y="2034"/>
                </a:cubicBezTo>
                <a:cubicBezTo>
                  <a:pt x="2224" y="2023"/>
                  <a:pt x="2238" y="2005"/>
                  <a:pt x="2259" y="1998"/>
                </a:cubicBezTo>
                <a:cubicBezTo>
                  <a:pt x="2286" y="1989"/>
                  <a:pt x="2315" y="1976"/>
                  <a:pt x="2340" y="1962"/>
                </a:cubicBezTo>
                <a:cubicBezTo>
                  <a:pt x="2404" y="1927"/>
                  <a:pt x="2469" y="1885"/>
                  <a:pt x="2529" y="1845"/>
                </a:cubicBezTo>
                <a:cubicBezTo>
                  <a:pt x="2552" y="1830"/>
                  <a:pt x="2585" y="1821"/>
                  <a:pt x="2610" y="1809"/>
                </a:cubicBezTo>
                <a:cubicBezTo>
                  <a:pt x="2642" y="1793"/>
                  <a:pt x="2636" y="1788"/>
                  <a:pt x="2664" y="1764"/>
                </a:cubicBezTo>
                <a:cubicBezTo>
                  <a:pt x="2715" y="1720"/>
                  <a:pt x="2756" y="1677"/>
                  <a:pt x="2817" y="1647"/>
                </a:cubicBezTo>
                <a:cubicBezTo>
                  <a:pt x="2838" y="1584"/>
                  <a:pt x="2806" y="1658"/>
                  <a:pt x="2862" y="1602"/>
                </a:cubicBezTo>
                <a:cubicBezTo>
                  <a:pt x="2876" y="1588"/>
                  <a:pt x="2876" y="1563"/>
                  <a:pt x="2889" y="1548"/>
                </a:cubicBezTo>
                <a:cubicBezTo>
                  <a:pt x="2914" y="1518"/>
                  <a:pt x="2917" y="1528"/>
                  <a:pt x="2934" y="1494"/>
                </a:cubicBezTo>
                <a:cubicBezTo>
                  <a:pt x="2971" y="1419"/>
                  <a:pt x="2909" y="1517"/>
                  <a:pt x="2961" y="1440"/>
                </a:cubicBezTo>
                <a:cubicBezTo>
                  <a:pt x="2975" y="1383"/>
                  <a:pt x="3009" y="1318"/>
                  <a:pt x="3042" y="1269"/>
                </a:cubicBezTo>
                <a:cubicBezTo>
                  <a:pt x="3056" y="1212"/>
                  <a:pt x="3044" y="1243"/>
                  <a:pt x="3087" y="1179"/>
                </a:cubicBezTo>
                <a:cubicBezTo>
                  <a:pt x="3114" y="1138"/>
                  <a:pt x="3143" y="1073"/>
                  <a:pt x="3159" y="1026"/>
                </a:cubicBezTo>
                <a:cubicBezTo>
                  <a:pt x="3166" y="1005"/>
                  <a:pt x="3183" y="990"/>
                  <a:pt x="3195" y="972"/>
                </a:cubicBezTo>
                <a:cubicBezTo>
                  <a:pt x="3201" y="963"/>
                  <a:pt x="3213" y="945"/>
                  <a:pt x="3213" y="945"/>
                </a:cubicBezTo>
                <a:cubicBezTo>
                  <a:pt x="3226" y="892"/>
                  <a:pt x="3255" y="846"/>
                  <a:pt x="3285" y="801"/>
                </a:cubicBezTo>
                <a:cubicBezTo>
                  <a:pt x="3301" y="777"/>
                  <a:pt x="3296" y="744"/>
                  <a:pt x="3312" y="720"/>
                </a:cubicBezTo>
                <a:cubicBezTo>
                  <a:pt x="3335" y="686"/>
                  <a:pt x="3350" y="649"/>
                  <a:pt x="3366" y="612"/>
                </a:cubicBezTo>
                <a:cubicBezTo>
                  <a:pt x="3371" y="600"/>
                  <a:pt x="3377" y="588"/>
                  <a:pt x="3384" y="576"/>
                </a:cubicBezTo>
                <a:cubicBezTo>
                  <a:pt x="3389" y="567"/>
                  <a:pt x="3398" y="559"/>
                  <a:pt x="3402" y="549"/>
                </a:cubicBezTo>
                <a:cubicBezTo>
                  <a:pt x="3410" y="532"/>
                  <a:pt x="3409" y="511"/>
                  <a:pt x="3420" y="495"/>
                </a:cubicBezTo>
                <a:cubicBezTo>
                  <a:pt x="3436" y="471"/>
                  <a:pt x="3453" y="441"/>
                  <a:pt x="3465" y="414"/>
                </a:cubicBezTo>
                <a:cubicBezTo>
                  <a:pt x="3465" y="414"/>
                  <a:pt x="3487" y="347"/>
                  <a:pt x="3492" y="333"/>
                </a:cubicBezTo>
                <a:cubicBezTo>
                  <a:pt x="3495" y="324"/>
                  <a:pt x="3501" y="306"/>
                  <a:pt x="3501" y="306"/>
                </a:cubicBezTo>
                <a:cubicBezTo>
                  <a:pt x="3499" y="282"/>
                  <a:pt x="3501" y="208"/>
                  <a:pt x="3483" y="171"/>
                </a:cubicBezTo>
                <a:cubicBezTo>
                  <a:pt x="3461" y="128"/>
                  <a:pt x="3422" y="118"/>
                  <a:pt x="3384" y="99"/>
                </a:cubicBezTo>
                <a:cubicBezTo>
                  <a:pt x="3288" y="51"/>
                  <a:pt x="3194" y="39"/>
                  <a:pt x="3087" y="27"/>
                </a:cubicBezTo>
                <a:cubicBezTo>
                  <a:pt x="3031" y="8"/>
                  <a:pt x="2974" y="6"/>
                  <a:pt x="2916" y="0"/>
                </a:cubicBezTo>
                <a:cubicBezTo>
                  <a:pt x="2874" y="3"/>
                  <a:pt x="2832" y="4"/>
                  <a:pt x="2790" y="9"/>
                </a:cubicBezTo>
                <a:cubicBezTo>
                  <a:pt x="2750" y="14"/>
                  <a:pt x="2721" y="50"/>
                  <a:pt x="2682" y="63"/>
                </a:cubicBezTo>
                <a:cubicBezTo>
                  <a:pt x="2679" y="68"/>
                  <a:pt x="2638" y="116"/>
                  <a:pt x="2637" y="117"/>
                </a:cubicBezTo>
                <a:cubicBezTo>
                  <a:pt x="2632" y="125"/>
                  <a:pt x="2633" y="136"/>
                  <a:pt x="2628" y="144"/>
                </a:cubicBezTo>
                <a:cubicBezTo>
                  <a:pt x="2588" y="204"/>
                  <a:pt x="2612" y="139"/>
                  <a:pt x="2583" y="198"/>
                </a:cubicBezTo>
                <a:cubicBezTo>
                  <a:pt x="2556" y="252"/>
                  <a:pt x="2527" y="309"/>
                  <a:pt x="2493" y="360"/>
                </a:cubicBezTo>
                <a:cubicBezTo>
                  <a:pt x="2482" y="376"/>
                  <a:pt x="2486" y="398"/>
                  <a:pt x="2475" y="414"/>
                </a:cubicBezTo>
                <a:cubicBezTo>
                  <a:pt x="2444" y="460"/>
                  <a:pt x="2404" y="540"/>
                  <a:pt x="2349" y="558"/>
                </a:cubicBezTo>
                <a:cubicBezTo>
                  <a:pt x="2316" y="656"/>
                  <a:pt x="2371" y="510"/>
                  <a:pt x="2313" y="603"/>
                </a:cubicBezTo>
                <a:cubicBezTo>
                  <a:pt x="2303" y="619"/>
                  <a:pt x="2301" y="639"/>
                  <a:pt x="2295" y="657"/>
                </a:cubicBezTo>
                <a:cubicBezTo>
                  <a:pt x="2289" y="676"/>
                  <a:pt x="2263" y="698"/>
                  <a:pt x="2250" y="711"/>
                </a:cubicBezTo>
                <a:cubicBezTo>
                  <a:pt x="2241" y="738"/>
                  <a:pt x="2228" y="767"/>
                  <a:pt x="2214" y="792"/>
                </a:cubicBezTo>
                <a:cubicBezTo>
                  <a:pt x="2203" y="811"/>
                  <a:pt x="2185" y="825"/>
                  <a:pt x="2178" y="846"/>
                </a:cubicBezTo>
                <a:cubicBezTo>
                  <a:pt x="2159" y="904"/>
                  <a:pt x="2171" y="971"/>
                  <a:pt x="2115" y="990"/>
                </a:cubicBezTo>
                <a:cubicBezTo>
                  <a:pt x="2109" y="999"/>
                  <a:pt x="2096" y="1027"/>
                  <a:pt x="2088" y="1035"/>
                </a:cubicBezTo>
                <a:cubicBezTo>
                  <a:pt x="2080" y="1043"/>
                  <a:pt x="2076" y="1035"/>
                  <a:pt x="2070" y="1044"/>
                </a:cubicBezTo>
                <a:cubicBezTo>
                  <a:pt x="2063" y="1053"/>
                  <a:pt x="2069" y="1025"/>
                  <a:pt x="2061" y="1035"/>
                </a:cubicBezTo>
                <a:cubicBezTo>
                  <a:pt x="2053" y="1045"/>
                  <a:pt x="2049" y="1068"/>
                  <a:pt x="2025" y="1107"/>
                </a:cubicBezTo>
                <a:cubicBezTo>
                  <a:pt x="1986" y="1165"/>
                  <a:pt x="1948" y="1207"/>
                  <a:pt x="1917" y="1269"/>
                </a:cubicBezTo>
                <a:cubicBezTo>
                  <a:pt x="1904" y="1295"/>
                  <a:pt x="1861" y="1357"/>
                  <a:pt x="1854" y="1377"/>
                </a:cubicBezTo>
                <a:cubicBezTo>
                  <a:pt x="1837" y="1429"/>
                  <a:pt x="1791" y="1527"/>
                  <a:pt x="1746" y="1557"/>
                </a:cubicBezTo>
                <a:cubicBezTo>
                  <a:pt x="1733" y="1576"/>
                  <a:pt x="1714" y="1592"/>
                  <a:pt x="1701" y="1611"/>
                </a:cubicBezTo>
                <a:cubicBezTo>
                  <a:pt x="1678" y="1646"/>
                  <a:pt x="1697" y="1657"/>
                  <a:pt x="1647" y="1674"/>
                </a:cubicBezTo>
                <a:cubicBezTo>
                  <a:pt x="1622" y="1699"/>
                  <a:pt x="1594" y="1725"/>
                  <a:pt x="1566" y="1746"/>
                </a:cubicBezTo>
                <a:cubicBezTo>
                  <a:pt x="1549" y="1759"/>
                  <a:pt x="1512" y="1782"/>
                  <a:pt x="1512" y="1782"/>
                </a:cubicBezTo>
                <a:cubicBezTo>
                  <a:pt x="1489" y="1817"/>
                  <a:pt x="1474" y="1817"/>
                  <a:pt x="1440" y="1836"/>
                </a:cubicBezTo>
                <a:cubicBezTo>
                  <a:pt x="1335" y="1894"/>
                  <a:pt x="1437" y="1855"/>
                  <a:pt x="1332" y="1890"/>
                </a:cubicBezTo>
                <a:cubicBezTo>
                  <a:pt x="1290" y="1904"/>
                  <a:pt x="1322" y="1913"/>
                  <a:pt x="1278" y="1917"/>
                </a:cubicBezTo>
                <a:cubicBezTo>
                  <a:pt x="1227" y="1922"/>
                  <a:pt x="1176" y="1923"/>
                  <a:pt x="1125" y="1926"/>
                </a:cubicBezTo>
                <a:cubicBezTo>
                  <a:pt x="1074" y="1936"/>
                  <a:pt x="946" y="1966"/>
                  <a:pt x="900" y="1989"/>
                </a:cubicBezTo>
                <a:cubicBezTo>
                  <a:pt x="865" y="2007"/>
                  <a:pt x="831" y="2024"/>
                  <a:pt x="792" y="2034"/>
                </a:cubicBezTo>
                <a:cubicBezTo>
                  <a:pt x="762" y="2041"/>
                  <a:pt x="732" y="2045"/>
                  <a:pt x="702" y="2052"/>
                </a:cubicBezTo>
                <a:cubicBezTo>
                  <a:pt x="674" y="2059"/>
                  <a:pt x="649" y="2076"/>
                  <a:pt x="621" y="2079"/>
                </a:cubicBezTo>
                <a:cubicBezTo>
                  <a:pt x="480" y="2093"/>
                  <a:pt x="561" y="2086"/>
                  <a:pt x="378" y="2097"/>
                </a:cubicBezTo>
                <a:cubicBezTo>
                  <a:pt x="357" y="2100"/>
                  <a:pt x="319" y="2104"/>
                  <a:pt x="297" y="2115"/>
                </a:cubicBezTo>
                <a:cubicBezTo>
                  <a:pt x="262" y="2133"/>
                  <a:pt x="281" y="2134"/>
                  <a:pt x="243" y="2142"/>
                </a:cubicBezTo>
                <a:cubicBezTo>
                  <a:pt x="222" y="2146"/>
                  <a:pt x="126" y="2158"/>
                  <a:pt x="108" y="2160"/>
                </a:cubicBezTo>
                <a:cubicBezTo>
                  <a:pt x="90" y="2166"/>
                  <a:pt x="72" y="2172"/>
                  <a:pt x="54" y="2178"/>
                </a:cubicBezTo>
                <a:cubicBezTo>
                  <a:pt x="36" y="2184"/>
                  <a:pt x="42" y="2214"/>
                  <a:pt x="36" y="2232"/>
                </a:cubicBezTo>
                <a:cubicBezTo>
                  <a:pt x="24" y="2269"/>
                  <a:pt x="32" y="2251"/>
                  <a:pt x="9" y="2286"/>
                </a:cubicBezTo>
                <a:cubicBezTo>
                  <a:pt x="9" y="2286"/>
                  <a:pt x="23" y="2345"/>
                  <a:pt x="27" y="2349"/>
                </a:cubicBezTo>
                <a:cubicBezTo>
                  <a:pt x="57" y="2379"/>
                  <a:pt x="54" y="2342"/>
                  <a:pt x="54" y="2367"/>
                </a:cubicBezTo>
                <a:lnTo>
                  <a:pt x="0" y="2313"/>
                </a:lnTo>
                <a:close/>
              </a:path>
            </a:pathLst>
          </a:custGeom>
          <a:solidFill>
            <a:srgbClr val="CC99FF">
              <a:alpha val="50000"/>
            </a:srgbClr>
          </a:solidFill>
          <a:ln w="9525">
            <a:solidFill>
              <a:schemeClr val="tx1"/>
            </a:solidFill>
            <a:round/>
            <a:headEnd/>
            <a:tailEnd/>
          </a:ln>
          <a:effectLst/>
        </p:spPr>
        <p:txBody>
          <a:bodyPr/>
          <a:lstStyle/>
          <a:p>
            <a:endParaRPr lang="en-US"/>
          </a:p>
        </p:txBody>
      </p:sp>
      <p:sp>
        <p:nvSpPr>
          <p:cNvPr id="36" name="Footer Placeholder 3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4022155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1" grpId="0" animBg="1"/>
      <p:bldP spid="7683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mtClean="0"/>
              <a:t>Starting CURE</a:t>
            </a:r>
            <a:endParaRPr lang="en-US"/>
          </a:p>
        </p:txBody>
      </p:sp>
      <p:sp>
        <p:nvSpPr>
          <p:cNvPr id="77827" name="Rectangle 3"/>
          <p:cNvSpPr>
            <a:spLocks noGrp="1" noChangeArrowheads="1"/>
          </p:cNvSpPr>
          <p:nvPr>
            <p:ph idx="1"/>
          </p:nvPr>
        </p:nvSpPr>
        <p:spPr>
          <a:xfrm>
            <a:off x="457200" y="1295400"/>
            <a:ext cx="8229600" cy="5486400"/>
          </a:xfrm>
        </p:spPr>
        <p:txBody>
          <a:bodyPr>
            <a:normAutofit/>
          </a:bodyPr>
          <a:lstStyle/>
          <a:p>
            <a:pPr marL="118872" indent="0">
              <a:buNone/>
            </a:pPr>
            <a:r>
              <a:rPr lang="en-US" b="1" u="sng" dirty="0" smtClean="0">
                <a:solidFill>
                  <a:srgbClr val="FF0066"/>
                </a:solidFill>
              </a:rPr>
              <a:t>2 Pass algorithm. Pass 1:</a:t>
            </a:r>
          </a:p>
          <a:p>
            <a:r>
              <a:rPr lang="en-US" b="1" dirty="0" smtClean="0"/>
              <a:t>0) Pick a random sample of points that fit in main memory</a:t>
            </a:r>
          </a:p>
          <a:p>
            <a:r>
              <a:rPr lang="en-US" b="1" dirty="0" smtClean="0">
                <a:solidFill>
                  <a:srgbClr val="D60093"/>
                </a:solidFill>
              </a:rPr>
              <a:t>1) Initial clusters: </a:t>
            </a:r>
          </a:p>
          <a:p>
            <a:pPr lvl="1"/>
            <a:r>
              <a:rPr lang="en-US" dirty="0" smtClean="0"/>
              <a:t>Cluster these points hierarchically – group </a:t>
            </a:r>
            <a:br>
              <a:rPr lang="en-US" dirty="0" smtClean="0"/>
            </a:br>
            <a:r>
              <a:rPr lang="en-US" dirty="0" smtClean="0"/>
              <a:t>nearest points/clusters</a:t>
            </a:r>
          </a:p>
          <a:p>
            <a:r>
              <a:rPr lang="en-US" b="1" dirty="0" smtClean="0">
                <a:solidFill>
                  <a:srgbClr val="0000FF"/>
                </a:solidFill>
              </a:rPr>
              <a:t>2) Pick representative points:</a:t>
            </a:r>
          </a:p>
          <a:p>
            <a:pPr lvl="1"/>
            <a:r>
              <a:rPr lang="en-US" dirty="0" smtClean="0"/>
              <a:t>For each cluster, pick a sample of points, as dispersed as possible</a:t>
            </a:r>
          </a:p>
          <a:p>
            <a:pPr lvl="1"/>
            <a:r>
              <a:rPr lang="en-US" dirty="0" smtClean="0"/>
              <a:t>From the sample, pick representatives by moving them (say) 20% toward the centroid of the cluster</a:t>
            </a:r>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D5F54875-D4D4-48AC-B2D1-F6AA09775CCA}" type="slidenum">
              <a:rPr lang="en-US" smtClean="0"/>
              <a:pPr/>
              <a:t>51</a:t>
            </a:fld>
            <a:endParaRPr lang="en-US"/>
          </a:p>
        </p:txBody>
      </p:sp>
    </p:spTree>
    <p:extLst>
      <p:ext uri="{BB962C8B-B14F-4D97-AF65-F5344CB8AC3E}">
        <p14:creationId xmlns:p14="http://schemas.microsoft.com/office/powerpoint/2010/main" val="18560803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a:t>Example: Initial Clusters</a:t>
            </a:r>
          </a:p>
        </p:txBody>
      </p:sp>
      <p:sp>
        <p:nvSpPr>
          <p:cNvPr id="34" name="Slide Number Placeholder 4"/>
          <p:cNvSpPr>
            <a:spLocks noGrp="1"/>
          </p:cNvSpPr>
          <p:nvPr>
            <p:ph type="sldNum" sz="quarter" idx="12"/>
          </p:nvPr>
        </p:nvSpPr>
        <p:spPr/>
        <p:txBody>
          <a:bodyPr/>
          <a:lstStyle/>
          <a:p>
            <a:fld id="{3F6E399A-B745-4CB0-B7BA-AC55B15E361E}" type="slidenum">
              <a:rPr lang="en-US"/>
              <a:pPr/>
              <a:t>52</a:t>
            </a:fld>
            <a:endParaRPr lang="en-US"/>
          </a:p>
        </p:txBody>
      </p:sp>
      <p:sp>
        <p:nvSpPr>
          <p:cNvPr id="78851"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8852"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8853"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8854"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8855"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8856"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8857"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8858"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8859"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8860"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8861"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8862"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3"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4"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5"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6"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7"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8"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69"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0"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1"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2"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3"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4"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8875"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78876"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78877"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78878"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78879"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78880"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78881"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37" name="Footer Placeholder 36"/>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85897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8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8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79" grpId="0" animBg="1"/>
      <p:bldP spid="78880" grpId="0" animBg="1"/>
      <p:bldP spid="7888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Example: Pick Dispersed Points</a:t>
            </a:r>
          </a:p>
        </p:txBody>
      </p:sp>
      <p:sp>
        <p:nvSpPr>
          <p:cNvPr id="39" name="Slide Number Placeholder 4"/>
          <p:cNvSpPr>
            <a:spLocks noGrp="1"/>
          </p:cNvSpPr>
          <p:nvPr>
            <p:ph type="sldNum" sz="quarter" idx="12"/>
          </p:nvPr>
        </p:nvSpPr>
        <p:spPr/>
        <p:txBody>
          <a:bodyPr/>
          <a:lstStyle/>
          <a:p>
            <a:fld id="{4373106D-5E90-4DCD-AC13-0F5F01FA7579}" type="slidenum">
              <a:rPr lang="en-US"/>
              <a:pPr/>
              <a:t>53</a:t>
            </a:fld>
            <a:endParaRPr lang="en-US"/>
          </a:p>
        </p:txBody>
      </p:sp>
      <p:sp>
        <p:nvSpPr>
          <p:cNvPr id="79875"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79876"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79877"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79878"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79879"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79880"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79881"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79882"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79883"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79884"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79885"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79886"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7"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8"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89"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0"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1"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2"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3"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4"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5"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6"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7"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8"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79899"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79900"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79901"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79902"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79903"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79904"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79905"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79906" name="Oval 34"/>
          <p:cNvSpPr>
            <a:spLocks noChangeArrowheads="1"/>
          </p:cNvSpPr>
          <p:nvPr/>
        </p:nvSpPr>
        <p:spPr bwMode="auto">
          <a:xfrm>
            <a:off x="5867400" y="1524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7" name="Oval 35"/>
          <p:cNvSpPr>
            <a:spLocks noChangeArrowheads="1"/>
          </p:cNvSpPr>
          <p:nvPr/>
        </p:nvSpPr>
        <p:spPr bwMode="auto">
          <a:xfrm>
            <a:off x="6705600" y="1524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8" name="Oval 36"/>
          <p:cNvSpPr>
            <a:spLocks noChangeArrowheads="1"/>
          </p:cNvSpPr>
          <p:nvPr/>
        </p:nvSpPr>
        <p:spPr bwMode="auto">
          <a:xfrm>
            <a:off x="5105400" y="28956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09" name="Oval 37"/>
          <p:cNvSpPr>
            <a:spLocks noChangeArrowheads="1"/>
          </p:cNvSpPr>
          <p:nvPr/>
        </p:nvSpPr>
        <p:spPr bwMode="auto">
          <a:xfrm>
            <a:off x="6553200" y="3352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79910" name="Text Box 38"/>
          <p:cNvSpPr txBox="1">
            <a:spLocks noChangeArrowheads="1"/>
          </p:cNvSpPr>
          <p:nvPr/>
        </p:nvSpPr>
        <p:spPr bwMode="auto">
          <a:xfrm>
            <a:off x="6994525" y="3995738"/>
            <a:ext cx="1582484" cy="1200329"/>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Pick (say) 4</a:t>
            </a:r>
          </a:p>
          <a:p>
            <a:r>
              <a:rPr lang="en-US" dirty="0">
                <a:solidFill>
                  <a:srgbClr val="008000"/>
                </a:solidFill>
                <a:latin typeface="Arial" pitchFamily="34" charset="0"/>
                <a:cs typeface="Arial" pitchFamily="34" charset="0"/>
              </a:rPr>
              <a:t>remote points</a:t>
            </a:r>
          </a:p>
          <a:p>
            <a:r>
              <a:rPr lang="en-US" dirty="0">
                <a:solidFill>
                  <a:srgbClr val="008000"/>
                </a:solidFill>
                <a:latin typeface="Arial" pitchFamily="34" charset="0"/>
                <a:cs typeface="Arial" pitchFamily="34" charset="0"/>
              </a:rPr>
              <a:t>for each</a:t>
            </a:r>
          </a:p>
          <a:p>
            <a:r>
              <a:rPr lang="en-US" dirty="0">
                <a:solidFill>
                  <a:srgbClr val="008000"/>
                </a:solidFill>
                <a:latin typeface="Arial" pitchFamily="34" charset="0"/>
                <a:cs typeface="Arial" pitchFamily="34" charset="0"/>
              </a:rPr>
              <a:t>cluster.</a:t>
            </a:r>
          </a:p>
        </p:txBody>
      </p:sp>
      <p:sp>
        <p:nvSpPr>
          <p:cNvPr id="42" name="Footer Placeholder 41"/>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60774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99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99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99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9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06" grpId="0" animBg="1"/>
      <p:bldP spid="79907" grpId="0" animBg="1"/>
      <p:bldP spid="79908" grpId="0" animBg="1"/>
      <p:bldP spid="7990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dirty="0"/>
              <a:t>Example: Pick Dispersed Points</a:t>
            </a:r>
          </a:p>
        </p:txBody>
      </p:sp>
      <p:sp>
        <p:nvSpPr>
          <p:cNvPr id="39" name="Slide Number Placeholder 4"/>
          <p:cNvSpPr>
            <a:spLocks noGrp="1"/>
          </p:cNvSpPr>
          <p:nvPr>
            <p:ph type="sldNum" sz="quarter" idx="12"/>
          </p:nvPr>
        </p:nvSpPr>
        <p:spPr/>
        <p:txBody>
          <a:bodyPr/>
          <a:lstStyle/>
          <a:p>
            <a:fld id="{25FD5CFC-30CD-456F-B51E-5D50734BBD80}" type="slidenum">
              <a:rPr lang="en-US"/>
              <a:pPr/>
              <a:t>54</a:t>
            </a:fld>
            <a:endParaRPr lang="en-US"/>
          </a:p>
        </p:txBody>
      </p:sp>
      <p:sp>
        <p:nvSpPr>
          <p:cNvPr id="80899" name="Text Box 3"/>
          <p:cNvSpPr txBox="1">
            <a:spLocks noChangeArrowheads="1"/>
          </p:cNvSpPr>
          <p:nvPr/>
        </p:nvSpPr>
        <p:spPr bwMode="auto">
          <a:xfrm>
            <a:off x="1660525" y="3386138"/>
            <a:ext cx="344488" cy="457200"/>
          </a:xfrm>
          <a:prstGeom prst="rect">
            <a:avLst/>
          </a:prstGeom>
          <a:noFill/>
          <a:ln w="9525">
            <a:noFill/>
            <a:miter lim="800000"/>
            <a:headEnd/>
            <a:tailEnd/>
          </a:ln>
          <a:effectLst/>
        </p:spPr>
        <p:txBody>
          <a:bodyPr wrap="none">
            <a:spAutoFit/>
          </a:bodyPr>
          <a:lstStyle/>
          <a:p>
            <a:r>
              <a:rPr lang="en-US"/>
              <a:t>e</a:t>
            </a:r>
          </a:p>
        </p:txBody>
      </p:sp>
      <p:sp>
        <p:nvSpPr>
          <p:cNvPr id="80900" name="Text Box 4"/>
          <p:cNvSpPr txBox="1">
            <a:spLocks noChangeArrowheads="1"/>
          </p:cNvSpPr>
          <p:nvPr/>
        </p:nvSpPr>
        <p:spPr bwMode="auto">
          <a:xfrm>
            <a:off x="3200400" y="3429000"/>
            <a:ext cx="344488" cy="457200"/>
          </a:xfrm>
          <a:prstGeom prst="rect">
            <a:avLst/>
          </a:prstGeom>
          <a:noFill/>
          <a:ln w="9525">
            <a:noFill/>
            <a:miter lim="800000"/>
            <a:headEnd/>
            <a:tailEnd/>
          </a:ln>
          <a:effectLst/>
        </p:spPr>
        <p:txBody>
          <a:bodyPr wrap="none">
            <a:spAutoFit/>
          </a:bodyPr>
          <a:lstStyle/>
          <a:p>
            <a:r>
              <a:rPr lang="en-US"/>
              <a:t>e</a:t>
            </a:r>
          </a:p>
        </p:txBody>
      </p:sp>
      <p:sp>
        <p:nvSpPr>
          <p:cNvPr id="80901" name="Text Box 5"/>
          <p:cNvSpPr txBox="1">
            <a:spLocks noChangeArrowheads="1"/>
          </p:cNvSpPr>
          <p:nvPr/>
        </p:nvSpPr>
        <p:spPr bwMode="auto">
          <a:xfrm>
            <a:off x="4114800" y="2743200"/>
            <a:ext cx="344488" cy="457200"/>
          </a:xfrm>
          <a:prstGeom prst="rect">
            <a:avLst/>
          </a:prstGeom>
          <a:noFill/>
          <a:ln w="9525">
            <a:noFill/>
            <a:miter lim="800000"/>
            <a:headEnd/>
            <a:tailEnd/>
          </a:ln>
          <a:effectLst/>
        </p:spPr>
        <p:txBody>
          <a:bodyPr wrap="none">
            <a:spAutoFit/>
          </a:bodyPr>
          <a:lstStyle/>
          <a:p>
            <a:r>
              <a:rPr lang="en-US"/>
              <a:t>e</a:t>
            </a:r>
          </a:p>
        </p:txBody>
      </p:sp>
      <p:sp>
        <p:nvSpPr>
          <p:cNvPr id="80902" name="Text Box 6"/>
          <p:cNvSpPr txBox="1">
            <a:spLocks noChangeArrowheads="1"/>
          </p:cNvSpPr>
          <p:nvPr/>
        </p:nvSpPr>
        <p:spPr bwMode="auto">
          <a:xfrm>
            <a:off x="5410200" y="3200400"/>
            <a:ext cx="344488" cy="457200"/>
          </a:xfrm>
          <a:prstGeom prst="rect">
            <a:avLst/>
          </a:prstGeom>
          <a:noFill/>
          <a:ln w="9525">
            <a:noFill/>
            <a:miter lim="800000"/>
            <a:headEnd/>
            <a:tailEnd/>
          </a:ln>
          <a:effectLst/>
        </p:spPr>
        <p:txBody>
          <a:bodyPr wrap="none">
            <a:spAutoFit/>
          </a:bodyPr>
          <a:lstStyle/>
          <a:p>
            <a:r>
              <a:rPr lang="en-US"/>
              <a:t>e</a:t>
            </a:r>
          </a:p>
        </p:txBody>
      </p:sp>
      <p:sp>
        <p:nvSpPr>
          <p:cNvPr id="80903" name="Text Box 7"/>
          <p:cNvSpPr txBox="1">
            <a:spLocks noChangeArrowheads="1"/>
          </p:cNvSpPr>
          <p:nvPr/>
        </p:nvSpPr>
        <p:spPr bwMode="auto">
          <a:xfrm>
            <a:off x="5562600" y="2438400"/>
            <a:ext cx="344488" cy="457200"/>
          </a:xfrm>
          <a:prstGeom prst="rect">
            <a:avLst/>
          </a:prstGeom>
          <a:noFill/>
          <a:ln w="9525">
            <a:noFill/>
            <a:miter lim="800000"/>
            <a:headEnd/>
            <a:tailEnd/>
          </a:ln>
          <a:effectLst/>
        </p:spPr>
        <p:txBody>
          <a:bodyPr wrap="none">
            <a:spAutoFit/>
          </a:bodyPr>
          <a:lstStyle/>
          <a:p>
            <a:r>
              <a:rPr lang="en-US"/>
              <a:t>e</a:t>
            </a:r>
          </a:p>
        </p:txBody>
      </p:sp>
      <p:sp>
        <p:nvSpPr>
          <p:cNvPr id="80904" name="Text Box 8"/>
          <p:cNvSpPr txBox="1">
            <a:spLocks noChangeArrowheads="1"/>
          </p:cNvSpPr>
          <p:nvPr/>
        </p:nvSpPr>
        <p:spPr bwMode="auto">
          <a:xfrm>
            <a:off x="6705600" y="2514600"/>
            <a:ext cx="344488" cy="457200"/>
          </a:xfrm>
          <a:prstGeom prst="rect">
            <a:avLst/>
          </a:prstGeom>
          <a:noFill/>
          <a:ln w="9525">
            <a:noFill/>
            <a:miter lim="800000"/>
            <a:headEnd/>
            <a:tailEnd/>
          </a:ln>
          <a:effectLst/>
        </p:spPr>
        <p:txBody>
          <a:bodyPr wrap="none">
            <a:spAutoFit/>
          </a:bodyPr>
          <a:lstStyle/>
          <a:p>
            <a:r>
              <a:rPr lang="en-US"/>
              <a:t>e</a:t>
            </a:r>
          </a:p>
        </p:txBody>
      </p:sp>
      <p:sp>
        <p:nvSpPr>
          <p:cNvPr id="80905" name="Text Box 9"/>
          <p:cNvSpPr txBox="1">
            <a:spLocks noChangeArrowheads="1"/>
          </p:cNvSpPr>
          <p:nvPr/>
        </p:nvSpPr>
        <p:spPr bwMode="auto">
          <a:xfrm>
            <a:off x="1981200" y="3886200"/>
            <a:ext cx="344488" cy="457200"/>
          </a:xfrm>
          <a:prstGeom prst="rect">
            <a:avLst/>
          </a:prstGeom>
          <a:noFill/>
          <a:ln w="9525">
            <a:noFill/>
            <a:miter lim="800000"/>
            <a:headEnd/>
            <a:tailEnd/>
          </a:ln>
          <a:effectLst/>
        </p:spPr>
        <p:txBody>
          <a:bodyPr wrap="none">
            <a:spAutoFit/>
          </a:bodyPr>
          <a:lstStyle/>
          <a:p>
            <a:r>
              <a:rPr lang="en-US"/>
              <a:t>e</a:t>
            </a:r>
          </a:p>
        </p:txBody>
      </p:sp>
      <p:sp>
        <p:nvSpPr>
          <p:cNvPr id="80906" name="Text Box 10"/>
          <p:cNvSpPr txBox="1">
            <a:spLocks noChangeArrowheads="1"/>
          </p:cNvSpPr>
          <p:nvPr/>
        </p:nvSpPr>
        <p:spPr bwMode="auto">
          <a:xfrm>
            <a:off x="2667000" y="3276600"/>
            <a:ext cx="344488" cy="457200"/>
          </a:xfrm>
          <a:prstGeom prst="rect">
            <a:avLst/>
          </a:prstGeom>
          <a:noFill/>
          <a:ln w="9525">
            <a:noFill/>
            <a:miter lim="800000"/>
            <a:headEnd/>
            <a:tailEnd/>
          </a:ln>
          <a:effectLst/>
        </p:spPr>
        <p:txBody>
          <a:bodyPr wrap="none">
            <a:spAutoFit/>
          </a:bodyPr>
          <a:lstStyle/>
          <a:p>
            <a:r>
              <a:rPr lang="en-US"/>
              <a:t>e</a:t>
            </a:r>
          </a:p>
        </p:txBody>
      </p:sp>
      <p:sp>
        <p:nvSpPr>
          <p:cNvPr id="80907" name="Text Box 11"/>
          <p:cNvSpPr txBox="1">
            <a:spLocks noChangeArrowheads="1"/>
          </p:cNvSpPr>
          <p:nvPr/>
        </p:nvSpPr>
        <p:spPr bwMode="auto">
          <a:xfrm>
            <a:off x="4114800" y="3352800"/>
            <a:ext cx="344488" cy="457200"/>
          </a:xfrm>
          <a:prstGeom prst="rect">
            <a:avLst/>
          </a:prstGeom>
          <a:noFill/>
          <a:ln w="9525">
            <a:noFill/>
            <a:miter lim="800000"/>
            <a:headEnd/>
            <a:tailEnd/>
          </a:ln>
          <a:effectLst/>
        </p:spPr>
        <p:txBody>
          <a:bodyPr wrap="none">
            <a:spAutoFit/>
          </a:bodyPr>
          <a:lstStyle/>
          <a:p>
            <a:r>
              <a:rPr lang="en-US"/>
              <a:t>e</a:t>
            </a:r>
          </a:p>
        </p:txBody>
      </p:sp>
      <p:sp>
        <p:nvSpPr>
          <p:cNvPr id="80908" name="Text Box 12"/>
          <p:cNvSpPr txBox="1">
            <a:spLocks noChangeArrowheads="1"/>
          </p:cNvSpPr>
          <p:nvPr/>
        </p:nvSpPr>
        <p:spPr bwMode="auto">
          <a:xfrm>
            <a:off x="6019800" y="2895600"/>
            <a:ext cx="344488" cy="457200"/>
          </a:xfrm>
          <a:prstGeom prst="rect">
            <a:avLst/>
          </a:prstGeom>
          <a:noFill/>
          <a:ln w="9525">
            <a:noFill/>
            <a:miter lim="800000"/>
            <a:headEnd/>
            <a:tailEnd/>
          </a:ln>
          <a:effectLst/>
        </p:spPr>
        <p:txBody>
          <a:bodyPr wrap="none">
            <a:spAutoFit/>
          </a:bodyPr>
          <a:lstStyle/>
          <a:p>
            <a:r>
              <a:rPr lang="en-US"/>
              <a:t>e</a:t>
            </a:r>
          </a:p>
        </p:txBody>
      </p:sp>
      <p:sp>
        <p:nvSpPr>
          <p:cNvPr id="80909" name="Text Box 13"/>
          <p:cNvSpPr txBox="1">
            <a:spLocks noChangeArrowheads="1"/>
          </p:cNvSpPr>
          <p:nvPr/>
        </p:nvSpPr>
        <p:spPr bwMode="auto">
          <a:xfrm>
            <a:off x="6629400" y="3352800"/>
            <a:ext cx="344488" cy="457200"/>
          </a:xfrm>
          <a:prstGeom prst="rect">
            <a:avLst/>
          </a:prstGeom>
          <a:noFill/>
          <a:ln w="9525">
            <a:noFill/>
            <a:miter lim="800000"/>
            <a:headEnd/>
            <a:tailEnd/>
          </a:ln>
          <a:effectLst/>
        </p:spPr>
        <p:txBody>
          <a:bodyPr wrap="none">
            <a:spAutoFit/>
          </a:bodyPr>
          <a:lstStyle/>
          <a:p>
            <a:r>
              <a:rPr lang="en-US"/>
              <a:t>e</a:t>
            </a:r>
          </a:p>
        </p:txBody>
      </p:sp>
      <p:sp>
        <p:nvSpPr>
          <p:cNvPr id="80910" name="Text Box 14"/>
          <p:cNvSpPr txBox="1">
            <a:spLocks noChangeArrowheads="1"/>
          </p:cNvSpPr>
          <p:nvPr/>
        </p:nvSpPr>
        <p:spPr bwMode="auto">
          <a:xfrm>
            <a:off x="1736725" y="4833938"/>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1" name="Text Box 15"/>
          <p:cNvSpPr txBox="1">
            <a:spLocks noChangeArrowheads="1"/>
          </p:cNvSpPr>
          <p:nvPr/>
        </p:nvSpPr>
        <p:spPr bwMode="auto">
          <a:xfrm>
            <a:off x="5181600" y="2895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2" name="Text Box 16"/>
          <p:cNvSpPr txBox="1">
            <a:spLocks noChangeArrowheads="1"/>
          </p:cNvSpPr>
          <p:nvPr/>
        </p:nvSpPr>
        <p:spPr bwMode="auto">
          <a:xfrm>
            <a:off x="5257800" y="4114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3" name="Text Box 17"/>
          <p:cNvSpPr txBox="1">
            <a:spLocks noChangeArrowheads="1"/>
          </p:cNvSpPr>
          <p:nvPr/>
        </p:nvSpPr>
        <p:spPr bwMode="auto">
          <a:xfrm>
            <a:off x="5791200" y="3276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4" name="Text Box 18"/>
          <p:cNvSpPr txBox="1">
            <a:spLocks noChangeArrowheads="1"/>
          </p:cNvSpPr>
          <p:nvPr/>
        </p:nvSpPr>
        <p:spPr bwMode="auto">
          <a:xfrm>
            <a:off x="6248400" y="2133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5" name="Text Box 19"/>
          <p:cNvSpPr txBox="1">
            <a:spLocks noChangeArrowheads="1"/>
          </p:cNvSpPr>
          <p:nvPr/>
        </p:nvSpPr>
        <p:spPr bwMode="auto">
          <a:xfrm>
            <a:off x="67818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6" name="Text Box 20"/>
          <p:cNvSpPr txBox="1">
            <a:spLocks noChangeArrowheads="1"/>
          </p:cNvSpPr>
          <p:nvPr/>
        </p:nvSpPr>
        <p:spPr bwMode="auto">
          <a:xfrm>
            <a:off x="32766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7" name="Text Box 21"/>
          <p:cNvSpPr txBox="1">
            <a:spLocks noChangeArrowheads="1"/>
          </p:cNvSpPr>
          <p:nvPr/>
        </p:nvSpPr>
        <p:spPr bwMode="auto">
          <a:xfrm>
            <a:off x="3810000" y="4495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8" name="Text Box 22"/>
          <p:cNvSpPr txBox="1">
            <a:spLocks noChangeArrowheads="1"/>
          </p:cNvSpPr>
          <p:nvPr/>
        </p:nvSpPr>
        <p:spPr bwMode="auto">
          <a:xfrm>
            <a:off x="4648200" y="37338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19" name="Text Box 23"/>
          <p:cNvSpPr txBox="1">
            <a:spLocks noChangeArrowheads="1"/>
          </p:cNvSpPr>
          <p:nvPr/>
        </p:nvSpPr>
        <p:spPr bwMode="auto">
          <a:xfrm>
            <a:off x="4572000" y="4343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0" name="Text Box 24"/>
          <p:cNvSpPr txBox="1">
            <a:spLocks noChangeArrowheads="1"/>
          </p:cNvSpPr>
          <p:nvPr/>
        </p:nvSpPr>
        <p:spPr bwMode="auto">
          <a:xfrm>
            <a:off x="5943600" y="15240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1" name="Text Box 25"/>
          <p:cNvSpPr txBox="1">
            <a:spLocks noChangeArrowheads="1"/>
          </p:cNvSpPr>
          <p:nvPr/>
        </p:nvSpPr>
        <p:spPr bwMode="auto">
          <a:xfrm>
            <a:off x="2209800" y="48006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2" name="Text Box 26"/>
          <p:cNvSpPr txBox="1">
            <a:spLocks noChangeArrowheads="1"/>
          </p:cNvSpPr>
          <p:nvPr/>
        </p:nvSpPr>
        <p:spPr bwMode="auto">
          <a:xfrm>
            <a:off x="2590800" y="4724400"/>
            <a:ext cx="354013" cy="457200"/>
          </a:xfrm>
          <a:prstGeom prst="rect">
            <a:avLst/>
          </a:prstGeom>
          <a:noFill/>
          <a:ln w="9525">
            <a:noFill/>
            <a:miter lim="800000"/>
            <a:headEnd/>
            <a:tailEnd/>
          </a:ln>
          <a:effectLst/>
        </p:spPr>
        <p:txBody>
          <a:bodyPr wrap="none">
            <a:spAutoFit/>
          </a:bodyPr>
          <a:lstStyle/>
          <a:p>
            <a:r>
              <a:rPr lang="en-US">
                <a:solidFill>
                  <a:srgbClr val="FF0066"/>
                </a:solidFill>
              </a:rPr>
              <a:t>h</a:t>
            </a:r>
          </a:p>
        </p:txBody>
      </p:sp>
      <p:sp>
        <p:nvSpPr>
          <p:cNvPr id="80923" name="Text Box 27"/>
          <p:cNvSpPr txBox="1">
            <a:spLocks noChangeArrowheads="1"/>
          </p:cNvSpPr>
          <p:nvPr/>
        </p:nvSpPr>
        <p:spPr bwMode="auto">
          <a:xfrm>
            <a:off x="441325" y="3995738"/>
            <a:ext cx="973138" cy="457200"/>
          </a:xfrm>
          <a:prstGeom prst="rect">
            <a:avLst/>
          </a:prstGeom>
          <a:noFill/>
          <a:ln w="9525">
            <a:noFill/>
            <a:miter lim="800000"/>
            <a:headEnd/>
            <a:tailEnd/>
          </a:ln>
          <a:effectLst/>
        </p:spPr>
        <p:txBody>
          <a:bodyPr wrap="none">
            <a:spAutoFit/>
          </a:bodyPr>
          <a:lstStyle/>
          <a:p>
            <a:r>
              <a:rPr lang="en-US"/>
              <a:t>salary</a:t>
            </a:r>
          </a:p>
        </p:txBody>
      </p:sp>
      <p:sp>
        <p:nvSpPr>
          <p:cNvPr id="80924" name="Text Box 28"/>
          <p:cNvSpPr txBox="1">
            <a:spLocks noChangeArrowheads="1"/>
          </p:cNvSpPr>
          <p:nvPr/>
        </p:nvSpPr>
        <p:spPr bwMode="auto">
          <a:xfrm>
            <a:off x="3946525" y="5672138"/>
            <a:ext cx="673100" cy="457200"/>
          </a:xfrm>
          <a:prstGeom prst="rect">
            <a:avLst/>
          </a:prstGeom>
          <a:noFill/>
          <a:ln w="9525">
            <a:noFill/>
            <a:miter lim="800000"/>
            <a:headEnd/>
            <a:tailEnd/>
          </a:ln>
          <a:effectLst/>
        </p:spPr>
        <p:txBody>
          <a:bodyPr wrap="none">
            <a:spAutoFit/>
          </a:bodyPr>
          <a:lstStyle/>
          <a:p>
            <a:r>
              <a:rPr lang="en-US"/>
              <a:t>age</a:t>
            </a:r>
          </a:p>
        </p:txBody>
      </p:sp>
      <p:sp>
        <p:nvSpPr>
          <p:cNvPr id="80925" name="Line 29"/>
          <p:cNvSpPr>
            <a:spLocks noChangeShapeType="1"/>
          </p:cNvSpPr>
          <p:nvPr/>
        </p:nvSpPr>
        <p:spPr bwMode="auto">
          <a:xfrm>
            <a:off x="4648200" y="594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80926" name="Line 30"/>
          <p:cNvSpPr>
            <a:spLocks noChangeShapeType="1"/>
          </p:cNvSpPr>
          <p:nvPr/>
        </p:nvSpPr>
        <p:spPr bwMode="auto">
          <a:xfrm flipV="1">
            <a:off x="838200" y="3657600"/>
            <a:ext cx="0" cy="304800"/>
          </a:xfrm>
          <a:prstGeom prst="line">
            <a:avLst/>
          </a:prstGeom>
          <a:noFill/>
          <a:ln w="9525">
            <a:solidFill>
              <a:schemeClr val="tx1"/>
            </a:solidFill>
            <a:round/>
            <a:headEnd/>
            <a:tailEnd type="triangle" w="med" len="med"/>
          </a:ln>
          <a:effectLst/>
        </p:spPr>
        <p:txBody>
          <a:bodyPr/>
          <a:lstStyle/>
          <a:p>
            <a:endParaRPr lang="en-US"/>
          </a:p>
        </p:txBody>
      </p:sp>
      <p:sp>
        <p:nvSpPr>
          <p:cNvPr id="80927" name="Oval 31"/>
          <p:cNvSpPr>
            <a:spLocks noChangeArrowheads="1"/>
          </p:cNvSpPr>
          <p:nvPr/>
        </p:nvSpPr>
        <p:spPr bwMode="auto">
          <a:xfrm rot="-765715">
            <a:off x="1524000" y="2971800"/>
            <a:ext cx="3200400" cy="1219200"/>
          </a:xfrm>
          <a:prstGeom prst="ellipse">
            <a:avLst/>
          </a:prstGeom>
          <a:solidFill>
            <a:schemeClr val="accent1">
              <a:alpha val="50000"/>
            </a:schemeClr>
          </a:solidFill>
          <a:ln w="9525">
            <a:solidFill>
              <a:schemeClr val="tx1"/>
            </a:solidFill>
            <a:round/>
            <a:headEnd/>
            <a:tailEnd/>
          </a:ln>
          <a:effectLst/>
        </p:spPr>
        <p:txBody>
          <a:bodyPr wrap="none" anchor="ctr"/>
          <a:lstStyle/>
          <a:p>
            <a:endParaRPr lang="en-US"/>
          </a:p>
        </p:txBody>
      </p:sp>
      <p:sp>
        <p:nvSpPr>
          <p:cNvPr id="80928" name="Oval 32"/>
          <p:cNvSpPr>
            <a:spLocks noChangeArrowheads="1"/>
          </p:cNvSpPr>
          <p:nvPr/>
        </p:nvSpPr>
        <p:spPr bwMode="auto">
          <a:xfrm>
            <a:off x="5105400" y="1524000"/>
            <a:ext cx="2438400" cy="24384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80929" name="Oval 33"/>
          <p:cNvSpPr>
            <a:spLocks noChangeArrowheads="1"/>
          </p:cNvSpPr>
          <p:nvPr/>
        </p:nvSpPr>
        <p:spPr bwMode="auto">
          <a:xfrm rot="-867123">
            <a:off x="1524000" y="4114800"/>
            <a:ext cx="4419600" cy="10668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80930" name="Oval 34"/>
          <p:cNvSpPr>
            <a:spLocks noChangeArrowheads="1"/>
          </p:cNvSpPr>
          <p:nvPr/>
        </p:nvSpPr>
        <p:spPr bwMode="auto">
          <a:xfrm>
            <a:off x="5943600" y="1828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1" name="Oval 35"/>
          <p:cNvSpPr>
            <a:spLocks noChangeArrowheads="1"/>
          </p:cNvSpPr>
          <p:nvPr/>
        </p:nvSpPr>
        <p:spPr bwMode="auto">
          <a:xfrm>
            <a:off x="6553200" y="18288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2" name="Oval 36"/>
          <p:cNvSpPr>
            <a:spLocks noChangeArrowheads="1"/>
          </p:cNvSpPr>
          <p:nvPr/>
        </p:nvSpPr>
        <p:spPr bwMode="auto">
          <a:xfrm>
            <a:off x="5410200" y="28194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3" name="Oval 37"/>
          <p:cNvSpPr>
            <a:spLocks noChangeArrowheads="1"/>
          </p:cNvSpPr>
          <p:nvPr/>
        </p:nvSpPr>
        <p:spPr bwMode="auto">
          <a:xfrm>
            <a:off x="6400800" y="3048000"/>
            <a:ext cx="457200" cy="4572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80934" name="Text Box 38"/>
          <p:cNvSpPr txBox="1">
            <a:spLocks noChangeArrowheads="1"/>
          </p:cNvSpPr>
          <p:nvPr/>
        </p:nvSpPr>
        <p:spPr bwMode="auto">
          <a:xfrm>
            <a:off x="6994525" y="3995738"/>
            <a:ext cx="1428596" cy="1200329"/>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Move points</a:t>
            </a:r>
          </a:p>
          <a:p>
            <a:r>
              <a:rPr lang="en-US" dirty="0">
                <a:solidFill>
                  <a:srgbClr val="008000"/>
                </a:solidFill>
                <a:latin typeface="Arial" pitchFamily="34" charset="0"/>
                <a:cs typeface="Arial" pitchFamily="34" charset="0"/>
              </a:rPr>
              <a:t>(say) 20%</a:t>
            </a:r>
          </a:p>
          <a:p>
            <a:r>
              <a:rPr lang="en-US" dirty="0">
                <a:solidFill>
                  <a:srgbClr val="008000"/>
                </a:solidFill>
                <a:latin typeface="Arial" pitchFamily="34" charset="0"/>
                <a:cs typeface="Arial" pitchFamily="34" charset="0"/>
              </a:rPr>
              <a:t>toward the</a:t>
            </a:r>
          </a:p>
          <a:p>
            <a:r>
              <a:rPr lang="en-US" dirty="0">
                <a:solidFill>
                  <a:srgbClr val="008000"/>
                </a:solidFill>
                <a:latin typeface="Arial" pitchFamily="34" charset="0"/>
                <a:cs typeface="Arial" pitchFamily="34" charset="0"/>
              </a:rPr>
              <a:t>centroid.</a:t>
            </a:r>
          </a:p>
        </p:txBody>
      </p:sp>
      <p:sp>
        <p:nvSpPr>
          <p:cNvPr id="42" name="Footer Placeholder 41"/>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1075237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Finishing CURE</a:t>
            </a:r>
          </a:p>
        </p:txBody>
      </p:sp>
      <p:sp>
        <p:nvSpPr>
          <p:cNvPr id="81923" name="Rectangle 3"/>
          <p:cNvSpPr>
            <a:spLocks noGrp="1" noChangeArrowheads="1"/>
          </p:cNvSpPr>
          <p:nvPr>
            <p:ph idx="1"/>
          </p:nvPr>
        </p:nvSpPr>
        <p:spPr/>
        <p:txBody>
          <a:bodyPr/>
          <a:lstStyle/>
          <a:p>
            <a:pPr marL="118872" indent="0">
              <a:buNone/>
            </a:pPr>
            <a:r>
              <a:rPr lang="en-US" b="1" u="sng" dirty="0">
                <a:solidFill>
                  <a:srgbClr val="FF0066"/>
                </a:solidFill>
              </a:rPr>
              <a:t>Pass </a:t>
            </a:r>
            <a:r>
              <a:rPr lang="en-US" b="1" u="sng" dirty="0" smtClean="0">
                <a:solidFill>
                  <a:srgbClr val="FF0066"/>
                </a:solidFill>
              </a:rPr>
              <a:t>2:</a:t>
            </a:r>
            <a:endParaRPr lang="en-US" b="1" u="sng" dirty="0">
              <a:solidFill>
                <a:srgbClr val="FF0066"/>
              </a:solidFill>
            </a:endParaRPr>
          </a:p>
          <a:p>
            <a:r>
              <a:rPr lang="en-US" dirty="0" smtClean="0"/>
              <a:t>Now</a:t>
            </a:r>
            <a:r>
              <a:rPr lang="en-US" dirty="0"/>
              <a:t>, </a:t>
            </a:r>
            <a:r>
              <a:rPr lang="en-US" dirty="0" smtClean="0"/>
              <a:t>rescan the whole dataset and </a:t>
            </a:r>
            <a:br>
              <a:rPr lang="en-US" dirty="0" smtClean="0"/>
            </a:br>
            <a:r>
              <a:rPr lang="en-US" dirty="0" smtClean="0"/>
              <a:t>visit </a:t>
            </a:r>
            <a:r>
              <a:rPr lang="en-US" dirty="0"/>
              <a:t>each point </a:t>
            </a:r>
            <a:r>
              <a:rPr lang="en-US" b="1" i="1" dirty="0"/>
              <a:t>p</a:t>
            </a:r>
            <a:r>
              <a:rPr lang="en-US" dirty="0"/>
              <a:t> </a:t>
            </a:r>
            <a:r>
              <a:rPr lang="en-US" dirty="0" smtClean="0"/>
              <a:t>in </a:t>
            </a:r>
            <a:r>
              <a:rPr lang="en-US" dirty="0"/>
              <a:t>the data </a:t>
            </a:r>
            <a:r>
              <a:rPr lang="en-US" dirty="0" smtClean="0"/>
              <a:t>set</a:t>
            </a:r>
          </a:p>
          <a:p>
            <a:pPr lvl="8"/>
            <a:endParaRPr lang="en-US" dirty="0"/>
          </a:p>
          <a:p>
            <a:r>
              <a:rPr lang="en-US" b="1" dirty="0"/>
              <a:t>Place it in the “</a:t>
            </a:r>
            <a:r>
              <a:rPr lang="en-US" b="1" dirty="0">
                <a:solidFill>
                  <a:srgbClr val="D60093"/>
                </a:solidFill>
              </a:rPr>
              <a:t>closest </a:t>
            </a:r>
            <a:r>
              <a:rPr lang="en-US" b="1" dirty="0" smtClean="0">
                <a:solidFill>
                  <a:srgbClr val="D60093"/>
                </a:solidFill>
              </a:rPr>
              <a:t>cluster</a:t>
            </a:r>
            <a:r>
              <a:rPr lang="en-US" b="1" dirty="0" smtClean="0"/>
              <a:t>”</a:t>
            </a:r>
            <a:endParaRPr lang="en-US" b="1" dirty="0"/>
          </a:p>
          <a:p>
            <a:pPr lvl="1"/>
            <a:r>
              <a:rPr lang="en-US" dirty="0"/>
              <a:t>Normal definition of “</a:t>
            </a:r>
            <a:r>
              <a:rPr lang="en-US" dirty="0">
                <a:solidFill>
                  <a:srgbClr val="D60093"/>
                </a:solidFill>
              </a:rPr>
              <a:t>closest</a:t>
            </a:r>
            <a:r>
              <a:rPr lang="en-US" dirty="0"/>
              <a:t>”: </a:t>
            </a:r>
            <a:r>
              <a:rPr lang="en-US" dirty="0" smtClean="0"/>
              <a:t/>
            </a:r>
            <a:br>
              <a:rPr lang="en-US" dirty="0" smtClean="0"/>
            </a:br>
            <a:r>
              <a:rPr lang="en-US" dirty="0" smtClean="0"/>
              <a:t>Find the closest representative to </a:t>
            </a:r>
            <a:r>
              <a:rPr lang="en-US" b="1" i="1" dirty="0" smtClean="0"/>
              <a:t>p</a:t>
            </a:r>
            <a:r>
              <a:rPr lang="en-US" dirty="0" smtClean="0"/>
              <a:t> and </a:t>
            </a:r>
            <a:br>
              <a:rPr lang="en-US" dirty="0" smtClean="0"/>
            </a:br>
            <a:r>
              <a:rPr lang="en-US" dirty="0" smtClean="0"/>
              <a:t>assign it to representative’s cluster</a:t>
            </a:r>
          </a:p>
        </p:txBody>
      </p:sp>
      <p:sp>
        <p:nvSpPr>
          <p:cNvPr id="4" name="Slide Number Placeholder 5"/>
          <p:cNvSpPr>
            <a:spLocks noGrp="1"/>
          </p:cNvSpPr>
          <p:nvPr>
            <p:ph type="sldNum" sz="quarter" idx="12"/>
          </p:nvPr>
        </p:nvSpPr>
        <p:spPr/>
        <p:txBody>
          <a:bodyPr/>
          <a:lstStyle/>
          <a:p>
            <a:fld id="{FFD5B2CA-64C4-4A60-8190-5DD76C438E84}" type="slidenum">
              <a:rPr lang="en-US"/>
              <a:pPr/>
              <a:t>55</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1" name="Oval 32"/>
          <p:cNvSpPr>
            <a:spLocks noChangeArrowheads="1"/>
          </p:cNvSpPr>
          <p:nvPr/>
        </p:nvSpPr>
        <p:spPr bwMode="auto">
          <a:xfrm>
            <a:off x="7162800" y="1295400"/>
            <a:ext cx="1905000" cy="1828800"/>
          </a:xfrm>
          <a:prstGeom prst="ellipse">
            <a:avLst/>
          </a:prstGeom>
          <a:solidFill>
            <a:srgbClr val="FFCC99">
              <a:alpha val="50000"/>
            </a:srgbClr>
          </a:solidFill>
          <a:ln w="9525">
            <a:solidFill>
              <a:schemeClr val="tx1"/>
            </a:solidFill>
            <a:round/>
            <a:headEnd/>
            <a:tailEnd/>
          </a:ln>
          <a:effectLst/>
        </p:spPr>
        <p:txBody>
          <a:bodyPr wrap="none" anchor="ctr"/>
          <a:lstStyle/>
          <a:p>
            <a:endParaRPr lang="en-US"/>
          </a:p>
        </p:txBody>
      </p:sp>
      <p:sp>
        <p:nvSpPr>
          <p:cNvPr id="12" name="Oval 34"/>
          <p:cNvSpPr>
            <a:spLocks noChangeArrowheads="1"/>
          </p:cNvSpPr>
          <p:nvPr/>
        </p:nvSpPr>
        <p:spPr bwMode="auto">
          <a:xfrm>
            <a:off x="7405956" y="1783511"/>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3" name="Oval 35"/>
          <p:cNvSpPr>
            <a:spLocks noChangeArrowheads="1"/>
          </p:cNvSpPr>
          <p:nvPr/>
        </p:nvSpPr>
        <p:spPr bwMode="auto">
          <a:xfrm>
            <a:off x="8177212" y="1600200"/>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4" name="Oval 36"/>
          <p:cNvSpPr>
            <a:spLocks noChangeArrowheads="1"/>
          </p:cNvSpPr>
          <p:nvPr/>
        </p:nvSpPr>
        <p:spPr bwMode="auto">
          <a:xfrm>
            <a:off x="7567612" y="2531134"/>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15" name="Oval 37"/>
          <p:cNvSpPr>
            <a:spLocks noChangeArrowheads="1"/>
          </p:cNvSpPr>
          <p:nvPr/>
        </p:nvSpPr>
        <p:spPr bwMode="auto">
          <a:xfrm>
            <a:off x="8494143" y="2419350"/>
            <a:ext cx="357188" cy="342900"/>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 name="TextBox 1"/>
          <p:cNvSpPr txBox="1"/>
          <p:nvPr/>
        </p:nvSpPr>
        <p:spPr>
          <a:xfrm>
            <a:off x="8697699" y="3364468"/>
            <a:ext cx="325730" cy="369332"/>
          </a:xfrm>
          <a:prstGeom prst="rect">
            <a:avLst/>
          </a:prstGeom>
          <a:noFill/>
        </p:spPr>
        <p:txBody>
          <a:bodyPr wrap="none" rtlCol="0">
            <a:spAutoFit/>
          </a:bodyPr>
          <a:lstStyle/>
          <a:p>
            <a:r>
              <a:rPr lang="en-US" b="1" dirty="0" smtClean="0">
                <a:latin typeface="Arial" pitchFamily="34" charset="0"/>
                <a:cs typeface="Arial" pitchFamily="34" charset="0"/>
              </a:rPr>
              <a:t>p</a:t>
            </a:r>
          </a:p>
        </p:txBody>
      </p:sp>
    </p:spTree>
    <p:extLst>
      <p:ext uri="{BB962C8B-B14F-4D97-AF65-F5344CB8AC3E}">
        <p14:creationId xmlns:p14="http://schemas.microsoft.com/office/powerpoint/2010/main" val="17658436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457200" y="1295400"/>
            <a:ext cx="8534400" cy="5257801"/>
          </a:xfrm>
        </p:spPr>
        <p:txBody>
          <a:bodyPr/>
          <a:lstStyle/>
          <a:p>
            <a:r>
              <a:rPr lang="en-US" b="1" dirty="0" smtClean="0">
                <a:solidFill>
                  <a:srgbClr val="0000FF"/>
                </a:solidFill>
              </a:rPr>
              <a:t>Clustering:</a:t>
            </a:r>
            <a:r>
              <a:rPr lang="en-US" b="1" dirty="0" smtClean="0"/>
              <a:t> </a:t>
            </a:r>
            <a:r>
              <a:rPr lang="en-US" dirty="0" smtClean="0"/>
              <a:t>Given </a:t>
            </a:r>
            <a:r>
              <a:rPr lang="en-US" dirty="0"/>
              <a:t>a </a:t>
            </a:r>
            <a:r>
              <a:rPr lang="en-US" b="1" dirty="0"/>
              <a:t>set of points</a:t>
            </a:r>
            <a:r>
              <a:rPr lang="en-US" dirty="0"/>
              <a:t>, with a notion of </a:t>
            </a:r>
            <a:r>
              <a:rPr lang="en-US" b="1" dirty="0"/>
              <a:t>distance</a:t>
            </a:r>
            <a:r>
              <a:rPr lang="en-US" dirty="0"/>
              <a:t> between points, </a:t>
            </a:r>
            <a:r>
              <a:rPr lang="en-US" b="1" dirty="0"/>
              <a:t>group the points</a:t>
            </a:r>
            <a:r>
              <a:rPr lang="en-US" dirty="0"/>
              <a:t> into some number of </a:t>
            </a:r>
            <a:r>
              <a:rPr lang="en-US" b="1" i="1" dirty="0" smtClean="0">
                <a:solidFill>
                  <a:srgbClr val="FF0066"/>
                </a:solidFill>
              </a:rPr>
              <a:t>clusters</a:t>
            </a:r>
            <a:endParaRPr lang="en-US" dirty="0"/>
          </a:p>
          <a:p>
            <a:r>
              <a:rPr lang="en-US" b="1" dirty="0" smtClean="0">
                <a:solidFill>
                  <a:srgbClr val="008000"/>
                </a:solidFill>
              </a:rPr>
              <a:t>Algorithms:</a:t>
            </a:r>
          </a:p>
          <a:p>
            <a:pPr lvl="1"/>
            <a:r>
              <a:rPr lang="en-US" dirty="0" smtClean="0"/>
              <a:t>Agglomerative </a:t>
            </a:r>
            <a:r>
              <a:rPr lang="en-US" b="1" dirty="0" smtClean="0"/>
              <a:t>hierarchical clustering</a:t>
            </a:r>
            <a:r>
              <a:rPr lang="en-US" dirty="0" smtClean="0"/>
              <a:t>: </a:t>
            </a:r>
          </a:p>
          <a:p>
            <a:pPr lvl="2"/>
            <a:r>
              <a:rPr lang="en-US" dirty="0" smtClean="0"/>
              <a:t>Centroid and </a:t>
            </a:r>
            <a:r>
              <a:rPr lang="en-US" dirty="0" err="1" smtClean="0"/>
              <a:t>clustroid</a:t>
            </a:r>
            <a:endParaRPr lang="en-US" dirty="0" smtClean="0"/>
          </a:p>
          <a:p>
            <a:pPr lvl="1"/>
            <a:r>
              <a:rPr lang="en-US" b="1" i="1" dirty="0" smtClean="0"/>
              <a:t>k</a:t>
            </a:r>
            <a:r>
              <a:rPr lang="en-US" b="1" dirty="0" smtClean="0"/>
              <a:t>-means: </a:t>
            </a:r>
          </a:p>
          <a:p>
            <a:pPr lvl="2"/>
            <a:r>
              <a:rPr lang="en-US" dirty="0" smtClean="0"/>
              <a:t>Initialization, picking </a:t>
            </a:r>
            <a:r>
              <a:rPr lang="en-US" i="1" dirty="0" smtClean="0"/>
              <a:t>k</a:t>
            </a:r>
          </a:p>
          <a:p>
            <a:pPr lvl="1"/>
            <a:r>
              <a:rPr lang="en-US" b="1" dirty="0" smtClean="0"/>
              <a:t>BFR</a:t>
            </a:r>
          </a:p>
          <a:p>
            <a:pPr lvl="1"/>
            <a:r>
              <a:rPr lang="en-US" b="1" dirty="0" smtClean="0"/>
              <a:t>CURE</a:t>
            </a:r>
            <a:endParaRPr lang="en-US" b="1"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56</a:t>
            </a:fld>
            <a:endParaRPr lang="en-US"/>
          </a:p>
        </p:txBody>
      </p:sp>
    </p:spTree>
    <p:extLst>
      <p:ext uri="{BB962C8B-B14F-4D97-AF65-F5344CB8AC3E}">
        <p14:creationId xmlns:p14="http://schemas.microsoft.com/office/powerpoint/2010/main" val="5580525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Clustering is a hard problem!</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8" name="Picture 2" descr="http://tagc.univ-mrs.fr/tagc/images/dputhier/tb2.jpg"/>
          <p:cNvPicPr>
            <a:picLocks noChangeAspect="1" noChangeArrowheads="1"/>
          </p:cNvPicPr>
          <p:nvPr/>
        </p:nvPicPr>
        <p:blipFill rotWithShape="1">
          <a:blip r:embed="rId2">
            <a:extLst>
              <a:ext uri="{28A0092B-C50C-407E-A947-70E740481C1C}">
                <a14:useLocalDpi xmlns:a14="http://schemas.microsoft.com/office/drawing/2010/main" val="0"/>
              </a:ext>
            </a:extLst>
          </a:blip>
          <a:srcRect l="4570" r="3893"/>
          <a:stretch/>
        </p:blipFill>
        <p:spPr bwMode="auto">
          <a:xfrm rot="16200000">
            <a:off x="1779308" y="735293"/>
            <a:ext cx="5562599" cy="637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9995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7FD830CD-E0C7-4991-8DD6-1C56C1764778}" type="slidenum">
              <a:rPr lang="en-US"/>
              <a:pPr/>
              <a:t>7</a:t>
            </a:fld>
            <a:endParaRPr lang="en-US"/>
          </a:p>
        </p:txBody>
      </p:sp>
      <p:sp>
        <p:nvSpPr>
          <p:cNvPr id="91138" name="Rectangle 2"/>
          <p:cNvSpPr>
            <a:spLocks noGrp="1" noChangeArrowheads="1"/>
          </p:cNvSpPr>
          <p:nvPr>
            <p:ph type="title"/>
          </p:nvPr>
        </p:nvSpPr>
        <p:spPr/>
        <p:txBody>
          <a:bodyPr/>
          <a:lstStyle/>
          <a:p>
            <a:r>
              <a:rPr lang="en-US" dirty="0" smtClean="0"/>
              <a:t>Why is it hard?</a:t>
            </a:r>
            <a:endParaRPr lang="en-US" dirty="0"/>
          </a:p>
        </p:txBody>
      </p:sp>
      <p:sp>
        <p:nvSpPr>
          <p:cNvPr id="91139" name="Rectangle 3"/>
          <p:cNvSpPr>
            <a:spLocks noGrp="1" noChangeArrowheads="1"/>
          </p:cNvSpPr>
          <p:nvPr>
            <p:ph type="body" idx="1"/>
          </p:nvPr>
        </p:nvSpPr>
        <p:spPr/>
        <p:txBody>
          <a:bodyPr/>
          <a:lstStyle/>
          <a:p>
            <a:r>
              <a:rPr lang="en-US" dirty="0"/>
              <a:t>Clustering in two dimensions looks </a:t>
            </a:r>
            <a:r>
              <a:rPr lang="en-US" dirty="0" smtClean="0"/>
              <a:t>easy</a:t>
            </a:r>
            <a:endParaRPr lang="en-US" dirty="0"/>
          </a:p>
          <a:p>
            <a:r>
              <a:rPr lang="en-US" dirty="0"/>
              <a:t>Clustering small amounts of data looks </a:t>
            </a:r>
            <a:r>
              <a:rPr lang="en-US" dirty="0" smtClean="0"/>
              <a:t>easy</a:t>
            </a:r>
            <a:endParaRPr lang="en-US" dirty="0"/>
          </a:p>
          <a:p>
            <a:r>
              <a:rPr lang="en-US" dirty="0"/>
              <a:t>And in most cases, looks are </a:t>
            </a:r>
            <a:r>
              <a:rPr lang="en-US" dirty="0">
                <a:solidFill>
                  <a:srgbClr val="0000FF"/>
                </a:solidFill>
              </a:rPr>
              <a:t>not </a:t>
            </a:r>
            <a:r>
              <a:rPr lang="en-US" dirty="0" smtClean="0"/>
              <a:t>deceiving</a:t>
            </a:r>
          </a:p>
          <a:p>
            <a:endParaRPr lang="en-US" dirty="0"/>
          </a:p>
          <a:p>
            <a:r>
              <a:rPr lang="en-US" dirty="0"/>
              <a:t>Many applications involve not 2, but 10 or 10,000 </a:t>
            </a:r>
            <a:r>
              <a:rPr lang="en-US" dirty="0" smtClean="0"/>
              <a:t>dimensions</a:t>
            </a:r>
            <a:endParaRPr lang="en-US" dirty="0"/>
          </a:p>
          <a:p>
            <a:r>
              <a:rPr lang="en-US" b="1" dirty="0">
                <a:solidFill>
                  <a:srgbClr val="D60093"/>
                </a:solidFill>
              </a:rPr>
              <a:t>High-dimensional spaces look different: </a:t>
            </a:r>
            <a:r>
              <a:rPr lang="en-US" dirty="0" smtClean="0"/>
              <a:t>Almost </a:t>
            </a:r>
            <a:r>
              <a:rPr lang="en-US" dirty="0"/>
              <a:t>all pairs of points are at about the same distance</a:t>
            </a: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39955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1139">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1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uiExpand="1"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normAutofit/>
          </a:bodyPr>
          <a:lstStyle/>
          <a:p>
            <a:r>
              <a:rPr lang="en-US" dirty="0" smtClean="0"/>
              <a:t>Clustering Problem: Galaxies</a:t>
            </a:r>
            <a:endParaRPr lang="en-US" dirty="0"/>
          </a:p>
        </p:txBody>
      </p:sp>
      <p:sp>
        <p:nvSpPr>
          <p:cNvPr id="95235" name="Rectangle 3"/>
          <p:cNvSpPr>
            <a:spLocks noGrp="1" noChangeArrowheads="1"/>
          </p:cNvSpPr>
          <p:nvPr>
            <p:ph idx="1"/>
          </p:nvPr>
        </p:nvSpPr>
        <p:spPr/>
        <p:txBody>
          <a:bodyPr/>
          <a:lstStyle/>
          <a:p>
            <a:r>
              <a:rPr lang="en-US" b="1" dirty="0" smtClean="0">
                <a:solidFill>
                  <a:srgbClr val="0000FF"/>
                </a:solidFill>
              </a:rPr>
              <a:t>A catalog of 2 billion “sky objects” represents objects by their radiation in 7 dimensions (frequency bands)</a:t>
            </a:r>
          </a:p>
          <a:p>
            <a:r>
              <a:rPr lang="en-US" b="1" dirty="0" smtClean="0">
                <a:solidFill>
                  <a:srgbClr val="008000"/>
                </a:solidFill>
              </a:rPr>
              <a:t>Problem:</a:t>
            </a:r>
            <a:r>
              <a:rPr lang="en-US" dirty="0" smtClean="0"/>
              <a:t> </a:t>
            </a:r>
            <a:r>
              <a:rPr lang="en-US" b="1" dirty="0" smtClean="0"/>
              <a:t>Cluster into similar objects, e.g., galaxies, nearby stars, quasars, etc.</a:t>
            </a:r>
          </a:p>
          <a:p>
            <a:r>
              <a:rPr lang="en-US" b="1" dirty="0" smtClean="0"/>
              <a:t>Sloan Digital Sky Survey</a:t>
            </a:r>
            <a:endParaRPr lang="en-US" b="1" dirty="0"/>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5"/>
          <p:cNvSpPr>
            <a:spLocks noGrp="1"/>
          </p:cNvSpPr>
          <p:nvPr>
            <p:ph type="sldNum" sz="quarter" idx="12"/>
          </p:nvPr>
        </p:nvSpPr>
        <p:spPr/>
        <p:txBody>
          <a:bodyPr/>
          <a:lstStyle/>
          <a:p>
            <a:fld id="{B7995ABE-FB41-4435-BED3-D272CF7466F0}" type="slidenum">
              <a:rPr lang="en-US" smtClean="0"/>
              <a:pPr/>
              <a:t>8</a:t>
            </a:fld>
            <a:endParaRPr lang="en-US"/>
          </a:p>
        </p:txBody>
      </p:sp>
      <p:pic>
        <p:nvPicPr>
          <p:cNvPr id="28674" name="Picture 2" descr="Supernovae found by SDSS-II"/>
          <p:cNvPicPr>
            <a:picLocks noChangeAspect="1" noChangeArrowheads="1"/>
          </p:cNvPicPr>
          <p:nvPr/>
        </p:nvPicPr>
        <p:blipFill rotWithShape="1">
          <a:blip r:embed="rId2">
            <a:extLst>
              <a:ext uri="{28A0092B-C50C-407E-A947-70E740481C1C}">
                <a14:useLocalDpi xmlns:a14="http://schemas.microsoft.com/office/drawing/2010/main" val="0"/>
              </a:ext>
            </a:extLst>
          </a:blip>
          <a:srcRect b="24383"/>
          <a:stretch/>
        </p:blipFill>
        <p:spPr bwMode="auto">
          <a:xfrm>
            <a:off x="1306476" y="4343400"/>
            <a:ext cx="6865332"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841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normAutofit/>
          </a:bodyPr>
          <a:lstStyle/>
          <a:p>
            <a:r>
              <a:rPr lang="en-US" dirty="0"/>
              <a:t>Clustering Problem: </a:t>
            </a:r>
            <a:r>
              <a:rPr lang="en-US" dirty="0" smtClean="0"/>
              <a:t>Music CDs</a:t>
            </a:r>
            <a:endParaRPr lang="en-US" dirty="0"/>
          </a:p>
        </p:txBody>
      </p:sp>
      <p:sp>
        <p:nvSpPr>
          <p:cNvPr id="96259" name="Rectangle 3"/>
          <p:cNvSpPr>
            <a:spLocks noGrp="1" noChangeArrowheads="1"/>
          </p:cNvSpPr>
          <p:nvPr>
            <p:ph idx="1"/>
          </p:nvPr>
        </p:nvSpPr>
        <p:spPr>
          <a:xfrm>
            <a:off x="457200" y="1371600"/>
            <a:ext cx="8229600" cy="5334000"/>
          </a:xfrm>
        </p:spPr>
        <p:txBody>
          <a:bodyPr>
            <a:normAutofit/>
          </a:bodyPr>
          <a:lstStyle/>
          <a:p>
            <a:r>
              <a:rPr lang="en-US" b="1" dirty="0" smtClean="0">
                <a:solidFill>
                  <a:srgbClr val="D60093"/>
                </a:solidFill>
              </a:rPr>
              <a:t>Intuitively:</a:t>
            </a:r>
            <a:r>
              <a:rPr lang="en-US" dirty="0" smtClean="0"/>
              <a:t> </a:t>
            </a:r>
            <a:r>
              <a:rPr lang="en-US" b="1" dirty="0" smtClean="0"/>
              <a:t>Music divides </a:t>
            </a:r>
            <a:r>
              <a:rPr lang="en-US" b="1" dirty="0"/>
              <a:t>into categories, and customers prefer a few </a:t>
            </a:r>
            <a:r>
              <a:rPr lang="en-US" b="1" dirty="0" smtClean="0"/>
              <a:t>categories</a:t>
            </a:r>
            <a:endParaRPr lang="en-US" b="1" dirty="0"/>
          </a:p>
          <a:p>
            <a:pPr lvl="1"/>
            <a:r>
              <a:rPr lang="en-US" dirty="0"/>
              <a:t>But what are categories really</a:t>
            </a:r>
            <a:r>
              <a:rPr lang="en-US" dirty="0" smtClean="0"/>
              <a:t>?</a:t>
            </a:r>
          </a:p>
          <a:p>
            <a:pPr lvl="8"/>
            <a:endParaRPr lang="en-US" dirty="0"/>
          </a:p>
          <a:p>
            <a:r>
              <a:rPr lang="en-US" dirty="0"/>
              <a:t>Represent a </a:t>
            </a:r>
            <a:r>
              <a:rPr lang="en-US" dirty="0" smtClean="0"/>
              <a:t>CD </a:t>
            </a:r>
            <a:r>
              <a:rPr lang="en-US" dirty="0"/>
              <a:t>by </a:t>
            </a:r>
            <a:r>
              <a:rPr lang="en-US" dirty="0" smtClean="0"/>
              <a:t>a set of customers </a:t>
            </a:r>
            <a:r>
              <a:rPr lang="en-US" dirty="0"/>
              <a:t>who </a:t>
            </a:r>
            <a:r>
              <a:rPr lang="en-US" dirty="0" smtClean="0"/>
              <a:t>bought it:</a:t>
            </a:r>
          </a:p>
          <a:p>
            <a:pPr lvl="1"/>
            <a:endParaRPr lang="en-US" dirty="0"/>
          </a:p>
          <a:p>
            <a:pPr lvl="8"/>
            <a:endParaRPr lang="en-US" dirty="0" smtClean="0"/>
          </a:p>
          <a:p>
            <a:r>
              <a:rPr lang="en-US" dirty="0" smtClean="0"/>
              <a:t>Similar CDs </a:t>
            </a:r>
            <a:r>
              <a:rPr lang="en-US" dirty="0"/>
              <a:t>have similar sets of customers, and </a:t>
            </a:r>
            <a:r>
              <a:rPr lang="en-US" dirty="0" smtClean="0"/>
              <a:t>vice-versa</a:t>
            </a:r>
          </a:p>
          <a:p>
            <a:pPr marL="118872" indent="0">
              <a:buNone/>
            </a:pPr>
            <a:endParaRPr lang="en-US" dirty="0"/>
          </a:p>
          <a:p>
            <a:pPr lvl="3"/>
            <a:endParaRPr lang="en-US" dirty="0" smtClean="0"/>
          </a:p>
        </p:txBody>
      </p:sp>
      <p:sp>
        <p:nvSpPr>
          <p:cNvPr id="4" name="Slide Number Placeholder 5"/>
          <p:cNvSpPr>
            <a:spLocks noGrp="1"/>
          </p:cNvSpPr>
          <p:nvPr>
            <p:ph type="sldNum" sz="quarter" idx="12"/>
          </p:nvPr>
        </p:nvSpPr>
        <p:spPr/>
        <p:txBody>
          <a:bodyPr/>
          <a:lstStyle/>
          <a:p>
            <a:fld id="{3D2D84FD-5A0E-432F-AA18-8D5F5F726BC3}" type="slidenum">
              <a:rPr lang="en-US"/>
              <a:pPr/>
              <a:t>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42312153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28305</TotalTime>
  <Words>3505</Words>
  <Application>Microsoft Office PowerPoint</Application>
  <PresentationFormat>如螢幕大小 (4:3)</PresentationFormat>
  <Paragraphs>715</Paragraphs>
  <Slides>56</Slides>
  <Notes>1</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56</vt:i4>
      </vt:variant>
    </vt:vector>
  </HeadingPairs>
  <TitlesOfParts>
    <vt:vector size="66" baseType="lpstr">
      <vt:lpstr>Arial</vt:lpstr>
      <vt:lpstr>Calibri</vt:lpstr>
      <vt:lpstr>Cambria Math</vt:lpstr>
      <vt:lpstr>Corbel</vt:lpstr>
      <vt:lpstr>Symbol</vt:lpstr>
      <vt:lpstr>Times New Roman</vt:lpstr>
      <vt:lpstr>Wingdings</vt:lpstr>
      <vt:lpstr>Wingdings 2</vt:lpstr>
      <vt:lpstr>Module</vt:lpstr>
      <vt:lpstr>Equation</vt:lpstr>
      <vt:lpstr>Clustering</vt:lpstr>
      <vt:lpstr>High Dimensional Data</vt:lpstr>
      <vt:lpstr>High Dimensional Data</vt:lpstr>
      <vt:lpstr>The Problem of Clustering</vt:lpstr>
      <vt:lpstr>Example: Clusters &amp; Outliers</vt:lpstr>
      <vt:lpstr>Clustering is a hard problem!</vt:lpstr>
      <vt:lpstr>Why is it hard?</vt:lpstr>
      <vt:lpstr>Clustering Problem: Galaxies</vt:lpstr>
      <vt:lpstr>Clustering Problem: Music CDs</vt:lpstr>
      <vt:lpstr>Clustering Problem: Music CDs</vt:lpstr>
      <vt:lpstr>Clustering Problem: Documents</vt:lpstr>
      <vt:lpstr>Cosine, Jaccard, and Euclidean</vt:lpstr>
      <vt:lpstr>Overview: Methods of Clustering</vt:lpstr>
      <vt:lpstr>Hierarchical Clustering</vt:lpstr>
      <vt:lpstr>Hierarchical Clustering</vt:lpstr>
      <vt:lpstr>Example: Hierarchical clustering</vt:lpstr>
      <vt:lpstr>And in the Non-Euclidean Case?</vt:lpstr>
      <vt:lpstr>“Closest” Point?</vt:lpstr>
      <vt:lpstr>Defining “Nearness” of Clusters</vt:lpstr>
      <vt:lpstr>Cohesion</vt:lpstr>
      <vt:lpstr>Implementation</vt:lpstr>
      <vt:lpstr> k-means clustering</vt:lpstr>
      <vt:lpstr>k–means Algorithm(s)</vt:lpstr>
      <vt:lpstr>Populating Clusters</vt:lpstr>
      <vt:lpstr>Example: Assigning Clusters</vt:lpstr>
      <vt:lpstr>Example: Assigning Clusters</vt:lpstr>
      <vt:lpstr>Example: Assigning Clusters</vt:lpstr>
      <vt:lpstr>Getting the k right</vt:lpstr>
      <vt:lpstr>Example: Picking k</vt:lpstr>
      <vt:lpstr>Example: Picking k</vt:lpstr>
      <vt:lpstr>Example: Picking k</vt:lpstr>
      <vt:lpstr> The BFR Algorithm</vt:lpstr>
      <vt:lpstr>BFR Algorithm</vt:lpstr>
      <vt:lpstr>BFR Algorithm</vt:lpstr>
      <vt:lpstr>Three Classes of Points</vt:lpstr>
      <vt:lpstr>BFR: “Galaxies” Picture</vt:lpstr>
      <vt:lpstr>Summarizing Sets of Points</vt:lpstr>
      <vt:lpstr>Summarizing Points: Comments</vt:lpstr>
      <vt:lpstr>The “Memory-Load” of Points</vt:lpstr>
      <vt:lpstr>The “Memory-Load” of Points</vt:lpstr>
      <vt:lpstr>BFR: “Galaxies” Picture</vt:lpstr>
      <vt:lpstr>A Few Details…</vt:lpstr>
      <vt:lpstr>How Close is Close Enough?</vt:lpstr>
      <vt:lpstr>Mahalanobis Distance</vt:lpstr>
      <vt:lpstr>Mahalanobis Distance</vt:lpstr>
      <vt:lpstr>Picture: Equal M.D. Regions</vt:lpstr>
      <vt:lpstr>Should 2 CS clusters be combined?</vt:lpstr>
      <vt:lpstr> The CURE Algorithm</vt:lpstr>
      <vt:lpstr>The CURE Algorithm</vt:lpstr>
      <vt:lpstr>Example: Stanford Salaries</vt:lpstr>
      <vt:lpstr>Starting CURE</vt:lpstr>
      <vt:lpstr>Example: Initial Clusters</vt:lpstr>
      <vt:lpstr>Example: Pick Dispersed Points</vt:lpstr>
      <vt:lpstr>Example: Pick Dispersed Points</vt:lpstr>
      <vt:lpstr>Finishing CURE</vt:lpstr>
      <vt:lpstr>Summary</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Windows 使用者</cp:lastModifiedBy>
  <cp:revision>1461</cp:revision>
  <cp:lastPrinted>2012-01-25T16:54:23Z</cp:lastPrinted>
  <dcterms:created xsi:type="dcterms:W3CDTF">2009-06-12T17:14:38Z</dcterms:created>
  <dcterms:modified xsi:type="dcterms:W3CDTF">2023-10-11T09:56:24Z</dcterms:modified>
</cp:coreProperties>
</file>