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83" r:id="rId6"/>
    <p:sldId id="484" r:id="rId7"/>
    <p:sldId id="274" r:id="rId8"/>
    <p:sldId id="480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283" r:id="rId1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0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ndividual+household+electric+power+consump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/>
              <a:t>Big DataMining: HW#0</a:t>
            </a:r>
            <a:r>
              <a:rPr lang="en-US" altLang="zh-TW" sz="4000"/>
              <a:t/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</a:t>
            </a:r>
            <a:r>
              <a:rPr lang="en-US" altLang="zh-TW" dirty="0"/>
              <a:t>. H. Wang</a:t>
            </a:r>
          </a:p>
          <a:p>
            <a:pPr eaLnBrk="1" hangingPunct="1"/>
            <a:r>
              <a:rPr lang="en-US" altLang="zh-CN"/>
              <a:t>Oct</a:t>
            </a:r>
            <a:r>
              <a:rPr lang="en-US" altLang="zh-TW"/>
              <a:t>. 12, </a:t>
            </a:r>
            <a:r>
              <a:rPr lang="en-US" altLang="zh-TW" dirty="0"/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Individual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A document showing your environment setup</a:t>
            </a:r>
          </a:p>
          <a:p>
            <a:pPr lvl="2"/>
            <a:r>
              <a:rPr lang="en-US" altLang="zh-TW" sz="20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Your </a:t>
            </a:r>
            <a:r>
              <a:rPr lang="en-US" altLang="zh-TW" sz="20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20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Documentation</a:t>
            </a:r>
            <a:r>
              <a:rPr lang="en-US" altLang="zh-TW" sz="20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Remember to specify </a:t>
            </a:r>
            <a:r>
              <a:rPr lang="en-US" altLang="zh-TW" sz="20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20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/>
              <a:t>Due: </a:t>
            </a:r>
            <a:r>
              <a:rPr lang="en-US" altLang="zh-TW" sz="2400" smtClean="0"/>
              <a:t>one week (</a:t>
            </a:r>
            <a:r>
              <a:rPr lang="en-US" altLang="zh-TW" sz="2400" dirty="0" smtClean="0">
                <a:solidFill>
                  <a:srgbClr val="FF0000"/>
                </a:solidFill>
              </a:rPr>
              <a:t>Oct</a:t>
            </a:r>
            <a:r>
              <a:rPr lang="en-US" altLang="zh-TW" sz="2400" dirty="0">
                <a:solidFill>
                  <a:srgbClr val="FF0000"/>
                </a:solidFill>
              </a:rPr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19, </a:t>
            </a:r>
            <a:r>
              <a:rPr lang="en-US" altLang="zh-TW" sz="2400" dirty="0">
                <a:solidFill>
                  <a:srgbClr val="FF0000"/>
                </a:solidFill>
              </a:rPr>
              <a:t>2023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</a:t>
            </a:r>
          </a:p>
          <a:p>
            <a:endParaRPr lang="en-US" altLang="zh-TW" sz="2000"/>
          </a:p>
          <a:p>
            <a:r>
              <a:rPr lang="en-US" altLang="zh-TW" sz="2000"/>
              <a:t>Please specify the environment setup of your (physical or virtual) machines </a:t>
            </a:r>
          </a:p>
          <a:p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the First Data Analysis Program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Goal: Getting familiar with your big data mining environment and writing your first data analysis program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MapReduce on </a:t>
            </a:r>
            <a:r>
              <a:rPr lang="en-US" altLang="zh-TW" sz="2000">
                <a:solidFill>
                  <a:srgbClr val="0000FF"/>
                </a:solidFill>
              </a:rPr>
              <a:t>single-node</a:t>
            </a:r>
            <a:r>
              <a:rPr lang="en-US" altLang="zh-TW" sz="200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or Python in Jupyter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Input: Numeric data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03B2A47-38A6-4C26-A7B3-7208337B0261}"/>
              </a:ext>
            </a:extLst>
          </p:cNvPr>
          <p:cNvSpPr>
            <a:spLocks noGrp="1"/>
          </p:cNvSpPr>
          <p:nvPr/>
        </p:nvSpPr>
        <p:spPr bwMode="auto">
          <a:xfrm>
            <a:off x="457200" y="503237"/>
            <a:ext cx="8229600" cy="102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sz="3200"/>
              <a:t>Tasks and Data</a:t>
            </a:r>
            <a:endParaRPr lang="zh-TW" altLang="en-US" sz="320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3BD5D32-AD16-4473-A607-0190721B1C82}"/>
              </a:ext>
            </a:extLst>
          </p:cNvPr>
          <p:cNvSpPr>
            <a:spLocks noGrp="1"/>
          </p:cNvSpPr>
          <p:nvPr/>
        </p:nvSpPr>
        <p:spPr bwMode="auto">
          <a:xfrm>
            <a:off x="457200" y="1524001"/>
            <a:ext cx="8229600" cy="47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2400"/>
              <a:t>Tasks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sz="2000"/>
              <a:t>Performing simple statistics on numeric data (as detailed in the following slides)</a:t>
            </a:r>
          </a:p>
          <a:p>
            <a:pPr>
              <a:defRPr/>
            </a:pPr>
            <a:r>
              <a:rPr lang="en-US" altLang="zh-TW" sz="2400"/>
              <a:t>Data: an open dataset from </a:t>
            </a:r>
            <a:r>
              <a:rPr lang="en-US" altLang="zh-TW" sz="2400">
                <a:solidFill>
                  <a:srgbClr val="0000FF"/>
                </a:solidFill>
              </a:rPr>
              <a:t>UCI Machine Learning 	     	   Repository</a:t>
            </a:r>
          </a:p>
          <a:p>
            <a:pPr>
              <a:defRPr/>
            </a:pPr>
            <a:r>
              <a:rPr lang="en-US" altLang="zh-TW" sz="2400"/>
              <a:t>You have to submit the generated output</a:t>
            </a:r>
          </a:p>
          <a:p>
            <a:pPr>
              <a:defRPr/>
            </a:pPr>
            <a:r>
              <a:rPr lang="en-US" altLang="zh-TW" sz="2400"/>
              <a:t>You also have to output the efficiency (running time) of each task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24985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zh-TW" sz="240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[</a:t>
            </a:r>
            <a:r>
              <a:rPr lang="en-US" altLang="zh-TW" sz="2000" b="1"/>
              <a:t>Individual household electric power consumption dataset</a:t>
            </a:r>
            <a:r>
              <a:rPr lang="en-US" altLang="zh-TW" sz="2000"/>
              <a:t>] from UCI Machine Learning Repository</a:t>
            </a:r>
          </a:p>
          <a:p>
            <a:pPr lvl="2"/>
            <a:r>
              <a:rPr lang="en-US" altLang="zh-TW" sz="2000"/>
              <a:t>About 2 million instances, 20MB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Available at: </a:t>
            </a:r>
            <a:r>
              <a:rPr lang="en-US" altLang="zh-TW" sz="2000">
                <a:hlinkClick r:id="rId3"/>
              </a:rPr>
              <a:t>https://archive.ics.uci.edu/ml/datasets/individual+household+electric+power+consumption</a:t>
            </a:r>
            <a:r>
              <a:rPr lang="en-US" altLang="zh-TW" sz="2000"/>
              <a:t> </a:t>
            </a:r>
          </a:p>
          <a:p>
            <a:r>
              <a:rPr lang="en-US" altLang="zh-TW" sz="240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One text file consisting of lines of records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Each record contains 9 attributes separated by semicolons: </a:t>
            </a:r>
            <a:br>
              <a:rPr lang="en-US" altLang="zh-TW" sz="2000"/>
            </a:br>
            <a:r>
              <a:rPr lang="en-US" altLang="zh-TW" sz="2000"/>
              <a:t>Date, time, global_active_power, global_reactive_power, voltage, global_intensity, sub_metering_1, sub_metering_2, sub_metering_3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Detailed Information about Data Attributes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600"/>
              <a:t>1. date: Date in format dd/mm/yyyy </a:t>
            </a:r>
          </a:p>
          <a:p>
            <a:r>
              <a:rPr lang="en-US" altLang="zh-TW" sz="1600"/>
              <a:t>2. time: time in format hh:mm:ss </a:t>
            </a:r>
          </a:p>
          <a:p>
            <a:r>
              <a:rPr lang="en-US" altLang="zh-TW" sz="1600"/>
              <a:t>3. </a:t>
            </a:r>
            <a:r>
              <a:rPr lang="en-US" altLang="zh-TW" sz="1600" b="1">
                <a:solidFill>
                  <a:srgbClr val="0000FF"/>
                </a:solidFill>
              </a:rPr>
              <a:t>global_active_power</a:t>
            </a:r>
            <a:r>
              <a:rPr lang="en-US" altLang="zh-TW" sz="1600"/>
              <a:t>: household global minute-averaged active power (in kilowatt) </a:t>
            </a:r>
          </a:p>
          <a:p>
            <a:r>
              <a:rPr lang="en-US" altLang="zh-TW" sz="1600"/>
              <a:t>4. </a:t>
            </a:r>
            <a:r>
              <a:rPr lang="en-US" altLang="zh-TW" sz="1600" b="1">
                <a:solidFill>
                  <a:srgbClr val="0000FF"/>
                </a:solidFill>
              </a:rPr>
              <a:t>global_reactive_power</a:t>
            </a:r>
            <a:r>
              <a:rPr lang="en-US" altLang="zh-TW" sz="1600"/>
              <a:t>: household global minute-averaged reactive power (in kilowatt) </a:t>
            </a:r>
          </a:p>
          <a:p>
            <a:r>
              <a:rPr lang="en-US" altLang="zh-TW" sz="1600"/>
              <a:t>5. </a:t>
            </a:r>
            <a:r>
              <a:rPr lang="en-US" altLang="zh-TW" sz="1600" b="1">
                <a:solidFill>
                  <a:srgbClr val="0000FF"/>
                </a:solidFill>
              </a:rPr>
              <a:t>voltage</a:t>
            </a:r>
            <a:r>
              <a:rPr lang="en-US" altLang="zh-TW" sz="1600"/>
              <a:t>: minute-averaged voltage (in volt) </a:t>
            </a:r>
          </a:p>
          <a:p>
            <a:r>
              <a:rPr lang="en-US" altLang="zh-TW" sz="1600"/>
              <a:t>6. </a:t>
            </a:r>
            <a:r>
              <a:rPr lang="en-US" altLang="zh-TW" sz="1600" b="1">
                <a:solidFill>
                  <a:srgbClr val="0000FF"/>
                </a:solidFill>
              </a:rPr>
              <a:t>global_intensity</a:t>
            </a:r>
            <a:r>
              <a:rPr lang="en-US" altLang="zh-TW" sz="1600"/>
              <a:t>: household global minute-averaged current intensity (in ampere) </a:t>
            </a:r>
          </a:p>
          <a:p>
            <a:r>
              <a:rPr lang="en-US" altLang="zh-TW" sz="1600"/>
              <a:t>7. sub_metering_1: energy sub-metering No. 1 (in watt-hour of active energy)</a:t>
            </a:r>
          </a:p>
          <a:p>
            <a:pPr lvl="1"/>
            <a:r>
              <a:rPr lang="en-US" altLang="zh-TW" sz="1600"/>
              <a:t>It corresponds to the kitchen, containing mainly a dishwasher, an oven and a microwave (hot plates are not electric but gas powered) </a:t>
            </a:r>
          </a:p>
          <a:p>
            <a:r>
              <a:rPr lang="en-US" altLang="zh-TW" sz="1600"/>
              <a:t>8. sub_metering_2: energy sub-metering No. 2 (in watt-hour of active energy)</a:t>
            </a:r>
          </a:p>
          <a:p>
            <a:pPr lvl="1"/>
            <a:r>
              <a:rPr lang="en-US" altLang="zh-TW" sz="1600"/>
              <a:t>It corresponds to the laundry room, containing a washing-machine, a tumble-drier, a refrigerator and a light. </a:t>
            </a:r>
          </a:p>
          <a:p>
            <a:r>
              <a:rPr lang="en-US" altLang="zh-TW" sz="1600"/>
              <a:t>9. sub_metering_3: energy sub-metering No. 3 (in watt-hour of active energy)</a:t>
            </a:r>
          </a:p>
          <a:p>
            <a:pPr lvl="1"/>
            <a:r>
              <a:rPr lang="en-US" altLang="zh-TW" sz="1600"/>
              <a:t>It corresponds to an electric water-heater and an air-conditioner.</a:t>
            </a:r>
            <a:endParaRPr lang="zh-TW" altLang="en-US" sz="16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Tasks in this Homework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3 subtasks: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30pt</a:t>
            </a:r>
            <a:r>
              <a:rPr lang="en-US" altLang="zh-TW" sz="2400"/>
              <a:t>) (1) Output the minimum, maximum, and count of the following columns: ‘global active power’, ‘global reactive power’, ‘voltage’, and ‘global intensity’. 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30pt</a:t>
            </a:r>
            <a:r>
              <a:rPr lang="en-US" altLang="zh-TW" sz="2400"/>
              <a:t>) (2) Output the mean and standard deviation of these columns.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40pt</a:t>
            </a:r>
            <a:r>
              <a:rPr lang="en-US" altLang="zh-TW" sz="2400"/>
              <a:t>) (3) Perform min-max normalization on the columns to generate normalized output.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(1) 3 values: min, max, count</a:t>
            </a:r>
          </a:p>
          <a:p>
            <a:r>
              <a:rPr lang="en-US" altLang="zh-TW" sz="2400"/>
              <a:t>(2) 2 values: mean, standard deviation</a:t>
            </a:r>
          </a:p>
          <a:p>
            <a:r>
              <a:rPr lang="en-US" altLang="zh-TW" sz="2400"/>
              <a:t>(3) 1 file:</a:t>
            </a:r>
          </a:p>
          <a:p>
            <a:pPr lvl="1"/>
            <a:r>
              <a:rPr lang="en-US" altLang="zh-TW" sz="2400"/>
              <a:t>Each line: &lt;normalized global active power&gt;, &lt;normalized global reactive power&gt;, &lt;normalized voltage&gt;, and &lt;normalized global intensity&gt;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UCI ML repository:</a:t>
            </a:r>
          </a:p>
          <a:p>
            <a:pPr lvl="1"/>
            <a:r>
              <a:rPr lang="en-US" altLang="zh-TW" sz="2400"/>
              <a:t>Dua, D. and Karra Taniskidou, E. (2017). UCI Machine Learning Repository [http://archive.ics.uci.edu/ml]. Irvine, CA: University of California, School of Information and Computer Science.</a:t>
            </a:r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3C8F21-5442-4811-AD37-E39D2F83CA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10633</TotalTime>
  <Words>712</Words>
  <Application>Microsoft Office PowerPoint</Application>
  <PresentationFormat>如螢幕大小 (4:3)</PresentationFormat>
  <Paragraphs>130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新細明體</vt:lpstr>
      <vt:lpstr>Arial</vt:lpstr>
      <vt:lpstr>Book Antiqua</vt:lpstr>
      <vt:lpstr>預設簡報設計</vt:lpstr>
      <vt:lpstr>Big DataMining: HW#0 </vt:lpstr>
      <vt:lpstr>Programming Exercise: the First Data Analysis Program</vt:lpstr>
      <vt:lpstr>PowerPoint 簡報</vt:lpstr>
      <vt:lpstr>Input Data</vt:lpstr>
      <vt:lpstr>Detailed Information about Data Attributes</vt:lpstr>
      <vt:lpstr>Tasks in this Homework</vt:lpstr>
      <vt:lpstr>Output Format</vt:lpstr>
      <vt:lpstr>Implementation Issues</vt:lpstr>
      <vt:lpstr>References</vt:lpstr>
      <vt:lpstr>Note on Programming Exercises</vt:lpstr>
      <vt:lpstr>Homework Submission</vt:lpstr>
      <vt:lpstr>Homework Submission Site</vt:lpstr>
      <vt:lpstr>Evaluation of Results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399</cp:revision>
  <cp:lastPrinted>1601-01-01T00:00:00Z</cp:lastPrinted>
  <dcterms:created xsi:type="dcterms:W3CDTF">1601-01-01T00:00:00Z</dcterms:created>
  <dcterms:modified xsi:type="dcterms:W3CDTF">2023-10-12T01:10:04Z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