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83" r:id="rId3"/>
    <p:sldId id="274" r:id="rId4"/>
    <p:sldId id="480" r:id="rId5"/>
    <p:sldId id="457" r:id="rId6"/>
    <p:sldId id="452" r:id="rId7"/>
    <p:sldId id="275" r:id="rId8"/>
    <p:sldId id="283" r:id="rId9"/>
    <p:sldId id="462" r:id="rId10"/>
    <p:sldId id="475" r:id="rId11"/>
    <p:sldId id="476" r:id="rId12"/>
    <p:sldId id="477" r:id="rId13"/>
    <p:sldId id="458" r:id="rId14"/>
    <p:sldId id="459" r:id="rId15"/>
    <p:sldId id="460" r:id="rId16"/>
    <p:sldId id="461" r:id="rId17"/>
    <p:sldId id="276" r:id="rId18"/>
    <p:sldId id="278" r:id="rId19"/>
    <p:sldId id="438" r:id="rId20"/>
    <p:sldId id="439" r:id="rId21"/>
    <p:sldId id="425" r:id="rId22"/>
    <p:sldId id="463" r:id="rId23"/>
    <p:sldId id="464" r:id="rId24"/>
    <p:sldId id="465" r:id="rId25"/>
    <p:sldId id="313" r:id="rId26"/>
    <p:sldId id="484" r:id="rId27"/>
    <p:sldId id="358" r:id="rId28"/>
    <p:sldId id="359" r:id="rId29"/>
    <p:sldId id="466" r:id="rId30"/>
    <p:sldId id="421" r:id="rId31"/>
    <p:sldId id="467" r:id="rId32"/>
    <p:sldId id="468" r:id="rId33"/>
    <p:sldId id="469" r:id="rId34"/>
    <p:sldId id="470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2" r:id="rId53"/>
    <p:sldId id="293" r:id="rId5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CCFFFF"/>
    <a:srgbClr val="FF9900"/>
    <a:srgbClr val="66FF99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35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53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copy-of-ai-cup-2023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Course Overview: </a:t>
            </a:r>
            <a:br>
              <a:rPr lang="en-US" altLang="zh-TW" sz="4000" smtClean="0"/>
            </a:br>
            <a:r>
              <a:rPr lang="en-US" altLang="zh-TW" sz="4000" smtClean="0"/>
              <a:t>Big Data Mining and Applications</a:t>
            </a:r>
            <a:br>
              <a:rPr lang="en-US" altLang="zh-TW" sz="4000" smtClean="0"/>
            </a:br>
            <a:r>
              <a:rPr lang="en-US" altLang="zh-TW" sz="4000" smtClean="0"/>
              <a:t/>
            </a:r>
            <a:br>
              <a:rPr lang="en-US" altLang="zh-TW" sz="4000" smtClean="0"/>
            </a:br>
            <a:endParaRPr lang="en-US" altLang="zh-TW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11,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 smtClean="0"/>
              <a:t>High dimensional data</a:t>
            </a:r>
          </a:p>
          <a:p>
            <a:pPr lvl="1">
              <a:defRPr/>
            </a:pPr>
            <a:r>
              <a:rPr lang="en-US" dirty="0" smtClean="0"/>
              <a:t>Graph data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 smtClean="0"/>
              <a:t>Labeled data</a:t>
            </a:r>
            <a:endParaRPr lang="en-US" dirty="0"/>
          </a:p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 smtClean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  <a:endParaRPr lang="en-US" altLang="zh-TW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 smtClean="0"/>
              <a:t>Recommender systems</a:t>
            </a:r>
          </a:p>
          <a:p>
            <a:pPr lvl="1">
              <a:defRPr/>
            </a:pPr>
            <a:r>
              <a:rPr lang="en-US" dirty="0" smtClean="0"/>
              <a:t>Market Basket Analysis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 smtClean="0"/>
              <a:t>Duplicate document detection</a:t>
            </a:r>
          </a:p>
          <a:p>
            <a:pPr>
              <a:defRPr/>
            </a:pPr>
            <a:r>
              <a:rPr lang="en-US" b="1" dirty="0" smtClean="0"/>
              <a:t>To learn </a:t>
            </a:r>
            <a:r>
              <a:rPr lang="en-US" b="1" dirty="0" smtClean="0">
                <a:solidFill>
                  <a:srgbClr val="0000FF"/>
                </a:solidFill>
              </a:rPr>
              <a:t>various </a:t>
            </a:r>
            <a:r>
              <a:rPr lang="en-US" b="1" dirty="0">
                <a:solidFill>
                  <a:srgbClr val="0000FF"/>
                </a:solidFill>
              </a:rPr>
              <a:t>“tools”:</a:t>
            </a:r>
          </a:p>
          <a:p>
            <a:pPr lvl="1">
              <a:defRPr/>
            </a:pPr>
            <a:r>
              <a:rPr lang="en-US" dirty="0" smtClean="0"/>
              <a:t>Linear algebra (SVD, Rec. Sys., Communities)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 smtClean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Large-scale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Introduction to big data analytics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MapReduce programming: pairs &amp; stripes, relational algebra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More examples: matrix multiplication, similarity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Machine Learning Methods: NN, SVM (3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Finding Similar Items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Link Analysis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Hashing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Recommendation Systems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Social Network Graph Mining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Others: Dimensionality Reduction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94030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9/14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programming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(TA:</a:t>
                      </a:r>
                      <a:r>
                        <a:rPr lang="zh-TW" altLang="en-US" sz="1800" baseline="0" dirty="0" smtClean="0"/>
                        <a:t> </a:t>
                      </a:r>
                      <a:r>
                        <a:rPr lang="en-US" altLang="zh-TW" sz="1800" baseline="0" dirty="0" smtClean="0"/>
                        <a:t>package installation, platform usage demo)</a:t>
                      </a:r>
                      <a:endParaRPr lang="en-US" altLang="zh-TW" sz="1800" dirty="0" smtClean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Algorithm Design: design patterns</a:t>
                      </a:r>
                      <a:r>
                        <a:rPr lang="en-US" altLang="zh-TW" sz="1800" baseline="0" dirty="0" smtClean="0"/>
                        <a:t> (</a:t>
                      </a:r>
                      <a:r>
                        <a:rPr lang="en-US" altLang="zh-TW" sz="1800" dirty="0" smtClean="0"/>
                        <a:t>pairs &amp; stripes), language models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Issues of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MapReduce</a:t>
                      </a:r>
                      <a:r>
                        <a:rPr lang="en-US" altLang="zh-TW" sz="1800" baseline="0" dirty="0" smtClean="0"/>
                        <a:t> in Hadoop</a:t>
                      </a:r>
                      <a:endParaRPr lang="en-US" altLang="zh-TW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Finding Similar Items 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10/26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Clustering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(TA: Q&amp;A </a:t>
                      </a:r>
                      <a:r>
                        <a:rPr lang="en-US" altLang="zh-TW" sz="1800" baseline="0" dirty="0" smtClean="0"/>
                        <a:t>for </a:t>
                      </a:r>
                      <a:r>
                        <a:rPr lang="en-US" altLang="zh-TW" sz="1800" dirty="0" smtClean="0"/>
                        <a:t>homework, and term project proposal)</a:t>
                      </a:r>
                      <a:endParaRPr lang="zh-TW" altLang="en-US" sz="1800" dirty="0" smtClean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927710"/>
              </p:ext>
            </p:extLst>
          </p:nvPr>
        </p:nvGraphicFramePr>
        <p:xfrm>
          <a:off x="457200" y="1355725"/>
          <a:ext cx="8229600" cy="45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11/16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 (</a:t>
                      </a:r>
                      <a:r>
                        <a:rPr lang="en-US" altLang="zh-TW" sz="1800" b="1" dirty="0" smtClean="0"/>
                        <a:t>Midterm</a:t>
                      </a:r>
                      <a:r>
                        <a:rPr lang="en-US" altLang="zh-TW" sz="1800" b="1" baseline="0" dirty="0" smtClean="0"/>
                        <a:t> exam</a:t>
                      </a:r>
                      <a:r>
                        <a:rPr lang="en-US" altLang="zh-TW" sz="1800" baseline="0" dirty="0" smtClean="0"/>
                        <a:t>): to be confirmed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 smtClean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Mining social network graphs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Community detection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machine learning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~30%</a:t>
            </a:r>
          </a:p>
          <a:p>
            <a:pPr eaLnBrk="1" hangingPunct="1">
              <a:defRPr/>
            </a:pPr>
            <a:r>
              <a:rPr lang="en-US" altLang="zh-TW" dirty="0" smtClean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5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programming </a:t>
            </a:r>
            <a:r>
              <a:rPr lang="en-US" altLang="zh-TW" sz="2800" dirty="0" smtClean="0"/>
              <a:t>exercises</a:t>
            </a: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/>
              <a:t>students per team)</a:t>
            </a:r>
          </a:p>
          <a:p>
            <a:pPr lvl="1" eaLnBrk="1" hangingPunct="1"/>
            <a:r>
              <a:rPr lang="en-US" altLang="zh-TW" sz="2400" dirty="0" smtClean="0"/>
              <a:t>Analysis on open “big” data set</a:t>
            </a:r>
          </a:p>
          <a:p>
            <a:pPr lvl="2" eaLnBrk="1" hangingPunct="1"/>
            <a:r>
              <a:rPr lang="en-US" altLang="zh-TW" sz="2000" dirty="0" smtClean="0"/>
              <a:t>E.g. selected datasets from </a:t>
            </a:r>
            <a:r>
              <a:rPr lang="en-US" altLang="zh-TW" sz="2000" dirty="0" smtClean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kaggle</a:t>
            </a:r>
            <a:r>
              <a:rPr lang="en-US" altLang="zh-TW" sz="2000" dirty="0" smtClean="0">
                <a:solidFill>
                  <a:srgbClr val="0000FF"/>
                </a:solidFill>
              </a:rPr>
              <a:t>, AI cup, </a:t>
            </a:r>
            <a:r>
              <a:rPr lang="en-US" altLang="zh-TW" sz="2000" dirty="0" smtClean="0">
                <a:solidFill>
                  <a:srgbClr val="0000FF"/>
                </a:solidFill>
              </a:rPr>
              <a:t>…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Parallel</a:t>
            </a:r>
            <a:r>
              <a:rPr lang="en-US" altLang="zh-TW" sz="2400" dirty="0" smtClean="0">
                <a:solidFill>
                  <a:srgbClr val="0000FF"/>
                </a:solidFill>
              </a:rPr>
              <a:t> programming is different from sequential!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2800" dirty="0" smtClean="0"/>
              <a:t>The term project (to be detailed later)</a:t>
            </a:r>
          </a:p>
          <a:p>
            <a:pPr lvl="1" eaLnBrk="1" hangingPunct="1"/>
            <a:r>
              <a:rPr lang="en-US" altLang="zh-TW" sz="2400" dirty="0" smtClean="0"/>
              <a:t>Team-based system development </a:t>
            </a:r>
          </a:p>
          <a:p>
            <a:pPr lvl="2" eaLnBrk="1" hangingPunct="1"/>
            <a:r>
              <a:rPr lang="en-US" altLang="zh-TW" sz="2000" dirty="0" smtClean="0"/>
              <a:t>e.g. extension to exercises, or joining competitions, …</a:t>
            </a:r>
            <a:endParaRPr lang="en-US" altLang="zh-TW" dirty="0" smtClean="0"/>
          </a:p>
          <a:p>
            <a:pPr eaLnBrk="1" hangingPunct="1"/>
            <a:r>
              <a:rPr lang="en-US" altLang="zh-TW" sz="2800" dirty="0" smtClean="0"/>
              <a:t>Responsibility of each member must be specified in the document for team-based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 smtClean="0"/>
              <a:t>To hand-in in class</a:t>
            </a:r>
          </a:p>
          <a:p>
            <a:pPr eaLnBrk="1" hangingPunct="1">
              <a:defRPr/>
            </a:pPr>
            <a:r>
              <a:rPr lang="en-US" altLang="zh-TW" dirty="0" smtClean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 smtClean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 smtClean="0"/>
              <a:t>Homework submission site: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pPr eaLnBrk="1" hangingPunct="1">
              <a:defRPr/>
            </a:pPr>
            <a:r>
              <a:rPr lang="en-US" altLang="zh-TW" dirty="0" smtClean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Course Website: </a:t>
            </a:r>
            <a:r>
              <a:rPr lang="en-US" altLang="zh-TW" sz="2400" dirty="0" smtClean="0">
                <a:hlinkClick r:id="rId3"/>
              </a:rPr>
              <a:t>https://chriswjh.github.io/BDM/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check the latest announcements and updates of schedule, slides, and </a:t>
            </a:r>
            <a:r>
              <a:rPr lang="en-US" altLang="zh-TW" sz="2000" dirty="0" err="1" smtClean="0"/>
              <a:t>homeworks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Time: 9:10am-12:00pm,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Classroom: </a:t>
            </a:r>
            <a:r>
              <a:rPr lang="en-US" altLang="zh-TW" sz="2400" dirty="0" smtClean="0">
                <a:solidFill>
                  <a:srgbClr val="FF0000"/>
                </a:solidFill>
              </a:rPr>
              <a:t>R231, Technology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Classes will be in-person, and course sessions will be recorded using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-School</a:t>
            </a:r>
            <a:r>
              <a:rPr lang="en-US" altLang="zh-TW" sz="2400" dirty="0" smtClean="0">
                <a:solidFill>
                  <a:srgbClr val="0000FF"/>
                </a:solidFill>
              </a:rPr>
              <a:t>+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0000FF"/>
                </a:solidFill>
              </a:rPr>
              <a:t>Teams</a:t>
            </a:r>
            <a:r>
              <a:rPr lang="en-US" altLang="zh-TW" sz="2400" dirty="0" smtClean="0"/>
              <a:t> whenever possible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 and </a:t>
            </a:r>
            <a:r>
              <a:rPr lang="en-US" altLang="zh-TW" dirty="0"/>
              <a:t>o</a:t>
            </a:r>
            <a:r>
              <a:rPr lang="en-US" altLang="zh-TW" dirty="0" smtClean="0"/>
              <a:t>pen source library, APIs, or codes must be submitted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Exams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Midterm exam</a:t>
            </a:r>
          </a:p>
          <a:p>
            <a:pPr lvl="1"/>
            <a:r>
              <a:rPr lang="en-US" altLang="zh-TW" dirty="0" smtClean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Nov. 16, 2023 </a:t>
            </a:r>
            <a:r>
              <a:rPr lang="en-US" altLang="zh-TW" dirty="0" smtClean="0"/>
              <a:t>(to be confirmed)</a:t>
            </a:r>
          </a:p>
          <a:p>
            <a:pPr lvl="1"/>
            <a:r>
              <a:rPr lang="en-US" altLang="zh-TW" dirty="0" smtClean="0"/>
              <a:t>Range: </a:t>
            </a:r>
            <a:r>
              <a:rPr lang="en-US" altLang="zh-TW" b="1" dirty="0" smtClean="0"/>
              <a:t>(TBD)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 Types: Calculation, Short Answer, True-False, Multiple Choice</a:t>
            </a:r>
          </a:p>
          <a:p>
            <a:r>
              <a:rPr lang="en-US" altLang="zh-TW" dirty="0" smtClean="0"/>
              <a:t>Time: 9:10-12:00</a:t>
            </a:r>
          </a:p>
          <a:p>
            <a:r>
              <a:rPr lang="en-US" altLang="zh-TW" dirty="0" smtClean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R231, Technology Building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Programming Exercises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For 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</a:t>
            </a:r>
            <a:r>
              <a:rPr lang="en-US" altLang="zh-TW" dirty="0" smtClean="0">
                <a:solidFill>
                  <a:srgbClr val="0000FF"/>
                </a:solidFill>
              </a:rPr>
              <a:t>Spark</a:t>
            </a:r>
            <a:r>
              <a:rPr lang="en-US" altLang="zh-TW" dirty="0" smtClean="0"/>
              <a:t> platform with </a:t>
            </a:r>
            <a:r>
              <a:rPr lang="en-US" altLang="zh-TW" dirty="0" smtClean="0">
                <a:solidFill>
                  <a:srgbClr val="0000FF"/>
                </a:solidFill>
              </a:rPr>
              <a:t>at least two </a:t>
            </a:r>
            <a:r>
              <a:rPr lang="en-US" altLang="zh-TW" dirty="0" smtClean="0"/>
              <a:t>computer nodes (VMs)</a:t>
            </a:r>
          </a:p>
          <a:p>
            <a:pPr lvl="2">
              <a:defRPr/>
            </a:pPr>
            <a:r>
              <a:rPr lang="en-US" altLang="zh-TW" dirty="0" smtClean="0"/>
              <a:t>Or Java/Scala/R programming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/>
              <a:t>For non-CS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, a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file showing the analysis result and efficiency)</a:t>
            </a:r>
          </a:p>
          <a:p>
            <a:pPr lvl="1">
              <a:defRPr/>
            </a:pPr>
            <a:r>
              <a:rPr lang="en-US" altLang="zh-TW" dirty="0" smtClean="0"/>
              <a:t>Or open source package such as Weka</a:t>
            </a:r>
          </a:p>
          <a:p>
            <a:pPr lvl="2">
              <a:defRPr/>
            </a:pPr>
            <a:r>
              <a:rPr lang="en-US" altLang="zh-TW" dirty="0" smtClean="0"/>
              <a:t>To submit: document (analysis steps),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[Warning] You have to handle ALL instances in the </a:t>
            </a:r>
            <a:r>
              <a:rPr lang="en-US" altLang="zh-TW" dirty="0">
                <a:solidFill>
                  <a:srgbClr val="FF0000"/>
                </a:solidFill>
              </a:rPr>
              <a:t>“big” </a:t>
            </a:r>
            <a:r>
              <a:rPr lang="en-US" altLang="zh-TW" dirty="0" smtClean="0">
                <a:solidFill>
                  <a:srgbClr val="FF0000"/>
                </a:solidFill>
              </a:rPr>
              <a:t>dataset!</a:t>
            </a:r>
            <a:endParaRPr lang="en-US" altLang="zh-TW" dirty="0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System structure </a:t>
            </a:r>
            <a:r>
              <a:rPr lang="en-US" altLang="zh-TW" dirty="0" smtClean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 smtClean="0"/>
              <a:t>Cloud system architect, cloud analyst, …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Platform and framework </a:t>
            </a:r>
            <a:r>
              <a:rPr lang="en-US" altLang="zh-TW" dirty="0" smtClean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 smtClean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 smtClean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 smtClean="0"/>
              <a:t>To make </a:t>
            </a:r>
            <a:r>
              <a:rPr lang="en-US" altLang="zh-TW" dirty="0" smtClean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 smtClean="0"/>
              <a:t> analysis possible</a:t>
            </a:r>
          </a:p>
          <a:p>
            <a:pPr lvl="1">
              <a:defRPr/>
            </a:pPr>
            <a:r>
              <a:rPr lang="en-US" altLang="zh-TW" dirty="0" smtClean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 smtClean="0"/>
              <a:t>Big data analytics concepts</a:t>
            </a:r>
          </a:p>
          <a:p>
            <a:pPr lvl="2">
              <a:defRPr/>
            </a:pPr>
            <a:r>
              <a:rPr lang="en-US" altLang="zh-TW" dirty="0" smtClean="0"/>
              <a:t>Tools, inputs, outputs</a:t>
            </a:r>
          </a:p>
          <a:p>
            <a:pPr lvl="1">
              <a:defRPr/>
            </a:pPr>
            <a:r>
              <a:rPr lang="en-US" altLang="zh-TW" dirty="0" smtClean="0"/>
              <a:t>How to analyze the real “big” data</a:t>
            </a:r>
          </a:p>
          <a:p>
            <a:pPr lvl="2">
              <a:defRPr/>
            </a:pPr>
            <a:r>
              <a:rPr lang="en-US" altLang="zh-TW" dirty="0" smtClean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0000FF"/>
                </a:solidFill>
              </a:rPr>
              <a:t>interpret</a:t>
            </a:r>
            <a:r>
              <a:rPr lang="en-US" altLang="zh-TW" dirty="0" smtClean="0"/>
              <a:t> the results</a:t>
            </a:r>
          </a:p>
          <a:p>
            <a:pPr lvl="2">
              <a:defRPr/>
            </a:pPr>
            <a:r>
              <a:rPr lang="en-US" altLang="zh-TW" dirty="0" smtClean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For CS </a:t>
            </a:r>
            <a:r>
              <a:rPr lang="en-US" altLang="zh-TW" sz="2400" dirty="0" smtClean="0"/>
              <a:t>students: </a:t>
            </a: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sz="2000" dirty="0" smtClean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 smtClean="0"/>
              <a:t>For non-CS students: </a:t>
            </a:r>
            <a:r>
              <a:rPr lang="en-US" altLang="zh-TW" sz="2400" dirty="0"/>
              <a:t>You can also execute open source package such as </a:t>
            </a:r>
            <a:r>
              <a:rPr lang="en-US" altLang="zh-TW" sz="2400" dirty="0" smtClean="0"/>
              <a:t>Weka, …</a:t>
            </a:r>
            <a:endParaRPr lang="en-US" altLang="zh-TW" sz="2400" dirty="0"/>
          </a:p>
          <a:p>
            <a:pPr lvl="2" eaLnBrk="1" hangingPunct="1"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But, be </a:t>
            </a:r>
            <a:r>
              <a:rPr lang="en-US" altLang="zh-TW" sz="2000" dirty="0">
                <a:solidFill>
                  <a:srgbClr val="FF0000"/>
                </a:solidFill>
              </a:rPr>
              <a:t>careful about the “big” data size</a:t>
            </a:r>
            <a:r>
              <a:rPr lang="en-US" altLang="zh-TW" sz="2000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  <a:p>
            <a:pPr>
              <a:defRPr/>
            </a:pPr>
            <a:r>
              <a:rPr lang="en-US" altLang="zh-TW" sz="2800" dirty="0" smtClean="0"/>
              <a:t>Competition</a:t>
            </a:r>
          </a:p>
          <a:p>
            <a:pPr lvl="1"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AI cup </a:t>
            </a:r>
            <a:r>
              <a:rPr lang="en-US" altLang="zh-TW" sz="2400" dirty="0">
                <a:solidFill>
                  <a:srgbClr val="0000FF"/>
                </a:solidFill>
              </a:rPr>
              <a:t>2023: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en-US" altLang="zh-TW" sz="2400" dirty="0" smtClean="0">
                <a:solidFill>
                  <a:srgbClr val="0000FF"/>
                </a:solidFill>
                <a:hlinkClick r:id="rId3"/>
              </a:rPr>
              <a:t>www.aicup.tw/copy-of-ai-cup-2023-1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800" dirty="0" smtClean="0"/>
              <a:t>Data analysis using </a:t>
            </a:r>
            <a:r>
              <a:rPr lang="en-US" altLang="zh-TW" sz="2800" dirty="0"/>
              <a:t>open datasets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*suggested*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2" eaLnBrk="1" hangingPunct="1"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AI cup 2023 Competition</a:t>
            </a:r>
            <a:endParaRPr lang="zh-TW" altLang="en-US" dirty="0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Link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www.aicup.tw/copy-of-ai-cup-2023-1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Go strength imitation and Go style recognition </a:t>
            </a:r>
            <a:r>
              <a:rPr lang="en-US" altLang="zh-TW" dirty="0" smtClean="0"/>
              <a:t>competition (</a:t>
            </a:r>
            <a:r>
              <a:rPr lang="zh-TW" altLang="en-US" dirty="0"/>
              <a:t>圍棋棋力模仿與棋風辨識</a:t>
            </a:r>
            <a:r>
              <a:rPr lang="zh-TW" altLang="en-US" dirty="0" smtClean="0"/>
              <a:t>競賽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Important dates:</a:t>
            </a:r>
          </a:p>
          <a:p>
            <a:pPr lvl="1"/>
            <a:r>
              <a:rPr lang="en-US" altLang="zh-TW" dirty="0" smtClean="0"/>
              <a:t>Registration: before Nov. 20, 2023</a:t>
            </a:r>
          </a:p>
          <a:p>
            <a:pPr lvl="1"/>
            <a:r>
              <a:rPr lang="en-US" altLang="zh-TW" dirty="0" smtClean="0"/>
              <a:t>End of competition: Nov. 28, 2023</a:t>
            </a:r>
          </a:p>
          <a:p>
            <a:pPr lvl="1"/>
            <a:r>
              <a:rPr lang="en-US" altLang="zh-TW" dirty="0" smtClean="0"/>
              <a:t>Announcement of final result: Jan. 4, 2024</a:t>
            </a:r>
          </a:p>
          <a:p>
            <a:r>
              <a:rPr lang="en-US" altLang="zh-TW" dirty="0" smtClean="0"/>
              <a:t>Prizes: top-30 places</a:t>
            </a:r>
          </a:p>
          <a:p>
            <a:endParaRPr lang="zh-TW" altLang="en-US" dirty="0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 smtClean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23,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21,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Example Open Source Tools for Big Data Analytics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Apache </a:t>
            </a:r>
            <a:r>
              <a:rPr lang="en-US" altLang="zh-TW" dirty="0" smtClean="0">
                <a:solidFill>
                  <a:srgbClr val="FF0000"/>
                </a:solidFill>
              </a:rPr>
              <a:t>Hadoop, Spark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(in Java, Scala, Python, R)</a:t>
            </a:r>
          </a:p>
          <a:p>
            <a:pPr lvl="1">
              <a:defRPr/>
            </a:pPr>
            <a:r>
              <a:rPr lang="en-US" altLang="zh-TW" dirty="0" smtClean="0"/>
              <a:t>For distributed computing and data analysis</a:t>
            </a:r>
          </a:p>
          <a:p>
            <a:pPr>
              <a:defRPr/>
            </a:pPr>
            <a:r>
              <a:rPr lang="en-US" altLang="zh-TW" dirty="0" smtClean="0"/>
              <a:t>Apache Pig, Hive, Flume,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, Cassandra, </a:t>
            </a:r>
            <a:r>
              <a:rPr lang="en-US" altLang="zh-TW" dirty="0" err="1" smtClean="0"/>
              <a:t>Alluxio</a:t>
            </a:r>
            <a:r>
              <a:rPr lang="en-US" altLang="zh-TW" dirty="0" smtClean="0"/>
              <a:t>, Mahout, …</a:t>
            </a:r>
          </a:p>
          <a:p>
            <a:pPr lvl="1">
              <a:defRPr/>
            </a:pPr>
            <a:r>
              <a:rPr lang="en-US" altLang="zh-TW" dirty="0" smtClean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 smtClean="0"/>
              <a:t>Spark SQL, Streaming, </a:t>
            </a:r>
            <a:r>
              <a:rPr lang="en-US" altLang="zh-TW" dirty="0" err="1" smtClean="0"/>
              <a:t>Mlib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GraphX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For SQL, streaming, machine learning, and graph processing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A general-purpose </a:t>
            </a:r>
            <a:r>
              <a:rPr lang="en-US" altLang="zh-TW" dirty="0"/>
              <a:t>cluster computing </a:t>
            </a:r>
            <a:r>
              <a:rPr lang="en-US" altLang="zh-TW" dirty="0" smtClean="0"/>
              <a:t>system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</a:t>
            </a:r>
            <a:r>
              <a:rPr lang="en-US" altLang="zh-TW" dirty="0" smtClean="0"/>
              <a:t>graphs</a:t>
            </a:r>
          </a:p>
          <a:p>
            <a:pPr>
              <a:defRPr/>
            </a:pPr>
            <a:r>
              <a:rPr lang="en-US" altLang="zh-TW" dirty="0" smtClean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 smtClean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 smtClean="0"/>
              <a:t>MLlib</a:t>
            </a:r>
            <a:r>
              <a:rPr lang="en-US" altLang="zh-TW" dirty="0" smtClean="0"/>
              <a:t> for machine learning</a:t>
            </a:r>
          </a:p>
          <a:p>
            <a:pPr lvl="1">
              <a:defRPr/>
            </a:pPr>
            <a:r>
              <a:rPr lang="en-US" altLang="zh-TW" dirty="0" err="1" smtClean="0"/>
              <a:t>GraphX</a:t>
            </a:r>
            <a:r>
              <a:rPr lang="en-US" altLang="zh-TW" dirty="0" smtClean="0"/>
              <a:t> for graph processing</a:t>
            </a:r>
          </a:p>
          <a:p>
            <a:pPr lvl="1">
              <a:defRPr/>
            </a:pPr>
            <a:r>
              <a:rPr lang="en-US" altLang="zh-TW" dirty="0" smtClean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J. H. Wang (</a:t>
            </a:r>
            <a:r>
              <a:rPr lang="zh-TW" altLang="en-US" sz="2400" smtClean="0"/>
              <a:t>王正豪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</a:t>
            </a:r>
            <a:r>
              <a:rPr lang="en-US" altLang="zh-TW" sz="2400" smtClean="0">
                <a:hlinkClick r:id="rId3"/>
              </a:rPr>
              <a:t>jhwang@ntut.edu.tw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Lawrence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(TBA)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Popular Tools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PyTorch</a:t>
            </a:r>
          </a:p>
          <a:p>
            <a:r>
              <a:rPr lang="en-US" altLang="zh-TW" smtClean="0"/>
              <a:t>Keras, TensorFlow, Distributed TensorFlow</a:t>
            </a:r>
          </a:p>
          <a:p>
            <a:r>
              <a:rPr lang="en-US" altLang="zh-TW" smtClean="0"/>
              <a:t>CUDA for GPU processing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TensorFlow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open source software library from Google for high performance numerical computation</a:t>
            </a:r>
          </a:p>
          <a:p>
            <a:pPr lvl="1"/>
            <a:r>
              <a:rPr lang="en-US" altLang="zh-TW" smtClean="0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 smtClean="0"/>
              <a:t>Strong support for machine learning and deep learning</a:t>
            </a:r>
          </a:p>
          <a:p>
            <a:pPr lvl="1"/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Python?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 smtClean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 smtClean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 smtClean="0"/>
              <a:t>Improved support for libraries</a:t>
            </a:r>
          </a:p>
          <a:p>
            <a:pPr lvl="1">
              <a:defRPr/>
            </a:pPr>
            <a:r>
              <a:rPr lang="en-US" altLang="zh-TW" dirty="0" smtClean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 smtClean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 smtClean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Rich Libraries for Data Analysis in Python</a:t>
            </a:r>
            <a:endParaRPr lang="zh-TW" altLang="en-US" smtClean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Numpy</a:t>
            </a:r>
          </a:p>
          <a:p>
            <a:r>
              <a:rPr lang="en-US" altLang="zh-TW" smtClean="0"/>
              <a:t>Scipy</a:t>
            </a:r>
          </a:p>
          <a:p>
            <a:r>
              <a:rPr lang="en-US" altLang="zh-TW" smtClean="0"/>
              <a:t>Scikit-learn</a:t>
            </a:r>
          </a:p>
          <a:p>
            <a:r>
              <a:rPr lang="en-US" altLang="zh-TW" smtClean="0"/>
              <a:t>Matplotlib</a:t>
            </a:r>
          </a:p>
          <a:p>
            <a:r>
              <a:rPr lang="en-US" altLang="zh-TW" smtClean="0"/>
              <a:t>Nltk 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Opinions against Python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Execution speed slower than code in compiled languages such as C++ or Java</a:t>
            </a:r>
          </a:p>
          <a:p>
            <a:pPr lvl="1"/>
            <a:r>
              <a:rPr lang="en-US" altLang="zh-TW" smtClean="0"/>
              <a:t>Programmer time vs. CPU time</a:t>
            </a:r>
          </a:p>
          <a:p>
            <a:r>
              <a:rPr lang="en-US" altLang="zh-TW" smtClean="0"/>
              <a:t>Challenging for highly concurrent, multithreaded applications</a:t>
            </a:r>
          </a:p>
          <a:p>
            <a:pPr lvl="1"/>
            <a:r>
              <a:rPr lang="en-US" altLang="zh-TW" smtClean="0"/>
              <a:t>Global interpreter lock, only one Python instruction executed at a time</a:t>
            </a:r>
          </a:p>
          <a:p>
            <a:pPr lvl="1"/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 smtClean="0"/>
              <a:t>Data mining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 smtClean="0"/>
              <a:t>in large data sets involving methods at the intersection of artificial intelligence, machine learning, statistics, and database systems.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36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 smtClean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</a:t>
            </a:r>
            <a:r>
              <a:rPr lang="en-US" altLang="zh-TW" sz="1200" dirty="0" smtClean="0">
                <a:latin typeface="Tahoma" panose="020B0604030504040204" pitchFamily="34" charset="0"/>
              </a:rPr>
              <a:t>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37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Big data is a term for data sets that are so large or complex that traditional data processing application </a:t>
            </a:r>
            <a:r>
              <a:rPr lang="en-US" altLang="zh-TW" dirty="0" err="1" smtClean="0"/>
              <a:t>softwares</a:t>
            </a:r>
            <a:r>
              <a:rPr lang="en-US" altLang="zh-TW" dirty="0" smtClean="0"/>
              <a:t> are inadequate to deal with them</a:t>
            </a:r>
          </a:p>
          <a:p>
            <a:pPr>
              <a:defRPr/>
            </a:pPr>
            <a:r>
              <a:rPr lang="en-US" altLang="zh-TW" dirty="0" smtClean="0"/>
              <a:t>Challenges include capture, storage, analysis, data curation, search, sharing, transfer, visualization, querying, updating and information privacy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Four V’s of Big Data</a:t>
            </a:r>
            <a:endParaRPr lang="zh-TW" altLang="en-US" smtClean="0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Online Recording of Course Sessions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Online course sessions will be setup as possible using Microsoft Teams, which will be recorded and put in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 smtClean="0"/>
              <a:t>Teams </a:t>
            </a:r>
            <a:r>
              <a:rPr lang="en-US" altLang="zh-TW" dirty="0"/>
              <a:t>created for the course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[NTUT-Sync]112-1_323392_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應用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 smtClean="0"/>
              <a:t>[</a:t>
            </a:r>
            <a:r>
              <a:rPr lang="en-US" altLang="zh-TW" dirty="0"/>
              <a:t>NTUT-Sync]112-1_</a:t>
            </a:r>
            <a:r>
              <a:rPr lang="en-US" altLang="zh-TW" dirty="0">
                <a:solidFill>
                  <a:srgbClr val="FF0000"/>
                </a:solidFill>
              </a:rPr>
              <a:t>321524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 smtClean="0"/>
              <a:t>-&gt; the major link to </a:t>
            </a:r>
            <a:r>
              <a:rPr lang="en-US" altLang="zh-TW" dirty="0" smtClean="0"/>
              <a:t>our </a:t>
            </a:r>
            <a:r>
              <a:rPr lang="en-US" altLang="zh-TW" dirty="0" smtClean="0"/>
              <a:t>online course</a:t>
            </a:r>
            <a:endParaRPr lang="zh-TW" altLang="en-US" dirty="0" smtClean="0"/>
          </a:p>
          <a:p>
            <a:pPr lvl="2">
              <a:defRPr/>
            </a:pPr>
            <a:r>
              <a:rPr lang="en-US" altLang="zh-TW" dirty="0" smtClean="0"/>
              <a:t>And our online </a:t>
            </a:r>
            <a:r>
              <a:rPr lang="en-US" altLang="zh-TW" dirty="0"/>
              <a:t>communication channels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 smtClean="0"/>
              <a:t>Other communication channels: E-mails,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+, and </a:t>
            </a:r>
            <a:r>
              <a:rPr lang="en-US" altLang="zh-TW" dirty="0" smtClean="0"/>
              <a:t>our </a:t>
            </a:r>
            <a:r>
              <a:rPr lang="en-US" altLang="zh-TW" dirty="0" smtClean="0"/>
              <a:t>course </a:t>
            </a:r>
            <a:r>
              <a:rPr lang="en-US" altLang="zh-TW" dirty="0" smtClean="0"/>
              <a:t>Web </a:t>
            </a:r>
            <a:r>
              <a:rPr lang="en-US" altLang="zh-TW" dirty="0" smtClean="0"/>
              <a:t>site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“Big data is data whose </a:t>
            </a:r>
            <a:r>
              <a:rPr lang="en-US" altLang="zh-TW" dirty="0" smtClean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 smtClean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McKinsey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Big Data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Five V’s:</a:t>
            </a:r>
          </a:p>
          <a:p>
            <a:pPr lvl="1"/>
            <a:r>
              <a:rPr lang="en-US" altLang="zh-TW" dirty="0" smtClean="0"/>
              <a:t>Volume: </a:t>
            </a:r>
            <a:r>
              <a:rPr lang="en-US" altLang="zh-TW" dirty="0" smtClean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 smtClean="0"/>
              <a:t>Velocity: </a:t>
            </a:r>
            <a:r>
              <a:rPr lang="en-US" altLang="zh-TW" dirty="0" smtClean="0">
                <a:solidFill>
                  <a:srgbClr val="0000FF"/>
                </a:solidFill>
              </a:rPr>
              <a:t>timeliness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Variety: </a:t>
            </a:r>
            <a:r>
              <a:rPr lang="en-US" altLang="zh-TW" dirty="0" smtClean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 smtClean="0"/>
              <a:t>Veracity: </a:t>
            </a:r>
            <a:r>
              <a:rPr lang="en-US" altLang="zh-TW" dirty="0" smtClean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Big Data Mining &amp; Applications, Fall 2023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NTUT CSIE, IEECS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41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Various Structures in Data</a:t>
            </a:r>
            <a:endParaRPr lang="zh-TW" altLang="en-US" dirty="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Variety: different forms</a:t>
            </a:r>
          </a:p>
          <a:p>
            <a:pPr lvl="1"/>
            <a:r>
              <a:rPr lang="en-US" altLang="zh-TW" dirty="0" smtClean="0"/>
              <a:t>Structured: databases, spreadsheets,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Semi-structured</a:t>
            </a:r>
            <a:r>
              <a:rPr lang="en-US" altLang="zh-TW" dirty="0" smtClean="0"/>
              <a:t>: textual files such as Web pages, XML,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: text documents, images, videos, …</a:t>
            </a:r>
          </a:p>
          <a:p>
            <a:r>
              <a:rPr lang="en-US" altLang="zh-TW" dirty="0" smtClean="0"/>
              <a:t>Data growth is increasingly unstructured</a:t>
            </a:r>
          </a:p>
          <a:p>
            <a:pPr lvl="1"/>
            <a:r>
              <a:rPr lang="en-US" altLang="zh-TW" dirty="0" smtClean="0"/>
              <a:t>E.g. Social media: Facebook, Twitter, …</a:t>
            </a:r>
          </a:p>
          <a:p>
            <a:pPr lvl="1"/>
            <a:endParaRPr lang="zh-TW" altLang="en-US" dirty="0" smtClean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Differences from traditional data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Distinct requirements</a:t>
            </a:r>
          </a:p>
          <a:p>
            <a:pPr lvl="1">
              <a:defRPr/>
            </a:pPr>
            <a:r>
              <a:rPr lang="en-US" altLang="zh-TW" dirty="0" smtClean="0"/>
              <a:t>Combining of </a:t>
            </a:r>
            <a:r>
              <a:rPr lang="en-US" altLang="zh-TW" dirty="0" smtClean="0">
                <a:solidFill>
                  <a:srgbClr val="0000FF"/>
                </a:solidFill>
              </a:rPr>
              <a:t>multiple unrelated </a:t>
            </a:r>
            <a:r>
              <a:rPr lang="en-US" altLang="zh-TW" dirty="0" smtClean="0"/>
              <a:t>datasets</a:t>
            </a:r>
          </a:p>
          <a:p>
            <a:pPr lvl="1">
              <a:defRPr/>
            </a:pPr>
            <a:r>
              <a:rPr lang="en-US" altLang="zh-TW" dirty="0" smtClean="0"/>
              <a:t>Processing of large amounts of </a:t>
            </a:r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 data</a:t>
            </a:r>
          </a:p>
          <a:p>
            <a:pPr lvl="1">
              <a:defRPr/>
            </a:pPr>
            <a:r>
              <a:rPr lang="en-US" altLang="zh-TW" dirty="0" smtClean="0"/>
              <a:t>Harvesting of </a:t>
            </a:r>
            <a:r>
              <a:rPr lang="en-US" altLang="zh-TW" dirty="0" smtClean="0">
                <a:solidFill>
                  <a:srgbClr val="0000FF"/>
                </a:solidFill>
              </a:rPr>
              <a:t>hidden</a:t>
            </a:r>
            <a:r>
              <a:rPr lang="en-US" altLang="zh-TW" dirty="0" smtClean="0"/>
              <a:t> information in a time-sensitive manner</a:t>
            </a:r>
          </a:p>
          <a:p>
            <a:pPr>
              <a:defRPr/>
            </a:pPr>
            <a:r>
              <a:rPr lang="en-US" altLang="zh-TW" dirty="0" smtClean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 smtClean="0"/>
              <a:t>Interdisciplinary </a:t>
            </a:r>
          </a:p>
          <a:p>
            <a:pPr lvl="1">
              <a:defRPr/>
            </a:pPr>
            <a:r>
              <a:rPr lang="en-US" altLang="zh-TW" dirty="0" smtClean="0"/>
              <a:t>Mathematics, statistics, computer science, </a:t>
            </a:r>
            <a:r>
              <a:rPr lang="en-US" altLang="zh-TW" dirty="0" smtClean="0"/>
              <a:t>domain </a:t>
            </a:r>
            <a:r>
              <a:rPr lang="en-US" altLang="zh-TW" dirty="0" smtClean="0"/>
              <a:t>expertise</a:t>
            </a:r>
          </a:p>
          <a:p>
            <a:pPr>
              <a:defRPr/>
            </a:pPr>
            <a:r>
              <a:rPr lang="en-US" altLang="zh-TW" dirty="0" smtClean="0"/>
              <a:t>Benefits</a:t>
            </a:r>
          </a:p>
          <a:p>
            <a:pPr lvl="1">
              <a:defRPr/>
            </a:pPr>
            <a:r>
              <a:rPr lang="en-US" altLang="zh-TW" dirty="0" smtClean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 Data: Some Examples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pages and social media</a:t>
            </a:r>
          </a:p>
          <a:p>
            <a:r>
              <a:rPr lang="en-US" altLang="zh-TW" dirty="0" smtClean="0"/>
              <a:t>Retail sales and e-commerce </a:t>
            </a:r>
          </a:p>
          <a:p>
            <a:r>
              <a:rPr lang="en-US" altLang="zh-TW" dirty="0" smtClean="0"/>
              <a:t>Sensors, mobile and wearable devices</a:t>
            </a:r>
          </a:p>
          <a:p>
            <a:r>
              <a:rPr lang="en-US" altLang="zh-TW" dirty="0" smtClean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 smtClean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Terms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Data science, predictive analytics</a:t>
            </a:r>
          </a:p>
          <a:p>
            <a:pPr>
              <a:defRPr/>
            </a:pPr>
            <a:r>
              <a:rPr lang="en-US" altLang="zh-TW" dirty="0" smtClean="0"/>
              <a:t>Business intelligence, </a:t>
            </a:r>
            <a:r>
              <a:rPr lang="en-US" altLang="zh-TW" dirty="0" err="1" smtClean="0"/>
              <a:t>FinTech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, CPS, Industry 4.0</a:t>
            </a:r>
          </a:p>
          <a:p>
            <a:pPr>
              <a:defRPr/>
            </a:pPr>
            <a:r>
              <a:rPr lang="en-US" altLang="zh-TW" dirty="0" smtClean="0"/>
              <a:t>Smart homes, smart cities</a:t>
            </a:r>
          </a:p>
          <a:p>
            <a:pPr>
              <a:defRPr/>
            </a:pPr>
            <a:r>
              <a:rPr lang="en-US" altLang="zh-TW" dirty="0" smtClean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 smtClean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 smtClean="0"/>
              <a:t>…</a:t>
            </a:r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Major Focus in Big Data Analytics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Visualization &amp; Interpretation</a:t>
            </a:r>
            <a:endParaRPr lang="en-US" altLang="zh-TW" dirty="0">
              <a:solidFill>
                <a:srgbClr val="66CCFF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Distributed Framework for Data Analysis?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Motivation</a:t>
            </a:r>
          </a:p>
          <a:p>
            <a:pPr lvl="1"/>
            <a:r>
              <a:rPr lang="en-US" altLang="zh-TW" smtClean="0"/>
              <a:t>Big data: volume, velocity, variety</a:t>
            </a:r>
          </a:p>
          <a:p>
            <a:r>
              <a:rPr lang="en-US" altLang="zh-TW" smtClean="0"/>
              <a:t>We need more storage space</a:t>
            </a:r>
          </a:p>
          <a:p>
            <a:pPr lvl="1"/>
            <a:r>
              <a:rPr lang="en-US" altLang="zh-TW" smtClean="0"/>
              <a:t>Space efficiency</a:t>
            </a:r>
          </a:p>
          <a:p>
            <a:r>
              <a:rPr lang="en-US" altLang="zh-TW" smtClean="0"/>
              <a:t>We need more computing power</a:t>
            </a:r>
          </a:p>
          <a:p>
            <a:pPr lvl="1"/>
            <a:r>
              <a:rPr lang="en-US" altLang="zh-TW" smtClean="0"/>
              <a:t>Time efficiency</a:t>
            </a:r>
          </a:p>
          <a:p>
            <a:r>
              <a:rPr lang="en-US" altLang="zh-TW" smtClean="0"/>
              <a:t>We need more I/O throughput</a:t>
            </a:r>
          </a:p>
          <a:p>
            <a:pPr lvl="1"/>
            <a:r>
              <a:rPr lang="en-US" altLang="zh-TW" smtClean="0"/>
              <a:t>Inevitable because of the computer architecture</a:t>
            </a:r>
          </a:p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 </a:t>
            </a:r>
            <a:br>
              <a:rPr lang="en-US" altLang="zh-TW" dirty="0" smtClean="0"/>
            </a:br>
            <a:r>
              <a:rPr lang="en-US" altLang="zh-TW" dirty="0" smtClean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a Program?</a:t>
            </a:r>
          </a:p>
          <a:p>
            <a:pPr lvl="1"/>
            <a:r>
              <a:rPr lang="en-US" altLang="zh-TW" dirty="0" smtClean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Data to be analyzed</a:t>
            </a:r>
          </a:p>
          <a:p>
            <a:pPr lvl="1"/>
            <a:r>
              <a:rPr lang="en-US" altLang="zh-TW" dirty="0" smtClean="0"/>
              <a:t>Tall data: large number of cases</a:t>
            </a:r>
          </a:p>
          <a:p>
            <a:pPr lvl="1"/>
            <a:r>
              <a:rPr lang="en-US" altLang="zh-TW" dirty="0" smtClean="0"/>
              <a:t>Wide data: large number of features</a:t>
            </a:r>
          </a:p>
          <a:p>
            <a:pPr lvl="1"/>
            <a:r>
              <a:rPr lang="en-US" altLang="zh-TW" dirty="0" smtClean="0"/>
              <a:t>Tall and wide data: large number of both cases and features</a:t>
            </a:r>
          </a:p>
          <a:p>
            <a:pPr lvl="1"/>
            <a:r>
              <a:rPr lang="en-US" altLang="zh-TW" dirty="0" smtClean="0"/>
              <a:t>Sparse data: large number of zero entries</a:t>
            </a:r>
          </a:p>
          <a:p>
            <a:r>
              <a:rPr lang="en-US" altLang="zh-TW" dirty="0" smtClean="0"/>
              <a:t>Algorithm to be used</a:t>
            </a:r>
          </a:p>
          <a:p>
            <a:pPr lvl="1"/>
            <a:r>
              <a:rPr lang="en-US" altLang="zh-TW" dirty="0" smtClean="0"/>
              <a:t>How complex is your algorithm</a:t>
            </a:r>
          </a:p>
          <a:p>
            <a:pPr lvl="1"/>
            <a:r>
              <a:rPr lang="en-US" altLang="zh-TW" dirty="0" smtClean="0"/>
              <a:t>How many parameters in your model</a:t>
            </a:r>
          </a:p>
          <a:p>
            <a:pPr lvl="1"/>
            <a:r>
              <a:rPr lang="en-US" altLang="zh-TW" dirty="0" smtClean="0"/>
              <a:t>Are the optimization processes parallelizable</a:t>
            </a:r>
          </a:p>
          <a:p>
            <a:pPr lvl="1"/>
            <a:r>
              <a:rPr lang="en-US" altLang="zh-TW" dirty="0" smtClean="0"/>
              <a:t>Does your algorithm learn from all data or small batches of data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this Course?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If you have some ideas about AI techniques, and want to apply them in different fields</a:t>
            </a:r>
          </a:p>
          <a:p>
            <a:r>
              <a:rPr lang="en-US" altLang="zh-TW" dirty="0" smtClean="0"/>
              <a:t>If you have </a:t>
            </a:r>
            <a:r>
              <a:rPr lang="en-US" altLang="zh-TW" dirty="0" smtClean="0"/>
              <a:t>real-world big data in a particular domain, </a:t>
            </a:r>
            <a:r>
              <a:rPr lang="en-US" altLang="zh-TW" dirty="0" smtClean="0"/>
              <a:t>and want to </a:t>
            </a:r>
            <a:r>
              <a:rPr lang="en-US" altLang="zh-TW" dirty="0" smtClean="0"/>
              <a:t>gain some insights using </a:t>
            </a:r>
            <a:r>
              <a:rPr lang="en-US" altLang="zh-TW" dirty="0" smtClean="0"/>
              <a:t>big data mining techniques</a:t>
            </a:r>
          </a:p>
          <a:p>
            <a:r>
              <a:rPr lang="en-US" altLang="zh-TW" dirty="0" smtClean="0"/>
              <a:t>To realize different scenarios of big data applications, and </a:t>
            </a:r>
            <a:r>
              <a:rPr lang="en-US" altLang="zh-TW" dirty="0" smtClean="0"/>
              <a:t>to get hands-on experiences in analyzing </a:t>
            </a:r>
            <a:r>
              <a:rPr lang="en-US" altLang="zh-TW" dirty="0" smtClean="0"/>
              <a:t>open “big” </a:t>
            </a:r>
            <a:r>
              <a:rPr lang="en-US" altLang="zh-TW" dirty="0" smtClean="0"/>
              <a:t>datasets</a:t>
            </a:r>
            <a:endParaRPr lang="zh-TW" altLang="en-US" dirty="0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Scalability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CPU: computing time to execute the analysis</a:t>
            </a:r>
          </a:p>
          <a:p>
            <a:r>
              <a:rPr lang="en-US" altLang="zh-TW" smtClean="0"/>
              <a:t>I/O: how much data can be put in memory per time unit</a:t>
            </a:r>
          </a:p>
          <a:p>
            <a:r>
              <a:rPr lang="en-US" altLang="zh-TW" smtClean="0"/>
              <a:t>Memory: how much data can be processed at a time</a:t>
            </a:r>
          </a:p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Possible solutions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Scale up</a:t>
            </a:r>
            <a:r>
              <a:rPr lang="en-US" altLang="zh-TW" dirty="0" smtClean="0"/>
              <a:t>: single machine</a:t>
            </a:r>
          </a:p>
          <a:p>
            <a:pPr lvl="1">
              <a:defRPr/>
            </a:pPr>
            <a:r>
              <a:rPr lang="en-US" altLang="zh-TW" dirty="0" smtClean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CUDA,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Scale out</a:t>
            </a:r>
            <a:r>
              <a:rPr lang="en-US" altLang="zh-TW" dirty="0" smtClean="0"/>
              <a:t>: distributing computations</a:t>
            </a:r>
          </a:p>
          <a:p>
            <a:pPr lvl="1">
              <a:defRPr/>
            </a:pPr>
            <a:r>
              <a:rPr lang="en-US" altLang="zh-TW" dirty="0" smtClean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 smtClean="0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Scalability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(big data)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 smtClean="0"/>
              <a:t>Automation for handling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 smtClean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Jure </a:t>
            </a:r>
            <a:r>
              <a:rPr lang="en-US" altLang="zh-TW" sz="1800" dirty="0" err="1" smtClean="0"/>
              <a:t>Leskovec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Anand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Rajaraman</a:t>
            </a:r>
            <a:r>
              <a:rPr lang="en-US" altLang="zh-TW" sz="1800" dirty="0" smtClean="0"/>
              <a:t>, Jeffrey David Ullman, </a:t>
            </a:r>
            <a:r>
              <a:rPr lang="en-US" altLang="zh-TW" sz="1800" i="1" dirty="0" smtClean="0"/>
              <a:t>Mining of Massive Datasets</a:t>
            </a:r>
            <a:r>
              <a:rPr lang="en-US" altLang="zh-TW" sz="1800" dirty="0" smtClean="0"/>
              <a:t>, 3rd Edition, Cambridge University Press, Feb. 2020. (Available at: </a:t>
            </a:r>
            <a:r>
              <a:rPr lang="en-US" altLang="zh-TW" sz="1800" dirty="0" smtClean="0">
                <a:hlinkClick r:id="rId3"/>
              </a:rPr>
              <a:t>http://www.mmds.org/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Jimmy Lin and Chris Dyer, </a:t>
            </a:r>
            <a:r>
              <a:rPr lang="en-US" altLang="zh-TW" sz="1800" i="1" dirty="0" smtClean="0"/>
              <a:t>Data-Intensive Text Processing with </a:t>
            </a:r>
            <a:r>
              <a:rPr lang="en-US" altLang="zh-TW" sz="1800" i="1" dirty="0" err="1" smtClean="0"/>
              <a:t>MapReduce</a:t>
            </a:r>
            <a:r>
              <a:rPr lang="en-US" altLang="zh-TW" sz="1800" dirty="0" smtClean="0"/>
              <a:t>, Morgan &amp; Claypool Publishers, 2010.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 (for CS 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/>
            <a:r>
              <a:rPr lang="en-US" altLang="zh-TW" sz="2000" dirty="0" smtClean="0"/>
              <a:t>Holden </a:t>
            </a:r>
            <a:r>
              <a:rPr lang="en-US" altLang="zh-TW" sz="2000" dirty="0" err="1" smtClean="0"/>
              <a:t>Karau</a:t>
            </a:r>
            <a:r>
              <a:rPr lang="en-US" altLang="zh-TW" sz="2000" dirty="0" smtClean="0"/>
              <a:t>, Andy </a:t>
            </a:r>
            <a:r>
              <a:rPr lang="en-US" altLang="zh-TW" sz="2000" dirty="0" err="1" smtClean="0"/>
              <a:t>Konwinski</a:t>
            </a:r>
            <a:r>
              <a:rPr lang="en-US" altLang="zh-TW" sz="2000" dirty="0" smtClean="0"/>
              <a:t>, Patrick Wendell, </a:t>
            </a:r>
            <a:r>
              <a:rPr lang="en-US" altLang="zh-TW" sz="2000" dirty="0" err="1" smtClean="0"/>
              <a:t>Matei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Zaharia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O'Reilly Media, January 2015.</a:t>
            </a:r>
          </a:p>
          <a:p>
            <a:pPr eaLnBrk="1" hangingPunct="1"/>
            <a:r>
              <a:rPr lang="en-US" altLang="zh-TW" sz="2400" dirty="0" smtClean="0"/>
              <a:t>Official online documents: Hadoop, Spark, …</a:t>
            </a:r>
          </a:p>
          <a:p>
            <a:pPr eaLnBrk="1" hangingPunct="1"/>
            <a:r>
              <a:rPr lang="en-US" altLang="zh-TW" sz="2400" dirty="0" smtClean="0"/>
              <a:t>Selected academic papers</a:t>
            </a:r>
          </a:p>
          <a:p>
            <a:pPr eaLnBrk="1" hangingPunct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[Warning] This is NOT an Introductory Course!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Basics:</a:t>
            </a:r>
          </a:p>
          <a:p>
            <a:pPr lvl="1">
              <a:defRPr/>
            </a:pPr>
            <a:r>
              <a:rPr lang="en-US" altLang="zh-TW" dirty="0" smtClean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 smtClean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 smtClean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</a:t>
            </a:r>
            <a:r>
              <a:rPr lang="en-US" altLang="zh-TW" dirty="0" smtClean="0"/>
              <a:t>+ educational data analysis</a:t>
            </a:r>
          </a:p>
          <a:p>
            <a:pPr lvl="1">
              <a:defRPr/>
            </a:pPr>
            <a:r>
              <a:rPr lang="en-US" altLang="zh-TW" dirty="0" smtClean="0"/>
              <a:t>Big data analytics (IMBA, with Prof. Li-Chen Cheng)</a:t>
            </a:r>
          </a:p>
          <a:p>
            <a:pPr lvl="2">
              <a:defRPr/>
            </a:pPr>
            <a:r>
              <a:rPr lang="en-US" altLang="zh-TW" dirty="0" smtClean="0"/>
              <a:t>Data mining concepts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Advanced</a:t>
            </a:r>
            <a:r>
              <a:rPr lang="en-US" altLang="zh-TW" dirty="0" smtClean="0"/>
              <a:t>:</a:t>
            </a:r>
          </a:p>
          <a:p>
            <a:pPr lvl="1">
              <a:defRPr/>
            </a:pPr>
            <a:r>
              <a:rPr lang="en-US" altLang="zh-TW" dirty="0" smtClean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Distributed analytics </a:t>
            </a:r>
            <a:r>
              <a:rPr lang="en-US" altLang="zh-TW" dirty="0" smtClean="0"/>
              <a:t>on </a:t>
            </a:r>
            <a:r>
              <a:rPr lang="en-US" altLang="zh-TW" dirty="0" smtClean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 smtClean="0"/>
              <a:t>+ </a:t>
            </a:r>
            <a:r>
              <a:rPr lang="en-US" altLang="zh-TW" dirty="0" smtClean="0"/>
              <a:t>heavy loads of parallel programming exercises/projects </a:t>
            </a:r>
            <a:r>
              <a:rPr lang="en-US" altLang="zh-TW" dirty="0" smtClean="0"/>
              <a:t>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3664</Words>
  <Application>Microsoft Office PowerPoint</Application>
  <PresentationFormat>如螢幕大小 (4:3)</PresentationFormat>
  <Paragraphs>663</Paragraphs>
  <Slides>53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新細明體</vt:lpstr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2023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360</cp:revision>
  <cp:lastPrinted>1601-01-01T00:00:00Z</cp:lastPrinted>
  <dcterms:created xsi:type="dcterms:W3CDTF">1601-01-01T00:00:00Z</dcterms:created>
  <dcterms:modified xsi:type="dcterms:W3CDTF">2023-09-13T08:12:37Z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