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handoutMasterIdLst>
    <p:handoutMasterId r:id="rId68"/>
  </p:handoutMasterIdLst>
  <p:sldIdLst>
    <p:sldId id="432"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07" r:id="rId18"/>
    <p:sldId id="353" r:id="rId19"/>
    <p:sldId id="425" r:id="rId20"/>
    <p:sldId id="354" r:id="rId21"/>
    <p:sldId id="429" r:id="rId22"/>
    <p:sldId id="355" r:id="rId23"/>
    <p:sldId id="410" r:id="rId24"/>
    <p:sldId id="411" r:id="rId25"/>
    <p:sldId id="358" r:id="rId26"/>
    <p:sldId id="412" r:id="rId27"/>
    <p:sldId id="413" r:id="rId28"/>
    <p:sldId id="414" r:id="rId29"/>
    <p:sldId id="415" r:id="rId30"/>
    <p:sldId id="417" r:id="rId31"/>
    <p:sldId id="394" r:id="rId32"/>
    <p:sldId id="428" r:id="rId33"/>
    <p:sldId id="392" r:id="rId34"/>
    <p:sldId id="393" r:id="rId35"/>
    <p:sldId id="364" r:id="rId36"/>
    <p:sldId id="365" r:id="rId37"/>
    <p:sldId id="366" r:id="rId38"/>
    <p:sldId id="367" r:id="rId39"/>
    <p:sldId id="368" r:id="rId40"/>
    <p:sldId id="369" r:id="rId41"/>
    <p:sldId id="370" r:id="rId42"/>
    <p:sldId id="421" r:id="rId43"/>
    <p:sldId id="371" r:id="rId44"/>
    <p:sldId id="426" r:id="rId45"/>
    <p:sldId id="418" r:id="rId46"/>
    <p:sldId id="374" r:id="rId47"/>
    <p:sldId id="375" r:id="rId48"/>
    <p:sldId id="376" r:id="rId49"/>
    <p:sldId id="419" r:id="rId50"/>
    <p:sldId id="378" r:id="rId51"/>
    <p:sldId id="379" r:id="rId52"/>
    <p:sldId id="420" r:id="rId53"/>
    <p:sldId id="380" r:id="rId54"/>
    <p:sldId id="381" r:id="rId55"/>
    <p:sldId id="382" r:id="rId56"/>
    <p:sldId id="383" r:id="rId57"/>
    <p:sldId id="384" r:id="rId58"/>
    <p:sldId id="427" r:id="rId59"/>
    <p:sldId id="385" r:id="rId60"/>
    <p:sldId id="386" r:id="rId61"/>
    <p:sldId id="387" r:id="rId62"/>
    <p:sldId id="388" r:id="rId63"/>
    <p:sldId id="389" r:id="rId64"/>
    <p:sldId id="390" r:id="rId65"/>
    <p:sldId id="391"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61" d="100"/>
          <a:sy n="61" d="100"/>
        </p:scale>
        <p:origin x="1408" y="5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10/25/2025</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0-02-10T01:53:51.3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10/25/2025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s.cmu.edu/~jimeng/papers/SunSDM07.pdf"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50</a:t>
            </a:fld>
            <a:endParaRPr lang="en-US"/>
          </a:p>
        </p:txBody>
      </p:sp>
    </p:spTree>
    <p:extLst>
      <p:ext uri="{BB962C8B-B14F-4D97-AF65-F5344CB8AC3E}">
        <p14:creationId xmlns:p14="http://schemas.microsoft.com/office/powerpoint/2010/main" val="245267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55</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58</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http://www.cs.cmu.edu/~jimeng/papers/SunSDM07.pdf</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USV</a:t>
            </a:r>
            <a:r>
              <a:rPr lang="en-US" baseline="0" dirty="0"/>
              <a:t> – UXV = U-U(SV-XV)</a:t>
            </a:r>
          </a:p>
          <a:p>
            <a:r>
              <a:rPr lang="en-US" baseline="0" dirty="0"/>
              <a:t>AXC –AYC =  (A-A)(XC-YC)</a:t>
            </a:r>
          </a:p>
          <a:p>
            <a:endParaRPr lang="en-US" baseline="0" dirty="0"/>
          </a:p>
          <a:p>
            <a:r>
              <a:rPr lang="en-US" baseline="0" dirty="0"/>
              <a:t>5 2 4 – 5 3 4</a:t>
            </a:r>
          </a:p>
          <a:p>
            <a:r>
              <a:rPr lang="en-US" baseline="0" dirty="0"/>
              <a:t>40-60 = 20</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of U are orthonormal eigenvectors of AAT</a:t>
            </a:r>
          </a:p>
          <a:p>
            <a:r>
              <a:rPr lang="en-US" dirty="0"/>
              <a:t>the</a:t>
            </a:r>
            <a:r>
              <a:rPr lang="en-US" baseline="0" dirty="0"/>
              <a:t> </a:t>
            </a:r>
            <a:r>
              <a:rPr lang="en-US" dirty="0"/>
              <a:t>columns of V are orthonormal eigenvectors of ATA, </a:t>
            </a:r>
          </a:p>
          <a:p>
            <a:r>
              <a:rPr lang="en-US" dirty="0"/>
              <a:t>S is a diagonal matrix containing</a:t>
            </a:r>
            <a:r>
              <a:rPr lang="en-US" baseline="0" dirty="0"/>
              <a:t> </a:t>
            </a:r>
            <a:r>
              <a:rPr lang="en-US" dirty="0"/>
              <a:t>the square roots of eigenvalues from U or V in descending order.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361491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of U are orthonormal eigenvectors of AAT</a:t>
            </a:r>
          </a:p>
          <a:p>
            <a:r>
              <a:rPr lang="en-US" dirty="0"/>
              <a:t>the</a:t>
            </a:r>
            <a:r>
              <a:rPr lang="en-US" baseline="0" dirty="0"/>
              <a:t> </a:t>
            </a:r>
            <a:r>
              <a:rPr lang="en-US" dirty="0"/>
              <a:t>columns of V are orthonormal eigenvectors of ATA, </a:t>
            </a:r>
          </a:p>
          <a:p>
            <a:r>
              <a:rPr lang="en-US" dirty="0"/>
              <a:t>S is a diagonal matrix containing</a:t>
            </a:r>
            <a:r>
              <a:rPr lang="en-US" baseline="0" dirty="0"/>
              <a:t> </a:t>
            </a:r>
            <a:r>
              <a:rPr lang="en-US" dirty="0"/>
              <a:t>the square roots of eigenvalues from U or V in descending order.</a:t>
            </a:r>
          </a:p>
          <a:p>
            <a:endParaRPr lang="en-US" dirty="0"/>
          </a:p>
          <a:p>
            <a:r>
              <a:rPr lang="en-US" dirty="0"/>
              <a:t>If A = A^T</a:t>
            </a:r>
            <a:r>
              <a:rPr lang="en-US" baseline="0" dirty="0"/>
              <a:t> </a:t>
            </a:r>
            <a:r>
              <a:rPr lang="en-US" dirty="0"/>
              <a:t>is a symmetric matrix, its singular values are the</a:t>
            </a:r>
            <a:r>
              <a:rPr lang="en-US" baseline="0" dirty="0"/>
              <a:t> </a:t>
            </a:r>
            <a:r>
              <a:rPr lang="en-US" dirty="0"/>
              <a:t>absolute values of its nonzero eigenvalues: </a:t>
            </a:r>
            <a:r>
              <a:rPr lang="en-US" dirty="0" err="1"/>
              <a:t>σi</a:t>
            </a:r>
            <a:r>
              <a:rPr lang="en-US" dirty="0"/>
              <a:t> = | </a:t>
            </a:r>
            <a:r>
              <a:rPr lang="en-US" dirty="0" err="1"/>
              <a:t>λi</a:t>
            </a:r>
            <a:r>
              <a:rPr lang="en-US"/>
              <a:t>| </a:t>
            </a:r>
            <a:r>
              <a:rPr lang="en-US" dirty="0"/>
              <a:t>&gt; 0; its singular vectors </a:t>
            </a:r>
            <a:r>
              <a:rPr lang="en-US"/>
              <a:t>coincide with</a:t>
            </a:r>
            <a:r>
              <a:rPr lang="en-US" baseline="0"/>
              <a:t> </a:t>
            </a:r>
            <a:r>
              <a:rPr lang="en-US"/>
              <a:t>the </a:t>
            </a:r>
            <a:r>
              <a:rPr lang="en-US" dirty="0"/>
              <a:t>associated non-null eigenvectors.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36149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10/25/2025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10/25/2025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10/25/2025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10/25/2025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10/25/2025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10/25/2025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10/25/2025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10/25/2025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10/25/2025</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10/25/2025</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10/25/2025</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10/25/2025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10/25/2025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10/25/2025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2.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5.emf"/><Relationship Id="rId4"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Dimensionality Reduction:</a:t>
            </a:r>
            <a:br>
              <a:rPr lang="en-US" sz="5400" dirty="0"/>
            </a:br>
            <a:r>
              <a:rPr lang="en-US" sz="5400" dirty="0"/>
              <a:t>SVD &amp; CUR</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Modified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9587818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a:t>SVD</a:t>
            </a:r>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381125" y="3767138"/>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1</a:t>
            </a:r>
            <a:r>
              <a:rPr kumimoji="0" lang="en-US" b="1" dirty="0"/>
              <a:t>u</a:t>
            </a:r>
            <a:r>
              <a:rPr kumimoji="0" lang="en-US" b="1" baseline="-25000" dirty="0"/>
              <a:t>1</a:t>
            </a:r>
            <a:r>
              <a:rPr kumimoji="0" lang="en-US" b="1" dirty="0"/>
              <a:t>v</a:t>
            </a:r>
            <a:r>
              <a:rPr kumimoji="0" lang="en-US" b="1" baseline="-25000" dirty="0"/>
              <a:t>1</a:t>
            </a:r>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2</a:t>
            </a:r>
            <a:r>
              <a:rPr kumimoji="0" lang="en-US" b="1" dirty="0"/>
              <a:t>u</a:t>
            </a:r>
            <a:r>
              <a:rPr kumimoji="0" lang="en-US" b="1" baseline="-25000" dirty="0"/>
              <a:t>2</a:t>
            </a:r>
            <a:r>
              <a:rPr kumimoji="0" lang="en-US" b="1" dirty="0"/>
              <a:t>v</a:t>
            </a:r>
            <a:r>
              <a:rPr kumimoji="0" lang="en-US" b="1" baseline="-25000" dirty="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Tree>
    <p:extLst>
      <p:ext uri="{BB962C8B-B14F-4D97-AF65-F5344CB8AC3E}">
        <p14:creationId xmlns:p14="http://schemas.microsoft.com/office/powerpoint/2010/main" val="36957417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76346"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err="1">
                <a:solidFill>
                  <a:srgbClr val="0000FF"/>
                </a:solidFill>
              </a:rPr>
              <a:t>a.k.a</a:t>
            </a:r>
            <a:r>
              <a:rPr lang="en-US" b="1" dirty="0">
                <a:solidFill>
                  <a:srgbClr val="0000FF"/>
                </a:solidFill>
              </a:rPr>
              <a:t> Latent dimensions</a:t>
            </a:r>
            <a:br>
              <a:rPr lang="en-US" b="1" dirty="0">
                <a:solidFill>
                  <a:srgbClr val="0000FF"/>
                </a:solidFill>
              </a:rPr>
            </a:br>
            <a:r>
              <a:rPr lang="en-US" b="1" dirty="0" err="1">
                <a:solidFill>
                  <a:srgbClr val="0000FF"/>
                </a:solidFill>
              </a:rPr>
              <a:t>a.k.a</a:t>
            </a:r>
            <a:r>
              <a:rPr lang="en-US" b="1" dirty="0">
                <a:solidFill>
                  <a:srgbClr val="0000FF"/>
                </a:solidFill>
              </a:rPr>
              <a:t>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615082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4023299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18</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a:t>
                </a:r>
                <a:r>
                  <a:rPr lang="en-US" b="1">
                    <a:solidFill>
                      <a:srgbClr val="D60093"/>
                    </a:solidFill>
                  </a:rPr>
                  <a:t>gives the ‘best</a:t>
                </a:r>
                <a:r>
                  <a:rPr lang="en-US" b="1" dirty="0">
                    <a:solidFill>
                      <a:srgbClr val="D60093"/>
                    </a:solidFill>
                  </a:rPr>
                  <a: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a:blip r:embed="rId2"/>
                <a:stretch>
                  <a:fillRect t="-580" r="-1541"/>
                </a:stretch>
              </a:blipFill>
            </p:spPr>
            <p:txBody>
              <a:bodyPr/>
              <a:lstStyle/>
              <a:p>
                <a:r>
                  <a:rPr lang="zh-TW" alt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21</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204395" y="1908601"/>
            <a:ext cx="1414279"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5240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23</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5240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5240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24711925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a:solidFill>
                  <a:srgbClr val="FF0066"/>
                </a:solidFill>
              </a:rPr>
              <a:t>Theorem:</a:t>
            </a:r>
            <a:br>
              <a:rPr lang="en-US" dirty="0">
                <a:solidFill>
                  <a:srgbClr val="FF0066"/>
                </a:solidFill>
              </a:rPr>
            </a:br>
            <a:r>
              <a:rPr lang="en-US" dirty="0"/>
              <a:t>Let</a:t>
            </a:r>
            <a:r>
              <a:rPr lang="en-US" dirty="0">
                <a:solidFill>
                  <a:schemeClr val="accent2"/>
                </a:solidFill>
              </a:rPr>
              <a:t> </a:t>
            </a:r>
            <a:r>
              <a:rPr lang="en-US" b="1" dirty="0">
                <a:solidFill>
                  <a:srgbClr val="FF0066"/>
                </a:solidFill>
              </a:rPr>
              <a:t>A</a:t>
            </a:r>
            <a:r>
              <a:rPr lang="en-US" dirty="0">
                <a:solidFill>
                  <a:srgbClr val="FF0066"/>
                </a:solidFill>
              </a:rPr>
              <a:t> = </a:t>
            </a:r>
            <a:r>
              <a:rPr lang="en-US" b="1" dirty="0">
                <a:solidFill>
                  <a:srgbClr val="FF0066"/>
                </a:solidFill>
              </a:rPr>
              <a:t>U </a:t>
            </a:r>
            <a:r>
              <a:rPr lang="en-US" b="1" dirty="0">
                <a:solidFill>
                  <a:srgbClr val="FF0066"/>
                </a:solidFill>
                <a:sym typeface="Symbol"/>
              </a:rPr>
              <a:t></a:t>
            </a:r>
            <a:r>
              <a:rPr lang="en-US" b="1" dirty="0">
                <a:solidFill>
                  <a:srgbClr val="FF0066"/>
                </a:solidFill>
              </a:rPr>
              <a:t> V</a:t>
            </a:r>
            <a:r>
              <a:rPr lang="en-US" baseline="30000" dirty="0">
                <a:solidFill>
                  <a:srgbClr val="FF0066"/>
                </a:solidFill>
              </a:rPr>
              <a:t>T</a:t>
            </a:r>
            <a:r>
              <a:rPr lang="en-US" dirty="0"/>
              <a:t> and</a:t>
            </a:r>
            <a:r>
              <a:rPr lang="en-US" dirty="0">
                <a:solidFill>
                  <a:srgbClr val="0000FF"/>
                </a:solidFill>
              </a:rPr>
              <a:t> </a:t>
            </a:r>
            <a:r>
              <a:rPr lang="en-US" b="1" dirty="0">
                <a:solidFill>
                  <a:srgbClr val="FF0066"/>
                </a:solidFill>
              </a:rPr>
              <a:t>B</a:t>
            </a:r>
            <a:r>
              <a:rPr lang="en-US" dirty="0">
                <a:solidFill>
                  <a:srgbClr val="FF0066"/>
                </a:solidFill>
              </a:rPr>
              <a:t> = </a:t>
            </a:r>
            <a:r>
              <a:rPr lang="en-US" b="1" dirty="0">
                <a:solidFill>
                  <a:srgbClr val="FF0066"/>
                </a:solidFill>
              </a:rPr>
              <a:t>U </a:t>
            </a:r>
            <a:r>
              <a:rPr lang="en-US" b="1" dirty="0">
                <a:solidFill>
                  <a:srgbClr val="FF0066"/>
                </a:solidFill>
                <a:sym typeface="Symbol"/>
              </a:rPr>
              <a:t>S</a:t>
            </a:r>
            <a:r>
              <a:rPr lang="en-US" b="1" dirty="0">
                <a:solidFill>
                  <a:srgbClr val="FF0066"/>
                </a:solidFill>
              </a:rPr>
              <a:t> V</a:t>
            </a:r>
            <a:r>
              <a:rPr lang="en-US" baseline="30000" dirty="0">
                <a:solidFill>
                  <a:srgbClr val="FF0066"/>
                </a:solidFill>
              </a:rPr>
              <a:t>T</a:t>
            </a:r>
            <a:r>
              <a:rPr lang="en-US" dirty="0">
                <a:solidFill>
                  <a:srgbClr val="FF0066"/>
                </a:solidFill>
              </a:rPr>
              <a:t> </a:t>
            </a:r>
            <a:r>
              <a:rPr lang="en-US" dirty="0"/>
              <a:t>where </a:t>
            </a:r>
            <a:br>
              <a:rPr lang="en-US" dirty="0"/>
            </a:br>
            <a:r>
              <a:rPr lang="en-US" b="1" dirty="0">
                <a:solidFill>
                  <a:srgbClr val="FF0066"/>
                </a:solidFill>
              </a:rPr>
              <a:t>S</a:t>
            </a:r>
            <a:r>
              <a:rPr lang="en-US" dirty="0">
                <a:solidFill>
                  <a:srgbClr val="FF0066"/>
                </a:solidFill>
              </a:rPr>
              <a:t> =</a:t>
            </a:r>
            <a:r>
              <a:rPr lang="en-US" dirty="0">
                <a:solidFill>
                  <a:srgbClr val="FF0066"/>
                </a:solidFill>
                <a:sym typeface="Symbol"/>
              </a:rPr>
              <a:t> </a:t>
            </a:r>
            <a:r>
              <a:rPr lang="en-US" b="1" dirty="0">
                <a:solidFill>
                  <a:srgbClr val="FF0066"/>
                </a:solidFill>
                <a:sym typeface="Symbol"/>
              </a:rPr>
              <a:t>diagonal </a:t>
            </a:r>
            <a:r>
              <a:rPr lang="en-US" b="1" i="1" dirty="0" err="1">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a:solidFill>
                  <a:srgbClr val="FF0066"/>
                </a:solidFill>
                <a:latin typeface="Times New Roman" pitchFamily="18" charset="0"/>
                <a:cs typeface="Times New Roman" pitchFamily="18" charset="0"/>
                <a:sym typeface="Symbol"/>
              </a:rPr>
              <a:t>r</a:t>
            </a:r>
            <a:r>
              <a:rPr lang="en-US" b="1" dirty="0">
                <a:solidFill>
                  <a:srgbClr val="FF0066"/>
                </a:solidFill>
                <a:sym typeface="Symbol"/>
              </a:rPr>
              <a:t> matrix</a:t>
            </a:r>
            <a:r>
              <a:rPr lang="en-US" dirty="0">
                <a:sym typeface="Symbol"/>
              </a:rPr>
              <a:t> 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br>
              <a:rPr lang="en-US" dirty="0"/>
            </a:br>
            <a:r>
              <a:rPr lang="en-US" dirty="0"/>
              <a:t>then </a:t>
            </a:r>
            <a:r>
              <a:rPr lang="en-US" b="1" dirty="0">
                <a:solidFill>
                  <a:srgbClr val="0000FF"/>
                </a:solidFill>
              </a:rPr>
              <a:t>B</a:t>
            </a:r>
            <a:r>
              <a:rPr lang="en-US" dirty="0"/>
              <a:t> is a</a:t>
            </a:r>
            <a:r>
              <a:rPr lang="en-US" dirty="0">
                <a:solidFill>
                  <a:srgbClr val="0000FF"/>
                </a:solidFill>
              </a:rPr>
              <a:t> </a:t>
            </a:r>
            <a:r>
              <a:rPr lang="en-US" b="1" dirty="0">
                <a:solidFill>
                  <a:srgbClr val="0000FF"/>
                </a:solidFill>
              </a:rPr>
              <a:t>best</a:t>
            </a:r>
            <a:r>
              <a:rPr lang="en-US" dirty="0">
                <a:solidFill>
                  <a:srgbClr val="0000FF"/>
                </a:solidFill>
              </a:rPr>
              <a:t> rank(</a:t>
            </a:r>
            <a:r>
              <a:rPr lang="en-US" b="1" dirty="0">
                <a:solidFill>
                  <a:srgbClr val="0000FF"/>
                </a:solidFill>
              </a:rPr>
              <a:t>B</a:t>
            </a:r>
            <a:r>
              <a:rPr lang="en-US" dirty="0">
                <a:solidFill>
                  <a:srgbClr val="0000FF"/>
                </a:solidFill>
              </a:rPr>
              <a:t>)=</a:t>
            </a:r>
            <a:r>
              <a:rPr lang="en-US" b="1" i="1" dirty="0">
                <a:solidFill>
                  <a:srgbClr val="0000FF"/>
                </a:solidFill>
              </a:rPr>
              <a:t>k</a:t>
            </a:r>
            <a:r>
              <a:rPr lang="en-US" dirty="0">
                <a:solidFill>
                  <a:srgbClr val="0000FF"/>
                </a:solidFill>
              </a:rPr>
              <a:t> approx. to </a:t>
            </a:r>
            <a:r>
              <a:rPr lang="en-US" b="1" i="1" dirty="0">
                <a:solidFill>
                  <a:srgbClr val="0000FF"/>
                </a:solidFill>
              </a:rPr>
              <a:t>A</a:t>
            </a:r>
            <a:endParaRPr lang="en-US" dirty="0"/>
          </a:p>
          <a:p>
            <a:pPr lvl="8">
              <a:lnSpc>
                <a:spcPct val="90000"/>
              </a:lnSpc>
            </a:pPr>
            <a:endParaRPr lang="en-US" b="1" dirty="0"/>
          </a:p>
          <a:p>
            <a:pPr marL="118872" indent="0">
              <a:lnSpc>
                <a:spcPct val="90000"/>
              </a:lnSpc>
              <a:buNone/>
            </a:pPr>
            <a:r>
              <a:rPr lang="en-US" dirty="0">
                <a:solidFill>
                  <a:srgbClr val="008000"/>
                </a:solidFill>
              </a:rPr>
              <a:t>What do we mean by “best”:</a:t>
            </a:r>
          </a:p>
          <a:p>
            <a:pPr lvl="1">
              <a:lnSpc>
                <a:spcPct val="90000"/>
              </a:lnSpc>
            </a:pP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a:t>is a solution to </a:t>
            </a:r>
            <a:r>
              <a:rPr lang="en-US" b="1" dirty="0" err="1">
                <a:latin typeface="Times New Roman" pitchFamily="18" charset="0"/>
                <a:cs typeface="Times New Roman" pitchFamily="18" charset="0"/>
              </a:rPr>
              <a:t>min</a:t>
            </a:r>
            <a:r>
              <a:rPr lang="en-US" b="1" i="1" baseline="-25000" dirty="0" err="1">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ǁ</a:t>
            </a:r>
            <a:r>
              <a:rPr lang="en-US" b="1" i="1" dirty="0" err="1">
                <a:latin typeface="Times New Roman" pitchFamily="18" charset="0"/>
                <a:cs typeface="Times New Roman" pitchFamily="18" charset="0"/>
              </a:rPr>
              <a:t>A-B</a:t>
            </a:r>
            <a:r>
              <a:rPr lang="en-US" b="1" dirty="0" err="1">
                <a:latin typeface="Times New Roman" pitchFamily="18" charset="0"/>
                <a:cs typeface="Times New Roman" pitchFamily="18" charset="0"/>
              </a:rPr>
              <a:t>ǁ</a:t>
            </a:r>
            <a:r>
              <a:rPr lang="en-US" b="1" baseline="-25000" dirty="0" err="1">
                <a:latin typeface="Times New Roman" pitchFamily="18" charset="0"/>
                <a:cs typeface="Times New Roman" pitchFamily="18" charset="0"/>
              </a:rPr>
              <a:t>F</a:t>
            </a:r>
            <a:r>
              <a:rPr lang="en-US" b="1" dirty="0">
                <a:latin typeface="Times New Roman" pitchFamily="18" charset="0"/>
                <a:cs typeface="Times New Roman" pitchFamily="18" charset="0"/>
              </a:rPr>
              <a:t>  </a:t>
            </a:r>
            <a:r>
              <a:rPr lang="en-US" b="1" dirty="0"/>
              <a:t>where </a:t>
            </a:r>
            <a:r>
              <a:rPr lang="en-US" b="1" dirty="0">
                <a:latin typeface="Times New Roman" pitchFamily="18" charset="0"/>
                <a:cs typeface="Times New Roman" pitchFamily="18" charset="0"/>
              </a:rPr>
              <a:t>rank(</a:t>
            </a: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295400"/>
                <a:ext cx="8610600" cy="5257801"/>
              </a:xfrm>
              <a:prstGeom prst="rect">
                <a:avLst/>
              </a:prstGeom>
            </p:spPr>
            <p:txBody>
              <a:bodyPr vert="horz" lIns="54864" tIns="91440" rtlCol="0">
                <a:normAutofit/>
              </a:bodyPr>
              <a:lstStyle/>
              <a:p>
                <a:pPr>
                  <a:lnSpc>
                    <a:spcPct val="90000"/>
                  </a:lnSpc>
                </a:pPr>
                <a:r>
                  <a:rPr lang="en-US" b="1" u="sng" dirty="0">
                    <a:solidFill>
                      <a:srgbClr val="FF0066"/>
                    </a:solidFill>
                  </a:rPr>
                  <a:t>Theorem:</a:t>
                </a:r>
                <a:r>
                  <a:rPr lang="en-US" dirty="0">
                    <a:solidFill>
                      <a:srgbClr val="FF0066"/>
                    </a:solidFill>
                  </a:rPr>
                  <a:t> </a:t>
                </a:r>
                <a:r>
                  <a:rPr lang="en-US" dirty="0">
                    <a:solidFill>
                      <a:srgbClr val="0000FF"/>
                    </a:solidFill>
                  </a:rPr>
                  <a:t>Let</a:t>
                </a:r>
                <a:r>
                  <a:rPr lang="en-US" dirty="0">
                    <a:solidFill>
                      <a:schemeClr val="accent2"/>
                    </a:solidFill>
                  </a:rPr>
                  <a:t> </a:t>
                </a:r>
                <a:r>
                  <a:rPr lang="en-US" b="1" dirty="0"/>
                  <a:t>A</a:t>
                </a:r>
                <a:r>
                  <a:rPr lang="en-US" dirty="0"/>
                  <a:t> = </a:t>
                </a:r>
                <a:r>
                  <a:rPr lang="en-US" b="1" dirty="0"/>
                  <a:t>U </a:t>
                </a:r>
                <a:r>
                  <a:rPr lang="en-US" b="1" dirty="0">
                    <a:sym typeface="Symbol"/>
                  </a:rPr>
                  <a:t></a:t>
                </a:r>
                <a:r>
                  <a:rPr lang="en-US" b="1" dirty="0"/>
                  <a:t> V</a:t>
                </a:r>
                <a:r>
                  <a:rPr lang="en-US" baseline="30000" dirty="0"/>
                  <a:t>T</a:t>
                </a:r>
                <a:r>
                  <a:rPr lang="en-US" dirty="0"/>
                  <a:t>  </a:t>
                </a:r>
                <a:r>
                  <a:rPr lang="en-US" sz="2800" dirty="0"/>
                  <a:t>(</a:t>
                </a:r>
                <a:r>
                  <a:rPr lang="el-GR" sz="2800" dirty="0">
                    <a:latin typeface="Times New Roman"/>
                    <a:cs typeface="Times New Roman"/>
                  </a:rPr>
                  <a:t>σ</a:t>
                </a:r>
                <a:r>
                  <a:rPr lang="en-US" sz="2800" baseline="-25000" dirty="0"/>
                  <a:t>1</a:t>
                </a:r>
                <a:r>
                  <a:rPr lang="en-US" sz="2800" dirty="0">
                    <a:sym typeface="Symbol"/>
                  </a:rPr>
                  <a:t></a:t>
                </a:r>
                <a:r>
                  <a:rPr lang="el-GR" sz="2800" dirty="0">
                    <a:latin typeface="Times New Roman"/>
                    <a:cs typeface="Times New Roman"/>
                  </a:rPr>
                  <a:t>σ</a:t>
                </a:r>
                <a:r>
                  <a:rPr lang="en-US" sz="2800" baseline="-25000" dirty="0"/>
                  <a:t>2</a:t>
                </a:r>
                <a:r>
                  <a:rPr lang="en-US" sz="2800" dirty="0">
                    <a:sym typeface="Symbol"/>
                  </a:rPr>
                  <a:t></a:t>
                </a:r>
                <a:r>
                  <a:rPr lang="en-US" sz="2800" dirty="0"/>
                  <a:t>…, rank(</a:t>
                </a:r>
                <a:r>
                  <a:rPr lang="en-US" sz="2800" b="1" i="1" dirty="0"/>
                  <a:t>A</a:t>
                </a:r>
                <a:r>
                  <a:rPr lang="en-US" sz="2800" dirty="0"/>
                  <a:t>)=</a:t>
                </a:r>
                <a:r>
                  <a:rPr lang="en-US" sz="2800" b="1" i="1" dirty="0"/>
                  <a:t>r</a:t>
                </a:r>
                <a:r>
                  <a:rPr lang="en-US" sz="2800" dirty="0"/>
                  <a:t>)</a:t>
                </a:r>
              </a:p>
              <a:p>
                <a:pPr>
                  <a:lnSpc>
                    <a:spcPct val="90000"/>
                  </a:lnSpc>
                  <a:buNone/>
                </a:pPr>
                <a:r>
                  <a:rPr lang="en-US" dirty="0">
                    <a:solidFill>
                      <a:schemeClr val="accent3"/>
                    </a:solidFill>
                  </a:rPr>
                  <a:t>	</a:t>
                </a:r>
                <a:r>
                  <a:rPr lang="en-US" b="1" dirty="0">
                    <a:solidFill>
                      <a:srgbClr val="0000FF"/>
                    </a:solidFill>
                  </a:rPr>
                  <a:t>then</a:t>
                </a:r>
                <a:r>
                  <a:rPr lang="en-US" dirty="0">
                    <a:solidFill>
                      <a:srgbClr val="0000FF"/>
                    </a:solidFill>
                  </a:rPr>
                  <a:t> </a:t>
                </a:r>
                <a:r>
                  <a:rPr lang="en-US" b="1" dirty="0"/>
                  <a:t>B</a:t>
                </a:r>
                <a:r>
                  <a:rPr lang="en-US" dirty="0"/>
                  <a:t> = </a:t>
                </a:r>
                <a:r>
                  <a:rPr lang="en-US" b="1" dirty="0"/>
                  <a:t>U </a:t>
                </a:r>
                <a:r>
                  <a:rPr lang="en-US" b="1" dirty="0">
                    <a:sym typeface="Symbol"/>
                  </a:rPr>
                  <a:t>S</a:t>
                </a:r>
                <a:r>
                  <a:rPr lang="en-US" b="1" dirty="0"/>
                  <a:t> V</a:t>
                </a:r>
                <a:r>
                  <a:rPr lang="en-US" baseline="30000" dirty="0"/>
                  <a:t>T</a:t>
                </a:r>
                <a:r>
                  <a:rPr lang="en-US" dirty="0"/>
                  <a:t> </a:t>
                </a:r>
              </a:p>
              <a:p>
                <a:pPr lvl="1">
                  <a:lnSpc>
                    <a:spcPct val="90000"/>
                  </a:lnSpc>
                </a:pPr>
                <a:r>
                  <a:rPr lang="en-US" b="1" dirty="0"/>
                  <a:t>S</a:t>
                </a:r>
                <a:r>
                  <a:rPr lang="en-US" dirty="0"/>
                  <a:t> =</a:t>
                </a:r>
                <a:r>
                  <a:rPr lang="en-US" dirty="0">
                    <a:sym typeface="Symbol"/>
                  </a:rPr>
                  <a:t> </a:t>
                </a:r>
                <a:r>
                  <a:rPr lang="en-US" b="1" dirty="0">
                    <a:sym typeface="Symbol"/>
                  </a:rPr>
                  <a:t>diagonal </a:t>
                </a:r>
                <a:r>
                  <a:rPr lang="en-US" b="1" i="1" dirty="0" err="1">
                    <a:latin typeface="Times New Roman" pitchFamily="18" charset="0"/>
                    <a:cs typeface="Times New Roman" pitchFamily="18" charset="0"/>
                    <a:sym typeface="Symbol"/>
                  </a:rPr>
                  <a:t>r</a:t>
                </a:r>
                <a:r>
                  <a:rPr lang="en-US" sz="2000" b="1" dirty="0" err="1">
                    <a:sym typeface="Symbol"/>
                  </a:rPr>
                  <a:t>x</a:t>
                </a:r>
                <a:r>
                  <a:rPr lang="en-US" b="1" i="1" dirty="0" err="1">
                    <a:latin typeface="Times New Roman" pitchFamily="18" charset="0"/>
                    <a:cs typeface="Times New Roman" pitchFamily="18" charset="0"/>
                    <a:sym typeface="Symbol"/>
                  </a:rPr>
                  <a:t>r</a:t>
                </a:r>
                <a:r>
                  <a:rPr lang="en-US" b="1" dirty="0">
                    <a:sym typeface="Symbol"/>
                  </a:rPr>
                  <a:t> matrix</a:t>
                </a:r>
                <a:r>
                  <a:rPr lang="en-US" dirty="0">
                    <a:sym typeface="Symbol"/>
                  </a:rPr>
                  <a:t> where </a:t>
                </a:r>
                <a:r>
                  <a:rPr lang="en-US" i="1" dirty="0" err="1">
                    <a:sym typeface="Symbol"/>
                  </a:rPr>
                  <a:t>s</a:t>
                </a:r>
                <a:r>
                  <a:rPr lang="en-US" i="1" baseline="-25000" dirty="0" err="1">
                    <a:sym typeface="Symbol"/>
                  </a:rPr>
                  <a:t>i</a:t>
                </a:r>
                <a:r>
                  <a:rPr lang="en-US" i="1" dirty="0">
                    <a:sym typeface="Symbol"/>
                  </a:rPr>
                  <a:t>=</a:t>
                </a:r>
                <a:r>
                  <a:rPr lang="el-GR" i="1" dirty="0">
                    <a:latin typeface="Times New Roman"/>
                    <a:cs typeface="Times New Roman"/>
                  </a:rPr>
                  <a:t>σ</a:t>
                </a:r>
                <a:r>
                  <a:rPr lang="en-US" i="1" baseline="-25000" dirty="0" err="1"/>
                  <a:t>i</a:t>
                </a:r>
                <a:r>
                  <a:rPr lang="en-US" dirty="0"/>
                  <a:t> (</a:t>
                </a:r>
                <a:r>
                  <a:rPr lang="en-US" i="1" dirty="0" err="1"/>
                  <a:t>i</a:t>
                </a:r>
                <a:r>
                  <a:rPr lang="en-US" i="1" dirty="0"/>
                  <a:t>=1…k</a:t>
                </a:r>
                <a:r>
                  <a:rPr lang="en-US" dirty="0"/>
                  <a:t>) else </a:t>
                </a:r>
                <a:r>
                  <a:rPr lang="en-US" i="1" dirty="0" err="1">
                    <a:sym typeface="Symbol"/>
                  </a:rPr>
                  <a:t>s</a:t>
                </a:r>
                <a:r>
                  <a:rPr lang="en-US" i="1" baseline="-25000" dirty="0" err="1">
                    <a:sym typeface="Symbol"/>
                  </a:rPr>
                  <a:t>i</a:t>
                </a:r>
                <a:r>
                  <a:rPr lang="en-US" dirty="0">
                    <a:sym typeface="Symbol"/>
                  </a:rPr>
                  <a:t>=</a:t>
                </a:r>
                <a:r>
                  <a:rPr lang="en-US" dirty="0"/>
                  <a:t>0</a:t>
                </a:r>
              </a:p>
              <a:p>
                <a:pPr marL="118872" indent="0">
                  <a:lnSpc>
                    <a:spcPct val="90000"/>
                  </a:lnSpc>
                  <a:buNone/>
                </a:pPr>
                <a:r>
                  <a:rPr lang="en-US" dirty="0">
                    <a:solidFill>
                      <a:schemeClr val="accent3"/>
                    </a:solidFill>
                  </a:rPr>
                  <a:t>   </a:t>
                </a:r>
                <a:r>
                  <a:rPr lang="en-US" dirty="0">
                    <a:solidFill>
                      <a:srgbClr val="0000FF"/>
                    </a:solidFill>
                  </a:rPr>
                  <a:t>is a best rank-</a:t>
                </a:r>
                <a:r>
                  <a:rPr lang="en-US" b="1" i="1" dirty="0">
                    <a:solidFill>
                      <a:srgbClr val="0000FF"/>
                    </a:solidFill>
                  </a:rPr>
                  <a:t>k</a:t>
                </a:r>
                <a:r>
                  <a:rPr lang="en-US" dirty="0">
                    <a:solidFill>
                      <a:srgbClr val="0000FF"/>
                    </a:solidFill>
                  </a:rPr>
                  <a:t> approximation to </a:t>
                </a:r>
                <a:r>
                  <a:rPr lang="en-US" b="1" i="1" dirty="0">
                    <a:solidFill>
                      <a:srgbClr val="0000FF"/>
                    </a:solidFill>
                  </a:rPr>
                  <a:t>A</a:t>
                </a:r>
                <a:r>
                  <a:rPr lang="en-US" dirty="0">
                    <a:solidFill>
                      <a:srgbClr val="0000FF"/>
                    </a:solidFill>
                  </a:rPr>
                  <a:t>:</a:t>
                </a:r>
              </a:p>
              <a:p>
                <a:pPr lvl="1">
                  <a:lnSpc>
                    <a:spcPct val="90000"/>
                  </a:lnSpc>
                </a:pPr>
                <a:r>
                  <a:rPr lang="en-US" b="1" i="1" dirty="0">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 </a:t>
                </a:r>
                <a:r>
                  <a:rPr lang="en-US" b="1" dirty="0">
                    <a:solidFill>
                      <a:srgbClr val="008000"/>
                    </a:solidFill>
                  </a:rPr>
                  <a:t>is a solution to </a:t>
                </a:r>
                <a:r>
                  <a:rPr lang="en-US" b="1" dirty="0" err="1">
                    <a:solidFill>
                      <a:srgbClr val="008000"/>
                    </a:solidFill>
                    <a:latin typeface="Times New Roman" pitchFamily="18" charset="0"/>
                    <a:cs typeface="Times New Roman" pitchFamily="18" charset="0"/>
                  </a:rPr>
                  <a:t>min</a:t>
                </a:r>
                <a:r>
                  <a:rPr lang="en-US" b="1" i="1" baseline="-25000" dirty="0" err="1">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 </a:t>
                </a:r>
                <a:r>
                  <a:rPr lang="en-US" b="1" dirty="0" err="1">
                    <a:solidFill>
                      <a:srgbClr val="008000"/>
                    </a:solidFill>
                    <a:latin typeface="Times New Roman" pitchFamily="18" charset="0"/>
                    <a:cs typeface="Times New Roman" pitchFamily="18" charset="0"/>
                  </a:rPr>
                  <a:t>ǁ</a:t>
                </a:r>
                <a:r>
                  <a:rPr lang="en-US" b="1" i="1" dirty="0" err="1">
                    <a:solidFill>
                      <a:srgbClr val="008000"/>
                    </a:solidFill>
                    <a:latin typeface="Times New Roman" pitchFamily="18" charset="0"/>
                    <a:cs typeface="Times New Roman" pitchFamily="18" charset="0"/>
                  </a:rPr>
                  <a:t>A-B</a:t>
                </a:r>
                <a:r>
                  <a:rPr lang="en-US" b="1" dirty="0" err="1">
                    <a:solidFill>
                      <a:srgbClr val="008000"/>
                    </a:solidFill>
                    <a:latin typeface="Times New Roman" pitchFamily="18" charset="0"/>
                    <a:cs typeface="Times New Roman" pitchFamily="18" charset="0"/>
                  </a:rPr>
                  <a:t>ǁ</a:t>
                </a:r>
                <a:r>
                  <a:rPr lang="en-US" b="1" baseline="-25000" dirty="0" err="1">
                    <a:solidFill>
                      <a:srgbClr val="008000"/>
                    </a:solidFill>
                    <a:latin typeface="Times New Roman" pitchFamily="18" charset="0"/>
                    <a:cs typeface="Times New Roman" pitchFamily="18" charset="0"/>
                  </a:rPr>
                  <a:t>F</a:t>
                </a:r>
                <a:r>
                  <a:rPr lang="en-US" b="1" dirty="0">
                    <a:solidFill>
                      <a:srgbClr val="008000"/>
                    </a:solidFill>
                    <a:latin typeface="Times New Roman" pitchFamily="18" charset="0"/>
                    <a:cs typeface="Times New Roman" pitchFamily="18" charset="0"/>
                  </a:rPr>
                  <a:t>  </a:t>
                </a:r>
                <a:r>
                  <a:rPr lang="en-US" b="1" dirty="0">
                    <a:solidFill>
                      <a:srgbClr val="008000"/>
                    </a:solidFill>
                  </a:rPr>
                  <a:t>where </a:t>
                </a:r>
                <a:r>
                  <a:rPr lang="en-US" b="1" dirty="0">
                    <a:solidFill>
                      <a:srgbClr val="008000"/>
                    </a:solidFill>
                    <a:latin typeface="Times New Roman" pitchFamily="18" charset="0"/>
                    <a:cs typeface="Times New Roman" pitchFamily="18" charset="0"/>
                  </a:rPr>
                  <a:t>rank(</a:t>
                </a:r>
                <a:r>
                  <a:rPr lang="en-US" b="1" i="1" dirty="0">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a:t>
                </a:r>
                <a:r>
                  <a:rPr lang="en-US" b="1" i="1" dirty="0">
                    <a:solidFill>
                      <a:srgbClr val="008000"/>
                    </a:solidFill>
                    <a:latin typeface="Times New Roman" pitchFamily="18" charset="0"/>
                    <a:cs typeface="Times New Roman" pitchFamily="18" charset="0"/>
                  </a:rPr>
                  <a:t>k</a:t>
                </a:r>
                <a:endParaRPr lang="en-US" b="1" i="1" baseline="30000" dirty="0">
                  <a:solidFill>
                    <a:srgbClr val="008000"/>
                  </a:solidFill>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a:lnSpc>
                    <a:spcPct val="90000"/>
                  </a:lnSpc>
                </a:pPr>
                <a:r>
                  <a:rPr lang="en-US" b="1" dirty="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𝑖𝑖</m:t>
                                    </m:r>
                                  </m:sub>
                                </m:sSub>
                              </m:e>
                            </m:d>
                          </m:e>
                          <m:sup>
                            <m:r>
                              <a:rPr lang="en-US" b="0" i="1" smtClean="0">
                                <a:latin typeface="Cambria Math"/>
                              </a:rPr>
                              <m:t>2</m:t>
                            </m:r>
                          </m:sup>
                        </m:sSup>
                      </m:e>
                    </m:nary>
                  </m:oMath>
                </a14:m>
                <a:r>
                  <a:rPr lang="en-US" dirty="0"/>
                  <a:t> where </a:t>
                </a:r>
                <a:r>
                  <a:rPr lang="en-US" b="1" i="1" dirty="0"/>
                  <a:t>M</a:t>
                </a:r>
                <a:r>
                  <a:rPr lang="en-US" b="1" dirty="0"/>
                  <a:t> </a:t>
                </a:r>
                <a:r>
                  <a:rPr lang="en-US" dirty="0"/>
                  <a:t>= </a:t>
                </a:r>
                <a:r>
                  <a:rPr lang="en-US" b="1" i="1" dirty="0"/>
                  <a:t>P</a:t>
                </a:r>
                <a:r>
                  <a:rPr lang="en-US" i="1" dirty="0"/>
                  <a:t> </a:t>
                </a:r>
                <a:r>
                  <a:rPr lang="en-US" b="1" i="1" dirty="0"/>
                  <a:t>Q</a:t>
                </a:r>
                <a:r>
                  <a:rPr lang="en-US" i="1" dirty="0"/>
                  <a:t> </a:t>
                </a:r>
                <a:r>
                  <a:rPr lang="en-US" b="1" i="1" dirty="0"/>
                  <a:t>R</a:t>
                </a:r>
                <a:r>
                  <a:rPr lang="en-US" dirty="0"/>
                  <a:t> is SVD of </a:t>
                </a:r>
                <a:r>
                  <a:rPr lang="en-US" b="1" i="1" dirty="0"/>
                  <a:t>M</a:t>
                </a:r>
              </a:p>
              <a:p>
                <a:pPr lvl="1">
                  <a:lnSpc>
                    <a:spcPct val="90000"/>
                  </a:lnSpc>
                </a:pPr>
                <a:r>
                  <a:rPr lang="en-US" b="1" dirty="0"/>
                  <a:t>U </a:t>
                </a:r>
                <a:r>
                  <a:rPr lang="en-US" b="1" dirty="0">
                    <a:sym typeface="Symbol"/>
                  </a:rPr>
                  <a:t></a:t>
                </a:r>
                <a:r>
                  <a:rPr lang="en-US" b="1" dirty="0"/>
                  <a:t> V</a:t>
                </a:r>
                <a:r>
                  <a:rPr lang="en-US" baseline="30000" dirty="0"/>
                  <a:t>T </a:t>
                </a:r>
                <a:r>
                  <a:rPr lang="en-US" dirty="0"/>
                  <a:t>- </a:t>
                </a:r>
                <a:r>
                  <a:rPr lang="en-US" b="1" dirty="0"/>
                  <a:t>U </a:t>
                </a:r>
                <a:r>
                  <a:rPr lang="en-US" b="1" dirty="0">
                    <a:sym typeface="Symbol"/>
                  </a:rPr>
                  <a:t>S</a:t>
                </a:r>
                <a:r>
                  <a:rPr lang="en-US" b="1" dirty="0"/>
                  <a:t> V</a:t>
                </a:r>
                <a:r>
                  <a:rPr lang="en-US" baseline="30000" dirty="0"/>
                  <a:t>T</a:t>
                </a:r>
                <a:r>
                  <a:rPr lang="en-US" dirty="0"/>
                  <a:t> = </a:t>
                </a:r>
                <a:r>
                  <a:rPr lang="en-US" b="1" dirty="0"/>
                  <a:t>U</a:t>
                </a:r>
                <a:r>
                  <a:rPr lang="en-US" dirty="0"/>
                  <a:t> (</a:t>
                </a:r>
                <a:r>
                  <a:rPr lang="en-US" b="1" dirty="0">
                    <a:sym typeface="Symbol"/>
                  </a:rPr>
                  <a:t> - S</a:t>
                </a:r>
                <a:r>
                  <a:rPr lang="en-US" dirty="0"/>
                  <a:t>) </a:t>
                </a:r>
                <a:r>
                  <a:rPr lang="en-US" b="1" dirty="0"/>
                  <a:t>V</a:t>
                </a:r>
                <a:r>
                  <a:rPr lang="en-US" baseline="30000" dirty="0"/>
                  <a:t>T </a:t>
                </a:r>
                <a:endParaRPr lang="en-US" dirty="0"/>
              </a:p>
              <a:p>
                <a:pPr marL="457200" lvl="1" indent="0">
                  <a:lnSpc>
                    <a:spcPct val="90000"/>
                  </a:lnSpc>
                  <a:buNone/>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295400"/>
                <a:ext cx="8610600" cy="5257801"/>
              </a:xfrm>
              <a:prstGeom prst="rect">
                <a:avLst/>
              </a:prstGeom>
              <a:blipFill rotWithShape="1">
                <a:blip r:embed="rId3"/>
                <a:stretch>
                  <a:fillRect t="-1856" b="-301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pic>
        <p:nvPicPr>
          <p:cNvPr id="27655" name="Picture 7" descr="http://www.cs.carleton.edu/cs_comps/0607/recommend/recommender/images/sv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97224"/>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3663950"/>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370636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3706368"/>
                <a:ext cx="304800" cy="152400"/>
              </a:xfrm>
              <a:prstGeom prst="rect">
                <a:avLst/>
              </a:prstGeom>
              <a:blipFill rotWithShape="1">
                <a:blip r:embed="rId5"/>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38862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3886200"/>
                <a:ext cx="304800" cy="228600"/>
              </a:xfrm>
              <a:prstGeom prst="rect">
                <a:avLst/>
              </a:prstGeom>
              <a:blipFill rotWithShape="1">
                <a:blip r:embed="rId6"/>
                <a:stretch>
                  <a:fillRect l="-28000" r="-10000" b="-2973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44958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4495800"/>
                <a:ext cx="304800" cy="228600"/>
              </a:xfrm>
              <a:prstGeom prst="rect">
                <a:avLst/>
              </a:prstGeom>
              <a:blipFill rotWithShape="1">
                <a:blip r:embed="rId7"/>
                <a:stretch>
                  <a:fillRect l="-26000" r="-6000" b="-24324"/>
                </a:stretch>
              </a:blipFill>
              <a:ln w="38100">
                <a:noFill/>
              </a:ln>
            </p:spPr>
            <p:txBody>
              <a:bodyPr/>
              <a:lstStyle/>
              <a:p>
                <a:r>
                  <a:rPr lang="en-US">
                    <a:noFill/>
                  </a:rPr>
                  <a:t> </a:t>
                </a:r>
              </a:p>
            </p:txBody>
          </p:sp>
        </mc:Fallback>
      </mc:AlternateContent>
      <p:cxnSp>
        <p:nvCxnSpPr>
          <p:cNvPr id="16" name="Straight Connector 15"/>
          <p:cNvCxnSpPr/>
          <p:nvPr/>
        </p:nvCxnSpPr>
        <p:spPr>
          <a:xfrm>
            <a:off x="5854700" y="4373028"/>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3896778"/>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4555064"/>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7696200" y="0"/>
            <a:ext cx="1447800" cy="685800"/>
            <a:chOff x="7696200" y="0"/>
            <a:chExt cx="1447800" cy="685800"/>
          </a:xfrm>
        </p:grpSpPr>
        <p:sp>
          <p:nvSpPr>
            <p:cNvPr id="18" name="Teardrop 17"/>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9" name="Rectangle 18"/>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9137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458200" cy="5181601"/>
              </a:xfrm>
              <a:prstGeom prst="rect">
                <a:avLst/>
              </a:prstGeom>
            </p:spPr>
            <p:txBody>
              <a:bodyPr vert="horz" lIns="54864" tIns="91440" rtlCol="0">
                <a:normAutofit/>
              </a:bodyPr>
              <a:lstStyle/>
              <a:p>
                <a:pPr>
                  <a:lnSpc>
                    <a:spcPct val="90000"/>
                  </a:lnSpc>
                </a:pPr>
                <a:r>
                  <a:rPr lang="en-US" b="1" dirty="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𝑘</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𝑘𝑘</m:t>
                                    </m:r>
                                  </m:sub>
                                </m:sSub>
                              </m:e>
                            </m:d>
                          </m:e>
                          <m:sup>
                            <m:r>
                              <a:rPr lang="en-US" b="0" i="1" smtClean="0">
                                <a:latin typeface="Cambria Math"/>
                              </a:rPr>
                              <m:t>2</m:t>
                            </m:r>
                          </m:sup>
                        </m:sSup>
                      </m:e>
                    </m:nary>
                  </m:oMath>
                </a14:m>
                <a:r>
                  <a:rPr lang="en-US" dirty="0"/>
                  <a:t> where </a:t>
                </a:r>
                <a:r>
                  <a:rPr lang="en-US" b="1" i="1" dirty="0"/>
                  <a:t>M</a:t>
                </a:r>
                <a:r>
                  <a:rPr lang="en-US" b="1" dirty="0"/>
                  <a:t> </a:t>
                </a:r>
                <a:r>
                  <a:rPr lang="en-US" dirty="0"/>
                  <a:t>= </a:t>
                </a:r>
                <a:r>
                  <a:rPr lang="en-US" b="1" i="1" dirty="0"/>
                  <a:t>P</a:t>
                </a:r>
                <a:r>
                  <a:rPr lang="en-US" i="1" dirty="0"/>
                  <a:t> </a:t>
                </a:r>
                <a:r>
                  <a:rPr lang="en-US" b="1" i="1" dirty="0"/>
                  <a:t>Q</a:t>
                </a:r>
                <a:r>
                  <a:rPr lang="en-US" i="1" dirty="0"/>
                  <a:t> </a:t>
                </a:r>
                <a:r>
                  <a:rPr lang="en-US" b="1" i="1" dirty="0"/>
                  <a:t>R</a:t>
                </a:r>
                <a:r>
                  <a:rPr lang="en-US" dirty="0"/>
                  <a:t> is SVD of </a:t>
                </a:r>
                <a:r>
                  <a:rPr lang="en-US" b="1" i="1" dirty="0"/>
                  <a:t>M</a:t>
                </a:r>
              </a:p>
              <a:p>
                <a:pPr lvl="1">
                  <a:lnSpc>
                    <a:spcPct val="90000"/>
                  </a:lnSpc>
                </a:pPr>
                <a:endParaRPr lang="en-US" b="1" i="1" dirty="0"/>
              </a:p>
              <a:p>
                <a:pPr lvl="1">
                  <a:lnSpc>
                    <a:spcPct val="90000"/>
                  </a:lnSpc>
                </a:pPr>
                <a:endParaRPr lang="en-US" b="1" i="1" dirty="0"/>
              </a:p>
              <a:p>
                <a:pPr lvl="1">
                  <a:lnSpc>
                    <a:spcPct val="90000"/>
                  </a:lnSpc>
                </a:pPr>
                <a:endParaRPr lang="en-US" b="1" i="1" dirty="0"/>
              </a:p>
              <a:p>
                <a:pPr lvl="1">
                  <a:lnSpc>
                    <a:spcPct val="90000"/>
                  </a:lnSpc>
                </a:pPr>
                <a:endParaRPr lang="en-US" b="1" i="1" dirty="0"/>
              </a:p>
              <a:p>
                <a:pPr lvl="1">
                  <a:lnSpc>
                    <a:spcPct val="90000"/>
                  </a:lnSpc>
                </a:pPr>
                <a:endParaRPr lang="en-US" b="1" dirty="0"/>
              </a:p>
              <a:p>
                <a:pPr lvl="1">
                  <a:lnSpc>
                    <a:spcPct val="90000"/>
                  </a:lnSpc>
                </a:pPr>
                <a:endParaRPr lang="en-US" b="1" dirty="0"/>
              </a:p>
              <a:p>
                <a:pPr lvl="3">
                  <a:lnSpc>
                    <a:spcPct val="90000"/>
                  </a:lnSpc>
                </a:pPr>
                <a:endParaRPr lang="en-US" b="1" dirty="0"/>
              </a:p>
              <a:p>
                <a:pPr lvl="1">
                  <a:lnSpc>
                    <a:spcPct val="90000"/>
                  </a:lnSpc>
                </a:pPr>
                <a:r>
                  <a:rPr lang="en-US" sz="3200" b="1" dirty="0"/>
                  <a:t>U </a:t>
                </a:r>
                <a:r>
                  <a:rPr lang="en-US" sz="3200" b="1" dirty="0">
                    <a:sym typeface="Symbol"/>
                  </a:rPr>
                  <a:t></a:t>
                </a:r>
                <a:r>
                  <a:rPr lang="en-US" sz="3200" b="1" dirty="0"/>
                  <a:t> V</a:t>
                </a:r>
                <a:r>
                  <a:rPr lang="en-US" sz="3200" baseline="30000" dirty="0"/>
                  <a:t>T </a:t>
                </a:r>
                <a:r>
                  <a:rPr lang="en-US" sz="3200" dirty="0"/>
                  <a:t>- </a:t>
                </a:r>
                <a:r>
                  <a:rPr lang="en-US" sz="3200" b="1" dirty="0"/>
                  <a:t>U </a:t>
                </a:r>
                <a:r>
                  <a:rPr lang="en-US" sz="3200" b="1" dirty="0">
                    <a:sym typeface="Symbol"/>
                  </a:rPr>
                  <a:t>S</a:t>
                </a:r>
                <a:r>
                  <a:rPr lang="en-US" sz="3200" b="1" dirty="0"/>
                  <a:t> V</a:t>
                </a:r>
                <a:r>
                  <a:rPr lang="en-US" sz="3200" baseline="30000" dirty="0"/>
                  <a:t>T</a:t>
                </a:r>
                <a:r>
                  <a:rPr lang="en-US" sz="3200" dirty="0"/>
                  <a:t> = </a:t>
                </a:r>
                <a:r>
                  <a:rPr lang="en-US" sz="3200" b="1" dirty="0"/>
                  <a:t>U</a:t>
                </a:r>
                <a:r>
                  <a:rPr lang="en-US" sz="3200" dirty="0"/>
                  <a:t> (</a:t>
                </a:r>
                <a:r>
                  <a:rPr lang="en-US" sz="3200" b="1" dirty="0">
                    <a:sym typeface="Symbol"/>
                  </a:rPr>
                  <a:t> - S</a:t>
                </a:r>
                <a:r>
                  <a:rPr lang="en-US" sz="3200" dirty="0"/>
                  <a:t>) </a:t>
                </a:r>
                <a:r>
                  <a:rPr lang="en-US" sz="3200" b="1" dirty="0"/>
                  <a:t>V</a:t>
                </a:r>
                <a:r>
                  <a:rPr lang="en-US" sz="3200" baseline="30000" dirty="0"/>
                  <a:t>T </a:t>
                </a:r>
                <a:endParaRPr lang="en-US" sz="3200" dirty="0"/>
              </a:p>
              <a:p>
                <a:pPr lvl="1">
                  <a:lnSpc>
                    <a:spcPct val="90000"/>
                  </a:lnSpc>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458200" cy="5181601"/>
              </a:xfrm>
              <a:prstGeom prst="rect">
                <a:avLst/>
              </a:prstGeom>
              <a:blipFill rotWithShape="1">
                <a:blip r:embed="rId3"/>
                <a:stretch>
                  <a:fillRect t="-1529"/>
                </a:stretch>
              </a:blipFill>
            </p:spPr>
            <p:txBody>
              <a:bodyPr/>
              <a:lstStyle/>
              <a:p>
                <a:r>
                  <a:rPr lang="en-US">
                    <a:noFill/>
                  </a:rPr>
                  <a:t> </a:t>
                </a:r>
              </a:p>
            </p:txBody>
          </p:sp>
        </mc:Fallback>
      </mc:AlternateContent>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58740"/>
            <a:ext cx="6400800" cy="84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486150"/>
            <a:ext cx="6296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400800" y="4828480"/>
            <a:ext cx="2655535" cy="1200329"/>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We apply:</a:t>
            </a:r>
          </a:p>
          <a:p>
            <a:r>
              <a:rPr lang="en-US" dirty="0">
                <a:solidFill>
                  <a:srgbClr val="008000"/>
                </a:solidFill>
                <a:latin typeface="Arial" pitchFamily="34" charset="0"/>
                <a:cs typeface="Arial" pitchFamily="34" charset="0"/>
              </a:rPr>
              <a:t>-- P column orthonormal</a:t>
            </a:r>
          </a:p>
          <a:p>
            <a:r>
              <a:rPr lang="en-US" dirty="0">
                <a:solidFill>
                  <a:srgbClr val="008000"/>
                </a:solidFill>
                <a:latin typeface="Arial" pitchFamily="34" charset="0"/>
                <a:cs typeface="Arial" pitchFamily="34" charset="0"/>
              </a:rPr>
              <a:t>-- R row orthonormal</a:t>
            </a:r>
          </a:p>
          <a:p>
            <a:r>
              <a:rPr lang="en-US" dirty="0">
                <a:solidFill>
                  <a:srgbClr val="008000"/>
                </a:solidFill>
                <a:latin typeface="Arial" pitchFamily="34" charset="0"/>
                <a:cs typeface="Arial" pitchFamily="34" charset="0"/>
              </a:rPr>
              <a:t>-- Q is diagonal</a:t>
            </a:r>
          </a:p>
        </p:txBody>
      </p:sp>
      <p:pic>
        <p:nvPicPr>
          <p:cNvPr id="28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419600"/>
            <a:ext cx="4733925" cy="40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4" name="Rectangle 13"/>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838508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mc:AlternateContent xmlns:mc="http://schemas.openxmlformats.org/markup-compatibility/2006">
        <mc:Choice xmlns:a14="http://schemas.microsoft.com/office/drawing/2010/main" Requires="a14">
          <p:sp>
            <p:nvSpPr>
              <p:cNvPr id="9" name="Rectangle 3"/>
              <p:cNvSpPr txBox="1">
                <a:spLocks noGrp="1" noChangeArrowheads="1"/>
              </p:cNvSpPr>
              <p:nvPr>
                <p:ph idx="1"/>
              </p:nvPr>
            </p:nvSpPr>
            <p:spPr>
              <a:xfrm>
                <a:off x="457200" y="1371600"/>
                <a:ext cx="8686800" cy="5181601"/>
              </a:xfrm>
              <a:prstGeom prst="rect">
                <a:avLst/>
              </a:prstGeom>
            </p:spPr>
            <p:txBody>
              <a:bodyPr vert="horz" lIns="54864" tIns="91440" rtlCol="0">
                <a:normAutofit/>
              </a:bodyPr>
              <a:lstStyle/>
              <a:p>
                <a:pPr>
                  <a:lnSpc>
                    <a:spcPct val="90000"/>
                  </a:lnSpc>
                </a:pPr>
                <a:r>
                  <a:rPr lang="en-US" b="1" dirty="0">
                    <a:solidFill>
                      <a:srgbClr val="0000FF"/>
                    </a:solidFill>
                  </a:rPr>
                  <a:t>A</a:t>
                </a:r>
                <a:r>
                  <a:rPr lang="en-US" dirty="0">
                    <a:solidFill>
                      <a:srgbClr val="0000FF"/>
                    </a:solidFill>
                  </a:rPr>
                  <a:t> = </a:t>
                </a:r>
                <a:r>
                  <a:rPr lang="en-US" b="1" dirty="0">
                    <a:solidFill>
                      <a:srgbClr val="0000FF"/>
                    </a:solidFill>
                  </a:rPr>
                  <a:t>U </a:t>
                </a:r>
                <a:r>
                  <a:rPr lang="en-US" b="1" dirty="0">
                    <a:solidFill>
                      <a:srgbClr val="0000FF"/>
                    </a:solidFill>
                    <a:sym typeface="Symbol"/>
                  </a:rPr>
                  <a:t></a:t>
                </a:r>
                <a:r>
                  <a:rPr lang="en-US" b="1" dirty="0">
                    <a:solidFill>
                      <a:srgbClr val="0000FF"/>
                    </a:solidFill>
                  </a:rPr>
                  <a:t> V</a:t>
                </a:r>
                <a:r>
                  <a:rPr lang="en-US" baseline="30000" dirty="0">
                    <a:solidFill>
                      <a:srgbClr val="0000FF"/>
                    </a:solidFill>
                  </a:rPr>
                  <a:t>T</a:t>
                </a:r>
                <a:r>
                  <a:rPr lang="en-US" dirty="0">
                    <a:solidFill>
                      <a:srgbClr val="0000FF"/>
                    </a:solidFill>
                  </a:rPr>
                  <a:t> , </a:t>
                </a:r>
                <a:r>
                  <a:rPr lang="en-US" b="1" dirty="0">
                    <a:solidFill>
                      <a:srgbClr val="0000FF"/>
                    </a:solidFill>
                  </a:rPr>
                  <a:t>B</a:t>
                </a:r>
                <a:r>
                  <a:rPr lang="en-US" dirty="0">
                    <a:solidFill>
                      <a:srgbClr val="0000FF"/>
                    </a:solidFill>
                  </a:rPr>
                  <a:t> = </a:t>
                </a:r>
                <a:r>
                  <a:rPr lang="en-US" b="1" dirty="0">
                    <a:solidFill>
                      <a:srgbClr val="0000FF"/>
                    </a:solidFill>
                  </a:rPr>
                  <a:t>U </a:t>
                </a:r>
                <a:r>
                  <a:rPr lang="en-US" b="1" dirty="0">
                    <a:solidFill>
                      <a:srgbClr val="0000FF"/>
                    </a:solidFill>
                    <a:sym typeface="Symbol"/>
                  </a:rPr>
                  <a:t>S</a:t>
                </a:r>
                <a:r>
                  <a:rPr lang="en-US" b="1" dirty="0">
                    <a:solidFill>
                      <a:srgbClr val="0000FF"/>
                    </a:solidFill>
                  </a:rPr>
                  <a:t> V</a:t>
                </a:r>
                <a:r>
                  <a:rPr lang="en-US" baseline="30000" dirty="0">
                    <a:solidFill>
                      <a:srgbClr val="0000FF"/>
                    </a:solidFill>
                  </a:rPr>
                  <a:t>T</a:t>
                </a:r>
                <a:r>
                  <a:rPr lang="en-US" dirty="0"/>
                  <a:t>   </a:t>
                </a:r>
                <a:r>
                  <a:rPr lang="en-US" sz="2800" dirty="0"/>
                  <a:t>(</a:t>
                </a:r>
                <a:r>
                  <a:rPr lang="el-GR" sz="2800" dirty="0">
                    <a:latin typeface="Times New Roman"/>
                    <a:cs typeface="Times New Roman"/>
                  </a:rPr>
                  <a:t>σ</a:t>
                </a:r>
                <a:r>
                  <a:rPr lang="en-US" sz="2800" baseline="-25000" dirty="0"/>
                  <a:t>1</a:t>
                </a:r>
                <a:r>
                  <a:rPr lang="en-US" sz="2800" dirty="0">
                    <a:sym typeface="Symbol"/>
                  </a:rPr>
                  <a:t></a:t>
                </a:r>
                <a:r>
                  <a:rPr lang="el-GR" sz="2800" dirty="0">
                    <a:latin typeface="Times New Roman"/>
                    <a:cs typeface="Times New Roman"/>
                  </a:rPr>
                  <a:t>σ</a:t>
                </a:r>
                <a:r>
                  <a:rPr lang="en-US" sz="2800" baseline="-25000" dirty="0"/>
                  <a:t>2</a:t>
                </a:r>
                <a:r>
                  <a:rPr lang="en-US" sz="2800" dirty="0">
                    <a:sym typeface="Symbol"/>
                  </a:rPr>
                  <a:t></a:t>
                </a:r>
                <a:r>
                  <a:rPr lang="en-US" sz="2800" dirty="0"/>
                  <a:t>… </a:t>
                </a:r>
                <a:r>
                  <a:rPr lang="en-US" sz="2800" dirty="0">
                    <a:sym typeface="Symbol"/>
                  </a:rPr>
                  <a:t> </a:t>
                </a:r>
                <a:r>
                  <a:rPr lang="en-US" sz="2800" dirty="0">
                    <a:latin typeface="Times New Roman" pitchFamily="18" charset="0"/>
                    <a:cs typeface="Times New Roman" pitchFamily="18" charset="0"/>
                  </a:rPr>
                  <a:t>0, rank(</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a:t>
                </a:r>
                <a:r>
                  <a:rPr lang="en-US" sz="2800" b="1" i="1" dirty="0">
                    <a:latin typeface="Times New Roman" pitchFamily="18" charset="0"/>
                    <a:cs typeface="Times New Roman" pitchFamily="18" charset="0"/>
                  </a:rPr>
                  <a:t>r</a:t>
                </a:r>
                <a:r>
                  <a:rPr lang="en-US" sz="2800" dirty="0"/>
                  <a:t>)</a:t>
                </a:r>
              </a:p>
              <a:p>
                <a:pPr lvl="1">
                  <a:lnSpc>
                    <a:spcPct val="90000"/>
                  </a:lnSpc>
                </a:pPr>
                <a:r>
                  <a:rPr lang="en-US" b="1" dirty="0">
                    <a:solidFill>
                      <a:srgbClr val="0000FF"/>
                    </a:solidFill>
                  </a:rPr>
                  <a:t>S</a:t>
                </a:r>
                <a:r>
                  <a:rPr lang="en-US" dirty="0">
                    <a:solidFill>
                      <a:srgbClr val="0000FF"/>
                    </a:solidFill>
                  </a:rPr>
                  <a:t> =</a:t>
                </a:r>
                <a:r>
                  <a:rPr lang="en-US" dirty="0">
                    <a:solidFill>
                      <a:srgbClr val="0000FF"/>
                    </a:solidFill>
                    <a:sym typeface="Symbol"/>
                  </a:rPr>
                  <a:t> diagonal </a:t>
                </a:r>
                <a:r>
                  <a:rPr lang="en-US" i="1" dirty="0" err="1">
                    <a:solidFill>
                      <a:srgbClr val="0000FF"/>
                    </a:solidFill>
                    <a:latin typeface="Times New Roman" pitchFamily="18" charset="0"/>
                    <a:cs typeface="Times New Roman" pitchFamily="18" charset="0"/>
                    <a:sym typeface="Symbol"/>
                  </a:rPr>
                  <a:t>n</a:t>
                </a:r>
                <a:r>
                  <a:rPr lang="en-US" sz="1600" dirty="0" err="1">
                    <a:solidFill>
                      <a:srgbClr val="0000FF"/>
                    </a:solidFill>
                    <a:sym typeface="Symbol"/>
                  </a:rPr>
                  <a:t>x</a:t>
                </a:r>
                <a:r>
                  <a:rPr lang="en-US" i="1" dirty="0" err="1">
                    <a:solidFill>
                      <a:srgbClr val="0000FF"/>
                    </a:solidFill>
                    <a:latin typeface="Times New Roman" pitchFamily="18" charset="0"/>
                    <a:cs typeface="Times New Roman" pitchFamily="18" charset="0"/>
                    <a:sym typeface="Symbol"/>
                  </a:rPr>
                  <a:t>n</a:t>
                </a:r>
                <a:r>
                  <a:rPr lang="en-US" dirty="0">
                    <a:solidFill>
                      <a:srgbClr val="0000FF"/>
                    </a:solidFill>
                    <a:sym typeface="Symbol"/>
                  </a:rPr>
                  <a:t> matrix </a:t>
                </a:r>
                <a:r>
                  <a:rPr lang="en-US" dirty="0">
                    <a:sym typeface="Symbol"/>
                  </a:rPr>
                  <a:t>where </a:t>
                </a:r>
                <a:r>
                  <a:rPr lang="en-US" i="1" dirty="0" err="1">
                    <a:sym typeface="Symbol"/>
                  </a:rPr>
                  <a:t>s</a:t>
                </a:r>
                <a:r>
                  <a:rPr lang="en-US" i="1" baseline="-25000" dirty="0" err="1">
                    <a:sym typeface="Symbol"/>
                  </a:rPr>
                  <a:t>i</a:t>
                </a:r>
                <a:r>
                  <a:rPr lang="en-US" i="1" dirty="0">
                    <a:sym typeface="Symbol"/>
                  </a:rPr>
                  <a:t>=</a:t>
                </a:r>
                <a:r>
                  <a:rPr lang="el-GR" i="1" dirty="0">
                    <a:latin typeface="Times New Roman"/>
                    <a:cs typeface="Times New Roman"/>
                  </a:rPr>
                  <a:t>σ</a:t>
                </a:r>
                <a:r>
                  <a:rPr lang="en-US" i="1" baseline="-25000" dirty="0" err="1"/>
                  <a:t>i</a:t>
                </a:r>
                <a:r>
                  <a:rPr lang="en-US" dirty="0"/>
                  <a:t> (</a:t>
                </a:r>
                <a:r>
                  <a:rPr lang="en-US" i="1" dirty="0" err="1"/>
                  <a:t>i</a:t>
                </a:r>
                <a:r>
                  <a:rPr lang="en-US" i="1" dirty="0"/>
                  <a:t>=1…k</a:t>
                </a:r>
                <a:r>
                  <a:rPr lang="en-US" dirty="0"/>
                  <a:t>) else </a:t>
                </a:r>
                <a:r>
                  <a:rPr lang="en-US" i="1" dirty="0" err="1">
                    <a:sym typeface="Symbol"/>
                  </a:rPr>
                  <a:t>s</a:t>
                </a:r>
                <a:r>
                  <a:rPr lang="en-US" i="1" baseline="-25000" dirty="0" err="1">
                    <a:sym typeface="Symbol"/>
                  </a:rPr>
                  <a:t>i</a:t>
                </a:r>
                <a:r>
                  <a:rPr lang="en-US" dirty="0">
                    <a:sym typeface="Symbol"/>
                  </a:rPr>
                  <a:t>=</a:t>
                </a:r>
                <a:r>
                  <a:rPr lang="en-US" dirty="0"/>
                  <a:t>0</a:t>
                </a:r>
                <a:endParaRPr lang="en-US" baseline="-25000" dirty="0"/>
              </a:p>
              <a:p>
                <a:pPr marL="118872" indent="0">
                  <a:lnSpc>
                    <a:spcPct val="90000"/>
                  </a:lnSpc>
                  <a:buNone/>
                </a:pPr>
                <a:r>
                  <a:rPr lang="en-US" dirty="0">
                    <a:solidFill>
                      <a:srgbClr val="0000FF"/>
                    </a:solidFill>
                  </a:rPr>
                  <a:t>   </a:t>
                </a:r>
                <a:r>
                  <a:rPr lang="en-US" b="1" dirty="0">
                    <a:solidFill>
                      <a:srgbClr val="D60093"/>
                    </a:solidFill>
                  </a:rPr>
                  <a:t>then</a:t>
                </a:r>
                <a:r>
                  <a:rPr lang="en-US" dirty="0">
                    <a:solidFill>
                      <a:srgbClr val="D60093"/>
                    </a:solidFill>
                  </a:rPr>
                  <a:t> </a:t>
                </a:r>
                <a:r>
                  <a:rPr lang="en-US" b="1" i="1" dirty="0">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 </a:t>
                </a:r>
                <a:r>
                  <a:rPr lang="en-US" dirty="0">
                    <a:solidFill>
                      <a:srgbClr val="0000FF"/>
                    </a:solidFill>
                  </a:rPr>
                  <a:t>is solution to  </a:t>
                </a:r>
                <a:r>
                  <a:rPr lang="en-US" dirty="0" err="1">
                    <a:solidFill>
                      <a:srgbClr val="0000FF"/>
                    </a:solidFill>
                    <a:latin typeface="Times New Roman" pitchFamily="18" charset="0"/>
                    <a:cs typeface="Times New Roman" pitchFamily="18" charset="0"/>
                  </a:rPr>
                  <a:t>min</a:t>
                </a:r>
                <a:r>
                  <a:rPr lang="en-US" b="1" i="1" baseline="-25000" dirty="0" err="1">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ǁ</a:t>
                </a:r>
                <a:r>
                  <a:rPr lang="en-US" b="1" i="1" dirty="0" err="1">
                    <a:solidFill>
                      <a:srgbClr val="0000FF"/>
                    </a:solidFill>
                    <a:latin typeface="Times New Roman" pitchFamily="18" charset="0"/>
                    <a:cs typeface="Times New Roman" pitchFamily="18" charset="0"/>
                  </a:rPr>
                  <a:t>A-B</a:t>
                </a:r>
                <a:r>
                  <a:rPr lang="en-US" dirty="0" err="1">
                    <a:solidFill>
                      <a:srgbClr val="0000FF"/>
                    </a:solidFill>
                    <a:latin typeface="Times New Roman" pitchFamily="18" charset="0"/>
                    <a:cs typeface="Times New Roman" pitchFamily="18" charset="0"/>
                  </a:rPr>
                  <a:t>ǁ</a:t>
                </a:r>
                <a:r>
                  <a:rPr lang="en-US" baseline="-25000" dirty="0" err="1">
                    <a:solidFill>
                      <a:srgbClr val="0000FF"/>
                    </a:solidFill>
                    <a:latin typeface="Times New Roman" pitchFamily="18" charset="0"/>
                    <a:cs typeface="Times New Roman" pitchFamily="18" charset="0"/>
                  </a:rPr>
                  <a:t>F</a:t>
                </a:r>
                <a:r>
                  <a:rPr lang="en-US" dirty="0">
                    <a:solidFill>
                      <a:srgbClr val="0000FF"/>
                    </a:solidFill>
                    <a:latin typeface="Times New Roman" pitchFamily="18" charset="0"/>
                    <a:cs typeface="Times New Roman" pitchFamily="18" charset="0"/>
                  </a:rPr>
                  <a:t> </a:t>
                </a:r>
                <a:r>
                  <a:rPr lang="en-US" dirty="0">
                    <a:solidFill>
                      <a:srgbClr val="0000FF"/>
                    </a:solidFill>
                  </a:rPr>
                  <a:t>, </a:t>
                </a:r>
                <a:r>
                  <a:rPr lang="en-US" dirty="0">
                    <a:solidFill>
                      <a:srgbClr val="0000FF"/>
                    </a:solidFill>
                    <a:latin typeface="Times New Roman" pitchFamily="18" charset="0"/>
                    <a:cs typeface="Times New Roman" pitchFamily="18" charset="0"/>
                  </a:rPr>
                  <a:t>rank(</a:t>
                </a:r>
                <a:r>
                  <a:rPr lang="en-US" b="1" i="1" dirty="0">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k</a:t>
                </a:r>
                <a:endParaRPr lang="en-US" b="1" i="1" baseline="30000" dirty="0">
                  <a:solidFill>
                    <a:srgbClr val="0000FF"/>
                  </a:solidFill>
                  <a:latin typeface="Times New Roman" pitchFamily="18" charset="0"/>
                  <a:cs typeface="Times New Roman" pitchFamily="18" charset="0"/>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r>
                  <a:rPr lang="en-US" b="1" dirty="0">
                    <a:solidFill>
                      <a:srgbClr val="008000"/>
                    </a:solidFill>
                  </a:rPr>
                  <a:t>Why?</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a:lnSpc>
                    <a:spcPct val="90000"/>
                  </a:lnSpc>
                  <a:defRPr/>
                </a:pPr>
                <a:r>
                  <a:rPr lang="en-US" dirty="0"/>
                  <a:t>We want to choose </a:t>
                </a:r>
                <a:r>
                  <a:rPr lang="en-US" b="1" i="1" dirty="0" err="1"/>
                  <a:t>s</a:t>
                </a:r>
                <a:r>
                  <a:rPr lang="en-US" b="1" i="1" baseline="-25000" dirty="0" err="1"/>
                  <a:t>i</a:t>
                </a:r>
                <a:r>
                  <a:rPr lang="en-US" dirty="0"/>
                  <a:t> to minimize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𝑖</m:t>
                                    </m:r>
                                  </m:sub>
                                </m:sSub>
                              </m:e>
                            </m:d>
                          </m:e>
                          <m:sup>
                            <m:r>
                              <a:rPr lang="en-US" b="0" i="1" smtClean="0">
                                <a:latin typeface="Cambria Math"/>
                              </a:rPr>
                              <m:t>2</m:t>
                            </m:r>
                          </m:sup>
                        </m:sSup>
                      </m:e>
                    </m:nary>
                  </m:oMath>
                </a14:m>
                <a:endParaRPr lang="en-US" b="0" dirty="0"/>
              </a:p>
              <a:p>
                <a:pPr>
                  <a:lnSpc>
                    <a:spcPct val="90000"/>
                  </a:lnSpc>
                  <a:defRPr/>
                </a:pPr>
                <a:r>
                  <a:rPr lang="en-US" dirty="0">
                    <a:solidFill>
                      <a:srgbClr val="008000"/>
                    </a:solidFill>
                  </a:rPr>
                  <a:t>Solution is to set </a:t>
                </a:r>
                <a:r>
                  <a:rPr lang="en-US" b="1" i="1" dirty="0" err="1">
                    <a:solidFill>
                      <a:srgbClr val="008000"/>
                    </a:solidFill>
                    <a:sym typeface="Symbol"/>
                  </a:rPr>
                  <a:t>s</a:t>
                </a:r>
                <a:r>
                  <a:rPr lang="en-US" b="1" i="1" baseline="-25000" dirty="0" err="1">
                    <a:solidFill>
                      <a:srgbClr val="008000"/>
                    </a:solidFill>
                    <a:sym typeface="Symbol"/>
                  </a:rPr>
                  <a:t>i</a:t>
                </a:r>
                <a:r>
                  <a:rPr lang="en-US" b="1" i="1" dirty="0">
                    <a:solidFill>
                      <a:srgbClr val="008000"/>
                    </a:solidFill>
                    <a:sym typeface="Symbol"/>
                  </a:rPr>
                  <a:t>=</a:t>
                </a:r>
                <a:r>
                  <a:rPr lang="el-GR" b="1" i="1" dirty="0">
                    <a:solidFill>
                      <a:srgbClr val="008000"/>
                    </a:solidFill>
                    <a:latin typeface="Times New Roman"/>
                    <a:cs typeface="Times New Roman"/>
                  </a:rPr>
                  <a:t>σ</a:t>
                </a:r>
                <a:r>
                  <a:rPr lang="en-US" b="1" i="1" baseline="-25000" dirty="0" err="1">
                    <a:solidFill>
                      <a:srgbClr val="008000"/>
                    </a:solidFill>
                  </a:rPr>
                  <a:t>i</a:t>
                </a:r>
                <a:r>
                  <a:rPr lang="en-US" b="1" dirty="0">
                    <a:solidFill>
                      <a:srgbClr val="008000"/>
                    </a:solidFill>
                  </a:rPr>
                  <a:t> </a:t>
                </a:r>
                <a:r>
                  <a:rPr lang="en-US" dirty="0">
                    <a:solidFill>
                      <a:srgbClr val="008000"/>
                    </a:solidFill>
                  </a:rPr>
                  <a:t>(</a:t>
                </a:r>
                <a:r>
                  <a:rPr lang="en-US" i="1" dirty="0" err="1">
                    <a:solidFill>
                      <a:srgbClr val="008000"/>
                    </a:solidFill>
                  </a:rPr>
                  <a:t>i</a:t>
                </a:r>
                <a:r>
                  <a:rPr lang="en-US" i="1" dirty="0">
                    <a:solidFill>
                      <a:srgbClr val="008000"/>
                    </a:solidFill>
                  </a:rPr>
                  <a:t>=1…k</a:t>
                </a:r>
                <a:r>
                  <a:rPr lang="en-US" dirty="0">
                    <a:solidFill>
                      <a:srgbClr val="008000"/>
                    </a:solidFill>
                  </a:rPr>
                  <a:t>) and other </a:t>
                </a:r>
                <a:r>
                  <a:rPr lang="en-US" b="1" i="1" dirty="0" err="1">
                    <a:solidFill>
                      <a:srgbClr val="008000"/>
                    </a:solidFill>
                    <a:sym typeface="Symbol"/>
                  </a:rPr>
                  <a:t>s</a:t>
                </a:r>
                <a:r>
                  <a:rPr lang="en-US" b="1" i="1" baseline="-25000" dirty="0" err="1">
                    <a:solidFill>
                      <a:srgbClr val="008000"/>
                    </a:solidFill>
                    <a:sym typeface="Symbol"/>
                  </a:rPr>
                  <a:t>i</a:t>
                </a:r>
                <a:r>
                  <a:rPr lang="en-US" b="1" dirty="0">
                    <a:solidFill>
                      <a:srgbClr val="008000"/>
                    </a:solidFill>
                    <a:sym typeface="Symbol"/>
                  </a:rPr>
                  <a:t>=</a:t>
                </a:r>
                <a:r>
                  <a:rPr lang="en-US" b="1" dirty="0">
                    <a:solidFill>
                      <a:srgbClr val="008000"/>
                    </a:solidFill>
                  </a:rPr>
                  <a:t>0</a:t>
                </a:r>
                <a:endParaRPr lang="en-US" b="1" baseline="-25000" dirty="0">
                  <a:solidFill>
                    <a:srgbClr val="008000"/>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dirty="0"/>
              </a:p>
              <a:p>
                <a:pPr marL="118872" marR="0" lvl="0" indent="0" algn="l" defTabSz="914400" rtl="0" eaLnBrk="1" fontAlgn="auto" latinLnBrk="0" hangingPunct="1">
                  <a:lnSpc>
                    <a:spcPct val="90000"/>
                  </a:lnSpc>
                  <a:spcBef>
                    <a:spcPts val="0"/>
                  </a:spcBef>
                  <a:spcAft>
                    <a:spcPts val="0"/>
                  </a:spcAft>
                  <a:buClr>
                    <a:schemeClr val="accent1"/>
                  </a:buClr>
                  <a:buSzPct val="80000"/>
                  <a:buNone/>
                  <a:tabLst/>
                  <a:defRPr/>
                </a:pPr>
                <a:endParaRPr lang="en-US" dirty="0"/>
              </a:p>
            </p:txBody>
          </p:sp>
        </mc:Choice>
        <mc:Fallback>
          <p:sp>
            <p:nvSpPr>
              <p:cNvPr id="9" name="Rectangle 3"/>
              <p:cNvSpPr txBox="1">
                <a:spLocks noGrp="1" noRot="1" noChangeAspect="1" noMove="1" noResize="1" noEditPoints="1" noAdjustHandles="1" noChangeArrowheads="1" noChangeShapeType="1" noTextEdit="1"/>
              </p:cNvSpPr>
              <p:nvPr>
                <p:ph idx="1"/>
              </p:nvPr>
            </p:nvSpPr>
            <p:spPr>
              <a:xfrm>
                <a:off x="457200" y="1371600"/>
                <a:ext cx="8686800" cy="5181601"/>
              </a:xfrm>
              <a:prstGeom prst="rect">
                <a:avLst/>
              </a:prstGeom>
              <a:blipFill>
                <a:blip r:embed="rId4"/>
                <a:stretch>
                  <a:fillRect t="-1765"/>
                </a:stretch>
              </a:blipFill>
            </p:spPr>
            <p:txBody>
              <a:bodyPr/>
              <a:lstStyle/>
              <a:p>
                <a:r>
                  <a:rPr lang="zh-TW" altLang="en-US">
                    <a:noFill/>
                  </a:rPr>
                  <a:t> </a:t>
                </a:r>
              </a:p>
            </p:txBody>
          </p:sp>
        </mc:Fallback>
      </mc:AlternateContent>
      <p:graphicFrame>
        <p:nvGraphicFramePr>
          <p:cNvPr id="68611" name="Object 3"/>
          <p:cNvGraphicFramePr>
            <a:graphicFrameLocks noChangeAspect="1"/>
          </p:cNvGraphicFramePr>
          <p:nvPr>
            <p:extLst>
              <p:ext uri="{D42A27DB-BD31-4B8C-83A1-F6EECF244321}">
                <p14:modId xmlns:p14="http://schemas.microsoft.com/office/powerpoint/2010/main" val="1370919370"/>
              </p:ext>
            </p:extLst>
          </p:nvPr>
        </p:nvGraphicFramePr>
        <p:xfrm>
          <a:off x="963613" y="5486400"/>
          <a:ext cx="6157912" cy="1143000"/>
        </p:xfrm>
        <a:graphic>
          <a:graphicData uri="http://schemas.openxmlformats.org/presentationml/2006/ole">
            <mc:AlternateContent xmlns:mc="http://schemas.openxmlformats.org/markup-compatibility/2006">
              <mc:Choice xmlns:v="urn:schemas-microsoft-com:vml" Requires="v">
                <p:oleObj spid="_x0000_s16574" name="Equation" r:id="rId5" imgW="2323800" imgH="431640" progId="Equation.3">
                  <p:embed/>
                </p:oleObj>
              </mc:Choice>
              <mc:Fallback>
                <p:oleObj name="Equation" r:id="rId5" imgW="2323800" imgH="431640" progId="Equation.3">
                  <p:embed/>
                  <p:pic>
                    <p:nvPicPr>
                      <p:cNvPr id="0" name=""/>
                      <p:cNvPicPr>
                        <a:picLocks noChangeAspect="1" noChangeArrowheads="1"/>
                      </p:cNvPicPr>
                      <p:nvPr/>
                    </p:nvPicPr>
                    <p:blipFill>
                      <a:blip r:embed="rId6"/>
                      <a:srcRect/>
                      <a:stretch>
                        <a:fillRect/>
                      </a:stretch>
                    </p:blipFill>
                    <p:spPr bwMode="auto">
                      <a:xfrm>
                        <a:off x="963613" y="5486400"/>
                        <a:ext cx="61579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20821926"/>
              </p:ext>
            </p:extLst>
          </p:nvPr>
        </p:nvGraphicFramePr>
        <p:xfrm>
          <a:off x="762000" y="3048000"/>
          <a:ext cx="8382000" cy="1144829"/>
        </p:xfrm>
        <a:graphic>
          <a:graphicData uri="http://schemas.openxmlformats.org/presentationml/2006/ole">
            <mc:AlternateContent xmlns:mc="http://schemas.openxmlformats.org/markup-compatibility/2006">
              <mc:Choice xmlns:v="urn:schemas-microsoft-com:vml" Requires="v">
                <p:oleObj spid="_x0000_s16575" name="Equation" r:id="rId7" imgW="3162240" imgH="431640" progId="Equation.3">
                  <p:embed/>
                </p:oleObj>
              </mc:Choice>
              <mc:Fallback>
                <p:oleObj name="Equation" r:id="rId7" imgW="3162240" imgH="431640" progId="Equation.3">
                  <p:embed/>
                  <p:pic>
                    <p:nvPicPr>
                      <p:cNvPr id="0" name="Object 9"/>
                      <p:cNvPicPr>
                        <a:picLocks noChangeAspect="1" noChangeArrowheads="1"/>
                      </p:cNvPicPr>
                      <p:nvPr/>
                    </p:nvPicPr>
                    <p:blipFill>
                      <a:blip r:embed="rId8"/>
                      <a:srcRect/>
                      <a:stretch>
                        <a:fillRect/>
                      </a:stretch>
                    </p:blipFill>
                    <p:spPr bwMode="auto">
                      <a:xfrm>
                        <a:off x="762000" y="3048000"/>
                        <a:ext cx="8382000" cy="1144829"/>
                      </a:xfrm>
                      <a:prstGeom prst="rect">
                        <a:avLst/>
                      </a:prstGeom>
                      <a:noFill/>
                      <a:ln>
                        <a:noFill/>
                      </a:ln>
                    </p:spPr>
                  </p:pic>
                </p:oleObj>
              </mc:Fallback>
            </mc:AlternateContent>
          </a:graphicData>
        </a:graphic>
      </p:graphicFrame>
      <p:sp>
        <p:nvSpPr>
          <p:cNvPr id="7" name="TextBox 6"/>
          <p:cNvSpPr txBox="1"/>
          <p:nvPr/>
        </p:nvSpPr>
        <p:spPr>
          <a:xfrm>
            <a:off x="1473760" y="4038600"/>
            <a:ext cx="4774640" cy="400110"/>
          </a:xfrm>
          <a:prstGeom prst="rect">
            <a:avLst/>
          </a:prstGeom>
          <a:noFill/>
        </p:spPr>
        <p:txBody>
          <a:bodyPr wrap="none" rtlCol="0">
            <a:spAutoFit/>
          </a:bodyPr>
          <a:lstStyle/>
          <a:p>
            <a:pPr marL="0" lvl="1"/>
            <a:r>
              <a:rPr lang="en-US" sz="2000" b="1" dirty="0">
                <a:latin typeface="Arial" pitchFamily="34" charset="0"/>
                <a:cs typeface="Arial" pitchFamily="34" charset="0"/>
              </a:rPr>
              <a:t>We used: U </a:t>
            </a:r>
            <a:r>
              <a:rPr lang="en-US" sz="2000" b="1" dirty="0">
                <a:latin typeface="Arial" pitchFamily="34" charset="0"/>
                <a:cs typeface="Arial" pitchFamily="34" charset="0"/>
                <a:sym typeface="Symbol"/>
              </a:rPr>
              <a:t></a:t>
            </a:r>
            <a:r>
              <a:rPr lang="en-US" sz="2000" b="1" dirty="0">
                <a:latin typeface="Arial" pitchFamily="34" charset="0"/>
                <a:cs typeface="Arial" pitchFamily="34" charset="0"/>
              </a:rPr>
              <a:t> V</a:t>
            </a:r>
            <a:r>
              <a:rPr lang="en-US" sz="2000" baseline="30000" dirty="0">
                <a:latin typeface="Arial" pitchFamily="34" charset="0"/>
                <a:cs typeface="Arial" pitchFamily="34" charset="0"/>
              </a:rPr>
              <a:t>T </a:t>
            </a:r>
            <a:r>
              <a:rPr lang="en-US" sz="2000" dirty="0">
                <a:latin typeface="Arial" pitchFamily="34" charset="0"/>
                <a:cs typeface="Arial" pitchFamily="34" charset="0"/>
              </a:rPr>
              <a:t>- </a:t>
            </a:r>
            <a:r>
              <a:rPr lang="en-US" sz="2000" b="1" dirty="0">
                <a:latin typeface="Arial" pitchFamily="34" charset="0"/>
                <a:cs typeface="Arial" pitchFamily="34" charset="0"/>
              </a:rPr>
              <a:t>U </a:t>
            </a:r>
            <a:r>
              <a:rPr lang="en-US" sz="2000" b="1" dirty="0">
                <a:latin typeface="Arial" pitchFamily="34" charset="0"/>
                <a:cs typeface="Arial" pitchFamily="34" charset="0"/>
                <a:sym typeface="Symbol"/>
              </a:rPr>
              <a:t>S</a:t>
            </a:r>
            <a:r>
              <a:rPr lang="en-US" sz="2000" b="1" dirty="0">
                <a:latin typeface="Arial" pitchFamily="34" charset="0"/>
                <a:cs typeface="Arial" pitchFamily="34" charset="0"/>
              </a:rPr>
              <a:t> V</a:t>
            </a:r>
            <a:r>
              <a:rPr lang="en-US" sz="2000" baseline="30000" dirty="0">
                <a:latin typeface="Arial" pitchFamily="34" charset="0"/>
                <a:cs typeface="Arial" pitchFamily="34" charset="0"/>
              </a:rPr>
              <a:t>T</a:t>
            </a:r>
            <a:r>
              <a:rPr lang="en-US" sz="2000" dirty="0">
                <a:latin typeface="Arial" pitchFamily="34" charset="0"/>
                <a:cs typeface="Arial" pitchFamily="34" charset="0"/>
              </a:rPr>
              <a:t> = </a:t>
            </a:r>
            <a:r>
              <a:rPr lang="en-US" sz="2000" b="1" dirty="0">
                <a:latin typeface="Arial" pitchFamily="34" charset="0"/>
                <a:cs typeface="Arial" pitchFamily="34" charset="0"/>
              </a:rPr>
              <a:t>U</a:t>
            </a:r>
            <a:r>
              <a:rPr lang="en-US" sz="2000" dirty="0">
                <a:latin typeface="Arial" pitchFamily="34" charset="0"/>
                <a:cs typeface="Arial" pitchFamily="34" charset="0"/>
              </a:rPr>
              <a:t> (</a:t>
            </a:r>
            <a:r>
              <a:rPr lang="en-US" sz="2000" b="1" dirty="0">
                <a:latin typeface="Arial" pitchFamily="34" charset="0"/>
                <a:cs typeface="Arial" pitchFamily="34" charset="0"/>
                <a:sym typeface="Symbol"/>
              </a:rPr>
              <a:t> - S</a:t>
            </a:r>
            <a:r>
              <a:rPr lang="en-US" sz="2000" dirty="0">
                <a:latin typeface="Arial" pitchFamily="34" charset="0"/>
                <a:cs typeface="Arial" pitchFamily="34" charset="0"/>
              </a:rPr>
              <a:t>) </a:t>
            </a:r>
            <a:r>
              <a:rPr lang="en-US" sz="2000" b="1" dirty="0">
                <a:latin typeface="Arial" pitchFamily="34" charset="0"/>
                <a:cs typeface="Arial" pitchFamily="34" charset="0"/>
              </a:rPr>
              <a:t>V</a:t>
            </a:r>
            <a:r>
              <a:rPr lang="en-US" sz="2000" baseline="30000" dirty="0">
                <a:latin typeface="Arial" pitchFamily="34" charset="0"/>
                <a:cs typeface="Arial" pitchFamily="34" charset="0"/>
              </a:rPr>
              <a:t>T </a:t>
            </a:r>
            <a:endParaRPr lang="en-US" sz="2000" dirty="0">
              <a:latin typeface="Arial" pitchFamily="34" charset="0"/>
              <a:cs typeface="Arial" pitchFamily="34" charset="0"/>
            </a:endParaRPr>
          </a:p>
        </p:txBody>
      </p:sp>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3" name="Rectangle 12"/>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0836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36</a:t>
            </a:fld>
            <a:endParaRPr lang="en-US"/>
          </a:p>
        </p:txBody>
      </p:sp>
      <p:sp>
        <p:nvSpPr>
          <p:cNvPr id="1430530" name="Rectangle 2"/>
          <p:cNvSpPr>
            <a:spLocks noGrp="1" noChangeArrowheads="1"/>
          </p:cNvSpPr>
          <p:nvPr>
            <p:ph type="title"/>
          </p:nvPr>
        </p:nvSpPr>
        <p:spPr/>
        <p:txBody>
          <a:bodyPr/>
          <a:lstStyle/>
          <a:p>
            <a:r>
              <a:rPr lang="en-US" dirty="0"/>
              <a:t>SVD - Interpretation #2</a:t>
            </a:r>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#2</a:t>
            </a:r>
          </a:p>
        </p:txBody>
      </p:sp>
      <p:sp>
        <p:nvSpPr>
          <p:cNvPr id="1432579" name="Rectangle 3"/>
          <p:cNvSpPr>
            <a:spLocks noGrp="1" noChangeArrowheads="1"/>
          </p:cNvSpPr>
          <p:nvPr>
            <p:ph idx="1"/>
          </p:nvPr>
        </p:nvSpPr>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37</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38</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a:solidFill>
                      <a:srgbClr val="D60093"/>
                    </a:solidFill>
                  </a:rPr>
                  <a:t>Q: How many </a:t>
                </a:r>
                <a:r>
                  <a:rPr lang="el-GR" b="1" dirty="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a:solidFill>
                      <a:srgbClr val="D60093"/>
                    </a:solidFill>
                    <a:latin typeface="Times New Roman"/>
                    <a:cs typeface="Times New Roman"/>
                  </a:rPr>
                  <a:t> </a:t>
                </a:r>
                <a:r>
                  <a:rPr lang="en-US" b="1" dirty="0">
                    <a:solidFill>
                      <a:srgbClr val="D60093"/>
                    </a:solidFill>
                  </a:rPr>
                  <a:t>to keep?</a:t>
                </a:r>
              </a:p>
              <a:p>
                <a:pPr>
                  <a:lnSpc>
                    <a:spcPct val="90000"/>
                  </a:lnSpc>
                  <a:buFontTx/>
                  <a:buNone/>
                </a:pPr>
                <a:r>
                  <a:rPr lang="en-US" b="1" dirty="0">
                    <a:solidFill>
                      <a:schemeClr val="accent3"/>
                    </a:solidFill>
                  </a:rPr>
                  <a:t>A:</a:t>
                </a:r>
                <a:r>
                  <a:rPr lang="en-US" dirty="0"/>
                  <a:t> Rule-of-a thumb: </a:t>
                </a:r>
                <a:br>
                  <a:rPr lang="en-US" dirty="0"/>
                </a:br>
                <a:r>
                  <a:rPr lang="en-US" b="1" dirty="0">
                    <a:solidFill>
                      <a:srgbClr val="0000FF"/>
                    </a:solidFill>
                  </a:rPr>
                  <a:t>keep 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Mathematica,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39</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 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40</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Relation to Eigen-decomposition</a:t>
            </a:r>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a:solidFill>
                  <a:schemeClr val="accent2"/>
                </a:solidFill>
              </a:rPr>
              <a:t>SVD gives us:</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U</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V</a:t>
            </a:r>
            <a:r>
              <a:rPr lang="en-US" b="1" i="1" baseline="30000" dirty="0">
                <a:latin typeface="Times New Roman" pitchFamily="18" charset="0"/>
                <a:cs typeface="Times New Roman" pitchFamily="18" charset="0"/>
              </a:rPr>
              <a:t>T</a:t>
            </a:r>
          </a:p>
          <a:p>
            <a:r>
              <a:rPr lang="en-US" b="1" dirty="0">
                <a:solidFill>
                  <a:schemeClr val="accent4"/>
                </a:solidFill>
              </a:rPr>
              <a:t>Eigen-decomposition:</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a:t>
            </a:r>
            <a:r>
              <a:rPr lang="en-US" b="1" i="1" dirty="0">
                <a:latin typeface="Times New Roman" pitchFamily="18" charset="0"/>
                <a:cs typeface="Times New Roman" pitchFamily="18" charset="0"/>
              </a:rPr>
              <a:t> X </a:t>
            </a:r>
            <a:r>
              <a:rPr lang="en-US" b="1" dirty="0">
                <a:latin typeface="Symbol" pitchFamily="18" charset="2"/>
              </a:rPr>
              <a:t>L</a:t>
            </a:r>
            <a:r>
              <a:rPr lang="en-US" b="1" i="1" dirty="0">
                <a:latin typeface="Times New Roman" pitchFamily="18" charset="0"/>
                <a:cs typeface="Times New Roman" pitchFamily="18" charset="0"/>
              </a:rPr>
              <a:t> X</a:t>
            </a:r>
            <a:r>
              <a:rPr lang="en-US" b="1" i="1" baseline="30000" dirty="0">
                <a:latin typeface="Times New Roman" pitchFamily="18" charset="0"/>
                <a:cs typeface="Times New Roman" pitchFamily="18" charset="0"/>
              </a:rPr>
              <a:t>T</a:t>
            </a:r>
          </a:p>
          <a:p>
            <a:pPr lvl="2"/>
            <a:r>
              <a:rPr lang="en-US" dirty="0"/>
              <a:t>A is symmetric</a:t>
            </a:r>
          </a:p>
          <a:p>
            <a:pPr lvl="2"/>
            <a:r>
              <a:rPr lang="en-US" dirty="0"/>
              <a:t>U, V, X are </a:t>
            </a:r>
            <a:r>
              <a:rPr lang="en-US" dirty="0" err="1"/>
              <a:t>orthonormal</a:t>
            </a:r>
            <a:r>
              <a:rPr lang="en-US" dirty="0"/>
              <a:t> (</a:t>
            </a:r>
            <a:r>
              <a:rPr lang="en-US" b="1" dirty="0"/>
              <a:t>U</a:t>
            </a:r>
            <a:r>
              <a:rPr lang="en-US" baseline="30000" dirty="0"/>
              <a:t>T</a:t>
            </a:r>
            <a:r>
              <a:rPr lang="en-US" b="1" dirty="0"/>
              <a:t>U</a:t>
            </a:r>
            <a:r>
              <a:rPr lang="en-US" dirty="0"/>
              <a:t>=</a:t>
            </a:r>
            <a:r>
              <a:rPr lang="en-US" b="1" dirty="0"/>
              <a:t>I</a:t>
            </a:r>
            <a:r>
              <a:rPr lang="en-US" dirty="0"/>
              <a:t>),</a:t>
            </a:r>
          </a:p>
          <a:p>
            <a:pPr lvl="2"/>
            <a:r>
              <a:rPr lang="en-US" b="1" dirty="0">
                <a:latin typeface="Symbol" pitchFamily="18" charset="2"/>
              </a:rPr>
              <a:t>L, </a:t>
            </a:r>
            <a:r>
              <a:rPr lang="en-US" b="1" dirty="0">
                <a:latin typeface="Symbol" pitchFamily="18" charset="2"/>
                <a:sym typeface="Symbol"/>
              </a:rPr>
              <a:t></a:t>
            </a:r>
            <a:r>
              <a:rPr lang="en-US" b="1" dirty="0">
                <a:latin typeface="Symbol" pitchFamily="18" charset="2"/>
              </a:rPr>
              <a:t> </a:t>
            </a:r>
            <a:r>
              <a:rPr lang="en-US" dirty="0"/>
              <a:t>are diagonal</a:t>
            </a:r>
          </a:p>
          <a:p>
            <a:r>
              <a:rPr lang="en-US" b="1" dirty="0">
                <a:solidFill>
                  <a:schemeClr val="accent3"/>
                </a:solidFill>
              </a:rPr>
              <a:t>Now let’s calculate:</a:t>
            </a:r>
          </a:p>
          <a:p>
            <a:pPr lvl="1"/>
            <a:r>
              <a:rPr lang="en-US" b="1" dirty="0">
                <a:latin typeface="Arial" pitchFamily="34" charset="0"/>
                <a:cs typeface="Arial" pitchFamily="34" charset="0"/>
              </a:rPr>
              <a:t>AA</a:t>
            </a:r>
            <a:r>
              <a:rPr lang="en-US" baseline="30000" dirty="0">
                <a:latin typeface="Arial" pitchFamily="34" charset="0"/>
                <a:cs typeface="Arial" pitchFamily="34" charset="0"/>
              </a:rPr>
              <a:t>T</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a:t>
            </a:r>
            <a:r>
              <a:rPr lang="en-US" baseline="30000" dirty="0">
                <a:latin typeface="Arial" pitchFamily="34" charset="0"/>
                <a:cs typeface="Arial" pitchFamily="34" charset="0"/>
              </a:rPr>
              <a:t>T </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(V</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U</a:t>
            </a:r>
            <a:r>
              <a:rPr lang="en-US" baseline="30000" dirty="0">
                <a:latin typeface="Arial" pitchFamily="34" charset="0"/>
                <a:cs typeface="Arial" pitchFamily="34" charset="0"/>
              </a:rPr>
              <a:t>T</a:t>
            </a:r>
            <a:r>
              <a:rPr lang="en-US" b="1" dirty="0">
                <a:latin typeface="Arial" pitchFamily="34" charset="0"/>
                <a:cs typeface="Arial" pitchFamily="34" charset="0"/>
              </a:rPr>
              <a:t>) = U</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p>
          <a:p>
            <a:pPr lvl="1"/>
            <a:r>
              <a:rPr lang="en-US" b="1" dirty="0">
                <a:latin typeface="Arial" pitchFamily="34" charset="0"/>
                <a:cs typeface="Arial" pitchFamily="34" charset="0"/>
              </a:rPr>
              <a:t>A</a:t>
            </a:r>
            <a:r>
              <a:rPr lang="en-US" baseline="30000" dirty="0">
                <a:latin typeface="Arial" pitchFamily="34" charset="0"/>
                <a:cs typeface="Arial" pitchFamily="34" charset="0"/>
              </a:rPr>
              <a:t>T</a:t>
            </a:r>
            <a:r>
              <a:rPr lang="en-US" b="1" dirty="0">
                <a:latin typeface="Arial" pitchFamily="34" charset="0"/>
                <a:cs typeface="Arial" pitchFamily="34" charset="0"/>
              </a:rPr>
              <a:t>A </a:t>
            </a:r>
            <a:r>
              <a:rPr lang="en-US" dirty="0">
                <a:latin typeface="Arial" pitchFamily="34" charset="0"/>
                <a:cs typeface="Arial" pitchFamily="34" charset="0"/>
              </a:rPr>
              <a:t>= </a:t>
            </a:r>
            <a:r>
              <a:rPr lang="en-US" b="1" dirty="0">
                <a:latin typeface="Arial" pitchFamily="34" charset="0"/>
                <a:cs typeface="Arial" pitchFamily="34" charset="0"/>
              </a:rPr>
              <a:t>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 </a:t>
            </a:r>
            <a:r>
              <a:rPr lang="en-US" dirty="0">
                <a:latin typeface="Arial" pitchFamily="34" charset="0"/>
                <a:cs typeface="Arial" pitchFamily="34" charset="0"/>
              </a:rPr>
              <a:t>=</a:t>
            </a:r>
            <a:r>
              <a:rPr lang="en-US" b="1" dirty="0">
                <a:latin typeface="Arial" pitchFamily="34" charset="0"/>
                <a:cs typeface="Arial" pitchFamily="34" charset="0"/>
              </a:rPr>
              <a:t> 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baseline="30000" dirty="0">
                <a:latin typeface="Arial" pitchFamily="34" charset="0"/>
                <a:cs typeface="Arial" pitchFamily="34" charset="0"/>
                <a:sym typeface="Symbol"/>
              </a:rPr>
              <a:t> </a:t>
            </a:r>
            <a:r>
              <a:rPr lang="en-US" b="1" dirty="0">
                <a:latin typeface="Arial" pitchFamily="34" charset="0"/>
                <a:cs typeface="Arial" pitchFamily="34" charset="0"/>
              </a:rPr>
              <a:t>V</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
        <p:nvSpPr>
          <p:cNvPr id="7" name="Rectangle 6"/>
          <p:cNvSpPr/>
          <p:nvPr/>
        </p:nvSpPr>
        <p:spPr>
          <a:xfrm>
            <a:off x="2057400" y="5032248"/>
            <a:ext cx="23622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ectangle 20"/>
          <p:cNvSpPr/>
          <p:nvPr/>
        </p:nvSpPr>
        <p:spPr>
          <a:xfrm>
            <a:off x="4463900" y="5029200"/>
            <a:ext cx="2546499"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ectangle 21"/>
          <p:cNvSpPr/>
          <p:nvPr/>
        </p:nvSpPr>
        <p:spPr>
          <a:xfrm>
            <a:off x="7010400" y="5087182"/>
            <a:ext cx="20574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40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Relation to Eigen-decomposition</a:t>
            </a:r>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a:solidFill>
                  <a:schemeClr val="accent2"/>
                </a:solidFill>
              </a:rPr>
              <a:t>SVD gives us:</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U</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V</a:t>
            </a:r>
            <a:r>
              <a:rPr lang="en-US" b="1" i="1" baseline="30000" dirty="0">
                <a:latin typeface="Times New Roman" pitchFamily="18" charset="0"/>
                <a:cs typeface="Times New Roman" pitchFamily="18" charset="0"/>
              </a:rPr>
              <a:t>T</a:t>
            </a:r>
          </a:p>
          <a:p>
            <a:r>
              <a:rPr lang="en-US" b="1" dirty="0">
                <a:solidFill>
                  <a:schemeClr val="accent4"/>
                </a:solidFill>
              </a:rPr>
              <a:t>Eigen-decomposition:</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a:t>
            </a:r>
            <a:r>
              <a:rPr lang="en-US" b="1" i="1" dirty="0">
                <a:latin typeface="Times New Roman" pitchFamily="18" charset="0"/>
                <a:cs typeface="Times New Roman" pitchFamily="18" charset="0"/>
              </a:rPr>
              <a:t> X </a:t>
            </a:r>
            <a:r>
              <a:rPr lang="en-US" b="1" dirty="0">
                <a:latin typeface="Symbol" pitchFamily="18" charset="2"/>
              </a:rPr>
              <a:t>L</a:t>
            </a:r>
            <a:r>
              <a:rPr lang="en-US" b="1" i="1" dirty="0">
                <a:latin typeface="Times New Roman" pitchFamily="18" charset="0"/>
                <a:cs typeface="Times New Roman" pitchFamily="18" charset="0"/>
              </a:rPr>
              <a:t> X</a:t>
            </a:r>
            <a:r>
              <a:rPr lang="en-US" b="1" i="1" baseline="30000" dirty="0">
                <a:latin typeface="Times New Roman" pitchFamily="18" charset="0"/>
                <a:cs typeface="Times New Roman" pitchFamily="18" charset="0"/>
              </a:rPr>
              <a:t>T</a:t>
            </a:r>
          </a:p>
          <a:p>
            <a:pPr lvl="2"/>
            <a:r>
              <a:rPr lang="en-US" dirty="0"/>
              <a:t>A is symmetric</a:t>
            </a:r>
          </a:p>
          <a:p>
            <a:pPr lvl="2"/>
            <a:r>
              <a:rPr lang="en-US" dirty="0"/>
              <a:t>U, V, X are </a:t>
            </a:r>
            <a:r>
              <a:rPr lang="en-US" dirty="0" err="1"/>
              <a:t>orthonormal</a:t>
            </a:r>
            <a:r>
              <a:rPr lang="en-US" dirty="0"/>
              <a:t> (</a:t>
            </a:r>
            <a:r>
              <a:rPr lang="en-US" b="1" dirty="0"/>
              <a:t>U</a:t>
            </a:r>
            <a:r>
              <a:rPr lang="en-US" baseline="30000" dirty="0"/>
              <a:t>T</a:t>
            </a:r>
            <a:r>
              <a:rPr lang="en-US" b="1" dirty="0"/>
              <a:t>U</a:t>
            </a:r>
            <a:r>
              <a:rPr lang="en-US" dirty="0"/>
              <a:t>=</a:t>
            </a:r>
            <a:r>
              <a:rPr lang="en-US" b="1" dirty="0"/>
              <a:t>I</a:t>
            </a:r>
            <a:r>
              <a:rPr lang="en-US" dirty="0"/>
              <a:t>),</a:t>
            </a:r>
          </a:p>
          <a:p>
            <a:pPr lvl="2"/>
            <a:r>
              <a:rPr lang="en-US" b="1" dirty="0">
                <a:latin typeface="Symbol" pitchFamily="18" charset="2"/>
              </a:rPr>
              <a:t>L, </a:t>
            </a:r>
            <a:r>
              <a:rPr lang="en-US" b="1" dirty="0">
                <a:latin typeface="Symbol" pitchFamily="18" charset="2"/>
                <a:sym typeface="Symbol"/>
              </a:rPr>
              <a:t></a:t>
            </a:r>
            <a:r>
              <a:rPr lang="en-US" b="1" dirty="0">
                <a:latin typeface="Symbol" pitchFamily="18" charset="2"/>
              </a:rPr>
              <a:t> </a:t>
            </a:r>
            <a:r>
              <a:rPr lang="en-US" dirty="0"/>
              <a:t>are diagonal</a:t>
            </a:r>
          </a:p>
          <a:p>
            <a:r>
              <a:rPr lang="en-US" b="1" dirty="0">
                <a:solidFill>
                  <a:schemeClr val="accent3"/>
                </a:solidFill>
              </a:rPr>
              <a:t>Now let’s calculate:</a:t>
            </a:r>
          </a:p>
          <a:p>
            <a:pPr lvl="1"/>
            <a:r>
              <a:rPr lang="en-US" b="1" dirty="0">
                <a:latin typeface="Arial" pitchFamily="34" charset="0"/>
                <a:cs typeface="Arial" pitchFamily="34" charset="0"/>
              </a:rPr>
              <a:t>AA</a:t>
            </a:r>
            <a:r>
              <a:rPr lang="en-US" baseline="30000" dirty="0">
                <a:latin typeface="Arial" pitchFamily="34" charset="0"/>
                <a:cs typeface="Arial" pitchFamily="34" charset="0"/>
              </a:rPr>
              <a:t>T</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a:t>
            </a:r>
            <a:r>
              <a:rPr lang="en-US" baseline="30000" dirty="0">
                <a:latin typeface="Arial" pitchFamily="34" charset="0"/>
                <a:cs typeface="Arial" pitchFamily="34" charset="0"/>
              </a:rPr>
              <a:t>T </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(V</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U</a:t>
            </a:r>
            <a:r>
              <a:rPr lang="en-US" baseline="30000" dirty="0">
                <a:latin typeface="Arial" pitchFamily="34" charset="0"/>
                <a:cs typeface="Arial" pitchFamily="34" charset="0"/>
              </a:rPr>
              <a:t>T</a:t>
            </a:r>
            <a:r>
              <a:rPr lang="en-US" b="1" dirty="0">
                <a:latin typeface="Arial" pitchFamily="34" charset="0"/>
                <a:cs typeface="Arial" pitchFamily="34" charset="0"/>
              </a:rPr>
              <a:t>) = U</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p>
          <a:p>
            <a:pPr lvl="1"/>
            <a:r>
              <a:rPr lang="en-US" b="1" dirty="0">
                <a:latin typeface="Arial" pitchFamily="34" charset="0"/>
                <a:cs typeface="Arial" pitchFamily="34" charset="0"/>
              </a:rPr>
              <a:t>A</a:t>
            </a:r>
            <a:r>
              <a:rPr lang="en-US" baseline="30000" dirty="0">
                <a:latin typeface="Arial" pitchFamily="34" charset="0"/>
                <a:cs typeface="Arial" pitchFamily="34" charset="0"/>
              </a:rPr>
              <a:t>T</a:t>
            </a:r>
            <a:r>
              <a:rPr lang="en-US" b="1" dirty="0">
                <a:latin typeface="Arial" pitchFamily="34" charset="0"/>
                <a:cs typeface="Arial" pitchFamily="34" charset="0"/>
              </a:rPr>
              <a:t>A </a:t>
            </a:r>
            <a:r>
              <a:rPr lang="en-US" dirty="0">
                <a:latin typeface="Arial" pitchFamily="34" charset="0"/>
                <a:cs typeface="Arial" pitchFamily="34" charset="0"/>
              </a:rPr>
              <a:t>= </a:t>
            </a:r>
            <a:r>
              <a:rPr lang="en-US" b="1" dirty="0">
                <a:latin typeface="Arial" pitchFamily="34" charset="0"/>
                <a:cs typeface="Arial" pitchFamily="34" charset="0"/>
              </a:rPr>
              <a:t>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 </a:t>
            </a:r>
            <a:r>
              <a:rPr lang="en-US" dirty="0">
                <a:latin typeface="Arial" pitchFamily="34" charset="0"/>
                <a:cs typeface="Arial" pitchFamily="34" charset="0"/>
              </a:rPr>
              <a:t>=</a:t>
            </a:r>
            <a:r>
              <a:rPr lang="en-US" b="1" dirty="0">
                <a:latin typeface="Arial" pitchFamily="34" charset="0"/>
                <a:cs typeface="Arial" pitchFamily="34" charset="0"/>
              </a:rPr>
              <a:t> 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baseline="30000" dirty="0">
                <a:latin typeface="Arial" pitchFamily="34" charset="0"/>
                <a:cs typeface="Arial" pitchFamily="34" charset="0"/>
                <a:sym typeface="Symbol"/>
              </a:rPr>
              <a:t> </a:t>
            </a:r>
            <a:r>
              <a:rPr lang="en-US" b="1" dirty="0">
                <a:latin typeface="Arial" pitchFamily="34" charset="0"/>
                <a:cs typeface="Arial" pitchFamily="34" charset="0"/>
              </a:rPr>
              <a:t>V</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p:grpSp>
        <p:nvGrpSpPr>
          <p:cNvPr id="14" name="Group 13"/>
          <p:cNvGrpSpPr/>
          <p:nvPr/>
        </p:nvGrpSpPr>
        <p:grpSpPr>
          <a:xfrm>
            <a:off x="4953000" y="5876544"/>
            <a:ext cx="2133600" cy="677303"/>
            <a:chOff x="4751832" y="5851072"/>
            <a:chExt cx="2133600" cy="677303"/>
          </a:xfrm>
        </p:grpSpPr>
        <p:sp>
          <p:nvSpPr>
            <p:cNvPr id="8" name="TextBox 7"/>
            <p:cNvSpPr txBox="1"/>
            <p:nvPr/>
          </p:nvSpPr>
          <p:spPr>
            <a:xfrm>
              <a:off x="4751832" y="5943600"/>
              <a:ext cx="2133600"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0" name="Straight Arrow Connector 9"/>
            <p:cNvCxnSpPr/>
            <p:nvPr/>
          </p:nvCxnSpPr>
          <p:spPr>
            <a:xfrm rot="5400000" flipH="1" flipV="1">
              <a:off x="4838303"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flipH="1" flipV="1">
              <a:off x="5246735"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flipH="1" flipV="1">
              <a:off x="5828903" y="5964975"/>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332401" y="4286576"/>
            <a:ext cx="1735399" cy="745672"/>
            <a:chOff x="4800600" y="5943600"/>
            <a:chExt cx="1735399" cy="745672"/>
          </a:xfrm>
        </p:grpSpPr>
        <p:sp>
          <p:nvSpPr>
            <p:cNvPr id="17" name="TextBox 16"/>
            <p:cNvSpPr txBox="1"/>
            <p:nvPr/>
          </p:nvSpPr>
          <p:spPr>
            <a:xfrm>
              <a:off x="4800600" y="5943600"/>
              <a:ext cx="1735399"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8" name="Straight Arrow Connector 17"/>
            <p:cNvCxnSpPr/>
            <p:nvPr/>
          </p:nvCxnSpPr>
          <p:spPr>
            <a:xfrm>
              <a:off x="49522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4094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926399" y="6460672"/>
              <a:ext cx="795"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9" name="Right Arrow 28"/>
          <p:cNvSpPr/>
          <p:nvPr/>
        </p:nvSpPr>
        <p:spPr>
          <a:xfrm rot="5400000">
            <a:off x="7409551" y="3495909"/>
            <a:ext cx="979308" cy="406009"/>
          </a:xfrm>
          <a:prstGeom prst="rightArrow">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6555031" y="2208028"/>
            <a:ext cx="2569934" cy="923330"/>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Shows how to compute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SVD using eigenvalue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decomposition!</a:t>
            </a:r>
          </a:p>
        </p:txBody>
      </p:sp>
    </p:spTree>
    <p:extLst>
      <p:ext uri="{BB962C8B-B14F-4D97-AF65-F5344CB8AC3E}">
        <p14:creationId xmlns:p14="http://schemas.microsoft.com/office/powerpoint/2010/main" val="4206866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Properties</a:t>
            </a:r>
          </a:p>
        </p:txBody>
      </p:sp>
      <p:sp>
        <p:nvSpPr>
          <p:cNvPr id="3" name="Content Placeholder 2"/>
          <p:cNvSpPr>
            <a:spLocks noGrp="1"/>
          </p:cNvSpPr>
          <p:nvPr>
            <p:ph idx="1"/>
          </p:nvPr>
        </p:nvSpPr>
        <p:spPr/>
        <p:txBody>
          <a:bodyPr/>
          <a:lstStyle/>
          <a:p>
            <a:r>
              <a:rPr lang="en-US" b="1" dirty="0"/>
              <a:t>A</a:t>
            </a:r>
            <a:r>
              <a:rPr lang="en-US" dirty="0"/>
              <a:t> </a:t>
            </a:r>
            <a:r>
              <a:rPr lang="en-US" b="1" dirty="0"/>
              <a:t>A</a:t>
            </a:r>
            <a:r>
              <a:rPr lang="en-US" baseline="30000" dirty="0"/>
              <a:t>T</a:t>
            </a:r>
            <a:r>
              <a:rPr lang="en-US" baseline="-25000" dirty="0"/>
              <a:t> </a:t>
            </a:r>
            <a:r>
              <a:rPr lang="en-US" dirty="0"/>
              <a:t>= </a:t>
            </a:r>
            <a:r>
              <a:rPr lang="en-US" b="1" dirty="0"/>
              <a:t>U</a:t>
            </a:r>
            <a:r>
              <a:rPr lang="en-US" dirty="0"/>
              <a:t> </a:t>
            </a:r>
            <a:r>
              <a:rPr lang="en-US" b="1" dirty="0">
                <a:latin typeface="Symbol" pitchFamily="18" charset="2"/>
                <a:sym typeface="Symbol"/>
              </a:rPr>
              <a:t></a:t>
            </a:r>
            <a:r>
              <a:rPr lang="en-US" baseline="30000" dirty="0"/>
              <a:t>2</a:t>
            </a:r>
            <a:r>
              <a:rPr lang="en-US" dirty="0"/>
              <a:t> </a:t>
            </a:r>
            <a:r>
              <a:rPr lang="en-US" b="1" dirty="0"/>
              <a:t>U</a:t>
            </a:r>
            <a:r>
              <a:rPr lang="en-US" baseline="30000" dirty="0"/>
              <a:t>T</a:t>
            </a:r>
          </a:p>
          <a:p>
            <a:r>
              <a:rPr lang="en-US" b="1" dirty="0"/>
              <a:t>A</a:t>
            </a:r>
            <a:r>
              <a:rPr lang="en-US" baseline="30000" dirty="0"/>
              <a:t>T</a:t>
            </a:r>
            <a:r>
              <a:rPr lang="en-US" b="1" dirty="0"/>
              <a:t>A</a:t>
            </a:r>
            <a:r>
              <a:rPr lang="en-US" dirty="0"/>
              <a:t> =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a:t>
            </a:r>
          </a:p>
          <a:p>
            <a:pPr lvl="8"/>
            <a:endParaRPr lang="en-US" dirty="0"/>
          </a:p>
          <a:p>
            <a:r>
              <a:rPr lang="en-US" dirty="0"/>
              <a:t>(</a:t>
            </a:r>
            <a:r>
              <a:rPr lang="en-US" b="1" dirty="0"/>
              <a:t>A</a:t>
            </a:r>
            <a:r>
              <a:rPr lang="en-US" baseline="30000" dirty="0"/>
              <a:t>T</a:t>
            </a:r>
            <a:r>
              <a:rPr lang="en-US" b="1" dirty="0"/>
              <a:t>A</a:t>
            </a:r>
            <a:r>
              <a:rPr lang="en-US" dirty="0"/>
              <a:t>)</a:t>
            </a:r>
            <a:r>
              <a:rPr lang="en-US" baseline="-25000" dirty="0"/>
              <a:t> </a:t>
            </a:r>
            <a:r>
              <a:rPr lang="en-US" baseline="30000" dirty="0"/>
              <a:t>k </a:t>
            </a:r>
            <a:r>
              <a:rPr lang="en-US" dirty="0"/>
              <a:t>= </a:t>
            </a:r>
            <a:r>
              <a:rPr lang="en-US" b="1" dirty="0"/>
              <a:t>V</a:t>
            </a:r>
            <a:r>
              <a:rPr lang="en-US" dirty="0"/>
              <a:t> </a:t>
            </a:r>
            <a:r>
              <a:rPr lang="en-US" b="1" dirty="0">
                <a:latin typeface="Symbol" pitchFamily="18" charset="2"/>
                <a:sym typeface="Symbol"/>
              </a:rPr>
              <a:t></a:t>
            </a:r>
            <a:r>
              <a:rPr lang="en-US" baseline="30000" dirty="0"/>
              <a:t>2k</a:t>
            </a:r>
            <a:r>
              <a:rPr lang="en-US" dirty="0"/>
              <a:t> </a:t>
            </a:r>
            <a:r>
              <a:rPr lang="en-US" b="1" dirty="0"/>
              <a:t>V</a:t>
            </a:r>
            <a:r>
              <a:rPr lang="en-US" baseline="30000" dirty="0"/>
              <a:t>T</a:t>
            </a:r>
          </a:p>
          <a:p>
            <a:pPr lvl="1"/>
            <a:r>
              <a:rPr lang="en-US" dirty="0"/>
              <a:t>E.g.: (</a:t>
            </a:r>
            <a:r>
              <a:rPr lang="en-US" b="1" dirty="0"/>
              <a:t>A</a:t>
            </a:r>
            <a:r>
              <a:rPr lang="en-US" baseline="30000" dirty="0"/>
              <a:t>T</a:t>
            </a:r>
            <a:r>
              <a:rPr lang="en-US" b="1" dirty="0"/>
              <a:t>A</a:t>
            </a:r>
            <a:r>
              <a:rPr lang="en-US" dirty="0"/>
              <a:t>)</a:t>
            </a:r>
            <a:r>
              <a:rPr lang="en-US" baseline="30000" dirty="0"/>
              <a:t>2 </a:t>
            </a:r>
            <a:r>
              <a:rPr lang="en-US" dirty="0"/>
              <a:t>=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 </a:t>
            </a:r>
            <a:r>
              <a:rPr lang="en-US" dirty="0"/>
              <a:t>= </a:t>
            </a:r>
            <a:r>
              <a:rPr lang="en-US" b="1" dirty="0"/>
              <a:t>V</a:t>
            </a:r>
            <a:r>
              <a:rPr lang="en-US" dirty="0"/>
              <a:t> </a:t>
            </a:r>
            <a:r>
              <a:rPr lang="en-US" b="1" dirty="0">
                <a:latin typeface="Symbol" pitchFamily="18" charset="2"/>
                <a:sym typeface="Symbol"/>
              </a:rPr>
              <a:t></a:t>
            </a:r>
            <a:r>
              <a:rPr lang="en-US" baseline="30000" dirty="0"/>
              <a:t>4</a:t>
            </a:r>
            <a:r>
              <a:rPr lang="en-US" dirty="0"/>
              <a:t> </a:t>
            </a:r>
            <a:r>
              <a:rPr lang="en-US" b="1" dirty="0"/>
              <a:t>V</a:t>
            </a:r>
            <a:r>
              <a:rPr lang="en-US" baseline="30000" dirty="0"/>
              <a:t>T</a:t>
            </a:r>
          </a:p>
          <a:p>
            <a:pPr lvl="8"/>
            <a:endParaRPr lang="en-US" dirty="0"/>
          </a:p>
          <a:p>
            <a:pPr lvl="8"/>
            <a:endParaRPr lang="en-US" dirty="0"/>
          </a:p>
          <a:p>
            <a:r>
              <a:rPr lang="en-US" dirty="0"/>
              <a:t>(</a:t>
            </a:r>
            <a:r>
              <a:rPr lang="en-US" b="1" dirty="0"/>
              <a:t>A</a:t>
            </a:r>
            <a:r>
              <a:rPr lang="en-US" baseline="30000" dirty="0"/>
              <a:t>T</a:t>
            </a:r>
            <a:r>
              <a:rPr lang="en-US" b="1" dirty="0"/>
              <a:t>A</a:t>
            </a:r>
            <a:r>
              <a:rPr lang="en-US" dirty="0"/>
              <a:t>)</a:t>
            </a:r>
            <a:r>
              <a:rPr lang="en-US" baseline="-25000" dirty="0"/>
              <a:t> </a:t>
            </a:r>
            <a:r>
              <a:rPr lang="en-US" baseline="30000" dirty="0"/>
              <a:t>k  </a:t>
            </a:r>
            <a:r>
              <a:rPr lang="en-US" dirty="0"/>
              <a:t>~ v</a:t>
            </a:r>
            <a:r>
              <a:rPr lang="en-US" baseline="-25000" dirty="0"/>
              <a:t>1</a:t>
            </a:r>
            <a:r>
              <a:rPr lang="en-US" dirty="0"/>
              <a:t> </a:t>
            </a:r>
            <a:r>
              <a:rPr lang="el-GR" dirty="0">
                <a:latin typeface="Times New Roman"/>
                <a:cs typeface="Times New Roman"/>
              </a:rPr>
              <a:t>σ</a:t>
            </a:r>
            <a:r>
              <a:rPr lang="en-US" baseline="-25000" dirty="0"/>
              <a:t>1</a:t>
            </a:r>
            <a:r>
              <a:rPr lang="en-US" baseline="30000" dirty="0"/>
              <a:t>2k</a:t>
            </a:r>
            <a:r>
              <a:rPr lang="en-US" dirty="0"/>
              <a:t> v</a:t>
            </a:r>
            <a:r>
              <a:rPr lang="en-US" baseline="-25000" dirty="0"/>
              <a:t>1</a:t>
            </a:r>
            <a:r>
              <a:rPr lang="en-US" baseline="30000" dirty="0"/>
              <a:t>T</a:t>
            </a:r>
            <a:r>
              <a:rPr lang="en-US" dirty="0"/>
              <a:t>   	for k&gt;&gt;1</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23559" name="Ink 7"/>
              <p14:cNvContentPartPr>
                <a14:cpLocks xmlns:a14="http://schemas.microsoft.com/office/drawing/2010/main" noRot="1" noChangeAspect="1" noEditPoints="1" noChangeArrowheads="1" noChangeShapeType="1"/>
              </p14:cNvContentPartPr>
              <p14:nvPr/>
            </p14:nvContentPartPr>
            <p14:xfrm>
              <a:off x="-54583013" y="128446213"/>
              <a:ext cx="0" cy="0"/>
            </p14:xfrm>
          </p:contentPart>
        </mc:Choice>
        <mc:Fallback xmlns="">
          <p:pic>
            <p:nvPicPr>
              <p:cNvPr id="23559" name="Ink 7"/>
              <p:cNvPicPr>
                <a:picLocks noRot="1" noChangeAspect="1" noEditPoints="1" noChangeArrowheads="1" noChangeShapeType="1"/>
              </p:cNvPicPr>
              <p:nvPr/>
            </p:nvPicPr>
            <p:blipFill>
              <a:blip r:embed="rId3"/>
              <a:stretch>
                <a:fillRect/>
              </a:stretch>
            </p:blipFill>
            <p:spPr>
              <a:xfrm>
                <a:off x="-54583013" y="128446213"/>
                <a:ext cx="0" cy="0"/>
              </a:xfrm>
              <a:prstGeom prst="rect">
                <a:avLst/>
              </a:prstGeom>
            </p:spPr>
          </p:pic>
        </mc:Fallback>
      </mc:AlternateContent>
    </p:spTree>
    <p:extLst>
      <p:ext uri="{BB962C8B-B14F-4D97-AF65-F5344CB8AC3E}">
        <p14:creationId xmlns:p14="http://schemas.microsoft.com/office/powerpoint/2010/main" val="365999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&amp; </a:t>
            </a:r>
            <a:br>
              <a:rPr lang="en-US" sz="4800" dirty="0"/>
            </a:br>
            <a:r>
              <a:rPr lang="en-US" sz="4800" dirty="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45</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46</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17"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47</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41"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48</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41"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49</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4"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50</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74"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75"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51</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CUR Decomposition</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3592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Decomposition</a:t>
            </a:r>
          </a:p>
        </p:txBody>
      </p:sp>
      <p:sp>
        <p:nvSpPr>
          <p:cNvPr id="3" name="Content Placeholder 2"/>
          <p:cNvSpPr>
            <a:spLocks noGrp="1"/>
          </p:cNvSpPr>
          <p:nvPr>
            <p:ph idx="1"/>
          </p:nvPr>
        </p:nvSpPr>
        <p:spPr>
          <a:xfrm>
            <a:off x="457199" y="1371601"/>
            <a:ext cx="8660293" cy="1752600"/>
          </a:xfrm>
        </p:spPr>
        <p:txBody>
          <a:bodyPr/>
          <a:lstStyle/>
          <a:p>
            <a:r>
              <a:rPr lang="en-US" b="1" dirty="0">
                <a:solidFill>
                  <a:srgbClr val="D60093"/>
                </a:solidFill>
              </a:rPr>
              <a:t>Goal: Express A as a product of matrices C,U,R</a:t>
            </a:r>
          </a:p>
          <a:p>
            <a:pPr>
              <a:buNone/>
            </a:pPr>
            <a:r>
              <a:rPr lang="en-US" b="1" dirty="0"/>
              <a:t>	Make </a:t>
            </a:r>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small</a:t>
            </a:r>
          </a:p>
          <a:p>
            <a:r>
              <a:rPr lang="en-US" b="1" dirty="0">
                <a:solidFill>
                  <a:srgbClr val="008000"/>
                </a:solidFill>
              </a:rPr>
              <a:t>“Constraints” on C and R:</a:t>
            </a:r>
          </a:p>
          <a:p>
            <a:pPr>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7" name="Picture 3" descr="Edittex"/>
          <p:cNvPicPr>
            <a:picLocks noChangeAspect="1" noChangeArrowheads="1"/>
          </p:cNvPicPr>
          <p:nvPr>
            <p:custDataLst>
              <p:tags r:id="rId1"/>
            </p:custDataLst>
          </p:nvPr>
        </p:nvPicPr>
        <p:blipFill>
          <a:blip r:embed="rId3" cstate="print"/>
          <a:srcRect/>
          <a:stretch>
            <a:fillRect/>
          </a:stretch>
        </p:blipFill>
        <p:spPr>
          <a:xfrm>
            <a:off x="304800" y="2971800"/>
            <a:ext cx="8610600" cy="2463800"/>
          </a:xfrm>
          <a:prstGeom prst="rect">
            <a:avLst/>
          </a:prstGeom>
          <a:noFill/>
          <a:ln/>
        </p:spPr>
      </p:pic>
      <p:grpSp>
        <p:nvGrpSpPr>
          <p:cNvPr id="8" name="Group 4"/>
          <p:cNvGrpSpPr>
            <a:grpSpLocks/>
          </p:cNvGrpSpPr>
          <p:nvPr/>
        </p:nvGrpSpPr>
        <p:grpSpPr bwMode="auto">
          <a:xfrm>
            <a:off x="609600" y="3041650"/>
            <a:ext cx="1524000" cy="2286000"/>
            <a:chOff x="384" y="2064"/>
            <a:chExt cx="960" cy="1440"/>
          </a:xfrm>
        </p:grpSpPr>
        <p:sp>
          <p:nvSpPr>
            <p:cNvPr id="9" name="Rectangle 5"/>
            <p:cNvSpPr>
              <a:spLocks noChangeArrowheads="1"/>
            </p:cNvSpPr>
            <p:nvPr/>
          </p:nvSpPr>
          <p:spPr bwMode="auto">
            <a:xfrm>
              <a:off x="864"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0" name="Rectangle 6"/>
            <p:cNvSpPr>
              <a:spLocks noChangeArrowheads="1"/>
            </p:cNvSpPr>
            <p:nvPr/>
          </p:nvSpPr>
          <p:spPr bwMode="auto">
            <a:xfrm>
              <a:off x="129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1" name="Rectangle 7"/>
            <p:cNvSpPr>
              <a:spLocks noChangeArrowheads="1"/>
            </p:cNvSpPr>
            <p:nvPr/>
          </p:nvSpPr>
          <p:spPr bwMode="auto">
            <a:xfrm>
              <a:off x="38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12" name="Group 8"/>
          <p:cNvGrpSpPr>
            <a:grpSpLocks/>
          </p:cNvGrpSpPr>
          <p:nvPr/>
        </p:nvGrpSpPr>
        <p:grpSpPr bwMode="auto">
          <a:xfrm>
            <a:off x="3733800" y="3041650"/>
            <a:ext cx="838200" cy="2286000"/>
            <a:chOff x="2352" y="2064"/>
            <a:chExt cx="528" cy="1440"/>
          </a:xfrm>
        </p:grpSpPr>
        <p:sp>
          <p:nvSpPr>
            <p:cNvPr id="13" name="Rectangle 9"/>
            <p:cNvSpPr>
              <a:spLocks noChangeArrowheads="1"/>
            </p:cNvSpPr>
            <p:nvPr/>
          </p:nvSpPr>
          <p:spPr bwMode="auto">
            <a:xfrm>
              <a:off x="2352"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2448"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254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6" name="Rectangle 12"/>
            <p:cNvSpPr>
              <a:spLocks noChangeArrowheads="1"/>
            </p:cNvSpPr>
            <p:nvPr/>
          </p:nvSpPr>
          <p:spPr bwMode="auto">
            <a:xfrm>
              <a:off x="2640"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7" name="Rectangle 13"/>
            <p:cNvSpPr>
              <a:spLocks noChangeArrowheads="1"/>
            </p:cNvSpPr>
            <p:nvPr/>
          </p:nvSpPr>
          <p:spPr bwMode="auto">
            <a:xfrm>
              <a:off x="2832"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8" name="Rectangle 14"/>
            <p:cNvSpPr>
              <a:spLocks noChangeArrowheads="1"/>
            </p:cNvSpPr>
            <p:nvPr/>
          </p:nvSpPr>
          <p:spPr bwMode="auto">
            <a:xfrm>
              <a:off x="273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grpSp>
      <p:sp>
        <p:nvSpPr>
          <p:cNvPr id="19" name="TextBox 18"/>
          <p:cNvSpPr txBox="1"/>
          <p:nvPr/>
        </p:nvSpPr>
        <p:spPr>
          <a:xfrm>
            <a:off x="1498260" y="5572780"/>
            <a:ext cx="412292" cy="523220"/>
          </a:xfrm>
          <a:prstGeom prst="rect">
            <a:avLst/>
          </a:prstGeom>
          <a:noFill/>
        </p:spPr>
        <p:txBody>
          <a:bodyPr wrap="none" rtlCol="0">
            <a:spAutoFit/>
          </a:bodyPr>
          <a:lstStyle/>
          <a:p>
            <a:r>
              <a:rPr lang="en-US" sz="2800" dirty="0"/>
              <a:t>A</a:t>
            </a:r>
          </a:p>
        </p:txBody>
      </p:sp>
      <p:sp>
        <p:nvSpPr>
          <p:cNvPr id="20" name="TextBox 19"/>
          <p:cNvSpPr txBox="1"/>
          <p:nvPr/>
        </p:nvSpPr>
        <p:spPr>
          <a:xfrm>
            <a:off x="3860460" y="5572780"/>
            <a:ext cx="396262" cy="523220"/>
          </a:xfrm>
          <a:prstGeom prst="rect">
            <a:avLst/>
          </a:prstGeom>
          <a:noFill/>
        </p:spPr>
        <p:txBody>
          <a:bodyPr wrap="none" rtlCol="0">
            <a:spAutoFit/>
          </a:bodyPr>
          <a:lstStyle/>
          <a:p>
            <a:r>
              <a:rPr lang="en-US" sz="2800" dirty="0"/>
              <a:t>C</a:t>
            </a:r>
          </a:p>
        </p:txBody>
      </p:sp>
      <p:sp>
        <p:nvSpPr>
          <p:cNvPr id="21" name="TextBox 20"/>
          <p:cNvSpPr txBox="1"/>
          <p:nvPr/>
        </p:nvSpPr>
        <p:spPr>
          <a:xfrm>
            <a:off x="5547338" y="5562600"/>
            <a:ext cx="425116" cy="523220"/>
          </a:xfrm>
          <a:prstGeom prst="rect">
            <a:avLst/>
          </a:prstGeom>
          <a:noFill/>
        </p:spPr>
        <p:txBody>
          <a:bodyPr wrap="none" rtlCol="0">
            <a:spAutoFit/>
          </a:bodyPr>
          <a:lstStyle/>
          <a:p>
            <a:r>
              <a:rPr lang="en-US" sz="2800" dirty="0"/>
              <a:t>U</a:t>
            </a:r>
          </a:p>
        </p:txBody>
      </p:sp>
      <p:sp>
        <p:nvSpPr>
          <p:cNvPr id="22" name="TextBox 21"/>
          <p:cNvSpPr txBox="1"/>
          <p:nvPr/>
        </p:nvSpPr>
        <p:spPr>
          <a:xfrm>
            <a:off x="7543800" y="5562600"/>
            <a:ext cx="396262" cy="523220"/>
          </a:xfrm>
          <a:prstGeom prst="rect">
            <a:avLst/>
          </a:prstGeom>
          <a:noFill/>
        </p:spPr>
        <p:txBody>
          <a:bodyPr wrap="none" rtlCol="0">
            <a:spAutoFit/>
          </a:bodyPr>
          <a:lstStyle/>
          <a:p>
            <a:r>
              <a:rPr lang="en-US" sz="2800" dirty="0"/>
              <a:t>R</a:t>
            </a:r>
          </a:p>
        </p:txBody>
      </p:sp>
      <p:grpSp>
        <p:nvGrpSpPr>
          <p:cNvPr id="26" name="Group 25"/>
          <p:cNvGrpSpPr/>
          <p:nvPr/>
        </p:nvGrpSpPr>
        <p:grpSpPr>
          <a:xfrm>
            <a:off x="6781800" y="76200"/>
            <a:ext cx="2305439" cy="800219"/>
            <a:chOff x="6781800" y="76200"/>
            <a:chExt cx="2305439" cy="800219"/>
          </a:xfrm>
        </p:grpSpPr>
        <p:sp>
          <p:nvSpPr>
            <p:cNvPr id="23" name="TextBox 22"/>
            <p:cNvSpPr txBox="1"/>
            <p:nvPr/>
          </p:nvSpPr>
          <p:spPr>
            <a:xfrm>
              <a:off x="6781800" y="76200"/>
              <a:ext cx="2305439" cy="800219"/>
            </a:xfrm>
            <a:prstGeom prst="rect">
              <a:avLst/>
            </a:prstGeom>
            <a:solidFill>
              <a:schemeClr val="bg1"/>
            </a:solidFill>
          </p:spPr>
          <p:txBody>
            <a:bodyPr wrap="none" rtlCol="0">
              <a:spAutoFit/>
            </a:bodyPr>
            <a:lstStyle/>
            <a:p>
              <a:r>
                <a:rPr lang="en-US" dirty="0" err="1">
                  <a:solidFill>
                    <a:srgbClr val="008000"/>
                  </a:solidFill>
                </a:rPr>
                <a:t>Frobenius</a:t>
              </a:r>
              <a:r>
                <a:rPr lang="en-US" dirty="0">
                  <a:solidFill>
                    <a:srgbClr val="008000"/>
                  </a:solidFill>
                </a:rPr>
                <a:t> norm:</a:t>
              </a:r>
            </a:p>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X</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X</a:t>
              </a:r>
              <a:r>
                <a:rPr lang="en-US" sz="2800" baseline="-25000" dirty="0">
                  <a:solidFill>
                    <a:srgbClr val="008000"/>
                  </a:solidFill>
                  <a:latin typeface="Times New Roman"/>
                  <a:cs typeface="Times New Roman"/>
                </a:rPr>
                <a:t>ij</a:t>
              </a:r>
              <a:r>
                <a:rPr lang="en-US" sz="2800" baseline="30000" dirty="0">
                  <a:solidFill>
                    <a:srgbClr val="008000"/>
                  </a:solidFill>
                  <a:latin typeface="Times New Roman"/>
                  <a:cs typeface="Times New Roman"/>
                </a:rPr>
                <a:t>2</a:t>
              </a:r>
              <a:endParaRPr lang="en-US" sz="2800" baseline="30000" dirty="0">
                <a:solidFill>
                  <a:srgbClr val="008000"/>
                </a:solidFill>
              </a:endParaRPr>
            </a:p>
          </p:txBody>
        </p:sp>
        <p:cxnSp>
          <p:nvCxnSpPr>
            <p:cNvPr id="24" name="Straight Connector 23"/>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956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Decomposition</a:t>
            </a:r>
          </a:p>
        </p:txBody>
      </p:sp>
      <p:sp>
        <p:nvSpPr>
          <p:cNvPr id="3" name="Content Placeholder 2"/>
          <p:cNvSpPr>
            <a:spLocks noGrp="1"/>
          </p:cNvSpPr>
          <p:nvPr>
            <p:ph idx="1"/>
          </p:nvPr>
        </p:nvSpPr>
        <p:spPr>
          <a:xfrm>
            <a:off x="457200" y="1295401"/>
            <a:ext cx="8686800" cy="2209800"/>
          </a:xfrm>
        </p:spPr>
        <p:txBody>
          <a:bodyPr/>
          <a:lstStyle/>
          <a:p>
            <a:r>
              <a:rPr lang="en-US" b="1" dirty="0">
                <a:solidFill>
                  <a:srgbClr val="D60093"/>
                </a:solidFill>
              </a:rPr>
              <a:t>Goal: Express A as a product of matrices C,U,R</a:t>
            </a:r>
          </a:p>
          <a:p>
            <a:pPr>
              <a:buNone/>
            </a:pPr>
            <a:r>
              <a:rPr lang="en-US" b="1" dirty="0"/>
              <a:t>	Make </a:t>
            </a:r>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small</a:t>
            </a:r>
          </a:p>
          <a:p>
            <a:r>
              <a:rPr lang="en-US" b="1" dirty="0">
                <a:solidFill>
                  <a:srgbClr val="008000"/>
                </a:solidFill>
              </a:rPr>
              <a:t>“Constraints” on C and R:</a:t>
            </a:r>
          </a:p>
          <a:p>
            <a:pPr>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54</a:t>
            </a:fld>
            <a:endParaRPr lang="en-US"/>
          </a:p>
        </p:txBody>
      </p:sp>
      <p:pic>
        <p:nvPicPr>
          <p:cNvPr id="19" name="Picture 3" descr="Edittex"/>
          <p:cNvPicPr>
            <a:picLocks noChangeAspect="1" noChangeArrowheads="1"/>
          </p:cNvPicPr>
          <p:nvPr>
            <p:custDataLst>
              <p:tags r:id="rId1"/>
            </p:custDataLst>
          </p:nvPr>
        </p:nvPicPr>
        <p:blipFill>
          <a:blip r:embed="rId3" cstate="print"/>
          <a:srcRect/>
          <a:stretch>
            <a:fillRect/>
          </a:stretch>
        </p:blipFill>
        <p:spPr>
          <a:xfrm>
            <a:off x="304800" y="2895600"/>
            <a:ext cx="8610600" cy="2463800"/>
          </a:xfrm>
          <a:prstGeom prst="rect">
            <a:avLst/>
          </a:prstGeom>
          <a:noFill/>
          <a:ln/>
        </p:spPr>
      </p:pic>
      <p:grpSp>
        <p:nvGrpSpPr>
          <p:cNvPr id="7" name="Group 4"/>
          <p:cNvGrpSpPr>
            <a:grpSpLocks/>
          </p:cNvGrpSpPr>
          <p:nvPr/>
        </p:nvGrpSpPr>
        <p:grpSpPr bwMode="auto">
          <a:xfrm>
            <a:off x="533400" y="3067050"/>
            <a:ext cx="2209800" cy="1752600"/>
            <a:chOff x="336" y="2112"/>
            <a:chExt cx="1392" cy="1104"/>
          </a:xfrm>
        </p:grpSpPr>
        <p:sp>
          <p:nvSpPr>
            <p:cNvPr id="21" name="Rectangle 5"/>
            <p:cNvSpPr>
              <a:spLocks noChangeArrowheads="1"/>
            </p:cNvSpPr>
            <p:nvPr/>
          </p:nvSpPr>
          <p:spPr bwMode="auto">
            <a:xfrm>
              <a:off x="336" y="2112"/>
              <a:ext cx="1392"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2" name="Rectangle 6"/>
            <p:cNvSpPr>
              <a:spLocks noChangeArrowheads="1"/>
            </p:cNvSpPr>
            <p:nvPr/>
          </p:nvSpPr>
          <p:spPr bwMode="auto">
            <a:xfrm>
              <a:off x="336" y="2640"/>
              <a:ext cx="1392"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3" name="Rectangle 7"/>
            <p:cNvSpPr>
              <a:spLocks noChangeArrowheads="1"/>
            </p:cNvSpPr>
            <p:nvPr/>
          </p:nvSpPr>
          <p:spPr bwMode="auto">
            <a:xfrm>
              <a:off x="336" y="3168"/>
              <a:ext cx="1392"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grpSp>
      <p:grpSp>
        <p:nvGrpSpPr>
          <p:cNvPr id="8" name="Group 8"/>
          <p:cNvGrpSpPr>
            <a:grpSpLocks/>
          </p:cNvGrpSpPr>
          <p:nvPr/>
        </p:nvGrpSpPr>
        <p:grpSpPr bwMode="auto">
          <a:xfrm>
            <a:off x="6824663" y="3676650"/>
            <a:ext cx="2014537" cy="838200"/>
            <a:chOff x="4299" y="2496"/>
            <a:chExt cx="1269" cy="528"/>
          </a:xfrm>
        </p:grpSpPr>
        <p:sp>
          <p:nvSpPr>
            <p:cNvPr id="25" name="Rectangle 9"/>
            <p:cNvSpPr>
              <a:spLocks noChangeArrowheads="1"/>
            </p:cNvSpPr>
            <p:nvPr/>
          </p:nvSpPr>
          <p:spPr bwMode="auto">
            <a:xfrm>
              <a:off x="4308" y="2496"/>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6" name="Rectangle 10"/>
            <p:cNvSpPr>
              <a:spLocks noChangeArrowheads="1"/>
            </p:cNvSpPr>
            <p:nvPr/>
          </p:nvSpPr>
          <p:spPr bwMode="auto">
            <a:xfrm>
              <a:off x="4308" y="2880"/>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7" name="Rectangle 11"/>
            <p:cNvSpPr>
              <a:spLocks noChangeArrowheads="1"/>
            </p:cNvSpPr>
            <p:nvPr/>
          </p:nvSpPr>
          <p:spPr bwMode="auto">
            <a:xfrm>
              <a:off x="4299" y="2976"/>
              <a:ext cx="1248"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28" name="Rectangle 12"/>
            <p:cNvSpPr>
              <a:spLocks noChangeArrowheads="1"/>
            </p:cNvSpPr>
            <p:nvPr/>
          </p:nvSpPr>
          <p:spPr bwMode="auto">
            <a:xfrm>
              <a:off x="4302" y="2784"/>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9" name="Rectangle 13"/>
            <p:cNvSpPr>
              <a:spLocks noChangeArrowheads="1"/>
            </p:cNvSpPr>
            <p:nvPr/>
          </p:nvSpPr>
          <p:spPr bwMode="auto">
            <a:xfrm>
              <a:off x="4320" y="2592"/>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30" name="Rectangle 14"/>
            <p:cNvSpPr>
              <a:spLocks noChangeArrowheads="1"/>
            </p:cNvSpPr>
            <p:nvPr/>
          </p:nvSpPr>
          <p:spPr bwMode="auto">
            <a:xfrm>
              <a:off x="4320" y="2688"/>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9" name="Group 20"/>
          <p:cNvGrpSpPr>
            <a:grpSpLocks/>
          </p:cNvGrpSpPr>
          <p:nvPr/>
        </p:nvGrpSpPr>
        <p:grpSpPr bwMode="auto">
          <a:xfrm>
            <a:off x="5083177" y="4438652"/>
            <a:ext cx="2803526" cy="1027113"/>
            <a:chOff x="3202" y="2976"/>
            <a:chExt cx="1766" cy="647"/>
          </a:xfrm>
        </p:grpSpPr>
        <p:sp>
          <p:nvSpPr>
            <p:cNvPr id="32" name="Line 18"/>
            <p:cNvSpPr>
              <a:spLocks noChangeShapeType="1"/>
            </p:cNvSpPr>
            <p:nvPr/>
          </p:nvSpPr>
          <p:spPr bwMode="auto">
            <a:xfrm>
              <a:off x="3600" y="2976"/>
              <a:ext cx="144" cy="288"/>
            </a:xfrm>
            <a:prstGeom prst="line">
              <a:avLst/>
            </a:prstGeom>
            <a:noFill/>
            <a:ln w="19050" cap="rnd">
              <a:solidFill>
                <a:srgbClr val="FF0000"/>
              </a:solidFill>
              <a:round/>
              <a:headEnd/>
              <a:tailEnd type="triangle" w="med" len="med"/>
            </a:ln>
            <a:effectLst/>
          </p:spPr>
          <p:txBody>
            <a:bodyPr/>
            <a:lstStyle/>
            <a:p>
              <a:endParaRPr lang="en-US"/>
            </a:p>
          </p:txBody>
        </p:sp>
        <p:sp>
          <p:nvSpPr>
            <p:cNvPr id="33" name="Text Box 19"/>
            <p:cNvSpPr txBox="1">
              <a:spLocks noChangeArrowheads="1"/>
            </p:cNvSpPr>
            <p:nvPr/>
          </p:nvSpPr>
          <p:spPr bwMode="auto">
            <a:xfrm>
              <a:off x="3202" y="3216"/>
              <a:ext cx="1766" cy="407"/>
            </a:xfrm>
            <a:prstGeom prst="rect">
              <a:avLst/>
            </a:prstGeom>
            <a:noFill/>
            <a:ln w="19050" cap="rnd" algn="ctr">
              <a:noFill/>
              <a:miter lim="800000"/>
              <a:headEnd/>
              <a:tailEnd/>
            </a:ln>
            <a:effectLst/>
          </p:spPr>
          <p:txBody>
            <a:bodyPr wrap="none">
              <a:spAutoFit/>
            </a:bodyPr>
            <a:lstStyle/>
            <a:p>
              <a:r>
                <a:rPr lang="en-US" sz="1800" b="1" dirty="0">
                  <a:solidFill>
                    <a:srgbClr val="008000"/>
                  </a:solidFill>
                </a:rPr>
                <a:t>Pseudo-inverse of </a:t>
              </a:r>
            </a:p>
            <a:p>
              <a:r>
                <a:rPr lang="en-US" sz="1800" b="1" dirty="0">
                  <a:solidFill>
                    <a:srgbClr val="008000"/>
                  </a:solidFill>
                </a:rPr>
                <a:t>the intersection of C and R</a:t>
              </a:r>
            </a:p>
          </p:txBody>
        </p:sp>
      </p:grpSp>
      <p:sp>
        <p:nvSpPr>
          <p:cNvPr id="34" name="Rectangle 21"/>
          <p:cNvSpPr>
            <a:spLocks noChangeArrowheads="1"/>
          </p:cNvSpPr>
          <p:nvPr/>
        </p:nvSpPr>
        <p:spPr bwMode="auto">
          <a:xfrm>
            <a:off x="5257800" y="3600450"/>
            <a:ext cx="990600" cy="990600"/>
          </a:xfrm>
          <a:prstGeom prst="rect">
            <a:avLst/>
          </a:prstGeom>
          <a:solidFill>
            <a:schemeClr val="bg2">
              <a:alpha val="39000"/>
            </a:schemeClr>
          </a:solidFill>
          <a:ln w="19050" cap="rnd" algn="ctr">
            <a:noFill/>
            <a:miter lim="800000"/>
            <a:headEnd/>
            <a:tailEnd/>
          </a:ln>
          <a:effectLst/>
        </p:spPr>
        <p:txBody>
          <a:bodyPr wrap="none" anchor="ctr"/>
          <a:lstStyle/>
          <a:p>
            <a:endParaRPr lang="en-US"/>
          </a:p>
        </p:txBody>
      </p:sp>
      <p:sp>
        <p:nvSpPr>
          <p:cNvPr id="35" name="Text Box 24"/>
          <p:cNvSpPr txBox="1">
            <a:spLocks noChangeArrowheads="1"/>
          </p:cNvSpPr>
          <p:nvPr/>
        </p:nvSpPr>
        <p:spPr bwMode="auto">
          <a:xfrm>
            <a:off x="441325" y="2560638"/>
            <a:ext cx="184150" cy="457200"/>
          </a:xfrm>
          <a:prstGeom prst="rect">
            <a:avLst/>
          </a:prstGeom>
          <a:noFill/>
          <a:ln w="19050" cap="rnd" algn="ctr">
            <a:noFill/>
            <a:miter lim="800000"/>
            <a:headEnd/>
            <a:tailEnd/>
          </a:ln>
          <a:effectLst/>
        </p:spPr>
        <p:txBody>
          <a:bodyPr wrap="none">
            <a:spAutoFit/>
          </a:bodyPr>
          <a:lstStyle/>
          <a:p>
            <a:endParaRPr lang="en-US"/>
          </a:p>
        </p:txBody>
      </p:sp>
      <p:sp>
        <p:nvSpPr>
          <p:cNvPr id="24" name="TextBox 23"/>
          <p:cNvSpPr txBox="1"/>
          <p:nvPr/>
        </p:nvSpPr>
        <p:spPr>
          <a:xfrm>
            <a:off x="1498260" y="5572780"/>
            <a:ext cx="412292" cy="523220"/>
          </a:xfrm>
          <a:prstGeom prst="rect">
            <a:avLst/>
          </a:prstGeom>
          <a:noFill/>
        </p:spPr>
        <p:txBody>
          <a:bodyPr wrap="none" rtlCol="0">
            <a:spAutoFit/>
          </a:bodyPr>
          <a:lstStyle/>
          <a:p>
            <a:r>
              <a:rPr lang="en-US" sz="2800" dirty="0"/>
              <a:t>A</a:t>
            </a:r>
          </a:p>
        </p:txBody>
      </p:sp>
      <p:sp>
        <p:nvSpPr>
          <p:cNvPr id="31" name="TextBox 30"/>
          <p:cNvSpPr txBox="1"/>
          <p:nvPr/>
        </p:nvSpPr>
        <p:spPr>
          <a:xfrm>
            <a:off x="3860460" y="5572780"/>
            <a:ext cx="396262" cy="523220"/>
          </a:xfrm>
          <a:prstGeom prst="rect">
            <a:avLst/>
          </a:prstGeom>
          <a:noFill/>
        </p:spPr>
        <p:txBody>
          <a:bodyPr wrap="none" rtlCol="0">
            <a:spAutoFit/>
          </a:bodyPr>
          <a:lstStyle/>
          <a:p>
            <a:r>
              <a:rPr lang="en-US" sz="2800" dirty="0"/>
              <a:t>C</a:t>
            </a:r>
          </a:p>
        </p:txBody>
      </p:sp>
      <p:sp>
        <p:nvSpPr>
          <p:cNvPr id="36" name="TextBox 35"/>
          <p:cNvSpPr txBox="1"/>
          <p:nvPr/>
        </p:nvSpPr>
        <p:spPr>
          <a:xfrm>
            <a:off x="5547338" y="5562600"/>
            <a:ext cx="425116" cy="523220"/>
          </a:xfrm>
          <a:prstGeom prst="rect">
            <a:avLst/>
          </a:prstGeom>
          <a:noFill/>
        </p:spPr>
        <p:txBody>
          <a:bodyPr wrap="none" rtlCol="0">
            <a:spAutoFit/>
          </a:bodyPr>
          <a:lstStyle/>
          <a:p>
            <a:r>
              <a:rPr lang="en-US" sz="2800" dirty="0"/>
              <a:t>U</a:t>
            </a:r>
          </a:p>
        </p:txBody>
      </p:sp>
      <p:sp>
        <p:nvSpPr>
          <p:cNvPr id="37" name="TextBox 36"/>
          <p:cNvSpPr txBox="1"/>
          <p:nvPr/>
        </p:nvSpPr>
        <p:spPr>
          <a:xfrm>
            <a:off x="7543800" y="5562600"/>
            <a:ext cx="396262" cy="523220"/>
          </a:xfrm>
          <a:prstGeom prst="rect">
            <a:avLst/>
          </a:prstGeom>
          <a:noFill/>
        </p:spPr>
        <p:txBody>
          <a:bodyPr wrap="none" rtlCol="0">
            <a:spAutoFit/>
          </a:bodyPr>
          <a:lstStyle/>
          <a:p>
            <a:r>
              <a:rPr lang="en-US" sz="2800" dirty="0"/>
              <a:t>R</a:t>
            </a:r>
          </a:p>
        </p:txBody>
      </p:sp>
      <p:grpSp>
        <p:nvGrpSpPr>
          <p:cNvPr id="39" name="Group 38"/>
          <p:cNvGrpSpPr/>
          <p:nvPr/>
        </p:nvGrpSpPr>
        <p:grpSpPr>
          <a:xfrm>
            <a:off x="6781800" y="76200"/>
            <a:ext cx="2305439" cy="800219"/>
            <a:chOff x="6781800" y="76200"/>
            <a:chExt cx="2305439" cy="800219"/>
          </a:xfrm>
        </p:grpSpPr>
        <p:sp>
          <p:nvSpPr>
            <p:cNvPr id="40" name="TextBox 39"/>
            <p:cNvSpPr txBox="1"/>
            <p:nvPr/>
          </p:nvSpPr>
          <p:spPr>
            <a:xfrm>
              <a:off x="6781800" y="76200"/>
              <a:ext cx="2305439" cy="800219"/>
            </a:xfrm>
            <a:prstGeom prst="rect">
              <a:avLst/>
            </a:prstGeom>
            <a:solidFill>
              <a:schemeClr val="bg1"/>
            </a:solidFill>
          </p:spPr>
          <p:txBody>
            <a:bodyPr wrap="none" rtlCol="0">
              <a:spAutoFit/>
            </a:bodyPr>
            <a:lstStyle/>
            <a:p>
              <a:r>
                <a:rPr lang="en-US" dirty="0" err="1">
                  <a:solidFill>
                    <a:srgbClr val="008000"/>
                  </a:solidFill>
                </a:rPr>
                <a:t>Frobenius</a:t>
              </a:r>
              <a:r>
                <a:rPr lang="en-US" dirty="0">
                  <a:solidFill>
                    <a:srgbClr val="008000"/>
                  </a:solidFill>
                </a:rPr>
                <a:t> norm:</a:t>
              </a:r>
            </a:p>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X</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X</a:t>
              </a:r>
              <a:r>
                <a:rPr lang="en-US" sz="2800" baseline="-25000" dirty="0">
                  <a:solidFill>
                    <a:srgbClr val="008000"/>
                  </a:solidFill>
                  <a:latin typeface="Times New Roman"/>
                  <a:cs typeface="Times New Roman"/>
                </a:rPr>
                <a:t>ij</a:t>
              </a:r>
              <a:r>
                <a:rPr lang="en-US" sz="2800" baseline="30000" dirty="0">
                  <a:solidFill>
                    <a:srgbClr val="008000"/>
                  </a:solidFill>
                  <a:latin typeface="Times New Roman"/>
                  <a:cs typeface="Times New Roman"/>
                </a:rPr>
                <a:t>2</a:t>
              </a:r>
              <a:endParaRPr lang="en-US" sz="2800" baseline="30000" dirty="0">
                <a:solidFill>
                  <a:srgbClr val="008000"/>
                </a:solidFill>
              </a:endParaRPr>
            </a:p>
          </p:txBody>
        </p:sp>
        <p:cxnSp>
          <p:nvCxnSpPr>
            <p:cNvPr id="41" name="Straight Connector 40"/>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604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a:t>CUR: Provably good approx. to SVD</a:t>
            </a:r>
          </a:p>
        </p:txBody>
      </p:sp>
      <p:sp>
        <p:nvSpPr>
          <p:cNvPr id="3" name="Content Placeholder 2"/>
          <p:cNvSpPr>
            <a:spLocks noGrp="1"/>
          </p:cNvSpPr>
          <p:nvPr>
            <p:ph idx="1"/>
          </p:nvPr>
        </p:nvSpPr>
        <p:spPr/>
        <p:txBody>
          <a:bodyPr>
            <a:normAutofit/>
          </a:bodyPr>
          <a:lstStyle/>
          <a:p>
            <a:r>
              <a:rPr lang="en-US" b="1" dirty="0">
                <a:solidFill>
                  <a:srgbClr val="D60093"/>
                </a:solidFill>
              </a:rPr>
              <a:t>Let:</a:t>
            </a:r>
            <a:br>
              <a:rPr lang="en-US" dirty="0"/>
            </a:br>
            <a:r>
              <a:rPr lang="en-US" b="1" dirty="0" err="1"/>
              <a:t>A</a:t>
            </a:r>
            <a:r>
              <a:rPr lang="en-US" b="1" baseline="-25000" dirty="0" err="1"/>
              <a:t>k</a:t>
            </a:r>
            <a:r>
              <a:rPr lang="en-US" dirty="0"/>
              <a:t> be the “best” rank </a:t>
            </a:r>
            <a:r>
              <a:rPr lang="en-US" b="1" i="1" dirty="0"/>
              <a:t>k</a:t>
            </a:r>
            <a:r>
              <a:rPr lang="en-US" dirty="0"/>
              <a:t> approximation </a:t>
            </a:r>
            <a:br>
              <a:rPr lang="en-US" dirty="0"/>
            </a:br>
            <a:r>
              <a:rPr lang="en-US" dirty="0"/>
              <a:t>to </a:t>
            </a:r>
            <a:r>
              <a:rPr lang="en-US" b="1" dirty="0"/>
              <a:t>A</a:t>
            </a:r>
            <a:r>
              <a:rPr lang="en-US" dirty="0"/>
              <a:t> </a:t>
            </a:r>
            <a:r>
              <a:rPr lang="en-US" dirty="0">
                <a:solidFill>
                  <a:schemeClr val="bg1">
                    <a:lumMod val="50000"/>
                  </a:schemeClr>
                </a:solidFill>
              </a:rPr>
              <a:t>(that is, </a:t>
            </a:r>
            <a:r>
              <a:rPr lang="en-US" b="1" dirty="0" err="1">
                <a:solidFill>
                  <a:schemeClr val="bg1">
                    <a:lumMod val="50000"/>
                  </a:schemeClr>
                </a:solidFill>
              </a:rPr>
              <a:t>A</a:t>
            </a:r>
            <a:r>
              <a:rPr lang="en-US" baseline="-25000" dirty="0" err="1">
                <a:solidFill>
                  <a:schemeClr val="bg1">
                    <a:lumMod val="50000"/>
                  </a:schemeClr>
                </a:solidFill>
              </a:rPr>
              <a:t>k</a:t>
            </a:r>
            <a:r>
              <a:rPr lang="en-US" dirty="0">
                <a:solidFill>
                  <a:schemeClr val="bg1">
                    <a:lumMod val="50000"/>
                  </a:schemeClr>
                </a:solidFill>
              </a:rPr>
              <a:t> is SVD of A)</a:t>
            </a:r>
          </a:p>
          <a:p>
            <a:pPr>
              <a:buFontTx/>
              <a:buNone/>
            </a:pPr>
            <a:endParaRPr lang="en-US" i="1" dirty="0"/>
          </a:p>
          <a:p>
            <a:pPr>
              <a:buFontTx/>
              <a:buNone/>
            </a:pPr>
            <a:r>
              <a:rPr lang="en-US" b="1" u="sng" dirty="0"/>
              <a:t>Theorem</a:t>
            </a:r>
            <a:r>
              <a:rPr lang="en-US" dirty="0"/>
              <a:t> </a:t>
            </a:r>
            <a:r>
              <a:rPr lang="en-US" dirty="0">
                <a:solidFill>
                  <a:schemeClr val="bg1">
                    <a:lumMod val="50000"/>
                  </a:schemeClr>
                </a:solidFill>
              </a:rPr>
              <a:t>[</a:t>
            </a:r>
            <a:r>
              <a:rPr lang="en-US" dirty="0" err="1">
                <a:solidFill>
                  <a:schemeClr val="bg1">
                    <a:lumMod val="50000"/>
                  </a:schemeClr>
                </a:solidFill>
              </a:rPr>
              <a:t>Drineas</a:t>
            </a:r>
            <a:r>
              <a:rPr lang="en-US" dirty="0">
                <a:solidFill>
                  <a:schemeClr val="bg1">
                    <a:lumMod val="50000"/>
                  </a:schemeClr>
                </a:solidFill>
              </a:rPr>
              <a:t> et al.]</a:t>
            </a:r>
            <a:endParaRPr lang="en-US" dirty="0"/>
          </a:p>
          <a:p>
            <a:pPr>
              <a:buFontTx/>
              <a:buNone/>
            </a:pPr>
            <a:r>
              <a:rPr lang="en-US" dirty="0"/>
              <a:t>	</a:t>
            </a:r>
            <a:r>
              <a:rPr lang="en-US" b="1" dirty="0"/>
              <a:t>CUR</a:t>
            </a:r>
            <a:r>
              <a:rPr lang="en-US" dirty="0"/>
              <a:t> in O(</a:t>
            </a:r>
            <a:r>
              <a:rPr lang="en-US" b="1" dirty="0" err="1"/>
              <a:t>m·n</a:t>
            </a:r>
            <a:r>
              <a:rPr lang="en-US" dirty="0"/>
              <a:t>) time achieves </a:t>
            </a:r>
          </a:p>
          <a:p>
            <a:pPr lvl="1"/>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a:t>
            </a:r>
            <a:r>
              <a:rPr lang="en-US" b="1" dirty="0">
                <a:sym typeface="Symbol"/>
              </a:rPr>
              <a:t></a:t>
            </a:r>
            <a:r>
              <a:rPr lang="en-US" b="1" dirty="0"/>
              <a:t> </a:t>
            </a:r>
            <a:r>
              <a:rPr lang="en-US" b="1" dirty="0" err="1">
                <a:latin typeface="Times New Roman"/>
                <a:cs typeface="Times New Roman"/>
              </a:rPr>
              <a:t>ǁ</a:t>
            </a:r>
            <a:r>
              <a:rPr lang="en-US" b="1" dirty="0" err="1"/>
              <a:t>A-A</a:t>
            </a:r>
            <a:r>
              <a:rPr lang="en-US" b="1" baseline="-25000" dirty="0" err="1"/>
              <a:t>k</a:t>
            </a:r>
            <a:r>
              <a:rPr lang="en-US" b="1" dirty="0" err="1">
                <a:latin typeface="Times New Roman"/>
                <a:cs typeface="Times New Roman"/>
              </a:rPr>
              <a:t>ǁ</a:t>
            </a:r>
            <a:r>
              <a:rPr lang="en-US" b="1" baseline="-25000" dirty="0" err="1">
                <a:latin typeface="Times New Roman"/>
                <a:cs typeface="Times New Roman"/>
              </a:rPr>
              <a:t>F</a:t>
            </a:r>
            <a:r>
              <a:rPr lang="en-US" b="1" dirty="0">
                <a:latin typeface="Times New Roman"/>
                <a:cs typeface="Times New Roman"/>
              </a:rPr>
              <a:t> </a:t>
            </a:r>
            <a:r>
              <a:rPr lang="en-US" b="1" dirty="0"/>
              <a:t>+ </a:t>
            </a:r>
            <a:r>
              <a:rPr lang="en-US" b="1" dirty="0">
                <a:sym typeface="Symbol" pitchFamily="18" charset="2"/>
              </a:rPr>
              <a:t></a:t>
            </a:r>
            <a:r>
              <a:rPr lang="en-US" b="1" dirty="0" err="1">
                <a:latin typeface="Times New Roman"/>
                <a:cs typeface="Times New Roman"/>
              </a:rPr>
              <a:t>ǁ</a:t>
            </a:r>
            <a:r>
              <a:rPr lang="en-US" b="1" dirty="0" err="1"/>
              <a:t>A</a:t>
            </a:r>
            <a:r>
              <a:rPr lang="en-US" b="1" dirty="0" err="1">
                <a:latin typeface="Times New Roman"/>
                <a:cs typeface="Times New Roman"/>
              </a:rPr>
              <a:t>ǁ</a:t>
            </a:r>
            <a:r>
              <a:rPr lang="en-US" b="1" baseline="-25000" dirty="0" err="1">
                <a:latin typeface="Times New Roman"/>
                <a:cs typeface="Times New Roman"/>
              </a:rPr>
              <a:t>F</a:t>
            </a:r>
            <a:endParaRPr lang="en-US" b="1" dirty="0"/>
          </a:p>
          <a:p>
            <a:pPr lvl="1">
              <a:buNone/>
            </a:pPr>
            <a:r>
              <a:rPr lang="en-US" dirty="0"/>
              <a:t>with probability at least </a:t>
            </a:r>
            <a:r>
              <a:rPr lang="en-US" b="1" dirty="0"/>
              <a:t>1-</a:t>
            </a:r>
            <a:r>
              <a:rPr lang="en-US" b="1" dirty="0">
                <a:sym typeface="Symbol" pitchFamily="18" charset="2"/>
              </a:rPr>
              <a:t></a:t>
            </a:r>
            <a:r>
              <a:rPr lang="en-US" dirty="0"/>
              <a:t>, by picking</a:t>
            </a:r>
          </a:p>
          <a:p>
            <a:pPr lvl="1"/>
            <a:r>
              <a:rPr lang="en-US" sz="2400" b="1" dirty="0">
                <a:solidFill>
                  <a:schemeClr val="accent3"/>
                </a:solidFill>
              </a:rPr>
              <a:t>O(k log(1/</a:t>
            </a:r>
            <a:r>
              <a:rPr lang="en-US" sz="2400" b="1" dirty="0">
                <a:solidFill>
                  <a:schemeClr val="accent3"/>
                </a:solidFill>
                <a:sym typeface="Symbol" pitchFamily="18" charset="2"/>
              </a:rPr>
              <a:t></a:t>
            </a:r>
            <a:r>
              <a:rPr lang="en-US" sz="2400" b="1" dirty="0">
                <a:solidFill>
                  <a:schemeClr val="accent3"/>
                </a:solidFill>
              </a:rPr>
              <a:t>)/</a:t>
            </a:r>
            <a:r>
              <a:rPr lang="en-US" sz="2400" b="1" dirty="0">
                <a:solidFill>
                  <a:schemeClr val="accent3"/>
                </a:solidFill>
                <a:sym typeface="Symbol" pitchFamily="18" charset="2"/>
              </a:rPr>
              <a:t></a:t>
            </a:r>
            <a:r>
              <a:rPr lang="en-US" sz="2400" b="1" baseline="30000" dirty="0">
                <a:solidFill>
                  <a:schemeClr val="accent3"/>
                </a:solidFill>
                <a:sym typeface="Symbol" pitchFamily="18" charset="2"/>
              </a:rPr>
              <a:t>2</a:t>
            </a:r>
            <a:r>
              <a:rPr lang="en-US" sz="2400" b="1" dirty="0">
                <a:solidFill>
                  <a:schemeClr val="accent3"/>
                </a:solidFill>
              </a:rPr>
              <a:t>)</a:t>
            </a:r>
            <a:r>
              <a:rPr lang="en-US" sz="2400" dirty="0">
                <a:solidFill>
                  <a:schemeClr val="accent3"/>
                </a:solidFill>
              </a:rPr>
              <a:t> </a:t>
            </a:r>
            <a:r>
              <a:rPr lang="en-US" sz="2400" dirty="0"/>
              <a:t>columns, and</a:t>
            </a:r>
          </a:p>
          <a:p>
            <a:pPr lvl="1"/>
            <a:r>
              <a:rPr lang="en-US" sz="2400" b="1" dirty="0">
                <a:solidFill>
                  <a:schemeClr val="accent3"/>
                </a:solidFill>
              </a:rPr>
              <a:t>O(k</a:t>
            </a:r>
            <a:r>
              <a:rPr lang="en-US" sz="2400" b="1" baseline="30000" dirty="0">
                <a:solidFill>
                  <a:schemeClr val="accent3"/>
                </a:solidFill>
              </a:rPr>
              <a:t>2 </a:t>
            </a:r>
            <a:r>
              <a:rPr lang="en-US" sz="2400" b="1" dirty="0">
                <a:solidFill>
                  <a:schemeClr val="accent3"/>
                </a:solidFill>
              </a:rPr>
              <a:t>log</a:t>
            </a:r>
            <a:r>
              <a:rPr lang="en-US" sz="2400" b="1" baseline="30000" dirty="0">
                <a:solidFill>
                  <a:schemeClr val="accent3"/>
                </a:solidFill>
              </a:rPr>
              <a:t>3</a:t>
            </a:r>
            <a:r>
              <a:rPr lang="en-US" sz="2400" b="1" dirty="0">
                <a:solidFill>
                  <a:schemeClr val="accent3"/>
                </a:solidFill>
              </a:rPr>
              <a:t>(1/</a:t>
            </a:r>
            <a:r>
              <a:rPr lang="en-US" sz="2400" b="1" dirty="0">
                <a:solidFill>
                  <a:schemeClr val="accent3"/>
                </a:solidFill>
                <a:sym typeface="Symbol" pitchFamily="18" charset="2"/>
              </a:rPr>
              <a:t></a:t>
            </a:r>
            <a:r>
              <a:rPr lang="en-US" sz="2400" b="1" dirty="0">
                <a:solidFill>
                  <a:schemeClr val="accent3"/>
                </a:solidFill>
              </a:rPr>
              <a:t>)/</a:t>
            </a:r>
            <a:r>
              <a:rPr lang="en-US" sz="2400" b="1" dirty="0">
                <a:solidFill>
                  <a:schemeClr val="accent3"/>
                </a:solidFill>
                <a:sym typeface="Symbol" pitchFamily="18" charset="2"/>
              </a:rPr>
              <a:t></a:t>
            </a:r>
            <a:r>
              <a:rPr lang="en-US" sz="2400" b="1" baseline="30000" dirty="0">
                <a:solidFill>
                  <a:schemeClr val="accent3"/>
                </a:solidFill>
                <a:sym typeface="Symbol" pitchFamily="18" charset="2"/>
              </a:rPr>
              <a:t>6</a:t>
            </a:r>
            <a:r>
              <a:rPr lang="en-US" sz="2400" b="1" dirty="0">
                <a:solidFill>
                  <a:schemeClr val="accent3"/>
                </a:solidFill>
              </a:rPr>
              <a:t>)</a:t>
            </a:r>
            <a:r>
              <a:rPr lang="en-US" sz="2400" dirty="0">
                <a:solidFill>
                  <a:schemeClr val="accent3"/>
                </a:solidFill>
              </a:rPr>
              <a:t> </a:t>
            </a:r>
            <a:r>
              <a:rPr lang="en-US" sz="2400" dirty="0"/>
              <a:t>rows</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55</a:t>
            </a:fld>
            <a:endParaRPr lang="en-US"/>
          </a:p>
        </p:txBody>
      </p:sp>
      <p:sp>
        <p:nvSpPr>
          <p:cNvPr id="8" name="TextBox 7"/>
          <p:cNvSpPr txBox="1"/>
          <p:nvPr/>
        </p:nvSpPr>
        <p:spPr>
          <a:xfrm>
            <a:off x="6400800" y="5722203"/>
            <a:ext cx="2545890" cy="830997"/>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In practice:</a:t>
            </a:r>
          </a:p>
          <a:p>
            <a:r>
              <a:rPr lang="en-US" sz="2400" dirty="0">
                <a:solidFill>
                  <a:srgbClr val="008000"/>
                </a:solidFill>
                <a:latin typeface="Arial" pitchFamily="34" charset="0"/>
                <a:cs typeface="Arial" pitchFamily="34" charset="0"/>
              </a:rPr>
              <a:t>Pick 4</a:t>
            </a:r>
            <a:r>
              <a:rPr lang="en-US" sz="2400" i="1" dirty="0">
                <a:solidFill>
                  <a:srgbClr val="008000"/>
                </a:solidFill>
                <a:latin typeface="Arial" pitchFamily="34" charset="0"/>
                <a:cs typeface="Arial" pitchFamily="34" charset="0"/>
              </a:rPr>
              <a:t>k</a:t>
            </a:r>
            <a:r>
              <a:rPr lang="en-US" sz="2400" dirty="0">
                <a:solidFill>
                  <a:srgbClr val="008000"/>
                </a:solidFill>
                <a:latin typeface="Arial" pitchFamily="34" charset="0"/>
                <a:cs typeface="Arial" pitchFamily="34" charset="0"/>
              </a:rPr>
              <a:t> cols/rows</a:t>
            </a:r>
          </a:p>
        </p:txBody>
      </p:sp>
    </p:spTree>
    <p:extLst>
      <p:ext uri="{BB962C8B-B14F-4D97-AF65-F5344CB8AC3E}">
        <p14:creationId xmlns:p14="http://schemas.microsoft.com/office/powerpoint/2010/main" val="939949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How it Works</a:t>
            </a:r>
          </a:p>
        </p:txBody>
      </p:sp>
      <p:sp>
        <p:nvSpPr>
          <p:cNvPr id="3" name="Content Placeholder 2"/>
          <p:cNvSpPr>
            <a:spLocks noGrp="1"/>
          </p:cNvSpPr>
          <p:nvPr>
            <p:ph idx="1"/>
          </p:nvPr>
        </p:nvSpPr>
        <p:spPr/>
        <p:txBody>
          <a:bodyPr/>
          <a:lstStyle/>
          <a:p>
            <a:r>
              <a:rPr lang="en-US" b="1" dirty="0">
                <a:solidFill>
                  <a:srgbClr val="D60093"/>
                </a:solidFill>
              </a:rPr>
              <a:t>Sampling columns (similarly for rows):</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828675" y="2152650"/>
            <a:ext cx="7553325" cy="3181350"/>
          </a:xfrm>
          <a:prstGeom prst="rect">
            <a:avLst/>
          </a:prstGeom>
          <a:noFill/>
          <a:ln w="9525">
            <a:noFill/>
            <a:miter lim="800000"/>
            <a:headEnd/>
            <a:tailEnd/>
          </a:ln>
        </p:spPr>
      </p:pic>
      <p:sp>
        <p:nvSpPr>
          <p:cNvPr id="7" name="TextBox 6"/>
          <p:cNvSpPr txBox="1"/>
          <p:nvPr/>
        </p:nvSpPr>
        <p:spPr>
          <a:xfrm>
            <a:off x="4419600" y="6021572"/>
            <a:ext cx="4572000" cy="646331"/>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Note this is a randomized algorithm, same column can be sampled more than once</a:t>
            </a:r>
          </a:p>
        </p:txBody>
      </p:sp>
    </p:spTree>
    <p:extLst>
      <p:ext uri="{BB962C8B-B14F-4D97-AF65-F5344CB8AC3E}">
        <p14:creationId xmlns:p14="http://schemas.microsoft.com/office/powerpoint/2010/main" val="2724994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U</a:t>
            </a:r>
          </a:p>
        </p:txBody>
      </p:sp>
      <p:sp>
        <p:nvSpPr>
          <p:cNvPr id="3" name="Content Placeholder 2"/>
          <p:cNvSpPr>
            <a:spLocks noGrp="1"/>
          </p:cNvSpPr>
          <p:nvPr>
            <p:ph idx="1"/>
          </p:nvPr>
        </p:nvSpPr>
        <p:spPr>
          <a:xfrm>
            <a:off x="457200" y="1295400"/>
            <a:ext cx="7467600" cy="3657600"/>
          </a:xfrm>
        </p:spPr>
        <p:txBody>
          <a:bodyPr>
            <a:normAutofit/>
          </a:bodyPr>
          <a:lstStyle/>
          <a:p>
            <a:r>
              <a:rPr lang="en-US" dirty="0"/>
              <a:t>Let </a:t>
            </a:r>
            <a:r>
              <a:rPr lang="en-US" b="1" dirty="0"/>
              <a:t>W</a:t>
            </a:r>
            <a:r>
              <a:rPr lang="en-US" dirty="0"/>
              <a:t> be the “intersection” of sampled columns </a:t>
            </a:r>
            <a:r>
              <a:rPr lang="en-US" b="1" dirty="0"/>
              <a:t>C</a:t>
            </a:r>
            <a:r>
              <a:rPr lang="en-US" dirty="0"/>
              <a:t> and rows </a:t>
            </a:r>
            <a:r>
              <a:rPr lang="en-US" b="1" dirty="0"/>
              <a:t>R</a:t>
            </a:r>
          </a:p>
          <a:p>
            <a:pPr lvl="1"/>
            <a:r>
              <a:rPr lang="en-US" dirty="0"/>
              <a:t>Let SVD of </a:t>
            </a:r>
            <a:r>
              <a:rPr lang="en-US" b="1" dirty="0"/>
              <a:t>W </a:t>
            </a:r>
            <a:r>
              <a:rPr lang="en-US" dirty="0"/>
              <a:t>=</a:t>
            </a:r>
            <a:r>
              <a:rPr lang="en-US" b="1" dirty="0"/>
              <a:t> X </a:t>
            </a:r>
            <a:r>
              <a:rPr lang="en-US" b="1" dirty="0">
                <a:sym typeface="Symbol"/>
              </a:rPr>
              <a:t>Z</a:t>
            </a:r>
            <a:r>
              <a:rPr lang="el-GR" b="1" dirty="0"/>
              <a:t> </a:t>
            </a:r>
            <a:r>
              <a:rPr lang="en-US" b="1" dirty="0"/>
              <a:t>Y</a:t>
            </a:r>
            <a:r>
              <a:rPr lang="en-US" baseline="30000" dirty="0"/>
              <a:t>T</a:t>
            </a:r>
          </a:p>
          <a:p>
            <a:r>
              <a:rPr lang="en-US" b="1" dirty="0"/>
              <a:t>Then:</a:t>
            </a:r>
            <a:r>
              <a:rPr lang="en-US" dirty="0"/>
              <a:t> </a:t>
            </a:r>
            <a:r>
              <a:rPr lang="en-US" b="1" dirty="0"/>
              <a:t>U</a:t>
            </a:r>
            <a:r>
              <a:rPr lang="en-US" dirty="0"/>
              <a:t> = </a:t>
            </a:r>
            <a:r>
              <a:rPr lang="en-US" b="1" dirty="0"/>
              <a:t>W</a:t>
            </a:r>
            <a:r>
              <a:rPr lang="en-US" baseline="30000" dirty="0"/>
              <a:t>+</a:t>
            </a:r>
            <a:r>
              <a:rPr lang="en-US" dirty="0"/>
              <a:t> = </a:t>
            </a:r>
            <a:r>
              <a:rPr lang="en-US" b="1" dirty="0"/>
              <a:t>Y</a:t>
            </a:r>
            <a:r>
              <a:rPr lang="en-US" dirty="0"/>
              <a:t> </a:t>
            </a:r>
            <a:r>
              <a:rPr lang="en-US" b="1" dirty="0">
                <a:sym typeface="Symbol"/>
              </a:rPr>
              <a:t>Z</a:t>
            </a:r>
            <a:r>
              <a:rPr lang="el-GR" baseline="30000" dirty="0"/>
              <a:t>+</a:t>
            </a:r>
            <a:r>
              <a:rPr lang="el-GR" dirty="0"/>
              <a:t> </a:t>
            </a:r>
            <a:r>
              <a:rPr lang="en-US" b="1" dirty="0"/>
              <a:t>X</a:t>
            </a:r>
            <a:r>
              <a:rPr lang="en-US" baseline="30000" dirty="0"/>
              <a:t>T</a:t>
            </a:r>
          </a:p>
          <a:p>
            <a:pPr lvl="1"/>
            <a:r>
              <a:rPr lang="en-US" b="1" dirty="0">
                <a:latin typeface="Symbol" pitchFamily="18" charset="2"/>
                <a:sym typeface="Symbol"/>
              </a:rPr>
              <a:t>Z</a:t>
            </a:r>
            <a:r>
              <a:rPr lang="el-GR" baseline="30000" dirty="0"/>
              <a:t>+</a:t>
            </a:r>
            <a:r>
              <a:rPr lang="en-US" dirty="0"/>
              <a:t>: </a:t>
            </a:r>
            <a:r>
              <a:rPr lang="en-US" b="1" dirty="0">
                <a:solidFill>
                  <a:srgbClr val="D60093"/>
                </a:solidFill>
              </a:rPr>
              <a:t>reciprocals of non-zero </a:t>
            </a:r>
            <a:br>
              <a:rPr lang="en-US" b="1" dirty="0">
                <a:solidFill>
                  <a:srgbClr val="D60093"/>
                </a:solidFill>
              </a:rPr>
            </a:br>
            <a:r>
              <a:rPr lang="en-US" b="1" dirty="0">
                <a:solidFill>
                  <a:srgbClr val="D60093"/>
                </a:solidFill>
              </a:rPr>
              <a:t>singular values:</a:t>
            </a:r>
            <a:r>
              <a:rPr lang="en-US" dirty="0">
                <a:solidFill>
                  <a:srgbClr val="D60093"/>
                </a:solidFill>
              </a:rPr>
              <a:t> </a:t>
            </a:r>
            <a:r>
              <a:rPr lang="en-US" b="1" dirty="0">
                <a:latin typeface="Symbol" pitchFamily="18" charset="2"/>
                <a:sym typeface="Symbol"/>
              </a:rPr>
              <a:t>Z</a:t>
            </a:r>
            <a:r>
              <a:rPr lang="el-GR" baseline="30000" dirty="0"/>
              <a:t>+</a:t>
            </a:r>
            <a:r>
              <a:rPr lang="en-US" baseline="-25000" dirty="0"/>
              <a:t>ii</a:t>
            </a:r>
            <a:r>
              <a:rPr lang="en-US" b="1" dirty="0">
                <a:latin typeface="Symbol" pitchFamily="18" charset="2"/>
              </a:rPr>
              <a:t> =1/</a:t>
            </a:r>
            <a:r>
              <a:rPr lang="en-US" b="1" dirty="0">
                <a:latin typeface="Symbol" pitchFamily="18" charset="2"/>
                <a:sym typeface="Symbol"/>
              </a:rPr>
              <a:t> </a:t>
            </a:r>
            <a:r>
              <a:rPr lang="en-US" b="1" dirty="0" err="1">
                <a:latin typeface="Symbol" pitchFamily="18" charset="2"/>
                <a:sym typeface="Symbol"/>
              </a:rPr>
              <a:t>Z</a:t>
            </a:r>
            <a:r>
              <a:rPr lang="en-US" baseline="-25000" dirty="0" err="1"/>
              <a:t>ii</a:t>
            </a:r>
            <a:endParaRPr lang="en-US" baseline="-25000" dirty="0"/>
          </a:p>
          <a:p>
            <a:pPr lvl="1"/>
            <a:r>
              <a:rPr lang="en-US" dirty="0"/>
              <a:t>W</a:t>
            </a:r>
            <a:r>
              <a:rPr lang="en-US" baseline="30000" dirty="0"/>
              <a:t>+</a:t>
            </a:r>
            <a:r>
              <a:rPr lang="en-US" dirty="0"/>
              <a:t> is the “</a:t>
            </a:r>
            <a:r>
              <a:rPr lang="en-US" b="1" dirty="0" err="1">
                <a:solidFill>
                  <a:srgbClr val="0000FF"/>
                </a:solidFill>
              </a:rPr>
              <a:t>pseudoinverse</a:t>
            </a:r>
            <a:r>
              <a:rPr lang="en-US" dirty="0"/>
              <a:t>”</a:t>
            </a:r>
            <a:endParaRPr lang="en-US" baseline="30000" dirty="0"/>
          </a:p>
          <a:p>
            <a:pPr lvl="1">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57</a:t>
            </a:fld>
            <a:endParaRPr lang="en-US"/>
          </a:p>
        </p:txBody>
      </p:sp>
      <p:sp>
        <p:nvSpPr>
          <p:cNvPr id="7" name="Rectangle 22"/>
          <p:cNvSpPr>
            <a:spLocks noChangeArrowheads="1"/>
          </p:cNvSpPr>
          <p:nvPr/>
        </p:nvSpPr>
        <p:spPr bwMode="auto">
          <a:xfrm>
            <a:off x="625474" y="4909105"/>
            <a:ext cx="1371600" cy="1644095"/>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Rectangle 24"/>
          <p:cNvSpPr>
            <a:spLocks noChangeArrowheads="1"/>
          </p:cNvSpPr>
          <p:nvPr/>
        </p:nvSpPr>
        <p:spPr bwMode="auto">
          <a:xfrm>
            <a:off x="2560637" y="4985305"/>
            <a:ext cx="990600" cy="1644095"/>
          </a:xfrm>
          <a:prstGeom prst="rect">
            <a:avLst/>
          </a:prstGeom>
          <a:solidFill>
            <a:srgbClr val="FFFFFF"/>
          </a:solidFill>
          <a:ln w="19050" cap="rnd" algn="ctr">
            <a:solidFill>
              <a:srgbClr val="FF0000"/>
            </a:solidFill>
            <a:miter lim="800000"/>
            <a:headEnd/>
            <a:tailEnd/>
          </a:ln>
          <a:effectLst/>
        </p:spPr>
        <p:txBody>
          <a:bodyPr wrap="none" anchor="ctr"/>
          <a:lstStyle/>
          <a:p>
            <a:endParaRPr lang="en-US" dirty="0"/>
          </a:p>
          <a:p>
            <a:pPr algn="ctr"/>
            <a:r>
              <a:rPr lang="en-US" dirty="0"/>
              <a:t>C</a:t>
            </a:r>
            <a:endParaRPr lang="en-US" baseline="-25000" dirty="0"/>
          </a:p>
        </p:txBody>
      </p:sp>
      <p:sp>
        <p:nvSpPr>
          <p:cNvPr id="9" name="Rectangle 25"/>
          <p:cNvSpPr>
            <a:spLocks noChangeArrowheads="1"/>
          </p:cNvSpPr>
          <p:nvPr/>
        </p:nvSpPr>
        <p:spPr bwMode="auto">
          <a:xfrm>
            <a:off x="2560637" y="4985305"/>
            <a:ext cx="2438400" cy="685800"/>
          </a:xfrm>
          <a:prstGeom prst="rect">
            <a:avLst/>
          </a:prstGeom>
          <a:noFill/>
          <a:ln w="19050" cap="rnd" algn="ctr">
            <a:solidFill>
              <a:srgbClr val="FF0000"/>
            </a:solidFill>
            <a:miter lim="800000"/>
            <a:headEnd/>
            <a:tailEnd/>
          </a:ln>
          <a:effectLst/>
        </p:spPr>
        <p:txBody>
          <a:bodyPr wrap="none" anchor="ctr"/>
          <a:lstStyle/>
          <a:p>
            <a:pPr algn="r"/>
            <a:r>
              <a:rPr lang="en-US" dirty="0"/>
              <a:t>    R          </a:t>
            </a:r>
            <a:endParaRPr lang="en-US" baseline="-25000" dirty="0"/>
          </a:p>
        </p:txBody>
      </p:sp>
      <p:sp>
        <p:nvSpPr>
          <p:cNvPr id="10" name="Text Box 32"/>
          <p:cNvSpPr txBox="1">
            <a:spLocks noChangeArrowheads="1"/>
          </p:cNvSpPr>
          <p:nvPr/>
        </p:nvSpPr>
        <p:spPr bwMode="auto">
          <a:xfrm>
            <a:off x="3932237" y="6260068"/>
            <a:ext cx="1096963" cy="369332"/>
          </a:xfrm>
          <a:prstGeom prst="rect">
            <a:avLst/>
          </a:prstGeom>
          <a:noFill/>
          <a:ln w="9525">
            <a:noFill/>
            <a:miter lim="800000"/>
            <a:headEnd/>
            <a:tailEnd/>
          </a:ln>
          <a:effectLst/>
        </p:spPr>
        <p:txBody>
          <a:bodyPr>
            <a:spAutoFit/>
          </a:bodyPr>
          <a:lstStyle/>
          <a:p>
            <a:pPr algn="l"/>
            <a:r>
              <a:rPr lang="en-US" dirty="0">
                <a:latin typeface="Sylfaen" pitchFamily="18" charset="0"/>
              </a:rPr>
              <a:t>U = W</a:t>
            </a:r>
            <a:r>
              <a:rPr lang="en-US" baseline="30000" dirty="0">
                <a:latin typeface="Sylfaen" pitchFamily="18" charset="0"/>
              </a:rPr>
              <a:t>+</a:t>
            </a:r>
          </a:p>
        </p:txBody>
      </p:sp>
      <p:sp>
        <p:nvSpPr>
          <p:cNvPr id="11" name="Rectangle 33"/>
          <p:cNvSpPr>
            <a:spLocks noChangeArrowheads="1"/>
          </p:cNvSpPr>
          <p:nvPr/>
        </p:nvSpPr>
        <p:spPr bwMode="auto">
          <a:xfrm>
            <a:off x="2560637" y="4985305"/>
            <a:ext cx="990600" cy="685800"/>
          </a:xfrm>
          <a:prstGeom prst="rect">
            <a:avLst/>
          </a:prstGeom>
          <a:solidFill>
            <a:srgbClr val="C0C0C0"/>
          </a:solidFill>
          <a:ln w="19050" cap="rnd" algn="ctr">
            <a:solidFill>
              <a:srgbClr val="FF0000"/>
            </a:solidFill>
            <a:miter lim="800000"/>
            <a:headEnd/>
            <a:tailEnd/>
          </a:ln>
          <a:effectLst/>
        </p:spPr>
        <p:txBody>
          <a:bodyPr wrap="none" anchor="ctr"/>
          <a:lstStyle/>
          <a:p>
            <a:pPr algn="ctr"/>
            <a:r>
              <a:rPr lang="en-US" dirty="0"/>
              <a:t>W</a:t>
            </a:r>
          </a:p>
        </p:txBody>
      </p:sp>
      <p:sp>
        <p:nvSpPr>
          <p:cNvPr id="12" name="Line 34"/>
          <p:cNvSpPr>
            <a:spLocks noChangeShapeType="1"/>
          </p:cNvSpPr>
          <p:nvPr/>
        </p:nvSpPr>
        <p:spPr bwMode="auto">
          <a:xfrm>
            <a:off x="3398837" y="5594905"/>
            <a:ext cx="822325" cy="644525"/>
          </a:xfrm>
          <a:prstGeom prst="line">
            <a:avLst/>
          </a:prstGeom>
          <a:noFill/>
          <a:ln w="19050" cap="rnd">
            <a:solidFill>
              <a:srgbClr val="FF0000"/>
            </a:solidFill>
            <a:round/>
            <a:headEnd/>
            <a:tailEnd type="triangle" w="med" len="med"/>
          </a:ln>
          <a:effectLst/>
        </p:spPr>
        <p:txBody>
          <a:bodyPr/>
          <a:lstStyle/>
          <a:p>
            <a:endParaRPr lang="en-US"/>
          </a:p>
        </p:txBody>
      </p:sp>
      <p:sp>
        <p:nvSpPr>
          <p:cNvPr id="13" name="Text Box 35"/>
          <p:cNvSpPr txBox="1">
            <a:spLocks noChangeArrowheads="1"/>
          </p:cNvSpPr>
          <p:nvPr/>
        </p:nvSpPr>
        <p:spPr bwMode="auto">
          <a:xfrm>
            <a:off x="2027237" y="5366305"/>
            <a:ext cx="685800" cy="762000"/>
          </a:xfrm>
          <a:prstGeom prst="rect">
            <a:avLst/>
          </a:prstGeom>
          <a:noFill/>
          <a:ln w="19050" cap="rnd" algn="ctr">
            <a:noFill/>
            <a:miter lim="800000"/>
            <a:headEnd/>
            <a:tailEnd/>
          </a:ln>
          <a:effectLst/>
        </p:spPr>
        <p:txBody>
          <a:bodyPr>
            <a:spAutoFit/>
          </a:bodyPr>
          <a:lstStyle/>
          <a:p>
            <a:r>
              <a:rPr lang="en-US" sz="4400" dirty="0">
                <a:latin typeface="cmsy10" pitchFamily="34" charset="0"/>
                <a:sym typeface="Symbol"/>
              </a:rPr>
              <a:t></a:t>
            </a:r>
            <a:endParaRPr lang="en-US" sz="4400" dirty="0">
              <a:latin typeface="cmsy10" pitchFamily="34" charset="0"/>
            </a:endParaRPr>
          </a:p>
        </p:txBody>
      </p:sp>
      <p:sp>
        <p:nvSpPr>
          <p:cNvPr id="14" name="TextBox 13"/>
          <p:cNvSpPr txBox="1"/>
          <p:nvPr/>
        </p:nvSpPr>
        <p:spPr>
          <a:xfrm>
            <a:off x="5821680" y="4321076"/>
            <a:ext cx="3276600" cy="2308324"/>
          </a:xfrm>
          <a:prstGeom prst="rect">
            <a:avLst/>
          </a:prstGeom>
          <a:noFill/>
        </p:spPr>
        <p:txBody>
          <a:bodyPr wrap="square" rtlCol="0">
            <a:spAutoFit/>
          </a:bodyPr>
          <a:lstStyle/>
          <a:p>
            <a:r>
              <a:rPr lang="en-US" b="1" u="sng" dirty="0">
                <a:solidFill>
                  <a:srgbClr val="008000"/>
                </a:solidFill>
                <a:latin typeface="Arial" pitchFamily="34" charset="0"/>
                <a:cs typeface="Arial" pitchFamily="34" charset="0"/>
              </a:rPr>
              <a:t>Why </a:t>
            </a:r>
            <a:r>
              <a:rPr lang="en-US" b="1" u="sng" dirty="0" err="1">
                <a:solidFill>
                  <a:srgbClr val="008000"/>
                </a:solidFill>
                <a:latin typeface="Arial" pitchFamily="34" charset="0"/>
                <a:cs typeface="Arial" pitchFamily="34" charset="0"/>
              </a:rPr>
              <a:t>pseudoinverse</a:t>
            </a:r>
            <a:r>
              <a:rPr lang="en-US" b="1" u="sng" dirty="0">
                <a:solidFill>
                  <a:srgbClr val="008000"/>
                </a:solidFill>
                <a:latin typeface="Arial" pitchFamily="34" charset="0"/>
                <a:cs typeface="Arial" pitchFamily="34" charset="0"/>
              </a:rPr>
              <a:t> works?</a:t>
            </a:r>
          </a:p>
          <a:p>
            <a:r>
              <a:rPr lang="en-US" dirty="0">
                <a:solidFill>
                  <a:srgbClr val="008000"/>
                </a:solidFill>
                <a:latin typeface="Arial" pitchFamily="34" charset="0"/>
                <a:cs typeface="Arial" pitchFamily="34" charset="0"/>
              </a:rPr>
              <a:t>W = X Z Y</a:t>
            </a:r>
            <a:r>
              <a:rPr lang="en-US" baseline="30000"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then W</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 Y</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Z</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X</a:t>
            </a:r>
            <a:r>
              <a:rPr lang="en-US" baseline="30000" dirty="0">
                <a:solidFill>
                  <a:srgbClr val="008000"/>
                </a:solidFill>
                <a:latin typeface="Arial" pitchFamily="34" charset="0"/>
                <a:cs typeface="Arial" pitchFamily="34" charset="0"/>
              </a:rPr>
              <a:t>-1</a:t>
            </a:r>
          </a:p>
          <a:p>
            <a:r>
              <a:rPr lang="en-US" dirty="0">
                <a:solidFill>
                  <a:srgbClr val="008000"/>
                </a:solidFill>
                <a:latin typeface="Arial" pitchFamily="34" charset="0"/>
                <a:cs typeface="Arial" pitchFamily="34" charset="0"/>
              </a:rPr>
              <a:t>Due to </a:t>
            </a:r>
            <a:r>
              <a:rPr lang="en-US" dirty="0" err="1">
                <a:solidFill>
                  <a:srgbClr val="008000"/>
                </a:solidFill>
                <a:latin typeface="Arial" pitchFamily="34" charset="0"/>
                <a:cs typeface="Arial" pitchFamily="34" charset="0"/>
              </a:rPr>
              <a:t>orthonormality</a:t>
            </a:r>
            <a:endParaRPr lang="en-US" dirty="0">
              <a:solidFill>
                <a:srgbClr val="008000"/>
              </a:solidFill>
              <a:latin typeface="Arial" pitchFamily="34" charset="0"/>
              <a:cs typeface="Arial" pitchFamily="34" charset="0"/>
            </a:endParaRPr>
          </a:p>
          <a:p>
            <a:r>
              <a:rPr lang="en-US" dirty="0">
                <a:solidFill>
                  <a:srgbClr val="008000"/>
                </a:solidFill>
                <a:latin typeface="Arial" pitchFamily="34" charset="0"/>
                <a:cs typeface="Arial" pitchFamily="34" charset="0"/>
              </a:rPr>
              <a:t>X</a:t>
            </a:r>
            <a:r>
              <a:rPr lang="en-US" baseline="30000" dirty="0">
                <a:solidFill>
                  <a:srgbClr val="008000"/>
                </a:solidFill>
                <a:latin typeface="Arial" pitchFamily="34" charset="0"/>
                <a:cs typeface="Arial" pitchFamily="34" charset="0"/>
              </a:rPr>
              <a:t>-1</a:t>
            </a:r>
            <a:r>
              <a:rPr lang="en-US" dirty="0">
                <a:solidFill>
                  <a:srgbClr val="008000"/>
                </a:solidFill>
                <a:latin typeface="Arial" pitchFamily="34" charset="0"/>
                <a:cs typeface="Arial" pitchFamily="34" charset="0"/>
              </a:rPr>
              <a:t>=X</a:t>
            </a:r>
            <a:r>
              <a:rPr lang="en-US" baseline="30000" dirty="0">
                <a:solidFill>
                  <a:srgbClr val="008000"/>
                </a:solidFill>
                <a:latin typeface="Arial" pitchFamily="34" charset="0"/>
                <a:cs typeface="Arial" pitchFamily="34" charset="0"/>
              </a:rPr>
              <a:t>T</a:t>
            </a:r>
            <a:r>
              <a:rPr lang="en-US" dirty="0">
                <a:solidFill>
                  <a:srgbClr val="008000"/>
                </a:solidFill>
                <a:latin typeface="Arial" pitchFamily="34" charset="0"/>
                <a:cs typeface="Arial" pitchFamily="34" charset="0"/>
              </a:rPr>
              <a:t> and Y</a:t>
            </a:r>
            <a:r>
              <a:rPr lang="en-US" baseline="30000" dirty="0">
                <a:solidFill>
                  <a:srgbClr val="008000"/>
                </a:solidFill>
                <a:latin typeface="Arial" pitchFamily="34" charset="0"/>
                <a:cs typeface="Arial" pitchFamily="34" charset="0"/>
              </a:rPr>
              <a:t>-1</a:t>
            </a:r>
            <a:r>
              <a:rPr lang="en-US" dirty="0">
                <a:solidFill>
                  <a:srgbClr val="008000"/>
                </a:solidFill>
                <a:latin typeface="Arial" pitchFamily="34" charset="0"/>
                <a:cs typeface="Arial" pitchFamily="34" charset="0"/>
              </a:rPr>
              <a:t>=Y</a:t>
            </a:r>
            <a:r>
              <a:rPr lang="en-US" baseline="30000" dirty="0">
                <a:solidFill>
                  <a:srgbClr val="008000"/>
                </a:solidFill>
                <a:latin typeface="Arial" pitchFamily="34" charset="0"/>
                <a:cs typeface="Arial" pitchFamily="34" charset="0"/>
              </a:rPr>
              <a:t>T</a:t>
            </a:r>
          </a:p>
          <a:p>
            <a:r>
              <a:rPr lang="en-US" dirty="0">
                <a:solidFill>
                  <a:srgbClr val="008000"/>
                </a:solidFill>
                <a:latin typeface="Arial" pitchFamily="34" charset="0"/>
                <a:cs typeface="Arial" pitchFamily="34" charset="0"/>
              </a:rPr>
              <a:t>Since Z is diagonal Z</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 1/</a:t>
            </a:r>
            <a:r>
              <a:rPr lang="en-US" dirty="0" err="1">
                <a:solidFill>
                  <a:srgbClr val="008000"/>
                </a:solidFill>
                <a:latin typeface="Arial" pitchFamily="34" charset="0"/>
                <a:cs typeface="Arial" pitchFamily="34" charset="0"/>
              </a:rPr>
              <a:t>Z</a:t>
            </a:r>
            <a:r>
              <a:rPr lang="en-US" baseline="-25000" dirty="0" err="1">
                <a:solidFill>
                  <a:srgbClr val="008000"/>
                </a:solidFill>
                <a:latin typeface="Arial" pitchFamily="34" charset="0"/>
                <a:cs typeface="Arial" pitchFamily="34" charset="0"/>
              </a:rPr>
              <a:t>ii</a:t>
            </a:r>
            <a:endParaRPr lang="en-US" baseline="-25000" dirty="0">
              <a:solidFill>
                <a:srgbClr val="008000"/>
              </a:solidFill>
              <a:latin typeface="Arial" pitchFamily="34" charset="0"/>
              <a:cs typeface="Arial" pitchFamily="34" charset="0"/>
            </a:endParaRPr>
          </a:p>
          <a:p>
            <a:r>
              <a:rPr lang="en-US" b="1" dirty="0">
                <a:latin typeface="Arial" pitchFamily="34" charset="0"/>
                <a:cs typeface="Arial" pitchFamily="34" charset="0"/>
              </a:rPr>
              <a:t>Thus</a:t>
            </a:r>
            <a:r>
              <a:rPr lang="en-US" dirty="0">
                <a:latin typeface="Arial" pitchFamily="34" charset="0"/>
                <a:cs typeface="Arial" pitchFamily="34" charset="0"/>
              </a:rPr>
              <a:t>, if </a:t>
            </a:r>
            <a:r>
              <a:rPr lang="en-US" b="1" dirty="0">
                <a:latin typeface="Arial" pitchFamily="34" charset="0"/>
                <a:cs typeface="Arial" pitchFamily="34" charset="0"/>
              </a:rPr>
              <a:t>W</a:t>
            </a:r>
            <a:r>
              <a:rPr lang="en-US" dirty="0">
                <a:latin typeface="Arial" pitchFamily="34" charset="0"/>
                <a:cs typeface="Arial" pitchFamily="34" charset="0"/>
              </a:rPr>
              <a:t> is nonsingular, </a:t>
            </a:r>
            <a:br>
              <a:rPr lang="en-US" dirty="0">
                <a:latin typeface="Arial" pitchFamily="34" charset="0"/>
                <a:cs typeface="Arial" pitchFamily="34" charset="0"/>
              </a:rPr>
            </a:br>
            <a:r>
              <a:rPr lang="en-US" dirty="0" err="1">
                <a:latin typeface="Arial" pitchFamily="34" charset="0"/>
                <a:cs typeface="Arial" pitchFamily="34" charset="0"/>
              </a:rPr>
              <a:t>pseudoinverse</a:t>
            </a:r>
            <a:r>
              <a:rPr lang="en-US" dirty="0">
                <a:latin typeface="Arial" pitchFamily="34" charset="0"/>
                <a:cs typeface="Arial" pitchFamily="34" charset="0"/>
              </a:rPr>
              <a:t> is the true inverse</a:t>
            </a:r>
          </a:p>
        </p:txBody>
      </p:sp>
    </p:spTree>
    <p:extLst>
      <p:ext uri="{BB962C8B-B14F-4D97-AF65-F5344CB8AC3E}">
        <p14:creationId xmlns:p14="http://schemas.microsoft.com/office/powerpoint/2010/main" val="141060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a:t>CUR: Provably good approx. to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solidFill>
                      <a:srgbClr val="0000FF"/>
                    </a:solidFill>
                  </a:rPr>
                  <a:t>For example:</a:t>
                </a:r>
              </a:p>
              <a:p>
                <a:pPr lvl="1"/>
                <a:r>
                  <a:rPr lang="en-US" b="1" dirty="0"/>
                  <a:t>Select </a:t>
                </a:r>
                <a14:m>
                  <m:oMath xmlns:m="http://schemas.openxmlformats.org/officeDocument/2006/math">
                    <m:r>
                      <a:rPr lang="en-US" b="1" i="1" dirty="0">
                        <a:latin typeface="Cambria Math"/>
                      </a:rPr>
                      <m:t>𝒄</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columns of A using </a:t>
                </a:r>
                <a:r>
                  <a:rPr lang="en-US" b="1" dirty="0" err="1">
                    <a:latin typeface="Arial" pitchFamily="34" charset="0"/>
                    <a:cs typeface="Arial" pitchFamily="34" charset="0"/>
                  </a:rPr>
                  <a:t>ColumnSelect</a:t>
                </a:r>
                <a:r>
                  <a:rPr lang="en-US" b="1" dirty="0"/>
                  <a:t> algorithm</a:t>
                </a:r>
              </a:p>
              <a:p>
                <a:pPr lvl="1"/>
                <a:r>
                  <a:rPr lang="en-US" b="1" dirty="0"/>
                  <a:t>Select </a:t>
                </a:r>
                <a14:m>
                  <m:oMath xmlns:m="http://schemas.openxmlformats.org/officeDocument/2006/math">
                    <m:r>
                      <a:rPr lang="en-US" b="1" i="1" dirty="0">
                        <a:latin typeface="Cambria Math"/>
                      </a:rPr>
                      <m:t>𝒓</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rows of A using </a:t>
                </a:r>
                <a:r>
                  <a:rPr lang="en-US" b="1" dirty="0" err="1">
                    <a:latin typeface="Arial" pitchFamily="34" charset="0"/>
                    <a:cs typeface="Arial" pitchFamily="34" charset="0"/>
                  </a:rPr>
                  <a:t>ColumnSelect</a:t>
                </a:r>
                <a:r>
                  <a:rPr lang="en-US" b="1" dirty="0"/>
                  <a:t> algorithm</a:t>
                </a:r>
              </a:p>
              <a:p>
                <a:pPr lvl="1"/>
                <a:r>
                  <a:rPr lang="en-US" b="1" dirty="0">
                    <a:solidFill>
                      <a:schemeClr val="tx1"/>
                    </a:solidFill>
                  </a:rPr>
                  <a:t>Set </a:t>
                </a:r>
                <a14:m>
                  <m:oMath xmlns:m="http://schemas.openxmlformats.org/officeDocument/2006/math">
                    <m:r>
                      <a:rPr lang="en-US" b="1" i="1" smtClean="0">
                        <a:solidFill>
                          <a:schemeClr val="tx1"/>
                        </a:solidFill>
                        <a:latin typeface="Cambria Math"/>
                      </a:rPr>
                      <m:t>𝑼</m:t>
                    </m:r>
                    <m:r>
                      <a:rPr lang="en-US" b="1" i="1" smtClean="0">
                        <a:solidFill>
                          <a:schemeClr val="tx1"/>
                        </a:solidFill>
                        <a:latin typeface="Cambria Math"/>
                      </a:rPr>
                      <m:t>=</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a:rPr>
                          <m:t>𝑾</m:t>
                        </m:r>
                      </m:e>
                      <m:sup>
                        <m:r>
                          <a:rPr lang="en-US" b="1" i="1" smtClean="0">
                            <a:solidFill>
                              <a:schemeClr val="tx1"/>
                            </a:solidFill>
                            <a:latin typeface="Cambria Math"/>
                          </a:rPr>
                          <m:t>+</m:t>
                        </m:r>
                      </m:sup>
                    </m:sSup>
                  </m:oMath>
                </a14:m>
                <a:endParaRPr lang="en-US" b="1" dirty="0">
                  <a:solidFill>
                    <a:schemeClr val="tx1"/>
                  </a:solidFill>
                </a:endParaRPr>
              </a:p>
              <a:p>
                <a:r>
                  <a:rPr lang="en-US" b="1" dirty="0">
                    <a:solidFill>
                      <a:srgbClr val="0000FF"/>
                    </a:solidFill>
                  </a:rPr>
                  <a:t>Then:</a:t>
                </a:r>
                <a:r>
                  <a:rPr lang="en-US" dirty="0"/>
                  <a:t> </a:t>
                </a:r>
              </a:p>
              <a:p>
                <a:pPr marL="118872" indent="0">
                  <a:buNone/>
                </a:pPr>
                <a:r>
                  <a:rPr lang="en-US" dirty="0"/>
                  <a:t>    with probability 98%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696"/>
                </a:stretch>
              </a:blipFill>
            </p:spPr>
            <p:txBody>
              <a:bodyPr/>
              <a:lstStyle/>
              <a:p>
                <a:r>
                  <a:rPr lang="en-US">
                    <a:noFill/>
                  </a:rPr>
                  <a:t> </a:t>
                </a:r>
              </a:p>
            </p:txBody>
          </p:sp>
        </mc:Fallback>
      </mc:AlternateContent>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845" y="4800600"/>
            <a:ext cx="57531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
        <p:nvSpPr>
          <p:cNvPr id="8" name="TextBox 7"/>
          <p:cNvSpPr txBox="1"/>
          <p:nvPr/>
        </p:nvSpPr>
        <p:spPr>
          <a:xfrm>
            <a:off x="5176247" y="5581471"/>
            <a:ext cx="3967753" cy="1200329"/>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In practice:</a:t>
            </a:r>
          </a:p>
          <a:p>
            <a:r>
              <a:rPr lang="en-US" sz="2400" dirty="0">
                <a:solidFill>
                  <a:srgbClr val="008000"/>
                </a:solidFill>
                <a:latin typeface="Arial" pitchFamily="34" charset="0"/>
                <a:cs typeface="Arial" pitchFamily="34" charset="0"/>
              </a:rPr>
              <a:t>Pick 4</a:t>
            </a:r>
            <a:r>
              <a:rPr lang="en-US" sz="2400" i="1" dirty="0">
                <a:solidFill>
                  <a:srgbClr val="008000"/>
                </a:solidFill>
                <a:latin typeface="Arial" pitchFamily="34" charset="0"/>
                <a:cs typeface="Arial" pitchFamily="34" charset="0"/>
              </a:rPr>
              <a:t>k</a:t>
            </a:r>
            <a:r>
              <a:rPr lang="en-US" sz="2400" dirty="0">
                <a:solidFill>
                  <a:srgbClr val="008000"/>
                </a:solidFill>
                <a:latin typeface="Arial" pitchFamily="34" charset="0"/>
                <a:cs typeface="Arial" pitchFamily="34" charset="0"/>
              </a:rPr>
              <a:t> cols/rows</a:t>
            </a:r>
            <a:br>
              <a:rPr lang="en-US" sz="2400" dirty="0">
                <a:solidFill>
                  <a:srgbClr val="008000"/>
                </a:solidFill>
                <a:latin typeface="Arial" pitchFamily="34" charset="0"/>
                <a:cs typeface="Arial" pitchFamily="34" charset="0"/>
              </a:rPr>
            </a:br>
            <a:r>
              <a:rPr lang="en-US" sz="2400" dirty="0">
                <a:solidFill>
                  <a:srgbClr val="008000"/>
                </a:solidFill>
                <a:latin typeface="Arial" pitchFamily="34" charset="0"/>
                <a:cs typeface="Arial" pitchFamily="34" charset="0"/>
              </a:rPr>
              <a:t>for a “rank-k” approximation</a:t>
            </a:r>
          </a:p>
        </p:txBody>
      </p:sp>
      <p:sp>
        <p:nvSpPr>
          <p:cNvPr id="7" name="TextBox 6"/>
          <p:cNvSpPr txBox="1"/>
          <p:nvPr/>
        </p:nvSpPr>
        <p:spPr>
          <a:xfrm>
            <a:off x="6071222" y="4583668"/>
            <a:ext cx="121058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SVD error</a:t>
            </a:r>
          </a:p>
        </p:txBody>
      </p:sp>
      <p:sp>
        <p:nvSpPr>
          <p:cNvPr id="10" name="TextBox 9"/>
          <p:cNvSpPr txBox="1"/>
          <p:nvPr/>
        </p:nvSpPr>
        <p:spPr>
          <a:xfrm>
            <a:off x="2819400" y="4572000"/>
            <a:ext cx="1236236"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CUR error</a:t>
            </a:r>
          </a:p>
        </p:txBody>
      </p:sp>
    </p:spTree>
    <p:extLst>
      <p:ext uri="{BB962C8B-B14F-4D97-AF65-F5344CB8AC3E}">
        <p14:creationId xmlns:p14="http://schemas.microsoft.com/office/powerpoint/2010/main" val="13472785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Pros &amp; Cons</a:t>
            </a:r>
          </a:p>
        </p:txBody>
      </p:sp>
      <p:sp>
        <p:nvSpPr>
          <p:cNvPr id="3" name="Content Placeholder 2"/>
          <p:cNvSpPr>
            <a:spLocks noGrp="1"/>
          </p:cNvSpPr>
          <p:nvPr>
            <p:ph idx="1"/>
          </p:nvPr>
        </p:nvSpPr>
        <p:spPr/>
        <p:txBody>
          <a:bodyPr/>
          <a:lstStyle/>
          <a:p>
            <a:pPr>
              <a:lnSpc>
                <a:spcPct val="90000"/>
              </a:lnSpc>
              <a:buFont typeface="Arial" pitchFamily="34" charset="0"/>
              <a:buChar char="+"/>
            </a:pPr>
            <a:r>
              <a:rPr lang="en-US" b="1" dirty="0">
                <a:solidFill>
                  <a:srgbClr val="008000"/>
                </a:solidFill>
              </a:rPr>
              <a:t>Easy interpretation</a:t>
            </a:r>
          </a:p>
          <a:p>
            <a:pPr lvl="1">
              <a:lnSpc>
                <a:spcPct val="90000"/>
              </a:lnSpc>
              <a:buFontTx/>
              <a:buChar char="•"/>
            </a:pPr>
            <a:r>
              <a:rPr lang="en-US" dirty="0"/>
              <a:t>Since the basis vectors are actual </a:t>
            </a:r>
            <a:br>
              <a:rPr lang="en-US" dirty="0"/>
            </a:br>
            <a:r>
              <a:rPr lang="en-US" dirty="0"/>
              <a:t>columns and rows</a:t>
            </a:r>
          </a:p>
          <a:p>
            <a:pPr>
              <a:lnSpc>
                <a:spcPct val="90000"/>
              </a:lnSpc>
              <a:buFont typeface="Arial" pitchFamily="34" charset="0"/>
              <a:buChar char="+"/>
            </a:pPr>
            <a:r>
              <a:rPr lang="en-US" b="1" dirty="0">
                <a:solidFill>
                  <a:srgbClr val="008000"/>
                </a:solidFill>
              </a:rPr>
              <a:t>Sparse basis</a:t>
            </a:r>
          </a:p>
          <a:p>
            <a:pPr lvl="1">
              <a:lnSpc>
                <a:spcPct val="90000"/>
              </a:lnSpc>
              <a:buFontTx/>
              <a:buChar char="•"/>
            </a:pPr>
            <a:r>
              <a:rPr lang="en-US" dirty="0"/>
              <a:t>Since the basis vectors are actual </a:t>
            </a:r>
            <a:br>
              <a:rPr lang="en-US" dirty="0"/>
            </a:br>
            <a:r>
              <a:rPr lang="en-US" dirty="0"/>
              <a:t>columns and rows</a:t>
            </a:r>
          </a:p>
          <a:p>
            <a:pPr>
              <a:lnSpc>
                <a:spcPct val="90000"/>
              </a:lnSpc>
              <a:buSzPct val="150000"/>
              <a:buFont typeface="Arial" pitchFamily="34" charset="0"/>
              <a:buChar char="-"/>
            </a:pPr>
            <a:r>
              <a:rPr lang="en-US" b="1" dirty="0">
                <a:solidFill>
                  <a:srgbClr val="D60093"/>
                </a:solidFill>
              </a:rPr>
              <a:t>Duplicate columns and rows</a:t>
            </a:r>
          </a:p>
          <a:p>
            <a:pPr lvl="1">
              <a:lnSpc>
                <a:spcPct val="90000"/>
              </a:lnSpc>
              <a:buFontTx/>
              <a:buChar char="•"/>
            </a:pPr>
            <a:r>
              <a:rPr lang="en-US" dirty="0"/>
              <a:t>Columns of large norms will be sampled many times</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59</a:t>
            </a:fld>
            <a:endParaRPr lang="en-US"/>
          </a:p>
        </p:txBody>
      </p:sp>
      <p:sp>
        <p:nvSpPr>
          <p:cNvPr id="7" name="Text Box 4"/>
          <p:cNvSpPr txBox="1">
            <a:spLocks noChangeArrowheads="1"/>
          </p:cNvSpPr>
          <p:nvPr/>
        </p:nvSpPr>
        <p:spPr bwMode="auto">
          <a:xfrm>
            <a:off x="6934200" y="3108325"/>
            <a:ext cx="1981200" cy="396875"/>
          </a:xfrm>
          <a:prstGeom prst="rect">
            <a:avLst/>
          </a:prstGeom>
          <a:noFill/>
          <a:ln w="9525">
            <a:noFill/>
            <a:miter lim="800000"/>
            <a:headEnd/>
            <a:tailEnd/>
          </a:ln>
          <a:effectLst/>
        </p:spPr>
        <p:txBody>
          <a:bodyPr>
            <a:spAutoFit/>
          </a:bodyPr>
          <a:lstStyle/>
          <a:p>
            <a:pPr algn="l"/>
            <a:r>
              <a:rPr lang="en-US" sz="2000" b="0" dirty="0">
                <a:latin typeface="Sylfaen" pitchFamily="18" charset="0"/>
              </a:rPr>
              <a:t>Singular vector</a:t>
            </a:r>
          </a:p>
        </p:txBody>
      </p:sp>
      <p:sp>
        <p:nvSpPr>
          <p:cNvPr id="8" name="Line 17"/>
          <p:cNvSpPr>
            <a:spLocks noChangeShapeType="1"/>
          </p:cNvSpPr>
          <p:nvPr/>
        </p:nvSpPr>
        <p:spPr bwMode="auto">
          <a:xfrm flipV="1">
            <a:off x="6934200" y="1676400"/>
            <a:ext cx="1600200" cy="1524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Text Box 19"/>
          <p:cNvSpPr txBox="1">
            <a:spLocks noChangeArrowheads="1"/>
          </p:cNvSpPr>
          <p:nvPr/>
        </p:nvSpPr>
        <p:spPr bwMode="auto">
          <a:xfrm>
            <a:off x="7010400" y="2895600"/>
            <a:ext cx="1981200" cy="396875"/>
          </a:xfrm>
          <a:prstGeom prst="rect">
            <a:avLst/>
          </a:prstGeom>
          <a:noFill/>
          <a:ln w="9525">
            <a:noFill/>
            <a:miter lim="800000"/>
            <a:headEnd/>
            <a:tailEnd/>
          </a:ln>
          <a:effectLst/>
        </p:spPr>
        <p:txBody>
          <a:bodyPr>
            <a:spAutoFit/>
          </a:bodyPr>
          <a:lstStyle/>
          <a:p>
            <a:pPr algn="l"/>
            <a:r>
              <a:rPr lang="en-US" sz="2000" b="0">
                <a:solidFill>
                  <a:srgbClr val="FF0000"/>
                </a:solidFill>
                <a:latin typeface="Sylfaen" pitchFamily="18" charset="0"/>
              </a:rPr>
              <a:t>Actual column</a:t>
            </a:r>
          </a:p>
        </p:txBody>
      </p:sp>
      <p:sp>
        <p:nvSpPr>
          <p:cNvPr id="10" name="Oval 20"/>
          <p:cNvSpPr>
            <a:spLocks noChangeArrowheads="1"/>
          </p:cNvSpPr>
          <p:nvPr/>
        </p:nvSpPr>
        <p:spPr bwMode="auto">
          <a:xfrm>
            <a:off x="7010400" y="29114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Oval 21"/>
          <p:cNvSpPr>
            <a:spLocks noChangeArrowheads="1"/>
          </p:cNvSpPr>
          <p:nvPr/>
        </p:nvSpPr>
        <p:spPr bwMode="auto">
          <a:xfrm>
            <a:off x="75438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Oval 22"/>
          <p:cNvSpPr>
            <a:spLocks noChangeArrowheads="1"/>
          </p:cNvSpPr>
          <p:nvPr/>
        </p:nvSpPr>
        <p:spPr bwMode="auto">
          <a:xfrm>
            <a:off x="8382000" y="1981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Oval 23"/>
          <p:cNvSpPr>
            <a:spLocks noChangeArrowheads="1"/>
          </p:cNvSpPr>
          <p:nvPr/>
        </p:nvSpPr>
        <p:spPr bwMode="auto">
          <a:xfrm>
            <a:off x="7319963" y="2865438"/>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Oval 24"/>
          <p:cNvSpPr>
            <a:spLocks noChangeArrowheads="1"/>
          </p:cNvSpPr>
          <p:nvPr/>
        </p:nvSpPr>
        <p:spPr bwMode="auto">
          <a:xfrm>
            <a:off x="7315200" y="25146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Oval 25"/>
          <p:cNvSpPr>
            <a:spLocks noChangeArrowheads="1"/>
          </p:cNvSpPr>
          <p:nvPr/>
        </p:nvSpPr>
        <p:spPr bwMode="auto">
          <a:xfrm>
            <a:off x="7696200" y="2743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Oval 26"/>
          <p:cNvSpPr>
            <a:spLocks noChangeArrowheads="1"/>
          </p:cNvSpPr>
          <p:nvPr/>
        </p:nvSpPr>
        <p:spPr bwMode="auto">
          <a:xfrm>
            <a:off x="80772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Oval 27"/>
          <p:cNvSpPr>
            <a:spLocks noChangeArrowheads="1"/>
          </p:cNvSpPr>
          <p:nvPr/>
        </p:nvSpPr>
        <p:spPr bwMode="auto">
          <a:xfrm>
            <a:off x="7924800" y="1828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Oval 28"/>
          <p:cNvSpPr>
            <a:spLocks noChangeArrowheads="1"/>
          </p:cNvSpPr>
          <p:nvPr/>
        </p:nvSpPr>
        <p:spPr bwMode="auto">
          <a:xfrm>
            <a:off x="7924800" y="2438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Oval 29"/>
          <p:cNvSpPr>
            <a:spLocks noChangeArrowheads="1"/>
          </p:cNvSpPr>
          <p:nvPr/>
        </p:nvSpPr>
        <p:spPr bwMode="auto">
          <a:xfrm>
            <a:off x="8153400" y="1676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Oval 30"/>
          <p:cNvSpPr>
            <a:spLocks noChangeArrowheads="1"/>
          </p:cNvSpPr>
          <p:nvPr/>
        </p:nvSpPr>
        <p:spPr bwMode="auto">
          <a:xfrm>
            <a:off x="7924800" y="26066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Line 18"/>
          <p:cNvSpPr>
            <a:spLocks noChangeShapeType="1"/>
          </p:cNvSpPr>
          <p:nvPr/>
        </p:nvSpPr>
        <p:spPr bwMode="auto">
          <a:xfrm flipV="1">
            <a:off x="6934200" y="1676400"/>
            <a:ext cx="1295400" cy="1600200"/>
          </a:xfrm>
          <a:prstGeom prst="line">
            <a:avLst/>
          </a:prstGeom>
          <a:noFill/>
          <a:ln w="9525">
            <a:solidFill>
              <a:srgbClr val="FF0000"/>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10665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P spid="8" grpId="1" animBg="1"/>
      <p:bldP spid="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b="1" dirty="0">
                <a:solidFill>
                  <a:srgbClr val="D60093"/>
                </a:solidFill>
              </a:rPr>
              <a:t>If we want to get rid of the duplicates:</a:t>
            </a:r>
          </a:p>
          <a:p>
            <a:pPr lvl="1"/>
            <a:r>
              <a:rPr lang="en-US" dirty="0"/>
              <a:t>Throw them away</a:t>
            </a:r>
          </a:p>
          <a:p>
            <a:pPr lvl="1"/>
            <a:r>
              <a:rPr lang="en-US" dirty="0"/>
              <a:t>Scale (multiply) the columns/rows by the </a:t>
            </a:r>
            <a:br>
              <a:rPr lang="en-US" dirty="0"/>
            </a:br>
            <a:r>
              <a:rPr lang="en-US" dirty="0"/>
              <a:t>square root of the number of duplicates	</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60</a:t>
            </a:fld>
            <a:endParaRPr lang="en-US"/>
          </a:p>
        </p:txBody>
      </p:sp>
      <p:sp>
        <p:nvSpPr>
          <p:cNvPr id="7" name="Rectangle 22"/>
          <p:cNvSpPr>
            <a:spLocks noChangeArrowheads="1"/>
          </p:cNvSpPr>
          <p:nvPr/>
        </p:nvSpPr>
        <p:spPr bwMode="auto">
          <a:xfrm>
            <a:off x="304800" y="4267200"/>
            <a:ext cx="1371600" cy="1828800"/>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AutoShape 23"/>
          <p:cNvSpPr>
            <a:spLocks noChangeArrowheads="1"/>
          </p:cNvSpPr>
          <p:nvPr/>
        </p:nvSpPr>
        <p:spPr bwMode="auto">
          <a:xfrm>
            <a:off x="1828800" y="4876800"/>
            <a:ext cx="685800" cy="533400"/>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sp>
        <p:nvSpPr>
          <p:cNvPr id="9" name="Rectangle 24"/>
          <p:cNvSpPr>
            <a:spLocks noChangeArrowheads="1"/>
          </p:cNvSpPr>
          <p:nvPr/>
        </p:nvSpPr>
        <p:spPr bwMode="auto">
          <a:xfrm>
            <a:off x="2743200" y="4343400"/>
            <a:ext cx="990600" cy="1828800"/>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d</a:t>
            </a:r>
          </a:p>
        </p:txBody>
      </p:sp>
      <p:sp>
        <p:nvSpPr>
          <p:cNvPr id="10" name="Rectangle 25"/>
          <p:cNvSpPr>
            <a:spLocks noChangeArrowheads="1"/>
          </p:cNvSpPr>
          <p:nvPr/>
        </p:nvSpPr>
        <p:spPr bwMode="auto">
          <a:xfrm>
            <a:off x="2743200" y="4343400"/>
            <a:ext cx="2438400" cy="685800"/>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d</a:t>
            </a:r>
          </a:p>
        </p:txBody>
      </p:sp>
      <p:grpSp>
        <p:nvGrpSpPr>
          <p:cNvPr id="11" name="Group 33"/>
          <p:cNvGrpSpPr>
            <a:grpSpLocks/>
          </p:cNvGrpSpPr>
          <p:nvPr/>
        </p:nvGrpSpPr>
        <p:grpSpPr bwMode="auto">
          <a:xfrm>
            <a:off x="5410200" y="4343400"/>
            <a:ext cx="3276600" cy="1828800"/>
            <a:chOff x="3552" y="2736"/>
            <a:chExt cx="2064" cy="1152"/>
          </a:xfrm>
        </p:grpSpPr>
        <p:sp>
          <p:nvSpPr>
            <p:cNvPr id="12" name="AutoShape 26"/>
            <p:cNvSpPr>
              <a:spLocks noChangeArrowheads="1"/>
            </p:cNvSpPr>
            <p:nvPr/>
          </p:nvSpPr>
          <p:spPr bwMode="auto">
            <a:xfrm>
              <a:off x="3552" y="3120"/>
              <a:ext cx="432" cy="336"/>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grpSp>
          <p:nvGrpSpPr>
            <p:cNvPr id="13" name="Group 32"/>
            <p:cNvGrpSpPr>
              <a:grpSpLocks/>
            </p:cNvGrpSpPr>
            <p:nvPr/>
          </p:nvGrpSpPr>
          <p:grpSpPr bwMode="auto">
            <a:xfrm>
              <a:off x="4080" y="2736"/>
              <a:ext cx="1536" cy="1152"/>
              <a:chOff x="4080" y="2736"/>
              <a:chExt cx="1536" cy="1152"/>
            </a:xfrm>
          </p:grpSpPr>
          <p:sp>
            <p:nvSpPr>
              <p:cNvPr id="14" name="Rectangle 27"/>
              <p:cNvSpPr>
                <a:spLocks noChangeArrowheads="1"/>
              </p:cNvSpPr>
              <p:nvPr/>
            </p:nvSpPr>
            <p:spPr bwMode="auto">
              <a:xfrm>
                <a:off x="4080" y="2736"/>
                <a:ext cx="336" cy="1152"/>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s</a:t>
                </a:r>
              </a:p>
            </p:txBody>
          </p:sp>
          <p:sp>
            <p:nvSpPr>
              <p:cNvPr id="15" name="Rectangle 28"/>
              <p:cNvSpPr>
                <a:spLocks noChangeArrowheads="1"/>
              </p:cNvSpPr>
              <p:nvPr/>
            </p:nvSpPr>
            <p:spPr bwMode="auto">
              <a:xfrm>
                <a:off x="4080" y="2736"/>
                <a:ext cx="1536" cy="288"/>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s</a:t>
                </a:r>
              </a:p>
            </p:txBody>
          </p:sp>
        </p:grpSp>
      </p:grpSp>
      <p:sp>
        <p:nvSpPr>
          <p:cNvPr id="16" name="Text Box 5"/>
          <p:cNvSpPr txBox="1">
            <a:spLocks noChangeArrowheads="1"/>
          </p:cNvSpPr>
          <p:nvPr/>
        </p:nvSpPr>
        <p:spPr bwMode="auto">
          <a:xfrm>
            <a:off x="7086600" y="5181600"/>
            <a:ext cx="1447800" cy="701675"/>
          </a:xfrm>
          <a:prstGeom prst="rect">
            <a:avLst/>
          </a:prstGeom>
          <a:noFill/>
          <a:ln w="9525">
            <a:noFill/>
            <a:miter lim="800000"/>
            <a:headEnd/>
            <a:tailEnd/>
          </a:ln>
          <a:effectLst/>
        </p:spPr>
        <p:txBody>
          <a:bodyPr>
            <a:spAutoFit/>
          </a:bodyPr>
          <a:lstStyle/>
          <a:p>
            <a:pPr algn="l"/>
            <a:r>
              <a:rPr lang="en-US" sz="2000">
                <a:latin typeface="Sylfaen" pitchFamily="18" charset="0"/>
              </a:rPr>
              <a:t>Construct a small U</a:t>
            </a:r>
          </a:p>
        </p:txBody>
      </p:sp>
    </p:spTree>
    <p:extLst>
      <p:ext uri="{BB962C8B-B14F-4D97-AF65-F5344CB8AC3E}">
        <p14:creationId xmlns:p14="http://schemas.microsoft.com/office/powerpoint/2010/main" val="3465538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vs. CUR</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61</a:t>
            </a:fld>
            <a:endParaRPr lang="en-US"/>
          </a:p>
        </p:txBody>
      </p:sp>
      <p:sp>
        <p:nvSpPr>
          <p:cNvPr id="7" name="Rectangle 2"/>
          <p:cNvSpPr>
            <a:spLocks noChangeArrowheads="1"/>
          </p:cNvSpPr>
          <p:nvPr/>
        </p:nvSpPr>
        <p:spPr bwMode="auto">
          <a:xfrm>
            <a:off x="1219200" y="3733800"/>
            <a:ext cx="6248400" cy="2743200"/>
          </a:xfrm>
          <a:prstGeom prst="rect">
            <a:avLst/>
          </a:prstGeom>
          <a:ln cmpd="sng">
            <a:headEnd type="none" w="sm" len="sm"/>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8" name="Rectangle 3"/>
          <p:cNvSpPr>
            <a:spLocks noChangeArrowheads="1"/>
          </p:cNvSpPr>
          <p:nvPr/>
        </p:nvSpPr>
        <p:spPr bwMode="auto">
          <a:xfrm>
            <a:off x="1219200" y="1295400"/>
            <a:ext cx="6248400" cy="2286000"/>
          </a:xfrm>
          <a:prstGeom prst="rect">
            <a:avLst/>
          </a:prstGeom>
          <a:ln cmpd="sng">
            <a:headEnd type="none" w="sm" len="sm"/>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9" name="Text Box 5"/>
          <p:cNvSpPr txBox="1">
            <a:spLocks noChangeArrowheads="1"/>
          </p:cNvSpPr>
          <p:nvPr/>
        </p:nvSpPr>
        <p:spPr bwMode="auto">
          <a:xfrm>
            <a:off x="1295400" y="1892300"/>
            <a:ext cx="6019800" cy="854075"/>
          </a:xfrm>
          <a:prstGeom prst="rect">
            <a:avLst/>
          </a:prstGeom>
          <a:noFill/>
          <a:ln w="28575" algn="ctr">
            <a:noFill/>
            <a:miter lim="800000"/>
            <a:headEnd type="none" w="sm" len="sm"/>
            <a:tailEnd/>
          </a:ln>
          <a:effectLst/>
        </p:spPr>
        <p:txBody>
          <a:bodyPr>
            <a:spAutoFit/>
          </a:bodyPr>
          <a:lstStyle/>
          <a:p>
            <a:r>
              <a:rPr lang="en-US" sz="5000" b="0" dirty="0">
                <a:latin typeface="Arial" pitchFamily="34" charset="0"/>
              </a:rPr>
              <a:t>SVD:</a:t>
            </a:r>
            <a:r>
              <a:rPr lang="en-US" sz="5000" dirty="0">
                <a:latin typeface="Arial" pitchFamily="34" charset="0"/>
              </a:rPr>
              <a:t>   A</a:t>
            </a:r>
            <a:r>
              <a:rPr lang="en-US" sz="5000" b="0" dirty="0">
                <a:latin typeface="Arial" pitchFamily="34" charset="0"/>
              </a:rPr>
              <a:t> = </a:t>
            </a:r>
            <a:r>
              <a:rPr lang="en-US" sz="5000" dirty="0">
                <a:latin typeface="Arial" pitchFamily="34" charset="0"/>
              </a:rPr>
              <a:t>U</a:t>
            </a:r>
            <a:r>
              <a:rPr lang="en-US" sz="5000" b="0" dirty="0">
                <a:latin typeface="Arial" pitchFamily="34" charset="0"/>
              </a:rPr>
              <a:t> </a:t>
            </a:r>
            <a:r>
              <a:rPr lang="en-US" sz="5000" dirty="0">
                <a:latin typeface="Arial" pitchFamily="34" charset="0"/>
                <a:sym typeface="Symbol" pitchFamily="18" charset="2"/>
              </a:rPr>
              <a:t></a:t>
            </a:r>
            <a:r>
              <a:rPr lang="en-US" sz="5000" b="0" dirty="0">
                <a:latin typeface="Arial" pitchFamily="34" charset="0"/>
              </a:rPr>
              <a:t> </a:t>
            </a:r>
            <a:r>
              <a:rPr lang="en-US" sz="5000" dirty="0">
                <a:latin typeface="Arial" pitchFamily="34" charset="0"/>
              </a:rPr>
              <a:t>V</a:t>
            </a:r>
            <a:r>
              <a:rPr lang="en-US" sz="5000" b="0" baseline="30000" dirty="0">
                <a:latin typeface="Arial" pitchFamily="34" charset="0"/>
              </a:rPr>
              <a:t>T</a:t>
            </a:r>
          </a:p>
        </p:txBody>
      </p:sp>
      <p:sp>
        <p:nvSpPr>
          <p:cNvPr id="10" name="Text Box 6"/>
          <p:cNvSpPr txBox="1">
            <a:spLocks noChangeArrowheads="1"/>
          </p:cNvSpPr>
          <p:nvPr/>
        </p:nvSpPr>
        <p:spPr bwMode="auto">
          <a:xfrm>
            <a:off x="1447800" y="30353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a:latin typeface="Arial" pitchFamily="34" charset="0"/>
              </a:rPr>
              <a:t>Huge but sparse</a:t>
            </a:r>
          </a:p>
        </p:txBody>
      </p:sp>
      <p:sp>
        <p:nvSpPr>
          <p:cNvPr id="11" name="Text Box 7"/>
          <p:cNvSpPr txBox="1">
            <a:spLocks noChangeArrowheads="1"/>
          </p:cNvSpPr>
          <p:nvPr/>
        </p:nvSpPr>
        <p:spPr bwMode="auto">
          <a:xfrm>
            <a:off x="4343400" y="3048000"/>
            <a:ext cx="2300287"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and dense</a:t>
            </a:r>
          </a:p>
        </p:txBody>
      </p:sp>
      <p:sp>
        <p:nvSpPr>
          <p:cNvPr id="12" name="Line 8"/>
          <p:cNvSpPr>
            <a:spLocks noChangeShapeType="1"/>
          </p:cNvSpPr>
          <p:nvPr/>
        </p:nvSpPr>
        <p:spPr bwMode="auto">
          <a:xfrm flipV="1">
            <a:off x="2895600" y="26543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3" name="Line 9"/>
          <p:cNvSpPr>
            <a:spLocks noChangeShapeType="1"/>
          </p:cNvSpPr>
          <p:nvPr/>
        </p:nvSpPr>
        <p:spPr bwMode="auto">
          <a:xfrm flipH="1" flipV="1">
            <a:off x="4724400" y="2667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4" name="Line 10"/>
          <p:cNvSpPr>
            <a:spLocks noChangeShapeType="1"/>
          </p:cNvSpPr>
          <p:nvPr/>
        </p:nvSpPr>
        <p:spPr bwMode="auto">
          <a:xfrm flipV="1">
            <a:off x="5791200" y="2667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5" name="Text Box 11"/>
          <p:cNvSpPr txBox="1">
            <a:spLocks noChangeArrowheads="1"/>
          </p:cNvSpPr>
          <p:nvPr/>
        </p:nvSpPr>
        <p:spPr bwMode="auto">
          <a:xfrm>
            <a:off x="1371600" y="4495800"/>
            <a:ext cx="6019800" cy="854075"/>
          </a:xfrm>
          <a:prstGeom prst="rect">
            <a:avLst/>
          </a:prstGeom>
          <a:noFill/>
          <a:ln w="28575" algn="ctr">
            <a:noFill/>
            <a:miter lim="800000"/>
            <a:headEnd type="none" w="sm" len="sm"/>
            <a:tailEnd/>
          </a:ln>
          <a:effectLst/>
        </p:spPr>
        <p:txBody>
          <a:bodyPr>
            <a:spAutoFit/>
          </a:bodyPr>
          <a:lstStyle/>
          <a:p>
            <a:pPr algn="l"/>
            <a:r>
              <a:rPr lang="en-US" sz="5000" b="0" dirty="0">
                <a:latin typeface="Arial" pitchFamily="34" charset="0"/>
              </a:rPr>
              <a:t>CUR:</a:t>
            </a:r>
            <a:r>
              <a:rPr lang="en-US" sz="5000" dirty="0">
                <a:latin typeface="Arial" pitchFamily="34" charset="0"/>
              </a:rPr>
              <a:t>   A</a:t>
            </a:r>
            <a:r>
              <a:rPr lang="en-US" sz="5000" b="0" dirty="0">
                <a:latin typeface="Arial" pitchFamily="34" charset="0"/>
              </a:rPr>
              <a:t> = </a:t>
            </a:r>
            <a:r>
              <a:rPr lang="en-US" sz="5000" dirty="0">
                <a:latin typeface="Arial" pitchFamily="34" charset="0"/>
              </a:rPr>
              <a:t>C U R</a:t>
            </a:r>
            <a:endParaRPr lang="en-US" sz="5000" b="0" baseline="30000" dirty="0">
              <a:latin typeface="Arial" pitchFamily="34" charset="0"/>
            </a:endParaRPr>
          </a:p>
        </p:txBody>
      </p:sp>
      <p:sp>
        <p:nvSpPr>
          <p:cNvPr id="16" name="Text Box 12"/>
          <p:cNvSpPr txBox="1">
            <a:spLocks noChangeArrowheads="1"/>
          </p:cNvSpPr>
          <p:nvPr/>
        </p:nvSpPr>
        <p:spPr bwMode="auto">
          <a:xfrm>
            <a:off x="1600200" y="57912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a:latin typeface="Arial" pitchFamily="34" charset="0"/>
              </a:rPr>
              <a:t>Huge but sparse</a:t>
            </a:r>
          </a:p>
        </p:txBody>
      </p:sp>
      <p:sp>
        <p:nvSpPr>
          <p:cNvPr id="17" name="Text Box 13"/>
          <p:cNvSpPr txBox="1">
            <a:spLocks noChangeArrowheads="1"/>
          </p:cNvSpPr>
          <p:nvPr/>
        </p:nvSpPr>
        <p:spPr bwMode="auto">
          <a:xfrm>
            <a:off x="4421188" y="5867400"/>
            <a:ext cx="2298700"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but sparse</a:t>
            </a:r>
          </a:p>
        </p:txBody>
      </p:sp>
      <p:sp>
        <p:nvSpPr>
          <p:cNvPr id="18" name="Line 14"/>
          <p:cNvSpPr>
            <a:spLocks noChangeShapeType="1"/>
          </p:cNvSpPr>
          <p:nvPr/>
        </p:nvSpPr>
        <p:spPr bwMode="auto">
          <a:xfrm flipV="1">
            <a:off x="3048000" y="52578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9" name="Line 15"/>
          <p:cNvSpPr>
            <a:spLocks noChangeShapeType="1"/>
          </p:cNvSpPr>
          <p:nvPr/>
        </p:nvSpPr>
        <p:spPr bwMode="auto">
          <a:xfrm flipH="1" flipV="1">
            <a:off x="4953000" y="5334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0" name="Line 16"/>
          <p:cNvSpPr>
            <a:spLocks noChangeShapeType="1"/>
          </p:cNvSpPr>
          <p:nvPr/>
        </p:nvSpPr>
        <p:spPr bwMode="auto">
          <a:xfrm flipV="1">
            <a:off x="6019800" y="5334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1" name="Text Box 17"/>
          <p:cNvSpPr txBox="1">
            <a:spLocks noChangeArrowheads="1"/>
          </p:cNvSpPr>
          <p:nvPr/>
        </p:nvSpPr>
        <p:spPr bwMode="auto">
          <a:xfrm>
            <a:off x="4419600" y="3733800"/>
            <a:ext cx="2500313"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dense but small</a:t>
            </a:r>
          </a:p>
        </p:txBody>
      </p:sp>
      <p:sp>
        <p:nvSpPr>
          <p:cNvPr id="22" name="Line 18"/>
          <p:cNvSpPr>
            <a:spLocks noChangeShapeType="1"/>
          </p:cNvSpPr>
          <p:nvPr/>
        </p:nvSpPr>
        <p:spPr bwMode="auto">
          <a:xfrm flipH="1">
            <a:off x="5486400" y="41148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3" name="Text Box 19"/>
          <p:cNvSpPr txBox="1">
            <a:spLocks noChangeArrowheads="1"/>
          </p:cNvSpPr>
          <p:nvPr/>
        </p:nvSpPr>
        <p:spPr bwMode="auto">
          <a:xfrm>
            <a:off x="4556125" y="1295400"/>
            <a:ext cx="2682875"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sparse and small</a:t>
            </a:r>
          </a:p>
        </p:txBody>
      </p:sp>
      <p:sp>
        <p:nvSpPr>
          <p:cNvPr id="24" name="Line 20"/>
          <p:cNvSpPr>
            <a:spLocks noChangeShapeType="1"/>
          </p:cNvSpPr>
          <p:nvPr/>
        </p:nvSpPr>
        <p:spPr bwMode="auto">
          <a:xfrm flipH="1">
            <a:off x="5334000" y="16764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Tree>
    <p:extLst>
      <p:ext uri="{BB962C8B-B14F-4D97-AF65-F5344CB8AC3E}">
        <p14:creationId xmlns:p14="http://schemas.microsoft.com/office/powerpoint/2010/main" val="2061563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vs. CUR: Simple Experiment</a:t>
            </a:r>
          </a:p>
        </p:txBody>
      </p:sp>
      <p:sp>
        <p:nvSpPr>
          <p:cNvPr id="3" name="Content Placeholder 2"/>
          <p:cNvSpPr>
            <a:spLocks noGrp="1"/>
          </p:cNvSpPr>
          <p:nvPr>
            <p:ph idx="1"/>
          </p:nvPr>
        </p:nvSpPr>
        <p:spPr/>
        <p:txBody>
          <a:bodyPr>
            <a:normAutofit/>
          </a:bodyPr>
          <a:lstStyle/>
          <a:p>
            <a:r>
              <a:rPr lang="en-US" b="1" dirty="0">
                <a:solidFill>
                  <a:srgbClr val="D60093"/>
                </a:solidFill>
              </a:rPr>
              <a:t>DBLP bibliographic data</a:t>
            </a:r>
          </a:p>
          <a:p>
            <a:pPr lvl="1"/>
            <a:r>
              <a:rPr lang="en-US" dirty="0"/>
              <a:t>Author-to-conference big sparse matrix</a:t>
            </a:r>
          </a:p>
          <a:p>
            <a:pPr lvl="1"/>
            <a:r>
              <a:rPr lang="en-US" dirty="0" err="1"/>
              <a:t>A</a:t>
            </a:r>
            <a:r>
              <a:rPr lang="en-US" baseline="-25000" dirty="0" err="1"/>
              <a:t>ij</a:t>
            </a:r>
            <a:r>
              <a:rPr lang="en-US" dirty="0"/>
              <a:t>: Number of papers published by author </a:t>
            </a:r>
            <a:r>
              <a:rPr lang="en-US" i="1" dirty="0" err="1"/>
              <a:t>i</a:t>
            </a:r>
            <a:r>
              <a:rPr lang="en-US" dirty="0"/>
              <a:t> at conference </a:t>
            </a:r>
            <a:r>
              <a:rPr lang="en-US" i="1" dirty="0"/>
              <a:t>j</a:t>
            </a:r>
          </a:p>
          <a:p>
            <a:pPr lvl="1"/>
            <a:r>
              <a:rPr lang="en-US" dirty="0"/>
              <a:t>428K authors (rows), 3659 conferences (columns)</a:t>
            </a:r>
          </a:p>
          <a:p>
            <a:pPr lvl="2"/>
            <a:r>
              <a:rPr lang="en-US" b="1" dirty="0"/>
              <a:t>Very sparse</a:t>
            </a:r>
          </a:p>
          <a:p>
            <a:r>
              <a:rPr lang="en-US" b="1" dirty="0">
                <a:solidFill>
                  <a:srgbClr val="0000FF"/>
                </a:solidFill>
              </a:rPr>
              <a:t>Want to reduce dimensionality</a:t>
            </a:r>
          </a:p>
          <a:p>
            <a:pPr lvl="1"/>
            <a:r>
              <a:rPr lang="en-US" dirty="0"/>
              <a:t>How much time does it take?</a:t>
            </a:r>
          </a:p>
          <a:p>
            <a:pPr lvl="1"/>
            <a:r>
              <a:rPr lang="en-US" dirty="0"/>
              <a:t>What is the reconstruction error?</a:t>
            </a:r>
          </a:p>
          <a:p>
            <a:pPr lvl="1"/>
            <a:r>
              <a:rPr lang="en-US" dirty="0"/>
              <a:t>How much space do we need?</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62</a:t>
            </a:fld>
            <a:endParaRPr lang="en-US"/>
          </a:p>
        </p:txBody>
      </p:sp>
    </p:spTree>
    <p:extLst>
      <p:ext uri="{BB962C8B-B14F-4D97-AF65-F5344CB8AC3E}">
        <p14:creationId xmlns:p14="http://schemas.microsoft.com/office/powerpoint/2010/main" val="3136594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DBLP- big sparse matrix</a:t>
            </a:r>
          </a:p>
        </p:txBody>
      </p:sp>
      <p:sp>
        <p:nvSpPr>
          <p:cNvPr id="3" name="Content Placeholder 2"/>
          <p:cNvSpPr>
            <a:spLocks noGrp="1"/>
          </p:cNvSpPr>
          <p:nvPr>
            <p:ph idx="1"/>
          </p:nvPr>
        </p:nvSpPr>
        <p:spPr>
          <a:xfrm>
            <a:off x="457200" y="4327902"/>
            <a:ext cx="8229600" cy="2150587"/>
          </a:xfrm>
        </p:spPr>
        <p:txBody>
          <a:bodyPr>
            <a:normAutofit fontScale="92500" lnSpcReduction="20000"/>
          </a:bodyPr>
          <a:lstStyle/>
          <a:p>
            <a:r>
              <a:rPr lang="en-US" b="1" dirty="0"/>
              <a:t>Accuracy:</a:t>
            </a:r>
            <a:r>
              <a:rPr lang="en-US" dirty="0"/>
              <a:t> </a:t>
            </a:r>
          </a:p>
          <a:p>
            <a:pPr lvl="1"/>
            <a:r>
              <a:rPr lang="en-US" dirty="0"/>
              <a:t>1 – relative sum squared errors</a:t>
            </a:r>
          </a:p>
          <a:p>
            <a:r>
              <a:rPr lang="en-US" b="1" dirty="0"/>
              <a:t>Space ratio: </a:t>
            </a:r>
          </a:p>
          <a:p>
            <a:pPr lvl="1"/>
            <a:r>
              <a:rPr lang="en-US" dirty="0"/>
              <a:t>#output matrix entries / #input matrix entries</a:t>
            </a:r>
          </a:p>
          <a:p>
            <a:r>
              <a:rPr lang="en-US" b="1" dirty="0"/>
              <a:t>CPU time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63</a:t>
            </a:fld>
            <a:endParaRPr lang="en-US"/>
          </a:p>
        </p:txBody>
      </p:sp>
      <p:pic>
        <p:nvPicPr>
          <p:cNvPr id="7" name="Picture 4" descr="space-dblp-log"/>
          <p:cNvPicPr>
            <a:picLocks noChangeAspect="1" noChangeArrowheads="1"/>
          </p:cNvPicPr>
          <p:nvPr/>
        </p:nvPicPr>
        <p:blipFill>
          <a:blip r:embed="rId3" cstate="print"/>
          <a:srcRect/>
          <a:stretch>
            <a:fillRect/>
          </a:stretch>
        </p:blipFill>
        <p:spPr bwMode="auto">
          <a:xfrm>
            <a:off x="457200" y="1143000"/>
            <a:ext cx="4038600" cy="3111218"/>
          </a:xfrm>
          <a:prstGeom prst="rect">
            <a:avLst/>
          </a:prstGeom>
          <a:noFill/>
        </p:spPr>
      </p:pic>
      <p:pic>
        <p:nvPicPr>
          <p:cNvPr id="8" name="Picture 229" descr="time-dblp-log"/>
          <p:cNvPicPr>
            <a:picLocks noChangeAspect="1" noChangeArrowheads="1"/>
          </p:cNvPicPr>
          <p:nvPr/>
        </p:nvPicPr>
        <p:blipFill>
          <a:blip r:embed="rId4" cstate="print"/>
          <a:srcRect/>
          <a:stretch>
            <a:fillRect/>
          </a:stretch>
        </p:blipFill>
        <p:spPr bwMode="auto">
          <a:xfrm>
            <a:off x="4876800" y="1203702"/>
            <a:ext cx="4055452" cy="3124200"/>
          </a:xfrm>
          <a:prstGeom prst="rect">
            <a:avLst/>
          </a:prstGeom>
          <a:noFill/>
        </p:spPr>
      </p:pic>
      <p:sp>
        <p:nvSpPr>
          <p:cNvPr id="9" name="TextBox 8"/>
          <p:cNvSpPr txBox="1"/>
          <p:nvPr/>
        </p:nvSpPr>
        <p:spPr>
          <a:xfrm>
            <a:off x="3637918" y="1279902"/>
            <a:ext cx="1322798" cy="553998"/>
          </a:xfrm>
          <a:prstGeom prst="rect">
            <a:avLst/>
          </a:prstGeom>
          <a:solidFill>
            <a:schemeClr val="bg1"/>
          </a:solidFill>
        </p:spPr>
        <p:txBody>
          <a:bodyPr wrap="none" rtlCol="0">
            <a:spAutoFit/>
          </a:bodyPr>
          <a:lstStyle/>
          <a:p>
            <a:r>
              <a:rPr lang="en-US" sz="1000" b="1" dirty="0">
                <a:latin typeface="Arial" pitchFamily="34" charset="0"/>
                <a:cs typeface="Arial" pitchFamily="34" charset="0"/>
              </a:rPr>
              <a:t>SVD</a:t>
            </a:r>
          </a:p>
          <a:p>
            <a:r>
              <a:rPr lang="en-US" sz="1000" b="1" dirty="0">
                <a:latin typeface="Arial" pitchFamily="34" charset="0"/>
                <a:cs typeface="Arial" pitchFamily="34" charset="0"/>
              </a:rPr>
              <a:t>CUR</a:t>
            </a:r>
          </a:p>
          <a:p>
            <a:r>
              <a:rPr lang="en-US" sz="1000" b="1" dirty="0">
                <a:latin typeface="Arial" pitchFamily="34" charset="0"/>
                <a:cs typeface="Arial" pitchFamily="34" charset="0"/>
              </a:rPr>
              <a:t>CUR no duplicates</a:t>
            </a:r>
          </a:p>
        </p:txBody>
      </p:sp>
      <p:sp>
        <p:nvSpPr>
          <p:cNvPr id="10" name="TextBox 9"/>
          <p:cNvSpPr txBox="1"/>
          <p:nvPr/>
        </p:nvSpPr>
        <p:spPr>
          <a:xfrm>
            <a:off x="8145123" y="1351416"/>
            <a:ext cx="926857" cy="553998"/>
          </a:xfrm>
          <a:prstGeom prst="rect">
            <a:avLst/>
          </a:prstGeom>
          <a:solidFill>
            <a:schemeClr val="bg1"/>
          </a:solidFill>
        </p:spPr>
        <p:txBody>
          <a:bodyPr wrap="none" rtlCol="0">
            <a:spAutoFit/>
          </a:bodyPr>
          <a:lstStyle/>
          <a:p>
            <a:r>
              <a:rPr lang="en-US" sz="1000" b="1" dirty="0">
                <a:latin typeface="Arial" pitchFamily="34" charset="0"/>
                <a:cs typeface="Arial" pitchFamily="34" charset="0"/>
              </a:rPr>
              <a:t>SVD</a:t>
            </a:r>
          </a:p>
          <a:p>
            <a:r>
              <a:rPr lang="en-US" sz="1000" b="1" dirty="0">
                <a:latin typeface="Arial" pitchFamily="34" charset="0"/>
                <a:cs typeface="Arial" pitchFamily="34" charset="0"/>
              </a:rPr>
              <a:t>CUR</a:t>
            </a:r>
          </a:p>
          <a:p>
            <a:r>
              <a:rPr lang="en-US" sz="1000" b="1" dirty="0">
                <a:latin typeface="Arial" pitchFamily="34" charset="0"/>
                <a:cs typeface="Arial" pitchFamily="34" charset="0"/>
              </a:rPr>
              <a:t>CUR no dup</a:t>
            </a:r>
          </a:p>
        </p:txBody>
      </p:sp>
      <p:sp>
        <p:nvSpPr>
          <p:cNvPr id="13" name="Rectangle 12"/>
          <p:cNvSpPr/>
          <p:nvPr/>
        </p:nvSpPr>
        <p:spPr>
          <a:xfrm>
            <a:off x="990600" y="6410980"/>
            <a:ext cx="8153400" cy="307777"/>
          </a:xfrm>
          <a:prstGeom prst="rect">
            <a:avLst/>
          </a:prstGeom>
        </p:spPr>
        <p:txBody>
          <a:bodyPr wrap="square">
            <a:spAutoFit/>
          </a:bodyPr>
          <a:lstStyle/>
          <a:p>
            <a:pPr algn="r"/>
            <a:r>
              <a:rPr lang="en-US" sz="1400" dirty="0">
                <a:latin typeface="Arial" pitchFamily="34" charset="0"/>
                <a:cs typeface="Arial" pitchFamily="34" charset="0"/>
              </a:rPr>
              <a:t>Sun, </a:t>
            </a:r>
            <a:r>
              <a:rPr lang="en-US" sz="1400" dirty="0" err="1">
                <a:latin typeface="Arial" pitchFamily="34" charset="0"/>
                <a:cs typeface="Arial" pitchFamily="34" charset="0"/>
              </a:rPr>
              <a:t>Faloutsos</a:t>
            </a:r>
            <a:r>
              <a:rPr lang="en-US" sz="1400" dirty="0">
                <a:latin typeface="Arial" pitchFamily="34" charset="0"/>
                <a:cs typeface="Arial" pitchFamily="34" charset="0"/>
              </a:rPr>
              <a:t>: </a:t>
            </a:r>
            <a:r>
              <a:rPr lang="en-US" sz="1400" i="1" dirty="0">
                <a:latin typeface="Arial" pitchFamily="34" charset="0"/>
                <a:cs typeface="Arial" pitchFamily="34" charset="0"/>
              </a:rPr>
              <a:t>Less is More: Compact Matrix Decomposition for Large Sparse Graphs</a:t>
            </a:r>
            <a:r>
              <a:rPr lang="en-US" sz="1400" dirty="0">
                <a:latin typeface="Arial" pitchFamily="34" charset="0"/>
                <a:cs typeface="Arial" pitchFamily="34" charset="0"/>
              </a:rPr>
              <a:t>, SDM ’07.</a:t>
            </a:r>
          </a:p>
        </p:txBody>
      </p:sp>
      <p:sp>
        <p:nvSpPr>
          <p:cNvPr id="11" name="TextBox 10"/>
          <p:cNvSpPr txBox="1"/>
          <p:nvPr/>
        </p:nvSpPr>
        <p:spPr>
          <a:xfrm>
            <a:off x="3295516" y="3357117"/>
            <a:ext cx="684803" cy="369332"/>
          </a:xfrm>
          <a:prstGeom prst="rect">
            <a:avLst/>
          </a:prstGeom>
          <a:noFill/>
        </p:spPr>
        <p:txBody>
          <a:bodyPr wrap="none" rtlCol="0">
            <a:spAutoFit/>
          </a:bodyPr>
          <a:lstStyle/>
          <a:p>
            <a:r>
              <a:rPr lang="en-US" b="1" dirty="0">
                <a:solidFill>
                  <a:srgbClr val="FF0066"/>
                </a:solidFill>
                <a:latin typeface="Arial" pitchFamily="34" charset="0"/>
                <a:cs typeface="Arial" pitchFamily="34" charset="0"/>
              </a:rPr>
              <a:t>CUR</a:t>
            </a:r>
          </a:p>
        </p:txBody>
      </p:sp>
      <p:sp>
        <p:nvSpPr>
          <p:cNvPr id="14" name="TextBox 13"/>
          <p:cNvSpPr txBox="1"/>
          <p:nvPr/>
        </p:nvSpPr>
        <p:spPr>
          <a:xfrm>
            <a:off x="1905000" y="1339600"/>
            <a:ext cx="659155"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SVD</a:t>
            </a:r>
          </a:p>
        </p:txBody>
      </p:sp>
    </p:spTree>
    <p:extLst>
      <p:ext uri="{BB962C8B-B14F-4D97-AF65-F5344CB8AC3E}">
        <p14:creationId xmlns:p14="http://schemas.microsoft.com/office/powerpoint/2010/main" val="3637151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What about linearity assumption?</a:t>
            </a:r>
          </a:p>
        </p:txBody>
      </p:sp>
      <p:sp>
        <p:nvSpPr>
          <p:cNvPr id="3" name="Content Placeholder 2"/>
          <p:cNvSpPr>
            <a:spLocks noGrp="1"/>
          </p:cNvSpPr>
          <p:nvPr>
            <p:ph idx="1"/>
          </p:nvPr>
        </p:nvSpPr>
        <p:spPr/>
        <p:txBody>
          <a:bodyPr>
            <a:normAutofit fontScale="92500"/>
          </a:bodyPr>
          <a:lstStyle/>
          <a:p>
            <a:r>
              <a:rPr lang="en-US" b="1" dirty="0">
                <a:solidFill>
                  <a:srgbClr val="0000FF"/>
                </a:solidFill>
              </a:rPr>
              <a:t>SVD is limited to linear projections:</a:t>
            </a:r>
          </a:p>
          <a:p>
            <a:pPr lvl="1"/>
            <a:r>
              <a:rPr lang="en-US" dirty="0"/>
              <a:t>Lower‐dimensional linear projection </a:t>
            </a:r>
            <a:br>
              <a:rPr lang="en-US" dirty="0"/>
            </a:br>
            <a:r>
              <a:rPr lang="en-US" dirty="0"/>
              <a:t>that preserves Euclidean distances</a:t>
            </a:r>
          </a:p>
          <a:p>
            <a:r>
              <a:rPr lang="en-US" dirty="0">
                <a:solidFill>
                  <a:srgbClr val="D60093"/>
                </a:solidFill>
              </a:rPr>
              <a:t>Non-linear methods: </a:t>
            </a:r>
            <a:r>
              <a:rPr lang="en-US" b="1" dirty="0" err="1">
                <a:solidFill>
                  <a:srgbClr val="D60093"/>
                </a:solidFill>
              </a:rPr>
              <a:t>Isomap</a:t>
            </a:r>
            <a:endParaRPr lang="en-US" b="1" dirty="0">
              <a:solidFill>
                <a:srgbClr val="D60093"/>
              </a:solidFill>
            </a:endParaRPr>
          </a:p>
          <a:p>
            <a:pPr lvl="1"/>
            <a:r>
              <a:rPr lang="en-US" dirty="0"/>
              <a:t>Data lies on a nonlinear low‐dim curve aka manifold</a:t>
            </a:r>
          </a:p>
          <a:p>
            <a:pPr lvl="2"/>
            <a:r>
              <a:rPr lang="en-US" dirty="0"/>
              <a:t>Use the distance as measured along the manifold</a:t>
            </a:r>
          </a:p>
          <a:p>
            <a:pPr lvl="1"/>
            <a:r>
              <a:rPr lang="en-US" b="1" dirty="0">
                <a:solidFill>
                  <a:srgbClr val="008000"/>
                </a:solidFill>
              </a:rPr>
              <a:t>How?</a:t>
            </a:r>
          </a:p>
          <a:p>
            <a:pPr lvl="2"/>
            <a:r>
              <a:rPr lang="en-US" dirty="0"/>
              <a:t>Build adjacency graph</a:t>
            </a:r>
          </a:p>
          <a:p>
            <a:pPr lvl="2"/>
            <a:r>
              <a:rPr lang="en-US" dirty="0"/>
              <a:t>Geodesic distance is </a:t>
            </a:r>
            <a:br>
              <a:rPr lang="en-US" dirty="0"/>
            </a:br>
            <a:r>
              <a:rPr lang="en-US" dirty="0"/>
              <a:t>graph distance</a:t>
            </a:r>
          </a:p>
          <a:p>
            <a:pPr lvl="2"/>
            <a:r>
              <a:rPr lang="en-US" dirty="0"/>
              <a:t>SVD/PCA the graph </a:t>
            </a:r>
            <a:br>
              <a:rPr lang="en-US" dirty="0"/>
            </a:br>
            <a:r>
              <a:rPr lang="en-US" dirty="0"/>
              <a:t> </a:t>
            </a:r>
            <a:r>
              <a:rPr lang="en-US" dirty="0" err="1"/>
              <a:t>pairwise</a:t>
            </a:r>
            <a:r>
              <a:rPr lang="en-US" dirty="0"/>
              <a:t> distance matrix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64</a:t>
            </a:fld>
            <a:endParaRPr lang="en-US"/>
          </a:p>
        </p:txBody>
      </p:sp>
      <p:pic>
        <p:nvPicPr>
          <p:cNvPr id="69634" name="Picture 2"/>
          <p:cNvPicPr>
            <a:picLocks noChangeAspect="1" noChangeArrowheads="1"/>
          </p:cNvPicPr>
          <p:nvPr/>
        </p:nvPicPr>
        <p:blipFill>
          <a:blip r:embed="rId2" cstate="print"/>
          <a:srcRect/>
          <a:stretch>
            <a:fillRect/>
          </a:stretch>
        </p:blipFill>
        <p:spPr bwMode="auto">
          <a:xfrm>
            <a:off x="5029200" y="4419600"/>
            <a:ext cx="4114800" cy="2073632"/>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6600027" y="1752600"/>
            <a:ext cx="2543973" cy="1371600"/>
          </a:xfrm>
          <a:prstGeom prst="rect">
            <a:avLst/>
          </a:prstGeom>
          <a:noFill/>
          <a:ln w="9525">
            <a:noFill/>
            <a:miter lim="800000"/>
            <a:headEnd/>
            <a:tailEnd/>
          </a:ln>
        </p:spPr>
      </p:pic>
    </p:spTree>
    <p:extLst>
      <p:ext uri="{BB962C8B-B14F-4D97-AF65-F5344CB8AC3E}">
        <p14:creationId xmlns:p14="http://schemas.microsoft.com/office/powerpoint/2010/main" val="4099225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 CUR</a:t>
            </a:r>
          </a:p>
        </p:txBody>
      </p:sp>
      <p:sp>
        <p:nvSpPr>
          <p:cNvPr id="3" name="Content Placeholder 2"/>
          <p:cNvSpPr>
            <a:spLocks noGrp="1"/>
          </p:cNvSpPr>
          <p:nvPr>
            <p:ph idx="1"/>
          </p:nvPr>
        </p:nvSpPr>
        <p:spPr/>
        <p:txBody>
          <a:bodyPr>
            <a:normAutofit fontScale="77500" lnSpcReduction="20000"/>
          </a:bodyPr>
          <a:lstStyle/>
          <a:p>
            <a:r>
              <a:rPr lang="en-US" dirty="0" err="1"/>
              <a:t>Drineas</a:t>
            </a:r>
            <a:r>
              <a:rPr lang="en-US" dirty="0"/>
              <a:t> et al., </a:t>
            </a:r>
            <a:r>
              <a:rPr lang="en-US" i="1" dirty="0"/>
              <a:t>Fast Monte Carlo Algorithms for Matrices III: Computing a Compressed Approximate Matrix Decomposition</a:t>
            </a:r>
            <a:r>
              <a:rPr lang="en-US" dirty="0"/>
              <a:t>, SIAM Journal on Computing, 2006.</a:t>
            </a:r>
          </a:p>
          <a:p>
            <a:endParaRPr lang="en-US" dirty="0"/>
          </a:p>
          <a:p>
            <a:r>
              <a:rPr lang="en-US" dirty="0"/>
              <a:t>J. Sun, Y. </a:t>
            </a:r>
            <a:r>
              <a:rPr lang="en-US" dirty="0" err="1"/>
              <a:t>Xie</a:t>
            </a:r>
            <a:r>
              <a:rPr lang="en-US" dirty="0"/>
              <a:t>,  H. Zhang,  C. </a:t>
            </a:r>
            <a:r>
              <a:rPr lang="en-US" dirty="0" err="1"/>
              <a:t>Faloutsos</a:t>
            </a:r>
            <a:r>
              <a:rPr lang="en-US" dirty="0"/>
              <a:t>: </a:t>
            </a:r>
            <a:r>
              <a:rPr lang="en-US" i="1" dirty="0"/>
              <a:t>Less is More: Compact Matrix Decomposition for Large Sparse Graphs</a:t>
            </a:r>
            <a:r>
              <a:rPr lang="en-US" dirty="0"/>
              <a:t>, SDM 2007</a:t>
            </a:r>
          </a:p>
          <a:p>
            <a:endParaRPr lang="en-US" dirty="0"/>
          </a:p>
          <a:p>
            <a:r>
              <a:rPr lang="en-US" i="1" dirty="0"/>
              <a:t>Intra- and </a:t>
            </a:r>
            <a:r>
              <a:rPr lang="en-US" i="1" dirty="0" err="1"/>
              <a:t>interpopulation</a:t>
            </a:r>
            <a:r>
              <a:rPr lang="en-US" i="1" dirty="0"/>
              <a:t> genotype reconstruction from tagging SNPs</a:t>
            </a:r>
            <a:r>
              <a:rPr lang="en-US" dirty="0"/>
              <a:t>, P. </a:t>
            </a:r>
            <a:r>
              <a:rPr lang="en-US" dirty="0" err="1"/>
              <a:t>Paschou</a:t>
            </a:r>
            <a:r>
              <a:rPr lang="en-US" dirty="0"/>
              <a:t>, M. W. Mahoney, A. </a:t>
            </a:r>
            <a:r>
              <a:rPr lang="en-US" dirty="0" err="1"/>
              <a:t>Javed</a:t>
            </a:r>
            <a:r>
              <a:rPr lang="en-US" dirty="0"/>
              <a:t>, J. R. Kidd, A. J. </a:t>
            </a:r>
            <a:r>
              <a:rPr lang="en-US" dirty="0" err="1"/>
              <a:t>Pakstis</a:t>
            </a:r>
            <a:r>
              <a:rPr lang="en-US" dirty="0"/>
              <a:t>, S. </a:t>
            </a:r>
            <a:r>
              <a:rPr lang="en-US" dirty="0" err="1"/>
              <a:t>Gu</a:t>
            </a:r>
            <a:r>
              <a:rPr lang="en-US" dirty="0"/>
              <a:t>, K. K. Kidd, and P. </a:t>
            </a:r>
            <a:r>
              <a:rPr lang="en-US" dirty="0" err="1"/>
              <a:t>Drineas</a:t>
            </a:r>
            <a:r>
              <a:rPr lang="en-US" dirty="0"/>
              <a:t>, Genome Research, 17(1), 96-107 (2007)</a:t>
            </a:r>
          </a:p>
          <a:p>
            <a:endParaRPr lang="en-US" dirty="0"/>
          </a:p>
          <a:p>
            <a:r>
              <a:rPr lang="en-US" i="1" dirty="0"/>
              <a:t>Tensor-CUR Decompositions For Tensor-Based Data</a:t>
            </a:r>
            <a:r>
              <a:rPr lang="en-US" dirty="0"/>
              <a:t>, M. W. Mahoney, M. </a:t>
            </a:r>
            <a:r>
              <a:rPr lang="en-US" dirty="0" err="1"/>
              <a:t>Maggioni</a:t>
            </a:r>
            <a:r>
              <a:rPr lang="en-US" dirty="0"/>
              <a:t>, and P. </a:t>
            </a:r>
            <a:r>
              <a:rPr lang="en-US" dirty="0" err="1"/>
              <a:t>Drineas</a:t>
            </a:r>
            <a:r>
              <a:rPr lang="en-US" dirty="0"/>
              <a:t>,  Proc. 12-th Annual SIGKDD, 327-336 (2006)</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65</a:t>
            </a:fld>
            <a:endParaRPr lang="en-US"/>
          </a:p>
        </p:txBody>
      </p:sp>
    </p:spTree>
    <p:extLst>
      <p:ext uri="{BB962C8B-B14F-4D97-AF65-F5344CB8AC3E}">
        <p14:creationId xmlns:p14="http://schemas.microsoft.com/office/powerpoint/2010/main" val="157733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a:t>SVD</a:t>
            </a:r>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34014</TotalTime>
  <Words>6900</Words>
  <Application>Microsoft Office PowerPoint</Application>
  <PresentationFormat>如螢幕大小 (4:3)</PresentationFormat>
  <Paragraphs>1199</Paragraphs>
  <Slides>65</Slides>
  <Notes>13</Notes>
  <HiddenSlides>2</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65</vt:i4>
      </vt:variant>
    </vt:vector>
  </HeadingPairs>
  <TitlesOfParts>
    <vt:vector size="79" baseType="lpstr">
      <vt:lpstr>cmsy10</vt:lpstr>
      <vt:lpstr>Arial</vt:lpstr>
      <vt:lpstr>Calibri</vt:lpstr>
      <vt:lpstr>Cambria Math</vt:lpstr>
      <vt:lpstr>Comic Sans MS</vt:lpstr>
      <vt:lpstr>Corbel</vt:lpstr>
      <vt:lpstr>Sylfaen</vt:lpstr>
      <vt:lpstr>Symbol</vt:lpstr>
      <vt:lpstr>Times New Roman</vt:lpstr>
      <vt:lpstr>Wingdings</vt:lpstr>
      <vt:lpstr>Wingdings 2</vt:lpstr>
      <vt:lpstr>Module</vt:lpstr>
      <vt:lpstr>Equation</vt:lpstr>
      <vt:lpstr>Document</vt:lpstr>
      <vt:lpstr>Dimensionality Reduction: SVD &amp; CUR</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Best Low Rank Approx.</vt:lpstr>
      <vt:lpstr>SVD – Best Low Rank Approx.</vt:lpstr>
      <vt:lpstr>SVD – Best Low Rank Approx.</vt:lpstr>
      <vt:lpstr>SVD - Interpretation #2</vt:lpstr>
      <vt:lpstr>SVD - Interpretation #2</vt:lpstr>
      <vt:lpstr>SVD - Interpretation #2</vt:lpstr>
      <vt:lpstr>SVD - Complexity</vt:lpstr>
      <vt:lpstr>SVD - Conclusions so far</vt:lpstr>
      <vt:lpstr>Relation to Eigen-decomposition</vt:lpstr>
      <vt:lpstr>Relation to Eigen-decomposition</vt:lpstr>
      <vt:lpstr>SVD: Properties</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lpstr> CUR Decomposition</vt:lpstr>
      <vt:lpstr>CUR Decomposition</vt:lpstr>
      <vt:lpstr>CUR Decomposition</vt:lpstr>
      <vt:lpstr>CUR: Provably good approx. to SVD</vt:lpstr>
      <vt:lpstr>CUR: How it Works</vt:lpstr>
      <vt:lpstr>Computing U</vt:lpstr>
      <vt:lpstr>CUR: Provably good approx. to SVD</vt:lpstr>
      <vt:lpstr>CUR: Pros &amp; Cons</vt:lpstr>
      <vt:lpstr>Solution</vt:lpstr>
      <vt:lpstr>SVD vs. CUR</vt:lpstr>
      <vt:lpstr>SVD vs. CUR: Simple Experiment</vt:lpstr>
      <vt:lpstr>Results: DBLP- big sparse matrix</vt:lpstr>
      <vt:lpstr>What about linearity assumption?</vt:lpstr>
      <vt:lpstr>Further Reading: CUR</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Chris Wang</cp:lastModifiedBy>
  <cp:revision>1383</cp:revision>
  <cp:lastPrinted>2012-01-25T16:54:23Z</cp:lastPrinted>
  <dcterms:created xsi:type="dcterms:W3CDTF">2009-06-12T17:14:38Z</dcterms:created>
  <dcterms:modified xsi:type="dcterms:W3CDTF">2025-10-25T02:54:39Z</dcterms:modified>
</cp:coreProperties>
</file>