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483" r:id="rId6"/>
    <p:sldId id="274" r:id="rId7"/>
    <p:sldId id="480" r:id="rId8"/>
    <p:sldId id="493" r:id="rId9"/>
    <p:sldId id="485" r:id="rId10"/>
    <p:sldId id="486" r:id="rId11"/>
    <p:sldId id="490" r:id="rId12"/>
    <p:sldId id="491" r:id="rId13"/>
    <p:sldId id="492" r:id="rId14"/>
    <p:sldId id="488" r:id="rId15"/>
    <p:sldId id="283" r:id="rId16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4CF-B05B-4704-A863-9A50F7E2476B}" v="24" dt="2023-10-26T06:40:46.449"/>
    <p1510:client id="{31C75E6F-2AD5-431D-9804-2600BC54A2D3}" v="7" dt="2023-10-19T07:46:51.529"/>
    <p1510:client id="{9839181E-A5FD-4084-92AF-7486788F5F8D}" v="2" dt="2023-10-25T13:26:3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永合" userId="S::111998413@cc.ntut.edu.tw::51dde39c-1691-458c-b840-9dbc3dd1ae57" providerId="AD" clId="Web-{31C75E6F-2AD5-431D-9804-2600BC54A2D3}"/>
    <pc:docChg chg="modSld">
      <pc:chgData name="盧永合" userId="S::111998413@cc.ntut.edu.tw::51dde39c-1691-458c-b840-9dbc3dd1ae57" providerId="AD" clId="Web-{31C75E6F-2AD5-431D-9804-2600BC54A2D3}" dt="2023-10-19T07:46:49.013" v="5" actId="20577"/>
      <pc:docMkLst>
        <pc:docMk/>
      </pc:docMkLst>
      <pc:sldChg chg="modSp">
        <pc:chgData name="盧永合" userId="S::111998413@cc.ntut.edu.tw::51dde39c-1691-458c-b840-9dbc3dd1ae57" providerId="AD" clId="Web-{31C75E6F-2AD5-431D-9804-2600BC54A2D3}" dt="2023-10-19T07:46:49.013" v="5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31C75E6F-2AD5-431D-9804-2600BC54A2D3}" dt="2023-10-19T07:46:49.013" v="5" actId="20577"/>
          <ac:spMkLst>
            <pc:docMk/>
            <pc:sldMk cId="633942577" sldId="485"/>
            <ac:spMk id="9219" creationId="{00000000-0000-0000-0000-000000000000}"/>
          </ac:spMkLst>
        </pc:spChg>
      </pc:sldChg>
    </pc:docChg>
  </pc:docChgLst>
  <pc:docChgLst>
    <pc:chgData name="楊淨雯" userId="S::112598017@cc.ntut.edu.tw::7f2610d6-a863-4d1e-b960-0612953df963" providerId="AD" clId="Web-{9839181E-A5FD-4084-92AF-7486788F5F8D}"/>
    <pc:docChg chg="sldOrd">
      <pc:chgData name="楊淨雯" userId="S::112598017@cc.ntut.edu.tw::7f2610d6-a863-4d1e-b960-0612953df963" providerId="AD" clId="Web-{9839181E-A5FD-4084-92AF-7486788F5F8D}" dt="2023-10-25T13:26:37.169" v="1"/>
      <pc:docMkLst>
        <pc:docMk/>
      </pc:docMkLst>
      <pc:sldChg chg="ord">
        <pc:chgData name="楊淨雯" userId="S::112598017@cc.ntut.edu.tw::7f2610d6-a863-4d1e-b960-0612953df963" providerId="AD" clId="Web-{9839181E-A5FD-4084-92AF-7486788F5F8D}" dt="2023-10-25T13:26:37.169" v="1"/>
        <pc:sldMkLst>
          <pc:docMk/>
          <pc:sldMk cId="0" sldId="274"/>
        </pc:sldMkLst>
      </pc:sldChg>
      <pc:sldChg chg="ord">
        <pc:chgData name="楊淨雯" userId="S::112598017@cc.ntut.edu.tw::7f2610d6-a863-4d1e-b960-0612953df963" providerId="AD" clId="Web-{9839181E-A5FD-4084-92AF-7486788F5F8D}" dt="2023-10-25T13:16:57.796" v="0"/>
        <pc:sldMkLst>
          <pc:docMk/>
          <pc:sldMk cId="1113098904" sldId="489"/>
        </pc:sldMkLst>
      </pc:sldChg>
    </pc:docChg>
  </pc:docChgLst>
  <pc:docChgLst>
    <pc:chgData name="盧永合" userId="S::111998413@cc.ntut.edu.tw::51dde39c-1691-458c-b840-9dbc3dd1ae57" providerId="AD" clId="Web-{2E7884CF-B05B-4704-A863-9A50F7E2476B}"/>
    <pc:docChg chg="modSld">
      <pc:chgData name="盧永合" userId="S::111998413@cc.ntut.edu.tw::51dde39c-1691-458c-b840-9dbc3dd1ae57" providerId="AD" clId="Web-{2E7884CF-B05B-4704-A863-9A50F7E2476B}" dt="2023-10-26T06:40:46.449" v="23" actId="20577"/>
      <pc:docMkLst>
        <pc:docMk/>
      </pc:docMkLst>
      <pc:sldChg chg="modSp">
        <pc:chgData name="盧永合" userId="S::111998413@cc.ntut.edu.tw::51dde39c-1691-458c-b840-9dbc3dd1ae57" providerId="AD" clId="Web-{2E7884CF-B05B-4704-A863-9A50F7E2476B}" dt="2023-10-26T06:39:57.415" v="16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2E7884CF-B05B-4704-A863-9A50F7E2476B}" dt="2023-10-26T06:39:57.415" v="16" actId="20577"/>
          <ac:spMkLst>
            <pc:docMk/>
            <pc:sldMk cId="633942577" sldId="485"/>
            <ac:spMk id="9219" creationId="{00000000-0000-0000-0000-000000000000}"/>
          </ac:spMkLst>
        </pc:spChg>
      </pc:sldChg>
      <pc:sldChg chg="modSp">
        <pc:chgData name="盧永合" userId="S::111998413@cc.ntut.edu.tw::51dde39c-1691-458c-b840-9dbc3dd1ae57" providerId="AD" clId="Web-{2E7884CF-B05B-4704-A863-9A50F7E2476B}" dt="2023-10-26T06:40:46.449" v="23" actId="20577"/>
        <pc:sldMkLst>
          <pc:docMk/>
          <pc:sldMk cId="3564677727" sldId="486"/>
        </pc:sldMkLst>
        <pc:spChg chg="mod">
          <ac:chgData name="盧永合" userId="S::111998413@cc.ntut.edu.tw::51dde39c-1691-458c-b840-9dbc3dd1ae57" providerId="AD" clId="Web-{2E7884CF-B05B-4704-A863-9A50F7E2476B}" dt="2023-10-26T06:40:46.449" v="23" actId="20577"/>
          <ac:spMkLst>
            <pc:docMk/>
            <pc:sldMk cId="3564677727" sldId="48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12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705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News+Popularity+in+Multiple+Social+Media+Platform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 Mining: HW#2</a:t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Oct. 27,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 </a:t>
            </a:r>
            <a:r>
              <a:rPr lang="en-US" altLang="zh-TW" sz="2000"/>
              <a:t>in processing</a:t>
            </a:r>
            <a:r>
              <a:rPr lang="en-US" altLang="zh-TW" sz="2000">
                <a:solidFill>
                  <a:srgbClr val="FF000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Related Paper on the dataset:</a:t>
            </a:r>
          </a:p>
          <a:p>
            <a:pPr lvl="1"/>
            <a:r>
              <a:rPr lang="en-US" altLang="zh-TW" sz="2000"/>
              <a:t>Nuno Moniz and LuÃ­s Torgo (2018), Multi-Source Social Feedback of Online News Feeds, CoRR, </a:t>
            </a:r>
            <a:r>
              <a:rPr lang="en-US" altLang="zh-TW" sz="2000">
                <a:hlinkClick r:id="rId2"/>
              </a:rPr>
              <a:t>[Web Link]</a:t>
            </a:r>
            <a:r>
              <a:rPr lang="en-US" altLang="zh-TW" sz="2000"/>
              <a:t> </a:t>
            </a:r>
          </a:p>
          <a:p>
            <a:r>
              <a:rPr lang="en-US" altLang="zh-TW" sz="2000"/>
              <a:t>UCI ML repository:</a:t>
            </a:r>
          </a:p>
          <a:p>
            <a:pPr lvl="1"/>
            <a:r>
              <a:rPr lang="en-US" altLang="zh-TW" sz="20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Analyzing Different Data Types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Calculating statistics of various data types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Either MapReduce on </a:t>
            </a:r>
            <a:r>
              <a:rPr lang="en-US" altLang="zh-TW" sz="2000">
                <a:solidFill>
                  <a:srgbClr val="0000FF"/>
                </a:solidFill>
              </a:rPr>
              <a:t>multi-node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Short text and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0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[</a:t>
            </a:r>
            <a:r>
              <a:rPr lang="en-US" altLang="zh-TW" sz="1800" b="1" dirty="0"/>
              <a:t>News Popularity in Multiple Social Media Platforms dataset</a:t>
            </a:r>
            <a:r>
              <a:rPr lang="en-US" altLang="zh-TW" sz="1800" dirty="0"/>
              <a:t>] from UCI Machine Learning Repository (15MB (compressed) in size)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News items and their respective social feedback on multiple platforms: Facebook, Google+ and LinkedIn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About 100,000 news items on four different topics: economy, Microsoft, Obama, and Palestine, during November 2015 and July 2016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Available at: </a:t>
            </a:r>
            <a:r>
              <a:rPr lang="en-US" altLang="zh-TW" sz="1800" dirty="0">
                <a:hlinkClick r:id="rId3"/>
              </a:rPr>
              <a:t>https://archive.ics.uci.edu/ml/datasets/News+Popularity+in+Multiple+Social+Media+Platforms</a:t>
            </a:r>
            <a:r>
              <a:rPr lang="en-US" altLang="zh-TW" sz="1800" dirty="0"/>
              <a:t> </a:t>
            </a:r>
          </a:p>
          <a:p>
            <a:r>
              <a:rPr lang="en-US" altLang="zh-TW" sz="2000" dirty="0"/>
              <a:t>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News data: 1 CSV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Social feedback data: 12 CSV files for 4 topics on 3 platforms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News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 dirty="0" err="1"/>
              <a:t>IDLink</a:t>
            </a:r>
            <a:r>
              <a:rPr lang="en-US" altLang="zh-TW" sz="1600" dirty="0"/>
              <a:t> (numeric): Unique identifier of news items </a:t>
            </a:r>
          </a:p>
          <a:p>
            <a:r>
              <a:rPr lang="en-US" altLang="zh-TW" sz="1600" b="1" dirty="0"/>
              <a:t>Title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Title of the news item according to the official media sources </a:t>
            </a:r>
          </a:p>
          <a:p>
            <a:r>
              <a:rPr lang="en-US" altLang="zh-TW" sz="1600" b="1" dirty="0"/>
              <a:t>Headline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Headline of the news item according to the official media sources </a:t>
            </a:r>
          </a:p>
          <a:p>
            <a:r>
              <a:rPr lang="en-US" altLang="zh-TW" sz="1600" dirty="0"/>
              <a:t>Source (string): Original news outlet that published the news item </a:t>
            </a:r>
          </a:p>
          <a:p>
            <a:r>
              <a:rPr lang="en-US" altLang="zh-TW" sz="1600" b="1" dirty="0"/>
              <a:t>Topic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FF0000"/>
                </a:solidFill>
              </a:rPr>
              <a:t>string</a:t>
            </a:r>
            <a:r>
              <a:rPr lang="en-US" altLang="zh-TW" sz="1600" dirty="0"/>
              <a:t>): Query topic used to obtain the items in the official media sources </a:t>
            </a:r>
          </a:p>
          <a:p>
            <a:r>
              <a:rPr lang="en-US" altLang="zh-TW" sz="1600" b="1" dirty="0" err="1"/>
              <a:t>PublishDate</a:t>
            </a:r>
            <a:r>
              <a:rPr lang="en-US" altLang="zh-TW" sz="1600" dirty="0"/>
              <a:t> (</a:t>
            </a:r>
            <a:r>
              <a:rPr lang="en-US" altLang="zh-TW" sz="1600" dirty="0">
                <a:solidFill>
                  <a:srgbClr val="0000FF"/>
                </a:solidFill>
              </a:rPr>
              <a:t>timestamp</a:t>
            </a:r>
            <a:r>
              <a:rPr lang="en-US" altLang="zh-TW" sz="1600" dirty="0"/>
              <a:t>): Date and time of the news items' publication </a:t>
            </a:r>
          </a:p>
          <a:p>
            <a:r>
              <a:rPr lang="en-US" altLang="zh-TW" sz="1600" b="1" dirty="0" err="1"/>
              <a:t>SentimentTitle</a:t>
            </a:r>
            <a:r>
              <a:rPr lang="en-US" altLang="zh-TW" sz="1600" dirty="0"/>
              <a:t> (numeric): Sentiment score of the text in the news items' title </a:t>
            </a:r>
          </a:p>
          <a:p>
            <a:r>
              <a:rPr lang="en-US" altLang="zh-TW" sz="1600" b="1" dirty="0" err="1"/>
              <a:t>SentimentHeadline</a:t>
            </a:r>
            <a:r>
              <a:rPr lang="en-US" altLang="zh-TW" sz="1600" dirty="0"/>
              <a:t> (numeric): Sentiment score of the text in the news items' headline 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Facebook</a:t>
            </a:r>
            <a:r>
              <a:rPr lang="en-US" altLang="zh-TW" sz="1600" dirty="0"/>
              <a:t> (numeric): Final value of the news items' popularity according to the social media source Facebook </a:t>
            </a:r>
          </a:p>
          <a:p>
            <a:r>
              <a:rPr lang="en-US" altLang="zh-TW" sz="1600" dirty="0" err="1">
                <a:solidFill>
                  <a:srgbClr val="0000FF"/>
                </a:solidFill>
              </a:rPr>
              <a:t>GooglePlus</a:t>
            </a:r>
            <a:r>
              <a:rPr lang="en-US" altLang="zh-TW" sz="1600" dirty="0"/>
              <a:t> (numeric): Final value of the news items' popularity according to the social media source Google+ </a:t>
            </a:r>
          </a:p>
          <a:p>
            <a:r>
              <a:rPr lang="en-US" altLang="zh-TW" sz="1600" dirty="0">
                <a:solidFill>
                  <a:srgbClr val="0000FF"/>
                </a:solidFill>
              </a:rPr>
              <a:t>LinkedIn</a:t>
            </a:r>
            <a:r>
              <a:rPr lang="en-US" altLang="zh-TW" sz="1600" dirty="0"/>
              <a:t> (numeric): Final value of the news items' popularity according to the social media source LinkedIn 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Attributes of Social Feedback Data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IDLink (numeric): Unique identifier of news items </a:t>
            </a:r>
          </a:p>
          <a:p>
            <a:r>
              <a:rPr lang="en-US" altLang="zh-TW" sz="2400"/>
              <a:t>TS1 (numeric): Level of popularity in time slice 1 (0-20 minutes upon publication) </a:t>
            </a:r>
          </a:p>
          <a:p>
            <a:r>
              <a:rPr lang="en-US" altLang="zh-TW" sz="2400"/>
              <a:t>TS2 (numeric): Level of popularity in time slice 2 (20-40 minutes upon publication) </a:t>
            </a:r>
          </a:p>
          <a:p>
            <a:r>
              <a:rPr lang="en-US" altLang="zh-TW" sz="2400"/>
              <a:t>TSx (numeric): Level of popularity in time slice x </a:t>
            </a:r>
          </a:p>
          <a:p>
            <a:r>
              <a:rPr lang="en-US" altLang="zh-TW" sz="2400"/>
              <a:t>TS144 (numeric): Final level of popularity after 2 days upon publication</a:t>
            </a:r>
          </a:p>
          <a:p>
            <a:pPr marL="0" indent="0">
              <a:buNone/>
            </a:pPr>
            <a:br>
              <a:rPr lang="en-US" altLang="zh-TW" sz="2400"/>
            </a:b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1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4 Subtasks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(1) In news data, count the words in two fields: ‘Title’ and ‘Headline’ respectively, and list the most frequent words by the term frequency in descending order, in total, per day, and per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(2) In social feedback data, calculate the average popularity of each news by hour, and by day, respectively (for each platform)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(</a:t>
            </a:r>
            <a:r>
              <a:rPr lang="en-US" altLang="zh-TW" sz="2000" b="1" dirty="0"/>
              <a:t>20pt</a:t>
            </a:r>
            <a:r>
              <a:rPr lang="en-US" altLang="zh-TW" sz="2000" dirty="0"/>
              <a:t>) (3) In news data, calculate the sum and average sentiment score of each topic, respectively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(</a:t>
            </a:r>
            <a:r>
              <a:rPr lang="en-US" altLang="zh-TW" sz="2000" b="1" dirty="0"/>
              <a:t>30pt</a:t>
            </a:r>
            <a:r>
              <a:rPr lang="en-US" altLang="zh-TW" sz="2000" dirty="0"/>
              <a:t>) (4) From subtask (1), for the top-100 frequent words per topic in titles and headlines, calculate their co-occurrence matrices (100x100), respectively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600" dirty="0"/>
              <a:t>Each entry in the matrix will contain the co-occurrence frequency in all news titles and headlines, respectively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 dirty="0"/>
              <a:t>(1) 6 sorted lists of top-frequent words: {in total, per day, per topic}{for titles, headlines}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line: </a:t>
            </a:r>
            <a:r>
              <a:rPr lang="en-US" altLang="zh-TW" sz="1800" dirty="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 dirty="0"/>
              <a:t> (in total)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	              &lt;date&gt;/&lt;topic&gt;</a:t>
            </a:r>
            <a:r>
              <a:rPr lang="en-US" altLang="zh-TW" sz="1800" dirty="0"/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&lt;word&gt; &lt;count&gt;</a:t>
            </a:r>
            <a:r>
              <a:rPr lang="en-US" altLang="zh-TW" sz="1800" dirty="0"/>
              <a:t> (per day/per topic)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For sorted lists per day/per topic, you can also separate them into individual lists by day/by topic </a:t>
            </a:r>
          </a:p>
          <a:p>
            <a:pPr lvl="2"/>
            <a:r>
              <a:rPr lang="en-US" altLang="zh-TW" sz="1800" dirty="0"/>
              <a:t>That will make more numbers of sorted lists: n*2 lists by day, and 4*2 by topic</a:t>
            </a:r>
          </a:p>
          <a:p>
            <a:r>
              <a:rPr lang="en-US" altLang="zh-TW" sz="1800" dirty="0"/>
              <a:t>(2) 6 files: {by hour, by day} {3 platforms}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line: </a:t>
            </a:r>
            <a:r>
              <a:rPr lang="en-US" altLang="zh-TW" sz="1800" dirty="0">
                <a:solidFill>
                  <a:srgbClr val="FF0000"/>
                </a:solidFill>
              </a:rPr>
              <a:t>&lt;hour&gt;/&lt;day&gt; &lt;avg popularity&gt;</a:t>
            </a:r>
          </a:p>
          <a:p>
            <a:r>
              <a:rPr lang="en-US" altLang="zh-TW" sz="1800" dirty="0"/>
              <a:t>(3) 8 values: {sum, avg} {4 topics}</a:t>
            </a:r>
          </a:p>
          <a:p>
            <a:r>
              <a:rPr lang="en-US" altLang="zh-TW" sz="1800" dirty="0"/>
              <a:t>(4) 8 100x100 matrices: {title, headline} {4 topics}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 dirty="0"/>
              <a:t>Each entry </a:t>
            </a:r>
            <a:r>
              <a:rPr lang="en-US" altLang="zh-TW" sz="1800" dirty="0" err="1"/>
              <a:t>m</a:t>
            </a:r>
            <a:r>
              <a:rPr lang="en-US" altLang="zh-TW" sz="1800" baseline="-25000" dirty="0" err="1"/>
              <a:t>ij</a:t>
            </a:r>
            <a:r>
              <a:rPr lang="en-US" altLang="zh-TW" sz="1800" dirty="0"/>
              <a:t> in the matrix: the co-occurrence frequency of </a:t>
            </a:r>
            <a:r>
              <a:rPr lang="en-US" altLang="zh-TW" sz="1800" dirty="0" err="1"/>
              <a:t>w</a:t>
            </a:r>
            <a:r>
              <a:rPr lang="en-US" altLang="zh-TW" sz="1800" baseline="-25000" dirty="0" err="1"/>
              <a:t>i</a:t>
            </a:r>
            <a:r>
              <a:rPr lang="en-US" altLang="zh-TW" sz="1800" dirty="0"/>
              <a:t> and </a:t>
            </a:r>
            <a:r>
              <a:rPr lang="en-US" altLang="zh-TW" sz="1800" dirty="0" err="1"/>
              <a:t>w</a:t>
            </a:r>
            <a:r>
              <a:rPr lang="en-US" altLang="zh-TW" sz="1800" baseline="-25000" dirty="0" err="1"/>
              <a:t>j</a:t>
            </a:r>
            <a:endParaRPr lang="en-US" altLang="zh-TW" sz="1800" baseline="-25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A document showing your environment setup</a:t>
            </a:r>
          </a:p>
          <a:p>
            <a:pPr lvl="2"/>
            <a:r>
              <a:rPr lang="en-US" altLang="zh-TW" sz="16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Your </a:t>
            </a:r>
            <a:r>
              <a:rPr lang="en-US" altLang="zh-TW" sz="16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16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Documentation</a:t>
            </a:r>
            <a:r>
              <a:rPr lang="en-US" altLang="zh-TW" sz="16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/>
              <a:t>Remember to specify </a:t>
            </a:r>
            <a:r>
              <a:rPr lang="en-US" altLang="zh-TW" sz="16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FF0000"/>
                </a:solidFill>
              </a:rPr>
              <a:t>Team members list</a:t>
            </a:r>
            <a:r>
              <a:rPr lang="en-US" altLang="zh-TW" sz="1600" dirty="0"/>
              <a:t>: The names and the responsible parts of each individual member *should* be clearly identified</a:t>
            </a:r>
            <a:endParaRPr lang="en-US" altLang="zh-TW" sz="2000" dirty="0"/>
          </a:p>
          <a:p>
            <a:r>
              <a:rPr lang="en-US" altLang="zh-TW" sz="2400" dirty="0"/>
              <a:t>Due: 2 weeks (</a:t>
            </a:r>
            <a:r>
              <a:rPr lang="en-US" altLang="zh-TW" sz="2400" dirty="0">
                <a:solidFill>
                  <a:srgbClr val="FF0000"/>
                </a:solidFill>
              </a:rPr>
              <a:t>Nov. 10, 2025</a:t>
            </a:r>
            <a:r>
              <a:rPr lang="en-US" altLang="zh-TW" sz="2400" dirty="0"/>
              <a:t>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FD376-3A59-466C-9035-95669A142593}">
  <ds:schemaRefs>
    <ds:schemaRef ds:uri="5ec4d5cc-f3e4-4cb6-9660-c3ee0f8ba627"/>
    <ds:schemaRef ds:uri="87d63e5e-dbb1-48d6-b55e-f31be5250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http://purl.org/dc/terms/"/>
    <ds:schemaRef ds:uri="87d63e5e-dbb1-48d6-b55e-f31be5250adf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5ec4d5cc-f3e4-4cb6-9660-c3ee0f8ba62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1191</Words>
  <Application>Microsoft Office PowerPoint</Application>
  <PresentationFormat>如螢幕大小 (4:3)</PresentationFormat>
  <Paragraphs>121</Paragraphs>
  <Slides>12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Book Antiqua</vt:lpstr>
      <vt:lpstr>預設簡報設計</vt:lpstr>
      <vt:lpstr>Big Data Mining: HW#2 </vt:lpstr>
      <vt:lpstr>Programming Exercise: Analyzing Different Data Types</vt:lpstr>
      <vt:lpstr>Input Data</vt:lpstr>
      <vt:lpstr>Attributes of News Data</vt:lpstr>
      <vt:lpstr>Attributes of Social Feedback Data</vt:lpstr>
      <vt:lpstr>Task Description</vt:lpstr>
      <vt:lpstr>Output Format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16</cp:revision>
  <cp:lastPrinted>1601-01-01T00:00:00Z</cp:lastPrinted>
  <dcterms:created xsi:type="dcterms:W3CDTF">1601-01-01T00:00:00Z</dcterms:created>
  <dcterms:modified xsi:type="dcterms:W3CDTF">2025-10-25T03:07:03Z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