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1" r:id="rId6"/>
    <p:sldId id="260" r:id="rId7"/>
    <p:sldId id="275" r:id="rId8"/>
    <p:sldId id="276" r:id="rId9"/>
    <p:sldId id="277" r:id="rId10"/>
    <p:sldId id="278" r:id="rId11"/>
    <p:sldId id="279" r:id="rId12"/>
    <p:sldId id="262" r:id="rId13"/>
    <p:sldId id="264" r:id="rId14"/>
    <p:sldId id="265" r:id="rId15"/>
    <p:sldId id="266" r:id="rId16"/>
    <p:sldId id="280" r:id="rId17"/>
    <p:sldId id="267" r:id="rId18"/>
    <p:sldId id="268" r:id="rId19"/>
    <p:sldId id="269" r:id="rId20"/>
    <p:sldId id="270" r:id="rId21"/>
    <p:sldId id="271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72" r:id="rId30"/>
    <p:sldId id="263" r:id="rId31"/>
  </p:sldIdLst>
  <p:sldSz cx="12192000" cy="6858000"/>
  <p:notesSz cx="7104063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EEDA64F-9691-4C16-A5F5-351C9E284E88}" type="datetimeFigureOut">
              <a:rPr lang="zh-TW" altLang="en-US" smtClean="0"/>
              <a:t>2025/2/25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AAA6D4E8-32EA-4E6B-A5A0-C5876A0EA5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704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237A1F7D-5885-4D4C-9A33-90047810F50B}" type="datetimeFigureOut">
              <a:rPr lang="zh-TW" altLang="en-US" smtClean="0"/>
              <a:t>2025/2/25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708057D-D965-426B-A1AC-D5D39CFBB7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482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8057D-D965-426B-A1AC-D5D39CFBB7B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6407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8057D-D965-426B-A1AC-D5D39CFBB7B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686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8057D-D965-426B-A1AC-D5D39CFBB7B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577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63142E8C-B3F4-CE44-AB38-F03AE219B10F}" type="slidenum">
              <a:rPr lang="en-US" sz="1200"/>
              <a:pPr eaLnBrk="1" hangingPunct="1"/>
              <a:t>16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99623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8057D-D965-426B-A1AC-D5D39CFBB7BB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90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8057D-D965-426B-A1AC-D5D39CFBB7BB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972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8057D-D965-426B-A1AC-D5D39CFBB7BB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117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8057D-D965-426B-A1AC-D5D39CFBB7BB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289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8057D-D965-426B-A1AC-D5D39CFBB7BB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729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8057D-D965-426B-A1AC-D5D39CFBB7BB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161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8057D-D965-426B-A1AC-D5D39CFBB7BB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212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8057D-D965-426B-A1AC-D5D39CFBB7B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624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8057D-D965-426B-A1AC-D5D39CFBB7B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273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8057D-D965-426B-A1AC-D5D39CFBB7B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103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8057D-D965-426B-A1AC-D5D39CFBB7B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77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8057D-D965-426B-A1AC-D5D39CFBB7B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78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68EF387A-3E9B-974F-BE09-FF3123AB2DEB}" type="slidenum">
              <a:rPr lang="en-US" sz="1200">
                <a:solidFill>
                  <a:srgbClr val="000000"/>
                </a:solidFill>
              </a:rPr>
              <a:pPr eaLnBrk="1" hangingPunct="1"/>
              <a:t>11</a:t>
            </a:fld>
            <a:endParaRPr 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996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8057D-D965-426B-A1AC-D5D39CFBB7B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240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8057D-D965-426B-A1AC-D5D39CFBB7B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04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NLP &amp; TM, Spring 2025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47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NLP &amp; TM, Spring 2025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58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NLP &amp; TM, Spring 2025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74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NLP &amp; TM, Spring 2025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26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NLP &amp; TM, Spring 2025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16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NLP &amp; TM, Spring 2025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44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NLP &amp; TM, Spring 2025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46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NLP &amp; TM, Spring 2025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5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NLP &amp; TM, Spring 2025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272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NLP &amp; TM, Spring 2025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66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NLP &amp; TM, Spring 2025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71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NLP &amp; TM, Spring 2025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C0C93-978E-4CB8-B3AB-755C1D36D5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00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Introduction to Natural Language Processing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By J. H. Wang</a:t>
            </a:r>
          </a:p>
          <a:p>
            <a:r>
              <a:rPr lang="en-US" altLang="zh-TW" dirty="0"/>
              <a:t>Feb. 25, 2025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NLP &amp; TM, Spring 2025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867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0" y="76200"/>
            <a:ext cx="9956800" cy="990600"/>
          </a:xfrm>
        </p:spPr>
        <p:txBody>
          <a:bodyPr/>
          <a:lstStyle/>
          <a:p>
            <a:r>
              <a:rPr lang="en-US" dirty="0"/>
              <a:t>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1803400"/>
            <a:ext cx="5892800" cy="4445000"/>
          </a:xfrm>
        </p:spPr>
        <p:txBody>
          <a:bodyPr/>
          <a:lstStyle/>
          <a:p>
            <a:r>
              <a:rPr lang="en-US" sz="3733" dirty="0"/>
              <a:t>Fully automatic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991" y="2209800"/>
            <a:ext cx="5825428" cy="47498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892800" y="1397000"/>
            <a:ext cx="61976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sz="3733" dirty="0"/>
              <a:t>Helping human translators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2717801"/>
            <a:ext cx="243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Enter Source Text: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508000" y="3327400"/>
            <a:ext cx="5689600" cy="7112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endParaRPr lang="en-US" altLang="zh-TW" sz="2400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508000" y="5156200"/>
            <a:ext cx="5588000" cy="7112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Calibri"/>
              <a:ea typeface="华文仿宋"/>
              <a:cs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1" y="4358958"/>
            <a:ext cx="4624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Translation from Stanford’s </a:t>
            </a:r>
            <a:r>
              <a:rPr lang="en-US" sz="2400" i="1" dirty="0"/>
              <a:t>Phrasal</a:t>
            </a:r>
            <a:r>
              <a:rPr lang="en-US" sz="2400" dirty="0"/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6401" y="3410989"/>
            <a:ext cx="4363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华文仿宋"/>
                <a:ea typeface="华文仿宋"/>
                <a:cs typeface="华文仿宋"/>
              </a:rPr>
              <a:t> 這 不過 是 一 個 時間 的 問題 </a:t>
            </a:r>
            <a:r>
              <a:rPr lang="en-US" altLang="zh-TW" sz="2400" dirty="0">
                <a:latin typeface="华文仿宋"/>
                <a:ea typeface="华文仿宋"/>
                <a:cs typeface="华文仿宋"/>
              </a:rPr>
              <a:t>.</a:t>
            </a:r>
          </a:p>
          <a:p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" y="5239789"/>
            <a:ext cx="3727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ea typeface="华文仿宋"/>
                <a:cs typeface="Calibri"/>
              </a:rPr>
              <a:t>This is only a matter of time.</a:t>
            </a:r>
          </a:p>
          <a:p>
            <a:endParaRPr lang="en-US" sz="2400" dirty="0"/>
          </a:p>
        </p:txBody>
      </p:sp>
      <p:sp>
        <p:nvSpPr>
          <p:cNvPr id="13" name="日期版面配置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NLP &amp; TM, Spring 2025</a:t>
            </a:r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14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>
          <a:xfrm>
            <a:off x="1828800" y="279400"/>
            <a:ext cx="9956800" cy="7112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Language Technology</a:t>
            </a:r>
          </a:p>
        </p:txBody>
      </p:sp>
      <p:sp>
        <p:nvSpPr>
          <p:cNvPr id="5" name="Rectangle 4"/>
          <p:cNvSpPr/>
          <p:nvPr/>
        </p:nvSpPr>
        <p:spPr>
          <a:xfrm>
            <a:off x="355602" y="2581975"/>
            <a:ext cx="3505199" cy="954448"/>
          </a:xfrm>
          <a:prstGeom prst="rect">
            <a:avLst/>
          </a:prstGeom>
          <a:solidFill>
            <a:srgbClr val="DEF1DE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defRPr/>
            </a:pPr>
            <a:endParaRPr lang="en-US" sz="186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64001" y="1532111"/>
            <a:ext cx="4063999" cy="954448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defRPr/>
            </a:pPr>
            <a:endParaRPr lang="en-US" sz="186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96583" y="2040469"/>
            <a:ext cx="3708399" cy="952500"/>
          </a:xfrm>
          <a:prstGeom prst="rect">
            <a:avLst/>
          </a:prstGeom>
          <a:solidFill>
            <a:srgbClr val="F0DCD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defRPr/>
            </a:pPr>
            <a:endParaRPr lang="en-US" sz="186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64001" y="2548995"/>
            <a:ext cx="4063999" cy="812800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defRPr/>
            </a:pPr>
            <a:endParaRPr lang="en-US" sz="186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402227" y="3103261"/>
            <a:ext cx="3708399" cy="954448"/>
          </a:xfrm>
          <a:prstGeom prst="rect">
            <a:avLst/>
          </a:prstGeom>
          <a:solidFill>
            <a:srgbClr val="F0DCD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defRPr/>
            </a:pPr>
            <a:endParaRPr lang="en-US" sz="186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5602" y="3733800"/>
            <a:ext cx="3505199" cy="954448"/>
          </a:xfrm>
          <a:prstGeom prst="rect">
            <a:avLst/>
          </a:prstGeom>
          <a:solidFill>
            <a:srgbClr val="DEF1DE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defRPr/>
            </a:pPr>
            <a:endParaRPr lang="en-US" sz="186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69927" y="3408706"/>
            <a:ext cx="4057813" cy="731495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defRPr/>
            </a:pPr>
            <a:endParaRPr lang="en-US" sz="186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02231" y="4134549"/>
            <a:ext cx="3708399" cy="954448"/>
          </a:xfrm>
          <a:prstGeom prst="rect">
            <a:avLst/>
          </a:prstGeom>
          <a:solidFill>
            <a:srgbClr val="F0DCD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defRPr/>
            </a:pPr>
            <a:endParaRPr lang="en-US" sz="186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5602" y="4851401"/>
            <a:ext cx="3505199" cy="954448"/>
          </a:xfrm>
          <a:prstGeom prst="rect">
            <a:avLst/>
          </a:prstGeom>
          <a:solidFill>
            <a:srgbClr val="DEF1DE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defRPr/>
            </a:pPr>
            <a:endParaRPr lang="en-US" sz="186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64001" y="4219223"/>
            <a:ext cx="4063999" cy="711199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defRPr/>
            </a:pPr>
            <a:endParaRPr lang="en-US" sz="1867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402231" y="5321299"/>
            <a:ext cx="3708399" cy="952501"/>
          </a:xfrm>
          <a:prstGeom prst="rect">
            <a:avLst/>
          </a:prstGeom>
          <a:solidFill>
            <a:srgbClr val="F0DCD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defRPr/>
            </a:pPr>
            <a:endParaRPr lang="en-US" sz="186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64000" y="5970410"/>
            <a:ext cx="4064000" cy="850901"/>
          </a:xfrm>
          <a:prstGeom prst="rect">
            <a:avLst/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defRPr/>
            </a:pPr>
            <a:endParaRPr lang="en-US" sz="186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64001" y="5002126"/>
            <a:ext cx="4063999" cy="895791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defRPr/>
            </a:pPr>
            <a:endParaRPr lang="en-US" sz="186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7602" name="TextBox 24"/>
          <p:cNvSpPr txBox="1">
            <a:spLocks noChangeArrowheads="1"/>
          </p:cNvSpPr>
          <p:nvPr/>
        </p:nvSpPr>
        <p:spPr bwMode="auto">
          <a:xfrm>
            <a:off x="4165602" y="2514600"/>
            <a:ext cx="2404954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67" dirty="0">
                <a:solidFill>
                  <a:srgbClr val="000000"/>
                </a:solidFill>
                <a:latin typeface="Calibri" charset="0"/>
              </a:rPr>
              <a:t>Coreference resolution</a:t>
            </a:r>
          </a:p>
        </p:txBody>
      </p:sp>
      <p:sp>
        <p:nvSpPr>
          <p:cNvPr id="67603" name="TextBox 25"/>
          <p:cNvSpPr txBox="1">
            <a:spLocks noChangeArrowheads="1"/>
          </p:cNvSpPr>
          <p:nvPr/>
        </p:nvSpPr>
        <p:spPr bwMode="auto">
          <a:xfrm>
            <a:off x="8357072" y="2006600"/>
            <a:ext cx="2612062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67" dirty="0">
                <a:solidFill>
                  <a:srgbClr val="000000"/>
                </a:solidFill>
                <a:latin typeface="Calibri" charset="0"/>
              </a:rPr>
              <a:t>Question answering (QA)</a:t>
            </a:r>
          </a:p>
        </p:txBody>
      </p:sp>
      <p:sp>
        <p:nvSpPr>
          <p:cNvPr id="67604" name="TextBox 26"/>
          <p:cNvSpPr txBox="1">
            <a:spLocks noChangeArrowheads="1"/>
          </p:cNvSpPr>
          <p:nvPr/>
        </p:nvSpPr>
        <p:spPr bwMode="auto">
          <a:xfrm>
            <a:off x="355602" y="3733800"/>
            <a:ext cx="2968057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67" dirty="0">
                <a:solidFill>
                  <a:srgbClr val="000000"/>
                </a:solidFill>
                <a:latin typeface="Calibri" charset="0"/>
              </a:rPr>
              <a:t>Part-of-speech (POS) tagging</a:t>
            </a:r>
          </a:p>
        </p:txBody>
      </p:sp>
      <p:sp>
        <p:nvSpPr>
          <p:cNvPr id="67605" name="TextBox 27"/>
          <p:cNvSpPr txBox="1">
            <a:spLocks noChangeArrowheads="1"/>
          </p:cNvSpPr>
          <p:nvPr/>
        </p:nvSpPr>
        <p:spPr bwMode="auto">
          <a:xfrm>
            <a:off x="4064000" y="3327400"/>
            <a:ext cx="3352800" cy="359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733" dirty="0">
                <a:solidFill>
                  <a:srgbClr val="000000"/>
                </a:solidFill>
                <a:latin typeface="Calibri" charset="0"/>
              </a:rPr>
              <a:t>Word sense disambiguation (WSD)</a:t>
            </a:r>
          </a:p>
        </p:txBody>
      </p:sp>
      <p:sp>
        <p:nvSpPr>
          <p:cNvPr id="67606" name="TextBox 28"/>
          <p:cNvSpPr txBox="1">
            <a:spLocks noChangeArrowheads="1"/>
          </p:cNvSpPr>
          <p:nvPr/>
        </p:nvSpPr>
        <p:spPr bwMode="auto">
          <a:xfrm>
            <a:off x="8357074" y="3022600"/>
            <a:ext cx="1267719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67" dirty="0">
                <a:solidFill>
                  <a:srgbClr val="000000"/>
                </a:solidFill>
                <a:latin typeface="Calibri" charset="0"/>
              </a:rPr>
              <a:t>Paraphrase</a:t>
            </a:r>
          </a:p>
        </p:txBody>
      </p:sp>
      <p:sp>
        <p:nvSpPr>
          <p:cNvPr id="67607" name="TextBox 29"/>
          <p:cNvSpPr txBox="1">
            <a:spLocks noChangeArrowheads="1"/>
          </p:cNvSpPr>
          <p:nvPr/>
        </p:nvSpPr>
        <p:spPr bwMode="auto">
          <a:xfrm>
            <a:off x="457202" y="4851400"/>
            <a:ext cx="3264676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67" dirty="0">
                <a:solidFill>
                  <a:srgbClr val="000000"/>
                </a:solidFill>
                <a:latin typeface="Calibri" charset="0"/>
              </a:rPr>
              <a:t>Named entity recognition (NER)</a:t>
            </a:r>
          </a:p>
        </p:txBody>
      </p:sp>
      <p:sp>
        <p:nvSpPr>
          <p:cNvPr id="67608" name="TextBox 30"/>
          <p:cNvSpPr txBox="1">
            <a:spLocks noChangeArrowheads="1"/>
          </p:cNvSpPr>
          <p:nvPr/>
        </p:nvSpPr>
        <p:spPr bwMode="auto">
          <a:xfrm>
            <a:off x="4165601" y="4241800"/>
            <a:ext cx="882357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67" dirty="0">
                <a:solidFill>
                  <a:srgbClr val="000000"/>
                </a:solidFill>
                <a:latin typeface="Calibri" charset="0"/>
              </a:rPr>
              <a:t>Parsing</a:t>
            </a:r>
          </a:p>
        </p:txBody>
      </p:sp>
      <p:sp>
        <p:nvSpPr>
          <p:cNvPr id="67609" name="TextBox 31"/>
          <p:cNvSpPr txBox="1">
            <a:spLocks noChangeArrowheads="1"/>
          </p:cNvSpPr>
          <p:nvPr/>
        </p:nvSpPr>
        <p:spPr bwMode="auto">
          <a:xfrm>
            <a:off x="8345784" y="4078101"/>
            <a:ext cx="1645194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67" dirty="0">
                <a:solidFill>
                  <a:srgbClr val="000000"/>
                </a:solidFill>
                <a:latin typeface="Calibri" charset="0"/>
              </a:rPr>
              <a:t>Summarization</a:t>
            </a:r>
          </a:p>
        </p:txBody>
      </p:sp>
      <p:sp>
        <p:nvSpPr>
          <p:cNvPr id="67610" name="TextBox 32"/>
          <p:cNvSpPr txBox="1">
            <a:spLocks noChangeArrowheads="1"/>
          </p:cNvSpPr>
          <p:nvPr/>
        </p:nvSpPr>
        <p:spPr bwMode="auto">
          <a:xfrm>
            <a:off x="4205283" y="5902942"/>
            <a:ext cx="2951428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67" dirty="0">
                <a:solidFill>
                  <a:srgbClr val="000000"/>
                </a:solidFill>
                <a:latin typeface="Calibri" charset="0"/>
              </a:rPr>
              <a:t>Information extraction (IE)</a:t>
            </a:r>
          </a:p>
        </p:txBody>
      </p:sp>
      <p:sp>
        <p:nvSpPr>
          <p:cNvPr id="67611" name="TextBox 33"/>
          <p:cNvSpPr txBox="1">
            <a:spLocks noChangeArrowheads="1"/>
          </p:cNvSpPr>
          <p:nvPr/>
        </p:nvSpPr>
        <p:spPr bwMode="auto">
          <a:xfrm>
            <a:off x="4165602" y="4953000"/>
            <a:ext cx="2650919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67" dirty="0">
                <a:solidFill>
                  <a:srgbClr val="000000"/>
                </a:solidFill>
                <a:latin typeface="Calibri" charset="0"/>
              </a:rPr>
              <a:t>Machine translation (MT)</a:t>
            </a:r>
          </a:p>
        </p:txBody>
      </p:sp>
      <p:sp>
        <p:nvSpPr>
          <p:cNvPr id="67612" name="TextBox 34"/>
          <p:cNvSpPr txBox="1">
            <a:spLocks noChangeArrowheads="1"/>
          </p:cNvSpPr>
          <p:nvPr/>
        </p:nvSpPr>
        <p:spPr bwMode="auto">
          <a:xfrm>
            <a:off x="8345785" y="5226757"/>
            <a:ext cx="795411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67" dirty="0">
                <a:solidFill>
                  <a:srgbClr val="000000"/>
                </a:solidFill>
                <a:latin typeface="Calibri" charset="0"/>
              </a:rPr>
              <a:t>Dialog</a:t>
            </a:r>
          </a:p>
        </p:txBody>
      </p:sp>
      <p:sp>
        <p:nvSpPr>
          <p:cNvPr id="67613" name="TextBox 36"/>
          <p:cNvSpPr txBox="1">
            <a:spLocks noChangeArrowheads="1"/>
          </p:cNvSpPr>
          <p:nvPr/>
        </p:nvSpPr>
        <p:spPr bwMode="auto">
          <a:xfrm>
            <a:off x="4165602" y="1498600"/>
            <a:ext cx="1995739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67" dirty="0">
                <a:solidFill>
                  <a:srgbClr val="000000"/>
                </a:solidFill>
                <a:latin typeface="Calibri" charset="0"/>
              </a:rPr>
              <a:t>Sentiment analysis</a:t>
            </a:r>
          </a:p>
        </p:txBody>
      </p:sp>
      <p:sp>
        <p:nvSpPr>
          <p:cNvPr id="67614" name="TextBox 37"/>
          <p:cNvSpPr txBox="1">
            <a:spLocks noChangeArrowheads="1"/>
          </p:cNvSpPr>
          <p:nvPr/>
        </p:nvSpPr>
        <p:spPr bwMode="auto">
          <a:xfrm>
            <a:off x="8345783" y="5181600"/>
            <a:ext cx="293670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67">
                <a:solidFill>
                  <a:srgbClr val="000000"/>
                </a:solidFill>
                <a:latin typeface="Calibri" charset="0"/>
              </a:rPr>
              <a:t>  </a:t>
            </a:r>
          </a:p>
        </p:txBody>
      </p:sp>
      <p:sp>
        <p:nvSpPr>
          <p:cNvPr id="67615" name="TextBox 38"/>
          <p:cNvSpPr txBox="1">
            <a:spLocks noChangeArrowheads="1"/>
          </p:cNvSpPr>
          <p:nvPr/>
        </p:nvSpPr>
        <p:spPr bwMode="auto">
          <a:xfrm>
            <a:off x="406401" y="1818958"/>
            <a:ext cx="32914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000000"/>
                </a:solidFill>
                <a:latin typeface="Calibri" charset="0"/>
              </a:rPr>
              <a:t>mostly solved</a:t>
            </a:r>
          </a:p>
        </p:txBody>
      </p:sp>
      <p:sp>
        <p:nvSpPr>
          <p:cNvPr id="67616" name="TextBox 39"/>
          <p:cNvSpPr txBox="1">
            <a:spLocks noChangeArrowheads="1"/>
          </p:cNvSpPr>
          <p:nvPr/>
        </p:nvSpPr>
        <p:spPr bwMode="auto">
          <a:xfrm>
            <a:off x="4368801" y="990601"/>
            <a:ext cx="32914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000000"/>
                </a:solidFill>
                <a:latin typeface="Calibri" charset="0"/>
              </a:rPr>
              <a:t>making good progress</a:t>
            </a:r>
          </a:p>
        </p:txBody>
      </p:sp>
      <p:sp>
        <p:nvSpPr>
          <p:cNvPr id="67617" name="TextBox 40"/>
          <p:cNvSpPr txBox="1">
            <a:spLocks noChangeArrowheads="1"/>
          </p:cNvSpPr>
          <p:nvPr/>
        </p:nvSpPr>
        <p:spPr bwMode="auto">
          <a:xfrm>
            <a:off x="8432801" y="1498601"/>
            <a:ext cx="32914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000000"/>
                </a:solidFill>
                <a:latin typeface="Calibri" charset="0"/>
              </a:rPr>
              <a:t>still really hard</a:t>
            </a:r>
          </a:p>
        </p:txBody>
      </p:sp>
      <p:sp>
        <p:nvSpPr>
          <p:cNvPr id="67618" name="TextBox 41"/>
          <p:cNvSpPr txBox="1">
            <a:spLocks noChangeArrowheads="1"/>
          </p:cNvSpPr>
          <p:nvPr/>
        </p:nvSpPr>
        <p:spPr bwMode="auto">
          <a:xfrm>
            <a:off x="457201" y="2548465"/>
            <a:ext cx="1778000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67" dirty="0">
                <a:solidFill>
                  <a:srgbClr val="000000"/>
                </a:solidFill>
                <a:latin typeface="Calibri" charset="0"/>
              </a:rPr>
              <a:t>Spam detection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784576" y="2940973"/>
            <a:ext cx="2252136" cy="2387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609585">
              <a:defRPr/>
            </a:pPr>
            <a:r>
              <a:rPr lang="en-US" sz="1333" dirty="0">
                <a:solidFill>
                  <a:prstClr val="black"/>
                </a:solidFill>
                <a:latin typeface="Calibri"/>
                <a:cs typeface="Times New Roman"/>
              </a:rPr>
              <a:t>Let’s go to Agra!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803100" y="3224609"/>
            <a:ext cx="2216677" cy="22696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609585">
              <a:defRPr/>
            </a:pPr>
            <a:r>
              <a:rPr lang="en-US" sz="1333" dirty="0">
                <a:solidFill>
                  <a:prstClr val="black"/>
                </a:solidFill>
                <a:latin typeface="Calibri"/>
                <a:cs typeface="Times New Roman"/>
              </a:rPr>
              <a:t>Buy V1AGRA …</a:t>
            </a:r>
          </a:p>
        </p:txBody>
      </p:sp>
      <p:sp>
        <p:nvSpPr>
          <p:cNvPr id="67678" name="Rectangle 45"/>
          <p:cNvSpPr>
            <a:spLocks noChangeArrowheads="1"/>
          </p:cNvSpPr>
          <p:nvPr/>
        </p:nvSpPr>
        <p:spPr bwMode="auto">
          <a:xfrm>
            <a:off x="3166538" y="2730934"/>
            <a:ext cx="4060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609585"/>
            <a:r>
              <a:rPr lang="en-US" sz="2400" dirty="0">
                <a:solidFill>
                  <a:srgbClr val="008000"/>
                </a:solidFill>
                <a:latin typeface="Zapf Dingbats" charset="0"/>
                <a:cs typeface="Zapf Dingbats" charset="0"/>
              </a:rPr>
              <a:t>✓</a:t>
            </a:r>
            <a:endParaRPr lang="en-US" sz="2400" dirty="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67679" name="Rectangle 46"/>
          <p:cNvSpPr>
            <a:spLocks noChangeArrowheads="1"/>
          </p:cNvSpPr>
          <p:nvPr/>
        </p:nvSpPr>
        <p:spPr bwMode="auto">
          <a:xfrm>
            <a:off x="3177175" y="3083496"/>
            <a:ext cx="4409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09585"/>
            <a:r>
              <a:rPr lang="en-US" sz="2400" dirty="0">
                <a:solidFill>
                  <a:srgbClr val="FF0000"/>
                </a:solidFill>
                <a:latin typeface="Zapf Dingbats" charset="0"/>
                <a:cs typeface="Zapf Dingbats" charset="0"/>
              </a:rPr>
              <a:t>✗</a:t>
            </a:r>
            <a:endParaRPr lang="en-US" sz="24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57203" y="4345686"/>
            <a:ext cx="3454400" cy="20319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defTabSz="609585">
              <a:defRPr/>
            </a:pPr>
            <a:r>
              <a:rPr lang="en-US" sz="1467" dirty="0">
                <a:solidFill>
                  <a:prstClr val="black"/>
                </a:solidFill>
                <a:latin typeface="Calibri"/>
                <a:cs typeface="Times New Roman"/>
              </a:rPr>
              <a:t>Colorless   green   ideas   sleep   furiously.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20110" y="4142485"/>
            <a:ext cx="2873164" cy="166688"/>
          </a:xfrm>
          <a:prstGeom prst="rect">
            <a:avLst/>
          </a:prstGeom>
          <a:solidFill>
            <a:srgbClr val="DEF1DE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609585">
              <a:defRPr/>
            </a:pPr>
            <a:r>
              <a:rPr lang="en-US" sz="1333" dirty="0">
                <a:solidFill>
                  <a:prstClr val="black"/>
                </a:solidFill>
                <a:latin typeface="Calibri"/>
                <a:cs typeface="Times New Roman"/>
              </a:rPr>
              <a:t>     ADJ         ADJ    NOUN  VERB      ADV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06400" y="5442239"/>
            <a:ext cx="3454400" cy="2620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defTabSz="609585">
              <a:defRPr/>
            </a:pPr>
            <a:r>
              <a:rPr lang="en-US" sz="1467" dirty="0">
                <a:solidFill>
                  <a:prstClr val="black"/>
                </a:solidFill>
                <a:latin typeface="Calibri"/>
                <a:cs typeface="Times New Roman"/>
              </a:rPr>
              <a:t>Einstein met with UN officials in Princeton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95497" y="5276153"/>
            <a:ext cx="2875491" cy="166687"/>
          </a:xfrm>
          <a:prstGeom prst="rect">
            <a:avLst/>
          </a:prstGeom>
          <a:solidFill>
            <a:srgbClr val="DEF1DE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609585">
              <a:defRPr/>
            </a:pPr>
            <a:r>
              <a:rPr lang="en-US" sz="1333" dirty="0">
                <a:solidFill>
                  <a:prstClr val="black"/>
                </a:solidFill>
                <a:latin typeface="Calibri"/>
                <a:cs typeface="Times New Roman"/>
              </a:rPr>
              <a:t>PERSON              ORG                      LOC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328786" y="6313313"/>
            <a:ext cx="2441724" cy="40639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defTabSz="609585">
              <a:lnSpc>
                <a:spcPct val="90000"/>
              </a:lnSpc>
              <a:defRPr/>
            </a:pPr>
            <a:r>
              <a:rPr lang="en-US" sz="1400" dirty="0">
                <a:solidFill>
                  <a:prstClr val="black"/>
                </a:solidFill>
                <a:latin typeface="Calibri"/>
                <a:cs typeface="Times New Roman"/>
              </a:rPr>
              <a:t>You’re invited to our dinner party, Friday May 27 at 8:30</a:t>
            </a:r>
          </a:p>
        </p:txBody>
      </p:sp>
      <p:pic>
        <p:nvPicPr>
          <p:cNvPr id="67673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075" y="6256158"/>
            <a:ext cx="385368" cy="258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Rectangle 65"/>
          <p:cNvSpPr/>
          <p:nvPr/>
        </p:nvSpPr>
        <p:spPr bwMode="auto">
          <a:xfrm>
            <a:off x="7181287" y="6211711"/>
            <a:ext cx="751980" cy="46196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609585"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  <a:latin typeface="Calibri"/>
                <a:cs typeface="Times New Roman"/>
              </a:rPr>
              <a:t>Party</a:t>
            </a:r>
            <a:br>
              <a:rPr lang="en-US" sz="1200" dirty="0">
                <a:solidFill>
                  <a:prstClr val="white">
                    <a:lumMod val="50000"/>
                  </a:prstClr>
                </a:solidFill>
                <a:latin typeface="Calibri"/>
                <a:cs typeface="Times New Roman"/>
              </a:rPr>
            </a:br>
            <a:r>
              <a:rPr lang="en-US" sz="1200" dirty="0">
                <a:solidFill>
                  <a:prstClr val="white">
                    <a:lumMod val="50000"/>
                  </a:prstClr>
                </a:solidFill>
                <a:latin typeface="Calibri"/>
                <a:cs typeface="Times New Roman"/>
              </a:rPr>
              <a:t>May 27</a:t>
            </a:r>
            <a:br>
              <a:rPr lang="en-US" sz="1200" dirty="0">
                <a:solidFill>
                  <a:prstClr val="white">
                    <a:lumMod val="50000"/>
                  </a:prstClr>
                </a:solidFill>
                <a:latin typeface="Calibri"/>
                <a:cs typeface="Times New Roman"/>
              </a:rPr>
            </a:br>
            <a:r>
              <a:rPr lang="en-US" sz="1200" dirty="0">
                <a:solidFill>
                  <a:srgbClr val="0000FF"/>
                </a:solidFill>
                <a:latin typeface="Calibri"/>
                <a:cs typeface="Times New Roman"/>
              </a:rPr>
              <a:t>add</a:t>
            </a:r>
          </a:p>
        </p:txBody>
      </p:sp>
      <p:cxnSp>
        <p:nvCxnSpPr>
          <p:cNvPr id="69" name="Straight Connector 68"/>
          <p:cNvCxnSpPr/>
          <p:nvPr/>
        </p:nvCxnSpPr>
        <p:spPr bwMode="auto">
          <a:xfrm flipV="1">
            <a:off x="7343984" y="6821311"/>
            <a:ext cx="216747" cy="1725"/>
          </a:xfrm>
          <a:prstGeom prst="line">
            <a:avLst/>
          </a:prstGeom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4504545" y="1901227"/>
            <a:ext cx="2849880" cy="20697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609585">
              <a:defRPr/>
            </a:pPr>
            <a:r>
              <a:rPr lang="en-US" sz="1333" dirty="0">
                <a:solidFill>
                  <a:prstClr val="black"/>
                </a:solidFill>
                <a:latin typeface="Calibri"/>
                <a:cs typeface="Times New Roman"/>
              </a:rPr>
              <a:t>Best roast chicken in San Francisco!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504545" y="2209800"/>
            <a:ext cx="2849880" cy="2032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609585">
              <a:defRPr/>
            </a:pPr>
            <a:r>
              <a:rPr lang="en-US" sz="1333" dirty="0">
                <a:solidFill>
                  <a:prstClr val="black"/>
                </a:solidFill>
                <a:latin typeface="Calibri"/>
                <a:cs typeface="Times New Roman"/>
              </a:rPr>
              <a:t>The waiter ignored us for 20 minutes.</a:t>
            </a:r>
          </a:p>
        </p:txBody>
      </p:sp>
      <p:pic>
        <p:nvPicPr>
          <p:cNvPr id="67630" name="Picture 8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825" y="1803401"/>
            <a:ext cx="367904" cy="25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631" name="Picture 8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495825" y="2209800"/>
            <a:ext cx="366889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Rectangle 84"/>
          <p:cNvSpPr/>
          <p:nvPr/>
        </p:nvSpPr>
        <p:spPr>
          <a:xfrm>
            <a:off x="4470400" y="3095525"/>
            <a:ext cx="3520440" cy="19616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609585">
              <a:defRPr/>
            </a:pPr>
            <a:r>
              <a:rPr lang="en-US" sz="1333" dirty="0">
                <a:solidFill>
                  <a:prstClr val="black"/>
                </a:solidFill>
                <a:latin typeface="Calibri"/>
                <a:cs typeface="Times New Roman"/>
              </a:rPr>
              <a:t>Carter told Mubarak he shouldn’t run again.</a:t>
            </a:r>
          </a:p>
        </p:txBody>
      </p:sp>
      <p:sp>
        <p:nvSpPr>
          <p:cNvPr id="100" name="Arc 99"/>
          <p:cNvSpPr/>
          <p:nvPr/>
        </p:nvSpPr>
        <p:spPr>
          <a:xfrm>
            <a:off x="4775200" y="2955393"/>
            <a:ext cx="1422400" cy="304800"/>
          </a:xfrm>
          <a:prstGeom prst="arc">
            <a:avLst>
              <a:gd name="adj1" fmla="val 10822610"/>
              <a:gd name="adj2" fmla="val 0"/>
            </a:avLst>
          </a:prstGeom>
          <a:ln w="127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609585">
              <a:defRPr/>
            </a:pPr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Arc 100"/>
          <p:cNvSpPr/>
          <p:nvPr/>
        </p:nvSpPr>
        <p:spPr>
          <a:xfrm>
            <a:off x="5689601" y="2977972"/>
            <a:ext cx="501649" cy="383821"/>
          </a:xfrm>
          <a:prstGeom prst="arc">
            <a:avLst>
              <a:gd name="adj1" fmla="val 10830349"/>
              <a:gd name="adj2" fmla="val 10"/>
            </a:avLst>
          </a:prstGeom>
          <a:ln w="12700" cap="flat" cmpd="sng" algn="ctr">
            <a:solidFill>
              <a:srgbClr val="008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609585">
              <a:defRPr/>
            </a:pPr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67635" name="Picture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6800" y="3835400"/>
            <a:ext cx="508000" cy="264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Rectangle 103"/>
          <p:cNvSpPr/>
          <p:nvPr/>
        </p:nvSpPr>
        <p:spPr>
          <a:xfrm>
            <a:off x="4165600" y="3736084"/>
            <a:ext cx="3048000" cy="3048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defTabSz="609585">
              <a:defRPr/>
            </a:pPr>
            <a:r>
              <a:rPr lang="en-US" sz="1600" dirty="0">
                <a:solidFill>
                  <a:prstClr val="black"/>
                </a:solidFill>
                <a:latin typeface="Calibri"/>
                <a:cs typeface="Times New Roman"/>
              </a:rPr>
              <a:t>I need new batteries for my </a:t>
            </a:r>
            <a:r>
              <a:rPr lang="en-US" sz="1600" b="1" i="1" dirty="0">
                <a:solidFill>
                  <a:srgbClr val="FF0000"/>
                </a:solidFill>
                <a:latin typeface="Calibri"/>
                <a:cs typeface="Times New Roman"/>
              </a:rPr>
              <a:t>mouse</a:t>
            </a:r>
            <a:r>
              <a:rPr lang="en-US" sz="1600" dirty="0">
                <a:solidFill>
                  <a:prstClr val="black"/>
                </a:solidFill>
                <a:latin typeface="Calibri"/>
                <a:cs typeface="Times New Roman"/>
              </a:rPr>
              <a:t>.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143136" y="5575613"/>
            <a:ext cx="3476865" cy="22070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609585">
              <a:defRPr/>
            </a:pPr>
            <a:r>
              <a:rPr lang="en-US" sz="1333" dirty="0">
                <a:solidFill>
                  <a:prstClr val="black"/>
                </a:solidFill>
                <a:latin typeface="Calibri"/>
                <a:cs typeface="Times New Roman"/>
              </a:rPr>
              <a:t>The 13</a:t>
            </a:r>
            <a:r>
              <a:rPr lang="en-US" sz="1333" baseline="30000" dirty="0">
                <a:solidFill>
                  <a:prstClr val="black"/>
                </a:solidFill>
                <a:latin typeface="Calibri"/>
                <a:cs typeface="Times New Roman"/>
              </a:rPr>
              <a:t>th</a:t>
            </a:r>
            <a:r>
              <a:rPr lang="en-US" sz="1333" dirty="0">
                <a:solidFill>
                  <a:prstClr val="black"/>
                </a:solidFill>
                <a:latin typeface="Calibri"/>
                <a:cs typeface="Times New Roman"/>
              </a:rPr>
              <a:t> Shanghai International Film Festival…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165600" y="5310278"/>
            <a:ext cx="2754485" cy="19252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609585">
              <a:defRPr/>
            </a:pPr>
            <a:r>
              <a:rPr lang="zh-TW" altLang="en-US" sz="1333" dirty="0">
                <a:solidFill>
                  <a:srgbClr val="000000"/>
                </a:solidFill>
                <a:cs typeface="Times New Roman"/>
              </a:rPr>
              <a:t>第</a:t>
            </a:r>
            <a:r>
              <a:rPr lang="en-US" altLang="zh-TW" sz="1333" dirty="0">
                <a:solidFill>
                  <a:srgbClr val="000000"/>
                </a:solidFill>
                <a:cs typeface="Times New Roman"/>
              </a:rPr>
              <a:t>13</a:t>
            </a:r>
            <a:r>
              <a:rPr lang="zh-TW" altLang="en-US" sz="1333" dirty="0">
                <a:solidFill>
                  <a:srgbClr val="000000"/>
                </a:solidFill>
                <a:cs typeface="Times New Roman"/>
              </a:rPr>
              <a:t>届上海国际电影节开幕</a:t>
            </a:r>
            <a:r>
              <a:rPr lang="en-US" altLang="zh-TW" sz="1333" dirty="0">
                <a:solidFill>
                  <a:srgbClr val="000000"/>
                </a:solidFill>
                <a:cs typeface="Times New Roman"/>
              </a:rPr>
              <a:t>…</a:t>
            </a:r>
            <a:endParaRPr lang="zh-TW" altLang="en-US" sz="1333" dirty="0">
              <a:solidFill>
                <a:srgbClr val="000000"/>
              </a:solidFill>
              <a:cs typeface="Times New Roman"/>
            </a:endParaRPr>
          </a:p>
        </p:txBody>
      </p:sp>
      <p:sp>
        <p:nvSpPr>
          <p:cNvPr id="110" name="Right Arrow 109"/>
          <p:cNvSpPr/>
          <p:nvPr/>
        </p:nvSpPr>
        <p:spPr>
          <a:xfrm>
            <a:off x="7179732" y="5310896"/>
            <a:ext cx="289413" cy="18335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defRPr/>
            </a:pPr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8636000" y="4456376"/>
            <a:ext cx="1758949" cy="15848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609585">
              <a:defRPr/>
            </a:pPr>
            <a:r>
              <a:rPr lang="en-US" sz="1333" dirty="0">
                <a:solidFill>
                  <a:prstClr val="black"/>
                </a:solidFill>
                <a:latin typeface="Calibri"/>
                <a:cs typeface="Times New Roman"/>
              </a:rPr>
              <a:t>The Dow Jones is up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8940801" y="4851400"/>
            <a:ext cx="1589383" cy="20818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609585">
              <a:defRPr/>
            </a:pPr>
            <a:r>
              <a:rPr lang="en-US" sz="1333" dirty="0">
                <a:solidFill>
                  <a:prstClr val="black"/>
                </a:solidFill>
                <a:latin typeface="Calibri"/>
                <a:cs typeface="Times New Roman"/>
              </a:rPr>
              <a:t>Housing prices rose</a:t>
            </a:r>
          </a:p>
        </p:txBody>
      </p:sp>
      <p:sp>
        <p:nvSpPr>
          <p:cNvPr id="114" name="Right Arrow 113"/>
          <p:cNvSpPr/>
          <p:nvPr/>
        </p:nvSpPr>
        <p:spPr>
          <a:xfrm>
            <a:off x="10595801" y="4614862"/>
            <a:ext cx="239183" cy="16668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defRPr/>
            </a:pPr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997966" y="4506103"/>
            <a:ext cx="1022349" cy="41355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defRPr/>
            </a:pPr>
            <a:r>
              <a:rPr lang="en-US" sz="1333" dirty="0">
                <a:solidFill>
                  <a:prstClr val="black"/>
                </a:solidFill>
                <a:latin typeface="Calibri"/>
                <a:cs typeface="Times New Roman"/>
              </a:rPr>
              <a:t>Economy is good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518192" y="2413529"/>
            <a:ext cx="3165808" cy="40587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609585">
              <a:defRPr/>
            </a:pPr>
            <a:r>
              <a:rPr lang="en-US" sz="1333" dirty="0">
                <a:solidFill>
                  <a:prstClr val="black"/>
                </a:solidFill>
                <a:latin typeface="Calibri"/>
                <a:cs typeface="Times New Roman"/>
              </a:rPr>
              <a:t>Q. How effective is ibuprofen in reducing fever in patients with acute febrile illness?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5080000" y="4707467"/>
            <a:ext cx="2946400" cy="2032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609585">
              <a:defRPr/>
            </a:pPr>
            <a:r>
              <a:rPr lang="en-US" sz="1400" dirty="0">
                <a:solidFill>
                  <a:prstClr val="black"/>
                </a:solidFill>
                <a:latin typeface="Calibri"/>
                <a:cs typeface="Times New Roman"/>
              </a:rPr>
              <a:t>I can see Alcatraz from the window!</a:t>
            </a:r>
          </a:p>
        </p:txBody>
      </p:sp>
      <p:cxnSp>
        <p:nvCxnSpPr>
          <p:cNvPr id="121" name="Straight Connector 120"/>
          <p:cNvCxnSpPr/>
          <p:nvPr/>
        </p:nvCxnSpPr>
        <p:spPr>
          <a:xfrm rot="10800000">
            <a:off x="7010402" y="4612389"/>
            <a:ext cx="124884" cy="79375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6887633" y="4612389"/>
            <a:ext cx="127000" cy="79375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10800000">
            <a:off x="6815669" y="4533013"/>
            <a:ext cx="198967" cy="79375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5400000" flipH="1" flipV="1">
            <a:off x="6649510" y="4525605"/>
            <a:ext cx="158751" cy="173567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10800000">
            <a:off x="6616702" y="4455225"/>
            <a:ext cx="198967" cy="77788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6292852" y="4455224"/>
            <a:ext cx="323849" cy="236539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5969002" y="4455224"/>
            <a:ext cx="647700" cy="236539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10800000">
            <a:off x="6413502" y="4375850"/>
            <a:ext cx="198967" cy="79375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10800000">
            <a:off x="6214535" y="4296475"/>
            <a:ext cx="198967" cy="79375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5767919" y="4379024"/>
            <a:ext cx="645583" cy="312739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5486401" y="4302824"/>
            <a:ext cx="723900" cy="446976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8541047" y="3494278"/>
            <a:ext cx="2828924" cy="20361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609585">
              <a:defRPr/>
            </a:pPr>
            <a:r>
              <a:rPr lang="en-US" sz="1333" dirty="0">
                <a:solidFill>
                  <a:prstClr val="black"/>
                </a:solidFill>
                <a:latin typeface="Calibri"/>
                <a:cs typeface="Times New Roman"/>
              </a:rPr>
              <a:t>XYZ acquired ABC yesterday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8541047" y="3719986"/>
            <a:ext cx="2828924" cy="20780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609585">
              <a:defRPr/>
            </a:pPr>
            <a:r>
              <a:rPr lang="en-US" sz="1333" dirty="0">
                <a:solidFill>
                  <a:prstClr val="black"/>
                </a:solidFill>
                <a:latin typeface="Calibri"/>
                <a:cs typeface="Times New Roman"/>
              </a:rPr>
              <a:t>ABC has been taken over by XYZ</a:t>
            </a:r>
          </a:p>
        </p:txBody>
      </p:sp>
      <p:sp>
        <p:nvSpPr>
          <p:cNvPr id="151" name="Rectangular Callout 150"/>
          <p:cNvSpPr/>
          <p:nvPr/>
        </p:nvSpPr>
        <p:spPr>
          <a:xfrm>
            <a:off x="9314643" y="5359401"/>
            <a:ext cx="2739540" cy="277577"/>
          </a:xfrm>
          <a:prstGeom prst="wedgeRectCallout">
            <a:avLst>
              <a:gd name="adj1" fmla="val -67569"/>
              <a:gd name="adj2" fmla="val 9666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defRPr/>
            </a:pPr>
            <a:r>
              <a:rPr lang="en-US" sz="1333" dirty="0">
                <a:solidFill>
                  <a:srgbClr val="000000"/>
                </a:solidFill>
                <a:latin typeface="Calibri"/>
              </a:rPr>
              <a:t>Where is Citizen Kane playing in SF? </a:t>
            </a:r>
          </a:p>
        </p:txBody>
      </p:sp>
      <p:sp>
        <p:nvSpPr>
          <p:cNvPr id="152" name="Rectangular Callout 151"/>
          <p:cNvSpPr/>
          <p:nvPr/>
        </p:nvSpPr>
        <p:spPr>
          <a:xfrm>
            <a:off x="9248465" y="5765801"/>
            <a:ext cx="2286424" cy="436393"/>
          </a:xfrm>
          <a:prstGeom prst="wedgeRectCallout">
            <a:avLst>
              <a:gd name="adj1" fmla="val 63386"/>
              <a:gd name="adj2" fmla="val -39734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defRPr/>
            </a:pPr>
            <a:r>
              <a:rPr lang="en-US" sz="1333" dirty="0">
                <a:solidFill>
                  <a:srgbClr val="000000"/>
                </a:solidFill>
                <a:latin typeface="Calibri"/>
              </a:rPr>
              <a:t>Castro Theatre at 7:30. Do you want a ticket?</a:t>
            </a:r>
          </a:p>
        </p:txBody>
      </p:sp>
      <p:pic>
        <p:nvPicPr>
          <p:cNvPr id="67666" name="Picture 1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8398364" y="5787474"/>
            <a:ext cx="506219" cy="384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Rectangle 111"/>
          <p:cNvSpPr/>
          <p:nvPr/>
        </p:nvSpPr>
        <p:spPr>
          <a:xfrm>
            <a:off x="8737600" y="4648200"/>
            <a:ext cx="1727200" cy="2032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609585">
              <a:defRPr/>
            </a:pPr>
            <a:r>
              <a:rPr lang="en-US" sz="1333" dirty="0">
                <a:solidFill>
                  <a:prstClr val="black"/>
                </a:solidFill>
                <a:latin typeface="Calibri"/>
                <a:cs typeface="Times New Roman"/>
              </a:rPr>
              <a:t>The S&amp;P500 jumped</a:t>
            </a:r>
          </a:p>
        </p:txBody>
      </p:sp>
      <p:pic>
        <p:nvPicPr>
          <p:cNvPr id="2" name="Picture 1" descr="BU009519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565" y="3429000"/>
            <a:ext cx="587436" cy="584200"/>
          </a:xfrm>
          <a:prstGeom prst="rect">
            <a:avLst/>
          </a:prstGeom>
        </p:spPr>
      </p:pic>
      <p:pic>
        <p:nvPicPr>
          <p:cNvPr id="3" name="Picture 2" descr="skd186802sdc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384" y="5427661"/>
            <a:ext cx="544217" cy="584200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NLP &amp; TM, Spring 2025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  <p:sp>
        <p:nvSpPr>
          <p:cNvPr id="19" name="投影片編號版面配置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79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Knowledge of Language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Phonetics and Phonology - knowledge about linguistic sounds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Morphology</a:t>
            </a:r>
            <a:r>
              <a:rPr lang="en-US" altLang="zh-TW" dirty="0"/>
              <a:t> - knowledge of the meaningful components of </a:t>
            </a:r>
            <a:r>
              <a:rPr lang="en-US" altLang="zh-TW" dirty="0">
                <a:solidFill>
                  <a:srgbClr val="0000FF"/>
                </a:solidFill>
              </a:rPr>
              <a:t>words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Syntax</a:t>
            </a:r>
            <a:r>
              <a:rPr lang="en-US" altLang="zh-TW" dirty="0"/>
              <a:t> - knowledge of the </a:t>
            </a:r>
            <a:r>
              <a:rPr lang="en-US" altLang="zh-TW" dirty="0">
                <a:solidFill>
                  <a:srgbClr val="0000FF"/>
                </a:solidFill>
              </a:rPr>
              <a:t>structural relationships </a:t>
            </a:r>
            <a:r>
              <a:rPr lang="en-US" altLang="zh-TW" dirty="0"/>
              <a:t>between words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Semantics </a:t>
            </a:r>
            <a:r>
              <a:rPr lang="en-US" altLang="zh-TW" dirty="0"/>
              <a:t>- knowledge of </a:t>
            </a:r>
            <a:r>
              <a:rPr lang="en-US" altLang="zh-TW" dirty="0">
                <a:solidFill>
                  <a:srgbClr val="0000FF"/>
                </a:solidFill>
              </a:rPr>
              <a:t>meaning</a:t>
            </a:r>
          </a:p>
          <a:p>
            <a:r>
              <a:rPr lang="en-US" altLang="zh-TW" dirty="0"/>
              <a:t>Pragmatics - knowledge of the relationship of meaning to the goals and intentions of the speaker</a:t>
            </a:r>
          </a:p>
          <a:p>
            <a:r>
              <a:rPr lang="en-US" altLang="zh-TW" dirty="0"/>
              <a:t>Discourse - knowledge about linguistic units larger than a single utterance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NLP &amp; TM, Spring 2025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987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Ambiguity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Some input is </a:t>
            </a:r>
            <a:r>
              <a:rPr lang="en-US" altLang="zh-TW" b="1" dirty="0"/>
              <a:t>ambiguous </a:t>
            </a:r>
            <a:r>
              <a:rPr lang="en-US" altLang="zh-TW" dirty="0"/>
              <a:t>if multiple, alternative linguistic structures can be built for it</a:t>
            </a:r>
          </a:p>
          <a:p>
            <a:r>
              <a:rPr lang="en-US" altLang="zh-TW" dirty="0"/>
              <a:t>For example: </a:t>
            </a:r>
            <a:r>
              <a:rPr lang="en-US" altLang="zh-TW" i="1" dirty="0">
                <a:solidFill>
                  <a:srgbClr val="0000FF"/>
                </a:solidFill>
              </a:rPr>
              <a:t>I made her duck.</a:t>
            </a:r>
          </a:p>
          <a:p>
            <a:r>
              <a:rPr lang="en-US" altLang="zh-TW" dirty="0"/>
              <a:t>What’s the meaning?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NLP &amp; TM, Spring 2025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696" y="3592443"/>
            <a:ext cx="2312504" cy="154167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531086" y="2811175"/>
            <a:ext cx="414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rgbClr val="FF0000"/>
                </a:solidFill>
              </a:rPr>
              <a:t>?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531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Possible Answers: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(1.5) I cooked waterfowl for her.</a:t>
            </a:r>
          </a:p>
          <a:p>
            <a:r>
              <a:rPr lang="en-US" altLang="zh-TW" dirty="0"/>
              <a:t>(1.6) I cooked waterfowl belonging to her.</a:t>
            </a:r>
          </a:p>
          <a:p>
            <a:r>
              <a:rPr lang="en-US" altLang="zh-TW" dirty="0"/>
              <a:t>(1.7) I created the (plaster?) duck she owns.</a:t>
            </a:r>
          </a:p>
          <a:p>
            <a:r>
              <a:rPr lang="en-US" altLang="zh-TW" dirty="0"/>
              <a:t>(1.8) I caused her to quickly lower her head or body.</a:t>
            </a:r>
          </a:p>
          <a:p>
            <a:r>
              <a:rPr lang="en-US" altLang="zh-TW" dirty="0"/>
              <a:t>(1.9) I waved my magic wand and turned her into undifferentiated waterfowl.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NLP &amp; TM, Spring 2025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8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Resolving Ambiguities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Lexical disambiguation</a:t>
            </a:r>
          </a:p>
          <a:p>
            <a:pPr lvl="1"/>
            <a:r>
              <a:rPr lang="en-US" altLang="zh-TW" dirty="0"/>
              <a:t>Part-of-Speech (POS) Tagging</a:t>
            </a:r>
          </a:p>
          <a:p>
            <a:pPr lvl="2"/>
            <a:r>
              <a:rPr lang="en-US" altLang="zh-TW" dirty="0"/>
              <a:t>E.g. duck: noun vs. verb</a:t>
            </a:r>
          </a:p>
          <a:p>
            <a:pPr lvl="1"/>
            <a:r>
              <a:rPr lang="en-US" altLang="zh-TW" dirty="0"/>
              <a:t>Word sense disambiguation</a:t>
            </a:r>
          </a:p>
          <a:p>
            <a:pPr lvl="2"/>
            <a:r>
              <a:rPr lang="en-US" altLang="zh-TW" dirty="0"/>
              <a:t>E.g. make: create vs. cook</a:t>
            </a:r>
          </a:p>
          <a:p>
            <a:r>
              <a:rPr lang="en-US" altLang="zh-TW" dirty="0"/>
              <a:t>Syntactic disambiguation</a:t>
            </a:r>
          </a:p>
          <a:p>
            <a:pPr lvl="1"/>
            <a:r>
              <a:rPr lang="en-US" altLang="zh-TW" dirty="0"/>
              <a:t>Parsing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NLP &amp; TM, Spring 2025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336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8000" y="1694637"/>
            <a:ext cx="3688080" cy="21407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5867">
              <a:latin typeface="Calibri"/>
              <a:cs typeface="Calibri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391237" y="1694637"/>
            <a:ext cx="3688080" cy="21407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5867">
              <a:latin typeface="Calibri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3391" y="1600201"/>
            <a:ext cx="3471143" cy="5436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933" b="1" dirty="0">
                <a:latin typeface="Calibri"/>
                <a:cs typeface="Calibri"/>
              </a:rPr>
              <a:t>non-standard English</a:t>
            </a:r>
            <a:endParaRPr lang="en-US" sz="2933" dirty="0">
              <a:latin typeface="Calibri"/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4760" y="2177547"/>
            <a:ext cx="38608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Calibri"/>
                <a:cs typeface="Calibri"/>
              </a:rPr>
              <a:t>Great job @</a:t>
            </a:r>
            <a:r>
              <a:rPr lang="en-US" sz="2000" dirty="0" err="1">
                <a:latin typeface="Calibri"/>
                <a:cs typeface="Calibri"/>
              </a:rPr>
              <a:t>justinbieber</a:t>
            </a:r>
            <a:r>
              <a:rPr lang="en-US" sz="2000" dirty="0">
                <a:latin typeface="Calibri"/>
                <a:cs typeface="Calibri"/>
              </a:rPr>
              <a:t>! Were SOO PROUD of what </a:t>
            </a:r>
            <a:r>
              <a:rPr lang="en-US" sz="2000" dirty="0" err="1">
                <a:latin typeface="Calibri"/>
                <a:cs typeface="Calibri"/>
              </a:rPr>
              <a:t>youve</a:t>
            </a:r>
            <a:r>
              <a:rPr lang="en-US" sz="2000" dirty="0">
                <a:latin typeface="Calibri"/>
                <a:cs typeface="Calibri"/>
              </a:rPr>
              <a:t> accomplished! U taught us 2 #</a:t>
            </a:r>
            <a:r>
              <a:rPr lang="en-US" sz="2000" dirty="0" err="1">
                <a:latin typeface="Calibri"/>
                <a:cs typeface="Calibri"/>
              </a:rPr>
              <a:t>neversaynever</a:t>
            </a:r>
            <a:r>
              <a:rPr lang="en-US" sz="2000" dirty="0">
                <a:latin typeface="Calibri"/>
                <a:cs typeface="Calibri"/>
              </a:rPr>
              <a:t> &amp; you yourself should never give up either♥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68801" y="1594248"/>
            <a:ext cx="277915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latin typeface="Calibri"/>
                <a:cs typeface="Calibri"/>
              </a:rPr>
              <a:t>segmentation issues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199120" y="1694637"/>
            <a:ext cx="3688080" cy="21407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5867">
              <a:latin typeface="Calibri"/>
              <a:cs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1843" y="1600201"/>
            <a:ext cx="103906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latin typeface="Calibri"/>
                <a:cs typeface="Calibri"/>
              </a:rPr>
              <a:t>idioms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99120" y="2346325"/>
            <a:ext cx="3688080" cy="14052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133" dirty="0">
                <a:latin typeface="Calibri"/>
                <a:cs typeface="Calibri"/>
              </a:rPr>
              <a:t>dark horse</a:t>
            </a:r>
          </a:p>
          <a:p>
            <a:pPr algn="ctr">
              <a:defRPr/>
            </a:pPr>
            <a:r>
              <a:rPr lang="en-US" sz="2133" dirty="0">
                <a:latin typeface="Calibri"/>
                <a:cs typeface="Calibri"/>
              </a:rPr>
              <a:t>get cold feet</a:t>
            </a:r>
          </a:p>
          <a:p>
            <a:pPr algn="ctr">
              <a:defRPr/>
            </a:pPr>
            <a:r>
              <a:rPr lang="en-US" sz="2133" dirty="0">
                <a:latin typeface="Calibri"/>
                <a:cs typeface="Calibri"/>
              </a:rPr>
              <a:t>lose face</a:t>
            </a:r>
          </a:p>
          <a:p>
            <a:pPr algn="ctr">
              <a:defRPr/>
            </a:pPr>
            <a:r>
              <a:rPr lang="en-US" sz="2133" dirty="0">
                <a:latin typeface="Calibri"/>
                <a:cs typeface="Calibri"/>
              </a:rPr>
              <a:t>throw in the towel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08000" y="4034533"/>
            <a:ext cx="3688080" cy="213766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5867">
              <a:latin typeface="Calibri"/>
              <a:cs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81173" y="3931048"/>
            <a:ext cx="16289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latin typeface="Calibri"/>
                <a:cs typeface="Calibri"/>
              </a:rPr>
              <a:t>neologisms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8000" y="4560211"/>
            <a:ext cx="3688080" cy="14052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133" dirty="0" err="1">
                <a:latin typeface="Calibri"/>
                <a:cs typeface="Calibri"/>
              </a:rPr>
              <a:t>unfriend</a:t>
            </a:r>
            <a:endParaRPr lang="en-US" sz="2133" dirty="0">
              <a:latin typeface="Calibri"/>
              <a:cs typeface="Calibri"/>
            </a:endParaRPr>
          </a:p>
          <a:p>
            <a:pPr algn="ctr">
              <a:defRPr/>
            </a:pPr>
            <a:r>
              <a:rPr lang="en-US" sz="2133" dirty="0" err="1">
                <a:latin typeface="Calibri"/>
                <a:cs typeface="Calibri"/>
              </a:rPr>
              <a:t>Retweet</a:t>
            </a:r>
            <a:endParaRPr lang="en-US" sz="2133" dirty="0">
              <a:latin typeface="Calibri"/>
              <a:cs typeface="Calibri"/>
            </a:endParaRPr>
          </a:p>
          <a:p>
            <a:pPr algn="ctr">
              <a:defRPr/>
            </a:pPr>
            <a:r>
              <a:rPr lang="en-US" sz="2133" dirty="0" err="1">
                <a:latin typeface="Calibri"/>
                <a:cs typeface="Calibri"/>
              </a:rPr>
              <a:t>bromance</a:t>
            </a:r>
            <a:endParaRPr lang="en-US" sz="2133" dirty="0">
              <a:latin typeface="Calibri"/>
              <a:cs typeface="Calibri"/>
            </a:endParaRPr>
          </a:p>
          <a:p>
            <a:pPr algn="ctr">
              <a:defRPr/>
            </a:pPr>
            <a:endParaRPr lang="en-US" sz="2133" dirty="0">
              <a:latin typeface="Calibri"/>
              <a:cs typeface="Calibri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199120" y="4014725"/>
            <a:ext cx="3688080" cy="21407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5867">
              <a:latin typeface="Calibri"/>
              <a:cs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31200" y="3863381"/>
            <a:ext cx="263597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latin typeface="Calibri"/>
                <a:cs typeface="Calibri"/>
              </a:rPr>
              <a:t>tricky entity names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31200" y="4616161"/>
            <a:ext cx="3740573" cy="1179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defRPr/>
            </a:pPr>
            <a:r>
              <a:rPr lang="en-US" sz="2133" dirty="0">
                <a:latin typeface="Calibri"/>
                <a:cs typeface="Calibri"/>
              </a:rPr>
              <a:t>Where is </a:t>
            </a:r>
            <a:r>
              <a:rPr lang="en-US" sz="2133" i="1" dirty="0">
                <a:latin typeface="Calibri"/>
                <a:cs typeface="Calibri"/>
              </a:rPr>
              <a:t>A Bug’s Life</a:t>
            </a:r>
            <a:r>
              <a:rPr lang="en-US" sz="2133" dirty="0">
                <a:latin typeface="Calibri"/>
                <a:cs typeface="Calibri"/>
              </a:rPr>
              <a:t> playing …</a:t>
            </a:r>
            <a:endParaRPr lang="en-US" sz="2133" i="1" dirty="0">
              <a:latin typeface="Calibri"/>
              <a:cs typeface="Calibri"/>
            </a:endParaRPr>
          </a:p>
          <a:p>
            <a:pPr>
              <a:spcBef>
                <a:spcPts val="400"/>
              </a:spcBef>
              <a:defRPr/>
            </a:pPr>
            <a:r>
              <a:rPr lang="en-US" sz="2133" i="1" dirty="0">
                <a:latin typeface="Calibri"/>
                <a:cs typeface="Calibri"/>
              </a:rPr>
              <a:t>Let It Be</a:t>
            </a:r>
            <a:r>
              <a:rPr lang="en-US" sz="2133" dirty="0">
                <a:latin typeface="Calibri"/>
                <a:cs typeface="Calibri"/>
              </a:rPr>
              <a:t> was recorded …</a:t>
            </a:r>
          </a:p>
          <a:p>
            <a:pPr>
              <a:spcBef>
                <a:spcPts val="400"/>
              </a:spcBef>
              <a:defRPr/>
            </a:pPr>
            <a:r>
              <a:rPr lang="en-US" sz="2133" dirty="0">
                <a:latin typeface="Calibri"/>
                <a:cs typeface="Calibri"/>
              </a:rPr>
              <a:t>… a mutation on the </a:t>
            </a:r>
            <a:r>
              <a:rPr lang="en-US" sz="2133" i="1" dirty="0">
                <a:latin typeface="Calibri"/>
                <a:cs typeface="Calibri"/>
              </a:rPr>
              <a:t>for</a:t>
            </a:r>
            <a:r>
              <a:rPr lang="en-US" sz="2133" dirty="0">
                <a:latin typeface="Calibri"/>
                <a:cs typeface="Calibri"/>
              </a:rPr>
              <a:t> gene …</a:t>
            </a:r>
            <a:endParaRPr lang="en-US" sz="2133" i="1" dirty="0">
              <a:latin typeface="Calibri"/>
              <a:cs typeface="Calibri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439920" y="3996431"/>
            <a:ext cx="3688080" cy="213766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5867">
              <a:latin typeface="Calibri"/>
              <a:cs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75200" y="3867654"/>
            <a:ext cx="23951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latin typeface="Calibri"/>
                <a:cs typeface="Calibri"/>
              </a:rPr>
              <a:t>world knowledge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39920" y="4633237"/>
            <a:ext cx="3688080" cy="8000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Bef>
                <a:spcPts val="400"/>
              </a:spcBef>
              <a:defRPr/>
            </a:pPr>
            <a:r>
              <a:rPr lang="en-US" sz="2133" dirty="0">
                <a:latin typeface="Calibri"/>
                <a:cs typeface="Calibri"/>
              </a:rPr>
              <a:t>Mary and Sue are sisters.</a:t>
            </a:r>
          </a:p>
          <a:p>
            <a:pPr algn="ctr">
              <a:spcBef>
                <a:spcPts val="400"/>
              </a:spcBef>
              <a:defRPr/>
            </a:pPr>
            <a:r>
              <a:rPr lang="en-US" sz="2133" dirty="0">
                <a:latin typeface="Calibri"/>
                <a:cs typeface="Calibri"/>
              </a:rPr>
              <a:t>Mary and Sue are mothers.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2801" y="6233174"/>
            <a:ext cx="377879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But that’s what makes it fun!</a:t>
            </a:r>
          </a:p>
        </p:txBody>
      </p:sp>
      <p:grpSp>
        <p:nvGrpSpPr>
          <p:cNvPr id="83999" name="Group 80"/>
          <p:cNvGrpSpPr>
            <a:grpSpLocks/>
          </p:cNvGrpSpPr>
          <p:nvPr/>
        </p:nvGrpSpPr>
        <p:grpSpPr bwMode="auto">
          <a:xfrm>
            <a:off x="4384927" y="2583947"/>
            <a:ext cx="3673727" cy="711200"/>
            <a:chOff x="3686175" y="2535809"/>
            <a:chExt cx="1774825" cy="337261"/>
          </a:xfrm>
        </p:grpSpPr>
        <p:sp>
          <p:nvSpPr>
            <p:cNvPr id="69" name="Rectangle 68"/>
            <p:cNvSpPr/>
            <p:nvPr/>
          </p:nvSpPr>
          <p:spPr>
            <a:xfrm>
              <a:off x="3686175" y="2535809"/>
              <a:ext cx="182101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5867">
                <a:latin typeface="Calibri"/>
                <a:cs typeface="Calibri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897307" y="2535809"/>
              <a:ext cx="237523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5867">
                <a:latin typeface="Calibri"/>
                <a:cs typeface="Calibri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159901" y="2535809"/>
              <a:ext cx="493520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5867">
                <a:latin typeface="Calibri"/>
                <a:cs typeface="Calibri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678494" y="2535809"/>
              <a:ext cx="328573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5867">
                <a:latin typeface="Calibri"/>
                <a:cs typeface="Calibri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029500" y="2535809"/>
              <a:ext cx="431500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5867">
                <a:latin typeface="Calibri"/>
                <a:cs typeface="Calibri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686175" y="2727808"/>
              <a:ext cx="182101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5867">
                <a:latin typeface="Calibri"/>
                <a:cs typeface="Calibri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897307" y="2727808"/>
              <a:ext cx="484283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5867">
                <a:latin typeface="Calibri"/>
                <a:cs typeface="Calibri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413259" y="2727808"/>
              <a:ext cx="593808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5867">
                <a:latin typeface="Calibri"/>
                <a:cs typeface="Calibri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029500" y="2727808"/>
              <a:ext cx="431500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5867">
                <a:latin typeface="Calibri"/>
                <a:cs typeface="Calibri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283327" y="2514601"/>
            <a:ext cx="3860800" cy="759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400"/>
              </a:spcBef>
              <a:defRPr/>
            </a:pPr>
            <a:r>
              <a:rPr lang="en-US" sz="2000" dirty="0">
                <a:latin typeface="Calibri"/>
                <a:cs typeface="Calibri"/>
              </a:rPr>
              <a:t>the New York-New Haven Railroad</a:t>
            </a:r>
          </a:p>
          <a:p>
            <a:pPr algn="ctr">
              <a:spcBef>
                <a:spcPts val="400"/>
              </a:spcBef>
              <a:defRPr/>
            </a:pPr>
            <a:r>
              <a:rPr lang="en-US" sz="2000" dirty="0">
                <a:latin typeface="Calibri"/>
                <a:cs typeface="Calibri"/>
              </a:rPr>
              <a:t>the New York-New Haven Railroad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08000"/>
            <a:ext cx="10160000" cy="990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Why else is natural language understanding difficult?</a:t>
            </a:r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NLP &amp; TM, Spring 2025</a:t>
            </a:r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675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Models and Algorithms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State machines, rule systems, logic, probabilistic models, vector-space models</a:t>
            </a:r>
          </a:p>
          <a:p>
            <a:r>
              <a:rPr lang="en-US" altLang="zh-TW" dirty="0"/>
              <a:t>State space search algorithm: dynamic programming</a:t>
            </a:r>
          </a:p>
          <a:p>
            <a:r>
              <a:rPr lang="en-US" altLang="zh-TW" dirty="0"/>
              <a:t>Machine learning algorithm: classification, expectation-maximization (EM), …</a:t>
            </a:r>
          </a:p>
          <a:p>
            <a:r>
              <a:rPr lang="en-US" altLang="zh-TW" dirty="0"/>
              <a:t>Deterministic and non-deterministic finite state automata, finite-state transducers</a:t>
            </a:r>
          </a:p>
          <a:p>
            <a:r>
              <a:rPr lang="en-US" altLang="zh-TW" dirty="0"/>
              <a:t>Regular grammars, context free grammars, …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NLP &amp; TM, Spring 2025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17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Language, Thought, Understanding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The ability to process language as skillfully as humans do</a:t>
            </a:r>
          </a:p>
          <a:p>
            <a:pPr lvl="1"/>
            <a:r>
              <a:rPr lang="en-US" altLang="zh-TW" dirty="0"/>
              <a:t>“Can machines </a:t>
            </a:r>
            <a:r>
              <a:rPr lang="en-US" altLang="zh-TW" dirty="0">
                <a:solidFill>
                  <a:srgbClr val="0000FF"/>
                </a:solidFill>
              </a:rPr>
              <a:t>think</a:t>
            </a:r>
            <a:r>
              <a:rPr lang="en-US" altLang="zh-TW" dirty="0"/>
              <a:t>?”</a:t>
            </a:r>
          </a:p>
          <a:p>
            <a:r>
              <a:rPr lang="en-US" altLang="zh-TW" dirty="0"/>
              <a:t>Turing test: by Alan Turing (1950)</a:t>
            </a:r>
          </a:p>
          <a:p>
            <a:pPr lvl="1"/>
            <a:r>
              <a:rPr lang="en-US" altLang="zh-TW" dirty="0"/>
              <a:t>“Imitation game”</a:t>
            </a:r>
          </a:p>
          <a:p>
            <a:pPr lvl="1"/>
            <a:r>
              <a:rPr lang="en-US" altLang="zh-TW" dirty="0"/>
              <a:t>“Can machines </a:t>
            </a:r>
            <a:r>
              <a:rPr lang="en-US" altLang="zh-TW" dirty="0">
                <a:solidFill>
                  <a:srgbClr val="0000FF"/>
                </a:solidFill>
              </a:rPr>
              <a:t>do</a:t>
            </a:r>
            <a:r>
              <a:rPr lang="en-US" altLang="zh-TW" dirty="0"/>
              <a:t> what we can do?”</a:t>
            </a:r>
          </a:p>
          <a:p>
            <a:r>
              <a:rPr lang="en-US" altLang="zh-TW" dirty="0"/>
              <a:t>Conversational agents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581" y="2397919"/>
            <a:ext cx="2505272" cy="3206750"/>
          </a:xfr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97919"/>
            <a:ext cx="2505274" cy="3206750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NLP &amp; TM, Spring 2025</a:t>
            </a:r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05" y="1825625"/>
            <a:ext cx="4855352" cy="370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6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Q: Please write me a sonnet on the topic of the Forth Bridge.</a:t>
            </a:r>
          </a:p>
          <a:p>
            <a:r>
              <a:rPr lang="en-US" altLang="zh-TW" dirty="0"/>
              <a:t>A: Count me out on this one. I never could write poetry.</a:t>
            </a:r>
          </a:p>
          <a:p>
            <a:r>
              <a:rPr lang="en-US" altLang="zh-TW" dirty="0"/>
              <a:t>Q: Add 34957 to 70764.</a:t>
            </a:r>
          </a:p>
          <a:p>
            <a:r>
              <a:rPr lang="en-US" altLang="zh-TW" dirty="0"/>
              <a:t>A: (Pause about 30 seconds and then give answer as) 105621.</a:t>
            </a:r>
            <a:endParaRPr lang="zh-TW" alt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NLP &amp; TM, Spring 2025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00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What is NLP?</a:t>
            </a:r>
          </a:p>
          <a:p>
            <a:r>
              <a:rPr lang="en-US" altLang="zh-TW" dirty="0"/>
              <a:t>Example Tasks</a:t>
            </a:r>
          </a:p>
          <a:p>
            <a:r>
              <a:rPr lang="en-US" altLang="zh-TW" dirty="0"/>
              <a:t>The state-of-the-art</a:t>
            </a:r>
          </a:p>
          <a:p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NLP &amp; TM, Spring 2025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043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dialog of ELIZA (1966)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User1: You are like my father in some ways.</a:t>
            </a:r>
          </a:p>
          <a:p>
            <a:r>
              <a:rPr lang="en-US" altLang="zh-TW" dirty="0"/>
              <a:t>ELIZA1: WHAT RESEMBLANCE DO YOU SEE</a:t>
            </a:r>
          </a:p>
          <a:p>
            <a:r>
              <a:rPr lang="en-US" altLang="zh-TW" dirty="0"/>
              <a:t>User2: You are not very aggressive but I think you don’t want me to notice that.</a:t>
            </a:r>
          </a:p>
          <a:p>
            <a:r>
              <a:rPr lang="en-US" altLang="zh-TW" dirty="0"/>
              <a:t>ELIZA2: WHAT MAKES YOU THINK I AM NOT AGGRESSIVE</a:t>
            </a:r>
          </a:p>
          <a:p>
            <a:r>
              <a:rPr lang="en-US" altLang="zh-TW" dirty="0"/>
              <a:t>User3: You don’t argue with me.</a:t>
            </a:r>
          </a:p>
          <a:p>
            <a:r>
              <a:rPr lang="en-US" altLang="zh-TW" dirty="0"/>
              <a:t>ELIZA3: WHY DO YOU THINK I DON’T ARGUE WITH YOU</a:t>
            </a:r>
          </a:p>
          <a:p>
            <a:r>
              <a:rPr lang="en-US" altLang="zh-TW" dirty="0"/>
              <a:t>User4: You are afraid of me.</a:t>
            </a:r>
          </a:p>
          <a:p>
            <a:r>
              <a:rPr lang="en-US" altLang="zh-TW" dirty="0"/>
              <a:t>ELIZA4: DOES IT PLEASE YOU TO BELIEVE I AM AFRAID OF YOU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NLP &amp; TM, Spring 2025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7" name="圓角矩形圖說文字 6"/>
          <p:cNvSpPr/>
          <p:nvPr/>
        </p:nvSpPr>
        <p:spPr>
          <a:xfrm>
            <a:off x="8414158" y="998289"/>
            <a:ext cx="2726422" cy="1400961"/>
          </a:xfrm>
          <a:prstGeom prst="wedgeRoundRectCallout">
            <a:avLst>
              <a:gd name="adj1" fmla="val -49031"/>
              <a:gd name="adj2" fmla="val 6579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Rogerian Psychotherapy (person-centered therapy)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25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State of the Art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Travelers calling travel providers interact with conversational agents</a:t>
            </a:r>
          </a:p>
          <a:p>
            <a:r>
              <a:rPr lang="en-US" altLang="zh-TW" dirty="0"/>
              <a:t>Cars that allow drivers to control by voice</a:t>
            </a:r>
          </a:p>
          <a:p>
            <a:r>
              <a:rPr lang="en-US" altLang="zh-TW" dirty="0"/>
              <a:t>Searching video on the Web by speech</a:t>
            </a:r>
          </a:p>
          <a:p>
            <a:r>
              <a:rPr lang="en-US" altLang="zh-TW" dirty="0"/>
              <a:t>Cross-language information retrieval and translation by Google</a:t>
            </a:r>
          </a:p>
          <a:p>
            <a:r>
              <a:rPr lang="en-US" altLang="zh-TW" dirty="0"/>
              <a:t>Grading and assessing student essays by automated systems</a:t>
            </a:r>
          </a:p>
          <a:p>
            <a:r>
              <a:rPr lang="en-US" altLang="zh-TW" dirty="0"/>
              <a:t>Interactive virtual agents</a:t>
            </a:r>
          </a:p>
          <a:p>
            <a:r>
              <a:rPr lang="en-US" altLang="zh-TW" dirty="0"/>
              <a:t>Automated measurement of user opinions, preferences, attitudes in social media</a:t>
            </a:r>
          </a:p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NLP &amp; TM, Spring 2025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673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Brief History of NLP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Different fields in different departments</a:t>
            </a:r>
          </a:p>
          <a:p>
            <a:pPr lvl="1"/>
            <a:r>
              <a:rPr lang="en-US" altLang="zh-TW" dirty="0"/>
              <a:t>Computational linguistics: in linguistics</a:t>
            </a:r>
          </a:p>
          <a:p>
            <a:pPr lvl="1"/>
            <a:r>
              <a:rPr lang="en-US" altLang="zh-TW" dirty="0"/>
              <a:t>Natural language processing: in computer science</a:t>
            </a:r>
          </a:p>
          <a:p>
            <a:pPr lvl="1"/>
            <a:r>
              <a:rPr lang="en-US" altLang="zh-TW" dirty="0"/>
              <a:t>Speech recognition: in electrical engineering</a:t>
            </a:r>
          </a:p>
          <a:p>
            <a:pPr lvl="1"/>
            <a:r>
              <a:rPr lang="en-US" altLang="zh-TW" dirty="0"/>
              <a:t>Computational psycholinguistics: in psychology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NLP &amp; TM, Spring 2025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451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Foundational Insights: 1940s and 1950s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Automaton: 1950s</a:t>
            </a:r>
          </a:p>
          <a:p>
            <a:pPr lvl="1"/>
            <a:r>
              <a:rPr lang="en-US" altLang="zh-TW" dirty="0"/>
              <a:t>Turing (1936)</a:t>
            </a:r>
          </a:p>
          <a:p>
            <a:pPr lvl="1"/>
            <a:r>
              <a:rPr lang="en-US" altLang="zh-TW" dirty="0"/>
              <a:t>McCulloch-Pitts neuron (1943)</a:t>
            </a:r>
          </a:p>
          <a:p>
            <a:pPr lvl="1"/>
            <a:r>
              <a:rPr lang="en-US" altLang="zh-TW" dirty="0"/>
              <a:t>Finite automata, regular expressions (1951, 1956)</a:t>
            </a:r>
          </a:p>
          <a:p>
            <a:pPr lvl="1"/>
            <a:r>
              <a:rPr lang="en-US" altLang="zh-TW" dirty="0"/>
              <a:t>Shannon (1948)</a:t>
            </a:r>
          </a:p>
          <a:p>
            <a:pPr lvl="1"/>
            <a:r>
              <a:rPr lang="en-US" altLang="zh-TW" dirty="0"/>
              <a:t>Context-free grammar: Chomsky (1956), Backus (1959), </a:t>
            </a:r>
            <a:r>
              <a:rPr lang="en-US" altLang="zh-TW" dirty="0" err="1"/>
              <a:t>Naur</a:t>
            </a:r>
            <a:r>
              <a:rPr lang="en-US" altLang="zh-TW" dirty="0"/>
              <a:t> (1960)</a:t>
            </a:r>
          </a:p>
          <a:p>
            <a:r>
              <a:rPr lang="en-US" altLang="zh-TW" dirty="0"/>
              <a:t>Probabilistic or information-theoretic models</a:t>
            </a:r>
          </a:p>
          <a:p>
            <a:pPr lvl="1"/>
            <a:r>
              <a:rPr lang="en-US" altLang="zh-TW" dirty="0"/>
              <a:t>Shannon: communication, entropy</a:t>
            </a:r>
          </a:p>
          <a:p>
            <a:pPr lvl="1"/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Koenig: sound spectrogram (1946)</a:t>
            </a:r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NLP &amp; TM, Spring 2025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353" y="1426128"/>
            <a:ext cx="1698570" cy="132111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451" y="1426128"/>
            <a:ext cx="1701498" cy="131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57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sb-DE" altLang="zh-TW" dirty="0"/>
              <a:t>The Two Camps: 1957–1970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Two paradigms</a:t>
            </a:r>
          </a:p>
          <a:p>
            <a:pPr lvl="1"/>
            <a:r>
              <a:rPr lang="en-US" altLang="zh-TW" dirty="0"/>
              <a:t>Symbolic</a:t>
            </a:r>
          </a:p>
          <a:p>
            <a:pPr lvl="2"/>
            <a:r>
              <a:rPr lang="en-US" altLang="zh-TW" dirty="0"/>
              <a:t>Formal language theory, parsing</a:t>
            </a:r>
          </a:p>
          <a:p>
            <a:pPr lvl="2"/>
            <a:r>
              <a:rPr lang="en-US" altLang="zh-TW" dirty="0">
                <a:solidFill>
                  <a:srgbClr val="0000FF"/>
                </a:solidFill>
              </a:rPr>
              <a:t>Artificial intelligence</a:t>
            </a:r>
            <a:r>
              <a:rPr lang="en-US" altLang="zh-TW" dirty="0"/>
              <a:t>: John McCarthy, Marvin Minsky, Claude Shannon, and Nathaniel Rochester (1956)</a:t>
            </a:r>
          </a:p>
          <a:p>
            <a:pPr lvl="1"/>
            <a:r>
              <a:rPr lang="en-US" altLang="zh-TW" dirty="0"/>
              <a:t>Stochastic</a:t>
            </a:r>
          </a:p>
          <a:p>
            <a:pPr lvl="2"/>
            <a:r>
              <a:rPr lang="en-US" altLang="zh-TW" dirty="0"/>
              <a:t>Bayesian method</a:t>
            </a:r>
          </a:p>
          <a:p>
            <a:pPr lvl="2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NLP &amp; TM, Spring 2025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159" y="3540154"/>
            <a:ext cx="3194882" cy="252928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647507"/>
            <a:ext cx="4114800" cy="231457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647507"/>
            <a:ext cx="4300756" cy="231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0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sb-DE" altLang="zh-TW" dirty="0"/>
              <a:t>Four Paradigms: 1970–1983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Stochastic</a:t>
            </a:r>
          </a:p>
          <a:p>
            <a:pPr lvl="1"/>
            <a:r>
              <a:rPr lang="en-US" altLang="zh-TW" dirty="0"/>
              <a:t>Hidden Markov model</a:t>
            </a:r>
          </a:p>
          <a:p>
            <a:r>
              <a:rPr lang="en-US" altLang="zh-TW" dirty="0"/>
              <a:t>Logic-based</a:t>
            </a:r>
          </a:p>
          <a:p>
            <a:r>
              <a:rPr lang="en-US" altLang="zh-TW" dirty="0"/>
              <a:t>Natural language understanding</a:t>
            </a:r>
          </a:p>
          <a:p>
            <a:r>
              <a:rPr lang="en-US" altLang="zh-TW" dirty="0"/>
              <a:t>Discourse modeling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NLP &amp; TM, Spring 2025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014" y="1646238"/>
            <a:ext cx="3267260" cy="261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89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Empiricism and Finite-State Models </a:t>
            </a:r>
            <a:r>
              <a:rPr lang="en-US" altLang="zh-TW" dirty="0" err="1"/>
              <a:t>Redux</a:t>
            </a:r>
            <a:r>
              <a:rPr lang="en-US" altLang="zh-TW" dirty="0"/>
              <a:t>: 1983–1993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Finite-state models</a:t>
            </a:r>
          </a:p>
          <a:p>
            <a:r>
              <a:rPr lang="en-US" altLang="zh-TW" dirty="0"/>
              <a:t>Probabilistic models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NLP &amp; TM, Spring 2025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653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Field Comes Together: 1994–1999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Probabilistic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0000FF"/>
                </a:solidFill>
              </a:rPr>
              <a:t>data-driven</a:t>
            </a:r>
            <a:r>
              <a:rPr lang="en-US" altLang="zh-TW" dirty="0"/>
              <a:t> models had become quite standard throughout natural language processing</a:t>
            </a:r>
          </a:p>
          <a:p>
            <a:r>
              <a:rPr lang="en-US" altLang="zh-TW" dirty="0"/>
              <a:t>The increases in the speed and memory of computers had allowed commercial exploitation of a number of subareas of speech and language processing, in particular, speech recognition, and spelling and grammar correction</a:t>
            </a:r>
          </a:p>
          <a:p>
            <a:r>
              <a:rPr lang="en-US" altLang="zh-TW" dirty="0"/>
              <a:t>The rise of the Web emphasized the need </a:t>
            </a:r>
            <a:r>
              <a:rPr lang="hsb-DE" altLang="zh-TW" dirty="0"/>
              <a:t>for language-based information retrieval and information extraction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NLP &amp; TM, Spring 2025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239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Rise of Machine Learning: 2000–2008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Large amounts of spoken and written material became widely available through the auspices of the Linguistic Data Consortium (LDC) and other similar organizations</a:t>
            </a:r>
          </a:p>
          <a:p>
            <a:r>
              <a:rPr lang="en-US" altLang="zh-TW" dirty="0"/>
              <a:t>This increased focus on learning led to a more serious interplay with the statistical machine learning community</a:t>
            </a:r>
          </a:p>
          <a:p>
            <a:pPr lvl="1"/>
            <a:r>
              <a:rPr lang="en-US" altLang="zh-TW" dirty="0"/>
              <a:t>SVM, maximum entropy, multinomial logistic regression, graphical Bayesian models</a:t>
            </a:r>
          </a:p>
          <a:p>
            <a:r>
              <a:rPr lang="en-US" altLang="zh-TW" dirty="0"/>
              <a:t>The widespread availability of high-performance computing systems facilitated the training and deployment of systems that could not have been imagined a decade earlier</a:t>
            </a:r>
          </a:p>
          <a:p>
            <a:r>
              <a:rPr lang="en-US" altLang="zh-TW" dirty="0"/>
              <a:t>Near the end of this period, largely unsupervised statistical approaches began to receive renewed attention</a:t>
            </a:r>
          </a:p>
          <a:p>
            <a:pPr lvl="1"/>
            <a:r>
              <a:rPr lang="en-US" altLang="zh-TW" dirty="0"/>
              <a:t>Topic modeling, …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NLP &amp; TM, Spring 2025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038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New Potentials for NLP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Powerful computing resources</a:t>
            </a:r>
          </a:p>
          <a:p>
            <a:r>
              <a:rPr lang="en-US" altLang="zh-TW" dirty="0"/>
              <a:t>Web as the massive source of information </a:t>
            </a:r>
          </a:p>
          <a:p>
            <a:r>
              <a:rPr lang="en-US" altLang="zh-TW" dirty="0"/>
              <a:t>Availability of wireless mobile access</a:t>
            </a:r>
          </a:p>
          <a:p>
            <a:r>
              <a:rPr lang="en-US" altLang="zh-TW" dirty="0"/>
              <a:t>Many new application scenarios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NLP &amp; TM, Spring 2025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59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Natural Language Processing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(speech and) language processing</a:t>
            </a:r>
          </a:p>
          <a:p>
            <a:r>
              <a:rPr lang="en-US" altLang="zh-TW" dirty="0"/>
              <a:t>Human language technology</a:t>
            </a:r>
          </a:p>
          <a:p>
            <a:r>
              <a:rPr lang="en-US" altLang="zh-TW" dirty="0"/>
              <a:t>Computational linguistics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To give computers ability to process human language</a:t>
            </a:r>
          </a:p>
          <a:p>
            <a:r>
              <a:rPr lang="en-US" altLang="zh-TW" dirty="0"/>
              <a:t>To enable </a:t>
            </a:r>
            <a:r>
              <a:rPr lang="en-US" altLang="zh-TW" dirty="0">
                <a:solidFill>
                  <a:srgbClr val="0000FF"/>
                </a:solidFill>
              </a:rPr>
              <a:t>human-machine communication</a:t>
            </a:r>
          </a:p>
          <a:p>
            <a:r>
              <a:rPr lang="en-US" altLang="zh-TW" dirty="0"/>
              <a:t>E.g. conversational agent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NLP &amp; TM, Spring 2025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7407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Thanks for Your Attention!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NLP &amp; TM, Spring 2025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13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2001: A Space Odyssey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1968 epic science fiction film produced and directed by Stanley Kubrick</a:t>
            </a:r>
          </a:p>
          <a:p>
            <a:pPr lvl="1"/>
            <a:r>
              <a:rPr lang="en-US" altLang="zh-TW" dirty="0"/>
              <a:t>Based on a novel by Arthur C. Clarke</a:t>
            </a:r>
          </a:p>
          <a:p>
            <a:r>
              <a:rPr lang="en-US" altLang="zh-TW" dirty="0"/>
              <a:t>HAL 9000 computer</a:t>
            </a:r>
          </a:p>
          <a:p>
            <a:pPr lvl="1"/>
            <a:r>
              <a:rPr lang="en-US" altLang="zh-TW" dirty="0"/>
              <a:t>Speaking and understanding English</a:t>
            </a:r>
          </a:p>
          <a:p>
            <a:pPr lvl="1"/>
            <a:r>
              <a:rPr lang="en-US" altLang="zh-TW" dirty="0"/>
              <a:t>Even reading lips</a:t>
            </a:r>
          </a:p>
          <a:p>
            <a:r>
              <a:rPr lang="en-US" altLang="zh-TW" dirty="0"/>
              <a:t>Conversational agent, dialog system</a:t>
            </a:r>
          </a:p>
          <a:p>
            <a:pPr lvl="1"/>
            <a:r>
              <a:rPr lang="en-US" altLang="zh-TW" dirty="0"/>
              <a:t>Input: automatic speech recognition, natural language understanding</a:t>
            </a:r>
          </a:p>
          <a:p>
            <a:pPr lvl="1"/>
            <a:r>
              <a:rPr lang="en-US" altLang="zh-TW" dirty="0"/>
              <a:t>Output: dialogue and response planning, speech synthesis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NLP &amp; TM, Spring 2025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687" y="2457554"/>
            <a:ext cx="925600" cy="267582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889" y="2457554"/>
            <a:ext cx="16129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8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Modern Examples: </a:t>
            </a:r>
            <a:r>
              <a:rPr lang="en-US" altLang="zh-TW" dirty="0" err="1"/>
              <a:t>Chatbots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ChatGPT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Gemini</a:t>
            </a:r>
            <a:r>
              <a:rPr lang="en-US" altLang="zh-TW" dirty="0"/>
              <a:t> (Bard), </a:t>
            </a:r>
            <a:r>
              <a:rPr lang="en-US" altLang="zh-TW" dirty="0" err="1">
                <a:solidFill>
                  <a:srgbClr val="FF0000"/>
                </a:solidFill>
              </a:rPr>
              <a:t>DeepSeek</a:t>
            </a:r>
            <a:r>
              <a:rPr lang="en-US" altLang="zh-TW">
                <a:solidFill>
                  <a:srgbClr val="FF0000"/>
                </a:solidFill>
              </a:rPr>
              <a:t>, …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Mobile phone assistants</a:t>
            </a:r>
          </a:p>
          <a:p>
            <a:pPr lvl="1"/>
            <a:r>
              <a:rPr lang="en-US" altLang="zh-TW" dirty="0"/>
              <a:t>Apple Siri, …</a:t>
            </a:r>
          </a:p>
          <a:p>
            <a:r>
              <a:rPr lang="en-US" altLang="zh-TW" dirty="0"/>
              <a:t>Smart speakers</a:t>
            </a:r>
          </a:p>
          <a:p>
            <a:pPr lvl="1"/>
            <a:r>
              <a:rPr lang="en-US" altLang="zh-TW" dirty="0"/>
              <a:t>Google Home, Amazon Alexa, LINE </a:t>
            </a:r>
            <a:r>
              <a:rPr lang="en-US" altLang="zh-TW" dirty="0" err="1"/>
              <a:t>Clova</a:t>
            </a:r>
            <a:r>
              <a:rPr lang="en-US" altLang="zh-TW" dirty="0"/>
              <a:t>, …</a:t>
            </a:r>
          </a:p>
          <a:p>
            <a:r>
              <a:rPr lang="en-US" altLang="zh-TW" dirty="0"/>
              <a:t>Other applications:</a:t>
            </a:r>
          </a:p>
          <a:p>
            <a:pPr lvl="1"/>
            <a:r>
              <a:rPr lang="en-US" altLang="zh-TW" dirty="0"/>
              <a:t>Social networking platforms</a:t>
            </a:r>
          </a:p>
          <a:p>
            <a:pPr lvl="1"/>
            <a:r>
              <a:rPr lang="en-US" altLang="zh-TW" dirty="0"/>
              <a:t>Healthcare</a:t>
            </a:r>
          </a:p>
          <a:p>
            <a:pPr lvl="1"/>
            <a:r>
              <a:rPr lang="en-US" altLang="zh-TW" dirty="0"/>
              <a:t>Banking</a:t>
            </a:r>
          </a:p>
          <a:p>
            <a:pPr lvl="1"/>
            <a:r>
              <a:rPr lang="en-US" altLang="zh-TW" dirty="0"/>
              <a:t>…</a:t>
            </a:r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NLP &amp; TM, Spring 2025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679" y="2221715"/>
            <a:ext cx="1257622" cy="125762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658724"/>
            <a:ext cx="2318158" cy="80784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268" y="4645953"/>
            <a:ext cx="4219540" cy="61375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320" y="5438305"/>
            <a:ext cx="1754516" cy="51040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094" y="1125070"/>
            <a:ext cx="912792" cy="91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0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Language-related Tasks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Machine Translation </a:t>
            </a:r>
          </a:p>
          <a:p>
            <a:pPr lvl="1"/>
            <a:r>
              <a:rPr lang="en-US" altLang="zh-TW" dirty="0"/>
              <a:t>Automatically translate a document from one language to another</a:t>
            </a:r>
          </a:p>
          <a:p>
            <a:r>
              <a:rPr lang="en-US" altLang="zh-TW" dirty="0"/>
              <a:t>Web-based </a:t>
            </a:r>
            <a:r>
              <a:rPr lang="en-US" altLang="zh-TW" dirty="0">
                <a:solidFill>
                  <a:srgbClr val="0000FF"/>
                </a:solidFill>
              </a:rPr>
              <a:t>question answering</a:t>
            </a:r>
            <a:r>
              <a:rPr lang="en-US" altLang="zh-TW" dirty="0"/>
              <a:t>, for example:</a:t>
            </a:r>
          </a:p>
          <a:p>
            <a:pPr lvl="1"/>
            <a:r>
              <a:rPr lang="en-US" altLang="zh-TW" dirty="0"/>
              <a:t>What year was Abraham Lincoln born?</a:t>
            </a:r>
          </a:p>
          <a:p>
            <a:pPr lvl="1"/>
            <a:r>
              <a:rPr lang="en-US" altLang="zh-TW" dirty="0"/>
              <a:t>How many states were in the United States that year?</a:t>
            </a:r>
          </a:p>
          <a:p>
            <a:pPr lvl="1"/>
            <a:r>
              <a:rPr lang="en-US" altLang="zh-TW" dirty="0"/>
              <a:t>How much Chinese silk was exported to England by the end of the 18th century?</a:t>
            </a:r>
          </a:p>
          <a:p>
            <a:pPr lvl="1"/>
            <a:r>
              <a:rPr lang="en-US" altLang="zh-TW" dirty="0"/>
              <a:t>What do scientists think about the ethics of human cloning?</a:t>
            </a:r>
          </a:p>
          <a:p>
            <a:r>
              <a:rPr lang="en-US" altLang="zh-TW" dirty="0"/>
              <a:t>Information extraction, word sense disambiguation</a:t>
            </a:r>
          </a:p>
          <a:p>
            <a:r>
              <a:rPr lang="en-US" altLang="zh-TW" dirty="0"/>
              <a:t>Spelling correction, grammar checking, …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NLP &amp; TM, Spring 2025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15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Answering: IBM’s Watson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11379200" cy="4445000"/>
          </a:xfrm>
        </p:spPr>
        <p:txBody>
          <a:bodyPr/>
          <a:lstStyle/>
          <a:p>
            <a:r>
              <a:rPr lang="en-US" dirty="0"/>
              <a:t>Won Jeopardy on February 16, 2011!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809-17FD-2840-9239-CDF5B11C5F8C}" type="slidenum">
              <a:rPr lang="en-US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08000" y="2717800"/>
            <a:ext cx="7010400" cy="2678131"/>
          </a:xfrm>
          <a:prstGeom prst="rect">
            <a:avLst/>
          </a:prstGeom>
          <a:solidFill>
            <a:srgbClr val="000099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667" dirty="0">
                <a:solidFill>
                  <a:schemeClr val="bg1"/>
                </a:solidFill>
              </a:rPr>
              <a:t>WILLIAM WILKINSON’S </a:t>
            </a:r>
          </a:p>
          <a:p>
            <a:pPr algn="ctr"/>
            <a:r>
              <a:rPr lang="en-US" sz="2667" dirty="0">
                <a:solidFill>
                  <a:schemeClr val="bg1"/>
                </a:solidFill>
              </a:rPr>
              <a:t>“AN ACCOUNT OF THE PRINCIPALITIES OF</a:t>
            </a:r>
            <a:br>
              <a:rPr lang="en-US" sz="2667" dirty="0">
                <a:solidFill>
                  <a:schemeClr val="bg1"/>
                </a:solidFill>
              </a:rPr>
            </a:br>
            <a:r>
              <a:rPr lang="en-US" sz="2667" dirty="0">
                <a:solidFill>
                  <a:schemeClr val="bg1"/>
                </a:solidFill>
              </a:rPr>
              <a:t>WALLACHIA AND MOLDOVIA”</a:t>
            </a:r>
          </a:p>
          <a:p>
            <a:pPr algn="ctr"/>
            <a:r>
              <a:rPr lang="en-US" sz="2667" dirty="0">
                <a:solidFill>
                  <a:schemeClr val="bg1"/>
                </a:solidFill>
              </a:rPr>
              <a:t>INSPIRED THIS AUTHOR’S</a:t>
            </a:r>
          </a:p>
          <a:p>
            <a:pPr algn="ctr"/>
            <a:r>
              <a:rPr lang="en-US" sz="2667" dirty="0">
                <a:solidFill>
                  <a:schemeClr val="bg1"/>
                </a:solidFill>
              </a:rPr>
              <a:t>MOST FAMOUS NOVEL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52000" y="3727848"/>
            <a:ext cx="170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Bram Stoker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7924800" y="3733800"/>
            <a:ext cx="1524000" cy="711200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Lucida Sans" pitchFamily="-65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NLP &amp; TM, Spring 2025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67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Subject: </a:t>
            </a:r>
            <a:r>
              <a:rPr lang="en-US" b="1" dirty="0"/>
              <a:t>curriculum meeting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Date: </a:t>
            </a:r>
            <a:r>
              <a:rPr lang="en-US" dirty="0"/>
              <a:t>January 15, 2012</a:t>
            </a:r>
          </a:p>
          <a:p>
            <a:pPr marL="0" indent="0" algn="ctr">
              <a:buNone/>
            </a:pPr>
            <a:r>
              <a:rPr lang="en-US" dirty="0"/>
              <a:t>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To: </a:t>
            </a:r>
            <a:r>
              <a:rPr lang="en-US" dirty="0"/>
              <a:t>Dan Jurafsky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 Dan, we’ve now scheduled the curriculum meeting.</a:t>
            </a:r>
          </a:p>
          <a:p>
            <a:pPr marL="0" indent="0">
              <a:buNone/>
            </a:pPr>
            <a:r>
              <a:rPr lang="en-US" dirty="0"/>
              <a:t>It will be in Gates 159 tomorrow from 10:00-11:30.</a:t>
            </a:r>
          </a:p>
          <a:p>
            <a:pPr marL="0" indent="0">
              <a:buNone/>
            </a:pPr>
            <a:r>
              <a:rPr lang="en-US" dirty="0"/>
              <a:t>-Chris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508000" y="3632200"/>
            <a:ext cx="113792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" name="Rectangle 7"/>
          <p:cNvSpPr/>
          <p:nvPr/>
        </p:nvSpPr>
        <p:spPr bwMode="auto">
          <a:xfrm>
            <a:off x="2540000" y="4292600"/>
            <a:ext cx="6201328" cy="581404"/>
          </a:xfrm>
          <a:prstGeom prst="rect">
            <a:avLst/>
          </a:prstGeom>
          <a:noFill/>
          <a:ln w="9525" cap="flat" cmpd="sng" algn="ctr">
            <a:solidFill>
              <a:srgbClr val="3366FF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Lucida Sans" pitchFamily="-65" charset="0"/>
            </a:endParaRPr>
          </a:p>
        </p:txBody>
      </p:sp>
      <p:sp>
        <p:nvSpPr>
          <p:cNvPr id="9" name="Action Button: Forward or Next 8">
            <a:hlinkClick r:id="" action="ppaction://hlinkshowjump?jump=nextslide" highlightClick="1"/>
          </p:cNvPr>
          <p:cNvSpPr/>
          <p:nvPr/>
        </p:nvSpPr>
        <p:spPr bwMode="auto">
          <a:xfrm rot="5400000">
            <a:off x="8741328" y="4913502"/>
            <a:ext cx="406400" cy="406400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Lucida Sans" pitchFamily="-65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368800" y="5359400"/>
            <a:ext cx="5994400" cy="711200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Lucida Sans" pitchFamily="-65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267200" y="5461000"/>
            <a:ext cx="5994400" cy="508000"/>
          </a:xfrm>
          <a:prstGeom prst="rect">
            <a:avLst/>
          </a:prstGeom>
          <a:solidFill>
            <a:srgbClr val="0000CC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Lucida Sans" pitchFamily="-65" charset="0"/>
              </a:rPr>
              <a:t> Create new Calendar entry</a:t>
            </a:r>
            <a:endParaRPr lang="en-US" sz="3200" dirty="0">
              <a:solidFill>
                <a:schemeClr val="bg1"/>
              </a:solidFill>
              <a:latin typeface="Lucida Sans" pitchFamily="-65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7213600" y="787400"/>
            <a:ext cx="4978400" cy="29464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Sans" pitchFamily="-65" charset="0"/>
              </a:rPr>
              <a:t>Event:  </a:t>
            </a:r>
            <a:r>
              <a:rPr lang="en-US" sz="2400" dirty="0">
                <a:latin typeface="Lucida Sans" pitchFamily="-65" charset="0"/>
              </a:rPr>
              <a:t>Curriculum </a:t>
            </a:r>
            <a:r>
              <a:rPr lang="en-US" sz="2400" dirty="0" err="1">
                <a:latin typeface="Lucida Sans" pitchFamily="-65" charset="0"/>
              </a:rPr>
              <a:t>mtg</a:t>
            </a:r>
            <a:endParaRPr lang="en-US" sz="2400" dirty="0">
              <a:latin typeface="Lucida Sans" pitchFamily="-65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Lucida Sans" pitchFamily="-65" charset="0"/>
              </a:rPr>
              <a:t>Date:   </a:t>
            </a:r>
            <a:r>
              <a:rPr lang="en-US" sz="3200" dirty="0">
                <a:latin typeface="Lucida Sans" pitchFamily="-65" charset="0"/>
              </a:rPr>
              <a:t>Jan-16-2012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Sans" pitchFamily="-65" charset="0"/>
              </a:rPr>
              <a:t>Start</a:t>
            </a:r>
            <a:r>
              <a:rPr lang="en-US" sz="2400" dirty="0">
                <a:solidFill>
                  <a:srgbClr val="7F7F7F"/>
                </a:solidFill>
                <a:latin typeface="Lucida Sans" pitchFamily="-65" charset="0"/>
              </a:rPr>
              <a:t>:</a:t>
            </a:r>
            <a:r>
              <a:rPr lang="en-US" sz="2400" dirty="0">
                <a:latin typeface="Lucida Sans" pitchFamily="-65" charset="0"/>
              </a:rPr>
              <a:t>   10:00am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Lucida Sans" pitchFamily="-65" charset="0"/>
              </a:rPr>
              <a:t>End:    </a:t>
            </a:r>
            <a:r>
              <a:rPr lang="en-US" sz="3200" dirty="0">
                <a:latin typeface="Lucida Sans" pitchFamily="-65" charset="0"/>
              </a:rPr>
              <a:t>11:30am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Sans" pitchFamily="-65" charset="0"/>
              </a:rPr>
              <a:t>Where: </a:t>
            </a:r>
            <a:r>
              <a:rPr lang="en-US" sz="2400" dirty="0">
                <a:latin typeface="Lucida Sans" pitchFamily="-65" charset="0"/>
              </a:rPr>
              <a:t>Gates 159</a:t>
            </a:r>
            <a:endParaRPr lang="en-US" sz="3200" dirty="0">
              <a:latin typeface="Lucida Sans" pitchFamily="-65" charset="0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NLP &amp; TM, Spring 2025</a:t>
            </a:r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75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10363200" cy="990600"/>
          </a:xfrm>
        </p:spPr>
        <p:txBody>
          <a:bodyPr/>
          <a:lstStyle/>
          <a:p>
            <a:r>
              <a:rPr lang="en-US" dirty="0"/>
              <a:t>Information Extraction &amp; Sentiment Analysis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320800" y="3965001"/>
            <a:ext cx="10871200" cy="2870200"/>
          </a:xfrm>
        </p:spPr>
        <p:txBody>
          <a:bodyPr/>
          <a:lstStyle/>
          <a:p>
            <a:r>
              <a:rPr lang="en-US" dirty="0"/>
              <a:t>nice and compact to carry! </a:t>
            </a:r>
          </a:p>
          <a:p>
            <a:r>
              <a:rPr lang="en-US" dirty="0"/>
              <a:t>since the camera is small and light, I won't need to carry around those heavy, bulky professional cameras either! </a:t>
            </a:r>
          </a:p>
          <a:p>
            <a:r>
              <a:rPr lang="en-US" dirty="0"/>
              <a:t>the camera feels flimsy, is plastic and very light in weight you have to be very delicate in the handling of this camera</a:t>
            </a:r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78B6F6-83F4-A34F-830E-A516F91731F8}" type="slidenum">
              <a:rPr lang="en-US"/>
              <a:pPr/>
              <a:t>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0" y="1295401"/>
            <a:ext cx="2020293" cy="19637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6401" y="3429001"/>
            <a:ext cx="2121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Size and weight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01" y="1193800"/>
            <a:ext cx="2335191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</a:rPr>
              <a:t>Attributes</a:t>
            </a:r>
            <a:r>
              <a:rPr lang="en-US" sz="2600" dirty="0">
                <a:solidFill>
                  <a:srgbClr val="800000"/>
                </a:solidFill>
              </a:rPr>
              <a:t>:</a:t>
            </a:r>
          </a:p>
          <a:p>
            <a:r>
              <a:rPr lang="en-US" sz="2600" dirty="0">
                <a:solidFill>
                  <a:srgbClr val="800000"/>
                </a:solidFill>
              </a:rPr>
              <a:t> zoom</a:t>
            </a:r>
          </a:p>
          <a:p>
            <a:r>
              <a:rPr lang="en-US" sz="2600" dirty="0">
                <a:solidFill>
                  <a:srgbClr val="800000"/>
                </a:solidFill>
              </a:rPr>
              <a:t> affordability</a:t>
            </a:r>
          </a:p>
          <a:p>
            <a:r>
              <a:rPr lang="en-US" sz="2600" dirty="0">
                <a:solidFill>
                  <a:srgbClr val="800000"/>
                </a:solidFill>
              </a:rPr>
              <a:t> size and weight</a:t>
            </a:r>
          </a:p>
          <a:p>
            <a:r>
              <a:rPr lang="en-US" sz="2600" dirty="0">
                <a:solidFill>
                  <a:srgbClr val="800000"/>
                </a:solidFill>
              </a:rPr>
              <a:t> flash </a:t>
            </a:r>
          </a:p>
          <a:p>
            <a:r>
              <a:rPr lang="en-US" sz="2600" dirty="0">
                <a:solidFill>
                  <a:srgbClr val="800000"/>
                </a:solidFill>
              </a:rPr>
              <a:t> ease of use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620000" y="1701800"/>
            <a:ext cx="3149600" cy="1930400"/>
            <a:chOff x="3886200" y="1123950"/>
            <a:chExt cx="2362200" cy="1447800"/>
          </a:xfrm>
        </p:grpSpPr>
        <p:sp>
          <p:nvSpPr>
            <p:cNvPr id="5" name="Rectangle 4"/>
            <p:cNvSpPr/>
            <p:nvPr/>
          </p:nvSpPr>
          <p:spPr bwMode="auto">
            <a:xfrm>
              <a:off x="3886200" y="1123950"/>
              <a:ext cx="2362200" cy="228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latin typeface="Lucida Sans" pitchFamily="-65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886200" y="1123950"/>
              <a:ext cx="1828800" cy="228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latin typeface="Lucida Sans" pitchFamily="-65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886200" y="1428750"/>
              <a:ext cx="2362200" cy="228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latin typeface="Lucida Sans" pitchFamily="-65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886200" y="1428750"/>
              <a:ext cx="2133600" cy="228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latin typeface="Lucida Sans" pitchFamily="-65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886200" y="1733550"/>
              <a:ext cx="2362200" cy="228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latin typeface="Lucida Sans" pitchFamily="-65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886200" y="1733550"/>
              <a:ext cx="1600200" cy="228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latin typeface="Lucida Sans" pitchFamily="-65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886200" y="2038350"/>
              <a:ext cx="2362200" cy="228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latin typeface="Lucida Sans" pitchFamily="-65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886200" y="2038349"/>
              <a:ext cx="2362200" cy="22860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latin typeface="Lucida Sans" pitchFamily="-65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886200" y="2343150"/>
              <a:ext cx="2362200" cy="228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latin typeface="Lucida Sans" pitchFamily="-65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886200" y="2343150"/>
              <a:ext cx="1295400" cy="228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latin typeface="Lucida Sans" pitchFamily="-65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11200" y="4038600"/>
            <a:ext cx="731290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>
                <a:solidFill>
                  <a:srgbClr val="3366F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4267" dirty="0">
              <a:solidFill>
                <a:srgbClr val="3366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9704" y="5664200"/>
            <a:ext cx="731290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4267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1200" y="4851400"/>
            <a:ext cx="731290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>
                <a:solidFill>
                  <a:srgbClr val="3366F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4267" dirty="0">
              <a:solidFill>
                <a:srgbClr val="3366FF"/>
              </a:solidFill>
            </a:endParaRPr>
          </a:p>
        </p:txBody>
      </p:sp>
      <p:pic>
        <p:nvPicPr>
          <p:cNvPr id="7" name="Picture 6" descr="camera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0" y="1092200"/>
            <a:ext cx="3268133" cy="4792133"/>
          </a:xfrm>
          <a:prstGeom prst="rect">
            <a:avLst/>
          </a:prstGeom>
        </p:spPr>
      </p:pic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NLP &amp; TM, Spring 2025</a:t>
            </a:r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55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3" grpId="0"/>
      <p:bldP spid="4" grpId="0"/>
      <p:bldP spid="6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1921</Words>
  <Application>Microsoft Office PowerPoint</Application>
  <PresentationFormat>寬螢幕</PresentationFormat>
  <Paragraphs>376</Paragraphs>
  <Slides>30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9" baseType="lpstr">
      <vt:lpstr>华文仿宋</vt:lpstr>
      <vt:lpstr>Zapf Dingbats</vt:lpstr>
      <vt:lpstr>Arial</vt:lpstr>
      <vt:lpstr>Calibri</vt:lpstr>
      <vt:lpstr>Calibri Light</vt:lpstr>
      <vt:lpstr>Lucida Sans</vt:lpstr>
      <vt:lpstr>Times</vt:lpstr>
      <vt:lpstr>Times New Roman</vt:lpstr>
      <vt:lpstr>Office 佈景主題</vt:lpstr>
      <vt:lpstr>Introduction to Natural Language Processing</vt:lpstr>
      <vt:lpstr>Outline</vt:lpstr>
      <vt:lpstr>What is Natural Language Processing</vt:lpstr>
      <vt:lpstr>Example: 2001: A Space Odyssey</vt:lpstr>
      <vt:lpstr>Modern Examples: Chatbots</vt:lpstr>
      <vt:lpstr>Example Language-related Tasks</vt:lpstr>
      <vt:lpstr>Question Answering: IBM’s Watson</vt:lpstr>
      <vt:lpstr>Information Extraction</vt:lpstr>
      <vt:lpstr>Information Extraction &amp; Sentiment Analysis</vt:lpstr>
      <vt:lpstr>Machine Translation</vt:lpstr>
      <vt:lpstr>Language Technology</vt:lpstr>
      <vt:lpstr>Knowledge of Language</vt:lpstr>
      <vt:lpstr>Ambiguity</vt:lpstr>
      <vt:lpstr>Possible Answers:</vt:lpstr>
      <vt:lpstr>Resolving Ambiguities</vt:lpstr>
      <vt:lpstr>Why else is natural language understanding difficult?</vt:lpstr>
      <vt:lpstr>Models and Algorithms</vt:lpstr>
      <vt:lpstr>Language, Thought, Understanding</vt:lpstr>
      <vt:lpstr>PowerPoint 簡報</vt:lpstr>
      <vt:lpstr>Example dialog of ELIZA (1966)</vt:lpstr>
      <vt:lpstr>The State of the Art</vt:lpstr>
      <vt:lpstr>Brief History of NLP</vt:lpstr>
      <vt:lpstr>Foundational Insights: 1940s and 1950s</vt:lpstr>
      <vt:lpstr>The Two Camps: 1957–1970</vt:lpstr>
      <vt:lpstr>Four Paradigms: 1970–1983</vt:lpstr>
      <vt:lpstr>Empiricism and Finite-State Models Redux: 1983–1993</vt:lpstr>
      <vt:lpstr>The Field Comes Together: 1994–1999</vt:lpstr>
      <vt:lpstr>The Rise of Machine Learning: 2000–2008</vt:lpstr>
      <vt:lpstr>New Potentials for NLP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Natural Language Processing</dc:title>
  <dc:creator>Chris Wang</dc:creator>
  <cp:lastModifiedBy>Chris Wang</cp:lastModifiedBy>
  <cp:revision>57</cp:revision>
  <dcterms:created xsi:type="dcterms:W3CDTF">2020-02-23T03:43:36Z</dcterms:created>
  <dcterms:modified xsi:type="dcterms:W3CDTF">2025-02-25T05:34:44Z</dcterms:modified>
</cp:coreProperties>
</file>