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37"/>
  </p:notesMasterIdLst>
  <p:handoutMasterIdLst>
    <p:handoutMasterId r:id="rId38"/>
  </p:handoutMasterIdLst>
  <p:sldIdLst>
    <p:sldId id="409" r:id="rId2"/>
    <p:sldId id="463" r:id="rId3"/>
    <p:sldId id="464" r:id="rId4"/>
    <p:sldId id="466" r:id="rId5"/>
    <p:sldId id="410" r:id="rId6"/>
    <p:sldId id="411" r:id="rId7"/>
    <p:sldId id="412" r:id="rId8"/>
    <p:sldId id="413" r:id="rId9"/>
    <p:sldId id="414" r:id="rId10"/>
    <p:sldId id="415" r:id="rId11"/>
    <p:sldId id="454" r:id="rId12"/>
    <p:sldId id="456" r:id="rId13"/>
    <p:sldId id="416" r:id="rId14"/>
    <p:sldId id="453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3" r:id="rId32"/>
    <p:sldId id="434" r:id="rId33"/>
    <p:sldId id="462" r:id="rId34"/>
    <p:sldId id="436" r:id="rId35"/>
    <p:sldId id="465" r:id="rId36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04" autoAdjust="0"/>
    <p:restoredTop sz="86871" autoAdjust="0"/>
  </p:normalViewPr>
  <p:slideViewPr>
    <p:cSldViewPr>
      <p:cViewPr varScale="1">
        <p:scale>
          <a:sx n="77" d="100"/>
          <a:sy n="77" d="100"/>
        </p:scale>
        <p:origin x="452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4C909-A1CF-2E43-AF34-84A05567BE64}" type="slidenum">
              <a:rPr lang="en-US"/>
              <a:pPr/>
              <a:t>18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20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C6E27-0B5E-554F-99E3-D944B2DAB7CD}" type="slidenum">
              <a:rPr lang="en-US"/>
              <a:pPr/>
              <a:t>22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26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27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73B70-6BD1-6D4B-9F6E-5CC283986628}" type="slidenum">
              <a:rPr lang="en-US"/>
              <a:pPr/>
              <a:t>28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06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C5E02-D1A9-3348-91F2-7B092968B812}" type="slidenum">
              <a:rPr lang="en-US"/>
              <a:pPr/>
              <a:t>30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5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9174B-7304-3A45-9ED1-3169AE6E584D}" type="slidenum">
              <a:rPr lang="en-US"/>
              <a:pPr/>
              <a:t>6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7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EE444-6282-C242-93C0-393321149F9D}" type="slidenum">
              <a:rPr lang="en-US"/>
              <a:pPr/>
              <a:t>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11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6BE477-4654-8746-8CBD-AE3C40EAA3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12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14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NLP &amp; TM, Spring 2025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NTUT CSIE</a:t>
            </a: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NLP &amp; TM, Spring 2025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NTUT CSIE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NLP &amp; TM, Spring 2025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zh-TW"/>
              <a:t>NLP &amp; TM, Spring 2025</a:t>
            </a: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NTUT CSIE</a:t>
            </a: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3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/>
              <a:t>Other uses of Edit Distance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04950"/>
            <a:ext cx="8991600" cy="3429000"/>
          </a:xfrm>
        </p:spPr>
        <p:txBody>
          <a:bodyPr/>
          <a:lstStyle/>
          <a:p>
            <a:r>
              <a:rPr lang="en-US" dirty="0"/>
              <a:t>Evaluating Machine Translation and speech recognition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R </a:t>
            </a:r>
            <a:r>
              <a:rPr lang="en-US" sz="1800" dirty="0">
                <a:latin typeface="Courier"/>
                <a:cs typeface="Courier"/>
              </a:rPr>
              <a:t>Spokesman confirms    senior government adviser was shot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H </a:t>
            </a:r>
            <a:r>
              <a:rPr lang="en-US" sz="1800" dirty="0">
                <a:latin typeface="Courier"/>
                <a:cs typeface="Courier"/>
              </a:rPr>
              <a:t>Spokesman said    the senior            adviser was shot dead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           S      I              D                        I</a:t>
            </a:r>
          </a:p>
          <a:p>
            <a:r>
              <a:rPr lang="en-US" dirty="0"/>
              <a:t>Named Entity Extraction and Entity </a:t>
            </a:r>
            <a:r>
              <a:rPr lang="en-US" dirty="0" err="1"/>
              <a:t>Coreference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IBM Inc</a:t>
            </a:r>
            <a:r>
              <a:rPr lang="en-US" dirty="0"/>
              <a:t>. announced today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IBM </a:t>
            </a:r>
            <a:r>
              <a:rPr lang="en-US" dirty="0"/>
              <a:t>profits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Stanford President John Hennessy </a:t>
            </a:r>
            <a:r>
              <a:rPr lang="en-US" dirty="0"/>
              <a:t>announced yesterday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Stanford University President John Hennessy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F70DD5-D492-49A4-9B88-4E22B384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BE692F-53F0-447F-B670-9325139D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747C25-AAD4-45BB-8EF1-E062644D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find the Min Edit Distance?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Searching for a path (sequence of edits) from the start string to the final string:</a:t>
            </a:r>
          </a:p>
          <a:p>
            <a:pPr lvl="1"/>
            <a:r>
              <a:rPr lang="en-US" b="1" dirty="0"/>
              <a:t>Initial state</a:t>
            </a:r>
            <a:r>
              <a:rPr lang="en-US" dirty="0"/>
              <a:t>: the word we’re transforming</a:t>
            </a:r>
          </a:p>
          <a:p>
            <a:pPr lvl="1"/>
            <a:r>
              <a:rPr lang="en-US" b="1" dirty="0"/>
              <a:t>Operators</a:t>
            </a:r>
            <a:r>
              <a:rPr lang="en-US" dirty="0"/>
              <a:t>: insert, delete, substitute</a:t>
            </a:r>
          </a:p>
          <a:p>
            <a:pPr lvl="1"/>
            <a:r>
              <a:rPr lang="en-US" b="1" dirty="0"/>
              <a:t>Goal state</a:t>
            </a:r>
            <a:r>
              <a:rPr lang="en-US" dirty="0"/>
              <a:t>:  the word we’re trying to get to</a:t>
            </a:r>
          </a:p>
          <a:p>
            <a:pPr lvl="1"/>
            <a:r>
              <a:rPr lang="en-US" b="1" dirty="0"/>
              <a:t>Path cost</a:t>
            </a:r>
            <a:r>
              <a:rPr lang="en-US" dirty="0"/>
              <a:t>: what we want to minimize: the number of edits</a:t>
            </a:r>
          </a:p>
          <a:p>
            <a:endParaRPr lang="en-US" dirty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A3CF9962-03DC-2041-84E0-503C14DE85D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38550"/>
            <a:ext cx="5716386" cy="1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CA379DF-7BC2-4CC3-877E-32E09986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NLP &amp; TM, Spring 2025</a:t>
            </a:r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4ED148-A7FA-439D-A08A-3969B8CE5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</p:spTree>
    <p:extLst>
      <p:ext uri="{BB962C8B-B14F-4D97-AF65-F5344CB8AC3E}">
        <p14:creationId xmlns:p14="http://schemas.microsoft.com/office/powerpoint/2010/main" val="190415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as Search</a:t>
            </a:r>
            <a:endParaRPr lang="en-US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the space of all edit sequences is huge!</a:t>
            </a:r>
          </a:p>
          <a:p>
            <a:pPr lvl="1"/>
            <a:r>
              <a:rPr lang="en-US" dirty="0"/>
              <a:t>We can’t afford to navigate naïvely</a:t>
            </a:r>
          </a:p>
          <a:p>
            <a:pPr lvl="1"/>
            <a:r>
              <a:rPr lang="en-US" dirty="0"/>
              <a:t>Lots of distinct paths wind up at the same state</a:t>
            </a:r>
          </a:p>
          <a:p>
            <a:pPr lvl="2"/>
            <a:r>
              <a:rPr lang="en-US" dirty="0"/>
              <a:t>We don’t have to keep track of all of them</a:t>
            </a:r>
          </a:p>
          <a:p>
            <a:pPr lvl="2"/>
            <a:r>
              <a:rPr lang="en-US" dirty="0"/>
              <a:t>Just the shortest path to each of those revisited states</a:t>
            </a:r>
          </a:p>
          <a:p>
            <a:endParaRPr lang="en-US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C4191803-DA13-374C-8019-58379243383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94B92E8-C7BA-4DC5-941F-A32082E5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712133-41A9-40E7-9D71-C368BAB4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</p:spTree>
    <p:extLst>
      <p:ext uri="{BB962C8B-B14F-4D97-AF65-F5344CB8AC3E}">
        <p14:creationId xmlns:p14="http://schemas.microsoft.com/office/powerpoint/2010/main" val="142616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For two strings</a:t>
            </a:r>
          </a:p>
          <a:p>
            <a:pPr lvl="1"/>
            <a:r>
              <a:rPr lang="en-US" sz="2400" dirty="0"/>
              <a:t>X of length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Y of length </a:t>
            </a:r>
            <a:r>
              <a:rPr lang="en-US" sz="2400" i="1" dirty="0"/>
              <a:t>m</a:t>
            </a:r>
            <a:endParaRPr lang="en-US" sz="2400" i="1" baseline="-25000" dirty="0"/>
          </a:p>
          <a:p>
            <a:r>
              <a:rPr lang="en-US" sz="2800" dirty="0"/>
              <a:t>We define D(</a:t>
            </a:r>
            <a:r>
              <a:rPr lang="en-US" sz="2800" i="1" dirty="0" err="1"/>
              <a:t>i,j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The edit distance between X[1..</a:t>
            </a:r>
            <a:r>
              <a:rPr lang="en-US" sz="2400" i="1" dirty="0"/>
              <a:t>i</a:t>
            </a:r>
            <a:r>
              <a:rPr lang="en-US" sz="2400" dirty="0"/>
              <a:t>] and Y[1..</a:t>
            </a:r>
            <a:r>
              <a:rPr lang="en-US" sz="2400" i="1" dirty="0"/>
              <a:t>j</a:t>
            </a:r>
            <a:r>
              <a:rPr lang="en-US" sz="2400" dirty="0"/>
              <a:t>] </a:t>
            </a:r>
          </a:p>
          <a:p>
            <a:pPr lvl="2"/>
            <a:r>
              <a:rPr lang="en-US" sz="2200" dirty="0"/>
              <a:t>i.e., the first </a:t>
            </a:r>
            <a:r>
              <a:rPr lang="en-US" sz="2200" i="1" dirty="0" err="1"/>
              <a:t>i</a:t>
            </a:r>
            <a:r>
              <a:rPr lang="en-US" sz="2200" dirty="0"/>
              <a:t> characters of X and the first </a:t>
            </a:r>
            <a:r>
              <a:rPr lang="en-US" sz="2200" i="1" dirty="0"/>
              <a:t>j</a:t>
            </a:r>
            <a:r>
              <a:rPr lang="en-US" sz="2200" dirty="0"/>
              <a:t> characters of Y</a:t>
            </a:r>
          </a:p>
          <a:p>
            <a:pPr lvl="1"/>
            <a:r>
              <a:rPr lang="en-US" sz="2400" dirty="0"/>
              <a:t>The edit distance between X and Y is thus D(</a:t>
            </a:r>
            <a:r>
              <a:rPr lang="en-US" sz="2400" i="1" dirty="0" err="1"/>
              <a:t>n,m</a:t>
            </a:r>
            <a:r>
              <a:rPr lang="en-US" sz="2400" dirty="0"/>
              <a:t>)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E9F7B87-4E9C-4B4C-8FC2-67F257DE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0DD9613-31FF-4056-86AB-7D4D534C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CAED5C-3E6F-438C-85B4-C82269A3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06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for</a:t>
            </a:r>
            <a:br>
              <a:rPr lang="en-US" dirty="0"/>
            </a:br>
            <a:r>
              <a:rPr lang="en-US" dirty="0"/>
              <a:t>Minimum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Dynamic programming</a:t>
            </a:r>
            <a:r>
              <a:rPr lang="en-US" dirty="0"/>
              <a:t>: A tabular computation of D(</a:t>
            </a:r>
            <a:r>
              <a:rPr lang="en-US" i="1" dirty="0" err="1"/>
              <a:t>n,m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Solving problems by combining solutions </a:t>
            </a:r>
            <a:r>
              <a:rPr lang="en-US"/>
              <a:t>to subproblems</a:t>
            </a:r>
            <a:endParaRPr lang="en-US" dirty="0"/>
          </a:p>
          <a:p>
            <a:r>
              <a:rPr lang="en-US" dirty="0"/>
              <a:t>Bottom-up</a:t>
            </a:r>
          </a:p>
          <a:p>
            <a:pPr lvl="1"/>
            <a:r>
              <a:rPr lang="en-US" dirty="0"/>
              <a:t>We compute D(</a:t>
            </a:r>
            <a:r>
              <a:rPr lang="en-US" dirty="0" err="1"/>
              <a:t>i,j</a:t>
            </a:r>
            <a:r>
              <a:rPr lang="en-US" dirty="0"/>
              <a:t>) for small </a:t>
            </a:r>
            <a:r>
              <a:rPr lang="en-US" i="1" dirty="0" err="1"/>
              <a:t>i,j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And compute larger D(</a:t>
            </a:r>
            <a:r>
              <a:rPr lang="en-US" dirty="0" err="1"/>
              <a:t>i,j</a:t>
            </a:r>
            <a:r>
              <a:rPr lang="en-US" dirty="0"/>
              <a:t>) based on previously computed smaller values</a:t>
            </a:r>
          </a:p>
          <a:p>
            <a:pPr lvl="1"/>
            <a:r>
              <a:rPr lang="en-US" dirty="0"/>
              <a:t>i.e., compute D(</a:t>
            </a:r>
            <a:r>
              <a:rPr lang="en-US" i="1" dirty="0" err="1"/>
              <a:t>i,j</a:t>
            </a:r>
            <a:r>
              <a:rPr lang="en-US" dirty="0"/>
              <a:t>) for all </a:t>
            </a:r>
            <a:r>
              <a:rPr lang="en-US" i="1" dirty="0" err="1"/>
              <a:t>i</a:t>
            </a:r>
            <a:r>
              <a:rPr lang="en-US" dirty="0"/>
              <a:t> (0 &lt; </a:t>
            </a:r>
            <a:r>
              <a:rPr lang="en-US" i="1" dirty="0" err="1"/>
              <a:t>i</a:t>
            </a:r>
            <a:r>
              <a:rPr lang="en-US" dirty="0"/>
              <a:t> &lt; n)  and</a:t>
            </a:r>
            <a:r>
              <a:rPr lang="en-US" i="1" dirty="0"/>
              <a:t> j </a:t>
            </a:r>
            <a:r>
              <a:rPr lang="en-US" dirty="0"/>
              <a:t>(0 &lt; j &lt; m)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FA6751-AF61-462B-B467-B8892E01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07DF5C-528D-477C-94FC-E593758D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A3CE84-BD2F-4CEC-AB0C-CECB3121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7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2000" dirty="0"/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min  D(i,j-1)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D(i-1,j-1) +   2;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0;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581400" y="31813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715000" y="3838575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CA0574C-C45D-46E9-B56D-4D3150FC1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B315588-8FE7-4F7E-A345-5F94059D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374494-CE18-4DFB-BEAA-02A0D4DF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E45F1D-EC37-4FF8-A72A-6910D669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CAC8FA3-6C9C-4618-8040-57CA483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3174F7-6C4C-43BD-A1EF-0FA72DE2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101-16EA-C942-850C-355264FDE9E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4" name="Group 2"/>
          <p:cNvGraphicFramePr>
            <a:graphicFrameLocks noGrp="1"/>
          </p:cNvGraphicFramePr>
          <p:nvPr/>
        </p:nvGraphicFramePr>
        <p:xfrm>
          <a:off x="990600" y="1028700"/>
          <a:ext cx="6934200" cy="38528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6164" name="Line 149"/>
          <p:cNvSpPr>
            <a:spLocks noChangeShapeType="1"/>
          </p:cNvSpPr>
          <p:nvPr/>
        </p:nvSpPr>
        <p:spPr bwMode="auto">
          <a:xfrm flipH="1">
            <a:off x="2514600" y="3086100"/>
            <a:ext cx="457200" cy="97155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57350"/>
            <a:ext cx="428192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9C94961-EC83-4A67-AD31-E33959F7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DB640E6-E4F9-409D-A9C9-C80757B5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180124-CA2D-4246-8BC7-A547B2B7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E5E2-1321-4548-96C8-615581C5A8C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18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D57A3B1-C768-4DD2-865F-A44C355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20DE01-4D18-4FB7-8781-736F2CDC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8E88A0-F234-48D8-BAB9-4E362E27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101-16EA-C942-850C-355264FDE9E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2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Ch.2: Regular Expressions, Text Normalization, Edit Distance, </a:t>
            </a:r>
            <a:br>
              <a:rPr lang="en-US" altLang="zh-TW" dirty="0"/>
            </a:br>
            <a:r>
              <a:rPr lang="en-US" altLang="zh-TW" dirty="0"/>
              <a:t>Dan </a:t>
            </a:r>
            <a:r>
              <a:rPr lang="en-US" altLang="zh-TW" dirty="0" err="1"/>
              <a:t>Jurafsky</a:t>
            </a:r>
            <a:r>
              <a:rPr lang="en-US" altLang="zh-TW" dirty="0"/>
              <a:t> and James H. Martin. Speech and Language Processing (3rd ed. draft)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B36E-EF5A-4F9F-B024-4E0D63E1172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672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24933"/>
              </p:ext>
            </p:extLst>
          </p:nvPr>
        </p:nvGraphicFramePr>
        <p:xfrm>
          <a:off x="1219200" y="1352550"/>
          <a:ext cx="6934200" cy="3276600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DE7EEB3-35D8-45D8-BEAD-195F5B98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642BB19-E4F8-4757-8CC2-8DE8754C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31BCDF6-064E-4455-BBE5-1DDC2F0D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8E5E2-1321-4548-96C8-615581C5A8C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36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13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alignments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Edit distance isn’t sufficient</a:t>
            </a:r>
          </a:p>
          <a:p>
            <a:pPr lvl="1"/>
            <a:r>
              <a:rPr lang="en-US" dirty="0"/>
              <a:t>We often need to </a:t>
            </a:r>
            <a:r>
              <a:rPr lang="en-US" b="1" dirty="0"/>
              <a:t>align</a:t>
            </a:r>
            <a:r>
              <a:rPr lang="en-US" dirty="0"/>
              <a:t> each character of the two strings to each other</a:t>
            </a:r>
          </a:p>
          <a:p>
            <a:r>
              <a:rPr lang="en-US" dirty="0"/>
              <a:t>We do this by keeping a “</a:t>
            </a:r>
            <a:r>
              <a:rPr lang="en-US" dirty="0" err="1"/>
              <a:t>backtrace</a:t>
            </a:r>
            <a:r>
              <a:rPr lang="en-US" dirty="0"/>
              <a:t>”</a:t>
            </a:r>
          </a:p>
          <a:p>
            <a:r>
              <a:rPr lang="en-US" dirty="0"/>
              <a:t>Every time we enter a cell, remember where we came from</a:t>
            </a:r>
          </a:p>
          <a:p>
            <a:r>
              <a:rPr lang="en-US" dirty="0"/>
              <a:t>When we reach the end, </a:t>
            </a:r>
          </a:p>
          <a:p>
            <a:pPr lvl="1"/>
            <a:r>
              <a:rPr lang="en-US" dirty="0"/>
              <a:t>Trace back the path from the upper right corner to read off the alignment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C0F06DA-4599-4809-972E-EC82D3A2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A1E99E-68D4-457C-B32A-D55B0DF1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5E0190-F8F4-46F9-90C9-474D2362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4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F4F9FC-3136-49BB-82AE-EA76BB1C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044D1D-6F21-4D04-A7F2-2FC1803E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59D45A-2F0A-4BCE-BF7B-5DB02C55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101-16EA-C942-850C-355264FDE9E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42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MinEdit with Backtrace</a:t>
            </a:r>
          </a:p>
        </p:txBody>
      </p:sp>
      <p:pic>
        <p:nvPicPr>
          <p:cNvPr id="7" name="Picture 5" descr="minedit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50"/>
            <a:ext cx="8229600" cy="328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425E00-4080-49C9-BCE9-EA5C2535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3317FAE-649C-4EE0-9773-D3E0E59C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3F792A-99C4-4180-AE89-5BE6EDA5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101-16EA-C942-850C-355264FDE9E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32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742950"/>
          </a:xfrm>
        </p:spPr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Backtrace</a:t>
            </a:r>
            <a:r>
              <a:rPr lang="en-US" dirty="0"/>
              <a:t> to Minimum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1800" dirty="0"/>
              <a:t>Base conditions:                                                        Termination: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D(i,0)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        D(0,j) = j         D(N,M) is distance </a:t>
            </a:r>
            <a:endParaRPr lang="en-US" sz="1800" i="1" dirty="0"/>
          </a:p>
          <a:p>
            <a:pPr algn="just"/>
            <a:r>
              <a:rPr lang="en-US" sz="1800" dirty="0"/>
              <a:t>Recurrence Relation</a:t>
            </a:r>
            <a:r>
              <a:rPr lang="en-US" sz="1800" i="1" dirty="0"/>
              <a:t>:</a:t>
            </a:r>
            <a:endParaRPr lang="en-US" sz="1600" i="1" dirty="0"/>
          </a:p>
          <a:p>
            <a:pPr marL="457200" lvl="1" indent="0">
              <a:buClr>
                <a:srgbClr val="000066"/>
              </a:buClr>
              <a:buNone/>
            </a:pPr>
            <a:r>
              <a:rPr lang="en-US" sz="1600" dirty="0">
                <a:latin typeface="Courier"/>
                <a:cs typeface="Courier"/>
              </a:rPr>
              <a:t>For each 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600" dirty="0">
                <a:latin typeface="Courier"/>
                <a:cs typeface="Courier"/>
              </a:rPr>
              <a:t>	 For each  j = 1…N</a:t>
            </a:r>
            <a:endParaRPr lang="en-US" sz="1800" i="1" dirty="0"/>
          </a:p>
          <a:p>
            <a:pPr lvl="1" algn="just">
              <a:lnSpc>
                <a:spcPct val="130000"/>
              </a:lnSpc>
              <a:buFont typeface="Wingdings" charset="2"/>
              <a:buNone/>
            </a:pPr>
            <a:r>
              <a:rPr lang="en-US" sz="1600" i="1" dirty="0">
                <a:latin typeface="Courier"/>
                <a:cs typeface="Courier"/>
              </a:rPr>
              <a:t>                      </a:t>
            </a:r>
            <a:r>
              <a:rPr lang="en-US" sz="16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600" dirty="0">
                <a:latin typeface="Courier"/>
                <a:cs typeface="Courier"/>
              </a:rPr>
              <a:t>         D(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min  D(i,j-1) + 1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D(i-1,j-1) +  2;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         0;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= Y(j)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LEFT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</a:t>
            </a:r>
            <a:r>
              <a:rPr lang="en-US" sz="1600" dirty="0" err="1">
                <a:latin typeface="Courier"/>
                <a:cs typeface="Courier"/>
              </a:rPr>
              <a:t>ptr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DOWN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DIAG</a:t>
            </a: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200400" y="2724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334000" y="335280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3048000" y="3867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3962400" y="39433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3962400" y="4248150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3962400" y="4552950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5493235" y="31051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5486400" y="2792988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7391400" y="3402588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A75DAAF-4119-45B4-A5FF-88B95BF6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69C001B-8689-45E2-A94A-EADD9ACC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C492A4-E065-4450-BB7C-27AFEA88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50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857250"/>
          </a:xfrm>
        </p:spPr>
        <p:txBody>
          <a:bodyPr/>
          <a:lstStyle/>
          <a:p>
            <a:r>
              <a:rPr lang="en-US" dirty="0"/>
              <a:t>The Distance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00600"/>
            <a:ext cx="3276600" cy="342900"/>
          </a:xfrm>
          <a:noFill/>
        </p:spPr>
        <p:txBody>
          <a:bodyPr/>
          <a:lstStyle/>
          <a:p>
            <a:r>
              <a:rPr lang="en-US"/>
              <a:t>NTUT CSIE</a:t>
            </a:r>
            <a:endParaRPr lang="en-US" dirty="0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 flipV="1">
            <a:off x="1219200" y="1428750"/>
            <a:ext cx="3810000" cy="281940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143000" y="42481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 flipH="1" flipV="1">
            <a:off x="-617857" y="2638395"/>
            <a:ext cx="29718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410200" y="1504950"/>
            <a:ext cx="3352800" cy="2616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Every non-decreasing path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from (0,0) to (M, N)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corresponds to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an alignment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of the two sequences</a:t>
            </a:r>
          </a:p>
          <a:p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sp>
        <p:nvSpPr>
          <p:cNvPr id="54360" name="Text Box 88"/>
          <p:cNvSpPr txBox="1">
            <a:spLocks noChangeArrowheads="1"/>
          </p:cNvSpPr>
          <p:nvPr/>
        </p:nvSpPr>
        <p:spPr bwMode="auto">
          <a:xfrm>
            <a:off x="5257800" y="4095750"/>
            <a:ext cx="380598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A4001D"/>
                </a:solidFill>
                <a:latin typeface="Arial Unicode MS" charset="0"/>
              </a:rPr>
              <a:t>An optimal alignment is composed of optimal </a:t>
            </a:r>
            <a:r>
              <a:rPr lang="en-US" sz="1800" dirty="0" err="1">
                <a:solidFill>
                  <a:srgbClr val="A4001D"/>
                </a:solidFill>
                <a:latin typeface="Arial Unicode MS" charset="0"/>
              </a:rPr>
              <a:t>subalignments</a:t>
            </a:r>
            <a:endParaRPr lang="en-US" sz="1800" dirty="0">
              <a:solidFill>
                <a:srgbClr val="A4001D"/>
              </a:solidFill>
              <a:latin typeface="Arial Unicode MS" charset="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7C78F0-6439-46A9-A279-303DC1FA5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066B666-49AD-461E-A50D-090A3862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 err="1"/>
              <a:t>Backtrace</a:t>
            </a:r>
            <a:endParaRPr lang="en-US" dirty="0"/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29124"/>
            <a:ext cx="4838700" cy="201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C7282C-AA5D-44B9-8E9A-CB994FEB0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671CAF-F639-4C02-A417-3080160CE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29913A-CB20-4454-B5CF-A20A48FF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13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Time: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  <a:endParaRPr lang="en-US" sz="3200" dirty="0"/>
          </a:p>
          <a:p>
            <a:r>
              <a:rPr lang="en-US" sz="3200" dirty="0"/>
              <a:t>Space: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</a:p>
          <a:p>
            <a:r>
              <a:rPr lang="en-US" sz="3200" dirty="0" err="1"/>
              <a:t>Backtrace</a:t>
            </a:r>
            <a:endParaRPr lang="en-US" sz="3200" dirty="0"/>
          </a:p>
          <a:p>
            <a:pPr lvl="1">
              <a:buFont typeface="Wingdings" charset="2"/>
              <a:buNone/>
            </a:pPr>
            <a:r>
              <a:rPr lang="en-US" sz="2800" dirty="0"/>
              <a:t>				O(</a:t>
            </a:r>
            <a:r>
              <a:rPr lang="en-US" sz="2800" dirty="0" err="1"/>
              <a:t>n+m</a:t>
            </a:r>
            <a:r>
              <a:rPr lang="en-US" sz="2800" dirty="0"/>
              <a:t>)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D4A416-EF19-4477-8E63-B9F052FAB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BC6312-CB8E-43E2-94CC-DCF9BCDC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FB611A-A036-48A8-892B-91E432A6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1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Definition of Minimum Edit Distance</a:t>
            </a:r>
          </a:p>
          <a:p>
            <a:r>
              <a:rPr lang="en-US" altLang="zh-TW" dirty="0"/>
              <a:t>Computing Minimum Edit Distance</a:t>
            </a:r>
          </a:p>
          <a:p>
            <a:r>
              <a:rPr lang="en-US" altLang="zh-TW" dirty="0" err="1"/>
              <a:t>Backtrace</a:t>
            </a:r>
            <a:r>
              <a:rPr lang="en-US" altLang="zh-TW" dirty="0"/>
              <a:t> for Computing Alignments</a:t>
            </a:r>
          </a:p>
          <a:p>
            <a:r>
              <a:rPr lang="en-US" altLang="zh-TW" dirty="0"/>
              <a:t>Weighted Minimum Edit Distance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sb-DE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0245-3951-4AE1-9734-598374028AB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124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Edit Distance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would we add weights to the computation?</a:t>
            </a:r>
          </a:p>
          <a:p>
            <a:pPr lvl="1"/>
            <a:r>
              <a:rPr lang="en-US" dirty="0"/>
              <a:t>Spell Correction: some letters are more likely to be mistyped than others</a:t>
            </a:r>
          </a:p>
          <a:p>
            <a:pPr lvl="1"/>
            <a:r>
              <a:rPr lang="en-US" dirty="0"/>
              <a:t>Biology: certain kinds of deletions or insertions are more likely than others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A7E9480-8777-49C2-B34F-93DA097D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FEEC91-9A25-41E9-8115-C8B56D3F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3A5B03-F10C-4B77-83DC-22C870A6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/>
              <a:t>Confusion matrix for spelling errors</a:t>
            </a:r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637" y="971550"/>
            <a:ext cx="666924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C2ED85D-381D-4BA3-864A-F0D7A03F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BEEEB6-1D4D-4805-9F9A-74678BF6E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DB75CD-1374-48BB-B8A6-46B6E30C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101-16EA-C942-850C-355264FDE9E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94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qwerty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13891"/>
            <a:ext cx="7759700" cy="301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454F6AA-D7AA-4E97-A30B-9FB5F5A4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B0B9D9-5AEE-41A4-8D20-A71AC9D6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05637C-9A52-4767-838F-C9F8A48A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101-16EA-C942-850C-355264FDE9E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88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Min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76350"/>
            <a:ext cx="8763000" cy="3943350"/>
          </a:xfrm>
        </p:spPr>
        <p:txBody>
          <a:bodyPr/>
          <a:lstStyle/>
          <a:p>
            <a:r>
              <a:rPr lang="en-US" dirty="0"/>
              <a:t>Initialization: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D(0,0) = 0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D(i,0) = D(i-1,0)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)];    1 &lt;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≤ N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D(0,j-1) + ins[y(j)];    1 &lt; j ≤ M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 </a:t>
            </a:r>
            <a:r>
              <a:rPr lang="en-US" dirty="0">
                <a:latin typeface="Courier"/>
                <a:cs typeface="Courier"/>
              </a:rPr>
              <a:t>D(i-1,j)  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</a:t>
            </a:r>
            <a:r>
              <a:rPr lang="en-US" dirty="0" err="1">
                <a:latin typeface="Courier"/>
                <a:cs typeface="Courier"/>
              </a:rPr>
              <a:t>i,j</a:t>
            </a:r>
            <a:r>
              <a:rPr lang="en-US" dirty="0">
                <a:latin typeface="Courier"/>
                <a:cs typeface="Courier"/>
              </a:rPr>
              <a:t>)= min  D(i,j-1)   + ins[y(j)]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             D(i-1,j-1) + sub[x(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/>
              <a:t>Termination</a:t>
            </a:r>
            <a:r>
              <a:rPr lang="en-US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438400" y="33337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CD36AE-393D-4A0B-91F0-54C16665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3133A15-0A45-4BAB-91CF-1A295DCC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EE8480-831C-4D47-8867-3CBAFE33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Where did the name, dynamic programming, come from? </a:t>
            </a:r>
            <a:endParaRPr lang="en-US" dirty="0"/>
          </a:p>
        </p:txBody>
      </p:sp>
      <p:sp>
        <p:nvSpPr>
          <p:cNvPr id="1078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76350"/>
            <a:ext cx="8915400" cy="35433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600" dirty="0">
                <a:latin typeface="Arial" charset="0"/>
              </a:rPr>
              <a:t>…</a:t>
            </a:r>
            <a:r>
              <a:rPr lang="en-US" sz="1800" dirty="0">
                <a:latin typeface="Arial" charset="0"/>
              </a:rPr>
              <a:t>The 1950s were not good years for mathematical research. [the] Secretary of Defense …had a pathological fear and hatred of the word, research…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800" dirty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800" dirty="0">
                <a:latin typeface="Arial" charset="0"/>
              </a:rPr>
              <a:t> I decided therefore to use the word, “</a:t>
            </a:r>
            <a:r>
              <a:rPr lang="en-US" sz="1800" b="1" dirty="0">
                <a:latin typeface="Arial" charset="0"/>
              </a:rPr>
              <a:t>programming</a:t>
            </a:r>
            <a:r>
              <a:rPr lang="en-US" sz="1800" dirty="0">
                <a:latin typeface="Arial" charset="0"/>
              </a:rPr>
              <a:t>”.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800" dirty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800" dirty="0">
                <a:latin typeface="Arial" charset="0"/>
              </a:rPr>
              <a:t> I wanted to get across the idea that this was dynamic, this was multistage… I thought, let’s … take a word that has an absolutely precise meaning, namely </a:t>
            </a:r>
            <a:r>
              <a:rPr lang="en-US" sz="1800" b="1" dirty="0">
                <a:latin typeface="Arial" charset="0"/>
              </a:rPr>
              <a:t>dynamic</a:t>
            </a:r>
            <a:r>
              <a:rPr lang="en-US" sz="1800" dirty="0">
                <a:latin typeface="Arial" charset="0"/>
              </a:rPr>
              <a:t>… it’s impossible to use the word, </a:t>
            </a:r>
            <a:r>
              <a:rPr lang="en-US" sz="1800" b="1" dirty="0">
                <a:latin typeface="Arial" charset="0"/>
              </a:rPr>
              <a:t>dynamic</a:t>
            </a:r>
            <a:r>
              <a:rPr lang="en-US" sz="1800" dirty="0">
                <a:latin typeface="Arial" charset="0"/>
              </a:rPr>
              <a:t>, in a pejorative sense. Try thinking of some combination that will possibly give it a pejorative meaning. It’s impossible.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800" dirty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800" dirty="0">
                <a:latin typeface="Arial" charset="0"/>
              </a:rPr>
              <a:t>Thus, I thought dynamic programming was a good name. It was something not even a Congressman could object to.”</a:t>
            </a:r>
            <a:r>
              <a:rPr lang="en-US" sz="1600" dirty="0">
                <a:latin typeface="Arial" charset="0"/>
              </a:rPr>
              <a:t> 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400" dirty="0">
              <a:latin typeface="Arial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600" b="1" dirty="0">
                <a:solidFill>
                  <a:srgbClr val="404040"/>
                </a:solidFill>
                <a:latin typeface="Arial" charset="0"/>
              </a:rPr>
              <a:t>		</a:t>
            </a:r>
            <a:r>
              <a:rPr lang="en-US" sz="1600" dirty="0">
                <a:solidFill>
                  <a:srgbClr val="404040"/>
                </a:solidFill>
                <a:latin typeface="Arial" charset="0"/>
              </a:rPr>
              <a:t>Richard Bellman, “Eye of the Hurricane: an autobiography” 1984.</a:t>
            </a:r>
            <a:endParaRPr lang="en-US" sz="900" dirty="0">
              <a:solidFill>
                <a:srgbClr val="404040"/>
              </a:solidFill>
            </a:endParaRP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E7D84A-FB52-4F62-8BF5-64A954DD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62C4FF0-AD25-44B8-92B1-38FEA712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4C6AC1-6955-406F-B90E-E84FDD84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45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NLP &amp; TM, Spring 2025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sb-DE" altLang="zh-TW"/>
              <a:t>NTUT CSIE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00245-3951-4AE1-9734-598374028AB2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41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85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similar are two strings?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52550"/>
            <a:ext cx="3886200" cy="3429000"/>
          </a:xfrm>
        </p:spPr>
        <p:txBody>
          <a:bodyPr/>
          <a:lstStyle/>
          <a:p>
            <a:r>
              <a:rPr lang="en-US" dirty="0"/>
              <a:t>Spell correction</a:t>
            </a:r>
          </a:p>
          <a:p>
            <a:pPr lvl="1"/>
            <a:r>
              <a:rPr lang="en-US" dirty="0"/>
              <a:t>The user typed “</a:t>
            </a:r>
            <a:r>
              <a:rPr lang="en-US" dirty="0" err="1"/>
              <a:t>graffe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Which is closest?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graf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graft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grail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giraffe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7600" y="135255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Computational Biology</a:t>
            </a:r>
          </a:p>
          <a:p>
            <a:pPr lvl="1"/>
            <a:r>
              <a:rPr lang="en-US" dirty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Resulting alignment: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24815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/>
              <a:t>Also for Machine Translation, Information Extraction, Speech Recognition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266950"/>
            <a:ext cx="4342338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41934" y="3311664"/>
            <a:ext cx="4802066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0A3F062-EE7B-40D3-A1C9-8102034E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A72032C-AE50-4907-BA84-0A5745FA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E4A73289-D884-4259-9108-A62FEAA1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minimum edit distance between two strings</a:t>
            </a:r>
          </a:p>
          <a:p>
            <a:r>
              <a:rPr lang="en-US"/>
              <a:t>Is the minimum number of editing operations</a:t>
            </a:r>
          </a:p>
          <a:p>
            <a:pPr lvl="1"/>
            <a:r>
              <a:rPr lang="en-US"/>
              <a:t>Insertion</a:t>
            </a:r>
          </a:p>
          <a:p>
            <a:pPr lvl="1"/>
            <a:r>
              <a:rPr lang="en-US"/>
              <a:t>Deletion</a:t>
            </a:r>
          </a:p>
          <a:p>
            <a:pPr lvl="1"/>
            <a:r>
              <a:rPr lang="en-US"/>
              <a:t>Substitution</a:t>
            </a:r>
          </a:p>
          <a:p>
            <a:r>
              <a:rPr lang="en-US"/>
              <a:t>Needed to transform one into the other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E436E2D-824F-496C-A8CA-2769DD57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E83F4A4-695B-40A1-8E81-64DC1E3B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606923-2AA8-48E1-95A4-69070E59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3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038350"/>
            <a:ext cx="5295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2257749-915C-42B6-89EE-BF24433E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425D8C3-A527-42B5-8BF6-0679DC24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EC5114-5BFE-44B4-909F-2D93BC83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0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3257550"/>
            <a:ext cx="7924800" cy="1885950"/>
          </a:xfrm>
        </p:spPr>
        <p:txBody>
          <a:bodyPr/>
          <a:lstStyle/>
          <a:p>
            <a:r>
              <a:rPr lang="en-US" dirty="0"/>
              <a:t>If each operation has cost of 1</a:t>
            </a:r>
          </a:p>
          <a:p>
            <a:pPr lvl="1"/>
            <a:r>
              <a:rPr lang="en-US" dirty="0"/>
              <a:t>Distance between these is 5</a:t>
            </a:r>
          </a:p>
          <a:p>
            <a:r>
              <a:rPr lang="en-US" dirty="0"/>
              <a:t>If substitutions cost 2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between them is 8</a:t>
            </a:r>
          </a:p>
        </p:txBody>
      </p:sp>
      <p:pic>
        <p:nvPicPr>
          <p:cNvPr id="5" name="Picture 4" descr="align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200150"/>
            <a:ext cx="3644900" cy="203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6298ED-CF2E-42C8-B5CE-DF28C37D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1EA910-DB28-4D32-B57C-02E12463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4642DF-1259-4C5C-BC70-DB7B55E4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 Computational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/>
              <a:t>Given a sequence of bases</a:t>
            </a:r>
          </a:p>
          <a:p>
            <a:endParaRPr lang="en-US" dirty="0"/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r>
              <a:rPr lang="en-US" dirty="0"/>
              <a:t>An alignment: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sequences, align each letter to a letter or gap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3333750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00200" y="1962150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F9A9A5-CF30-4B1F-8855-D01B3CDF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NLP &amp; TM, Spring 2025</a:t>
            </a:r>
            <a:endParaRPr lang="en-US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228348FC-B68C-4890-A238-8A1E1858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NTUT CSIE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0E510593-0E96-4B95-AA47-609A1C09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7472</TotalTime>
  <Words>1864</Words>
  <Application>Microsoft Office PowerPoint</Application>
  <PresentationFormat>如螢幕大小 (16:9)</PresentationFormat>
  <Paragraphs>583</Paragraphs>
  <Slides>35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6" baseType="lpstr">
      <vt:lpstr>Arial Unicode MS</vt:lpstr>
      <vt:lpstr>Courier</vt:lpstr>
      <vt:lpstr>Arial</vt:lpstr>
      <vt:lpstr>Calibri</vt:lpstr>
      <vt:lpstr>Courier New</vt:lpstr>
      <vt:lpstr>Lucida Sans</vt:lpstr>
      <vt:lpstr>Tahoma</vt:lpstr>
      <vt:lpstr>Times</vt:lpstr>
      <vt:lpstr>Times New Roman</vt:lpstr>
      <vt:lpstr>Wingdings</vt:lpstr>
      <vt:lpstr>NLP-jurafsky</vt:lpstr>
      <vt:lpstr>Minimum Edit Distance</vt:lpstr>
      <vt:lpstr>Reference</vt:lpstr>
      <vt:lpstr>Outline</vt:lpstr>
      <vt:lpstr>Minimum Edit Distance</vt:lpstr>
      <vt:lpstr>How similar are two strings?</vt:lpstr>
      <vt:lpstr>Edit Distance</vt:lpstr>
      <vt:lpstr>Minimum Edit Distance</vt:lpstr>
      <vt:lpstr>Minimum Edit Distance</vt:lpstr>
      <vt:lpstr>Alignment in Computational Biology</vt:lpstr>
      <vt:lpstr>Other uses of Edit Distance in NLP</vt:lpstr>
      <vt:lpstr>How to find the Min Edit Distance?</vt:lpstr>
      <vt:lpstr>Minimum Edit as Search</vt:lpstr>
      <vt:lpstr>Defining Min Edit Distance</vt:lpstr>
      <vt:lpstr>Minimum Edit Distance</vt:lpstr>
      <vt:lpstr>Dynamic Programming for Minimum Edit Distance</vt:lpstr>
      <vt:lpstr>Defining Min Edit Distance (Levenshtein)</vt:lpstr>
      <vt:lpstr>The Edit Distance Table</vt:lpstr>
      <vt:lpstr>PowerPoint 簡報</vt:lpstr>
      <vt:lpstr>Edit Distance</vt:lpstr>
      <vt:lpstr>PowerPoint 簡報</vt:lpstr>
      <vt:lpstr>Minimum Edit Distance</vt:lpstr>
      <vt:lpstr>Computing alignments</vt:lpstr>
      <vt:lpstr>Edit Distance</vt:lpstr>
      <vt:lpstr>MinEdit with Backtrace</vt:lpstr>
      <vt:lpstr>Adding Backtrace to Minimum Edit Distance</vt:lpstr>
      <vt:lpstr>The Distance Matrix</vt:lpstr>
      <vt:lpstr>Result of Backtrace</vt:lpstr>
      <vt:lpstr>Performance</vt:lpstr>
      <vt:lpstr>Minimum Edit Distance</vt:lpstr>
      <vt:lpstr>Weighted Edit Distance</vt:lpstr>
      <vt:lpstr>Confusion matrix for spelling errors</vt:lpstr>
      <vt:lpstr>PowerPoint 簡報</vt:lpstr>
      <vt:lpstr>Weighted Min Edit Distance</vt:lpstr>
      <vt:lpstr>Where did the name, dynamic programming, come from? </vt:lpstr>
      <vt:lpstr>Thanks for Your Attention!</vt:lpstr>
    </vt:vector>
  </TitlesOfParts>
  <Manager/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Edit Distance</dc:title>
  <dc:subject>cs124</dc:subject>
  <dc:creator>Dan Jurafsky</dc:creator>
  <cp:keywords/>
  <dc:description/>
  <cp:lastModifiedBy>Chris Wang</cp:lastModifiedBy>
  <cp:revision>108</cp:revision>
  <cp:lastPrinted>2009-04-20T16:46:08Z</cp:lastPrinted>
  <dcterms:created xsi:type="dcterms:W3CDTF">2010-04-19T15:31:24Z</dcterms:created>
  <dcterms:modified xsi:type="dcterms:W3CDTF">2025-03-04T04:11:29Z</dcterms:modified>
  <cp:category/>
</cp:coreProperties>
</file>