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0" r:id="rId5"/>
    <p:sldId id="275" r:id="rId6"/>
    <p:sldId id="265" r:id="rId7"/>
    <p:sldId id="266" r:id="rId8"/>
    <p:sldId id="267" r:id="rId9"/>
    <p:sldId id="268" r:id="rId10"/>
    <p:sldId id="276" r:id="rId11"/>
    <p:sldId id="269" r:id="rId12"/>
    <p:sldId id="263" r:id="rId13"/>
    <p:sldId id="262"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2025/10/13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2025/10/13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blp.org/xml/" TargetMode="External"/><Relationship Id="rId2" Type="http://schemas.openxmlformats.org/officeDocument/2006/relationships/hyperlink" Target="https://dblp.org/faq/How+can+I+download+the+whole+dblp+dataset.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blp.org/x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Educational Data Mining and </a:t>
            </a:r>
            <a:r>
              <a:rPr lang="en-US" altLang="zh-TW"/>
              <a:t>Applciations: </a:t>
            </a:r>
            <a:r>
              <a:rPr lang="en-US" altLang="zh-TW" dirty="0"/>
              <a:t>HW#2</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Oct. 14, 2025</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2CFEC8-F7E9-4B81-91A4-2B1510892429}"/>
              </a:ext>
            </a:extLst>
          </p:cNvPr>
          <p:cNvSpPr>
            <a:spLocks noGrp="1"/>
          </p:cNvSpPr>
          <p:nvPr>
            <p:ph type="title"/>
          </p:nvPr>
        </p:nvSpPr>
        <p:spPr/>
        <p:txBody>
          <a:bodyPr/>
          <a:lstStyle/>
          <a:p>
            <a:r>
              <a:rPr lang="en-US" altLang="zh-TW" dirty="0"/>
              <a:t>About DBLP dataset</a:t>
            </a:r>
            <a:endParaRPr lang="zh-TW" altLang="en-US" dirty="0"/>
          </a:p>
        </p:txBody>
      </p:sp>
      <p:sp>
        <p:nvSpPr>
          <p:cNvPr id="3" name="內容版面配置區 2">
            <a:extLst>
              <a:ext uri="{FF2B5EF4-FFF2-40B4-BE49-F238E27FC236}">
                <a16:creationId xmlns:a16="http://schemas.microsoft.com/office/drawing/2014/main" id="{08BE1F78-C2EE-4DD7-BF14-ABB31EA14D8F}"/>
              </a:ext>
            </a:extLst>
          </p:cNvPr>
          <p:cNvSpPr>
            <a:spLocks noGrp="1"/>
          </p:cNvSpPr>
          <p:nvPr>
            <p:ph idx="1"/>
          </p:nvPr>
        </p:nvSpPr>
        <p:spPr/>
        <p:txBody>
          <a:bodyPr/>
          <a:lstStyle/>
          <a:p>
            <a:r>
              <a:rPr lang="en-US" altLang="zh-TW" dirty="0"/>
              <a:t>You can find out how to download and parse the XML dump in the following document:</a:t>
            </a:r>
          </a:p>
          <a:p>
            <a:pPr lvl="1"/>
            <a:r>
              <a:rPr lang="en-US" altLang="zh-TW" dirty="0"/>
              <a:t>⁠</a:t>
            </a:r>
            <a:r>
              <a:rPr lang="en-US" altLang="zh-TW" dirty="0">
                <a:hlinkClick r:id="rId2" tooltip="https://dblp.org/faq/how+can+i+download+the+whole+dblp+dataset.html"/>
              </a:rPr>
              <a:t>https://dblp.org/</a:t>
            </a:r>
            <a:r>
              <a:rPr lang="en-US" altLang="zh-TW" dirty="0" err="1">
                <a:hlinkClick r:id="rId2" tooltip="https://dblp.org/faq/how+can+i+download+the+whole+dblp+dataset.html"/>
              </a:rPr>
              <a:t>faq</a:t>
            </a:r>
            <a:r>
              <a:rPr lang="en-US" altLang="zh-TW" dirty="0">
                <a:hlinkClick r:id="rId2" tooltip="https://dblp.org/faq/how+can+i+download+the+whole+dblp+dataset.html"/>
              </a:rPr>
              <a:t>/How+can+I+download+the+whole+dblp+dataset.html</a:t>
            </a:r>
            <a:endParaRPr lang="en-US" altLang="zh-TW" dirty="0"/>
          </a:p>
          <a:p>
            <a:r>
              <a:rPr lang="en-US" altLang="zh-TW" dirty="0"/>
              <a:t>Or, you can directly download the XML dump in the following URL:</a:t>
            </a:r>
          </a:p>
          <a:p>
            <a:pPr lvl="1"/>
            <a:r>
              <a:rPr lang="en-US" altLang="zh-TW" dirty="0"/>
              <a:t>⁠</a:t>
            </a:r>
            <a:r>
              <a:rPr lang="en-US" altLang="zh-TW" dirty="0">
                <a:hlinkClick r:id="rId3" tooltip="https://dblp.org/xml/"/>
              </a:rPr>
              <a:t>https://dblp.org/xml/</a:t>
            </a:r>
            <a:r>
              <a:rPr lang="en-US" altLang="zh-TW" dirty="0"/>
              <a:t> </a:t>
            </a:r>
          </a:p>
          <a:p>
            <a:endParaRPr lang="en-US" altLang="zh-TW" dirty="0"/>
          </a:p>
          <a:p>
            <a:endParaRPr lang="zh-TW" altLang="en-US" dirty="0"/>
          </a:p>
        </p:txBody>
      </p:sp>
    </p:spTree>
    <p:extLst>
      <p:ext uri="{BB962C8B-B14F-4D97-AF65-F5344CB8AC3E}">
        <p14:creationId xmlns:p14="http://schemas.microsoft.com/office/powerpoint/2010/main" val="256819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Note on Programming Exercises</a:t>
            </a:r>
            <a:endParaRPr lang="zh-TW" altLang="en-US" dirty="0"/>
          </a:p>
        </p:txBody>
      </p:sp>
      <p:sp>
        <p:nvSpPr>
          <p:cNvPr id="3" name="內容版面配置區 2"/>
          <p:cNvSpPr>
            <a:spLocks noGrp="1"/>
          </p:cNvSpPr>
          <p:nvPr>
            <p:ph idx="1"/>
          </p:nvPr>
        </p:nvSpPr>
        <p:spPr/>
        <p:txBody>
          <a:bodyPr>
            <a:normAutofit/>
          </a:bodyPr>
          <a:lstStyle/>
          <a:p>
            <a:r>
              <a:rPr lang="en-US" altLang="zh-TW" dirty="0"/>
              <a:t>Implementation can be done as a team (&lt;= </a:t>
            </a:r>
            <a:r>
              <a:rPr lang="en-US" altLang="zh-TW" dirty="0">
                <a:solidFill>
                  <a:srgbClr val="FF0000"/>
                </a:solidFill>
              </a:rPr>
              <a:t>four</a:t>
            </a:r>
            <a:r>
              <a:rPr lang="en-US" altLang="zh-TW" dirty="0"/>
              <a:t> persons per team)</a:t>
            </a:r>
          </a:p>
          <a:p>
            <a:pPr lvl="1"/>
            <a:r>
              <a:rPr lang="en-US" altLang="zh-TW" dirty="0"/>
              <a:t>Please remember to register your team members to the TA *as soon as possible*</a:t>
            </a:r>
            <a:endParaRPr lang="en-US" altLang="zh-TW" dirty="0">
              <a:solidFill>
                <a:srgbClr val="FF0000"/>
              </a:solidFill>
            </a:endParaRPr>
          </a:p>
          <a:p>
            <a:pPr marL="457200" lvl="1" indent="0">
              <a:buNone/>
            </a:pPr>
            <a:endParaRPr lang="en-US" altLang="zh-TW" dirty="0"/>
          </a:p>
          <a:p>
            <a:r>
              <a:rPr lang="en-US" altLang="zh-TW" dirty="0"/>
              <a:t>Each team has to complete </a:t>
            </a:r>
            <a:r>
              <a:rPr lang="en-US" altLang="zh-TW" dirty="0">
                <a:solidFill>
                  <a:srgbClr val="0000FF"/>
                </a:solidFill>
              </a:rPr>
              <a:t>at least one </a:t>
            </a:r>
            <a:r>
              <a:rPr lang="en-US" altLang="zh-TW" dirty="0"/>
              <a:t>programming exercise</a:t>
            </a:r>
          </a:p>
          <a:p>
            <a:pPr lvl="1"/>
            <a:r>
              <a:rPr lang="en-US" altLang="zh-TW" dirty="0"/>
              <a:t>If you complete more programming projects, you will get extra bonus</a:t>
            </a:r>
          </a:p>
          <a:p>
            <a:endParaRPr lang="en-US" altLang="zh-TW" dirty="0"/>
          </a:p>
          <a:p>
            <a:r>
              <a:rPr lang="en-US" altLang="zh-TW" dirty="0"/>
              <a:t>You can use </a:t>
            </a:r>
            <a:r>
              <a:rPr lang="en-US" altLang="zh-TW" dirty="0">
                <a:solidFill>
                  <a:srgbClr val="0000FF"/>
                </a:solidFill>
              </a:rPr>
              <a:t>any </a:t>
            </a:r>
            <a:r>
              <a:rPr lang="en-US" altLang="zh-TW" dirty="0"/>
              <a:t>programming language to implement</a:t>
            </a:r>
          </a:p>
          <a:p>
            <a:pPr lvl="1"/>
            <a:r>
              <a:rPr lang="en-US" altLang="zh-TW" dirty="0"/>
              <a:t>You </a:t>
            </a:r>
            <a:r>
              <a:rPr lang="en-US" altLang="zh-TW" dirty="0">
                <a:solidFill>
                  <a:srgbClr val="FF0000"/>
                </a:solidFill>
              </a:rPr>
              <a:t>must</a:t>
            </a:r>
            <a:r>
              <a:rPr lang="en-US" altLang="zh-TW" dirty="0"/>
              <a:t> provide detailed documentation on the necessary packages or libraries you used, where to download, how to install and configure</a:t>
            </a:r>
            <a:endParaRPr lang="zh-TW" altLang="en-US" dirty="0"/>
          </a:p>
        </p:txBody>
      </p:sp>
    </p:spTree>
    <p:extLst>
      <p:ext uri="{BB962C8B-B14F-4D97-AF65-F5344CB8AC3E}">
        <p14:creationId xmlns:p14="http://schemas.microsoft.com/office/powerpoint/2010/main" val="4031530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hand in your homework in class (paper version)</a:t>
            </a:r>
          </a:p>
          <a:p>
            <a:pPr lvl="1"/>
            <a:r>
              <a:rPr lang="en-US" altLang="zh-TW" dirty="0"/>
              <a:t>Remember to write your student ID</a:t>
            </a:r>
          </a:p>
          <a:p>
            <a:pPr lvl="1"/>
            <a:endParaRPr lang="en-US" altLang="zh-TW" dirty="0"/>
          </a:p>
          <a:p>
            <a:r>
              <a:rPr lang="en-US" altLang="zh-TW" dirty="0"/>
              <a:t>For programming projects, please submit a compressed file containing your </a:t>
            </a:r>
            <a:r>
              <a:rPr lang="en-US" altLang="zh-TW" dirty="0">
                <a:solidFill>
                  <a:srgbClr val="FF0000"/>
                </a:solidFill>
              </a:rPr>
              <a:t>source codes</a:t>
            </a:r>
            <a:r>
              <a:rPr lang="en-US" altLang="zh-TW" dirty="0"/>
              <a:t>, </a:t>
            </a:r>
            <a:r>
              <a:rPr lang="en-US" altLang="zh-TW" dirty="0">
                <a:solidFill>
                  <a:srgbClr val="FF0000"/>
                </a:solidFill>
              </a:rPr>
              <a:t>sample input and generated output</a:t>
            </a:r>
            <a:r>
              <a:rPr lang="en-US" altLang="zh-TW" dirty="0"/>
              <a:t>, and </a:t>
            </a:r>
            <a:r>
              <a:rPr lang="en-US" altLang="zh-TW" dirty="0">
                <a:solidFill>
                  <a:srgbClr val="FF0000"/>
                </a:solidFill>
              </a:rPr>
              <a:t>documentation</a:t>
            </a:r>
            <a:r>
              <a:rPr lang="en-US" altLang="zh-TW" dirty="0"/>
              <a:t> on how to compile, install, or configure the environment.</a:t>
            </a:r>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#2: Frequent </a:t>
            </a:r>
            <a:r>
              <a:rPr lang="en-US" altLang="zh-TW"/>
              <a:t>Pattern Mining</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a:t>Chap.4:</a:t>
            </a:r>
          </a:p>
          <a:p>
            <a:pPr lvl="1"/>
            <a:r>
              <a:rPr lang="en-US" altLang="zh-TW" dirty="0"/>
              <a:t>4.3</a:t>
            </a:r>
          </a:p>
          <a:p>
            <a:pPr lvl="1"/>
            <a:r>
              <a:rPr lang="en-US" altLang="zh-TW" dirty="0"/>
              <a:t>4.8</a:t>
            </a:r>
          </a:p>
          <a:p>
            <a:pPr lvl="1"/>
            <a:r>
              <a:rPr lang="en-US" altLang="zh-TW" dirty="0"/>
              <a:t>4.14</a:t>
            </a:r>
          </a:p>
          <a:p>
            <a:r>
              <a:rPr lang="en-US" altLang="zh-TW" dirty="0"/>
              <a:t>Programming exercises:</a:t>
            </a:r>
          </a:p>
          <a:p>
            <a:pPr lvl="1"/>
            <a:r>
              <a:rPr lang="en-US" altLang="zh-TW" dirty="0">
                <a:solidFill>
                  <a:srgbClr val="0000FF"/>
                </a:solidFill>
              </a:rPr>
              <a:t>*</a:t>
            </a:r>
            <a:r>
              <a:rPr lang="en-US" altLang="zh-TW" dirty="0"/>
              <a:t>4.7(a)(b)</a:t>
            </a:r>
          </a:p>
          <a:p>
            <a:pPr lvl="1"/>
            <a:r>
              <a:rPr lang="en-US" altLang="zh-TW" dirty="0">
                <a:solidFill>
                  <a:srgbClr val="0000FF"/>
                </a:solidFill>
              </a:rPr>
              <a:t>*</a:t>
            </a:r>
            <a:r>
              <a:rPr lang="en-US" altLang="zh-TW" dirty="0"/>
              <a:t>4.15(a)(b)</a:t>
            </a:r>
          </a:p>
          <a:p>
            <a:r>
              <a:rPr lang="en-US" altLang="zh-TW" dirty="0">
                <a:solidFill>
                  <a:srgbClr val="0000FF"/>
                </a:solidFill>
              </a:rPr>
              <a:t>*</a:t>
            </a:r>
            <a:r>
              <a:rPr lang="en-US" altLang="zh-TW" dirty="0"/>
              <a:t> denotes the programming exercises where each team must implement </a:t>
            </a:r>
            <a:r>
              <a:rPr lang="en-US" altLang="zh-TW" dirty="0">
                <a:solidFill>
                  <a:srgbClr val="0000FF"/>
                </a:solidFill>
              </a:rPr>
              <a:t>at least one among the two exercises</a:t>
            </a:r>
          </a:p>
          <a:p>
            <a:r>
              <a:rPr lang="en-US" altLang="zh-TW" dirty="0"/>
              <a:t>Due: 2 weeks (</a:t>
            </a:r>
            <a:r>
              <a:rPr lang="en-US" altLang="zh-TW" dirty="0">
                <a:solidFill>
                  <a:srgbClr val="FF0000"/>
                </a:solidFill>
              </a:rPr>
              <a:t>Oct. 28, 2025</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Chap.4</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dirty="0"/>
              <a:t>4.3: (</a:t>
            </a:r>
            <a:r>
              <a:rPr lang="en-US" altLang="zh-TW" b="1" dirty="0"/>
              <a:t>30pt</a:t>
            </a:r>
            <a:r>
              <a:rPr lang="en-US" altLang="zh-TW" dirty="0"/>
              <a:t>)</a:t>
            </a:r>
            <a:r>
              <a:rPr lang="en-US" altLang="zh-TW" b="1" dirty="0"/>
              <a:t> </a:t>
            </a:r>
            <a:r>
              <a:rPr lang="en-US" altLang="zh-TW" dirty="0"/>
              <a:t>The </a:t>
            </a:r>
            <a:r>
              <a:rPr lang="en-US" altLang="zh-TW" dirty="0" err="1"/>
              <a:t>Apriori</a:t>
            </a:r>
            <a:r>
              <a:rPr lang="en-US" altLang="zh-TW" dirty="0"/>
              <a:t> algorithm makes use of </a:t>
            </a:r>
            <a:r>
              <a:rPr lang="en-US" altLang="zh-TW" i="1" dirty="0"/>
              <a:t>prior knowledge </a:t>
            </a:r>
            <a:r>
              <a:rPr lang="en-US" altLang="zh-TW" dirty="0"/>
              <a:t>of subset support properties.</a:t>
            </a:r>
          </a:p>
          <a:p>
            <a:r>
              <a:rPr lang="en-US" altLang="zh-TW" dirty="0"/>
              <a:t>(a) (5pt) Prove that all nonempty subsets of a frequent </a:t>
            </a:r>
            <a:r>
              <a:rPr lang="en-US" altLang="zh-TW" dirty="0" err="1"/>
              <a:t>itemset</a:t>
            </a:r>
            <a:r>
              <a:rPr lang="en-US" altLang="zh-TW" dirty="0"/>
              <a:t> must also be frequent.</a:t>
            </a:r>
          </a:p>
          <a:p>
            <a:r>
              <a:rPr lang="en-US" altLang="zh-TW" dirty="0"/>
              <a:t>(b) (5pt) Prove that the support of any nonempty subset </a:t>
            </a:r>
            <a:r>
              <a:rPr lang="en-US" altLang="zh-TW" i="1" dirty="0"/>
              <a:t>s</a:t>
            </a:r>
            <a:r>
              <a:rPr lang="en-US" altLang="zh-TW" dirty="0"/>
              <a:t>’ of </a:t>
            </a:r>
            <a:r>
              <a:rPr lang="en-US" altLang="zh-TW" dirty="0" err="1"/>
              <a:t>itemset</a:t>
            </a:r>
            <a:r>
              <a:rPr lang="en-US" altLang="zh-TW" dirty="0"/>
              <a:t> </a:t>
            </a:r>
            <a:r>
              <a:rPr lang="en-US" altLang="zh-TW" i="1" dirty="0"/>
              <a:t>s </a:t>
            </a:r>
            <a:r>
              <a:rPr lang="en-US" altLang="zh-TW" dirty="0"/>
              <a:t>must be at least as great as the support of </a:t>
            </a:r>
            <a:r>
              <a:rPr lang="en-US" altLang="zh-TW" i="1" dirty="0"/>
              <a:t>s</a:t>
            </a:r>
            <a:r>
              <a:rPr lang="en-US" altLang="zh-TW" dirty="0"/>
              <a:t>.</a:t>
            </a:r>
          </a:p>
          <a:p>
            <a:r>
              <a:rPr lang="en-US" altLang="zh-TW" dirty="0"/>
              <a:t>(c) (10pt) Given frequent </a:t>
            </a:r>
            <a:r>
              <a:rPr lang="en-US" altLang="zh-TW" dirty="0" err="1"/>
              <a:t>itemset</a:t>
            </a:r>
            <a:r>
              <a:rPr lang="en-US" altLang="zh-TW" dirty="0"/>
              <a:t> </a:t>
            </a:r>
            <a:r>
              <a:rPr lang="en-US" altLang="zh-TW" i="1" dirty="0"/>
              <a:t>l </a:t>
            </a:r>
            <a:r>
              <a:rPr lang="en-US" altLang="zh-TW" dirty="0"/>
              <a:t>and subset </a:t>
            </a:r>
            <a:r>
              <a:rPr lang="en-US" altLang="zh-TW" i="1" dirty="0"/>
              <a:t>s </a:t>
            </a:r>
            <a:r>
              <a:rPr lang="en-US" altLang="zh-TW" dirty="0"/>
              <a:t>of </a:t>
            </a:r>
            <a:r>
              <a:rPr lang="en-US" altLang="zh-TW" i="1" dirty="0"/>
              <a:t>l</a:t>
            </a:r>
            <a:r>
              <a:rPr lang="en-US" altLang="zh-TW" dirty="0"/>
              <a:t>, prove that the confidence of the rule “</a:t>
            </a:r>
            <a:r>
              <a:rPr lang="en-US" altLang="zh-TW" i="1" dirty="0"/>
              <a:t>s</a:t>
            </a:r>
            <a:r>
              <a:rPr lang="en-US" altLang="zh-TW" dirty="0"/>
              <a:t>’ =&gt; (</a:t>
            </a:r>
            <a:r>
              <a:rPr lang="en-US" altLang="zh-TW" i="1" dirty="0"/>
              <a:t>l </a:t>
            </a:r>
            <a:r>
              <a:rPr lang="en-US" altLang="zh-TW" dirty="0"/>
              <a:t>- </a:t>
            </a:r>
            <a:r>
              <a:rPr lang="en-US" altLang="zh-TW" i="1" dirty="0"/>
              <a:t>s</a:t>
            </a:r>
            <a:r>
              <a:rPr lang="en-US" altLang="zh-TW" dirty="0"/>
              <a:t>’)” cannot be more than the confidence of “</a:t>
            </a:r>
            <a:r>
              <a:rPr lang="en-US" altLang="zh-TW" i="1" dirty="0"/>
              <a:t>s</a:t>
            </a:r>
            <a:r>
              <a:rPr lang="en-US" altLang="zh-TW" dirty="0"/>
              <a:t>=&gt;(</a:t>
            </a:r>
            <a:r>
              <a:rPr lang="en-US" altLang="zh-TW" i="1" dirty="0"/>
              <a:t>l </a:t>
            </a:r>
            <a:r>
              <a:rPr lang="en-US" altLang="zh-TW" dirty="0"/>
              <a:t>–</a:t>
            </a:r>
            <a:r>
              <a:rPr lang="en-US" altLang="zh-TW" i="1" dirty="0"/>
              <a:t>s</a:t>
            </a:r>
            <a:r>
              <a:rPr lang="en-US" altLang="zh-TW" dirty="0"/>
              <a:t>)”, where </a:t>
            </a:r>
            <a:r>
              <a:rPr lang="en-US" altLang="zh-TW" i="1" dirty="0"/>
              <a:t>s</a:t>
            </a:r>
            <a:r>
              <a:rPr lang="en-US" altLang="zh-TW" dirty="0"/>
              <a:t>’ is a subset of </a:t>
            </a:r>
            <a:r>
              <a:rPr lang="en-US" altLang="zh-TW" i="1" dirty="0"/>
              <a:t>s</a:t>
            </a:r>
            <a:r>
              <a:rPr lang="en-US" altLang="zh-TW" dirty="0"/>
              <a:t>.</a:t>
            </a:r>
          </a:p>
          <a:p>
            <a:r>
              <a:rPr lang="en-US" altLang="zh-TW" dirty="0"/>
              <a:t>(d) (10pt) A </a:t>
            </a:r>
            <a:r>
              <a:rPr lang="en-US" altLang="zh-TW" i="1" dirty="0"/>
              <a:t>partitioning </a:t>
            </a:r>
            <a:r>
              <a:rPr lang="en-US" altLang="zh-TW" dirty="0"/>
              <a:t>variation of </a:t>
            </a:r>
            <a:r>
              <a:rPr lang="en-US" altLang="zh-TW" dirty="0" err="1"/>
              <a:t>Apriori</a:t>
            </a:r>
            <a:r>
              <a:rPr lang="en-US" altLang="zh-TW" dirty="0"/>
              <a:t> subdivides the transactions of a database </a:t>
            </a:r>
            <a:r>
              <a:rPr lang="en-US" altLang="zh-TW" i="1" dirty="0"/>
              <a:t>D </a:t>
            </a:r>
            <a:r>
              <a:rPr lang="en-US" altLang="zh-TW" dirty="0"/>
              <a:t>into </a:t>
            </a:r>
            <a:r>
              <a:rPr lang="en-US" altLang="zh-TW" i="1" dirty="0"/>
              <a:t>n </a:t>
            </a:r>
            <a:r>
              <a:rPr lang="en-US" altLang="zh-TW" dirty="0" err="1"/>
              <a:t>nonoverlapping</a:t>
            </a:r>
            <a:r>
              <a:rPr lang="en-US" altLang="zh-TW" dirty="0"/>
              <a:t> partitions. Prove that any </a:t>
            </a:r>
            <a:r>
              <a:rPr lang="en-US" altLang="zh-TW" dirty="0" err="1"/>
              <a:t>itemset</a:t>
            </a:r>
            <a:r>
              <a:rPr lang="en-US" altLang="zh-TW" dirty="0"/>
              <a:t> that is frequent in </a:t>
            </a:r>
            <a:r>
              <a:rPr lang="en-US" altLang="zh-TW" i="1" dirty="0"/>
              <a:t>D </a:t>
            </a:r>
            <a:r>
              <a:rPr lang="en-US" altLang="zh-TW" dirty="0"/>
              <a:t>must be frequent in at least one partition of </a:t>
            </a:r>
            <a:r>
              <a:rPr lang="en-US" altLang="zh-TW" i="1" dirty="0"/>
              <a:t>D</a:t>
            </a:r>
            <a:r>
              <a:rPr lang="en-US" altLang="zh-TW" dirty="0"/>
              <a:t>.</a:t>
            </a:r>
            <a:endParaRPr lang="zh-TW" altLang="en-US" dirty="0"/>
          </a:p>
        </p:txBody>
      </p:sp>
    </p:spTree>
    <p:extLst>
      <p:ext uri="{BB962C8B-B14F-4D97-AF65-F5344CB8AC3E}">
        <p14:creationId xmlns:p14="http://schemas.microsoft.com/office/powerpoint/2010/main" val="2906206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4.8: (</a:t>
            </a:r>
            <a:r>
              <a:rPr lang="en-US" altLang="zh-TW" b="1" dirty="0"/>
              <a:t>30pt</a:t>
            </a:r>
            <a:r>
              <a:rPr lang="en-US" altLang="zh-TW" dirty="0"/>
              <a:t>) A database has four transactions. Let </a:t>
            </a:r>
            <a:r>
              <a:rPr lang="en-US" altLang="zh-TW" dirty="0" err="1"/>
              <a:t>min_sup</a:t>
            </a:r>
            <a:r>
              <a:rPr lang="en-US" altLang="zh-TW" dirty="0"/>
              <a:t>=60% and </a:t>
            </a:r>
            <a:r>
              <a:rPr lang="en-US" altLang="zh-TW" dirty="0" err="1"/>
              <a:t>min_conf</a:t>
            </a:r>
            <a:r>
              <a:rPr lang="en-US" altLang="zh-TW" dirty="0"/>
              <a:t>=80%.</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nvGraphicFramePr>
        <p:xfrm>
          <a:off x="996287" y="2784145"/>
          <a:ext cx="8911988" cy="2153848"/>
        </p:xfrm>
        <a:graphic>
          <a:graphicData uri="http://schemas.openxmlformats.org/drawingml/2006/table">
            <a:tbl>
              <a:tblPr firstRow="1" bandRow="1">
                <a:tableStyleId>{5C22544A-7EE6-4342-B048-85BDC9FD1C3A}</a:tableStyleId>
              </a:tblPr>
              <a:tblGrid>
                <a:gridCol w="966737">
                  <a:extLst>
                    <a:ext uri="{9D8B030D-6E8A-4147-A177-3AD203B41FA5}">
                      <a16:colId xmlns:a16="http://schemas.microsoft.com/office/drawing/2014/main" val="20000"/>
                    </a:ext>
                  </a:extLst>
                </a:gridCol>
                <a:gridCol w="815661">
                  <a:extLst>
                    <a:ext uri="{9D8B030D-6E8A-4147-A177-3AD203B41FA5}">
                      <a16:colId xmlns:a16="http://schemas.microsoft.com/office/drawing/2014/main" val="20001"/>
                    </a:ext>
                  </a:extLst>
                </a:gridCol>
                <a:gridCol w="7129590">
                  <a:extLst>
                    <a:ext uri="{9D8B030D-6E8A-4147-A177-3AD203B41FA5}">
                      <a16:colId xmlns:a16="http://schemas.microsoft.com/office/drawing/2014/main" val="20002"/>
                    </a:ext>
                  </a:extLst>
                </a:gridCol>
              </a:tblGrid>
              <a:tr h="645647">
                <a:tc>
                  <a:txBody>
                    <a:bodyPr/>
                    <a:lstStyle/>
                    <a:p>
                      <a:r>
                        <a:rPr lang="en-US" altLang="zh-TW" dirty="0" err="1"/>
                        <a:t>Cust_ID</a:t>
                      </a:r>
                      <a:endParaRPr lang="zh-TW" altLang="en-US" dirty="0"/>
                    </a:p>
                  </a:txBody>
                  <a:tcPr/>
                </a:tc>
                <a:tc>
                  <a:txBody>
                    <a:bodyPr/>
                    <a:lstStyle/>
                    <a:p>
                      <a:r>
                        <a:rPr lang="en-US" altLang="zh-TW" dirty="0"/>
                        <a:t>TID</a:t>
                      </a:r>
                      <a:endParaRPr lang="zh-TW" altLang="en-US" dirty="0"/>
                    </a:p>
                  </a:txBody>
                  <a:tcPr/>
                </a:tc>
                <a:tc>
                  <a:txBody>
                    <a:bodyPr/>
                    <a:lstStyle/>
                    <a:p>
                      <a:r>
                        <a:rPr lang="en-US" altLang="zh-TW" dirty="0" err="1"/>
                        <a:t>Items_bought</a:t>
                      </a:r>
                      <a:r>
                        <a:rPr lang="en-US" altLang="zh-TW" dirty="0"/>
                        <a:t> (in the</a:t>
                      </a:r>
                      <a:r>
                        <a:rPr lang="en-US" altLang="zh-TW" baseline="0" dirty="0"/>
                        <a:t> form of brand-</a:t>
                      </a:r>
                      <a:r>
                        <a:rPr lang="en-US" altLang="zh-TW" baseline="0" dirty="0" err="1"/>
                        <a:t>item_category</a:t>
                      </a:r>
                      <a:r>
                        <a:rPr lang="en-US" altLang="zh-TW" baseline="0" dirty="0"/>
                        <a:t>)</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01</a:t>
                      </a:r>
                      <a:endParaRPr lang="zh-TW" altLang="en-US" dirty="0"/>
                    </a:p>
                  </a:txBody>
                  <a:tcPr/>
                </a:tc>
                <a:tc>
                  <a:txBody>
                    <a:bodyPr/>
                    <a:lstStyle/>
                    <a:p>
                      <a:r>
                        <a:rPr lang="en-US" altLang="zh-TW" dirty="0"/>
                        <a:t>T100</a:t>
                      </a:r>
                      <a:endParaRPr lang="zh-TW" altLang="en-US" dirty="0"/>
                    </a:p>
                  </a:txBody>
                  <a:tcPr/>
                </a:tc>
                <a:tc>
                  <a:txBody>
                    <a:bodyPr/>
                    <a:lstStyle/>
                    <a:p>
                      <a:r>
                        <a:rPr lang="en-US" altLang="zh-TW" dirty="0"/>
                        <a:t>{King’s-Crab, Sunset-Milk, </a:t>
                      </a:r>
                      <a:r>
                        <a:rPr lang="en-US" altLang="zh-TW" dirty="0" err="1"/>
                        <a:t>Dairyland</a:t>
                      </a:r>
                      <a:r>
                        <a:rPr lang="en-US" altLang="zh-TW" dirty="0"/>
                        <a:t>-Cheese,</a:t>
                      </a:r>
                      <a:r>
                        <a:rPr lang="en-US" altLang="zh-TW" baseline="0" dirty="0"/>
                        <a:t> Best-Bread}</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02</a:t>
                      </a:r>
                      <a:endParaRPr lang="zh-TW" altLang="en-US" dirty="0"/>
                    </a:p>
                  </a:txBody>
                  <a:tcPr/>
                </a:tc>
                <a:tc>
                  <a:txBody>
                    <a:bodyPr/>
                    <a:lstStyle/>
                    <a:p>
                      <a:r>
                        <a:rPr lang="en-US" altLang="zh-TW" dirty="0"/>
                        <a:t>T200</a:t>
                      </a:r>
                      <a:endParaRPr lang="zh-TW" altLang="en-US" dirty="0"/>
                    </a:p>
                  </a:txBody>
                  <a:tcPr/>
                </a:tc>
                <a:tc>
                  <a:txBody>
                    <a:bodyPr/>
                    <a:lstStyle/>
                    <a:p>
                      <a:r>
                        <a:rPr lang="en-US" altLang="zh-TW" dirty="0"/>
                        <a:t>{Best-Cheese, </a:t>
                      </a:r>
                      <a:r>
                        <a:rPr lang="en-US" altLang="zh-TW" dirty="0" err="1"/>
                        <a:t>Dairyland</a:t>
                      </a:r>
                      <a:r>
                        <a:rPr lang="en-US" altLang="zh-TW" dirty="0"/>
                        <a:t>-Milk,</a:t>
                      </a:r>
                      <a:r>
                        <a:rPr lang="en-US" altLang="zh-TW" baseline="0" dirty="0"/>
                        <a:t> </a:t>
                      </a:r>
                      <a:r>
                        <a:rPr lang="en-US" altLang="zh-TW" baseline="0" dirty="0" err="1"/>
                        <a:t>Goldenfarm</a:t>
                      </a:r>
                      <a:r>
                        <a:rPr lang="en-US" altLang="zh-TW" baseline="0" dirty="0"/>
                        <a:t>-Apple, Tasty-Pie, Wonder-Bread}</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01</a:t>
                      </a:r>
                      <a:endParaRPr lang="zh-TW" altLang="en-US" dirty="0"/>
                    </a:p>
                  </a:txBody>
                  <a:tcPr/>
                </a:tc>
                <a:tc>
                  <a:txBody>
                    <a:bodyPr/>
                    <a:lstStyle/>
                    <a:p>
                      <a:r>
                        <a:rPr lang="en-US" altLang="zh-TW" dirty="0"/>
                        <a:t>T300</a:t>
                      </a:r>
                      <a:endParaRPr lang="zh-TW" altLang="en-US" dirty="0"/>
                    </a:p>
                  </a:txBody>
                  <a:tcPr/>
                </a:tc>
                <a:tc>
                  <a:txBody>
                    <a:bodyPr/>
                    <a:lstStyle/>
                    <a:p>
                      <a:r>
                        <a:rPr lang="en-US" altLang="zh-TW" dirty="0"/>
                        <a:t>{Westcoast-Apple, </a:t>
                      </a:r>
                      <a:r>
                        <a:rPr lang="en-US" altLang="zh-TW" dirty="0" err="1"/>
                        <a:t>Dairyland</a:t>
                      </a:r>
                      <a:r>
                        <a:rPr lang="en-US" altLang="zh-TW" dirty="0"/>
                        <a:t>-Milk,</a:t>
                      </a:r>
                      <a:r>
                        <a:rPr lang="en-US" altLang="zh-TW" baseline="0" dirty="0"/>
                        <a:t> Wonder-Bread, Tasty-Pie}</a:t>
                      </a:r>
                      <a:endParaRPr lang="zh-TW" altLang="en-US" dirty="0"/>
                    </a:p>
                  </a:txBody>
                  <a:tcPr/>
                </a:tc>
                <a:extLst>
                  <a:ext uri="{0D108BD9-81ED-4DB2-BD59-A6C34878D82A}">
                    <a16:rowId xmlns:a16="http://schemas.microsoft.com/office/drawing/2014/main" val="10003"/>
                  </a:ext>
                </a:extLst>
              </a:tr>
              <a:tr h="374065">
                <a:tc>
                  <a:txBody>
                    <a:bodyPr/>
                    <a:lstStyle/>
                    <a:p>
                      <a:r>
                        <a:rPr lang="en-US" altLang="zh-TW" dirty="0"/>
                        <a:t>03</a:t>
                      </a:r>
                      <a:endParaRPr lang="zh-TW" altLang="en-US" dirty="0"/>
                    </a:p>
                  </a:txBody>
                  <a:tcPr/>
                </a:tc>
                <a:tc>
                  <a:txBody>
                    <a:bodyPr/>
                    <a:lstStyle/>
                    <a:p>
                      <a:r>
                        <a:rPr lang="en-US" altLang="zh-TW" dirty="0"/>
                        <a:t>T400</a:t>
                      </a:r>
                      <a:endParaRPr lang="zh-TW" altLang="en-US" dirty="0"/>
                    </a:p>
                  </a:txBody>
                  <a:tcPr/>
                </a:tc>
                <a:tc>
                  <a:txBody>
                    <a:bodyPr/>
                    <a:lstStyle/>
                    <a:p>
                      <a:r>
                        <a:rPr lang="en-US" altLang="zh-TW" dirty="0"/>
                        <a:t>{Wonder-Bread, Sunset-Milk, </a:t>
                      </a:r>
                      <a:r>
                        <a:rPr lang="en-US" altLang="zh-TW" dirty="0" err="1"/>
                        <a:t>Dairyland</a:t>
                      </a:r>
                      <a:r>
                        <a:rPr lang="en-US" altLang="zh-TW" dirty="0"/>
                        <a:t>-Cheese}</a:t>
                      </a:r>
                      <a:endParaRPr lang="zh-TW" alt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79879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lvl="1"/>
            <a:r>
              <a:rPr lang="en-US" altLang="zh-TW" dirty="0"/>
              <a:t>(a) (15pt) At the granularity of </a:t>
            </a:r>
            <a:r>
              <a:rPr lang="en-US" altLang="zh-TW" dirty="0" err="1"/>
              <a:t>item_category</a:t>
            </a:r>
            <a:r>
              <a:rPr lang="en-US" altLang="zh-TW" dirty="0"/>
              <a:t>, (e.g. </a:t>
            </a:r>
            <a:r>
              <a:rPr lang="en-US" altLang="zh-TW" dirty="0" err="1"/>
              <a:t>item_i</a:t>
            </a:r>
            <a:r>
              <a:rPr lang="en-US" altLang="zh-TW" dirty="0"/>
              <a:t> could be ”Milk”),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Xtransaction</a:t>
            </a:r>
            <a:r>
              <a:rPr lang="en-US" altLang="zh-TW" dirty="0">
                <a:sym typeface="Symbol" panose="05050102010706020507" pitchFamily="18" charset="2"/>
              </a:rPr>
              <a:t>, buys(X,item1)buys(X,item2)=&gt; buys(X,item3)  [</a:t>
            </a:r>
            <a:r>
              <a:rPr lang="en-US" altLang="zh-TW" dirty="0" err="1">
                <a:sym typeface="Symbol" panose="05050102010706020507" pitchFamily="18" charset="2"/>
              </a:rPr>
              <a:t>s,c</a:t>
            </a:r>
            <a:r>
              <a:rPr lang="en-US" altLang="zh-TW" dirty="0">
                <a:sym typeface="Symbol" panose="05050102010706020507" pitchFamily="18" charset="2"/>
              </a:rPr>
              <a:t>]</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and all the strong association rules (with their support s and confidence c) containing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a:t>
            </a:r>
          </a:p>
          <a:p>
            <a:pPr lvl="1"/>
            <a:r>
              <a:rPr lang="en-US" altLang="zh-TW" dirty="0"/>
              <a:t>(b) (15pt) At the granularity of brand-</a:t>
            </a:r>
            <a:r>
              <a:rPr lang="en-US" altLang="zh-TW" dirty="0" err="1"/>
              <a:t>item_category</a:t>
            </a:r>
            <a:r>
              <a:rPr lang="en-US" altLang="zh-TW" dirty="0"/>
              <a:t>, (e.g. </a:t>
            </a:r>
            <a:r>
              <a:rPr lang="en-US" altLang="zh-TW" dirty="0" err="1"/>
              <a:t>item_i</a:t>
            </a:r>
            <a:r>
              <a:rPr lang="en-US" altLang="zh-TW" dirty="0"/>
              <a:t> could be ”Sunset-Milk”), for the rule template,</a:t>
            </a:r>
            <a:br>
              <a:rPr lang="en-US" altLang="zh-TW" dirty="0"/>
            </a:br>
            <a:r>
              <a:rPr lang="en-US" altLang="zh-TW" dirty="0"/>
              <a:t> 	</a:t>
            </a:r>
            <a:r>
              <a:rPr lang="en-US" altLang="zh-TW" dirty="0">
                <a:sym typeface="Symbol" panose="05050102010706020507" pitchFamily="18" charset="2"/>
              </a:rPr>
              <a:t> </a:t>
            </a:r>
            <a:r>
              <a:rPr lang="en-US" altLang="zh-TW" dirty="0" err="1">
                <a:sym typeface="Symbol" panose="05050102010706020507" pitchFamily="18" charset="2"/>
              </a:rPr>
              <a:t>Xcustomer</a:t>
            </a:r>
            <a:r>
              <a:rPr lang="en-US" altLang="zh-TW" dirty="0">
                <a:sym typeface="Symbol" panose="05050102010706020507" pitchFamily="18" charset="2"/>
              </a:rPr>
              <a:t>, buys(X,item1)buys(X,item2)=&gt; buys(X,item3) </a:t>
            </a:r>
            <a:br>
              <a:rPr lang="en-US" altLang="zh-TW" dirty="0">
                <a:sym typeface="Symbol" panose="05050102010706020507" pitchFamily="18" charset="2"/>
              </a:rPr>
            </a:br>
            <a:r>
              <a:rPr lang="en-US" altLang="zh-TW" dirty="0">
                <a:sym typeface="Symbol" panose="05050102010706020507" pitchFamily="18" charset="2"/>
              </a:rPr>
              <a:t>list the frequent k-</a:t>
            </a:r>
            <a:r>
              <a:rPr lang="en-US" altLang="zh-TW" dirty="0" err="1">
                <a:sym typeface="Symbol" panose="05050102010706020507" pitchFamily="18" charset="2"/>
              </a:rPr>
              <a:t>itemset</a:t>
            </a:r>
            <a:r>
              <a:rPr lang="en-US" altLang="zh-TW" dirty="0">
                <a:sym typeface="Symbol" panose="05050102010706020507" pitchFamily="18" charset="2"/>
              </a:rPr>
              <a:t> for the largest k (but do not print any rules).</a:t>
            </a:r>
          </a:p>
          <a:p>
            <a:pPr lvl="1"/>
            <a:br>
              <a:rPr lang="en-US" altLang="zh-TW" dirty="0"/>
            </a:br>
            <a:endParaRPr lang="en-US" altLang="zh-TW" dirty="0"/>
          </a:p>
          <a:p>
            <a:endParaRPr lang="zh-TW" altLang="en-US" dirty="0"/>
          </a:p>
        </p:txBody>
      </p:sp>
    </p:spTree>
    <p:extLst>
      <p:ext uri="{BB962C8B-B14F-4D97-AF65-F5344CB8AC3E}">
        <p14:creationId xmlns:p14="http://schemas.microsoft.com/office/powerpoint/2010/main" val="238521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dirty="0"/>
          </a:p>
        </p:txBody>
      </p:sp>
      <p:sp>
        <p:nvSpPr>
          <p:cNvPr id="3" name="內容版面配置區 2"/>
          <p:cNvSpPr>
            <a:spLocks noGrp="1"/>
          </p:cNvSpPr>
          <p:nvPr>
            <p:ph idx="1"/>
          </p:nvPr>
        </p:nvSpPr>
        <p:spPr/>
        <p:txBody>
          <a:bodyPr>
            <a:normAutofit/>
          </a:bodyPr>
          <a:lstStyle/>
          <a:p>
            <a:r>
              <a:rPr lang="en-US" altLang="zh-TW" dirty="0"/>
              <a:t>4.14: (</a:t>
            </a:r>
            <a:r>
              <a:rPr lang="en-US" altLang="zh-TW" b="1" dirty="0"/>
              <a:t>40pt</a:t>
            </a:r>
            <a:r>
              <a:rPr lang="en-US" altLang="zh-TW" dirty="0"/>
              <a:t>) The following contingency table summarizes supermarket transaction data, where hot dogs refers to the transactions containing hot dogs, !(hot dogs) refers to the transactions that do not contain hot dogs, hamburgers refers to the transactions containing hamburgers, !(hamburgers) refers to the transactions that do not contain hamburgers.</a:t>
            </a:r>
            <a:br>
              <a:rPr lang="en-US" altLang="zh-TW" dirty="0"/>
            </a:br>
            <a:br>
              <a:rPr lang="en-US" altLang="zh-TW" dirty="0"/>
            </a:br>
            <a:br>
              <a:rPr lang="en-US" altLang="zh-TW" dirty="0"/>
            </a:br>
            <a:endParaRPr lang="en-US" altLang="zh-TW" dirty="0"/>
          </a:p>
          <a:p>
            <a:pPr marL="0" indent="0">
              <a:buNone/>
            </a:pPr>
            <a:endParaRPr lang="en-US" altLang="zh-TW" dirty="0"/>
          </a:p>
          <a:p>
            <a:pPr marL="0" indent="0">
              <a:buNone/>
            </a:pPr>
            <a:endParaRPr lang="en-US" altLang="zh-TW" dirty="0"/>
          </a:p>
          <a:p>
            <a:pPr lvl="1"/>
            <a:endParaRPr lang="en-US" altLang="zh-TW" dirty="0"/>
          </a:p>
          <a:p>
            <a:pPr lvl="1"/>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2898237875"/>
              </p:ext>
            </p:extLst>
          </p:nvPr>
        </p:nvGraphicFramePr>
        <p:xfrm>
          <a:off x="1323833" y="4339990"/>
          <a:ext cx="7096836" cy="1779783"/>
        </p:xfrm>
        <a:graphic>
          <a:graphicData uri="http://schemas.openxmlformats.org/drawingml/2006/table">
            <a:tbl>
              <a:tblPr firstRow="1" bandRow="1">
                <a:tableStyleId>{5C22544A-7EE6-4342-B048-85BDC9FD1C3A}</a:tableStyleId>
              </a:tblPr>
              <a:tblGrid>
                <a:gridCol w="1569492">
                  <a:extLst>
                    <a:ext uri="{9D8B030D-6E8A-4147-A177-3AD203B41FA5}">
                      <a16:colId xmlns:a16="http://schemas.microsoft.com/office/drawing/2014/main" val="20000"/>
                    </a:ext>
                  </a:extLst>
                </a:gridCol>
                <a:gridCol w="2129051">
                  <a:extLst>
                    <a:ext uri="{9D8B030D-6E8A-4147-A177-3AD203B41FA5}">
                      <a16:colId xmlns:a16="http://schemas.microsoft.com/office/drawing/2014/main" val="20001"/>
                    </a:ext>
                  </a:extLst>
                </a:gridCol>
                <a:gridCol w="2060812">
                  <a:extLst>
                    <a:ext uri="{9D8B030D-6E8A-4147-A177-3AD203B41FA5}">
                      <a16:colId xmlns:a16="http://schemas.microsoft.com/office/drawing/2014/main" val="20002"/>
                    </a:ext>
                  </a:extLst>
                </a:gridCol>
                <a:gridCol w="1337481">
                  <a:extLst>
                    <a:ext uri="{9D8B030D-6E8A-4147-A177-3AD203B41FA5}">
                      <a16:colId xmlns:a16="http://schemas.microsoft.com/office/drawing/2014/main" val="20003"/>
                    </a:ext>
                  </a:extLst>
                </a:gridCol>
              </a:tblGrid>
              <a:tr h="645647">
                <a:tc>
                  <a:txBody>
                    <a:bodyPr/>
                    <a:lstStyle/>
                    <a:p>
                      <a:endParaRPr lang="zh-TW" altLang="en-US" dirty="0"/>
                    </a:p>
                  </a:txBody>
                  <a:tcPr/>
                </a:tc>
                <a:tc>
                  <a:txBody>
                    <a:bodyPr/>
                    <a:lstStyle/>
                    <a:p>
                      <a:r>
                        <a:rPr lang="en-US" altLang="zh-TW" dirty="0"/>
                        <a:t>hot dogs</a:t>
                      </a:r>
                      <a:endParaRPr lang="zh-TW" altLang="en-US" dirty="0"/>
                    </a:p>
                  </a:txBody>
                  <a:tcPr>
                    <a:lnR w="12700" cap="flat" cmpd="sng" algn="ctr">
                      <a:solidFill>
                        <a:schemeClr val="bg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!(hot dogs)</a:t>
                      </a:r>
                      <a:endParaRPr lang="zh-TW" altLang="en-US" dirty="0"/>
                    </a:p>
                    <a:p>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total</a:t>
                      </a:r>
                      <a:endParaRPr lang="zh-TW" altLang="en-US" dirty="0"/>
                    </a:p>
                  </a:txBody>
                  <a:tcPr/>
                </a:tc>
                <a:extLst>
                  <a:ext uri="{0D108BD9-81ED-4DB2-BD59-A6C34878D82A}">
                    <a16:rowId xmlns:a16="http://schemas.microsoft.com/office/drawing/2014/main" val="10000"/>
                  </a:ext>
                </a:extLst>
              </a:tr>
              <a:tr h="374065">
                <a:tc>
                  <a:txBody>
                    <a:bodyPr/>
                    <a:lstStyle/>
                    <a:p>
                      <a:r>
                        <a:rPr lang="en-US" altLang="zh-TW" dirty="0"/>
                        <a:t>hamburgers</a:t>
                      </a:r>
                      <a:endParaRPr lang="zh-TW" altLang="en-US" dirty="0"/>
                    </a:p>
                  </a:txBody>
                  <a:tcPr/>
                </a:tc>
                <a:tc>
                  <a:txBody>
                    <a:bodyPr/>
                    <a:lstStyle/>
                    <a:p>
                      <a:r>
                        <a:rPr lang="en-US" altLang="zh-TW" dirty="0"/>
                        <a:t>2000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1"/>
                  </a:ext>
                </a:extLst>
              </a:tr>
              <a:tr h="386006">
                <a:tc>
                  <a:txBody>
                    <a:bodyPr/>
                    <a:lstStyle/>
                    <a:p>
                      <a:r>
                        <a:rPr lang="en-US" altLang="zh-TW" dirty="0"/>
                        <a:t>!(hamburgers) </a:t>
                      </a:r>
                      <a:endParaRPr lang="zh-TW" altLang="en-US" dirty="0"/>
                    </a:p>
                  </a:txBody>
                  <a:tcPr/>
                </a:tc>
                <a:tc>
                  <a:txBody>
                    <a:bodyPr/>
                    <a:lstStyle/>
                    <a:p>
                      <a:r>
                        <a:rPr lang="en-US" altLang="zh-TW" dirty="0"/>
                        <a:t>1000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1500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2500</a:t>
                      </a:r>
                      <a:endParaRPr lang="zh-TW" altLang="en-US" dirty="0"/>
                    </a:p>
                  </a:txBody>
                  <a:tcPr/>
                </a:tc>
                <a:extLst>
                  <a:ext uri="{0D108BD9-81ED-4DB2-BD59-A6C34878D82A}">
                    <a16:rowId xmlns:a16="http://schemas.microsoft.com/office/drawing/2014/main" val="10002"/>
                  </a:ext>
                </a:extLst>
              </a:tr>
              <a:tr h="374065">
                <a:tc>
                  <a:txBody>
                    <a:bodyPr/>
                    <a:lstStyle/>
                    <a:p>
                      <a:r>
                        <a:rPr lang="en-US" altLang="zh-TW" dirty="0"/>
                        <a:t>Total</a:t>
                      </a:r>
                      <a:endParaRPr lang="zh-TW" altLang="en-US" dirty="0"/>
                    </a:p>
                  </a:txBody>
                  <a:tcPr/>
                </a:tc>
                <a:tc>
                  <a:txBody>
                    <a:bodyPr/>
                    <a:lstStyle/>
                    <a:p>
                      <a:r>
                        <a:rPr lang="en-US" altLang="zh-TW" dirty="0"/>
                        <a:t>3000</a:t>
                      </a:r>
                      <a:endParaRPr lang="zh-TW" altLang="en-US" dirty="0"/>
                    </a:p>
                  </a:txBody>
                  <a:tcPr>
                    <a:lnR w="12700" cap="flat" cmpd="sng" algn="ctr">
                      <a:solidFill>
                        <a:schemeClr val="bg1"/>
                      </a:solidFill>
                      <a:prstDash val="solid"/>
                      <a:round/>
                      <a:headEnd type="none" w="med" len="med"/>
                      <a:tailEnd type="none" w="med" len="med"/>
                    </a:lnR>
                  </a:tcPr>
                </a:tc>
                <a:tc>
                  <a:txBody>
                    <a:bodyPr/>
                    <a:lstStyle/>
                    <a:p>
                      <a:r>
                        <a:rPr lang="en-US" altLang="zh-TW" dirty="0"/>
                        <a:t>2000</a:t>
                      </a:r>
                      <a:endParaRPr lang="zh-TW" altLang="en-US" dirty="0"/>
                    </a:p>
                  </a:txBody>
                  <a:tcPr>
                    <a:lnL w="12700" cap="flat" cmpd="sng" algn="ctr">
                      <a:solidFill>
                        <a:schemeClr val="bg1"/>
                      </a:solidFill>
                      <a:prstDash val="solid"/>
                      <a:round/>
                      <a:headEnd type="none" w="med" len="med"/>
                      <a:tailEnd type="none" w="med" len="med"/>
                    </a:lnL>
                  </a:tcPr>
                </a:tc>
                <a:tc>
                  <a:txBody>
                    <a:bodyPr/>
                    <a:lstStyle/>
                    <a:p>
                      <a:r>
                        <a:rPr lang="en-US" altLang="zh-TW" dirty="0"/>
                        <a:t>5000</a:t>
                      </a:r>
                      <a:endParaRPr lang="zh-TW" alt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5931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lvl="1"/>
            <a:r>
              <a:rPr lang="en-US" altLang="zh-TW" dirty="0"/>
              <a:t>(a) (10pt) suppose that the association rule “hot dogs =&gt; hamburgers” is mined. Given a minimum support threshold of 25% and a minimum confidence threshold of 50%, is this association rule strong?</a:t>
            </a:r>
          </a:p>
          <a:p>
            <a:pPr lvl="1"/>
            <a:r>
              <a:rPr lang="en-US" altLang="zh-TW" dirty="0"/>
              <a:t>(b) (10pt) Based on the given data, is the purchase of hot dogs independent of the purchase of hamburgers? If not, what kind of correlation relationship exists between the two?</a:t>
            </a:r>
          </a:p>
          <a:p>
            <a:pPr lvl="1"/>
            <a:r>
              <a:rPr lang="en-US" altLang="zh-TW" dirty="0"/>
              <a:t>(c) (20pt) Compare the use of the </a:t>
            </a:r>
            <a:r>
              <a:rPr lang="en-US" altLang="zh-TW" dirty="0" err="1"/>
              <a:t>all_confidence</a:t>
            </a:r>
            <a:r>
              <a:rPr lang="en-US" altLang="zh-TW" dirty="0"/>
              <a:t>, </a:t>
            </a:r>
            <a:r>
              <a:rPr lang="en-US" altLang="zh-TW" dirty="0" err="1"/>
              <a:t>max_confidence</a:t>
            </a:r>
            <a:r>
              <a:rPr lang="en-US" altLang="zh-TW" dirty="0"/>
              <a:t>, </a:t>
            </a:r>
            <a:r>
              <a:rPr lang="en-US" altLang="zh-TW" dirty="0" err="1"/>
              <a:t>Kulczynski</a:t>
            </a:r>
            <a:r>
              <a:rPr lang="en-US" altLang="zh-TW" dirty="0"/>
              <a:t>, and cosine measures with lift and correlation on the given data.</a:t>
            </a:r>
            <a:endParaRPr lang="zh-TW" altLang="en-US" dirty="0"/>
          </a:p>
        </p:txBody>
      </p:sp>
    </p:spTree>
    <p:extLst>
      <p:ext uri="{BB962C8B-B14F-4D97-AF65-F5344CB8AC3E}">
        <p14:creationId xmlns:p14="http://schemas.microsoft.com/office/powerpoint/2010/main" val="2853032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Programming Projects</a:t>
            </a:r>
            <a:endParaRPr lang="zh-TW" altLang="en-US" dirty="0"/>
          </a:p>
        </p:txBody>
      </p:sp>
      <p:sp>
        <p:nvSpPr>
          <p:cNvPr id="3" name="內容版面配置區 2"/>
          <p:cNvSpPr>
            <a:spLocks noGrp="1"/>
          </p:cNvSpPr>
          <p:nvPr>
            <p:ph idx="1"/>
          </p:nvPr>
        </p:nvSpPr>
        <p:spPr/>
        <p:txBody>
          <a:bodyPr>
            <a:normAutofit/>
          </a:bodyPr>
          <a:lstStyle/>
          <a:p>
            <a:r>
              <a:rPr lang="en-US" altLang="zh-TW" dirty="0">
                <a:solidFill>
                  <a:srgbClr val="0000FF"/>
                </a:solidFill>
              </a:rPr>
              <a:t>*</a:t>
            </a:r>
            <a:r>
              <a:rPr lang="en-US" altLang="zh-TW" dirty="0"/>
              <a:t>4.7: (</a:t>
            </a:r>
            <a:r>
              <a:rPr lang="en-US" altLang="zh-TW" b="1" dirty="0"/>
              <a:t>50pt</a:t>
            </a:r>
            <a:r>
              <a:rPr lang="en-US" altLang="zh-TW" dirty="0"/>
              <a:t>) Using a programming language that you are familiar with, such as C++ or Java, implement the following frequent itemset mining algorithms introduced in this chapter: </a:t>
            </a:r>
          </a:p>
          <a:p>
            <a:pPr marL="0" indent="0">
              <a:buNone/>
            </a:pPr>
            <a:r>
              <a:rPr lang="en-US" altLang="zh-TW" dirty="0"/>
              <a:t>(a) (20pt) </a:t>
            </a:r>
            <a:r>
              <a:rPr lang="en-US" altLang="zh-TW" dirty="0" err="1">
                <a:solidFill>
                  <a:srgbClr val="0000FF"/>
                </a:solidFill>
              </a:rPr>
              <a:t>Apriori</a:t>
            </a:r>
            <a:r>
              <a:rPr lang="en-US" altLang="zh-TW" dirty="0"/>
              <a:t>, </a:t>
            </a:r>
          </a:p>
          <a:p>
            <a:pPr marL="0" indent="0">
              <a:buNone/>
            </a:pPr>
            <a:r>
              <a:rPr lang="en-US" altLang="zh-TW" dirty="0"/>
              <a:t>(b) (30pt) </a:t>
            </a:r>
            <a:r>
              <a:rPr lang="en-US" altLang="zh-TW" dirty="0">
                <a:solidFill>
                  <a:srgbClr val="0000FF"/>
                </a:solidFill>
              </a:rPr>
              <a:t>FP-Growth</a:t>
            </a:r>
            <a:r>
              <a:rPr lang="en-US" altLang="zh-TW" dirty="0"/>
              <a:t>. </a:t>
            </a:r>
            <a:br>
              <a:rPr lang="en-US" altLang="zh-TW" dirty="0"/>
            </a:br>
            <a:br>
              <a:rPr lang="en-US" altLang="zh-TW" dirty="0"/>
            </a:br>
            <a:r>
              <a:rPr lang="en-US" altLang="zh-TW" dirty="0"/>
              <a:t>Compare the performance of each algorithm with various kinds of large data sets. </a:t>
            </a:r>
            <a:br>
              <a:rPr lang="en-US" altLang="zh-TW" dirty="0"/>
            </a:br>
            <a:endParaRPr lang="en-US" altLang="zh-TW" dirty="0"/>
          </a:p>
        </p:txBody>
      </p:sp>
    </p:spTree>
    <p:extLst>
      <p:ext uri="{BB962C8B-B14F-4D97-AF65-F5344CB8AC3E}">
        <p14:creationId xmlns:p14="http://schemas.microsoft.com/office/powerpoint/2010/main" val="275584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a:solidFill>
                  <a:srgbClr val="0000FF"/>
                </a:solidFill>
              </a:rPr>
              <a:t>*</a:t>
            </a:r>
            <a:r>
              <a:rPr lang="en-US" altLang="zh-TW" dirty="0"/>
              <a:t>4.15: (</a:t>
            </a:r>
            <a:r>
              <a:rPr lang="en-US" altLang="zh-TW" b="1" dirty="0"/>
              <a:t>50pt</a:t>
            </a:r>
            <a:r>
              <a:rPr lang="en-US" altLang="zh-TW" dirty="0"/>
              <a:t>) The DBLP data set (</a:t>
            </a:r>
            <a:r>
              <a:rPr lang="en-US" altLang="zh-TW" dirty="0">
                <a:hlinkClick r:id="rId2" tooltip="https://dblp.org/xml/"/>
              </a:rPr>
              <a:t>https://dblp.org/xml/</a:t>
            </a:r>
            <a:r>
              <a:rPr lang="en-US" altLang="zh-TW" dirty="0"/>
              <a:t> ) consists of over one million entries of research papers published in computer science conferences and journals. Among these entries, there are a good number of authors that have coauthor relationships.</a:t>
            </a:r>
            <a:br>
              <a:rPr lang="en-US" altLang="zh-TW" dirty="0"/>
            </a:br>
            <a:r>
              <a:rPr lang="en-US" altLang="zh-TW" dirty="0"/>
              <a:t>(a) (30pt) Propose a method to efficiently mine a set of </a:t>
            </a:r>
            <a:r>
              <a:rPr lang="en-US" altLang="zh-TW" dirty="0">
                <a:solidFill>
                  <a:srgbClr val="0000FF"/>
                </a:solidFill>
              </a:rPr>
              <a:t>coauthor</a:t>
            </a:r>
            <a:r>
              <a:rPr lang="en-US" altLang="zh-TW" dirty="0"/>
              <a:t> relationships that are closely correlated (e.g. often coauthoring papers together).</a:t>
            </a:r>
            <a:br>
              <a:rPr lang="en-US" altLang="zh-TW" dirty="0"/>
            </a:br>
            <a:r>
              <a:rPr lang="en-US" altLang="zh-TW" dirty="0"/>
              <a:t>(b) (20pt) Based on the mining results and the pattern evaluation measures discussed in this chapter, discuss which measure may convincingly uncover close collaboration patterns better than others.</a:t>
            </a:r>
            <a:endParaRPr lang="zh-TW" altLang="en-US" dirty="0"/>
          </a:p>
        </p:txBody>
      </p:sp>
    </p:spTree>
    <p:extLst>
      <p:ext uri="{BB962C8B-B14F-4D97-AF65-F5344CB8AC3E}">
        <p14:creationId xmlns:p14="http://schemas.microsoft.com/office/powerpoint/2010/main" val="2303856021"/>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1007</TotalTime>
  <Words>1119</Words>
  <Application>Microsoft Office PowerPoint</Application>
  <PresentationFormat>寬螢幕</PresentationFormat>
  <Paragraphs>86</Paragraphs>
  <Slides>13</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Arial</vt:lpstr>
      <vt:lpstr>Calibri</vt:lpstr>
      <vt:lpstr>Calibri Light</vt:lpstr>
      <vt:lpstr>Office 佈景主題</vt:lpstr>
      <vt:lpstr>Educational Data Mining and Applciations: HW#2</vt:lpstr>
      <vt:lpstr>Homework #2: Frequent Pattern Mining</vt:lpstr>
      <vt:lpstr>Exercises for Chap.4</vt:lpstr>
      <vt:lpstr>PowerPoint 簡報</vt:lpstr>
      <vt:lpstr>PowerPoint 簡報</vt:lpstr>
      <vt:lpstr>PowerPoint 簡報</vt:lpstr>
      <vt:lpstr>PowerPoint 簡報</vt:lpstr>
      <vt:lpstr>Programming Projects</vt:lpstr>
      <vt:lpstr>PowerPoint 簡報</vt:lpstr>
      <vt:lpstr>About DBLP dataset</vt:lpstr>
      <vt:lpstr>Note on Programming Exercises</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49</cp:revision>
  <dcterms:created xsi:type="dcterms:W3CDTF">2017-03-16T10:08:31Z</dcterms:created>
  <dcterms:modified xsi:type="dcterms:W3CDTF">2025-10-13T11:02:28Z</dcterms:modified>
</cp:coreProperties>
</file>