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04" r:id="rId33"/>
    <p:sldId id="359" r:id="rId34"/>
    <p:sldId id="466" r:id="rId35"/>
    <p:sldId id="497" r:id="rId36"/>
    <p:sldId id="498" r:id="rId37"/>
    <p:sldId id="499" r:id="rId38"/>
    <p:sldId id="500" r:id="rId39"/>
    <p:sldId id="501" r:id="rId40"/>
    <p:sldId id="502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293" r:id="rId5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62" d="100"/>
          <a:sy n="62" d="100"/>
        </p:scale>
        <p:origin x="14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41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53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5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13598052@ntut.org.tw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Fundamental courses: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(IFM,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 course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design patterns, issues(2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Clustering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Page Rank &amp; Link Analysis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Machine Learning Methods: NN, SVM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20898"/>
              </p:ext>
            </p:extLst>
          </p:nvPr>
        </p:nvGraphicFramePr>
        <p:xfrm>
          <a:off x="457200" y="1241425"/>
          <a:ext cx="8382000" cy="525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HW#0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HW#0</a:t>
                      </a:r>
                    </a:p>
                    <a:p>
                      <a:r>
                        <a:rPr lang="en-US" altLang="zh-TW" sz="1800" dirty="0"/>
                        <a:t>HW#1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10/20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10/27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HW#1 HW#2</a:t>
                      </a:r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4970"/>
              </p:ext>
            </p:extLst>
          </p:nvPr>
        </p:nvGraphicFramePr>
        <p:xfrm>
          <a:off x="457200" y="1355725"/>
          <a:ext cx="8229600" cy="553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11/10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</a:rPr>
                        <a:t>#2,Proposal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HW#3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HW#4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15:10pm-18:00pm, Mon.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R401, Pioneer </a:t>
            </a:r>
            <a:r>
              <a:rPr lang="en-US" altLang="zh-TW" sz="2400">
                <a:solidFill>
                  <a:srgbClr val="FF0000"/>
                </a:solidFill>
              </a:rPr>
              <a:t>Building </a:t>
            </a:r>
            <a:br>
              <a:rPr lang="en-US" altLang="zh-TW" sz="2400">
                <a:solidFill>
                  <a:srgbClr val="FF0000"/>
                </a:solidFill>
              </a:rPr>
            </a:br>
            <a:r>
              <a:rPr lang="en-US" altLang="zh-TW" sz="2400">
                <a:solidFill>
                  <a:srgbClr val="FF0000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effective from Sep. 15, 2025)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Course sessions will be recorded using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-School+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0000FF"/>
                </a:solidFill>
              </a:rPr>
              <a:t>Teams</a:t>
            </a:r>
            <a:r>
              <a:rPr lang="en-US" altLang="zh-TW" sz="20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One quiz or HW#0</a:t>
            </a:r>
          </a:p>
          <a:p>
            <a:pPr lvl="1" eaLnBrk="1" hangingPunct="1"/>
            <a:r>
              <a:rPr lang="en-US" altLang="zh-TW" sz="2400" dirty="0"/>
              <a:t>Individual</a:t>
            </a:r>
          </a:p>
          <a:p>
            <a:pPr lvl="1" eaLnBrk="1" hangingPunct="1"/>
            <a:r>
              <a:rPr lang="en-US" altLang="zh-TW" sz="2400" dirty="0"/>
              <a:t>For environment setup</a:t>
            </a:r>
          </a:p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</a:t>
            </a:r>
            <a:r>
              <a:rPr lang="en-US" altLang="zh-TW" sz="2000" dirty="0" err="1">
                <a:solidFill>
                  <a:srgbClr val="0000FF"/>
                </a:solidFill>
              </a:rPr>
              <a:t>MLrepository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10, 2025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15:10-18:00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R401, Pioneer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</a:p>
          <a:p>
            <a:pPr lvl="1">
              <a:defRPr/>
            </a:pPr>
            <a:r>
              <a:rPr lang="en-US" altLang="zh-TW" dirty="0"/>
              <a:t>Packages (e.g. Weka) might not be able to handle such big data</a:t>
            </a:r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Directly running open source package such as Weka is not recommended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2025: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https://www.aicup.tw/ai-cup-2025-competition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Lin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4"/>
              </a:rPr>
              <a:t>113598052@ntut.org.tw</a:t>
            </a:r>
            <a:r>
              <a:rPr lang="en-US" altLang="zh-TW" sz="2400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2025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https://www.aicup.tw/ai-cup-2025-competition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Competition in Fall (</a:t>
            </a:r>
            <a:r>
              <a:rPr lang="zh-TW" altLang="en-US" dirty="0"/>
              <a:t>秋季賽</a:t>
            </a:r>
            <a:r>
              <a:rPr lang="en-US" altLang="zh-TW" dirty="0"/>
              <a:t>-</a:t>
            </a:r>
            <a:r>
              <a:rPr lang="zh-TW" altLang="en-US" dirty="0"/>
              <a:t>電腦斷層心臟肌肉影像分割競賽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(TBA)</a:t>
            </a:r>
          </a:p>
          <a:p>
            <a:pPr lvl="1"/>
            <a:r>
              <a:rPr lang="en-US" altLang="zh-TW" dirty="0"/>
              <a:t>End of competition: (TBA)</a:t>
            </a:r>
          </a:p>
          <a:p>
            <a:pPr lvl="1"/>
            <a:r>
              <a:rPr lang="en-US" altLang="zh-TW" dirty="0"/>
              <a:t>Announcement of final result: (TBA)</a:t>
            </a:r>
          </a:p>
          <a:p>
            <a:r>
              <a:rPr lang="en-US" altLang="zh-TW" dirty="0"/>
              <a:t>Prizes:</a:t>
            </a:r>
          </a:p>
          <a:p>
            <a:pPr lvl="1"/>
            <a:r>
              <a:rPr lang="en-US" altLang="zh-TW" dirty="0"/>
              <a:t>Top ? places</a:t>
            </a:r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17,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15,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61F2D8AA-15AF-498C-BD3C-20B2642DB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Signing up the Course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11019-B4F2-4527-B804-D8ADA7F8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The vacancy depends on the classroom capacity </a:t>
            </a:r>
          </a:p>
          <a:p>
            <a:pPr>
              <a:defRPr/>
            </a:pPr>
            <a:r>
              <a:rPr lang="en-US" altLang="zh-TW" dirty="0"/>
              <a:t>In case there’re not enough seats, the priority of signing up the course:</a:t>
            </a:r>
          </a:p>
          <a:p>
            <a:pPr lvl="1">
              <a:defRPr/>
            </a:pPr>
            <a:r>
              <a:rPr lang="en-US" altLang="zh-TW" dirty="0"/>
              <a:t>CSIE (</a:t>
            </a:r>
            <a:r>
              <a:rPr lang="zh-TW" altLang="en-US" dirty="0"/>
              <a:t>資工</a:t>
            </a:r>
            <a:r>
              <a:rPr lang="en-US" altLang="zh-TW" dirty="0"/>
              <a:t>) students first</a:t>
            </a:r>
          </a:p>
          <a:p>
            <a:pPr lvl="1">
              <a:defRPr/>
            </a:pPr>
            <a:r>
              <a:rPr lang="en-US" altLang="zh-TW" dirty="0"/>
              <a:t>Senior (</a:t>
            </a:r>
            <a:r>
              <a:rPr lang="zh-TW" altLang="en-US" dirty="0"/>
              <a:t>大四</a:t>
            </a:r>
            <a:r>
              <a:rPr lang="en-US" altLang="zh-TW" dirty="0"/>
              <a:t>) students</a:t>
            </a:r>
          </a:p>
          <a:p>
            <a:pPr lvl="1">
              <a:defRPr/>
            </a:pPr>
            <a:r>
              <a:rPr lang="en-US" altLang="zh-TW" dirty="0"/>
              <a:t>Minor/double major (</a:t>
            </a:r>
            <a:r>
              <a:rPr lang="zh-TW" altLang="en-US" dirty="0"/>
              <a:t>輔系</a:t>
            </a:r>
            <a:r>
              <a:rPr lang="en-US" altLang="zh-TW" dirty="0"/>
              <a:t>/</a:t>
            </a:r>
            <a:r>
              <a:rPr lang="zh-TW" altLang="en-US" dirty="0"/>
              <a:t>雙主修</a:t>
            </a:r>
            <a:r>
              <a:rPr lang="en-US" altLang="zh-TW" dirty="0"/>
              <a:t>) in CS</a:t>
            </a:r>
          </a:p>
          <a:p>
            <a:pPr lvl="1">
              <a:defRPr/>
            </a:pPr>
            <a:r>
              <a:rPr lang="en-US" altLang="zh-TW" dirty="0"/>
              <a:t>External students</a:t>
            </a:r>
          </a:p>
          <a:p>
            <a:pPr lvl="2">
              <a:defRPr/>
            </a:pPr>
            <a:r>
              <a:rPr lang="en-US" altLang="zh-TW" dirty="0"/>
              <a:t>USTP (University System of Taipei, </a:t>
            </a:r>
            <a:r>
              <a:rPr lang="zh-TW" altLang="en-US" dirty="0"/>
              <a:t>北聯大</a:t>
            </a:r>
            <a:r>
              <a:rPr lang="en-US" altLang="zh-TW" dirty="0"/>
              <a:t>)</a:t>
            </a:r>
          </a:p>
          <a:p>
            <a:pPr lvl="2">
              <a:defRPr/>
            </a:pPr>
            <a:r>
              <a:rPr lang="en-US" altLang="zh-TW" dirty="0"/>
              <a:t>Auditor (</a:t>
            </a:r>
            <a:r>
              <a:rPr lang="zh-TW" altLang="en-US" dirty="0"/>
              <a:t>隨班附讀</a:t>
            </a:r>
            <a:r>
              <a:rPr lang="en-US" altLang="zh-TW" dirty="0"/>
              <a:t>)</a:t>
            </a:r>
          </a:p>
          <a:p>
            <a:pPr lvl="2">
              <a:defRPr/>
            </a:pPr>
            <a:r>
              <a:rPr lang="en-US" altLang="zh-TW" dirty="0"/>
              <a:t>Others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6868" name="日期版面配置區 3">
            <a:extLst>
              <a:ext uri="{FF2B5EF4-FFF2-40B4-BE49-F238E27FC236}">
                <a16:creationId xmlns:a16="http://schemas.microsoft.com/office/drawing/2014/main" id="{7D56C625-61B0-4DA6-B7E5-51613445BF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6869" name="頁尾版面配置區 4">
            <a:extLst>
              <a:ext uri="{FF2B5EF4-FFF2-40B4-BE49-F238E27FC236}">
                <a16:creationId xmlns:a16="http://schemas.microsoft.com/office/drawing/2014/main" id="{2CCCD677-2741-4329-8CCD-1A89CCFF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70" name="投影片編號版面配置區 5">
            <a:extLst>
              <a:ext uri="{FF2B5EF4-FFF2-40B4-BE49-F238E27FC236}">
                <a16:creationId xmlns:a16="http://schemas.microsoft.com/office/drawing/2014/main" id="{A93A128A-40DB-4088-B9C2-A6FE88FD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B4F0C-4DFE-4F52-B5A2-738261B2D27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Hadoop/Spark?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Hadoop:</a:t>
            </a:r>
          </a:p>
          <a:p>
            <a:pPr lvl="1">
              <a:defRPr/>
            </a:pPr>
            <a:r>
              <a:rPr lang="en-US" altLang="zh-TW" dirty="0"/>
              <a:t>a framework that allows for the </a:t>
            </a:r>
            <a:r>
              <a:rPr lang="en-US" altLang="zh-TW" dirty="0">
                <a:solidFill>
                  <a:srgbClr val="0000FF"/>
                </a:solidFill>
              </a:rPr>
              <a:t>distributed processing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0000FF"/>
                </a:solidFill>
              </a:rPr>
              <a:t>large data sets </a:t>
            </a:r>
            <a:r>
              <a:rPr lang="en-US" altLang="zh-TW" dirty="0"/>
              <a:t>across </a:t>
            </a:r>
            <a:r>
              <a:rPr lang="en-US" altLang="zh-TW" dirty="0">
                <a:solidFill>
                  <a:srgbClr val="0000FF"/>
                </a:solidFill>
              </a:rPr>
              <a:t>clusters</a:t>
            </a:r>
            <a:r>
              <a:rPr lang="en-US" altLang="zh-TW" dirty="0"/>
              <a:t> of computers using simple programming models</a:t>
            </a:r>
          </a:p>
          <a:p>
            <a:pPr>
              <a:defRPr/>
            </a:pPr>
            <a:r>
              <a:rPr lang="en-US" altLang="zh-TW" dirty="0"/>
              <a:t>Spark:</a:t>
            </a:r>
          </a:p>
          <a:p>
            <a:pPr lvl="1">
              <a:defRPr/>
            </a:pPr>
            <a:r>
              <a:rPr lang="en-US" altLang="zh-TW" dirty="0"/>
              <a:t>a multi-language engine for executing </a:t>
            </a:r>
            <a:r>
              <a:rPr lang="en-US" altLang="zh-TW" dirty="0">
                <a:solidFill>
                  <a:srgbClr val="0000FF"/>
                </a:solidFill>
              </a:rPr>
              <a:t>data engineering, data science</a:t>
            </a:r>
            <a:r>
              <a:rPr lang="en-US" altLang="zh-TW" dirty="0"/>
              <a:t>, and machine learning on single-node machines or </a:t>
            </a:r>
            <a:r>
              <a:rPr lang="en-US" altLang="zh-TW" dirty="0">
                <a:solidFill>
                  <a:srgbClr val="0000FF"/>
                </a:solidFill>
              </a:rPr>
              <a:t>clusters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6477000" y="3564303"/>
            <a:ext cx="1917700" cy="102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CE779-87BD-4E37-AA14-7DC2005C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11832"/>
            <a:ext cx="3263900" cy="8246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9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233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76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TensorFlow,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will be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[NTUT-Sync]114-1_347338_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[NTUT-Sync]114-1_</a:t>
            </a:r>
            <a:r>
              <a:rPr lang="en-US" altLang="zh-TW" dirty="0">
                <a:solidFill>
                  <a:srgbClr val="FF0000"/>
                </a:solidFill>
              </a:rPr>
              <a:t>350369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</a:t>
            </a:r>
          </a:p>
          <a:p>
            <a:pPr lvl="1">
              <a:defRPr/>
            </a:pPr>
            <a:r>
              <a:rPr lang="en-US" altLang="zh-TW" dirty="0"/>
              <a:t>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8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42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43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47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 are interested in learning big data analytics techniques 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Summary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What’s in big data mining</a:t>
            </a:r>
          </a:p>
          <a:p>
            <a:pPr lvl="1" eaLnBrk="1" hangingPunct="1"/>
            <a:r>
              <a:rPr lang="en-US" altLang="zh-TW" dirty="0"/>
              <a:t>Big data is NOT machine learning</a:t>
            </a:r>
          </a:p>
          <a:p>
            <a:pPr lvl="1" eaLnBrk="1" hangingPunct="1"/>
            <a:r>
              <a:rPr lang="en-US" altLang="zh-TW" dirty="0"/>
              <a:t>Scalability</a:t>
            </a:r>
          </a:p>
          <a:p>
            <a:pPr lvl="1" eaLnBrk="1" hangingPunct="1"/>
            <a:r>
              <a:rPr lang="en-US" altLang="zh-TW" dirty="0"/>
              <a:t>Various types of data: high-dimensional, graph</a:t>
            </a:r>
          </a:p>
          <a:p>
            <a:pPr lvl="1" eaLnBrk="1" hangingPunct="1"/>
            <a:r>
              <a:rPr lang="en-US" altLang="zh-TW" dirty="0"/>
              <a:t>Various tools for real world applications</a:t>
            </a:r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Big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“Machine Learning”</a:t>
            </a:r>
          </a:p>
          <a:p>
            <a:pPr lvl="1"/>
            <a:r>
              <a:rPr lang="en-US" altLang="zh-TW" dirty="0"/>
              <a:t>Some big data algorithms are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10727</TotalTime>
  <Words>3882</Words>
  <Application>Microsoft Office PowerPoint</Application>
  <PresentationFormat>如螢幕大小 (4:3)</PresentationFormat>
  <Paragraphs>677</Paragraphs>
  <Slides>53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2025 Competition</vt:lpstr>
      <vt:lpstr>More on the Term Project</vt:lpstr>
      <vt:lpstr>Notes on Signing up the Course</vt:lpstr>
      <vt:lpstr>Some Example Open Source Tools for Big Data Analytics</vt:lpstr>
      <vt:lpstr>Why Hadoop/Spark?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394</cp:revision>
  <cp:lastPrinted>1601-01-01T00:00:00Z</cp:lastPrinted>
  <dcterms:created xsi:type="dcterms:W3CDTF">1601-01-01T00:00:00Z</dcterms:created>
  <dcterms:modified xsi:type="dcterms:W3CDTF">2025-09-08T09:32:07Z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