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401" r:id="rId2"/>
    <p:sldId id="390" r:id="rId3"/>
    <p:sldId id="389" r:id="rId4"/>
    <p:sldId id="339" r:id="rId5"/>
    <p:sldId id="340" r:id="rId6"/>
    <p:sldId id="391" r:id="rId7"/>
    <p:sldId id="382" r:id="rId8"/>
    <p:sldId id="341" r:id="rId9"/>
    <p:sldId id="342" r:id="rId10"/>
    <p:sldId id="385" r:id="rId11"/>
    <p:sldId id="386" r:id="rId12"/>
    <p:sldId id="343" r:id="rId13"/>
    <p:sldId id="344" r:id="rId14"/>
    <p:sldId id="345" r:id="rId15"/>
    <p:sldId id="346" r:id="rId16"/>
    <p:sldId id="347" r:id="rId17"/>
    <p:sldId id="348" r:id="rId18"/>
    <p:sldId id="349" r:id="rId19"/>
    <p:sldId id="350" r:id="rId20"/>
    <p:sldId id="351" r:id="rId21"/>
    <p:sldId id="352" r:id="rId22"/>
    <p:sldId id="387" r:id="rId23"/>
    <p:sldId id="353" r:id="rId24"/>
    <p:sldId id="354" r:id="rId25"/>
    <p:sldId id="355" r:id="rId26"/>
    <p:sldId id="394" r:id="rId27"/>
    <p:sldId id="395" r:id="rId28"/>
    <p:sldId id="356" r:id="rId29"/>
    <p:sldId id="357" r:id="rId30"/>
    <p:sldId id="358" r:id="rId31"/>
    <p:sldId id="359" r:id="rId32"/>
    <p:sldId id="398" r:id="rId33"/>
    <p:sldId id="360" r:id="rId34"/>
    <p:sldId id="361" r:id="rId35"/>
    <p:sldId id="363" r:id="rId36"/>
    <p:sldId id="364" r:id="rId37"/>
    <p:sldId id="365" r:id="rId38"/>
    <p:sldId id="366" r:id="rId39"/>
    <p:sldId id="367" r:id="rId40"/>
    <p:sldId id="368" r:id="rId41"/>
    <p:sldId id="400" r:id="rId42"/>
    <p:sldId id="369" r:id="rId43"/>
    <p:sldId id="370" r:id="rId44"/>
    <p:sldId id="371" r:id="rId45"/>
    <p:sldId id="372" r:id="rId46"/>
    <p:sldId id="396" r:id="rId47"/>
    <p:sldId id="374" r:id="rId48"/>
    <p:sldId id="399" r:id="rId49"/>
    <p:sldId id="375" r:id="rId50"/>
    <p:sldId id="376" r:id="rId51"/>
    <p:sldId id="377" r:id="rId52"/>
    <p:sldId id="378" r:id="rId53"/>
    <p:sldId id="379" r:id="rId54"/>
    <p:sldId id="380" r:id="rId55"/>
    <p:sldId id="381" r:id="rId56"/>
    <p:sldId id="388"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1" d="100"/>
          <a:sy n="61" d="100"/>
        </p:scale>
        <p:origin x="1408" y="5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55834001-D265-448E-B934-5DFD1C177963}" type="presOf" srcId="{EA22DC01-B1C3-4425-86ED-5B66953397A8}" destId="{18B77C7D-672C-4358-9CA6-BD8FA6E2302A}"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26023814-A4D4-4835-9287-460656EE8CA6}" type="presOf" srcId="{EA22DC01-B1C3-4425-86ED-5B66953397A8}" destId="{AB95B1F2-DB60-4BC5-81D3-1FA274FF69C7}"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E939D318-3737-4614-ADE5-63229A434F6D}" type="presOf" srcId="{06D87D35-A66C-427C-B6DB-AF958D65D6B3}" destId="{1EC52667-0754-4666-9083-6E56A0F9B67B}"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263C1A32-6D3F-431E-9566-AFCD8C978EF7}" type="presOf" srcId="{91B14D9B-61DF-4421-AF43-318BB0021BDF}" destId="{80F88CB8-4B64-4172-B897-E8F8383812F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CEC2AE62-D7A2-46B6-A826-776A3431C7F7}" type="presOf" srcId="{5DA147F9-347F-4A9B-99C6-4679CBA742BD}" destId="{02FBE83C-F7E3-4AC9-9A61-66BF67D7D8B6}"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EE63C263-E387-4078-9232-F38184224799}" type="presOf" srcId="{86AB53FA-67D7-4EE7-8555-3EE8EB6FA4C8}" destId="{0F3CAB81-CF76-498F-9619-BAF8144FA3C3}"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C34B3875-C594-47A6-BA95-F064E8D89A7F}" type="presOf" srcId="{EFD7AB2D-81E2-448E-B54E-4F3622AF7EF9}" destId="{9E190C18-AEDE-45E1-8A46-924B1190ACB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88334C83-E355-4D2A-9AB8-441F7FEEF71A}" type="presOf" srcId="{E9F388D8-C9C2-45F4-B532-779E8C2CB5E8}" destId="{D6B8C86D-B5C5-4707-BB1C-60E6EB9E4EBA}" srcOrd="0" destOrd="0" presId="urn:microsoft.com/office/officeart/2005/8/layout/lProcess2"/>
    <dgm:cxn modelId="{55E31D84-6E7E-4EE0-9F25-85C42AA70236}" type="presOf" srcId="{E12CEE09-DEBB-4435-B911-A40A12F7930D}" destId="{20F65450-B565-4F6E-8CBD-65CD2502E3B0}" srcOrd="0"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ED670B90-1B11-41DC-815A-72EECE1D8C98}" type="presOf" srcId="{67EC18BA-DB21-4AAD-BE8A-067C85A9B73E}" destId="{80762C44-FA02-441A-8A8D-FC00E4F372F1}" srcOrd="0" destOrd="0" presId="urn:microsoft.com/office/officeart/2005/8/layout/lProcess2"/>
    <dgm:cxn modelId="{14707E92-4476-4BF9-89CC-034453D70BB1}" type="presOf" srcId="{A9A35E3D-01EA-46C6-AED8-865E91E9D6C9}" destId="{F0B767F2-4C7E-481B-967C-8FE0CB529397}" srcOrd="0" destOrd="0" presId="urn:microsoft.com/office/officeart/2005/8/layout/lProcess2"/>
    <dgm:cxn modelId="{30318792-CDF4-40E4-A0B9-CF02F759946D}" type="presOf" srcId="{63784350-6FB5-4F39-A0AA-A76D20385A1A}" destId="{6C9EBB1C-8DC1-467B-832A-DCA29AD54F62}"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C64D979E-E2CF-48B7-9EDE-317EC519A1DC}" type="presOf" srcId="{BC15291E-510A-4A20-8D69-B0F2ACBA3CC6}" destId="{204F3481-2F4C-45A5-A0A1-C088684F0126}" srcOrd="0" destOrd="0" presId="urn:microsoft.com/office/officeart/2005/8/layout/lProcess2"/>
    <dgm:cxn modelId="{EBEC439F-9102-467C-83D2-E332996B4167}" type="presOf" srcId="{7D17D413-1C96-46A5-9E85-72C6636AE3C5}" destId="{5A591EE2-4B7B-40DB-B051-D75F7BFEDDD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28DF31A2-0467-4254-9701-9B185EC70C9E}" type="presOf" srcId="{A5325020-A43F-4DC5-B91A-865612236E1B}" destId="{6F277C00-29F7-4ECD-8C97-37788C7BA770}"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37BB0BBD-6481-4F6B-BA1E-E6982DE9D87A}" type="presOf" srcId="{6856B0CF-FE68-485F-BF49-CA4A93F4F38C}" destId="{DECF7DEE-4FD4-4CE5-AEDF-10353AC1153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15E3F0CD-B57A-453E-B2C3-A8D867457055}" type="presOf" srcId="{FF0CDCCC-6F78-4064-A419-5EC5C753206F}" destId="{EB498954-62A4-422D-9DE3-1FA74DD1D37F}" srcOrd="0" destOrd="0" presId="urn:microsoft.com/office/officeart/2005/8/layout/lProcess2"/>
    <dgm:cxn modelId="{EC7F4ED7-AD44-4F65-8C6C-75B66AC32B0D}" type="presOf" srcId="{B28448BA-C9A8-43EB-A9DB-A0137196E3B9}" destId="{189EA2CD-99B4-4604-BDBC-34AEB91058A9}" srcOrd="1" destOrd="0" presId="urn:microsoft.com/office/officeart/2005/8/layout/lProcess2"/>
    <dgm:cxn modelId="{D0EDD8D7-7D4A-4FAA-975C-AED96AD5403C}" type="presOf" srcId="{B8FE7A32-1B20-4D46-8242-6C91907A490E}" destId="{EFE71110-9F14-440A-945D-9BFF9005401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CAA4E7F1-0C48-4F97-92B0-87315835D83D}"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FD165AF2-21FF-4AC2-81A7-CC1EF164B40C}" type="presOf" srcId="{A0A9AC20-5EC1-4862-BFC8-870928838544}" destId="{9A6AB0E7-12CE-4F4C-9194-CFD62AA0E26B}" srcOrd="0" destOrd="0" presId="urn:microsoft.com/office/officeart/2005/8/layout/lProcess2"/>
    <dgm:cxn modelId="{6A0C34FB-E178-48A0-AA7A-B0D87A9713D6}" type="presOf" srcId="{A0A9AC20-5EC1-4862-BFC8-870928838544}" destId="{4735A497-84C1-49AD-B2D7-A0E2E20F2536}" srcOrd="1"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10/15/2024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10/15/2024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FC522A8-3B61-4F35-9883-D76A67E55D13}" type="datetime1">
              <a:rPr lang="en-US" smtClean="0"/>
              <a:t>10/15/2024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10/15/2024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10/15/2024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10/15/2024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10/15/2024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10/15/2024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10/15/2024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10/15/2024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10/15/2024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9BFBA5A-BB70-4790-9738-9C58ACFAB389}" type="datetime1">
              <a:rPr lang="en-US" smtClean="0"/>
              <a:t>10/15/2024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10/15/2024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10/15/2024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10/15/2024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10/15/2024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a:t>Clustering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a:t>Modified from Mining </a:t>
            </a:r>
            <a:r>
              <a:rPr lang="en-US" sz="2400" dirty="0"/>
              <a:t>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dim. for each customer</a:t>
            </a:r>
          </a:p>
          <a:p>
            <a:pPr lvl="1"/>
            <a:r>
              <a:rPr lang="en-US" dirty="0"/>
              <a:t>Values in a dimension may be 0 or 1 only</a:t>
            </a:r>
          </a:p>
          <a:p>
            <a:pPr lvl="1"/>
            <a:r>
              <a:rPr lang="en-US" dirty="0"/>
              <a:t>A CD is a point in this space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a:p>
          <a:p>
            <a:r>
              <a:rPr lang="en-US" dirty="0"/>
              <a:t>For Amazon, the dimension is tens of millions</a:t>
            </a:r>
          </a:p>
          <a:p>
            <a:pPr lvl="8"/>
            <a:endParaRPr lang="en-US" dirty="0"/>
          </a:p>
          <a:p>
            <a:r>
              <a:rPr lang="en-US" b="1" dirty="0"/>
              <a:t>Task:</a:t>
            </a:r>
            <a:r>
              <a:rPr lang="en-US" dirty="0"/>
              <a:t> Find clusters of similar CDs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376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Documents</a:t>
            </a:r>
          </a:p>
        </p:txBody>
      </p:sp>
      <p:sp>
        <p:nvSpPr>
          <p:cNvPr id="99331" name="Rectangle 3"/>
          <p:cNvSpPr>
            <a:spLocks noGrp="1" noChangeArrowheads="1"/>
          </p:cNvSpPr>
          <p:nvPr>
            <p:ph idx="1"/>
          </p:nvPr>
        </p:nvSpPr>
        <p:spPr/>
        <p:txBody>
          <a:bodyPr/>
          <a:lstStyle/>
          <a:p>
            <a:pPr marL="118872" indent="0">
              <a:buNone/>
            </a:pPr>
            <a:r>
              <a:rPr lang="en-US" b="1" dirty="0">
                <a:solidFill>
                  <a:srgbClr val="D60093"/>
                </a:solidFill>
              </a:rPr>
              <a:t>Finding topics:</a:t>
            </a:r>
          </a:p>
          <a:p>
            <a:r>
              <a:rPr lang="en-US" dirty="0"/>
              <a:t>Represent a document by a vector  </a:t>
            </a:r>
            <a:br>
              <a:rPr lang="en-US" dirty="0"/>
            </a:b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br>
              <a:rPr lang="en-US" dirty="0"/>
            </a:br>
            <a:r>
              <a:rPr lang="en-US" dirty="0"/>
              <a:t>(in some order) appears in the document</a:t>
            </a:r>
          </a:p>
          <a:p>
            <a:pPr lvl="1"/>
            <a:r>
              <a:rPr lang="en-US" dirty="0"/>
              <a:t>It actually doesn’t matter if </a:t>
            </a:r>
            <a:r>
              <a:rPr lang="en-US" i="1" dirty="0"/>
              <a:t>k</a:t>
            </a:r>
            <a:r>
              <a:rPr lang="en-US" dirty="0"/>
              <a:t> is infinite; i.e., we don’t limit the set of words</a:t>
            </a:r>
          </a:p>
          <a:p>
            <a:pPr lvl="8"/>
            <a:endParaRPr lang="en-US" dirty="0"/>
          </a:p>
          <a:p>
            <a:r>
              <a:rPr lang="en-US" b="1" dirty="0"/>
              <a:t>Documents with similar sets of words </a:t>
            </a:r>
            <a:br>
              <a:rPr lang="en-US" b="1" dirty="0"/>
            </a:br>
            <a:r>
              <a:rPr lang="en-US" b="1" dirty="0"/>
              <a:t>may be about the same topic</a:t>
            </a:r>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19984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a:solidFill>
                  <a:srgbClr val="0000FF"/>
                </a:solidFill>
              </a:rPr>
              <a:t>As with CDs we have a choice when we think of documents as sets of words or shingles:</a:t>
            </a:r>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err="1"/>
              <a:t>Jaccard</a:t>
            </a:r>
            <a:r>
              <a:rPr lang="en-US" b="1" dirty="0"/>
              <a:t> distance</a:t>
            </a:r>
          </a:p>
          <a:p>
            <a:pPr lvl="1"/>
            <a:r>
              <a:rPr lang="en-US" b="1" dirty="0">
                <a:solidFill>
                  <a:srgbClr val="D60093"/>
                </a:solidFill>
              </a:rPr>
              <a:t>Sets as points:</a:t>
            </a:r>
            <a:r>
              <a:rPr lang="en-US" dirty="0"/>
              <a:t> Measure similarity by </a:t>
            </a:r>
            <a:r>
              <a:rPr lang="en-US" b="1" dirty="0"/>
              <a:t>Euclidean distance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330726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a:t>Overview: Methods of Clustering</a:t>
            </a:r>
          </a:p>
        </p:txBody>
      </p:sp>
      <p:sp>
        <p:nvSpPr>
          <p:cNvPr id="18435" name="Rectangle 3"/>
          <p:cNvSpPr>
            <a:spLocks noGrp="1" noChangeArrowheads="1"/>
          </p:cNvSpPr>
          <p:nvPr>
            <p:ph type="body" idx="1"/>
          </p:nvPr>
        </p:nvSpPr>
        <p:spPr/>
        <p:txBody>
          <a:bodyPr>
            <a:normAutofit/>
          </a:bodyPr>
          <a:lstStyle/>
          <a:p>
            <a:r>
              <a:rPr lang="en-US" b="1" dirty="0">
                <a:solidFill>
                  <a:srgbClr val="0000FF"/>
                </a:solidFill>
              </a:rPr>
              <a:t>Hierarchical:</a:t>
            </a:r>
          </a:p>
          <a:p>
            <a:pPr lvl="1"/>
            <a:r>
              <a:rPr lang="en-US" b="1" dirty="0">
                <a:solidFill>
                  <a:srgbClr val="D60093"/>
                </a:solidFill>
              </a:rPr>
              <a:t>Agglomerative</a:t>
            </a:r>
            <a:r>
              <a:rPr lang="en-US" dirty="0">
                <a:solidFill>
                  <a:srgbClr val="D60093"/>
                </a:solidFill>
              </a:rPr>
              <a:t> </a:t>
            </a:r>
            <a:r>
              <a:rPr lang="en-US" dirty="0"/>
              <a:t>(bottom up):</a:t>
            </a:r>
          </a:p>
          <a:p>
            <a:pPr lvl="2"/>
            <a:r>
              <a:rPr lang="en-US" dirty="0"/>
              <a:t>Initially, each point is a cluster</a:t>
            </a:r>
          </a:p>
          <a:p>
            <a:pPr lvl="2"/>
            <a:r>
              <a:rPr lang="en-US" dirty="0"/>
              <a:t>Repeatedly combine the two </a:t>
            </a:r>
            <a:br>
              <a:rPr lang="en-US" dirty="0"/>
            </a:br>
            <a:r>
              <a:rPr lang="en-US" dirty="0"/>
              <a:t>“nearest” clusters into one</a:t>
            </a:r>
          </a:p>
          <a:p>
            <a:pPr lvl="1"/>
            <a:r>
              <a:rPr lang="en-US" b="1" dirty="0">
                <a:solidFill>
                  <a:srgbClr val="D60093"/>
                </a:solidFill>
              </a:rPr>
              <a:t>Divisive</a:t>
            </a:r>
            <a:r>
              <a:rPr lang="en-US" dirty="0">
                <a:solidFill>
                  <a:srgbClr val="D60093"/>
                </a:solidFill>
              </a:rPr>
              <a:t> </a:t>
            </a:r>
            <a:r>
              <a:rPr lang="en-US" dirty="0"/>
              <a:t>(top down):</a:t>
            </a:r>
          </a:p>
          <a:p>
            <a:pPr lvl="2"/>
            <a:r>
              <a:rPr lang="en-US" dirty="0"/>
              <a:t>Start with one cluster and recursively split it</a:t>
            </a:r>
          </a:p>
          <a:p>
            <a:pPr lvl="8"/>
            <a:endParaRPr lang="en-US" dirty="0"/>
          </a:p>
          <a:p>
            <a:r>
              <a:rPr lang="en-US" b="1" dirty="0">
                <a:solidFill>
                  <a:srgbClr val="008000"/>
                </a:solidFill>
              </a:rPr>
              <a:t>Point assignment:</a:t>
            </a:r>
          </a:p>
          <a:p>
            <a:pPr lvl="1"/>
            <a:r>
              <a:rPr lang="en-US" dirty="0"/>
              <a:t>Maintain a set of clusters</a:t>
            </a:r>
          </a:p>
          <a:p>
            <a:pPr lvl="1"/>
            <a:r>
              <a:rPr lang="en-US" dirty="0"/>
              <a:t>Points belong to “nearest” cluster</a:t>
            </a:r>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9048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Hierarchical Clustering</a:t>
            </a:r>
          </a:p>
        </p:txBody>
      </p:sp>
      <p:sp>
        <p:nvSpPr>
          <p:cNvPr id="82947" name="Rectangle 3"/>
          <p:cNvSpPr>
            <a:spLocks noGrp="1" noChangeArrowheads="1"/>
          </p:cNvSpPr>
          <p:nvPr>
            <p:ph type="body" idx="1"/>
          </p:nvPr>
        </p:nvSpPr>
        <p:spPr/>
        <p:txBody>
          <a:bodyPr/>
          <a:lstStyle/>
          <a:p>
            <a:r>
              <a:rPr lang="en-US" b="1" dirty="0">
                <a:solidFill>
                  <a:srgbClr val="D60093"/>
                </a:solidFill>
              </a:rPr>
              <a:t>Key operation: </a:t>
            </a:r>
            <a:br>
              <a:rPr lang="en-US" b="1" dirty="0">
                <a:solidFill>
                  <a:schemeClr val="accent3"/>
                </a:solidFill>
              </a:rPr>
            </a:br>
            <a:r>
              <a:rPr lang="en-US" b="1" dirty="0"/>
              <a:t>Repeatedly combine </a:t>
            </a:r>
            <a:br>
              <a:rPr lang="en-US" b="1" dirty="0"/>
            </a:br>
            <a:r>
              <a:rPr lang="en-US" b="1" dirty="0"/>
              <a:t>two nearest clusters</a:t>
            </a:r>
          </a:p>
          <a:p>
            <a:pPr lvl="2"/>
            <a:endParaRPr lang="en-US" dirty="0"/>
          </a:p>
          <a:p>
            <a:r>
              <a:rPr lang="en-US" b="1" dirty="0">
                <a:solidFill>
                  <a:srgbClr val="0000FF"/>
                </a:solidFill>
              </a:rPr>
              <a:t>Three important questions:</a:t>
            </a:r>
          </a:p>
          <a:p>
            <a:pPr lvl="1"/>
            <a:r>
              <a:rPr lang="en-US" b="1" dirty="0"/>
              <a:t>1)</a:t>
            </a:r>
            <a:r>
              <a:rPr lang="en-US" dirty="0"/>
              <a:t> How do you represent a cluster of more </a:t>
            </a:r>
            <a:br>
              <a:rPr lang="en-US" dirty="0"/>
            </a:br>
            <a:r>
              <a:rPr lang="en-US" dirty="0"/>
              <a:t>than one point?</a:t>
            </a:r>
          </a:p>
          <a:p>
            <a:pPr lvl="1"/>
            <a:r>
              <a:rPr lang="en-US" b="1" dirty="0"/>
              <a:t>2)</a:t>
            </a:r>
            <a:r>
              <a:rPr lang="en-US" dirty="0"/>
              <a:t> How do you determine the “nearness” of clusters?</a:t>
            </a:r>
          </a:p>
          <a:p>
            <a:pPr lvl="1"/>
            <a:r>
              <a:rPr lang="en-US" b="1" dirty="0"/>
              <a:t>3)</a:t>
            </a:r>
            <a:r>
              <a:rPr lang="en-US" dirty="0"/>
              <a:t> When to stop combining clusters?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Clustering</a:t>
            </a:r>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a:t>Repeatedly combine two nearest clusters</a:t>
            </a:r>
          </a:p>
          <a:p>
            <a:r>
              <a:rPr lang="en-US" b="1" dirty="0">
                <a:solidFill>
                  <a:srgbClr val="0000FF"/>
                </a:solidFill>
              </a:rPr>
              <a:t>(1) How to represent a cluster of many points?</a:t>
            </a:r>
          </a:p>
          <a:p>
            <a:pPr lvl="1"/>
            <a:r>
              <a:rPr lang="en-US" b="1" dirty="0">
                <a:solidFill>
                  <a:srgbClr val="008000"/>
                </a:solidFill>
              </a:rPr>
              <a:t>Key problem:</a:t>
            </a:r>
            <a:r>
              <a:rPr lang="en-US" dirty="0">
                <a:solidFill>
                  <a:srgbClr val="008000"/>
                </a:solidFill>
              </a:rPr>
              <a:t> </a:t>
            </a:r>
            <a:r>
              <a:rPr lang="en-US" dirty="0"/>
              <a:t>As you merge clusters, how do you represent the “location” of each cluster, to tell which pair of clusters is closest?</a:t>
            </a:r>
          </a:p>
          <a:p>
            <a:r>
              <a:rPr lang="en-US" b="1" dirty="0">
                <a:solidFill>
                  <a:srgbClr val="008000"/>
                </a:solidFill>
              </a:rPr>
              <a:t>Euclidean case:</a:t>
            </a:r>
            <a:r>
              <a:rPr lang="en-US" dirty="0">
                <a:solidFill>
                  <a:srgbClr val="0000FF"/>
                </a:solidFill>
              </a:rPr>
              <a:t> </a:t>
            </a:r>
            <a:r>
              <a:rPr lang="en-US" dirty="0"/>
              <a:t>each cluster has a </a:t>
            </a:r>
            <a:br>
              <a:rPr lang="en-US" dirty="0"/>
            </a:br>
            <a:r>
              <a:rPr lang="en-US" b="1" i="1" dirty="0">
                <a:solidFill>
                  <a:srgbClr val="FF0066"/>
                </a:solidFill>
              </a:rPr>
              <a:t>centroid</a:t>
            </a:r>
            <a:r>
              <a:rPr lang="en-US" dirty="0">
                <a:solidFill>
                  <a:srgbClr val="FF0066"/>
                </a:solidFill>
              </a:rPr>
              <a:t> </a:t>
            </a:r>
            <a:r>
              <a:rPr lang="en-US" dirty="0"/>
              <a:t>= average of its (data) points</a:t>
            </a:r>
          </a:p>
          <a:p>
            <a:r>
              <a:rPr lang="en-US" b="1" dirty="0">
                <a:solidFill>
                  <a:srgbClr val="0000FF"/>
                </a:solidFill>
              </a:rPr>
              <a:t>(2) How to determine “nearness” of clusters?</a:t>
            </a:r>
          </a:p>
          <a:p>
            <a:pPr lvl="1"/>
            <a:r>
              <a:rPr lang="en-US" dirty="0"/>
              <a:t>Measure cluster distances by distances of centroids</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71924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a:t>Example: Hierarchical clustering</a:t>
            </a:r>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a:solidFill>
                  <a:srgbClr val="C00000"/>
                </a:solidFill>
                <a:latin typeface="Times New Roman" charset="0"/>
              </a:rPr>
              <a:t>       o  (0,0)</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a:solidFill>
                  <a:srgbClr val="008000"/>
                </a:solidFill>
                <a:latin typeface="Arial" pitchFamily="34" charset="0"/>
                <a:cs typeface="Arial" pitchFamily="34" charset="0"/>
              </a:rPr>
              <a:t> … data point</a:t>
            </a:r>
          </a:p>
          <a:p>
            <a:r>
              <a:rPr lang="en-US" sz="2000" dirty="0">
                <a:solidFill>
                  <a:srgbClr val="008000"/>
                </a:solidFill>
                <a:latin typeface="Times New Roman" pitchFamily="18" charset="0"/>
                <a:cs typeface="Times New Roman" pitchFamily="18" charset="0"/>
              </a:rPr>
              <a:t>x</a:t>
            </a:r>
            <a:r>
              <a:rPr lang="en-US" sz="2000" dirty="0">
                <a:solidFill>
                  <a:srgbClr val="008000"/>
                </a:solidFill>
                <a:latin typeface="Arial" pitchFamily="34" charset="0"/>
                <a:cs typeface="Arial" pitchFamily="34" charset="0"/>
              </a:rPr>
              <a:t> … centroid</a:t>
            </a: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a:t>J. Leskovec, A. Rajaraman, J. Ullman: Mining of Massive Datasets, http://www.mmds.org</a:t>
            </a:r>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a:solidFill>
                  <a:srgbClr val="0000FF"/>
                </a:solidFill>
              </a:rPr>
              <a:t>What about the Non-Euclidean case?</a:t>
            </a:r>
          </a:p>
          <a:p>
            <a:r>
              <a:rPr lang="en-US" dirty="0"/>
              <a:t>The only “locations” we can talk about are the points themselves</a:t>
            </a:r>
          </a:p>
          <a:p>
            <a:pPr lvl="1"/>
            <a:r>
              <a:rPr lang="en-US" dirty="0"/>
              <a:t>i.e., there is no “average” of two points</a:t>
            </a:r>
          </a:p>
          <a:p>
            <a:pPr lvl="8"/>
            <a:endParaRPr lang="en-US" dirty="0"/>
          </a:p>
          <a:p>
            <a:r>
              <a:rPr lang="en-US" b="1" dirty="0">
                <a:solidFill>
                  <a:srgbClr val="008000"/>
                </a:solidFill>
              </a:rPr>
              <a:t>Approach 1:</a:t>
            </a:r>
          </a:p>
          <a:p>
            <a:pPr lvl="1"/>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a:t>
            </a:r>
            <a:r>
              <a:rPr lang="en-US"/>
              <a:t>data) point </a:t>
            </a:r>
            <a:r>
              <a:rPr lang="en-US" dirty="0"/>
              <a:t>“</a:t>
            </a:r>
            <a:r>
              <a:rPr lang="en-US" b="1" i="1" u="sng" dirty="0"/>
              <a:t>closest</a:t>
            </a:r>
            <a:r>
              <a:rPr lang="en-US" dirty="0"/>
              <a:t>” to other points</a:t>
            </a:r>
          </a:p>
          <a:p>
            <a:pPr lvl="1"/>
            <a:r>
              <a:rPr lang="en-US" b="1" dirty="0">
                <a:solidFill>
                  <a:srgbClr val="0000FF"/>
                </a:solidFill>
              </a:rPr>
              <a:t>(2) How do you determine the “nearness” of clusters? </a:t>
            </a:r>
            <a:r>
              <a:rPr lang="en-US" dirty="0"/>
              <a:t>Treat </a:t>
            </a:r>
            <a:r>
              <a:rPr lang="en-US" dirty="0" err="1"/>
              <a:t>clustroid</a:t>
            </a:r>
            <a:r>
              <a:rPr lang="en-US" dirty="0"/>
              <a:t> as if it were centroid, when computing inter-cluster distances</a:t>
            </a:r>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1551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“Closest” Point?</a:t>
            </a:r>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point “</a:t>
            </a:r>
            <a:r>
              <a:rPr lang="en-US" b="1" i="1" u="sng" dirty="0"/>
              <a:t>closest</a:t>
            </a:r>
            <a:r>
              <a:rPr lang="en-US" dirty="0"/>
              <a:t>” to other points</a:t>
            </a:r>
          </a:p>
          <a:p>
            <a:r>
              <a:rPr lang="en-US" b="1" dirty="0">
                <a:solidFill>
                  <a:srgbClr val="008000"/>
                </a:solidFill>
              </a:rPr>
              <a:t>Possible meanings of “closest”:</a:t>
            </a:r>
          </a:p>
          <a:p>
            <a:pPr lvl="1"/>
            <a:r>
              <a:rPr lang="en-US" dirty="0"/>
              <a:t>Smallest maximum distance to other points</a:t>
            </a:r>
          </a:p>
          <a:p>
            <a:pPr lvl="1"/>
            <a:r>
              <a:rPr lang="en-US" dirty="0"/>
              <a:t>Smallest average distance to other points</a:t>
            </a:r>
          </a:p>
          <a:p>
            <a:pPr lvl="1"/>
            <a:r>
              <a:rPr lang="en-US" dirty="0"/>
              <a:t>Smallest sum of squares of distances to other points</a:t>
            </a:r>
          </a:p>
          <a:p>
            <a:pPr lvl="2"/>
            <a:r>
              <a:rPr lang="en-US" dirty="0"/>
              <a:t>For distance metric </a:t>
            </a:r>
            <a:r>
              <a:rPr lang="en-US" b="1" i="1" dirty="0"/>
              <a:t>d</a:t>
            </a:r>
            <a:r>
              <a:rPr lang="en-US" dirty="0"/>
              <a:t> </a:t>
            </a:r>
            <a:r>
              <a:rPr lang="en-US" dirty="0" err="1"/>
              <a:t>clustroid</a:t>
            </a:r>
            <a:r>
              <a:rPr lang="en-US" dirty="0"/>
              <a:t> </a:t>
            </a:r>
            <a:r>
              <a:rPr lang="en-US" b="1" i="1" dirty="0"/>
              <a:t>c</a:t>
            </a:r>
            <a:r>
              <a:rPr lang="en-US" dirty="0"/>
              <a:t> of cluster </a:t>
            </a:r>
            <a:r>
              <a:rPr lang="en-US" b="1" i="1" dirty="0"/>
              <a:t>C</a:t>
            </a:r>
            <a:r>
              <a:rPr lang="en-US" dirty="0"/>
              <a:t> is:</a:t>
            </a:r>
          </a:p>
          <a:p>
            <a:pPr lvl="1"/>
            <a:endParaRPr lang="en-US" dirty="0"/>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2652265136"/>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27795" name="Equation" r:id="rId3" imgW="952200" imgH="342720" progId="Equation.3">
                  <p:embed/>
                </p:oleObj>
              </mc:Choice>
              <mc:Fallback>
                <p:oleObj name="Equation" r:id="rId3" imgW="952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a:solidFill>
                  <a:srgbClr val="008000"/>
                </a:solidFill>
                <a:latin typeface="Arial" pitchFamily="34" charset="0"/>
                <a:cs typeface="Arial" pitchFamily="34" charset="0"/>
              </a:rPr>
              <a:t>Centroid</a:t>
            </a:r>
            <a:r>
              <a:rPr lang="en-US" sz="1600" dirty="0">
                <a:solidFill>
                  <a:srgbClr val="008000"/>
                </a:solidFill>
                <a:latin typeface="Arial" pitchFamily="34" charset="0"/>
                <a:cs typeface="Arial" pitchFamily="34" charset="0"/>
              </a:rPr>
              <a:t> is the avg. of all (data)points in the cluster. This means centroid is an “artificial” point.</a:t>
            </a:r>
          </a:p>
          <a:p>
            <a:r>
              <a:rPr lang="en-US" sz="1600" b="1" dirty="0" err="1">
                <a:solidFill>
                  <a:srgbClr val="008000"/>
                </a:solidFill>
                <a:latin typeface="Arial" pitchFamily="34" charset="0"/>
                <a:cs typeface="Arial" pitchFamily="34" charset="0"/>
              </a:rPr>
              <a:t>Clustroid</a:t>
            </a:r>
            <a:r>
              <a:rPr lang="en-US" sz="1600" dirty="0">
                <a:solidFill>
                  <a:srgbClr val="008000"/>
                </a:solidFill>
                <a:latin typeface="Arial" pitchFamily="34" charset="0"/>
                <a:cs typeface="Arial" pitchFamily="34" charset="0"/>
              </a:rPr>
              <a:t> is an </a:t>
            </a:r>
            <a:r>
              <a:rPr lang="en-US" sz="1600" b="1" dirty="0">
                <a:solidFill>
                  <a:srgbClr val="008000"/>
                </a:solidFill>
                <a:latin typeface="Arial" pitchFamily="34" charset="0"/>
                <a:cs typeface="Arial" pitchFamily="34" charset="0"/>
              </a:rPr>
              <a:t>existing</a:t>
            </a:r>
            <a:r>
              <a:rPr lang="en-US" sz="1600" dirty="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a:latin typeface="Arial" pitchFamily="34" charset="0"/>
                <a:cs typeface="Arial" pitchFamily="34" charset="0"/>
              </a:rPr>
              <a:t>Cluster on</a:t>
            </a:r>
            <a:br>
              <a:rPr lang="en-US" sz="2000" dirty="0">
                <a:latin typeface="Arial" pitchFamily="34" charset="0"/>
                <a:cs typeface="Arial" pitchFamily="34" charset="0"/>
              </a:rPr>
            </a:br>
            <a:r>
              <a:rPr lang="en-US" sz="2000" dirty="0">
                <a:latin typeface="Arial" pitchFamily="34" charset="0"/>
                <a:cs typeface="Arial" pitchFamily="34" charset="0"/>
              </a:rPr>
              <a:t>3 </a:t>
            </a:r>
            <a:r>
              <a:rPr lang="en-US" sz="2000" dirty="0" err="1">
                <a:latin typeface="Arial" pitchFamily="34" charset="0"/>
                <a:cs typeface="Arial" pitchFamily="34" charset="0"/>
              </a:rPr>
              <a:t>datapoints</a:t>
            </a:r>
            <a:endParaRPr lang="en-US" sz="2000" dirty="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Clustroid</a:t>
            </a:r>
            <a:endParaRPr lang="en-US" b="1" dirty="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a:latin typeface="Arial" pitchFamily="34" charset="0"/>
                <a:cs typeface="Arial" pitchFamily="34" charset="0"/>
              </a:rPr>
              <a:t>Datapoint</a:t>
            </a:r>
            <a:endParaRPr lang="en-US" dirty="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Defining “Nearness”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p>
          <a:p>
            <a:pPr lvl="1"/>
            <a:r>
              <a:rPr lang="en-US" b="1" dirty="0">
                <a:solidFill>
                  <a:srgbClr val="D60093"/>
                </a:solidFill>
              </a:rPr>
              <a:t>Approach 2:</a:t>
            </a:r>
            <a:r>
              <a:rPr lang="en-US" dirty="0">
                <a:solidFill>
                  <a:srgbClr val="D60093"/>
                </a:solidFill>
              </a:rPr>
              <a:t> </a:t>
            </a:r>
            <a:br>
              <a:rPr lang="en-US" dirty="0">
                <a:solidFill>
                  <a:srgbClr val="D60093"/>
                </a:solidFill>
              </a:rPr>
            </a:br>
            <a:r>
              <a:rPr lang="en-US" b="1" dirty="0" err="1"/>
              <a:t>Intercluster</a:t>
            </a:r>
            <a:r>
              <a:rPr lang="en-US" b="1" dirty="0"/>
              <a:t> distance </a:t>
            </a:r>
            <a:r>
              <a:rPr lang="en-US" dirty="0"/>
              <a:t>= minimum of the distances between any two points, one from each cluster</a:t>
            </a:r>
          </a:p>
          <a:p>
            <a:pPr lvl="1"/>
            <a:r>
              <a:rPr lang="en-US" b="1" dirty="0">
                <a:solidFill>
                  <a:srgbClr val="D60093"/>
                </a:solidFill>
              </a:rPr>
              <a:t>Approach 3:</a:t>
            </a:r>
            <a:br>
              <a:rPr lang="en-US" b="1" dirty="0">
                <a:solidFill>
                  <a:srgbClr val="33CC33"/>
                </a:solidFill>
              </a:rPr>
            </a:br>
            <a:r>
              <a:rPr lang="en-US" dirty="0"/>
              <a:t>Pick a notion of “</a:t>
            </a:r>
            <a:r>
              <a:rPr lang="en-US" b="1" dirty="0">
                <a:solidFill>
                  <a:srgbClr val="008000"/>
                </a:solidFill>
              </a:rPr>
              <a:t>cohesion</a:t>
            </a:r>
            <a:r>
              <a:rPr lang="en-US" dirty="0"/>
              <a:t>” of clusters, </a:t>
            </a:r>
            <a:r>
              <a:rPr lang="en-US" i="1" dirty="0"/>
              <a:t>e.g.</a:t>
            </a:r>
            <a:r>
              <a:rPr lang="en-US" dirty="0"/>
              <a:t>, maximum distance from the </a:t>
            </a:r>
            <a:r>
              <a:rPr lang="en-US" dirty="0" err="1"/>
              <a:t>clustroid</a:t>
            </a:r>
            <a:endParaRPr lang="en-US" dirty="0"/>
          </a:p>
          <a:p>
            <a:pPr lvl="2"/>
            <a:r>
              <a:rPr lang="en-US" dirty="0"/>
              <a:t>Merge clusters whose </a:t>
            </a:r>
            <a:r>
              <a:rPr lang="en-US" i="1" dirty="0">
                <a:solidFill>
                  <a:srgbClr val="008000"/>
                </a:solidFill>
              </a:rPr>
              <a:t>union</a:t>
            </a:r>
            <a:r>
              <a:rPr lang="en-US" dirty="0">
                <a:solidFill>
                  <a:srgbClr val="008000"/>
                </a:solidFill>
              </a:rPr>
              <a:t> </a:t>
            </a:r>
            <a:r>
              <a:rPr lang="en-US" dirty="0"/>
              <a:t>is most cohesive</a:t>
            </a:r>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8578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349116"/>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Cohesion</a:t>
            </a:r>
            <a:endParaRPr lang="en-US" dirty="0"/>
          </a:p>
        </p:txBody>
      </p:sp>
      <p:sp>
        <p:nvSpPr>
          <p:cNvPr id="87043" name="Rectangle 3"/>
          <p:cNvSpPr>
            <a:spLocks noGrp="1" noChangeArrowheads="1"/>
          </p:cNvSpPr>
          <p:nvPr>
            <p:ph idx="1"/>
          </p:nvPr>
        </p:nvSpPr>
        <p:spPr/>
        <p:txBody>
          <a:bodyPr/>
          <a:lstStyle/>
          <a:p>
            <a:r>
              <a:rPr lang="en-US" b="1" dirty="0">
                <a:solidFill>
                  <a:srgbClr val="D60093"/>
                </a:solidFill>
              </a:rPr>
              <a:t>Approach 3.1:</a:t>
            </a:r>
            <a:r>
              <a:rPr lang="en-US" dirty="0"/>
              <a:t> Use the </a:t>
            </a:r>
            <a:r>
              <a:rPr lang="en-US" b="1" dirty="0">
                <a:solidFill>
                  <a:srgbClr val="008000"/>
                </a:solidFill>
              </a:rPr>
              <a:t>diameter</a:t>
            </a:r>
            <a:r>
              <a:rPr lang="en-US" dirty="0">
                <a:solidFill>
                  <a:srgbClr val="008000"/>
                </a:solidFill>
              </a:rPr>
              <a:t> </a:t>
            </a:r>
            <a:r>
              <a:rPr lang="en-US" dirty="0"/>
              <a:t>of the merged cluster = maximum distance between points in the cluster</a:t>
            </a:r>
          </a:p>
          <a:p>
            <a:r>
              <a:rPr lang="en-US" b="1" dirty="0">
                <a:solidFill>
                  <a:srgbClr val="D60093"/>
                </a:solidFill>
              </a:rPr>
              <a:t>Approach 3.2:</a:t>
            </a:r>
            <a:r>
              <a:rPr lang="en-US" dirty="0"/>
              <a:t> Use the </a:t>
            </a:r>
            <a:r>
              <a:rPr lang="en-US" b="1" dirty="0">
                <a:solidFill>
                  <a:srgbClr val="008000"/>
                </a:solidFill>
              </a:rPr>
              <a:t>average distance</a:t>
            </a:r>
            <a:r>
              <a:rPr lang="en-US" b="1" dirty="0"/>
              <a:t> </a:t>
            </a:r>
            <a:r>
              <a:rPr lang="en-US" dirty="0"/>
              <a:t>between points in the cluster</a:t>
            </a:r>
          </a:p>
          <a:p>
            <a:r>
              <a:rPr lang="en-US" b="1" dirty="0">
                <a:solidFill>
                  <a:srgbClr val="D60093"/>
                </a:solidFill>
              </a:rPr>
              <a:t>Approach 3.3:</a:t>
            </a:r>
            <a:r>
              <a:rPr lang="en-US" dirty="0"/>
              <a:t> Use a</a:t>
            </a:r>
            <a:r>
              <a:rPr lang="en-US" b="1" dirty="0">
                <a:solidFill>
                  <a:srgbClr val="008000"/>
                </a:solidFill>
              </a:rPr>
              <a:t> density-based approach</a:t>
            </a:r>
          </a:p>
          <a:p>
            <a:pPr lvl="1"/>
            <a:r>
              <a:rPr lang="en-US" dirty="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133945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lstStyle/>
          <a:p>
            <a:r>
              <a:rPr lang="en-US" b="1" dirty="0">
                <a:solidFill>
                  <a:srgbClr val="D60093"/>
                </a:solidFill>
              </a:rPr>
              <a:t>Naïve implementation of hierarchical clustering:</a:t>
            </a:r>
          </a:p>
          <a:p>
            <a:pPr lvl="1"/>
            <a:r>
              <a:rPr lang="en-US" dirty="0"/>
              <a:t>At each step, compute pairwise distances </a:t>
            </a:r>
            <a:br>
              <a:rPr lang="en-US" dirty="0"/>
            </a:br>
            <a:r>
              <a:rPr lang="en-US" dirty="0"/>
              <a:t>between all pairs of clusters, then merge</a:t>
            </a:r>
          </a:p>
          <a:p>
            <a:pPr lvl="1"/>
            <a:r>
              <a:rPr lang="en-US" dirty="0"/>
              <a:t>O(</a:t>
            </a:r>
            <a:r>
              <a:rPr lang="en-US" i="1" dirty="0"/>
              <a:t>N</a:t>
            </a:r>
            <a:r>
              <a:rPr lang="en-US" baseline="30000" dirty="0"/>
              <a:t>3</a:t>
            </a:r>
            <a:r>
              <a:rPr lang="en-US" dirty="0"/>
              <a:t>)</a:t>
            </a:r>
          </a:p>
          <a:p>
            <a:pPr lvl="8"/>
            <a:endParaRPr lang="en-US" dirty="0"/>
          </a:p>
          <a:p>
            <a:r>
              <a:rPr lang="en-US" dirty="0"/>
              <a:t>Careful implementation using priority queue can reduce time to O(</a:t>
            </a:r>
            <a:r>
              <a:rPr lang="en-US" i="1" dirty="0"/>
              <a:t>N</a:t>
            </a:r>
            <a:r>
              <a:rPr lang="en-US" baseline="30000" dirty="0"/>
              <a:t>2</a:t>
            </a:r>
            <a:r>
              <a:rPr lang="en-US" dirty="0"/>
              <a:t> log </a:t>
            </a:r>
            <a:r>
              <a:rPr lang="en-US" i="1" dirty="0"/>
              <a:t>N</a:t>
            </a:r>
            <a:r>
              <a:rPr lang="en-US" dirty="0"/>
              <a:t>)</a:t>
            </a:r>
          </a:p>
          <a:p>
            <a:pPr lvl="1"/>
            <a:r>
              <a:rPr lang="en-US" b="1" dirty="0">
                <a:solidFill>
                  <a:srgbClr val="0000FF"/>
                </a:solidFill>
              </a:rPr>
              <a:t>Still too expensive for really big datasets </a:t>
            </a:r>
            <a:br>
              <a:rPr lang="en-US" b="1" dirty="0">
                <a:solidFill>
                  <a:srgbClr val="0000FF"/>
                </a:solidFill>
              </a:rPr>
            </a:br>
            <a:r>
              <a:rPr lang="en-US" b="1" dirty="0">
                <a:solidFill>
                  <a:srgbClr val="0000FF"/>
                </a:solidFill>
              </a:rPr>
              <a:t>that do not fit in memory</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374921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i="1" dirty="0"/>
              <a:t>k</a:t>
            </a:r>
            <a:r>
              <a:rPr lang="en-US" dirty="0"/>
              <a:t>-means clustering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a:t>k</a:t>
            </a:r>
            <a:r>
              <a:rPr lang="en-US" dirty="0"/>
              <a:t>–means Algorithm(s)</a:t>
            </a:r>
          </a:p>
        </p:txBody>
      </p:sp>
      <p:sp>
        <p:nvSpPr>
          <p:cNvPr id="24579" name="Rectangle 3"/>
          <p:cNvSpPr>
            <a:spLocks noGrp="1" noChangeArrowheads="1"/>
          </p:cNvSpPr>
          <p:nvPr>
            <p:ph idx="1"/>
          </p:nvPr>
        </p:nvSpPr>
        <p:spPr/>
        <p:txBody>
          <a:bodyPr/>
          <a:lstStyle/>
          <a:p>
            <a:r>
              <a:rPr lang="en-US" dirty="0"/>
              <a:t>Assumes Euclidean space/distance</a:t>
            </a:r>
          </a:p>
          <a:p>
            <a:pPr lvl="8"/>
            <a:endParaRPr lang="en-US" dirty="0"/>
          </a:p>
          <a:p>
            <a:r>
              <a:rPr lang="en-US" dirty="0"/>
              <a:t>Start by picking </a:t>
            </a:r>
            <a:r>
              <a:rPr lang="en-US" b="1" i="1" dirty="0"/>
              <a:t>k</a:t>
            </a:r>
            <a:r>
              <a:rPr lang="en-US" dirty="0"/>
              <a:t>, the number of clusters</a:t>
            </a:r>
          </a:p>
          <a:p>
            <a:pPr lvl="8"/>
            <a:endParaRPr lang="en-US" dirty="0"/>
          </a:p>
          <a:p>
            <a:r>
              <a:rPr lang="en-US" dirty="0"/>
              <a:t>Initialize clusters by picking one point per cluster</a:t>
            </a:r>
          </a:p>
          <a:p>
            <a:pPr lvl="1"/>
            <a:r>
              <a:rPr lang="en-US" b="1" dirty="0">
                <a:solidFill>
                  <a:srgbClr val="008000"/>
                </a:solidFill>
              </a:rPr>
              <a:t>Example:</a:t>
            </a:r>
            <a:r>
              <a:rPr lang="en-US" dirty="0"/>
              <a:t> Pick one point at random, then  </a:t>
            </a:r>
            <a:r>
              <a:rPr lang="en-US" b="1" i="1" dirty="0"/>
              <a:t>k</a:t>
            </a:r>
            <a:r>
              <a:rPr lang="en-US" b="1" dirty="0"/>
              <a:t>-1 </a:t>
            </a:r>
            <a:r>
              <a:rPr lang="en-US" dirty="0"/>
              <a:t>other points, each as far away as possible from </a:t>
            </a:r>
            <a:br>
              <a:rPr lang="en-US" dirty="0"/>
            </a:br>
            <a:r>
              <a:rPr lang="en-US" dirty="0"/>
              <a:t>the previous points</a:t>
            </a:r>
          </a:p>
        </p:txBody>
      </p:sp>
      <p:sp>
        <p:nvSpPr>
          <p:cNvPr id="4" name="Slide Number Placeholder 5"/>
          <p:cNvSpPr>
            <a:spLocks noGrp="1"/>
          </p:cNvSpPr>
          <p:nvPr>
            <p:ph type="sldNum" sz="quarter" idx="12"/>
          </p:nvPr>
        </p:nvSpPr>
        <p:spPr/>
        <p:txBody>
          <a:bodyPr/>
          <a:lstStyle/>
          <a:p>
            <a:fld id="{401B10C8-B221-4207-9C35-A8E660857709}" type="slidenum">
              <a:rPr lang="en-US"/>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7267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Populating Clusters</a:t>
            </a:r>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a:t>1) </a:t>
            </a:r>
            <a:r>
              <a:rPr lang="en-US" dirty="0"/>
              <a:t>For each point, place it in the cluster whose current centroid it is nearest</a:t>
            </a:r>
          </a:p>
          <a:p>
            <a:pPr lvl="8"/>
            <a:endParaRPr lang="en-US" dirty="0"/>
          </a:p>
          <a:p>
            <a:r>
              <a:rPr lang="en-US" b="1" dirty="0"/>
              <a:t>2)</a:t>
            </a:r>
            <a:r>
              <a:rPr lang="en-US" dirty="0"/>
              <a:t> After all points are assigned, update the locations of centroids of the </a:t>
            </a:r>
            <a:r>
              <a:rPr lang="en-US" b="1" i="1" dirty="0"/>
              <a:t>k</a:t>
            </a:r>
            <a:r>
              <a:rPr lang="en-US" dirty="0"/>
              <a:t> clusters</a:t>
            </a:r>
          </a:p>
          <a:p>
            <a:pPr lvl="8"/>
            <a:endParaRPr lang="en-US" dirty="0"/>
          </a:p>
          <a:p>
            <a:r>
              <a:rPr lang="en-US" b="1" dirty="0"/>
              <a:t>3) </a:t>
            </a:r>
            <a:r>
              <a:rPr lang="en-US" dirty="0"/>
              <a:t>Reassign all points to their closest centroid</a:t>
            </a:r>
          </a:p>
          <a:p>
            <a:pPr lvl="1"/>
            <a:r>
              <a:rPr lang="en-US" dirty="0"/>
              <a:t>Sometimes moves points between clusters</a:t>
            </a:r>
          </a:p>
          <a:p>
            <a:pPr lvl="8"/>
            <a:endParaRPr lang="en-US" dirty="0"/>
          </a:p>
          <a:p>
            <a:r>
              <a:rPr lang="en-US" b="1" dirty="0">
                <a:solidFill>
                  <a:srgbClr val="008000"/>
                </a:solidFill>
              </a:rPr>
              <a:t>Repeat 2 and 3 until convergence</a:t>
            </a:r>
          </a:p>
          <a:p>
            <a:pPr lvl="1"/>
            <a:r>
              <a:rPr lang="en-US" b="1" dirty="0"/>
              <a:t>Convergence:</a:t>
            </a:r>
            <a:r>
              <a:rPr lang="en-US" dirty="0"/>
              <a:t> Points don’t move between clusters and centroids stabilize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A9141F37-5C2B-4D68-82CE-50CE5D0EBF35}" type="slidenum">
              <a:rPr lang="en-US" smtClean="0"/>
              <a:pPr/>
              <a:t>24</a:t>
            </a:fld>
            <a:endParaRPr lang="en-US"/>
          </a:p>
        </p:txBody>
      </p:sp>
    </p:spTree>
    <p:extLst>
      <p:ext uri="{BB962C8B-B14F-4D97-AF65-F5344CB8AC3E}">
        <p14:creationId xmlns:p14="http://schemas.microsoft.com/office/powerpoint/2010/main" val="3445079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25</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26</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the </a:t>
            </a:r>
            <a:r>
              <a:rPr lang="en-US" i="1" dirty="0"/>
              <a:t>k</a:t>
            </a:r>
            <a:r>
              <a:rPr lang="en-US" dirty="0"/>
              <a:t> right</a:t>
            </a:r>
          </a:p>
        </p:txBody>
      </p:sp>
      <p:sp>
        <p:nvSpPr>
          <p:cNvPr id="43011" name="Rectangle 3"/>
          <p:cNvSpPr>
            <a:spLocks noGrp="1" noChangeArrowheads="1"/>
          </p:cNvSpPr>
          <p:nvPr>
            <p:ph idx="1"/>
          </p:nvPr>
        </p:nvSpPr>
        <p:spPr/>
        <p:txBody>
          <a:bodyPr/>
          <a:lstStyle/>
          <a:p>
            <a:pPr marL="118872" indent="0">
              <a:buNone/>
            </a:pPr>
            <a:r>
              <a:rPr lang="en-US" b="1" dirty="0">
                <a:solidFill>
                  <a:srgbClr val="0000FF"/>
                </a:solidFill>
              </a:rPr>
              <a:t>How to select </a:t>
            </a:r>
            <a:r>
              <a:rPr lang="en-US" b="1" i="1" dirty="0">
                <a:solidFill>
                  <a:srgbClr val="0000FF"/>
                </a:solidFill>
              </a:rPr>
              <a:t>k</a:t>
            </a:r>
            <a:r>
              <a:rPr lang="en-US" b="1" dirty="0">
                <a:solidFill>
                  <a:srgbClr val="0000FF"/>
                </a:solidFill>
              </a:rPr>
              <a:t>?</a:t>
            </a:r>
          </a:p>
          <a:p>
            <a:r>
              <a:rPr lang="en-US" dirty="0"/>
              <a:t>Try different </a:t>
            </a:r>
            <a:r>
              <a:rPr lang="en-US" b="1" dirty="0"/>
              <a:t>k</a:t>
            </a:r>
            <a:r>
              <a:rPr lang="en-US" dirty="0"/>
              <a:t>, looking at the change in the average distance to centroid as </a:t>
            </a:r>
            <a:r>
              <a:rPr lang="en-US" b="1" dirty="0"/>
              <a:t>k</a:t>
            </a:r>
            <a:r>
              <a:rPr lang="en-US" dirty="0"/>
              <a:t> increases</a:t>
            </a:r>
          </a:p>
          <a:p>
            <a:r>
              <a:rPr lang="en-US" dirty="0"/>
              <a:t>Average falls rapidly until right </a:t>
            </a:r>
            <a:r>
              <a:rPr lang="en-US" b="1" dirty="0"/>
              <a:t>k</a:t>
            </a:r>
            <a:r>
              <a:rPr lang="en-US" dirty="0"/>
              <a:t>, then changes little</a:t>
            </a:r>
          </a:p>
        </p:txBody>
      </p:sp>
      <p:sp>
        <p:nvSpPr>
          <p:cNvPr id="18" name="Slide Number Placeholder 5"/>
          <p:cNvSpPr>
            <a:spLocks noGrp="1"/>
          </p:cNvSpPr>
          <p:nvPr>
            <p:ph type="sldNum" sz="quarter" idx="12"/>
          </p:nvPr>
        </p:nvSpPr>
        <p:spPr/>
        <p:txBody>
          <a:bodyPr/>
          <a:lstStyle/>
          <a:p>
            <a:fld id="{49EEE50B-4A6F-417A-9DBF-423D8456220C}" type="slidenum">
              <a:rPr lang="en-US"/>
              <a:pPr/>
              <a:t>28</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4"/>
          <p:cNvSpPr>
            <a:spLocks noGrp="1"/>
          </p:cNvSpPr>
          <p:nvPr>
            <p:ph type="sldNum" sz="quarter" idx="12"/>
          </p:nvPr>
        </p:nvSpPr>
        <p:spPr/>
        <p:txBody>
          <a:bodyPr/>
          <a:lstStyle/>
          <a:p>
            <a:fld id="{7611FEFE-B5EF-4A0A-BC90-B389A674A5A2}" type="slidenum">
              <a:rPr lang="en-US"/>
              <a:pPr/>
              <a:t>29</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Dimensional Data</a:t>
            </a:r>
          </a:p>
        </p:txBody>
      </p:sp>
      <p:sp>
        <p:nvSpPr>
          <p:cNvPr id="3" name="Content Placeholder 2"/>
          <p:cNvSpPr>
            <a:spLocks noGrp="1"/>
          </p:cNvSpPr>
          <p:nvPr>
            <p:ph idx="1"/>
          </p:nvPr>
        </p:nvSpPr>
        <p:spPr/>
        <p:txBody>
          <a:bodyPr/>
          <a:lstStyle/>
          <a:p>
            <a:r>
              <a:rPr lang="en-US" b="1" dirty="0">
                <a:solidFill>
                  <a:srgbClr val="FF0066"/>
                </a:solidFill>
              </a:rPr>
              <a:t>Given a cloud of data points, we want to understand its structure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Example: Picking </a:t>
            </a:r>
            <a:r>
              <a:rPr lang="en-US" i="1" dirty="0"/>
              <a:t>k</a:t>
            </a:r>
          </a:p>
        </p:txBody>
      </p:sp>
      <p:sp>
        <p:nvSpPr>
          <p:cNvPr id="28" name="Footer Placeholder 27"/>
          <p:cNvSpPr>
            <a:spLocks noGrp="1"/>
          </p:cNvSpPr>
          <p:nvPr>
            <p:ph type="ftr" sz="quarter" idx="11"/>
          </p:nvPr>
        </p:nvSpPr>
        <p:spPr/>
        <p:txBody>
          <a:bodyPr/>
          <a:lstStyle/>
          <a:p>
            <a:r>
              <a:rPr lang="en-US"/>
              <a:t>J. Leskovec, A. Rajaraman, J. Ullman: Mining of Massive Datasets, http://www.mmds.org</a:t>
            </a:r>
          </a:p>
        </p:txBody>
      </p:sp>
      <p:sp>
        <p:nvSpPr>
          <p:cNvPr id="22" name="Slide Number Placeholder 4"/>
          <p:cNvSpPr>
            <a:spLocks noGrp="1"/>
          </p:cNvSpPr>
          <p:nvPr>
            <p:ph type="sldNum" sz="quarter" idx="12"/>
          </p:nvPr>
        </p:nvSpPr>
        <p:spPr/>
        <p:txBody>
          <a:bodyPr/>
          <a:lstStyle/>
          <a:p>
            <a:fld id="{BBC48728-C218-458F-B62F-E7308ADF4A87}" type="slidenum">
              <a:rPr lang="en-US" smtClean="0"/>
              <a:pPr/>
              <a:t>30</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4"/>
          <p:cNvSpPr>
            <a:spLocks noGrp="1"/>
          </p:cNvSpPr>
          <p:nvPr>
            <p:ph type="sldNum" sz="quarter" idx="12"/>
          </p:nvPr>
        </p:nvSpPr>
        <p:spPr/>
        <p:txBody>
          <a:bodyPr/>
          <a:lstStyle/>
          <a:p>
            <a:fld id="{F2AE27D7-CC6A-4EDE-AD37-64C22A802CBE}" type="slidenum">
              <a:rPr lang="en-US"/>
              <a:pPr/>
              <a:t>31</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Extension 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a:solidFill>
                  <a:schemeClr val="bg1">
                    <a:lumMod val="50000"/>
                  </a:schemeClr>
                </a:solidFill>
              </a:rPr>
              <a:t>[Bradley-Fayyad-Reina]</a:t>
            </a:r>
            <a:r>
              <a:rPr lang="en-US" dirty="0"/>
              <a:t> is a </a:t>
            </a:r>
            <a:br>
              <a:rPr lang="en-US" dirty="0"/>
            </a:br>
            <a:r>
              <a:rPr lang="en-US" dirty="0"/>
              <a:t>variant of </a:t>
            </a:r>
            <a:r>
              <a:rPr lang="en-US" i="1" dirty="0"/>
              <a:t>k</a:t>
            </a:r>
            <a:r>
              <a:rPr lang="en-US" dirty="0"/>
              <a:t>-means designed to </a:t>
            </a:r>
            <a:br>
              <a:rPr lang="en-US" dirty="0"/>
            </a:br>
            <a:r>
              <a:rPr lang="en-US" dirty="0"/>
              <a:t>handle </a:t>
            </a:r>
            <a:r>
              <a:rPr lang="en-US" b="1" dirty="0"/>
              <a:t>very large</a:t>
            </a:r>
            <a:r>
              <a:rPr lang="en-US" dirty="0"/>
              <a:t> (disk-resident) data sets</a:t>
            </a:r>
          </a:p>
          <a:p>
            <a:pPr lvl="8"/>
            <a:endParaRPr lang="en-US" dirty="0"/>
          </a:p>
          <a:p>
            <a:r>
              <a:rPr lang="en-US" b="1" dirty="0"/>
              <a:t>Assumes</a:t>
            </a:r>
            <a:r>
              <a:rPr lang="en-US" dirty="0"/>
              <a:t> that clusters are normally distributed around a centroid in a Euclidean space</a:t>
            </a:r>
          </a:p>
          <a:p>
            <a:pPr lvl="1"/>
            <a:r>
              <a:rPr lang="en-US" dirty="0"/>
              <a:t>Standard deviations in different </a:t>
            </a:r>
            <a:br>
              <a:rPr lang="en-US" dirty="0"/>
            </a:br>
            <a:r>
              <a:rPr lang="en-US" dirty="0"/>
              <a:t>dimensions may vary</a:t>
            </a:r>
          </a:p>
          <a:p>
            <a:pPr lvl="2"/>
            <a:r>
              <a:rPr lang="en-US" dirty="0"/>
              <a:t>Clusters are axis-aligned ellipses</a:t>
            </a:r>
          </a:p>
          <a:p>
            <a:r>
              <a:rPr lang="en-US" b="1" dirty="0">
                <a:solidFill>
                  <a:srgbClr val="008000"/>
                </a:solidFill>
              </a:rPr>
              <a:t>Efficient way to summarize clusters </a:t>
            </a:r>
            <a:br>
              <a:rPr lang="en-US" b="1" dirty="0">
                <a:solidFill>
                  <a:srgbClr val="008000"/>
                </a:solidFill>
              </a:rPr>
            </a:br>
            <a:r>
              <a:rPr lang="en-US" sz="2800" dirty="0"/>
              <a:t>(want memory required O(clusters) and not O(data))</a:t>
            </a:r>
          </a:p>
        </p:txBody>
      </p:sp>
      <p:sp>
        <p:nvSpPr>
          <p:cNvPr id="4" name="Slide Number Placeholder 5"/>
          <p:cNvSpPr>
            <a:spLocks noGrp="1"/>
          </p:cNvSpPr>
          <p:nvPr>
            <p:ph type="sldNum" sz="quarter" idx="12"/>
          </p:nvPr>
        </p:nvSpPr>
        <p:spPr/>
        <p:txBody>
          <a:bodyPr/>
          <a:lstStyle/>
          <a:p>
            <a:fld id="{05C37D1A-5988-4BBD-8E00-B571C08F4079}" type="slidenum">
              <a:rPr lang="en-US"/>
              <a:pPr/>
              <a:t>33</a:t>
            </a:fld>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Algorithm</a:t>
            </a:r>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a:solidFill>
                  <a:srgbClr val="008000"/>
                </a:solidFill>
              </a:rPr>
              <a:t>Points are read from disk one main-memory-full at a time</a:t>
            </a:r>
          </a:p>
          <a:p>
            <a:r>
              <a:rPr lang="en-US" b="1" dirty="0"/>
              <a:t>Most points from previous memory loads are summarized by </a:t>
            </a:r>
            <a:r>
              <a:rPr lang="en-US" b="1" dirty="0">
                <a:solidFill>
                  <a:srgbClr val="D60093"/>
                </a:solidFill>
              </a:rPr>
              <a:t>simple statistics</a:t>
            </a:r>
          </a:p>
          <a:p>
            <a:r>
              <a:rPr lang="en-US" dirty="0">
                <a:solidFill>
                  <a:srgbClr val="0000FF"/>
                </a:solidFill>
              </a:rPr>
              <a:t>To begin, from the initial load we select the initial </a:t>
            </a:r>
            <a:r>
              <a:rPr lang="en-US" b="1" i="1" dirty="0">
                <a:solidFill>
                  <a:srgbClr val="0000FF"/>
                </a:solidFill>
              </a:rPr>
              <a:t>k</a:t>
            </a:r>
            <a:r>
              <a:rPr lang="en-US" dirty="0">
                <a:solidFill>
                  <a:srgbClr val="0000FF"/>
                </a:solidFill>
              </a:rPr>
              <a:t> centroids by some sensible approach:</a:t>
            </a:r>
          </a:p>
          <a:p>
            <a:pPr lvl="1"/>
            <a:r>
              <a:rPr lang="en-US" dirty="0"/>
              <a:t>Take </a:t>
            </a:r>
            <a:r>
              <a:rPr lang="en-US" b="1" i="1" dirty="0"/>
              <a:t>k</a:t>
            </a:r>
            <a:r>
              <a:rPr lang="en-US" dirty="0"/>
              <a:t> random points</a:t>
            </a:r>
          </a:p>
          <a:p>
            <a:pPr lvl="1"/>
            <a:r>
              <a:rPr lang="en-US" dirty="0"/>
              <a:t>Take a small random sample and cluster optimally</a:t>
            </a:r>
          </a:p>
          <a:p>
            <a:pPr lvl="1"/>
            <a:r>
              <a:rPr lang="en-US" dirty="0"/>
              <a:t>Take a sample; pick a random point, and then </a:t>
            </a:r>
            <a:br>
              <a:rPr lang="en-US" dirty="0"/>
            </a:br>
            <a:r>
              <a:rPr lang="en-US" b="1" i="1" dirty="0"/>
              <a:t>k–1</a:t>
            </a:r>
            <a:r>
              <a:rPr lang="en-US" dirty="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77946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Three Classes of Points</a:t>
            </a:r>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a:solidFill>
                  <a:srgbClr val="0000FF"/>
                </a:solidFill>
              </a:rPr>
              <a:t>3 sets of points which we keep track of:</a:t>
            </a:r>
          </a:p>
          <a:p>
            <a:r>
              <a:rPr lang="en-US" b="1" dirty="0">
                <a:solidFill>
                  <a:srgbClr val="FF0066"/>
                </a:solidFill>
              </a:rPr>
              <a:t>Discard set (DS):</a:t>
            </a:r>
            <a:r>
              <a:rPr lang="en-US" dirty="0"/>
              <a:t> </a:t>
            </a:r>
          </a:p>
          <a:p>
            <a:pPr lvl="1"/>
            <a:r>
              <a:rPr lang="en-US" dirty="0"/>
              <a:t>Points close enough to a centroid to be summarized</a:t>
            </a:r>
          </a:p>
          <a:p>
            <a:r>
              <a:rPr lang="en-US" b="1" dirty="0">
                <a:solidFill>
                  <a:srgbClr val="FF0066"/>
                </a:solidFill>
              </a:rPr>
              <a:t>Compression set (CS): </a:t>
            </a:r>
          </a:p>
          <a:p>
            <a:pPr lvl="1"/>
            <a:r>
              <a:rPr lang="en-US" dirty="0"/>
              <a:t>Groups of points that are close together but not close to any existing centroid</a:t>
            </a:r>
          </a:p>
          <a:p>
            <a:pPr lvl="1"/>
            <a:r>
              <a:rPr lang="en-US" dirty="0"/>
              <a:t>These points are summarized, but not assigned to a cluster</a:t>
            </a:r>
          </a:p>
          <a:p>
            <a:r>
              <a:rPr lang="en-US" b="1" dirty="0">
                <a:solidFill>
                  <a:srgbClr val="FF0066"/>
                </a:solidFill>
              </a:rPr>
              <a:t>Retained set (RS):</a:t>
            </a:r>
            <a:r>
              <a:rPr lang="en-US" dirty="0"/>
              <a:t> </a:t>
            </a:r>
          </a:p>
          <a:p>
            <a:pPr lvl="1"/>
            <a:r>
              <a:rPr lang="en-US" dirty="0"/>
              <a:t>Isolated points waiting to be assigned to a compression set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E373E3C4-1204-4FDC-A915-93A28FEEFBB1}" type="slidenum">
              <a:rPr lang="en-US" smtClean="0"/>
              <a:pPr/>
              <a:t>35</a:t>
            </a:fld>
            <a:endParaRPr lang="en-US"/>
          </a:p>
        </p:txBody>
      </p:sp>
    </p:spTree>
    <p:extLst>
      <p:ext uri="{BB962C8B-B14F-4D97-AF65-F5344CB8AC3E}">
        <p14:creationId xmlns:p14="http://schemas.microsoft.com/office/powerpoint/2010/main" val="3563966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36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endParaRPr lang="en-US" dirty="0">
                <a:solidFill>
                  <a:srgbClr val="008000"/>
                </a:solidFill>
                <a:latin typeface="Arial" pitchFamily="34" charset="0"/>
                <a:cs typeface="Arial" pitchFamily="34" charset="0"/>
              </a:endParaRP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Summarizing Sets of Points</a:t>
            </a:r>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a:solidFill>
                  <a:srgbClr val="0000FF"/>
                </a:solidFill>
              </a:rPr>
              <a:t>For each cluster, the discard set (DS) is </a:t>
            </a:r>
            <a:r>
              <a:rPr lang="en-US" b="1" u="sng" dirty="0">
                <a:solidFill>
                  <a:srgbClr val="0000FF"/>
                </a:solidFill>
              </a:rPr>
              <a:t>summarized</a:t>
            </a:r>
            <a:r>
              <a:rPr lang="en-US" b="1" dirty="0">
                <a:solidFill>
                  <a:srgbClr val="0000FF"/>
                </a:solidFill>
              </a:rPr>
              <a:t> by:</a:t>
            </a:r>
          </a:p>
          <a:p>
            <a:r>
              <a:rPr lang="en-US" dirty="0"/>
              <a:t>The number of points,</a:t>
            </a:r>
            <a:r>
              <a:rPr lang="en-US" b="1" i="1" dirty="0">
                <a:solidFill>
                  <a:srgbClr val="FF0066"/>
                </a:solidFill>
              </a:rPr>
              <a:t> N</a:t>
            </a:r>
          </a:p>
          <a:p>
            <a:r>
              <a:rPr lang="en-US" dirty="0"/>
              <a:t>The vector </a:t>
            </a:r>
            <a:r>
              <a:rPr lang="en-US" b="1" i="1" dirty="0">
                <a:solidFill>
                  <a:srgbClr val="FF0066"/>
                </a:solidFill>
              </a:rPr>
              <a:t>SUM</a:t>
            </a:r>
            <a:r>
              <a:rPr lang="en-US" dirty="0"/>
              <a:t>, whose </a:t>
            </a:r>
            <a:r>
              <a:rPr lang="en-US" i="1" dirty="0" err="1"/>
              <a:t>i</a:t>
            </a:r>
            <a:r>
              <a:rPr lang="en-US" baseline="30000" dirty="0" err="1"/>
              <a:t>th</a:t>
            </a:r>
            <a:r>
              <a:rPr lang="en-US" dirty="0"/>
              <a:t> component is the sum of the coordinates of the points in the </a:t>
            </a:r>
            <a:r>
              <a:rPr lang="en-US" i="1" dirty="0" err="1"/>
              <a:t>i</a:t>
            </a:r>
            <a:r>
              <a:rPr lang="en-US" baseline="30000" dirty="0" err="1"/>
              <a:t>th</a:t>
            </a:r>
            <a:r>
              <a:rPr lang="en-US" dirty="0"/>
              <a:t> dimension</a:t>
            </a:r>
          </a:p>
          <a:p>
            <a:r>
              <a:rPr lang="en-US" dirty="0"/>
              <a:t>The vector </a:t>
            </a:r>
            <a:r>
              <a:rPr lang="en-US" b="1" i="1" dirty="0">
                <a:solidFill>
                  <a:srgbClr val="FF0066"/>
                </a:solidFill>
              </a:rPr>
              <a:t>SUMSQ</a:t>
            </a:r>
            <a:r>
              <a:rPr lang="en-US" dirty="0"/>
              <a:t>: </a:t>
            </a:r>
            <a:r>
              <a:rPr lang="en-US" i="1" dirty="0" err="1"/>
              <a:t>i</a:t>
            </a:r>
            <a:r>
              <a:rPr lang="en-US" baseline="30000" dirty="0" err="1"/>
              <a:t>th</a:t>
            </a:r>
            <a:r>
              <a:rPr lang="en-US" dirty="0"/>
              <a:t> component = sum of squares of coordinates in </a:t>
            </a:r>
            <a:r>
              <a:rPr lang="en-US" i="1" dirty="0" err="1"/>
              <a:t>i</a:t>
            </a:r>
            <a:r>
              <a:rPr lang="en-US" baseline="30000" dirty="0" err="1"/>
              <a:t>th</a:t>
            </a:r>
            <a:r>
              <a:rPr lang="en-US" dirty="0"/>
              <a:t> dimension</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B33B7EA-002B-4067-950B-AC4932BA8F44}" type="slidenum">
              <a:rPr lang="en-US" smtClean="0"/>
              <a:pPr/>
              <a:t>37</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All its points are in the </a:t>
              </a:r>
              <a:r>
                <a:rPr lang="en-US" b="1" dirty="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Points: Comments</a:t>
            </a:r>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size cluster</a:t>
            </a:r>
          </a:p>
          <a:p>
            <a:pPr lvl="1"/>
            <a:r>
              <a:rPr lang="en-US" b="1" i="1" dirty="0"/>
              <a:t>d</a:t>
            </a:r>
            <a:r>
              <a:rPr lang="en-US" dirty="0"/>
              <a:t>  = number of dimensions</a:t>
            </a:r>
          </a:p>
          <a:p>
            <a:r>
              <a:rPr lang="en-US" dirty="0"/>
              <a:t>Average in </a:t>
            </a:r>
            <a:r>
              <a:rPr lang="en-US" b="1" dirty="0"/>
              <a:t>each dimension</a:t>
            </a:r>
            <a:r>
              <a:rPr lang="en-US" dirty="0"/>
              <a:t> (</a:t>
            </a:r>
            <a:r>
              <a:rPr lang="en-US" b="1" dirty="0">
                <a:solidFill>
                  <a:srgbClr val="FF0066"/>
                </a:solidFill>
              </a:rPr>
              <a:t>the centroid</a:t>
            </a:r>
            <a:r>
              <a:rPr lang="en-US" dirty="0"/>
              <a:t>) </a:t>
            </a:r>
            <a:br>
              <a:rPr lang="en-US" dirty="0"/>
            </a:br>
            <a:r>
              <a:rPr lang="en-US" dirty="0"/>
              <a:t>can be calculated as </a:t>
            </a:r>
            <a:r>
              <a:rPr lang="en-US" b="1" dirty="0" err="1"/>
              <a:t>SUM</a:t>
            </a:r>
            <a:r>
              <a:rPr lang="en-US" b="1" i="1" baseline="-25000" dirty="0" err="1"/>
              <a:t>i</a:t>
            </a:r>
            <a:r>
              <a:rPr lang="en-US" b="1" baseline="-25000" dirty="0"/>
              <a:t> </a:t>
            </a:r>
            <a:r>
              <a:rPr lang="en-US" b="1" dirty="0"/>
              <a:t>/ </a:t>
            </a:r>
            <a:r>
              <a:rPr lang="en-US" b="1" i="1" dirty="0"/>
              <a:t>N</a:t>
            </a:r>
            <a:endParaRPr lang="en-US" b="1" dirty="0"/>
          </a:p>
          <a:p>
            <a:pPr lvl="1"/>
            <a:r>
              <a:rPr lang="en-US" b="1" dirty="0" err="1"/>
              <a:t>SUM</a:t>
            </a:r>
            <a:r>
              <a:rPr lang="en-US" b="1" i="1" baseline="-25000" dirty="0" err="1"/>
              <a:t>i</a:t>
            </a:r>
            <a:r>
              <a:rPr lang="en-US" dirty="0"/>
              <a:t> = </a:t>
            </a:r>
            <a:r>
              <a:rPr lang="en-US" i="1" dirty="0" err="1"/>
              <a:t>i</a:t>
            </a:r>
            <a:r>
              <a:rPr lang="en-US" baseline="30000" dirty="0" err="1"/>
              <a:t>th</a:t>
            </a:r>
            <a:r>
              <a:rPr lang="en-US" dirty="0"/>
              <a:t> component of SUM</a:t>
            </a:r>
          </a:p>
          <a:p>
            <a:r>
              <a:rPr lang="en-US" dirty="0"/>
              <a:t>Variance of a cluster’s discard set in dimension </a:t>
            </a:r>
            <a:r>
              <a:rPr lang="en-US" i="1" dirty="0" err="1"/>
              <a:t>i</a:t>
            </a:r>
            <a:r>
              <a:rPr lang="en-US" dirty="0"/>
              <a:t> is: </a:t>
            </a:r>
            <a:r>
              <a:rPr lang="en-US" b="1" dirty="0"/>
              <a:t>(</a:t>
            </a:r>
            <a:r>
              <a:rPr lang="en-US" b="1" dirty="0" err="1"/>
              <a:t>SUMSQ</a:t>
            </a:r>
            <a:r>
              <a:rPr lang="en-US" b="1" i="1" baseline="-25000" dirty="0" err="1"/>
              <a:t>i</a:t>
            </a:r>
            <a:r>
              <a:rPr lang="en-US" b="1" dirty="0"/>
              <a:t> / </a:t>
            </a:r>
            <a:r>
              <a:rPr lang="en-US" b="1" i="1" dirty="0"/>
              <a:t>N</a:t>
            </a:r>
            <a:r>
              <a:rPr lang="en-US" b="1" dirty="0"/>
              <a:t>) – (</a:t>
            </a:r>
            <a:r>
              <a:rPr lang="en-US" b="1" dirty="0" err="1"/>
              <a:t>SUM</a:t>
            </a:r>
            <a:r>
              <a:rPr lang="en-US" b="1" i="1" baseline="-25000" dirty="0" err="1"/>
              <a:t>i</a:t>
            </a:r>
            <a:r>
              <a:rPr lang="en-US" b="1" dirty="0"/>
              <a:t> / </a:t>
            </a:r>
            <a:r>
              <a:rPr lang="en-US" b="1" i="1" dirty="0"/>
              <a:t>N</a:t>
            </a:r>
            <a:r>
              <a:rPr lang="en-US" b="1" dirty="0"/>
              <a:t>)</a:t>
            </a:r>
            <a:r>
              <a:rPr lang="en-US" b="1" baseline="30000" dirty="0"/>
              <a:t>2</a:t>
            </a:r>
          </a:p>
          <a:p>
            <a:pPr lvl="1"/>
            <a:r>
              <a:rPr lang="en-US" dirty="0"/>
              <a:t>And standard deviation is the square root of that</a:t>
            </a:r>
          </a:p>
          <a:p>
            <a:r>
              <a:rPr lang="en-US" b="1" dirty="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38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a:solidFill>
                  <a:srgbClr val="008000"/>
                </a:solidFill>
                <a:latin typeface="Arial" pitchFamily="34" charset="0"/>
                <a:cs typeface="Arial" pitchFamily="34" charset="0"/>
              </a:rPr>
              <a:t>Note:</a:t>
            </a:r>
            <a:r>
              <a:rPr lang="en-US" sz="1400" dirty="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a:solidFill>
                  <a:srgbClr val="008000"/>
                </a:solidFill>
                <a:latin typeface="Arial" pitchFamily="34" charset="0"/>
                <a:cs typeface="Arial" pitchFamily="34" charset="0"/>
              </a:rPr>
              <a:t>SUMSQ</a:t>
            </a:r>
            <a:r>
              <a:rPr lang="en-US" sz="1400" dirty="0">
                <a:solidFill>
                  <a:srgbClr val="008000"/>
                </a:solidFill>
                <a:latin typeface="Arial" pitchFamily="34" charset="0"/>
                <a:cs typeface="Arial" pitchFamily="34" charset="0"/>
              </a:rPr>
              <a:t> being a </a:t>
            </a:r>
            <a:r>
              <a:rPr lang="en-US" sz="1400" b="1" i="1" dirty="0">
                <a:solidFill>
                  <a:srgbClr val="008000"/>
                </a:solidFill>
                <a:latin typeface="Arial" pitchFamily="34" charset="0"/>
                <a:cs typeface="Arial" pitchFamily="34" charset="0"/>
              </a:rPr>
              <a:t>d</a:t>
            </a:r>
            <a:r>
              <a:rPr lang="en-US" sz="1400" dirty="0">
                <a:solidFill>
                  <a:srgbClr val="008000"/>
                </a:solidFill>
                <a:latin typeface="Arial" pitchFamily="34" charset="0"/>
                <a:cs typeface="Arial" pitchFamily="34" charset="0"/>
              </a:rPr>
              <a:t>-dim vector, it would be a </a:t>
            </a:r>
            <a:r>
              <a:rPr lang="en-US" sz="1400" b="1" i="1" dirty="0">
                <a:solidFill>
                  <a:srgbClr val="008000"/>
                </a:solidFill>
                <a:latin typeface="Arial" pitchFamily="34" charset="0"/>
                <a:cs typeface="Arial" pitchFamily="34" charset="0"/>
              </a:rPr>
              <a:t>d</a:t>
            </a:r>
            <a:r>
              <a:rPr lang="en-US" sz="1400" b="1" dirty="0">
                <a:solidFill>
                  <a:srgbClr val="008000"/>
                </a:solidFill>
                <a:latin typeface="Arial" pitchFamily="34" charset="0"/>
                <a:cs typeface="Arial" pitchFamily="34" charset="0"/>
              </a:rPr>
              <a:t> </a:t>
            </a:r>
            <a:r>
              <a:rPr lang="en-US" sz="1400" b="1" i="1" dirty="0">
                <a:solidFill>
                  <a:srgbClr val="008000"/>
                </a:solidFill>
                <a:latin typeface="Arial" pitchFamily="34" charset="0"/>
                <a:cs typeface="Arial" pitchFamily="34" charset="0"/>
              </a:rPr>
              <a:t>x d</a:t>
            </a:r>
            <a:r>
              <a:rPr lang="en-US" sz="1400" dirty="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The “Memory-Load” of Points</a:t>
            </a:r>
          </a:p>
        </p:txBody>
      </p:sp>
      <p:sp>
        <p:nvSpPr>
          <p:cNvPr id="58371" name="Rectangle 3"/>
          <p:cNvSpPr>
            <a:spLocks noGrp="1" noChangeArrowheads="1"/>
          </p:cNvSpPr>
          <p:nvPr>
            <p:ph idx="1"/>
          </p:nvPr>
        </p:nvSpPr>
        <p:spPr/>
        <p:txBody>
          <a:bodyPr/>
          <a:lstStyle/>
          <a:p>
            <a:pPr marL="118872" indent="0">
              <a:buNone/>
            </a:pPr>
            <a:r>
              <a:rPr lang="en-US" b="1" dirty="0">
                <a:solidFill>
                  <a:srgbClr val="0000FF"/>
                </a:solidFill>
              </a:rPr>
              <a:t>Processing the “Memory-Load” of points (1):</a:t>
            </a:r>
          </a:p>
          <a:p>
            <a:r>
              <a:rPr lang="en-US" b="1" dirty="0"/>
              <a:t>1) </a:t>
            </a:r>
            <a:r>
              <a:rPr lang="en-US" dirty="0"/>
              <a:t>Find those points that are “</a:t>
            </a:r>
            <a:r>
              <a:rPr lang="en-US" b="1" dirty="0">
                <a:solidFill>
                  <a:srgbClr val="FF0066"/>
                </a:solidFill>
              </a:rPr>
              <a:t>sufficiently close</a:t>
            </a:r>
            <a:r>
              <a:rPr lang="en-US" dirty="0"/>
              <a:t>” to a cluster centroid and add those points to that cluster and the </a:t>
            </a:r>
            <a:r>
              <a:rPr lang="en-US" b="1" dirty="0"/>
              <a:t>DS</a:t>
            </a:r>
          </a:p>
          <a:p>
            <a:pPr lvl="1"/>
            <a:r>
              <a:rPr lang="en-US" dirty="0"/>
              <a:t>These points are so close to the centroid that </a:t>
            </a:r>
            <a:br>
              <a:rPr lang="en-US" dirty="0"/>
            </a:br>
            <a:r>
              <a:rPr lang="en-US" dirty="0"/>
              <a:t>they can be summarized and then discarded</a:t>
            </a:r>
          </a:p>
          <a:p>
            <a:r>
              <a:rPr lang="en-US" b="1" dirty="0"/>
              <a:t>2) </a:t>
            </a:r>
            <a:r>
              <a:rPr lang="en-US" dirty="0"/>
              <a:t>Use any main-memory clustering algorithm to cluster the remaining points and the old </a:t>
            </a:r>
            <a:r>
              <a:rPr lang="en-US" b="1" dirty="0"/>
              <a:t>RS</a:t>
            </a:r>
          </a:p>
          <a:p>
            <a:pPr lvl="1"/>
            <a:r>
              <a:rPr lang="en-US" dirty="0"/>
              <a:t>Clusters go to the </a:t>
            </a:r>
            <a:r>
              <a:rPr lang="en-US" b="1" dirty="0"/>
              <a:t>CS</a:t>
            </a:r>
            <a:r>
              <a:rPr lang="en-US" dirty="0"/>
              <a:t>; outlying points to the </a:t>
            </a:r>
            <a:r>
              <a:rPr lang="en-US" b="1" dirty="0"/>
              <a:t>RS</a:t>
            </a: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6A3142AF-18EF-4D9B-9321-2ED60B2DEA12}" type="slidenum">
              <a:rPr lang="en-US" smtClean="0"/>
              <a:pPr/>
              <a:t>39</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4</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r>
              <a:rPr lang="en-US" dirty="0"/>
              <a:t>, so that </a:t>
            </a:r>
          </a:p>
          <a:p>
            <a:pPr lvl="1"/>
            <a:r>
              <a:rPr lang="en-US" dirty="0"/>
              <a:t>Members of a cluster are close/similar to each other</a:t>
            </a:r>
          </a:p>
          <a:p>
            <a:pPr lvl="1"/>
            <a:r>
              <a:rPr lang="en-US" dirty="0"/>
              <a:t>Members of different clusters are dissimilar</a:t>
            </a:r>
          </a:p>
          <a:p>
            <a:r>
              <a:rPr lang="en-US" b="1" dirty="0">
                <a:solidFill>
                  <a:srgbClr val="0000FF"/>
                </a:solidFill>
              </a:rPr>
              <a:t>Usually:</a:t>
            </a:r>
            <a:r>
              <a:rPr lang="en-US" b="1" dirty="0">
                <a:solidFill>
                  <a:schemeClr val="accent3"/>
                </a:solidFill>
              </a:rPr>
              <a:t> </a:t>
            </a:r>
          </a:p>
          <a:p>
            <a:pPr lvl="1"/>
            <a:r>
              <a:rPr lang="en-US" dirty="0"/>
              <a:t>Points are in a high-dimensional space</a:t>
            </a:r>
          </a:p>
          <a:p>
            <a:pPr lvl="1"/>
            <a:r>
              <a:rPr lang="en-US" dirty="0"/>
              <a:t>Similarity is defined using a distance measure</a:t>
            </a:r>
          </a:p>
          <a:p>
            <a:pPr lvl="2"/>
            <a:r>
              <a:rPr lang="en-US" dirty="0"/>
              <a:t>Euclidean, Cosine, </a:t>
            </a:r>
            <a:r>
              <a:rPr lang="en-US" dirty="0" err="1"/>
              <a:t>Jaccard</a:t>
            </a:r>
            <a:r>
              <a:rPr lang="en-US" dirty="0"/>
              <a:t>, edit distance, …</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8294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points (2):</a:t>
            </a:r>
          </a:p>
          <a:p>
            <a:r>
              <a:rPr lang="en-US" b="1" dirty="0"/>
              <a:t>3) DS set:</a:t>
            </a:r>
            <a:r>
              <a:rPr lang="en-US" dirty="0"/>
              <a:t> Adjust statistics of the clusters to account for the new points</a:t>
            </a:r>
          </a:p>
          <a:p>
            <a:pPr lvl="1"/>
            <a:r>
              <a:rPr lang="en-US" dirty="0"/>
              <a:t>Add </a:t>
            </a:r>
            <a:r>
              <a:rPr lang="en-US" b="1" i="1" dirty="0"/>
              <a:t>N</a:t>
            </a:r>
            <a:r>
              <a:rPr lang="en-US" dirty="0"/>
              <a:t>s, </a:t>
            </a:r>
            <a:r>
              <a:rPr lang="en-US" b="1" i="1" dirty="0"/>
              <a:t>SUM</a:t>
            </a:r>
            <a:r>
              <a:rPr lang="en-US" dirty="0"/>
              <a:t>s, </a:t>
            </a:r>
            <a:r>
              <a:rPr lang="en-US" b="1" i="1" dirty="0"/>
              <a:t>SUMSQ</a:t>
            </a:r>
            <a:r>
              <a:rPr lang="en-US" dirty="0"/>
              <a:t>s</a:t>
            </a:r>
          </a:p>
          <a:p>
            <a:pPr lvl="5"/>
            <a:endParaRPr lang="en-US" sz="1000" dirty="0"/>
          </a:p>
          <a:p>
            <a:r>
              <a:rPr lang="en-US" b="1" dirty="0"/>
              <a:t>4) </a:t>
            </a:r>
            <a:r>
              <a:rPr lang="en-US" dirty="0"/>
              <a:t>Consider merging compressed sets in the </a:t>
            </a:r>
            <a:r>
              <a:rPr lang="en-US" b="1" dirty="0"/>
              <a:t>CS</a:t>
            </a:r>
          </a:p>
          <a:p>
            <a:pPr lvl="8"/>
            <a:endParaRPr lang="en-US" sz="1000" dirty="0"/>
          </a:p>
          <a:p>
            <a:r>
              <a:rPr lang="en-US" b="1" dirty="0"/>
              <a:t>5)</a:t>
            </a:r>
            <a:r>
              <a:rPr lang="en-US" dirty="0"/>
              <a:t> If this is the last round, merge all compressed sets in the </a:t>
            </a:r>
            <a:r>
              <a:rPr lang="en-US" b="1" dirty="0"/>
              <a:t>CS</a:t>
            </a:r>
            <a:r>
              <a:rPr lang="en-US" dirty="0"/>
              <a:t> and all </a:t>
            </a:r>
            <a:r>
              <a:rPr lang="en-US" b="1" dirty="0"/>
              <a:t>RS</a:t>
            </a:r>
            <a:r>
              <a:rPr lang="en-US" dirty="0"/>
              <a:t> points into their nearest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40</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Details…</a:t>
            </a:r>
          </a:p>
        </p:txBody>
      </p:sp>
      <p:sp>
        <p:nvSpPr>
          <p:cNvPr id="73731" name="Rectangle 3"/>
          <p:cNvSpPr>
            <a:spLocks noGrp="1" noChangeArrowheads="1"/>
          </p:cNvSpPr>
          <p:nvPr>
            <p:ph idx="1"/>
          </p:nvPr>
        </p:nvSpPr>
        <p:spPr/>
        <p:txBody>
          <a:bodyPr/>
          <a:lstStyle/>
          <a:p>
            <a:r>
              <a:rPr lang="en-US" b="1" dirty="0"/>
              <a:t>Q1) How do we decide if a point is “close enough” to a cluster that we will add the point to that cluster?</a:t>
            </a:r>
          </a:p>
          <a:p>
            <a:pPr lvl="8"/>
            <a:endParaRPr lang="en-US" dirty="0"/>
          </a:p>
          <a:p>
            <a:r>
              <a:rPr lang="en-US" b="1" dirty="0"/>
              <a:t>Q2) How do we decide whether two compressed sets (CS) 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4860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How Close is Close Enough?</a:t>
            </a:r>
          </a:p>
        </p:txBody>
      </p:sp>
      <p:sp>
        <p:nvSpPr>
          <p:cNvPr id="60419" name="Rectangle 3"/>
          <p:cNvSpPr>
            <a:spLocks noGrp="1" noChangeArrowheads="1"/>
          </p:cNvSpPr>
          <p:nvPr>
            <p:ph idx="1"/>
          </p:nvPr>
        </p:nvSpPr>
        <p:spPr/>
        <p:txBody>
          <a:bodyPr/>
          <a:lstStyle/>
          <a:p>
            <a:r>
              <a:rPr lang="en-US" b="1" dirty="0"/>
              <a:t>Q1) We need a way to decide whether to put a new point into a cluster (and discard)</a:t>
            </a:r>
          </a:p>
          <a:p>
            <a:pPr lvl="8"/>
            <a:endParaRPr lang="en-US" dirty="0"/>
          </a:p>
          <a:p>
            <a:r>
              <a:rPr lang="en-US" b="1" dirty="0">
                <a:solidFill>
                  <a:srgbClr val="0000FF"/>
                </a:solidFill>
              </a:rPr>
              <a:t>BFR suggests two ways:</a:t>
            </a:r>
          </a:p>
          <a:p>
            <a:pPr lvl="1"/>
            <a:r>
              <a:rPr lang="en-US" dirty="0"/>
              <a:t>The </a:t>
            </a:r>
            <a:r>
              <a:rPr lang="en-US" b="1" dirty="0" err="1">
                <a:solidFill>
                  <a:srgbClr val="D60093"/>
                </a:solidFill>
              </a:rPr>
              <a:t>Mahalanobis</a:t>
            </a:r>
            <a:r>
              <a:rPr lang="en-US" b="1" dirty="0">
                <a:solidFill>
                  <a:srgbClr val="D60093"/>
                </a:solidFill>
              </a:rPr>
              <a:t> distance</a:t>
            </a:r>
            <a:r>
              <a:rPr lang="en-US" dirty="0">
                <a:solidFill>
                  <a:srgbClr val="D60093"/>
                </a:solidFill>
              </a:rPr>
              <a:t> </a:t>
            </a:r>
            <a:r>
              <a:rPr lang="en-US" dirty="0"/>
              <a:t>is less than a threshold</a:t>
            </a:r>
          </a:p>
          <a:p>
            <a:pPr lvl="1"/>
            <a:r>
              <a:rPr lang="en-US" b="1" dirty="0"/>
              <a:t>High likelihood of the point belonging to currently nearest centroid</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83E93B9B-573A-4B7E-8A27-EB1CF7C7C74D}" type="slidenum">
              <a:rPr lang="en-US" smtClean="0"/>
              <a:pPr/>
              <a:t>43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Mahalanobis Distance</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a:solidFill>
                      <a:srgbClr val="D60093"/>
                    </a:solidFill>
                  </a:rPr>
                  <a:t>Normalized Euclidean distance from centroid</a:t>
                </a:r>
              </a:p>
              <a:p>
                <a:pPr lvl="8"/>
                <a:endParaRPr lang="en-US" dirty="0"/>
              </a:p>
              <a:p>
                <a:r>
                  <a:rPr lang="en-US" dirty="0"/>
                  <a:t>For point </a:t>
                </a:r>
                <a:r>
                  <a:rPr lang="en-US" b="1" i="1" dirty="0"/>
                  <a:t>(x</a:t>
                </a:r>
                <a:r>
                  <a:rPr lang="en-US" b="1" i="1" baseline="-25000" dirty="0"/>
                  <a:t>1</a:t>
                </a:r>
                <a:r>
                  <a:rPr lang="en-US" b="1" i="1" dirty="0"/>
                  <a:t>, …, </a:t>
                </a:r>
                <a:r>
                  <a:rPr lang="en-US" b="1" i="1" dirty="0" err="1"/>
                  <a:t>x</a:t>
                </a:r>
                <a:r>
                  <a:rPr lang="en-US" b="1" i="1" baseline="-25000" dirty="0" err="1"/>
                  <a:t>d</a:t>
                </a:r>
                <a:r>
                  <a:rPr lang="en-US" b="1" i="1" dirty="0"/>
                  <a:t>)</a:t>
                </a:r>
                <a:r>
                  <a:rPr lang="en-US" dirty="0"/>
                  <a:t> and centroid </a:t>
                </a:r>
                <a:r>
                  <a:rPr lang="en-US" b="1" i="1" dirty="0"/>
                  <a:t>(c</a:t>
                </a:r>
                <a:r>
                  <a:rPr lang="en-US" b="1" i="1" baseline="-25000" dirty="0"/>
                  <a:t>1</a:t>
                </a:r>
                <a:r>
                  <a:rPr lang="en-US" b="1" i="1" dirty="0"/>
                  <a:t>, …, c</a:t>
                </a:r>
                <a:r>
                  <a:rPr lang="en-US" b="1" i="1" baseline="-25000" dirty="0"/>
                  <a:t>d</a:t>
                </a:r>
                <a:r>
                  <a:rPr lang="en-US" b="1" i="1" dirty="0"/>
                  <a:t>)</a:t>
                </a:r>
                <a:endParaRPr lang="en-US" b="1" dirty="0"/>
              </a:p>
              <a:p>
                <a:pPr marL="971550" lvl="1" indent="-514350">
                  <a:buFont typeface="+mj-lt"/>
                  <a:buAutoNum type="arabicPeriod"/>
                </a:pPr>
                <a:r>
                  <a:rPr lang="en-US" dirty="0"/>
                  <a:t>Normalize in each dimension: </a:t>
                </a:r>
                <a:r>
                  <a:rPr lang="en-US" b="1" i="1" dirty="0" err="1"/>
                  <a:t>y</a:t>
                </a:r>
                <a:r>
                  <a:rPr lang="en-US" b="1" i="1" baseline="-25000" dirty="0" err="1"/>
                  <a:t>i</a:t>
                </a:r>
                <a:r>
                  <a:rPr lang="en-US" b="1" i="1" dirty="0"/>
                  <a:t> = (x</a:t>
                </a:r>
                <a:r>
                  <a:rPr lang="en-US" b="1" i="1" baseline="-25000" dirty="0"/>
                  <a:t>i</a:t>
                </a:r>
                <a:r>
                  <a:rPr lang="en-US" b="1" i="1" dirty="0"/>
                  <a:t> - c</a:t>
                </a:r>
                <a:r>
                  <a:rPr lang="en-US" b="1" i="1" baseline="-25000" dirty="0"/>
                  <a:t>i</a:t>
                </a:r>
                <a:r>
                  <a:rPr lang="en-US" b="1" i="1" dirty="0"/>
                  <a:t>) / </a:t>
                </a:r>
                <a:r>
                  <a:rPr lang="en-US" b="1" i="1" dirty="0">
                    <a:sym typeface="Symbol" pitchFamily="18" charset="2"/>
                  </a:rPr>
                  <a:t></a:t>
                </a:r>
                <a:r>
                  <a:rPr lang="en-US" b="1" i="1" baseline="-25000" dirty="0" err="1">
                    <a:sym typeface="Symbol" pitchFamily="18" charset="2"/>
                  </a:rPr>
                  <a:t>i</a:t>
                </a:r>
                <a:endParaRPr lang="en-US" b="1" i="1" baseline="-25000" dirty="0">
                  <a:sym typeface="Symbol" pitchFamily="18" charset="2"/>
                </a:endParaRPr>
              </a:p>
              <a:p>
                <a:pPr marL="971550" lvl="1" indent="-514350">
                  <a:buFont typeface="+mj-lt"/>
                  <a:buAutoNum type="arabicPeriod"/>
                </a:pPr>
                <a:r>
                  <a:rPr lang="en-US" dirty="0"/>
                  <a:t>Take sum of the squares of the</a:t>
                </a:r>
                <a:r>
                  <a:rPr lang="en-US" b="1" dirty="0"/>
                  <a:t> </a:t>
                </a:r>
                <a:r>
                  <a:rPr lang="en-US" b="1" i="1" dirty="0" err="1"/>
                  <a:t>y</a:t>
                </a:r>
                <a:r>
                  <a:rPr lang="en-US" b="1" i="1" baseline="-25000" dirty="0" err="1"/>
                  <a:t>i</a:t>
                </a:r>
                <a:endParaRPr lang="en-US" b="1" i="1" dirty="0"/>
              </a:p>
              <a:p>
                <a:pPr marL="971550" lvl="1" indent="-514350">
                  <a:buFont typeface="+mj-lt"/>
                  <a:buAutoNum type="arabicPeriod"/>
                </a:pPr>
                <a:r>
                  <a:rPr lang="en-US" dirty="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45B905AF-FDC8-4F64-B7AB-BE56E0785CB9}" type="slidenum">
              <a:rPr lang="en-US" smtClean="0"/>
              <a:pPr/>
              <a:t>44</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a:solidFill>
                  <a:srgbClr val="008000"/>
                </a:solidFill>
                <a:latin typeface="Times New Roman" pitchFamily="18" charset="0"/>
                <a:cs typeface="Times New Roman" pitchFamily="18" charset="0"/>
              </a:rPr>
              <a:t>σ</a:t>
            </a:r>
            <a:r>
              <a:rPr lang="en-US" baseline="-25000"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 standard deviation of points in the cluster in 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a:t>If clusters are normally distributed in </a:t>
                </a:r>
                <a:r>
                  <a:rPr lang="en-US" b="1" i="1" dirty="0"/>
                  <a:t>d</a:t>
                </a:r>
                <a:r>
                  <a:rPr lang="en-US" dirty="0"/>
                  <a:t>  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a:t>i.e., 68% of the points of the cluster will </a:t>
                </a:r>
                <a:br>
                  <a:rPr lang="en-US" dirty="0"/>
                </a:br>
                <a:r>
                  <a:rPr lang="en-US" dirty="0"/>
                  <a:t>have a </a:t>
                </a:r>
                <a:r>
                  <a:rPr lang="en-US" dirty="0" err="1"/>
                  <a:t>Mahalanobis</a:t>
                </a:r>
                <a:r>
                  <a:rPr lang="en-US" dirty="0"/>
                  <a:t> distance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a:sym typeface="Symbol" pitchFamily="18" charset="2"/>
                </a:endParaRPr>
              </a:p>
              <a:p>
                <a:pPr lvl="8"/>
                <a:endParaRPr lang="en-US" dirty="0">
                  <a:sym typeface="Symbol" pitchFamily="18" charset="2"/>
                </a:endParaRPr>
              </a:p>
              <a:p>
                <a:r>
                  <a:rPr lang="en-US" dirty="0">
                    <a:sym typeface="Symbol" pitchFamily="18" charset="2"/>
                  </a:rPr>
                  <a:t>Accept a point for a cluster if </a:t>
                </a:r>
                <a:br>
                  <a:rPr lang="en-US" dirty="0">
                    <a:sym typeface="Symbol" pitchFamily="18" charset="2"/>
                  </a:rPr>
                </a:br>
                <a:r>
                  <a:rPr lang="en-US" dirty="0">
                    <a:sym typeface="Symbol" pitchFamily="18" charset="2"/>
                  </a:rPr>
                  <a:t>its M.D. is </a:t>
                </a:r>
                <a:r>
                  <a:rPr lang="en-US" b="1" dirty="0">
                    <a:sym typeface="Symbol" pitchFamily="18" charset="2"/>
                  </a:rPr>
                  <a:t>&lt;</a:t>
                </a:r>
                <a:r>
                  <a:rPr lang="en-US" dirty="0">
                    <a:sym typeface="Symbol" pitchFamily="18" charset="2"/>
                  </a:rPr>
                  <a:t> some threshold, </a:t>
                </a:r>
                <a:br>
                  <a:rPr lang="en-US" dirty="0">
                    <a:sym typeface="Symbol" pitchFamily="18" charset="2"/>
                  </a:rPr>
                </a:br>
                <a:r>
                  <a:rPr lang="en-US" dirty="0">
                    <a:sym typeface="Symbol" pitchFamily="18" charset="2"/>
                  </a:rPr>
                  <a:t>e.g. </a:t>
                </a:r>
                <a:r>
                  <a:rPr lang="en-US" b="1" dirty="0">
                    <a:sym typeface="Symbol" pitchFamily="18" charset="2"/>
                  </a:rPr>
                  <a:t>2</a:t>
                </a:r>
                <a:r>
                  <a:rPr lang="en-US" dirty="0">
                    <a:sym typeface="Symbol" pitchFamily="18" charset="2"/>
                  </a:rPr>
                  <a:t> standard deviations</a:t>
                </a: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45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a:solidFill>
                  <a:srgbClr val="D60093"/>
                </a:solidFill>
              </a:rPr>
              <a:t>Euclidean vs. </a:t>
            </a:r>
            <a:r>
              <a:rPr lang="en-US" b="1" dirty="0" err="1">
                <a:solidFill>
                  <a:srgbClr val="D60093"/>
                </a:solidFill>
              </a:rPr>
              <a:t>Mahalanobis</a:t>
            </a:r>
            <a:r>
              <a:rPr lang="en-US" b="1" dirty="0">
                <a:solidFill>
                  <a:srgbClr val="D60093"/>
                </a:solidFill>
              </a:rPr>
              <a:t> distance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a:solidFill>
                  <a:srgbClr val="008000"/>
                </a:solidFill>
                <a:latin typeface="Arial" pitchFamily="34" charset="0"/>
                <a:cs typeface="Arial" pitchFamily="34" charset="0"/>
              </a:rPr>
              <a:t>Uniformly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err="1">
                <a:solidFill>
                  <a:srgbClr val="008000"/>
                </a:solidFill>
                <a:latin typeface="Arial" pitchFamily="34" charset="0"/>
                <a:cs typeface="Arial" pitchFamily="34" charset="0"/>
              </a:rPr>
              <a:t>Mahalanobis</a:t>
            </a:r>
            <a:r>
              <a:rPr lang="en-US" sz="1600" b="1" dirty="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2 CS clusters be combined?</a:t>
            </a:r>
          </a:p>
        </p:txBody>
      </p:sp>
      <p:sp>
        <p:nvSpPr>
          <p:cNvPr id="63491" name="Rectangle 3"/>
          <p:cNvSpPr>
            <a:spLocks noGrp="1" noChangeArrowheads="1"/>
          </p:cNvSpPr>
          <p:nvPr>
            <p:ph idx="1"/>
          </p:nvPr>
        </p:nvSpPr>
        <p:spPr/>
        <p:txBody>
          <a:bodyPr/>
          <a:lstStyle/>
          <a:p>
            <a:pPr marL="118872" indent="0">
              <a:buNone/>
            </a:pPr>
            <a:r>
              <a:rPr lang="en-US" b="1" dirty="0"/>
              <a:t>Q2) Should 2 CS </a:t>
            </a:r>
            <a:r>
              <a:rPr lang="en-US" b="1" dirty="0" err="1"/>
              <a:t>subclusters</a:t>
            </a:r>
            <a:r>
              <a:rPr lang="en-US" b="1" dirty="0"/>
              <a:t> be combined?</a:t>
            </a:r>
          </a:p>
          <a:p>
            <a:r>
              <a:rPr lang="en-US" dirty="0"/>
              <a:t>Compute the variance of the combined </a:t>
            </a:r>
            <a:r>
              <a:rPr lang="en-US" dirty="0" err="1"/>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quickly</a:t>
            </a:r>
          </a:p>
          <a:p>
            <a:r>
              <a:rPr lang="en-US" dirty="0"/>
              <a:t>Combine if the combined variance is </a:t>
            </a:r>
            <a:br>
              <a:rPr lang="en-US" dirty="0"/>
            </a:br>
            <a:r>
              <a:rPr lang="en-US" dirty="0"/>
              <a:t>below some threshold</a:t>
            </a:r>
          </a:p>
          <a:p>
            <a:pPr lvl="8"/>
            <a:endParaRPr lang="en-US" dirty="0"/>
          </a:p>
          <a:p>
            <a:r>
              <a:rPr lang="en-US" b="1" dirty="0">
                <a:solidFill>
                  <a:srgbClr val="D60093"/>
                </a:solidFill>
              </a:rPr>
              <a:t>Many alternatives:</a:t>
            </a:r>
            <a:r>
              <a:rPr lang="en-US" dirty="0"/>
              <a:t> Treat dimensions differently, consider density</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9928FBD7-D930-4CF8-94C2-BF75D3516F63}" type="slidenum">
              <a:rPr lang="en-US"/>
              <a:pPr/>
              <a:t>47</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Extension of </a:t>
            </a:r>
            <a:r>
              <a:rPr lang="en-US" sz="4000" b="1" i="1" dirty="0"/>
              <a:t>k</a:t>
            </a:r>
            <a:r>
              <a:rPr lang="en-US" sz="4000" b="1" dirty="0"/>
              <a:t>-means to clusters</a:t>
            </a:r>
            <a:br>
              <a:rPr lang="en-US" sz="4000" b="1" dirty="0"/>
            </a:br>
            <a:r>
              <a:rPr lang="en-US" sz="4000" b="1" dirty="0"/>
              <a:t>of arbitrary shapes</a:t>
            </a:r>
          </a:p>
        </p:txBody>
      </p:sp>
    </p:spTree>
    <p:extLst>
      <p:ext uri="{BB962C8B-B14F-4D97-AF65-F5344CB8AC3E}">
        <p14:creationId xmlns:p14="http://schemas.microsoft.com/office/powerpoint/2010/main" val="3348909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BFR/</a:t>
            </a:r>
            <a:r>
              <a:rPr lang="en-US" b="1" i="1" dirty="0">
                <a:solidFill>
                  <a:srgbClr val="0000FF"/>
                </a:solidFill>
              </a:rPr>
              <a:t>k</a:t>
            </a:r>
            <a:r>
              <a:rPr lang="en-US" b="1" dirty="0">
                <a:solidFill>
                  <a:srgbClr val="0000FF"/>
                </a:solidFill>
              </a:rPr>
              <a:t>-means:</a:t>
            </a:r>
          </a:p>
          <a:p>
            <a:pPr lvl="1"/>
            <a:r>
              <a:rPr lang="en-US" dirty="0"/>
              <a:t>Assumes clusters are normally </a:t>
            </a:r>
            <a:br>
              <a:rPr lang="en-US" dirty="0"/>
            </a:br>
            <a:r>
              <a:rPr lang="en-US" dirty="0"/>
              <a:t>distributed in each dimension</a:t>
            </a:r>
          </a:p>
          <a:p>
            <a:pPr lvl="1"/>
            <a:r>
              <a:rPr lang="en-US" dirty="0"/>
              <a:t>And axes are fixed – ellipses at </a:t>
            </a:r>
            <a:br>
              <a:rPr lang="en-US" dirty="0"/>
            </a:br>
            <a:r>
              <a:rPr lang="en-US" dirty="0"/>
              <a:t>an angle are </a:t>
            </a:r>
            <a:r>
              <a:rPr lang="en-US" b="1" i="1" dirty="0">
                <a:solidFill>
                  <a:srgbClr val="D60093"/>
                </a:solidFill>
              </a:rPr>
              <a:t>not</a:t>
            </a:r>
            <a:r>
              <a:rPr lang="en-US" b="1" i="1" dirty="0"/>
              <a:t> OK</a:t>
            </a:r>
          </a:p>
          <a:p>
            <a:pPr lvl="8"/>
            <a:endParaRPr lang="en-US" dirty="0"/>
          </a:p>
          <a:p>
            <a:r>
              <a:rPr lang="en-US" b="1" dirty="0">
                <a:solidFill>
                  <a:srgbClr val="008000"/>
                </a:solidFill>
              </a:rPr>
              <a:t>CURE (Clustering Using </a:t>
            </a:r>
            <a:r>
              <a:rPr lang="en-US" b="1" dirty="0" err="1">
                <a:solidFill>
                  <a:srgbClr val="008000"/>
                </a:solidFill>
              </a:rPr>
              <a:t>REpresentatives</a:t>
            </a:r>
            <a:r>
              <a:rPr lang="en-US" b="1" dirty="0">
                <a:solidFill>
                  <a:srgbClr val="008000"/>
                </a:solidFill>
              </a:rPr>
              <a:t>):</a:t>
            </a:r>
          </a:p>
          <a:p>
            <a:pPr lvl="1"/>
            <a:r>
              <a:rPr lang="en-US" dirty="0"/>
              <a:t>Assumes a Euclidean distance</a:t>
            </a:r>
          </a:p>
          <a:p>
            <a:pPr lvl="1"/>
            <a:r>
              <a:rPr lang="en-US" dirty="0"/>
              <a:t>Allows clusters to assume any shape</a:t>
            </a:r>
          </a:p>
          <a:p>
            <a:pPr lvl="1"/>
            <a:r>
              <a:rPr lang="en-US" b="1" dirty="0"/>
              <a:t>Uses a collection of representative </a:t>
            </a:r>
            <a:br>
              <a:rPr lang="en-US" b="1" dirty="0"/>
            </a:br>
            <a:r>
              <a:rPr lang="en-US" b="1" dirty="0"/>
              <a:t>points to represent clusters</a:t>
            </a:r>
          </a:p>
        </p:txBody>
      </p:sp>
      <p:sp>
        <p:nvSpPr>
          <p:cNvPr id="4" name="Slide Number Placeholder 5"/>
          <p:cNvSpPr>
            <a:spLocks noGrp="1"/>
          </p:cNvSpPr>
          <p:nvPr>
            <p:ph type="sldNum" sz="quarter" idx="12"/>
          </p:nvPr>
        </p:nvSpPr>
        <p:spPr/>
        <p:txBody>
          <a:bodyPr/>
          <a:lstStyle/>
          <a:p>
            <a:fld id="{51B16923-F354-4082-A6FF-1B95B188D5AA}" type="slidenum">
              <a:rPr lang="en-US"/>
              <a:pPr/>
              <a:t>49</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Vs.</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5</a:t>
            </a:fld>
            <a:endParaRPr lang="en-US"/>
          </a:p>
        </p:txBody>
      </p:sp>
      <p:sp>
        <p:nvSpPr>
          <p:cNvPr id="90114" name="Rectangle 2"/>
          <p:cNvSpPr>
            <a:spLocks noGrp="1" noChangeArrowheads="1"/>
          </p:cNvSpPr>
          <p:nvPr>
            <p:ph type="title"/>
          </p:nvPr>
        </p:nvSpPr>
        <p:spPr/>
        <p:txBody>
          <a:bodyPr/>
          <a:lstStyle/>
          <a:p>
            <a:r>
              <a:rPr lang="en-US" dirty="0"/>
              <a:t>Example: Clusters &amp; Outliers</a:t>
            </a:r>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Stanford Salaries</a:t>
            </a:r>
          </a:p>
        </p:txBody>
      </p:sp>
      <p:sp>
        <p:nvSpPr>
          <p:cNvPr id="33" name="Slide Number Placeholder 4"/>
          <p:cNvSpPr>
            <a:spLocks noGrp="1"/>
          </p:cNvSpPr>
          <p:nvPr>
            <p:ph type="sldNum" sz="quarter" idx="12"/>
          </p:nvPr>
        </p:nvSpPr>
        <p:spPr/>
        <p:txBody>
          <a:bodyPr/>
          <a:lstStyle/>
          <a:p>
            <a:fld id="{975F5734-8D22-41E0-BB7B-D16E0A7A0F73}" type="slidenum">
              <a:rPr lang="en-US"/>
              <a:pPr/>
              <a:t>50</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
        <p:nvSpPr>
          <p:cNvPr id="2" name="文字方塊 1"/>
          <p:cNvSpPr txBox="1"/>
          <p:nvPr/>
        </p:nvSpPr>
        <p:spPr>
          <a:xfrm>
            <a:off x="6629400" y="5400675"/>
            <a:ext cx="1905000" cy="646331"/>
          </a:xfrm>
          <a:prstGeom prst="rect">
            <a:avLst/>
          </a:prstGeom>
          <a:noFill/>
        </p:spPr>
        <p:txBody>
          <a:bodyPr wrap="square" rtlCol="0">
            <a:spAutoFit/>
          </a:bodyPr>
          <a:lstStyle/>
          <a:p>
            <a:r>
              <a:rPr lang="en-US" altLang="zh-TW" dirty="0">
                <a:solidFill>
                  <a:srgbClr val="FF0000"/>
                </a:solidFill>
                <a:latin typeface="Arial" pitchFamily="34" charset="0"/>
                <a:cs typeface="Arial" pitchFamily="34" charset="0"/>
              </a:rPr>
              <a:t>h</a:t>
            </a:r>
            <a:r>
              <a:rPr lang="en-US" altLang="zh-TW" dirty="0">
                <a:latin typeface="Arial" pitchFamily="34" charset="0"/>
                <a:cs typeface="Arial" pitchFamily="34" charset="0"/>
              </a:rPr>
              <a:t>: humanities</a:t>
            </a:r>
          </a:p>
          <a:p>
            <a:r>
              <a:rPr lang="en-US" altLang="zh-TW" dirty="0">
                <a:latin typeface="Arial" pitchFamily="34" charset="0"/>
                <a:cs typeface="Arial" pitchFamily="34" charset="0"/>
              </a:rPr>
              <a:t>e: engineering</a:t>
            </a:r>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40221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Starting CURE</a:t>
            </a:r>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a:solidFill>
                  <a:srgbClr val="FF0066"/>
                </a:solidFill>
              </a:rPr>
              <a:t>2 Pass algorithm. Pass 1:</a:t>
            </a:r>
          </a:p>
          <a:p>
            <a:r>
              <a:rPr lang="en-US" b="1" dirty="0"/>
              <a:t>0) Pick a random sample of points that fit in main memory</a:t>
            </a:r>
          </a:p>
          <a:p>
            <a:r>
              <a:rPr lang="en-US" b="1" dirty="0">
                <a:solidFill>
                  <a:srgbClr val="D60093"/>
                </a:solidFill>
              </a:rPr>
              <a:t>1) Initial clusters: </a:t>
            </a:r>
          </a:p>
          <a:p>
            <a:pPr lvl="1"/>
            <a:r>
              <a:rPr lang="en-US" dirty="0"/>
              <a:t>Cluster these points hierarchically – group </a:t>
            </a:r>
            <a:br>
              <a:rPr lang="en-US" dirty="0"/>
            </a:br>
            <a:r>
              <a:rPr lang="en-US" dirty="0"/>
              <a:t>nearest points/clusters</a:t>
            </a:r>
          </a:p>
          <a:p>
            <a:r>
              <a:rPr lang="en-US" b="1" dirty="0">
                <a:solidFill>
                  <a:srgbClr val="0000FF"/>
                </a:solidFill>
              </a:rPr>
              <a:t>2) Pick representative points:</a:t>
            </a:r>
          </a:p>
          <a:p>
            <a:pPr lvl="1"/>
            <a:r>
              <a:rPr lang="en-US" dirty="0"/>
              <a:t>For each cluster, pick a sample of points, as dispersed as possible</a:t>
            </a:r>
          </a:p>
          <a:p>
            <a:pPr lvl="1"/>
            <a:r>
              <a:rPr lang="en-US" dirty="0"/>
              <a:t>From the sample, pick representatives by moving them (say) 20% toward the centroid of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D5F54875-D4D4-48AC-B2D1-F6AA09775CCA}" type="slidenum">
              <a:rPr lang="en-US" smtClean="0"/>
              <a:pPr/>
              <a:t>51</a:t>
            </a:fld>
            <a:endParaRPr lang="en-US"/>
          </a:p>
        </p:txBody>
      </p:sp>
    </p:spTree>
    <p:extLst>
      <p:ext uri="{BB962C8B-B14F-4D97-AF65-F5344CB8AC3E}">
        <p14:creationId xmlns:p14="http://schemas.microsoft.com/office/powerpoint/2010/main" val="1856080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52</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37" name="Footer Placeholder 3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53</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54</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523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2:</a:t>
            </a:r>
          </a:p>
          <a:p>
            <a:r>
              <a:rPr lang="en-US" dirty="0"/>
              <a:t>Now, rescan the whole dataset and </a:t>
            </a:r>
            <a:br>
              <a:rPr lang="en-US" dirty="0"/>
            </a:br>
            <a:r>
              <a:rPr lang="en-US" dirty="0"/>
              <a:t>visit each point </a:t>
            </a:r>
            <a:r>
              <a:rPr lang="en-US" b="1" i="1" dirty="0"/>
              <a:t>p</a:t>
            </a:r>
            <a:r>
              <a:rPr lang="en-US" dirty="0"/>
              <a:t> in the data set</a:t>
            </a:r>
          </a:p>
          <a:p>
            <a:pPr lvl="8"/>
            <a:endParaRPr lang="en-US" dirty="0"/>
          </a:p>
          <a:p>
            <a:r>
              <a:rPr lang="en-US" b="1" dirty="0"/>
              <a:t>Place it in the “</a:t>
            </a:r>
            <a:r>
              <a:rPr lang="en-US" b="1" dirty="0">
                <a:solidFill>
                  <a:srgbClr val="D60093"/>
                </a:solidFill>
              </a:rPr>
              <a:t>closest cluster</a:t>
            </a:r>
            <a:r>
              <a:rPr lang="en-US" b="1" dirty="0"/>
              <a:t>”</a:t>
            </a:r>
          </a:p>
          <a:p>
            <a:pPr lvl="1"/>
            <a:r>
              <a:rPr lang="en-US" dirty="0"/>
              <a:t>Normal definition of “</a:t>
            </a:r>
            <a:r>
              <a:rPr lang="en-US" dirty="0">
                <a:solidFill>
                  <a:srgbClr val="D60093"/>
                </a:solidFill>
              </a:rPr>
              <a:t>closest</a:t>
            </a:r>
            <a:r>
              <a:rPr lang="en-US" dirty="0"/>
              <a:t>”: </a:t>
            </a:r>
            <a:br>
              <a:rPr lang="en-US" dirty="0"/>
            </a:br>
            <a:r>
              <a:rPr lang="en-US" dirty="0"/>
              <a:t>Find the closest representative to </a:t>
            </a:r>
            <a:r>
              <a:rPr lang="en-US" b="1" i="1" dirty="0"/>
              <a:t>p</a:t>
            </a:r>
            <a:r>
              <a:rPr lang="en-US" dirty="0"/>
              <a:t> and </a:t>
            </a:r>
            <a:br>
              <a:rPr lang="en-US" dirty="0"/>
            </a:br>
            <a:r>
              <a:rPr lang="en-US" dirty="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55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Clustering:</a:t>
            </a:r>
            <a:r>
              <a:rPr lang="en-US" b="1" dirty="0"/>
              <a:t> </a:t>
            </a:r>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endParaRPr lang="en-US" dirty="0"/>
          </a:p>
          <a:p>
            <a:r>
              <a:rPr lang="en-US" b="1" dirty="0">
                <a:solidFill>
                  <a:srgbClr val="008000"/>
                </a:solidFill>
              </a:rPr>
              <a:t>Algorithms:</a:t>
            </a:r>
          </a:p>
          <a:p>
            <a:pPr lvl="1"/>
            <a:r>
              <a:rPr lang="en-US" dirty="0"/>
              <a:t>Agglomerative </a:t>
            </a:r>
            <a:r>
              <a:rPr lang="en-US" b="1" dirty="0"/>
              <a:t>hierarchical clustering</a:t>
            </a:r>
            <a:r>
              <a:rPr lang="en-US" dirty="0"/>
              <a:t>: </a:t>
            </a:r>
          </a:p>
          <a:p>
            <a:pPr lvl="2"/>
            <a:r>
              <a:rPr lang="en-US" dirty="0"/>
              <a:t>Centroid and </a:t>
            </a:r>
            <a:r>
              <a:rPr lang="en-US" dirty="0" err="1"/>
              <a:t>clustroid</a:t>
            </a:r>
            <a:endParaRPr lang="en-US" dirty="0"/>
          </a:p>
          <a:p>
            <a:pPr lvl="1"/>
            <a:r>
              <a:rPr lang="en-US" b="1" i="1" dirty="0"/>
              <a:t>k</a:t>
            </a:r>
            <a:r>
              <a:rPr lang="en-US" b="1" dirty="0"/>
              <a:t>-means: </a:t>
            </a:r>
          </a:p>
          <a:p>
            <a:pPr lvl="2"/>
            <a:r>
              <a:rPr lang="en-US" dirty="0"/>
              <a:t>Initialization, picking </a:t>
            </a:r>
            <a:r>
              <a:rPr lang="en-US" i="1" dirty="0"/>
              <a:t>k</a:t>
            </a:r>
          </a:p>
          <a:p>
            <a:pPr lvl="1"/>
            <a:r>
              <a:rPr lang="en-US" b="1" dirty="0"/>
              <a:t>BFR</a:t>
            </a:r>
          </a:p>
          <a:p>
            <a:pPr lvl="1"/>
            <a:r>
              <a:rPr lang="en-US" b="1" dirty="0"/>
              <a:t>CURE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5580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is a hard problem!</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7</a:t>
            </a:fld>
            <a:endParaRPr lang="en-US"/>
          </a:p>
        </p:txBody>
      </p:sp>
      <p:sp>
        <p:nvSpPr>
          <p:cNvPr id="91138" name="Rectangle 2"/>
          <p:cNvSpPr>
            <a:spLocks noGrp="1" noChangeArrowheads="1"/>
          </p:cNvSpPr>
          <p:nvPr>
            <p:ph type="title"/>
          </p:nvPr>
        </p:nvSpPr>
        <p:spPr/>
        <p:txBody>
          <a:bodyPr/>
          <a:lstStyle/>
          <a:p>
            <a:r>
              <a:rPr lang="en-US" dirty="0"/>
              <a:t>Why is it hard?</a:t>
            </a:r>
          </a:p>
        </p:txBody>
      </p:sp>
      <p:sp>
        <p:nvSpPr>
          <p:cNvPr id="91139" name="Rectangle 3"/>
          <p:cNvSpPr>
            <a:spLocks noGrp="1" noChangeArrowheads="1"/>
          </p:cNvSpPr>
          <p:nvPr>
            <p:ph type="body" idx="1"/>
          </p:nvPr>
        </p:nvSpPr>
        <p:spPr/>
        <p:txBody>
          <a:bodyPr/>
          <a:lstStyle/>
          <a:p>
            <a:r>
              <a:rPr lang="en-US" dirty="0"/>
              <a:t>Clustering in two dimensions looks easy</a:t>
            </a:r>
          </a:p>
          <a:p>
            <a:r>
              <a:rPr lang="en-US" dirty="0"/>
              <a:t>Clustering small amounts of data looks easy</a:t>
            </a:r>
          </a:p>
          <a:p>
            <a:r>
              <a:rPr lang="en-US" dirty="0"/>
              <a:t>And in most cases, looks are </a:t>
            </a:r>
            <a:r>
              <a:rPr lang="en-US" dirty="0">
                <a:solidFill>
                  <a:srgbClr val="0000FF"/>
                </a:solidFill>
              </a:rPr>
              <a:t>not </a:t>
            </a:r>
            <a:r>
              <a:rPr lang="en-US" dirty="0"/>
              <a:t>deceiving</a:t>
            </a:r>
          </a:p>
          <a:p>
            <a:endParaRPr lang="en-US" dirty="0"/>
          </a:p>
          <a:p>
            <a:r>
              <a:rPr lang="en-US" dirty="0"/>
              <a:t>Many applications involve not 2, but 10 or 10,000 dimensions</a:t>
            </a:r>
          </a:p>
          <a:p>
            <a:r>
              <a:rPr lang="en-US" b="1" dirty="0">
                <a:solidFill>
                  <a:srgbClr val="D60093"/>
                </a:solidFill>
              </a:rPr>
              <a:t>High-dimensional spaces look different: </a:t>
            </a:r>
            <a:r>
              <a:rPr lang="en-US" dirty="0"/>
              <a:t>Almost all pairs of points are at about the same distance</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a:t>Clustering Problem: Galaxies</a:t>
            </a:r>
          </a:p>
        </p:txBody>
      </p:sp>
      <p:sp>
        <p:nvSpPr>
          <p:cNvPr id="95235" name="Rectangle 3"/>
          <p:cNvSpPr>
            <a:spLocks noGrp="1" noChangeArrowheads="1"/>
          </p:cNvSpPr>
          <p:nvPr>
            <p:ph idx="1"/>
          </p:nvPr>
        </p:nvSpPr>
        <p:spPr/>
        <p:txBody>
          <a:bodyPr/>
          <a:lstStyle/>
          <a:p>
            <a:r>
              <a:rPr lang="en-US" b="1" dirty="0">
                <a:solidFill>
                  <a:srgbClr val="0000FF"/>
                </a:solidFill>
              </a:rPr>
              <a:t>A catalog of 2 billion “sky objects” represents objects by their radiation in 7 dimensions (frequency bands)</a:t>
            </a:r>
          </a:p>
          <a:p>
            <a:r>
              <a:rPr lang="en-US" b="1" dirty="0">
                <a:solidFill>
                  <a:srgbClr val="008000"/>
                </a:solidFill>
              </a:rPr>
              <a:t>Problem:</a:t>
            </a:r>
            <a:r>
              <a:rPr lang="en-US" dirty="0"/>
              <a:t> </a:t>
            </a:r>
            <a:r>
              <a:rPr lang="en-US" b="1" dirty="0"/>
              <a:t>Cluster into similar objects, e.g., galaxies, nearby stars, quasars, etc.</a:t>
            </a:r>
          </a:p>
          <a:p>
            <a:r>
              <a:rPr lang="en-US" b="1" dirty="0"/>
              <a:t>Sloan Digital Sky Survey</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Music CDs</a:t>
            </a:r>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a:solidFill>
                  <a:srgbClr val="D60093"/>
                </a:solidFill>
              </a:rPr>
              <a:t>Intuitively:</a:t>
            </a:r>
            <a:r>
              <a:rPr lang="en-US" dirty="0"/>
              <a:t> </a:t>
            </a:r>
            <a:r>
              <a:rPr lang="en-US" b="1" dirty="0"/>
              <a:t>Music divides into categories, and customers prefer a few categories</a:t>
            </a:r>
          </a:p>
          <a:p>
            <a:pPr lvl="1"/>
            <a:r>
              <a:rPr lang="en-US" dirty="0"/>
              <a:t>But what are categories really?</a:t>
            </a:r>
          </a:p>
          <a:p>
            <a:pPr lvl="8"/>
            <a:endParaRPr lang="en-US" dirty="0"/>
          </a:p>
          <a:p>
            <a:r>
              <a:rPr lang="en-US" dirty="0"/>
              <a:t>Represent a CD by a set of customers who bought it</a:t>
            </a:r>
          </a:p>
          <a:p>
            <a:pPr lvl="1"/>
            <a:endParaRPr lang="en-US" dirty="0"/>
          </a:p>
          <a:p>
            <a:pPr lvl="8"/>
            <a:endParaRPr lang="en-US" dirty="0"/>
          </a:p>
          <a:p>
            <a:r>
              <a:rPr lang="en-US" dirty="0"/>
              <a:t>Similar CDs have similar sets of customers, and vice-versa</a:t>
            </a:r>
          </a:p>
          <a:p>
            <a:pPr marL="118872" indent="0">
              <a:buNone/>
            </a:pPr>
            <a:endParaRPr lang="en-US" dirty="0"/>
          </a:p>
          <a:p>
            <a:pPr lvl="3"/>
            <a:endParaRPr lang="en-US" dirty="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3121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28329</TotalTime>
  <Words>4571</Words>
  <Application>Microsoft Office PowerPoint</Application>
  <PresentationFormat>如螢幕大小 (4:3)</PresentationFormat>
  <Paragraphs>717</Paragraphs>
  <Slides>56</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56</vt:i4>
      </vt:variant>
    </vt:vector>
  </HeadingPairs>
  <TitlesOfParts>
    <vt:vector size="65" baseType="lpstr">
      <vt:lpstr>Arial</vt:lpstr>
      <vt:lpstr>Calibri</vt:lpstr>
      <vt:lpstr>Cambria Math</vt:lpstr>
      <vt:lpstr>Corbel</vt:lpstr>
      <vt:lpstr>Times New Roman</vt:lpstr>
      <vt:lpstr>Wingdings</vt:lpstr>
      <vt:lpstr>Wingdings 2</vt:lpstr>
      <vt:lpstr>Module</vt:lpstr>
      <vt:lpstr>Equation</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Summary</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1463</cp:revision>
  <cp:lastPrinted>2012-01-25T16:54:23Z</cp:lastPrinted>
  <dcterms:created xsi:type="dcterms:W3CDTF">2009-06-12T17:14:38Z</dcterms:created>
  <dcterms:modified xsi:type="dcterms:W3CDTF">2024-10-15T08:02:50Z</dcterms:modified>
</cp:coreProperties>
</file>