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0"/>
  </p:notesMasterIdLst>
  <p:handoutMasterIdLst>
    <p:handoutMasterId r:id="rId61"/>
  </p:handoutMasterIdLst>
  <p:sldIdLst>
    <p:sldId id="460" r:id="rId2"/>
    <p:sldId id="388" r:id="rId3"/>
    <p:sldId id="344" r:id="rId4"/>
    <p:sldId id="442" r:id="rId5"/>
    <p:sldId id="401" r:id="rId6"/>
    <p:sldId id="396" r:id="rId7"/>
    <p:sldId id="347" r:id="rId8"/>
    <p:sldId id="355" r:id="rId9"/>
    <p:sldId id="439" r:id="rId10"/>
    <p:sldId id="356" r:id="rId11"/>
    <p:sldId id="443" r:id="rId12"/>
    <p:sldId id="427" r:id="rId13"/>
    <p:sldId id="448" r:id="rId14"/>
    <p:sldId id="440" r:id="rId15"/>
    <p:sldId id="400" r:id="rId16"/>
    <p:sldId id="436" r:id="rId17"/>
    <p:sldId id="358" r:id="rId18"/>
    <p:sldId id="360" r:id="rId19"/>
    <p:sldId id="361" r:id="rId20"/>
    <p:sldId id="428" r:id="rId21"/>
    <p:sldId id="429" r:id="rId22"/>
    <p:sldId id="431" r:id="rId23"/>
    <p:sldId id="432" r:id="rId24"/>
    <p:sldId id="444" r:id="rId25"/>
    <p:sldId id="445" r:id="rId26"/>
    <p:sldId id="364" r:id="rId27"/>
    <p:sldId id="446" r:id="rId28"/>
    <p:sldId id="447" r:id="rId29"/>
    <p:sldId id="450" r:id="rId30"/>
    <p:sldId id="451" r:id="rId31"/>
    <p:sldId id="413" r:id="rId32"/>
    <p:sldId id="414" r:id="rId33"/>
    <p:sldId id="415" r:id="rId34"/>
    <p:sldId id="416" r:id="rId35"/>
    <p:sldId id="366" r:id="rId36"/>
    <p:sldId id="434" r:id="rId37"/>
    <p:sldId id="441" r:id="rId38"/>
    <p:sldId id="433" r:id="rId39"/>
    <p:sldId id="404" r:id="rId40"/>
    <p:sldId id="437" r:id="rId41"/>
    <p:sldId id="417" r:id="rId42"/>
    <p:sldId id="368" r:id="rId43"/>
    <p:sldId id="369" r:id="rId44"/>
    <p:sldId id="370" r:id="rId45"/>
    <p:sldId id="419" r:id="rId46"/>
    <p:sldId id="420" r:id="rId47"/>
    <p:sldId id="418" r:id="rId48"/>
    <p:sldId id="421" r:id="rId49"/>
    <p:sldId id="374" r:id="rId50"/>
    <p:sldId id="422" r:id="rId51"/>
    <p:sldId id="438" r:id="rId52"/>
    <p:sldId id="379" r:id="rId53"/>
    <p:sldId id="380" r:id="rId54"/>
    <p:sldId id="382" r:id="rId55"/>
    <p:sldId id="384" r:id="rId56"/>
    <p:sldId id="424" r:id="rId57"/>
    <p:sldId id="425" r:id="rId58"/>
    <p:sldId id="387" r:id="rId5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008000"/>
    <a:srgbClr val="FF0000"/>
    <a:srgbClr val="D60093"/>
    <a:srgbClr val="33CC33"/>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82863" autoAdjust="0"/>
  </p:normalViewPr>
  <p:slideViewPr>
    <p:cSldViewPr>
      <p:cViewPr varScale="1">
        <p:scale>
          <a:sx n="55" d="100"/>
          <a:sy n="55" d="100"/>
        </p:scale>
        <p:origin x="1568" y="28"/>
      </p:cViewPr>
      <p:guideLst>
        <p:guide orient="horz" pos="2160"/>
        <p:guide pos="2880"/>
      </p:guideLst>
    </p:cSldViewPr>
  </p:slideViewPr>
  <p:notesTextViewPr>
    <p:cViewPr>
      <p:scale>
        <a:sx n="100" d="100"/>
        <a:sy n="100" d="100"/>
      </p:scale>
      <p:origin x="0" y="0"/>
    </p:cViewPr>
  </p:notesTextViewPr>
  <p:sorterViewPr>
    <p:cViewPr>
      <p:scale>
        <a:sx n="51" d="100"/>
        <a:sy n="51" d="100"/>
      </p:scale>
      <p:origin x="0" y="0"/>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oleObject" Target="file:///W:\teaching\xData_mining\misc_slides\recsys-kore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W:\teaching\xData_mining\misc_slides\recsys-kore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42"/>
    </mc:Choice>
    <mc:Fallback>
      <c:style val="42"/>
    </mc:Fallback>
  </mc:AlternateContent>
  <c:chart>
    <c:autoTitleDeleted val="1"/>
    <c:plotArea>
      <c:layout/>
      <c:scatterChart>
        <c:scatterStyle val="lineMarker"/>
        <c:varyColors val="0"/>
        <c:ser>
          <c:idx val="0"/>
          <c:order val="0"/>
          <c:tx>
            <c:v>CF (no time bias)</c:v>
          </c:tx>
          <c:xVal>
            <c:numRef>
              <c:f>Sheet1!$D$53:$D$57</c:f>
              <c:numCache>
                <c:formatCode>General</c:formatCode>
                <c:ptCount val="5"/>
                <c:pt idx="0">
                  <c:v>9.3827700000000007</c:v>
                </c:pt>
                <c:pt idx="1">
                  <c:v>18.267769999999999</c:v>
                </c:pt>
                <c:pt idx="2">
                  <c:v>36.037770000000002</c:v>
                </c:pt>
                <c:pt idx="3">
                  <c:v>71.577770000000001</c:v>
                </c:pt>
                <c:pt idx="4">
                  <c:v>142.65777</c:v>
                </c:pt>
              </c:numCache>
            </c:numRef>
          </c:xVal>
          <c:yVal>
            <c:numRef>
              <c:f>Sheet1!$B$53:$B$57</c:f>
              <c:numCache>
                <c:formatCode>General</c:formatCode>
                <c:ptCount val="5"/>
                <c:pt idx="0">
                  <c:v>0.91390000000000005</c:v>
                </c:pt>
                <c:pt idx="1">
                  <c:v>0.90949999999999998</c:v>
                </c:pt>
                <c:pt idx="2">
                  <c:v>0.90620000000000001</c:v>
                </c:pt>
                <c:pt idx="3">
                  <c:v>0.9042</c:v>
                </c:pt>
                <c:pt idx="4">
                  <c:v>0.90280000000000005</c:v>
                </c:pt>
              </c:numCache>
            </c:numRef>
          </c:yVal>
          <c:smooth val="0"/>
          <c:extLst>
            <c:ext xmlns:c16="http://schemas.microsoft.com/office/drawing/2014/chart" uri="{C3380CC4-5D6E-409C-BE32-E72D297353CC}">
              <c16:uniqueId val="{00000000-AEC0-4051-BCB0-0E28D2DAF295}"/>
            </c:ext>
          </c:extLst>
        </c:ser>
        <c:ser>
          <c:idx val="6"/>
          <c:order val="1"/>
          <c:tx>
            <c:v>Basic Latent Factors</c:v>
          </c:tx>
          <c:xVal>
            <c:numRef>
              <c:f>Sheet1!$D$42:$D$44</c:f>
              <c:numCache>
                <c:formatCode>General</c:formatCode>
                <c:ptCount val="3"/>
                <c:pt idx="0">
                  <c:v>25.38627</c:v>
                </c:pt>
                <c:pt idx="1">
                  <c:v>50.274769999999997</c:v>
                </c:pt>
                <c:pt idx="2">
                  <c:v>100.05177</c:v>
                </c:pt>
              </c:numCache>
            </c:numRef>
          </c:xVal>
          <c:yVal>
            <c:numRef>
              <c:f>Sheet1!$B$42:$B$44</c:f>
              <c:numCache>
                <c:formatCode>General</c:formatCode>
                <c:ptCount val="3"/>
                <c:pt idx="0">
                  <c:v>0.90459999999999996</c:v>
                </c:pt>
                <c:pt idx="1">
                  <c:v>0.90249999999999997</c:v>
                </c:pt>
                <c:pt idx="2">
                  <c:v>0.90090000000000003</c:v>
                </c:pt>
              </c:numCache>
            </c:numRef>
          </c:yVal>
          <c:smooth val="0"/>
          <c:extLst>
            <c:ext xmlns:c16="http://schemas.microsoft.com/office/drawing/2014/chart" uri="{C3380CC4-5D6E-409C-BE32-E72D297353CC}">
              <c16:uniqueId val="{00000001-AEC0-4051-BCB0-0E28D2DAF295}"/>
            </c:ext>
          </c:extLst>
        </c:ser>
        <c:ser>
          <c:idx val="2"/>
          <c:order val="2"/>
          <c:tx>
            <c:v>Latent Factors w/ Biases</c:v>
          </c:tx>
          <c:xVal>
            <c:numRef>
              <c:f>Sheet1!$D$9:$D$11</c:f>
              <c:numCache>
                <c:formatCode>General</c:formatCode>
                <c:ptCount val="3"/>
                <c:pt idx="0">
                  <c:v>26.27477</c:v>
                </c:pt>
                <c:pt idx="1">
                  <c:v>52.051769999999998</c:v>
                </c:pt>
                <c:pt idx="2">
                  <c:v>103.60577000000001</c:v>
                </c:pt>
              </c:numCache>
            </c:numRef>
          </c:xVal>
          <c:yVal>
            <c:numRef>
              <c:f>Sheet1!$B$9:$B$11</c:f>
              <c:numCache>
                <c:formatCode>General</c:formatCode>
                <c:ptCount val="3"/>
                <c:pt idx="0">
                  <c:v>0.8952</c:v>
                </c:pt>
                <c:pt idx="1">
                  <c:v>0.89239999999999997</c:v>
                </c:pt>
                <c:pt idx="2">
                  <c:v>0.8911</c:v>
                </c:pt>
              </c:numCache>
            </c:numRef>
          </c:yVal>
          <c:smooth val="0"/>
          <c:extLst>
            <c:ext xmlns:c16="http://schemas.microsoft.com/office/drawing/2014/chart" uri="{C3380CC4-5D6E-409C-BE32-E72D297353CC}">
              <c16:uniqueId val="{00000002-AEC0-4051-BCB0-0E28D2DAF295}"/>
            </c:ext>
          </c:extLst>
        </c:ser>
        <c:dLbls>
          <c:showLegendKey val="0"/>
          <c:showVal val="0"/>
          <c:showCatName val="0"/>
          <c:showSerName val="0"/>
          <c:showPercent val="0"/>
          <c:showBubbleSize val="0"/>
        </c:dLbls>
        <c:axId val="32605888"/>
        <c:axId val="32608192"/>
      </c:scatterChart>
      <c:valAx>
        <c:axId val="32605888"/>
        <c:scaling>
          <c:logBase val="10"/>
          <c:orientation val="minMax"/>
        </c:scaling>
        <c:delete val="0"/>
        <c:axPos val="b"/>
        <c:title>
          <c:tx>
            <c:rich>
              <a:bodyPr/>
              <a:lstStyle/>
              <a:p>
                <a:pPr>
                  <a:defRPr/>
                </a:pPr>
                <a:r>
                  <a:rPr lang="en-US"/>
                  <a:t>Millions of parameters</a:t>
                </a:r>
              </a:p>
            </c:rich>
          </c:tx>
          <c:overlay val="0"/>
        </c:title>
        <c:numFmt formatCode="General" sourceLinked="1"/>
        <c:majorTickMark val="none"/>
        <c:minorTickMark val="none"/>
        <c:tickLblPos val="nextTo"/>
        <c:crossAx val="32608192"/>
        <c:crosses val="autoZero"/>
        <c:crossBetween val="midCat"/>
      </c:valAx>
      <c:valAx>
        <c:axId val="32608192"/>
        <c:scaling>
          <c:orientation val="minMax"/>
        </c:scaling>
        <c:delete val="0"/>
        <c:axPos val="l"/>
        <c:majorGridlines/>
        <c:title>
          <c:tx>
            <c:rich>
              <a:bodyPr/>
              <a:lstStyle/>
              <a:p>
                <a:pPr>
                  <a:defRPr/>
                </a:pPr>
                <a:r>
                  <a:rPr lang="en-US"/>
                  <a:t>RMSE</a:t>
                </a:r>
              </a:p>
            </c:rich>
          </c:tx>
          <c:overlay val="0"/>
        </c:title>
        <c:numFmt formatCode="General" sourceLinked="1"/>
        <c:majorTickMark val="none"/>
        <c:minorTickMark val="none"/>
        <c:tickLblPos val="nextTo"/>
        <c:crossAx val="32605888"/>
        <c:crosses val="autoZero"/>
        <c:crossBetween val="midCat"/>
      </c:valAx>
    </c:plotArea>
    <c:legend>
      <c:legendPos val="r"/>
      <c:layout>
        <c:manualLayout>
          <c:xMode val="edge"/>
          <c:yMode val="edge"/>
          <c:x val="0.66220611804055451"/>
          <c:y val="3.0335395575553054E-2"/>
          <c:w val="0.3033731679557754"/>
          <c:h val="0.21531983502062244"/>
        </c:manualLayout>
      </c:layout>
      <c:overlay val="1"/>
      <c:spPr>
        <a:solidFill>
          <a:schemeClr val="tx1"/>
        </a:solidFill>
      </c:spPr>
    </c:legend>
    <c:plotVisOnly val="1"/>
    <c:dispBlanksAs val="gap"/>
    <c:showDLblsOverMax val="0"/>
  </c:chart>
  <c:txPr>
    <a:bodyPr/>
    <a:lstStyle/>
    <a:p>
      <a:pPr>
        <a:defRPr sz="1600"/>
      </a:pPr>
      <a:endParaRPr lang="zh-TW"/>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42"/>
    </mc:Choice>
    <mc:Fallback>
      <c:style val="42"/>
    </mc:Fallback>
  </mc:AlternateContent>
  <c:chart>
    <c:autoTitleDeleted val="1"/>
    <c:plotArea>
      <c:layout/>
      <c:scatterChart>
        <c:scatterStyle val="lineMarker"/>
        <c:varyColors val="0"/>
        <c:ser>
          <c:idx val="0"/>
          <c:order val="0"/>
          <c:tx>
            <c:v>CF (no time bias)</c:v>
          </c:tx>
          <c:xVal>
            <c:numRef>
              <c:f>Sheet1!$D$53:$D$57</c:f>
              <c:numCache>
                <c:formatCode>General</c:formatCode>
                <c:ptCount val="5"/>
                <c:pt idx="0">
                  <c:v>9.3827700000000007</c:v>
                </c:pt>
                <c:pt idx="1">
                  <c:v>18.267769999999999</c:v>
                </c:pt>
                <c:pt idx="2">
                  <c:v>36.037770000000002</c:v>
                </c:pt>
                <c:pt idx="3">
                  <c:v>71.577770000000001</c:v>
                </c:pt>
                <c:pt idx="4">
                  <c:v>142.65777</c:v>
                </c:pt>
              </c:numCache>
            </c:numRef>
          </c:xVal>
          <c:yVal>
            <c:numRef>
              <c:f>Sheet1!$B$53:$B$57</c:f>
              <c:numCache>
                <c:formatCode>General</c:formatCode>
                <c:ptCount val="5"/>
                <c:pt idx="0">
                  <c:v>0.91390000000000005</c:v>
                </c:pt>
                <c:pt idx="1">
                  <c:v>0.90949999999999998</c:v>
                </c:pt>
                <c:pt idx="2">
                  <c:v>0.90620000000000001</c:v>
                </c:pt>
                <c:pt idx="3">
                  <c:v>0.9042</c:v>
                </c:pt>
                <c:pt idx="4">
                  <c:v>0.90280000000000005</c:v>
                </c:pt>
              </c:numCache>
            </c:numRef>
          </c:yVal>
          <c:smooth val="0"/>
          <c:extLst>
            <c:ext xmlns:c16="http://schemas.microsoft.com/office/drawing/2014/chart" uri="{C3380CC4-5D6E-409C-BE32-E72D297353CC}">
              <c16:uniqueId val="{00000000-C884-4C3B-BD23-86CDAF9554C7}"/>
            </c:ext>
          </c:extLst>
        </c:ser>
        <c:ser>
          <c:idx val="6"/>
          <c:order val="1"/>
          <c:tx>
            <c:v>Basic Latent Factors</c:v>
          </c:tx>
          <c:xVal>
            <c:numRef>
              <c:f>Sheet1!$D$42:$D$44</c:f>
              <c:numCache>
                <c:formatCode>General</c:formatCode>
                <c:ptCount val="3"/>
                <c:pt idx="0">
                  <c:v>25.38627</c:v>
                </c:pt>
                <c:pt idx="1">
                  <c:v>50.274769999999997</c:v>
                </c:pt>
                <c:pt idx="2">
                  <c:v>100.05177</c:v>
                </c:pt>
              </c:numCache>
            </c:numRef>
          </c:xVal>
          <c:yVal>
            <c:numRef>
              <c:f>Sheet1!$B$42:$B$44</c:f>
              <c:numCache>
                <c:formatCode>General</c:formatCode>
                <c:ptCount val="3"/>
                <c:pt idx="0">
                  <c:v>0.90459999999999996</c:v>
                </c:pt>
                <c:pt idx="1">
                  <c:v>0.90249999999999997</c:v>
                </c:pt>
                <c:pt idx="2">
                  <c:v>0.90090000000000003</c:v>
                </c:pt>
              </c:numCache>
            </c:numRef>
          </c:yVal>
          <c:smooth val="0"/>
          <c:extLst>
            <c:ext xmlns:c16="http://schemas.microsoft.com/office/drawing/2014/chart" uri="{C3380CC4-5D6E-409C-BE32-E72D297353CC}">
              <c16:uniqueId val="{00000001-C884-4C3B-BD23-86CDAF9554C7}"/>
            </c:ext>
          </c:extLst>
        </c:ser>
        <c:ser>
          <c:idx val="1"/>
          <c:order val="2"/>
          <c:tx>
            <c:v>CF (time bias)</c:v>
          </c:tx>
          <c:xVal>
            <c:numRef>
              <c:f>Sheet1!$D$47:$D$51</c:f>
              <c:numCache>
                <c:formatCode>General</c:formatCode>
                <c:ptCount val="5"/>
                <c:pt idx="0">
                  <c:v>55.73554</c:v>
                </c:pt>
                <c:pt idx="1">
                  <c:v>91.275540000000007</c:v>
                </c:pt>
                <c:pt idx="2">
                  <c:v>304.51553999999999</c:v>
                </c:pt>
                <c:pt idx="3">
                  <c:v>446.67554000000001</c:v>
                </c:pt>
                <c:pt idx="4">
                  <c:v>651.74134000000004</c:v>
                </c:pt>
              </c:numCache>
            </c:numRef>
          </c:xVal>
          <c:yVal>
            <c:numRef>
              <c:f>Sheet1!$B$47:$B$51</c:f>
              <c:numCache>
                <c:formatCode>General</c:formatCode>
                <c:ptCount val="5"/>
                <c:pt idx="0">
                  <c:v>0.8982</c:v>
                </c:pt>
                <c:pt idx="1">
                  <c:v>0.89559999999999995</c:v>
                </c:pt>
                <c:pt idx="2">
                  <c:v>0.89290000000000003</c:v>
                </c:pt>
                <c:pt idx="3">
                  <c:v>0.89259999999999995</c:v>
                </c:pt>
                <c:pt idx="4">
                  <c:v>0.89139999999999997</c:v>
                </c:pt>
              </c:numCache>
            </c:numRef>
          </c:yVal>
          <c:smooth val="0"/>
          <c:extLst>
            <c:ext xmlns:c16="http://schemas.microsoft.com/office/drawing/2014/chart" uri="{C3380CC4-5D6E-409C-BE32-E72D297353CC}">
              <c16:uniqueId val="{00000002-C884-4C3B-BD23-86CDAF9554C7}"/>
            </c:ext>
          </c:extLst>
        </c:ser>
        <c:ser>
          <c:idx val="2"/>
          <c:order val="3"/>
          <c:tx>
            <c:v>Latent Factors w/ Biases</c:v>
          </c:tx>
          <c:xVal>
            <c:numRef>
              <c:f>Sheet1!$D$9:$D$11</c:f>
              <c:numCache>
                <c:formatCode>General</c:formatCode>
                <c:ptCount val="3"/>
                <c:pt idx="0">
                  <c:v>26.27477</c:v>
                </c:pt>
                <c:pt idx="1">
                  <c:v>52.051769999999998</c:v>
                </c:pt>
                <c:pt idx="2">
                  <c:v>103.60577000000001</c:v>
                </c:pt>
              </c:numCache>
            </c:numRef>
          </c:xVal>
          <c:yVal>
            <c:numRef>
              <c:f>Sheet1!$B$9:$B$11</c:f>
              <c:numCache>
                <c:formatCode>General</c:formatCode>
                <c:ptCount val="3"/>
                <c:pt idx="0">
                  <c:v>0.8952</c:v>
                </c:pt>
                <c:pt idx="1">
                  <c:v>0.89239999999999997</c:v>
                </c:pt>
                <c:pt idx="2">
                  <c:v>0.8911</c:v>
                </c:pt>
              </c:numCache>
            </c:numRef>
          </c:yVal>
          <c:smooth val="0"/>
          <c:extLst>
            <c:ext xmlns:c16="http://schemas.microsoft.com/office/drawing/2014/chart" uri="{C3380CC4-5D6E-409C-BE32-E72D297353CC}">
              <c16:uniqueId val="{00000003-C884-4C3B-BD23-86CDAF9554C7}"/>
            </c:ext>
          </c:extLst>
        </c:ser>
        <c:ser>
          <c:idx val="3"/>
          <c:order val="4"/>
          <c:tx>
            <c:v>+ Linear time factors</c:v>
          </c:tx>
          <c:xVal>
            <c:numRef>
              <c:f>Sheet1!$D$14:$D$17</c:f>
              <c:numCache>
                <c:formatCode>General</c:formatCode>
                <c:ptCount val="4"/>
                <c:pt idx="0">
                  <c:v>50.772539999999999</c:v>
                </c:pt>
                <c:pt idx="1">
                  <c:v>100.54953999999999</c:v>
                </c:pt>
                <c:pt idx="2">
                  <c:v>200.10354000000001</c:v>
                </c:pt>
                <c:pt idx="3">
                  <c:v>498.76553999999999</c:v>
                </c:pt>
              </c:numCache>
            </c:numRef>
          </c:xVal>
          <c:yVal>
            <c:numRef>
              <c:f>Sheet1!$B$14:$B$17</c:f>
              <c:numCache>
                <c:formatCode>General</c:formatCode>
                <c:ptCount val="4"/>
                <c:pt idx="0">
                  <c:v>0.89039999999999997</c:v>
                </c:pt>
                <c:pt idx="1">
                  <c:v>0.88790000000000002</c:v>
                </c:pt>
                <c:pt idx="2">
                  <c:v>0.88700000000000001</c:v>
                </c:pt>
                <c:pt idx="3">
                  <c:v>0.88619999999999999</c:v>
                </c:pt>
              </c:numCache>
            </c:numRef>
          </c:yVal>
          <c:smooth val="0"/>
          <c:extLst>
            <c:ext xmlns:c16="http://schemas.microsoft.com/office/drawing/2014/chart" uri="{C3380CC4-5D6E-409C-BE32-E72D297353CC}">
              <c16:uniqueId val="{00000004-C884-4C3B-BD23-86CDAF9554C7}"/>
            </c:ext>
          </c:extLst>
        </c:ser>
        <c:ser>
          <c:idx val="4"/>
          <c:order val="5"/>
          <c:tx>
            <c:v>+ Per-day user biases</c:v>
          </c:tx>
          <c:xVal>
            <c:numRef>
              <c:f>Sheet1!$D$20:$D$22</c:f>
              <c:numCache>
                <c:formatCode>General</c:formatCode>
                <c:ptCount val="3"/>
                <c:pt idx="0">
                  <c:v>119.74954</c:v>
                </c:pt>
                <c:pt idx="1">
                  <c:v>219.30354</c:v>
                </c:pt>
                <c:pt idx="2">
                  <c:v>517.96554000000003</c:v>
                </c:pt>
              </c:numCache>
            </c:numRef>
          </c:xVal>
          <c:yVal>
            <c:numRef>
              <c:f>Sheet1!$B$20:$B$22</c:f>
              <c:numCache>
                <c:formatCode>General</c:formatCode>
                <c:ptCount val="3"/>
                <c:pt idx="0">
                  <c:v>0.88319999999999999</c:v>
                </c:pt>
                <c:pt idx="1">
                  <c:v>0.88239999999999996</c:v>
                </c:pt>
                <c:pt idx="2">
                  <c:v>0.88170000000000004</c:v>
                </c:pt>
              </c:numCache>
            </c:numRef>
          </c:yVal>
          <c:smooth val="0"/>
          <c:extLst>
            <c:ext xmlns:c16="http://schemas.microsoft.com/office/drawing/2014/chart" uri="{C3380CC4-5D6E-409C-BE32-E72D297353CC}">
              <c16:uniqueId val="{00000005-C884-4C3B-BD23-86CDAF9554C7}"/>
            </c:ext>
          </c:extLst>
        </c:ser>
        <c:ser>
          <c:idx val="5"/>
          <c:order val="6"/>
          <c:tx>
            <c:v>+ CF</c:v>
          </c:tx>
          <c:xVal>
            <c:numRef>
              <c:f>Sheet1!$D$35:$D$39</c:f>
              <c:numCache>
                <c:formatCode>General</c:formatCode>
                <c:ptCount val="5"/>
                <c:pt idx="0">
                  <c:v>229.96554</c:v>
                </c:pt>
                <c:pt idx="1">
                  <c:v>528.62753999999995</c:v>
                </c:pt>
                <c:pt idx="2">
                  <c:v>777.51253999999994</c:v>
                </c:pt>
                <c:pt idx="3">
                  <c:v>1026.3975399999999</c:v>
                </c:pt>
                <c:pt idx="4">
                  <c:v>1524.1675399999999</c:v>
                </c:pt>
              </c:numCache>
            </c:numRef>
          </c:xVal>
          <c:yVal>
            <c:numRef>
              <c:f>Sheet1!$B$35:$B$39</c:f>
              <c:numCache>
                <c:formatCode>General</c:formatCode>
                <c:ptCount val="5"/>
                <c:pt idx="0">
                  <c:v>0.87890000000000001</c:v>
                </c:pt>
                <c:pt idx="1">
                  <c:v>0.87870000000000004</c:v>
                </c:pt>
                <c:pt idx="2">
                  <c:v>0.87860000000000005</c:v>
                </c:pt>
                <c:pt idx="3">
                  <c:v>0.87849999999999995</c:v>
                </c:pt>
                <c:pt idx="4">
                  <c:v>0.87839999999999996</c:v>
                </c:pt>
              </c:numCache>
            </c:numRef>
          </c:yVal>
          <c:smooth val="0"/>
          <c:extLst>
            <c:ext xmlns:c16="http://schemas.microsoft.com/office/drawing/2014/chart" uri="{C3380CC4-5D6E-409C-BE32-E72D297353CC}">
              <c16:uniqueId val="{00000006-C884-4C3B-BD23-86CDAF9554C7}"/>
            </c:ext>
          </c:extLst>
        </c:ser>
        <c:dLbls>
          <c:showLegendKey val="0"/>
          <c:showVal val="0"/>
          <c:showCatName val="0"/>
          <c:showSerName val="0"/>
          <c:showPercent val="0"/>
          <c:showBubbleSize val="0"/>
        </c:dLbls>
        <c:axId val="32611648"/>
        <c:axId val="33488896"/>
      </c:scatterChart>
      <c:valAx>
        <c:axId val="32611648"/>
        <c:scaling>
          <c:logBase val="10"/>
          <c:orientation val="minMax"/>
        </c:scaling>
        <c:delete val="0"/>
        <c:axPos val="b"/>
        <c:title>
          <c:tx>
            <c:rich>
              <a:bodyPr/>
              <a:lstStyle/>
              <a:p>
                <a:pPr>
                  <a:defRPr/>
                </a:pPr>
                <a:r>
                  <a:rPr lang="en-US"/>
                  <a:t>Millions of parameters</a:t>
                </a:r>
              </a:p>
            </c:rich>
          </c:tx>
          <c:overlay val="0"/>
        </c:title>
        <c:numFmt formatCode="General" sourceLinked="1"/>
        <c:majorTickMark val="none"/>
        <c:minorTickMark val="none"/>
        <c:tickLblPos val="nextTo"/>
        <c:crossAx val="33488896"/>
        <c:crosses val="autoZero"/>
        <c:crossBetween val="midCat"/>
      </c:valAx>
      <c:valAx>
        <c:axId val="33488896"/>
        <c:scaling>
          <c:orientation val="minMax"/>
        </c:scaling>
        <c:delete val="0"/>
        <c:axPos val="l"/>
        <c:majorGridlines/>
        <c:title>
          <c:tx>
            <c:rich>
              <a:bodyPr/>
              <a:lstStyle/>
              <a:p>
                <a:pPr>
                  <a:defRPr/>
                </a:pPr>
                <a:r>
                  <a:rPr lang="en-US"/>
                  <a:t>RMSE</a:t>
                </a:r>
              </a:p>
            </c:rich>
          </c:tx>
          <c:overlay val="0"/>
        </c:title>
        <c:numFmt formatCode="General" sourceLinked="1"/>
        <c:majorTickMark val="none"/>
        <c:minorTickMark val="none"/>
        <c:tickLblPos val="nextTo"/>
        <c:crossAx val="32611648"/>
        <c:crosses val="autoZero"/>
        <c:crossBetween val="midCat"/>
      </c:valAx>
    </c:plotArea>
    <c:legend>
      <c:legendPos val="r"/>
      <c:layout>
        <c:manualLayout>
          <c:xMode val="edge"/>
          <c:yMode val="edge"/>
          <c:x val="0.69211861675185338"/>
          <c:y val="1.8430647439135198E-2"/>
          <c:w val="0.3000093244923332"/>
          <c:h val="0.45341507311586055"/>
        </c:manualLayout>
      </c:layout>
      <c:overlay val="1"/>
      <c:spPr>
        <a:solidFill>
          <a:schemeClr val="tx1"/>
        </a:solidFill>
      </c:spPr>
    </c:legend>
    <c:plotVisOnly val="1"/>
    <c:dispBlanksAs val="gap"/>
    <c:showDLblsOverMax val="0"/>
  </c:chart>
  <c:txPr>
    <a:bodyPr/>
    <a:lstStyle/>
    <a:p>
      <a:pPr>
        <a:defRPr sz="1600"/>
      </a:pPr>
      <a:endParaRPr lang="zh-TW"/>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11/5/2024</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11/5/2024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hedge our bet by tethering Gus to origin with an elastic cord that tries to pull Gus back towards the origin.  </a:t>
            </a:r>
          </a:p>
          <a:p>
            <a:endParaRPr lang="en-US" dirty="0"/>
          </a:p>
          <a:p>
            <a:r>
              <a:rPr lang="en-US" dirty="0"/>
              <a:t>If Gus has rated hundreds of  movies, he stays about where the data places him.</a:t>
            </a:r>
          </a:p>
        </p:txBody>
      </p:sp>
      <p:sp>
        <p:nvSpPr>
          <p:cNvPr id="4" name="Slide Number Placeholder 3"/>
          <p:cNvSpPr>
            <a:spLocks noGrp="1"/>
          </p:cNvSpPr>
          <p:nvPr>
            <p:ph type="sldNum" sz="quarter" idx="10"/>
          </p:nvPr>
        </p:nvSpPr>
        <p:spPr/>
        <p:txBody>
          <a:bodyPr/>
          <a:lstStyle/>
          <a:p>
            <a:fld id="{EE707532-839C-41A2-9E71-D5288AEAE66A}" type="slidenum">
              <a:rPr lang="en-US" smtClean="0"/>
              <a:pPr/>
              <a:t>32</a:t>
            </a:fld>
            <a:endParaRPr lang="en-US"/>
          </a:p>
        </p:txBody>
      </p:sp>
    </p:spTree>
    <p:extLst>
      <p:ext uri="{BB962C8B-B14F-4D97-AF65-F5344CB8AC3E}">
        <p14:creationId xmlns:p14="http://schemas.microsoft.com/office/powerpoint/2010/main" val="921421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if he has hated only a few dozen, he is pulled back towards the origin.</a:t>
            </a:r>
          </a:p>
        </p:txBody>
      </p:sp>
      <p:sp>
        <p:nvSpPr>
          <p:cNvPr id="4" name="Slide Number Placeholder 3"/>
          <p:cNvSpPr>
            <a:spLocks noGrp="1"/>
          </p:cNvSpPr>
          <p:nvPr>
            <p:ph type="sldNum" sz="quarter" idx="10"/>
          </p:nvPr>
        </p:nvSpPr>
        <p:spPr/>
        <p:txBody>
          <a:bodyPr/>
          <a:lstStyle/>
          <a:p>
            <a:fld id="{EE707532-839C-41A2-9E71-D5288AEAE66A}" type="slidenum">
              <a:rPr lang="en-US" smtClean="0"/>
              <a:pPr/>
              <a:t>33</a:t>
            </a:fld>
            <a:endParaRPr lang="en-US"/>
          </a:p>
        </p:txBody>
      </p:sp>
    </p:spTree>
    <p:extLst>
      <p:ext uri="{BB962C8B-B14F-4D97-AF65-F5344CB8AC3E}">
        <p14:creationId xmlns:p14="http://schemas.microsoft.com/office/powerpoint/2010/main" val="921421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if he has rated only a handful, he is pulled even further.</a:t>
            </a:r>
          </a:p>
        </p:txBody>
      </p:sp>
      <p:sp>
        <p:nvSpPr>
          <p:cNvPr id="4" name="Slide Number Placeholder 3"/>
          <p:cNvSpPr>
            <a:spLocks noGrp="1"/>
          </p:cNvSpPr>
          <p:nvPr>
            <p:ph type="sldNum" sz="quarter" idx="10"/>
          </p:nvPr>
        </p:nvSpPr>
        <p:spPr/>
        <p:txBody>
          <a:bodyPr/>
          <a:lstStyle/>
          <a:p>
            <a:fld id="{EE707532-839C-41A2-9E71-D5288AEAE66A}" type="slidenum">
              <a:rPr lang="en-US" smtClean="0"/>
              <a:pPr/>
              <a:t>34</a:t>
            </a:fld>
            <a:endParaRPr lang="en-US"/>
          </a:p>
        </p:txBody>
      </p:sp>
    </p:spTree>
    <p:extLst>
      <p:ext uri="{BB962C8B-B14F-4D97-AF65-F5344CB8AC3E}">
        <p14:creationId xmlns:p14="http://schemas.microsoft.com/office/powerpoint/2010/main" val="921421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35</a:t>
            </a:fld>
            <a:endParaRPr lang="en-US"/>
          </a:p>
        </p:txBody>
      </p:sp>
    </p:spTree>
    <p:extLst>
      <p:ext uri="{BB962C8B-B14F-4D97-AF65-F5344CB8AC3E}">
        <p14:creationId xmlns:p14="http://schemas.microsoft.com/office/powerpoint/2010/main" val="3480780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Many options for modeling</a:t>
            </a:r>
          </a:p>
          <a:p>
            <a:pPr lvl="1"/>
            <a:r>
              <a:rPr lang="en-US" dirty="0"/>
              <a:t>Variants of the ideas we have seen so far</a:t>
            </a:r>
          </a:p>
          <a:p>
            <a:pPr lvl="2"/>
            <a:r>
              <a:rPr lang="en-US" dirty="0"/>
              <a:t>Different numbers of factors</a:t>
            </a:r>
          </a:p>
          <a:p>
            <a:pPr lvl="2"/>
            <a:r>
              <a:rPr lang="en-US" dirty="0"/>
              <a:t>Different ways to model time</a:t>
            </a:r>
          </a:p>
          <a:p>
            <a:pPr lvl="2"/>
            <a:r>
              <a:rPr lang="en-US" dirty="0"/>
              <a:t>Different ways to handle implicit information</a:t>
            </a:r>
          </a:p>
          <a:p>
            <a:pPr lvl="1"/>
            <a:r>
              <a:rPr lang="en-US" dirty="0"/>
              <a:t>Other models (not described here)</a:t>
            </a:r>
          </a:p>
          <a:p>
            <a:pPr lvl="2"/>
            <a:r>
              <a:rPr lang="en-US" dirty="0"/>
              <a:t>Nearest-neighbor models</a:t>
            </a:r>
          </a:p>
          <a:p>
            <a:pPr lvl="2"/>
            <a:r>
              <a:rPr lang="en-US" dirty="0"/>
              <a:t>Restricted Boltzmann machines</a:t>
            </a:r>
          </a:p>
          <a:p>
            <a:r>
              <a:rPr lang="en-US" dirty="0"/>
              <a:t>Model averaging is useful….</a:t>
            </a:r>
          </a:p>
          <a:p>
            <a:pPr lvl="1"/>
            <a:r>
              <a:rPr lang="en-US" dirty="0"/>
              <a:t>Linear model combining</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52</a:t>
            </a:fld>
            <a:endParaRPr lang="en-US"/>
          </a:p>
        </p:txBody>
      </p:sp>
    </p:spTree>
    <p:extLst>
      <p:ext uri="{BB962C8B-B14F-4D97-AF65-F5344CB8AC3E}">
        <p14:creationId xmlns:p14="http://schemas.microsoft.com/office/powerpoint/2010/main" val="1444430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14</a:t>
            </a:fld>
            <a:endParaRPr lang="en-US"/>
          </a:p>
        </p:txBody>
      </p:sp>
    </p:spTree>
    <p:extLst>
      <p:ext uri="{BB962C8B-B14F-4D97-AF65-F5344CB8AC3E}">
        <p14:creationId xmlns:p14="http://schemas.microsoft.com/office/powerpoint/2010/main" val="2851471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15</a:t>
            </a:fld>
            <a:endParaRPr lang="en-US"/>
          </a:p>
        </p:txBody>
      </p:sp>
    </p:spTree>
    <p:extLst>
      <p:ext uri="{BB962C8B-B14F-4D97-AF65-F5344CB8AC3E}">
        <p14:creationId xmlns:p14="http://schemas.microsoft.com/office/powerpoint/2010/main" val="89856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Difference with SVD:</a:t>
            </a:r>
          </a:p>
          <a:p>
            <a:r>
              <a:rPr lang="en-US" sz="1200" dirty="0">
                <a:solidFill>
                  <a:schemeClr val="bg1"/>
                </a:solidFill>
              </a:rPr>
              <a:t>-- can multiply sigma with V and get the UV decomposition</a:t>
            </a:r>
          </a:p>
          <a:p>
            <a:r>
              <a:rPr lang="en-US" sz="1200" dirty="0">
                <a:solidFill>
                  <a:schemeClr val="bg1"/>
                </a:solidFill>
              </a:rPr>
              <a:t>-- SVD will count errors also on missing entries (zeros)</a:t>
            </a:r>
          </a:p>
          <a:p>
            <a:r>
              <a:rPr lang="en-US" sz="1200" dirty="0">
                <a:solidFill>
                  <a:schemeClr val="bg1"/>
                </a:solidFill>
              </a:rPr>
              <a:t>-- SVD insists U,V are orthonormal. We do not want this here, we do not care, we just want something that works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18</a:t>
            </a:fld>
            <a:endParaRPr lang="en-US"/>
          </a:p>
        </p:txBody>
      </p:sp>
    </p:spTree>
    <p:extLst>
      <p:ext uri="{BB962C8B-B14F-4D97-AF65-F5344CB8AC3E}">
        <p14:creationId xmlns:p14="http://schemas.microsoft.com/office/powerpoint/2010/main" val="687758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a hypothetical layout of movies in two dimensions.  </a:t>
            </a:r>
          </a:p>
          <a:p>
            <a:endParaRPr lang="en-US" dirty="0"/>
          </a:p>
          <a:p>
            <a:r>
              <a:rPr lang="en-US" dirty="0"/>
              <a:t>In the example, the horizontal dimension contrasts “chick flicks” from “macho movies”, while the vertical dimension measures the seriousness of the movie.</a:t>
            </a:r>
          </a:p>
          <a:p>
            <a:endParaRPr lang="en-US" dirty="0"/>
          </a:p>
          <a:p>
            <a:r>
              <a:rPr lang="en-US" dirty="0"/>
              <a:t>In a real application of SVD, an algorithm would determine the layout, so it night not be easy to label the axes.</a:t>
            </a:r>
          </a:p>
          <a:p>
            <a:endParaRPr lang="en-US" dirty="0"/>
          </a:p>
          <a:p>
            <a:r>
              <a:rPr lang="en-US" dirty="0"/>
              <a:t>Feel free to disagree with my placement of the various movies.</a:t>
            </a:r>
          </a:p>
          <a:p>
            <a:endParaRPr lang="en-US" dirty="0"/>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22</a:t>
            </a:fld>
            <a:endParaRPr lang="en-US"/>
          </a:p>
        </p:txBody>
      </p:sp>
    </p:spTree>
    <p:extLst>
      <p:ext uri="{BB962C8B-B14F-4D97-AF65-F5344CB8AC3E}">
        <p14:creationId xmlns:p14="http://schemas.microsoft.com/office/powerpoint/2010/main" val="971690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fall into the same space as movies, where a user’s position in a dimension reflects the user’s preference for (or against) movies that score high on that dimension.  </a:t>
            </a:r>
          </a:p>
          <a:p>
            <a:endParaRPr lang="en-US" dirty="0"/>
          </a:p>
          <a:p>
            <a:r>
              <a:rPr lang="en-US" dirty="0"/>
              <a:t>For example, BLUE tends to like male-oriented movies, but dislikes serious movies.  Therefore, we would expect him to love “Dumb and Dumber” and hate “The Color Purple”.</a:t>
            </a:r>
          </a:p>
          <a:p>
            <a:endParaRPr lang="en-US" dirty="0"/>
          </a:p>
          <a:p>
            <a:r>
              <a:rPr lang="en-US" dirty="0"/>
              <a:t>Note that these two dimensions do not characterize Dave’s (DOCTOR) interests very well; additional dimensions would be needed.</a:t>
            </a:r>
          </a:p>
          <a:p>
            <a:endParaRPr lang="en-US" b="1" dirty="0"/>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23</a:t>
            </a:fld>
            <a:endParaRPr lang="en-US"/>
          </a:p>
        </p:txBody>
      </p:sp>
    </p:spTree>
    <p:extLst>
      <p:ext uri="{BB962C8B-B14F-4D97-AF65-F5344CB8AC3E}">
        <p14:creationId xmlns:p14="http://schemas.microsoft.com/office/powerpoint/2010/main" val="4221672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Difference with SVD:</a:t>
            </a:r>
          </a:p>
          <a:p>
            <a:r>
              <a:rPr lang="en-US" sz="1200" dirty="0">
                <a:solidFill>
                  <a:schemeClr val="bg1"/>
                </a:solidFill>
              </a:rPr>
              <a:t>-- can multiply sigma with V and get the UV decomposition</a:t>
            </a:r>
          </a:p>
          <a:p>
            <a:r>
              <a:rPr lang="en-US" sz="1200" dirty="0">
                <a:solidFill>
                  <a:schemeClr val="bg1"/>
                </a:solidFill>
              </a:rPr>
              <a:t>-- SVD will count errors also on missing entries (zeros)</a:t>
            </a:r>
          </a:p>
          <a:p>
            <a:r>
              <a:rPr lang="en-US" sz="1200" dirty="0">
                <a:solidFill>
                  <a:schemeClr val="bg1"/>
                </a:solidFill>
              </a:rPr>
              <a:t>-- SVD insists U,V are orthonormal. We do not want this here, we do not care, we just want something that works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24</a:t>
            </a:fld>
            <a:endParaRPr lang="en-US"/>
          </a:p>
        </p:txBody>
      </p:sp>
    </p:spTree>
    <p:extLst>
      <p:ext uri="{BB962C8B-B14F-4D97-AF65-F5344CB8AC3E}">
        <p14:creationId xmlns:p14="http://schemas.microsoft.com/office/powerpoint/2010/main" val="687758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Difference with SVD:</a:t>
            </a:r>
          </a:p>
          <a:p>
            <a:r>
              <a:rPr lang="en-US" sz="1200" dirty="0">
                <a:solidFill>
                  <a:schemeClr val="bg1"/>
                </a:solidFill>
              </a:rPr>
              <a:t>-- can multiply sigma with V and get the UV decomposition</a:t>
            </a:r>
          </a:p>
          <a:p>
            <a:r>
              <a:rPr lang="en-US" sz="1200" dirty="0">
                <a:solidFill>
                  <a:schemeClr val="bg1"/>
                </a:solidFill>
              </a:rPr>
              <a:t>-- SVD will count errors also on missing entries (zeros)</a:t>
            </a:r>
          </a:p>
          <a:p>
            <a:r>
              <a:rPr lang="en-US" sz="1200" dirty="0">
                <a:solidFill>
                  <a:schemeClr val="bg1"/>
                </a:solidFill>
              </a:rPr>
              <a:t>-- SVD insists U,V are orthonormal. We do not want this here, we do not care, we just want something that works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25</a:t>
            </a:fld>
            <a:endParaRPr lang="en-US"/>
          </a:p>
        </p:txBody>
      </p:sp>
    </p:spTree>
    <p:extLst>
      <p:ext uri="{BB962C8B-B14F-4D97-AF65-F5344CB8AC3E}">
        <p14:creationId xmlns:p14="http://schemas.microsoft.com/office/powerpoint/2010/main" val="687758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Gus.</a:t>
            </a:r>
          </a:p>
          <a:p>
            <a:endParaRPr lang="en-US" dirty="0"/>
          </a:p>
          <a:p>
            <a:r>
              <a:rPr lang="en-US" dirty="0"/>
              <a:t>This slide shows the position for Gus that best explains his ratings for the Training data—i.e., that minimizes his sum of squared errors.</a:t>
            </a:r>
          </a:p>
          <a:p>
            <a:endParaRPr lang="en-US" dirty="0"/>
          </a:p>
          <a:p>
            <a:r>
              <a:rPr lang="en-US" dirty="0"/>
              <a:t>If Gus has rated hundreds of movies, we could probably be confident of that we have estimated his true preferences accurately.  </a:t>
            </a:r>
          </a:p>
          <a:p>
            <a:br>
              <a:rPr lang="en-US" dirty="0"/>
            </a:br>
            <a:r>
              <a:rPr lang="en-US" dirty="0"/>
              <a:t>But what if Gus has only rated a few movies—say the ten on this slide?  We should not be so confident.  </a:t>
            </a:r>
          </a:p>
        </p:txBody>
      </p:sp>
      <p:sp>
        <p:nvSpPr>
          <p:cNvPr id="4" name="Slide Number Placeholder 3"/>
          <p:cNvSpPr>
            <a:spLocks noGrp="1"/>
          </p:cNvSpPr>
          <p:nvPr>
            <p:ph type="sldNum" sz="quarter" idx="10"/>
          </p:nvPr>
        </p:nvSpPr>
        <p:spPr/>
        <p:txBody>
          <a:bodyPr/>
          <a:lstStyle/>
          <a:p>
            <a:fld id="{EE707532-839C-41A2-9E71-D5288AEAE66A}" type="slidenum">
              <a:rPr lang="en-US" smtClean="0"/>
              <a:pPr/>
              <a:t>31</a:t>
            </a:fld>
            <a:endParaRPr lang="en-US"/>
          </a:p>
        </p:txBody>
      </p:sp>
    </p:spTree>
    <p:extLst>
      <p:ext uri="{BB962C8B-B14F-4D97-AF65-F5344CB8AC3E}">
        <p14:creationId xmlns:p14="http://schemas.microsoft.com/office/powerpoint/2010/main" val="921421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5A7C6E0D-75E6-4604-8FDD-2D905DA27142}" type="datetime1">
              <a:rPr lang="en-US" smtClean="0"/>
              <a:t>11/5/2024</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49403F-9D5D-4E5E-9BAC-9CABE05E718C}" type="datetime1">
              <a:rPr lang="en-US" smtClean="0"/>
              <a:t>11/5/2024</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BB7228-BCD5-4AB9-8691-08B70FDE74F1}" type="datetime1">
              <a:rPr lang="en-US" smtClean="0"/>
              <a:t>11/5/2024</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9DE80B88-3A65-4593-9E5D-CD4348DFCF95}" type="datetime1">
              <a:rPr lang="en-US" smtClean="0"/>
              <a:t>11/5/2024</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93C1D361-3C99-48AD-BDBD-08551B446AB2}" type="datetime1">
              <a:rPr lang="en-US" smtClean="0"/>
              <a:t>11/5/2024</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777127A0-8BC3-4FD7-A608-64CE6A4CADDA}" type="datetime1">
              <a:rPr lang="en-US" smtClean="0"/>
              <a:t>11/5/2024</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A83FB442-468E-4111-8F2A-B5268A436E0E}" type="datetime1">
              <a:rPr lang="en-US" smtClean="0"/>
              <a:t>11/5/2024</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5CC123E-DFED-4833-835D-FDDCD4BC21CA}" type="datetime1">
              <a:rPr lang="en-US" smtClean="0"/>
              <a:t>11/5/2024</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F8A3312-F3B1-4DC2-A05C-5BD198B7F107}" type="datetime1">
              <a:rPr lang="en-US" smtClean="0"/>
              <a:t>11/5/2024</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A5BF732-B15F-49E0-8385-8ADBE2286AF5}" type="datetime1">
              <a:rPr lang="en-US" smtClean="0"/>
              <a:t>11/5/2024</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CB1FA-44B2-4574-A477-60D60133495E}" type="datetime1">
              <a:rPr lang="en-US" smtClean="0"/>
              <a:t>11/5/2024</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15CFA96-692A-494D-AEC4-88AEF9A98C47}" type="datetime1">
              <a:rPr lang="en-US" smtClean="0"/>
              <a:t>11/5/2024</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4C32A79-3CD5-4EC3-8ADC-F2DE1E495AAA}" type="datetime1">
              <a:rPr lang="en-US" smtClean="0"/>
              <a:t>11/5/2024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2725AD87-5F7E-4EA7-9427-5384C21F4E37}" type="datetime1">
              <a:rPr lang="en-US" smtClean="0"/>
              <a:t>11/5/2024</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6.jpe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4.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25.wmf"/><Relationship Id="rId5" Type="http://schemas.openxmlformats.org/officeDocument/2006/relationships/oleObject" Target="../embeddings/oleObject4.bin"/><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26.wmf"/><Relationship Id="rId5" Type="http://schemas.openxmlformats.org/officeDocument/2006/relationships/oleObject" Target="../embeddings/oleObject5.bin"/><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26.wmf"/><Relationship Id="rId5" Type="http://schemas.openxmlformats.org/officeDocument/2006/relationships/oleObject" Target="../embeddings/oleObject6.bin"/><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26.wmf"/><Relationship Id="rId5" Type="http://schemas.openxmlformats.org/officeDocument/2006/relationships/oleObject" Target="../embeddings/oleObject7.bin"/><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image" Target="../media/image30.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4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0.wmf"/></Relationships>
</file>

<file path=ppt/slides/_rels/slide4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44.emf"/><Relationship Id="rId4" Type="http://schemas.openxmlformats.org/officeDocument/2006/relationships/oleObject" Target="../embeddings/oleObject10.bin"/></Relationships>
</file>

<file path=ppt/slides/_rels/slide5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hyperlink" Target="http://www.the-ensemble.com/" TargetMode="External"/><Relationship Id="rId2" Type="http://schemas.openxmlformats.org/officeDocument/2006/relationships/hyperlink" Target="http://www2.research.att.com/~volinsky/netflix/bpc.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png"/><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Recommender Systems:</a:t>
            </a:r>
            <a:br>
              <a:rPr lang="en-US" sz="5400" dirty="0"/>
            </a:br>
            <a:r>
              <a:rPr lang="en-US" sz="5400" dirty="0"/>
              <a:t>Latent Factor Models</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a:t>Slides </a:t>
            </a:r>
            <a:r>
              <a:rPr lang="en-US" sz="2400"/>
              <a:t>modified from Mining </a:t>
            </a:r>
            <a:r>
              <a:rPr lang="en-US" sz="2400" dirty="0"/>
              <a:t>of Massive Datasets</a:t>
            </a:r>
          </a:p>
          <a:p>
            <a:r>
              <a:rPr lang="en-US" sz="2400" dirty="0"/>
              <a:t>Jure Leskovec, </a:t>
            </a:r>
            <a:r>
              <a:rPr lang="en-US" sz="2400" dirty="0" err="1"/>
              <a:t>Anand</a:t>
            </a:r>
            <a:r>
              <a:rPr lang="en-US" sz="2400" dirty="0"/>
              <a:t> </a:t>
            </a:r>
            <a:r>
              <a:rPr lang="en-US" sz="2400" dirty="0" err="1"/>
              <a:t>Rajaraman</a:t>
            </a:r>
            <a:r>
              <a:rPr lang="en-US" sz="2400" dirty="0"/>
              <a:t>, Jeff Ullman </a:t>
            </a:r>
            <a:r>
              <a:rPr lang="en-US" sz="2000" dirty="0"/>
              <a:t>Stanford University</a:t>
            </a:r>
          </a:p>
          <a:p>
            <a:r>
              <a:rPr lang="en-US" sz="3200" dirty="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slides:</a:t>
            </a:r>
            <a:r>
              <a:rPr lang="en-US" sz="1200" dirty="0">
                <a:latin typeface="Arial" pitchFamily="34" charset="0"/>
                <a:cs typeface="Arial" pitchFamily="34" charset="0"/>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http://www.mmds.org</a:t>
            </a:r>
            <a:r>
              <a:rPr lang="en-US" sz="1200" dirty="0">
                <a:latin typeface="Arial" pitchFamily="34" charset="0"/>
                <a:cs typeface="Arial" pitchFamily="34" charset="0"/>
              </a:rPr>
              <a:t> </a:t>
            </a:r>
          </a:p>
        </p:txBody>
      </p:sp>
    </p:spTree>
    <p:extLst>
      <p:ext uri="{BB962C8B-B14F-4D97-AF65-F5344CB8AC3E}">
        <p14:creationId xmlns:p14="http://schemas.microsoft.com/office/powerpoint/2010/main" val="167153959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type="title"/>
          </p:nvPr>
        </p:nvSpPr>
        <p:spPr/>
        <p:txBody>
          <a:bodyPr>
            <a:normAutofit/>
          </a:bodyPr>
          <a:lstStyle/>
          <a:p>
            <a:r>
              <a:rPr lang="en-US" dirty="0"/>
              <a:t>Idea: Interpolation Weights </a:t>
            </a:r>
            <a:r>
              <a:rPr lang="en-US" i="1" dirty="0" err="1"/>
              <a:t>w</a:t>
            </a:r>
            <a:r>
              <a:rPr lang="en-US" i="1" baseline="-25000" dirty="0" err="1"/>
              <a:t>ij</a:t>
            </a:r>
            <a:endParaRPr lang="en-US" i="1" baseline="-25000" dirty="0"/>
          </a:p>
        </p:txBody>
      </p:sp>
      <mc:AlternateContent xmlns:mc="http://schemas.openxmlformats.org/markup-compatibility/2006" xmlns:a14="http://schemas.microsoft.com/office/drawing/2010/main">
        <mc:Choice Requires="a14">
          <p:sp>
            <p:nvSpPr>
              <p:cNvPr id="198660" name="Rectangle 4"/>
              <p:cNvSpPr>
                <a:spLocks noGrp="1" noChangeArrowheads="1"/>
              </p:cNvSpPr>
              <p:nvPr>
                <p:ph idx="1"/>
              </p:nvPr>
            </p:nvSpPr>
            <p:spPr>
              <a:xfrm>
                <a:off x="457200" y="1295400"/>
                <a:ext cx="8534400" cy="5410200"/>
              </a:xfrm>
            </p:spPr>
            <p:txBody>
              <a:bodyPr>
                <a:normAutofit/>
              </a:bodyPr>
              <a:lstStyle/>
              <a:p>
                <a14:m>
                  <m:oMath xmlns:m="http://schemas.openxmlformats.org/officeDocument/2006/math">
                    <m:acc>
                      <m:accPr>
                        <m:chr m:val="̂"/>
                        <m:ctrlPr>
                          <a:rPr lang="en-US" b="0" i="1" smtClean="0">
                            <a:solidFill>
                              <a:srgbClr val="0000FF"/>
                            </a:solidFill>
                            <a:latin typeface="Cambria Math" panose="02040503050406030204" pitchFamily="18" charset="0"/>
                          </a:rPr>
                        </m:ctrlPr>
                      </m:accPr>
                      <m:e>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a:rPr>
                              <m:t>𝑟</m:t>
                            </m:r>
                          </m:e>
                          <m:sub>
                            <m:r>
                              <a:rPr lang="en-US" b="0" i="1" smtClean="0">
                                <a:solidFill>
                                  <a:srgbClr val="0000FF"/>
                                </a:solidFill>
                                <a:latin typeface="Cambria Math"/>
                              </a:rPr>
                              <m:t>𝑥𝑖</m:t>
                            </m:r>
                          </m:sub>
                        </m:sSub>
                      </m:e>
                    </m:acc>
                    <m:r>
                      <a:rPr lang="en-US" b="0" i="1" dirty="0" smtClean="0">
                        <a:solidFill>
                          <a:srgbClr val="0000FF"/>
                        </a:solidFill>
                        <a:latin typeface="Cambria Math"/>
                      </a:rPr>
                      <m:t>=</m:t>
                    </m:r>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𝑏</m:t>
                        </m:r>
                      </m:e>
                      <m:sub>
                        <m:r>
                          <a:rPr lang="en-US" b="0" i="1" dirty="0" smtClean="0">
                            <a:solidFill>
                              <a:srgbClr val="0000FF"/>
                            </a:solidFill>
                            <a:latin typeface="Cambria Math"/>
                          </a:rPr>
                          <m:t>𝑥𝑖</m:t>
                        </m:r>
                      </m:sub>
                    </m:sSub>
                    <m:r>
                      <a:rPr lang="en-US" b="0" i="1" dirty="0" smtClean="0">
                        <a:solidFill>
                          <a:srgbClr val="0000FF"/>
                        </a:solidFill>
                        <a:latin typeface="Cambria Math"/>
                      </a:rPr>
                      <m:t>+</m:t>
                    </m:r>
                    <m:nary>
                      <m:naryPr>
                        <m:chr m:val="∑"/>
                        <m:supHide m:val="on"/>
                        <m:ctrlPr>
                          <a:rPr lang="en-US" b="0" i="1" dirty="0" smtClean="0">
                            <a:solidFill>
                              <a:srgbClr val="0000FF"/>
                            </a:solidFill>
                            <a:latin typeface="Cambria Math" panose="02040503050406030204" pitchFamily="18" charset="0"/>
                          </a:rPr>
                        </m:ctrlPr>
                      </m:naryPr>
                      <m:sub>
                        <m:r>
                          <a:rPr lang="en-US" b="0" i="1" dirty="0" smtClean="0">
                            <a:solidFill>
                              <a:srgbClr val="0000FF"/>
                            </a:solidFill>
                            <a:latin typeface="Cambria Math"/>
                          </a:rPr>
                          <m:t>𝑗</m:t>
                        </m:r>
                        <m:r>
                          <a:rPr lang="en-US" b="0" i="1" dirty="0" smtClean="0">
                            <a:solidFill>
                              <a:srgbClr val="0000FF"/>
                            </a:solidFill>
                            <a:latin typeface="Cambria Math"/>
                          </a:rPr>
                          <m:t>∈</m:t>
                        </m:r>
                        <m:r>
                          <a:rPr lang="en-US" b="0" i="1" dirty="0" smtClean="0">
                            <a:solidFill>
                              <a:srgbClr val="0000FF"/>
                            </a:solidFill>
                            <a:latin typeface="Cambria Math"/>
                          </a:rPr>
                          <m:t>𝑁</m:t>
                        </m:r>
                        <m:r>
                          <a:rPr lang="en-US" b="0" i="1" dirty="0" smtClean="0">
                            <a:solidFill>
                              <a:srgbClr val="0000FF"/>
                            </a:solidFill>
                            <a:latin typeface="Cambria Math"/>
                          </a:rPr>
                          <m:t>(</m:t>
                        </m:r>
                        <m:r>
                          <a:rPr lang="en-US" b="0" i="1" dirty="0" smtClean="0">
                            <a:solidFill>
                              <a:srgbClr val="0000FF"/>
                            </a:solidFill>
                            <a:latin typeface="Cambria Math"/>
                          </a:rPr>
                          <m:t>𝑖</m:t>
                        </m:r>
                        <m:r>
                          <a:rPr lang="en-US" b="0" i="1" dirty="0" smtClean="0">
                            <a:solidFill>
                              <a:srgbClr val="0000FF"/>
                            </a:solidFill>
                            <a:latin typeface="Cambria Math"/>
                          </a:rPr>
                          <m:t>,</m:t>
                        </m:r>
                        <m:r>
                          <a:rPr lang="en-US" b="0" i="1" dirty="0" smtClean="0">
                            <a:solidFill>
                              <a:srgbClr val="0000FF"/>
                            </a:solidFill>
                            <a:latin typeface="Cambria Math"/>
                          </a:rPr>
                          <m:t>𝑥</m:t>
                        </m:r>
                        <m:r>
                          <a:rPr lang="en-US" b="0" i="1" dirty="0" smtClean="0">
                            <a:solidFill>
                              <a:srgbClr val="0000FF"/>
                            </a:solidFill>
                            <a:latin typeface="Cambria Math"/>
                          </a:rPr>
                          <m:t>)</m:t>
                        </m:r>
                      </m:sub>
                      <m:sup/>
                      <m:e>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𝑤</m:t>
                            </m:r>
                          </m:e>
                          <m:sub>
                            <m:r>
                              <a:rPr lang="en-US" b="0" i="1" dirty="0" smtClean="0">
                                <a:solidFill>
                                  <a:srgbClr val="0000FF"/>
                                </a:solidFill>
                                <a:latin typeface="Cambria Math"/>
                              </a:rPr>
                              <m:t>𝑖𝑗</m:t>
                            </m:r>
                          </m:sub>
                        </m:sSub>
                        <m:d>
                          <m:dPr>
                            <m:ctrlPr>
                              <a:rPr lang="en-US" b="0" i="1" dirty="0" smtClean="0">
                                <a:solidFill>
                                  <a:srgbClr val="0000FF"/>
                                </a:solidFill>
                                <a:latin typeface="Cambria Math" panose="02040503050406030204" pitchFamily="18" charset="0"/>
                              </a:rPr>
                            </m:ctrlPr>
                          </m:dPr>
                          <m:e>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𝑟</m:t>
                                </m:r>
                              </m:e>
                              <m:sub>
                                <m:r>
                                  <a:rPr lang="en-US" b="0" i="1" dirty="0" smtClean="0">
                                    <a:solidFill>
                                      <a:srgbClr val="0000FF"/>
                                    </a:solidFill>
                                    <a:latin typeface="Cambria Math"/>
                                  </a:rPr>
                                  <m:t>𝑥𝑗</m:t>
                                </m:r>
                              </m:sub>
                            </m:sSub>
                            <m:r>
                              <a:rPr lang="en-US" b="0" i="1" dirty="0" smtClean="0">
                                <a:solidFill>
                                  <a:srgbClr val="0000FF"/>
                                </a:solidFill>
                                <a:latin typeface="Cambria Math"/>
                              </a:rPr>
                              <m:t>−</m:t>
                            </m:r>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𝑏</m:t>
                                </m:r>
                              </m:e>
                              <m:sub>
                                <m:r>
                                  <a:rPr lang="en-US" b="0" i="1" dirty="0" smtClean="0">
                                    <a:solidFill>
                                      <a:srgbClr val="0000FF"/>
                                    </a:solidFill>
                                    <a:latin typeface="Cambria Math"/>
                                  </a:rPr>
                                  <m:t>𝑥𝑗</m:t>
                                </m:r>
                              </m:sub>
                            </m:sSub>
                          </m:e>
                        </m:d>
                      </m:e>
                    </m:nary>
                  </m:oMath>
                </a14:m>
                <a:endParaRPr lang="en-US" dirty="0">
                  <a:solidFill>
                    <a:srgbClr val="008000"/>
                  </a:solidFill>
                </a:endParaRPr>
              </a:p>
              <a:p>
                <a:r>
                  <a:rPr lang="en-US" b="1" dirty="0">
                    <a:solidFill>
                      <a:srgbClr val="D60093"/>
                    </a:solidFill>
                  </a:rPr>
                  <a:t>How to set </a:t>
                </a:r>
                <a:r>
                  <a:rPr lang="en-US" b="1" i="1" dirty="0" err="1">
                    <a:solidFill>
                      <a:srgbClr val="D60093"/>
                    </a:solidFill>
                  </a:rPr>
                  <a:t>w</a:t>
                </a:r>
                <a:r>
                  <a:rPr lang="en-US" b="1" i="1" baseline="-25000" dirty="0" err="1">
                    <a:solidFill>
                      <a:srgbClr val="D60093"/>
                    </a:solidFill>
                  </a:rPr>
                  <a:t>ij</a:t>
                </a:r>
                <a:r>
                  <a:rPr lang="en-US" b="1" dirty="0">
                    <a:solidFill>
                      <a:srgbClr val="D60093"/>
                    </a:solidFill>
                  </a:rPr>
                  <a:t>?</a:t>
                </a:r>
              </a:p>
              <a:p>
                <a:pPr lvl="1"/>
                <a:r>
                  <a:rPr lang="en-US" dirty="0"/>
                  <a:t>Remember, error metric is:</a:t>
                </a:r>
                <a:r>
                  <a:rPr lang="en-US" dirty="0">
                    <a:solidFill>
                      <a:srgbClr val="FF0066"/>
                    </a:solidFill>
                  </a:rPr>
                  <a:t> </a:t>
                </a:r>
                <a14:m>
                  <m:oMath xmlns:m="http://schemas.openxmlformats.org/officeDocument/2006/math">
                    <m:f>
                      <m:fPr>
                        <m:ctrlPr>
                          <a:rPr lang="en-US" i="1" smtClean="0">
                            <a:solidFill>
                              <a:schemeClr val="tx1"/>
                            </a:solidFill>
                            <a:latin typeface="Cambria Math" panose="02040503050406030204" pitchFamily="18" charset="0"/>
                          </a:rPr>
                        </m:ctrlPr>
                      </m:fPr>
                      <m:num>
                        <m:r>
                          <a:rPr lang="en-US" i="1">
                            <a:solidFill>
                              <a:schemeClr val="tx1"/>
                            </a:solidFill>
                            <a:latin typeface="Cambria Math"/>
                          </a:rPr>
                          <m:t>1</m:t>
                        </m:r>
                      </m:num>
                      <m:den>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a:rPr>
                              <m:t>𝑅</m:t>
                            </m:r>
                          </m:e>
                        </m:d>
                      </m:den>
                    </m:f>
                    <m:rad>
                      <m:radPr>
                        <m:degHide m:val="on"/>
                        <m:ctrlPr>
                          <a:rPr lang="en-US" i="1">
                            <a:solidFill>
                              <a:schemeClr val="tx1"/>
                            </a:solidFill>
                            <a:latin typeface="Cambria Math" panose="02040503050406030204" pitchFamily="18" charset="0"/>
                          </a:rPr>
                        </m:ctrlPr>
                      </m:radPr>
                      <m:deg/>
                      <m:e>
                        <m:nary>
                          <m:naryPr>
                            <m:chr m:val="∑"/>
                            <m:supHide m:val="on"/>
                            <m:ctrlPr>
                              <a:rPr lang="en-US" i="1">
                                <a:solidFill>
                                  <a:schemeClr val="tx1"/>
                                </a:solidFill>
                                <a:latin typeface="Cambria Math" panose="02040503050406030204" pitchFamily="18" charset="0"/>
                              </a:rPr>
                            </m:ctrlPr>
                          </m:naryPr>
                          <m:sub>
                            <m:r>
                              <m:rPr>
                                <m:brk m:alnAt="7"/>
                              </m:rPr>
                              <a:rPr lang="en-US" i="1">
                                <a:solidFill>
                                  <a:schemeClr val="tx1"/>
                                </a:solidFill>
                                <a:latin typeface="Cambria Math"/>
                              </a:rPr>
                              <m:t>(</m:t>
                            </m:r>
                            <m:r>
                              <a:rPr lang="en-US" i="1">
                                <a:solidFill>
                                  <a:schemeClr val="tx1"/>
                                </a:solidFill>
                                <a:latin typeface="Cambria Math"/>
                              </a:rPr>
                              <m:t>𝑖</m:t>
                            </m:r>
                            <m:r>
                              <a:rPr lang="en-US" i="1">
                                <a:solidFill>
                                  <a:schemeClr val="tx1"/>
                                </a:solidFill>
                                <a:latin typeface="Cambria Math"/>
                              </a:rPr>
                              <m:t>,</m:t>
                            </m:r>
                            <m:r>
                              <a:rPr lang="en-US" i="1">
                                <a:solidFill>
                                  <a:schemeClr val="tx1"/>
                                </a:solidFill>
                                <a:latin typeface="Cambria Math"/>
                              </a:rPr>
                              <m:t>𝑥</m:t>
                            </m:r>
                            <m:r>
                              <a:rPr lang="en-US" i="1">
                                <a:solidFill>
                                  <a:schemeClr val="tx1"/>
                                </a:solidFill>
                                <a:latin typeface="Cambria Math"/>
                              </a:rPr>
                              <m:t>)∈</m:t>
                            </m:r>
                            <m:r>
                              <a:rPr lang="en-US" i="1">
                                <a:solidFill>
                                  <a:schemeClr val="tx1"/>
                                </a:solidFill>
                                <a:latin typeface="Cambria Math"/>
                              </a:rPr>
                              <m:t>𝑅</m:t>
                            </m:r>
                          </m:sub>
                          <m:sup/>
                          <m:e>
                            <m:sSup>
                              <m:sSupPr>
                                <m:ctrlPr>
                                  <a:rPr lang="en-US" i="1">
                                    <a:solidFill>
                                      <a:schemeClr val="tx1"/>
                                    </a:solidFill>
                                    <a:latin typeface="Cambria Math" panose="02040503050406030204" pitchFamily="18" charset="0"/>
                                  </a:rPr>
                                </m:ctrlPr>
                              </m:sSupPr>
                              <m:e>
                                <m:d>
                                  <m:dPr>
                                    <m:ctrlPr>
                                      <a:rPr lang="en-US" i="1">
                                        <a:solidFill>
                                          <a:schemeClr val="tx1"/>
                                        </a:solidFill>
                                        <a:latin typeface="Cambria Math" panose="02040503050406030204" pitchFamily="18" charset="0"/>
                                      </a:rPr>
                                    </m:ctrlPr>
                                  </m:dPr>
                                  <m:e>
                                    <m:sSub>
                                      <m:sSubPr>
                                        <m:ctrlPr>
                                          <a:rPr lang="en-US" i="1" dirty="0">
                                            <a:solidFill>
                                              <a:schemeClr val="tx1"/>
                                            </a:solidFill>
                                            <a:latin typeface="Cambria Math" panose="02040503050406030204" pitchFamily="18" charset="0"/>
                                          </a:rPr>
                                        </m:ctrlPr>
                                      </m:sSubPr>
                                      <m:e>
                                        <m:acc>
                                          <m:accPr>
                                            <m:chr m:val="̂"/>
                                            <m:ctrlPr>
                                              <a:rPr lang="en-US" i="1" dirty="0">
                                                <a:solidFill>
                                                  <a:schemeClr val="tx1"/>
                                                </a:solidFill>
                                                <a:latin typeface="Cambria Math" panose="02040503050406030204" pitchFamily="18" charset="0"/>
                                              </a:rPr>
                                            </m:ctrlPr>
                                          </m:accPr>
                                          <m:e>
                                            <m:r>
                                              <a:rPr lang="en-US" i="1" dirty="0">
                                                <a:solidFill>
                                                  <a:schemeClr val="tx1"/>
                                                </a:solidFill>
                                                <a:latin typeface="Cambria Math"/>
                                              </a:rPr>
                                              <m:t>𝑟</m:t>
                                            </m:r>
                                          </m:e>
                                        </m:acc>
                                      </m:e>
                                      <m:sub>
                                        <m:r>
                                          <a:rPr lang="en-US" i="1" dirty="0">
                                            <a:solidFill>
                                              <a:schemeClr val="tx1"/>
                                            </a:solidFill>
                                            <a:latin typeface="Cambria Math"/>
                                          </a:rPr>
                                          <m:t>𝑥𝑖</m:t>
                                        </m:r>
                                      </m:sub>
                                    </m:sSub>
                                    <m:r>
                                      <a:rPr lang="en-US" i="1" dirty="0">
                                        <a:solidFill>
                                          <a:schemeClr val="tx1"/>
                                        </a:solidFill>
                                        <a:latin typeface="Cambria Math"/>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𝑟</m:t>
                                        </m:r>
                                      </m:e>
                                      <m:sub>
                                        <m:r>
                                          <a:rPr lang="en-US" i="1">
                                            <a:solidFill>
                                              <a:schemeClr val="tx1"/>
                                            </a:solidFill>
                                            <a:latin typeface="Cambria Math"/>
                                          </a:rPr>
                                          <m:t>𝑥𝑖</m:t>
                                        </m:r>
                                      </m:sub>
                                    </m:sSub>
                                  </m:e>
                                </m:d>
                              </m:e>
                              <m:sup>
                                <m:r>
                                  <a:rPr lang="en-US" i="1">
                                    <a:solidFill>
                                      <a:schemeClr val="tx1"/>
                                    </a:solidFill>
                                    <a:latin typeface="Cambria Math"/>
                                  </a:rPr>
                                  <m:t>2</m:t>
                                </m:r>
                              </m:sup>
                            </m:sSup>
                          </m:e>
                        </m:nary>
                      </m:e>
                    </m:rad>
                  </m:oMath>
                </a14:m>
                <a:r>
                  <a:rPr lang="en-US" dirty="0">
                    <a:solidFill>
                      <a:schemeClr val="tx1"/>
                    </a:solidFill>
                  </a:rPr>
                  <a:t> </a:t>
                </a:r>
                <a:r>
                  <a:rPr lang="en-US" dirty="0"/>
                  <a:t>or equivalently </a:t>
                </a:r>
                <a:r>
                  <a:rPr lang="en-US" b="1" dirty="0"/>
                  <a:t>SSE:</a:t>
                </a:r>
                <a:r>
                  <a:rPr lang="en-US" dirty="0"/>
                  <a:t> </a:t>
                </a:r>
                <a14:m>
                  <m:oMath xmlns:m="http://schemas.openxmlformats.org/officeDocument/2006/math">
                    <m:nary>
                      <m:naryPr>
                        <m:chr m:val="∑"/>
                        <m:supHide m:val="on"/>
                        <m:ctrlPr>
                          <a:rPr lang="en-US" b="1" i="1">
                            <a:solidFill>
                              <a:srgbClr val="FF0066"/>
                            </a:solidFill>
                            <a:latin typeface="Cambria Math" panose="02040503050406030204" pitchFamily="18" charset="0"/>
                          </a:rPr>
                        </m:ctrlPr>
                      </m:naryPr>
                      <m:sub>
                        <m:r>
                          <m:rPr>
                            <m:brk m:alnAt="7"/>
                          </m:rPr>
                          <a:rPr lang="en-US" b="1" i="1">
                            <a:solidFill>
                              <a:srgbClr val="FF0066"/>
                            </a:solidFill>
                            <a:latin typeface="Cambria Math"/>
                          </a:rPr>
                          <m:t>(</m:t>
                        </m:r>
                        <m:r>
                          <a:rPr lang="en-US" b="1" i="1">
                            <a:solidFill>
                              <a:srgbClr val="FF0066"/>
                            </a:solidFill>
                            <a:latin typeface="Cambria Math"/>
                          </a:rPr>
                          <m:t>𝒊</m:t>
                        </m:r>
                        <m:r>
                          <a:rPr lang="en-US" b="1" i="1">
                            <a:solidFill>
                              <a:srgbClr val="FF0066"/>
                            </a:solidFill>
                            <a:latin typeface="Cambria Math"/>
                          </a:rPr>
                          <m:t>,</m:t>
                        </m:r>
                        <m:r>
                          <a:rPr lang="en-US" b="1" i="1">
                            <a:solidFill>
                              <a:srgbClr val="FF0066"/>
                            </a:solidFill>
                            <a:latin typeface="Cambria Math"/>
                          </a:rPr>
                          <m:t>𝒙</m:t>
                        </m:r>
                        <m:r>
                          <a:rPr lang="en-US" b="1" i="1">
                            <a:solidFill>
                              <a:srgbClr val="FF0066"/>
                            </a:solidFill>
                            <a:latin typeface="Cambria Math"/>
                          </a:rPr>
                          <m:t>)∈</m:t>
                        </m:r>
                        <m:r>
                          <a:rPr lang="en-US" b="1" i="1">
                            <a:solidFill>
                              <a:srgbClr val="FF0066"/>
                            </a:solidFill>
                            <a:latin typeface="Cambria Math"/>
                          </a:rPr>
                          <m:t>𝑹</m:t>
                        </m:r>
                      </m:sub>
                      <m:sup/>
                      <m:e>
                        <m:sSup>
                          <m:sSupPr>
                            <m:ctrlPr>
                              <a:rPr lang="en-US" b="1" i="1">
                                <a:solidFill>
                                  <a:srgbClr val="FF0066"/>
                                </a:solidFill>
                                <a:latin typeface="Cambria Math" panose="02040503050406030204" pitchFamily="18" charset="0"/>
                              </a:rPr>
                            </m:ctrlPr>
                          </m:sSupPr>
                          <m:e>
                            <m:d>
                              <m:dPr>
                                <m:ctrlPr>
                                  <a:rPr lang="en-US" b="1" i="1">
                                    <a:solidFill>
                                      <a:srgbClr val="FF0066"/>
                                    </a:solidFill>
                                    <a:latin typeface="Cambria Math" panose="02040503050406030204" pitchFamily="18" charset="0"/>
                                  </a:rPr>
                                </m:ctrlPr>
                              </m:dPr>
                              <m:e>
                                <m:sSub>
                                  <m:sSubPr>
                                    <m:ctrlPr>
                                      <a:rPr lang="en-US" b="1" i="1" dirty="0">
                                        <a:solidFill>
                                          <a:srgbClr val="FF0066"/>
                                        </a:solidFill>
                                        <a:latin typeface="Cambria Math" panose="02040503050406030204" pitchFamily="18" charset="0"/>
                                      </a:rPr>
                                    </m:ctrlPr>
                                  </m:sSubPr>
                                  <m:e>
                                    <m:acc>
                                      <m:accPr>
                                        <m:chr m:val="̂"/>
                                        <m:ctrlPr>
                                          <a:rPr lang="en-US" b="1" i="1" dirty="0">
                                            <a:solidFill>
                                              <a:srgbClr val="FF0066"/>
                                            </a:solidFill>
                                            <a:latin typeface="Cambria Math" panose="02040503050406030204" pitchFamily="18" charset="0"/>
                                          </a:rPr>
                                        </m:ctrlPr>
                                      </m:accPr>
                                      <m:e>
                                        <m:r>
                                          <a:rPr lang="en-US" b="1" i="1" dirty="0">
                                            <a:solidFill>
                                              <a:srgbClr val="FF0066"/>
                                            </a:solidFill>
                                            <a:latin typeface="Cambria Math"/>
                                          </a:rPr>
                                          <m:t>𝒓</m:t>
                                        </m:r>
                                      </m:e>
                                    </m:acc>
                                  </m:e>
                                  <m:sub>
                                    <m:r>
                                      <a:rPr lang="en-US" b="1" i="1" dirty="0">
                                        <a:solidFill>
                                          <a:srgbClr val="FF0066"/>
                                        </a:solidFill>
                                        <a:latin typeface="Cambria Math"/>
                                      </a:rPr>
                                      <m:t>𝒙𝒊</m:t>
                                    </m:r>
                                  </m:sub>
                                </m:sSub>
                                <m:r>
                                  <a:rPr lang="en-US" b="1" i="1" dirty="0">
                                    <a:solidFill>
                                      <a:srgbClr val="FF0066"/>
                                    </a:solidFill>
                                    <a:latin typeface="Cambria Math"/>
                                  </a:rPr>
                                  <m:t>−</m:t>
                                </m:r>
                                <m:sSub>
                                  <m:sSubPr>
                                    <m:ctrlPr>
                                      <a:rPr lang="en-US" b="1" i="1">
                                        <a:solidFill>
                                          <a:srgbClr val="FF0066"/>
                                        </a:solidFill>
                                        <a:latin typeface="Cambria Math" panose="02040503050406030204" pitchFamily="18" charset="0"/>
                                      </a:rPr>
                                    </m:ctrlPr>
                                  </m:sSubPr>
                                  <m:e>
                                    <m:r>
                                      <a:rPr lang="en-US" b="1" i="1">
                                        <a:solidFill>
                                          <a:srgbClr val="FF0066"/>
                                        </a:solidFill>
                                        <a:latin typeface="Cambria Math"/>
                                      </a:rPr>
                                      <m:t>𝒓</m:t>
                                    </m:r>
                                  </m:e>
                                  <m:sub>
                                    <m:r>
                                      <a:rPr lang="en-US" b="1" i="1">
                                        <a:solidFill>
                                          <a:srgbClr val="FF0066"/>
                                        </a:solidFill>
                                        <a:latin typeface="Cambria Math"/>
                                      </a:rPr>
                                      <m:t>𝒙𝒊</m:t>
                                    </m:r>
                                  </m:sub>
                                </m:sSub>
                              </m:e>
                            </m:d>
                          </m:e>
                          <m:sup>
                            <m:r>
                              <a:rPr lang="en-US" b="1" i="1">
                                <a:solidFill>
                                  <a:srgbClr val="FF0066"/>
                                </a:solidFill>
                                <a:latin typeface="Cambria Math"/>
                              </a:rPr>
                              <m:t>𝟐</m:t>
                            </m:r>
                          </m:sup>
                        </m:sSup>
                      </m:e>
                    </m:nary>
                  </m:oMath>
                </a14:m>
                <a:endParaRPr lang="en-US" b="1" dirty="0">
                  <a:solidFill>
                    <a:srgbClr val="7030A0"/>
                  </a:solidFill>
                </a:endParaRPr>
              </a:p>
              <a:p>
                <a:pPr lvl="1"/>
                <a:r>
                  <a:rPr lang="en-US" dirty="0"/>
                  <a:t>Find </a:t>
                </a:r>
                <a:r>
                  <a:rPr lang="en-US" b="1" i="1" dirty="0" err="1">
                    <a:solidFill>
                      <a:srgbClr val="0000FF"/>
                    </a:solidFill>
                  </a:rPr>
                  <a:t>w</a:t>
                </a:r>
                <a:r>
                  <a:rPr lang="en-US" b="1" i="1" baseline="-25000" dirty="0" err="1">
                    <a:solidFill>
                      <a:srgbClr val="0000FF"/>
                    </a:solidFill>
                  </a:rPr>
                  <a:t>ij</a:t>
                </a:r>
                <a:r>
                  <a:rPr lang="en-US" dirty="0"/>
                  <a:t> that minimize </a:t>
                </a:r>
                <a:r>
                  <a:rPr lang="en-US" b="1" dirty="0"/>
                  <a:t>SSE </a:t>
                </a:r>
                <a:r>
                  <a:rPr lang="en-US" dirty="0"/>
                  <a:t>on </a:t>
                </a:r>
                <a:r>
                  <a:rPr lang="en-US" b="1" dirty="0"/>
                  <a:t>training data!</a:t>
                </a:r>
                <a:endParaRPr lang="en-US" dirty="0"/>
              </a:p>
              <a:p>
                <a:pPr lvl="2"/>
                <a:r>
                  <a:rPr lang="en-US" dirty="0"/>
                  <a:t>Models relationships between item </a:t>
                </a:r>
                <a:r>
                  <a:rPr lang="en-US" b="1" i="1" dirty="0" err="1"/>
                  <a:t>i</a:t>
                </a:r>
                <a:r>
                  <a:rPr lang="en-US" dirty="0"/>
                  <a:t> and its neighbors </a:t>
                </a:r>
                <a:r>
                  <a:rPr lang="en-US" b="1" i="1" dirty="0"/>
                  <a:t>j</a:t>
                </a:r>
              </a:p>
              <a:p>
                <a:pPr lvl="1"/>
                <a:r>
                  <a:rPr lang="en-US" b="1" i="1" dirty="0" err="1">
                    <a:solidFill>
                      <a:srgbClr val="0000FF"/>
                    </a:solidFill>
                  </a:rPr>
                  <a:t>w</a:t>
                </a:r>
                <a:r>
                  <a:rPr lang="en-US" b="1" i="1" baseline="-25000" dirty="0" err="1">
                    <a:solidFill>
                      <a:srgbClr val="0000FF"/>
                    </a:solidFill>
                  </a:rPr>
                  <a:t>ij</a:t>
                </a:r>
                <a:r>
                  <a:rPr lang="en-US" dirty="0"/>
                  <a:t> can be </a:t>
                </a:r>
                <a:r>
                  <a:rPr lang="en-US" b="1" dirty="0">
                    <a:solidFill>
                      <a:srgbClr val="008000"/>
                    </a:solidFill>
                  </a:rPr>
                  <a:t>learned/estimated</a:t>
                </a:r>
                <a:r>
                  <a:rPr lang="en-US" dirty="0"/>
                  <a:t> based on </a:t>
                </a:r>
                <a:r>
                  <a:rPr lang="en-US" b="1" i="1" dirty="0"/>
                  <a:t>x</a:t>
                </a:r>
                <a:r>
                  <a:rPr lang="en-US" dirty="0"/>
                  <a:t> and </a:t>
                </a:r>
                <a:br>
                  <a:rPr lang="en-US" dirty="0"/>
                </a:br>
                <a:r>
                  <a:rPr lang="en-US" dirty="0"/>
                  <a:t>all other users that rated </a:t>
                </a:r>
                <a:r>
                  <a:rPr lang="en-US" b="1" i="1" dirty="0" err="1"/>
                  <a:t>i</a:t>
                </a:r>
                <a:endParaRPr lang="en-US" b="1" i="1" dirty="0"/>
              </a:p>
            </p:txBody>
          </p:sp>
        </mc:Choice>
        <mc:Fallback xmlns="">
          <p:sp>
            <p:nvSpPr>
              <p:cNvPr id="198660" name="Rectangle 4"/>
              <p:cNvSpPr>
                <a:spLocks noGrp="1" noRot="1" noChangeAspect="1" noMove="1" noResize="1" noEditPoints="1" noAdjustHandles="1" noChangeArrowheads="1" noChangeShapeType="1" noTextEdit="1"/>
              </p:cNvSpPr>
              <p:nvPr>
                <p:ph idx="1"/>
              </p:nvPr>
            </p:nvSpPr>
            <p:spPr>
              <a:xfrm>
                <a:off x="457200" y="1295400"/>
                <a:ext cx="8534400" cy="5410200"/>
              </a:xfrm>
              <a:blipFill rotWithShape="1">
                <a:blip r:embed="rId2"/>
                <a:stretch>
                  <a:fillRect/>
                </a:stretch>
              </a:blipFill>
            </p:spPr>
            <p:txBody>
              <a:bodyPr/>
              <a:lstStyle/>
              <a:p>
                <a:r>
                  <a:rPr lang="en-US">
                    <a:noFill/>
                  </a:rPr>
                  <a:t> </a:t>
                </a:r>
              </a:p>
            </p:txBody>
          </p:sp>
        </mc:Fallback>
      </mc:AlternateContent>
      <p:sp>
        <p:nvSpPr>
          <p:cNvPr id="15" name="Footer Placeholder 1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14" name="Slide Number Placeholder 13"/>
          <p:cNvSpPr>
            <a:spLocks noGrp="1"/>
          </p:cNvSpPr>
          <p:nvPr>
            <p:ph type="sldNum" sz="quarter" idx="12"/>
          </p:nvPr>
        </p:nvSpPr>
        <p:spPr/>
        <p:txBody>
          <a:bodyPr/>
          <a:lstStyle/>
          <a:p>
            <a:fld id="{19B12225-5612-419B-A8D5-4B8EEE4C217E}" type="slidenum">
              <a:rPr lang="en-US" smtClean="0"/>
              <a:pPr/>
              <a:t>10</a:t>
            </a:fld>
            <a:endParaRPr lang="en-US"/>
          </a:p>
        </p:txBody>
      </p:sp>
      <p:sp>
        <p:nvSpPr>
          <p:cNvPr id="4" name="Rectangle 3"/>
          <p:cNvSpPr/>
          <p:nvPr/>
        </p:nvSpPr>
        <p:spPr>
          <a:xfrm>
            <a:off x="1856539" y="5943600"/>
            <a:ext cx="5306261" cy="646331"/>
          </a:xfrm>
          <a:prstGeom prst="rect">
            <a:avLst/>
          </a:prstGeom>
        </p:spPr>
        <p:txBody>
          <a:bodyPr wrap="none">
            <a:spAutoFit/>
          </a:bodyPr>
          <a:lstStyle/>
          <a:p>
            <a:pPr lvl="1" algn="ctr"/>
            <a:r>
              <a:rPr lang="en-US" sz="3600" b="1" i="1" dirty="0">
                <a:solidFill>
                  <a:srgbClr val="FF0066"/>
                </a:solidFill>
              </a:rPr>
              <a:t>Why is this a good idea?</a:t>
            </a:r>
          </a:p>
        </p:txBody>
      </p:sp>
    </p:spTree>
    <p:extLst>
      <p:ext uri="{BB962C8B-B14F-4D97-AF65-F5344CB8AC3E}">
        <p14:creationId xmlns:p14="http://schemas.microsoft.com/office/powerpoint/2010/main" val="2047117673"/>
      </p:ext>
    </p:extLst>
  </p:cSld>
  <p:clrMapOvr>
    <a:masterClrMapping/>
  </p:clrMapOvr>
  <p:transition advTm="6564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987552"/>
          </a:xfrm>
        </p:spPr>
        <p:txBody>
          <a:bodyPr>
            <a:normAutofit/>
          </a:bodyPr>
          <a:lstStyle/>
          <a:p>
            <a:r>
              <a:rPr lang="en-US" dirty="0"/>
              <a:t>Recommendations via Optimization</a:t>
            </a:r>
          </a:p>
        </p:txBody>
      </p:sp>
      <p:sp>
        <p:nvSpPr>
          <p:cNvPr id="3" name="Content Placeholder 2"/>
          <p:cNvSpPr>
            <a:spLocks noGrp="1"/>
          </p:cNvSpPr>
          <p:nvPr>
            <p:ph idx="1"/>
          </p:nvPr>
        </p:nvSpPr>
        <p:spPr>
          <a:xfrm>
            <a:off x="457200" y="1295400"/>
            <a:ext cx="8604504" cy="5410200"/>
          </a:xfrm>
        </p:spPr>
        <p:txBody>
          <a:bodyPr>
            <a:normAutofit/>
          </a:bodyPr>
          <a:lstStyle/>
          <a:p>
            <a:r>
              <a:rPr lang="en-US" b="1" dirty="0">
                <a:solidFill>
                  <a:srgbClr val="0000FF"/>
                </a:solidFill>
              </a:rPr>
              <a:t>Goal:</a:t>
            </a:r>
            <a:r>
              <a:rPr lang="en-US" dirty="0">
                <a:solidFill>
                  <a:srgbClr val="0000FF"/>
                </a:solidFill>
              </a:rPr>
              <a:t> Make good recommendations</a:t>
            </a:r>
          </a:p>
          <a:p>
            <a:pPr lvl="1"/>
            <a:r>
              <a:rPr lang="en-US" dirty="0"/>
              <a:t>Quantify goodness using </a:t>
            </a:r>
            <a:r>
              <a:rPr lang="en-US" b="1" dirty="0"/>
              <a:t>RMSE:</a:t>
            </a:r>
            <a:br>
              <a:rPr lang="en-US" b="1" dirty="0"/>
            </a:br>
            <a:r>
              <a:rPr lang="en-US" b="1" dirty="0"/>
              <a:t>Lower RMSE </a:t>
            </a:r>
            <a:r>
              <a:rPr lang="en-US" b="1" dirty="0">
                <a:sym typeface="Symbol"/>
              </a:rPr>
              <a:t> </a:t>
            </a:r>
            <a:r>
              <a:rPr lang="en-US" b="1" dirty="0"/>
              <a:t>better recommendations</a:t>
            </a:r>
          </a:p>
          <a:p>
            <a:pPr lvl="1"/>
            <a:r>
              <a:rPr lang="en-US" dirty="0"/>
              <a:t>Want to make good recommendations on items </a:t>
            </a:r>
            <a:br>
              <a:rPr lang="en-US" dirty="0"/>
            </a:br>
            <a:r>
              <a:rPr lang="en-US" dirty="0"/>
              <a:t>that user has not yet seen -&gt; </a:t>
            </a:r>
            <a:r>
              <a:rPr lang="en-US" dirty="0">
                <a:solidFill>
                  <a:srgbClr val="0000FF"/>
                </a:solidFill>
              </a:rPr>
              <a:t>Can’t really do this!</a:t>
            </a:r>
          </a:p>
          <a:p>
            <a:pPr lvl="8"/>
            <a:endParaRPr lang="en-US" b="1" dirty="0">
              <a:solidFill>
                <a:srgbClr val="D60093"/>
              </a:solidFill>
            </a:endParaRPr>
          </a:p>
          <a:p>
            <a:pPr lvl="1"/>
            <a:r>
              <a:rPr lang="en-US" b="1" dirty="0">
                <a:solidFill>
                  <a:srgbClr val="D60093"/>
                </a:solidFill>
              </a:rPr>
              <a:t>Let’s set build a system such that it works well </a:t>
            </a:r>
            <a:br>
              <a:rPr lang="en-US" b="1" dirty="0">
                <a:solidFill>
                  <a:srgbClr val="D60093"/>
                </a:solidFill>
              </a:rPr>
            </a:br>
            <a:r>
              <a:rPr lang="en-US" b="1" dirty="0">
                <a:solidFill>
                  <a:srgbClr val="D60093"/>
                </a:solidFill>
              </a:rPr>
              <a:t>on known (user, item) ratings</a:t>
            </a:r>
            <a:br>
              <a:rPr lang="en-US" b="1" dirty="0">
                <a:solidFill>
                  <a:srgbClr val="D60093"/>
                </a:solidFill>
              </a:rPr>
            </a:br>
            <a:r>
              <a:rPr lang="en-US" dirty="0"/>
              <a:t>And </a:t>
            </a:r>
            <a:r>
              <a:rPr lang="en-US" b="1" dirty="0"/>
              <a:t>hope</a:t>
            </a:r>
            <a:r>
              <a:rPr lang="en-US" dirty="0"/>
              <a:t> the system will also predict well the </a:t>
            </a:r>
            <a:r>
              <a:rPr lang="en-US" b="1" dirty="0"/>
              <a:t>unknown ratings</a:t>
            </a:r>
          </a:p>
        </p:txBody>
      </p:sp>
      <p:sp>
        <p:nvSpPr>
          <p:cNvPr id="6" name="Slide Number Placeholder 5"/>
          <p:cNvSpPr>
            <a:spLocks noGrp="1"/>
          </p:cNvSpPr>
          <p:nvPr>
            <p:ph type="sldNum" sz="quarter" idx="12"/>
          </p:nvPr>
        </p:nvSpPr>
        <p:spPr/>
        <p:txBody>
          <a:bodyPr/>
          <a:lstStyle/>
          <a:p>
            <a:fld id="{19B12225-5612-419B-A8D5-4B8EEE4C217E}" type="slidenum">
              <a:rPr lang="en-US" smtClean="0"/>
              <a:pPr/>
              <a:t>11</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graphicFrame>
        <p:nvGraphicFramePr>
          <p:cNvPr id="9" name="Group 189"/>
          <p:cNvGraphicFramePr>
            <a:graphicFrameLocks/>
          </p:cNvGraphicFramePr>
          <p:nvPr>
            <p:extLst>
              <p:ext uri="{D42A27DB-BD31-4B8C-83A1-F6EECF244321}">
                <p14:modId xmlns:p14="http://schemas.microsoft.com/office/powerpoint/2010/main" val="2615678273"/>
              </p:ext>
            </p:extLst>
          </p:nvPr>
        </p:nvGraphicFramePr>
        <p:xfrm>
          <a:off x="7924800" y="1143000"/>
          <a:ext cx="1143000" cy="1661942"/>
        </p:xfrm>
        <a:graphic>
          <a:graphicData uri="http://schemas.openxmlformats.org/drawingml/2006/table">
            <a:tbl>
              <a:tblPr/>
              <a:tblGrid>
                <a:gridCol w="190500">
                  <a:extLst>
                    <a:ext uri="{9D8B030D-6E8A-4147-A177-3AD203B41FA5}">
                      <a16:colId xmlns:a16="http://schemas.microsoft.com/office/drawing/2014/main" val="20000"/>
                    </a:ext>
                  </a:extLst>
                </a:gridCol>
                <a:gridCol w="190500">
                  <a:extLst>
                    <a:ext uri="{9D8B030D-6E8A-4147-A177-3AD203B41FA5}">
                      <a16:colId xmlns:a16="http://schemas.microsoft.com/office/drawing/2014/main" val="20001"/>
                    </a:ext>
                  </a:extLst>
                </a:gridCol>
                <a:gridCol w="190500">
                  <a:extLst>
                    <a:ext uri="{9D8B030D-6E8A-4147-A177-3AD203B41FA5}">
                      <a16:colId xmlns:a16="http://schemas.microsoft.com/office/drawing/2014/main" val="20002"/>
                    </a:ext>
                  </a:extLst>
                </a:gridCol>
                <a:gridCol w="190500">
                  <a:extLst>
                    <a:ext uri="{9D8B030D-6E8A-4147-A177-3AD203B41FA5}">
                      <a16:colId xmlns:a16="http://schemas.microsoft.com/office/drawing/2014/main" val="20003"/>
                    </a:ext>
                  </a:extLst>
                </a:gridCol>
                <a:gridCol w="190500">
                  <a:extLst>
                    <a:ext uri="{9D8B030D-6E8A-4147-A177-3AD203B41FA5}">
                      <a16:colId xmlns:a16="http://schemas.microsoft.com/office/drawing/2014/main" val="20004"/>
                    </a:ext>
                  </a:extLst>
                </a:gridCol>
                <a:gridCol w="190500">
                  <a:extLst>
                    <a:ext uri="{9D8B030D-6E8A-4147-A177-3AD203B41FA5}">
                      <a16:colId xmlns:a16="http://schemas.microsoft.com/office/drawing/2014/main" val="20005"/>
                    </a:ext>
                  </a:extLst>
                </a:gridCol>
              </a:tblGrid>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dirty="0">
                          <a:ln>
                            <a:noFill/>
                          </a:ln>
                          <a:solidFill>
                            <a:schemeClr val="bg1"/>
                          </a:solidFill>
                          <a:effectLst/>
                          <a:latin typeface="Verdana" pitchFamily="34" charset="0"/>
                          <a:ea typeface="굴림" charset="-127"/>
                          <a:cs typeface="Arial"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5</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5</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221762">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 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a:ln>
                            <a:noFill/>
                          </a:ln>
                          <a:solidFill>
                            <a:schemeClr val="bg1"/>
                          </a:solidFill>
                          <a:effectLst/>
                          <a:latin typeface="Verdana" pitchFamily="34" charset="0"/>
                          <a:ea typeface="굴림" charset="-127"/>
                          <a:cs typeface="Arial"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dirty="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dirty="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694520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987552"/>
          </a:xfrm>
        </p:spPr>
        <p:txBody>
          <a:bodyPr>
            <a:normAutofit/>
          </a:bodyPr>
          <a:lstStyle/>
          <a:p>
            <a:r>
              <a:rPr lang="en-US" dirty="0"/>
              <a:t>Recommendations via Optimization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86800" cy="5410200"/>
              </a:xfrm>
            </p:spPr>
            <p:txBody>
              <a:bodyPr>
                <a:normAutofit fontScale="92500"/>
              </a:bodyPr>
              <a:lstStyle/>
              <a:p>
                <a:r>
                  <a:rPr lang="en-US" b="1" dirty="0"/>
                  <a:t>Idea:</a:t>
                </a:r>
                <a:r>
                  <a:rPr lang="en-US" dirty="0"/>
                  <a:t> </a:t>
                </a:r>
                <a:r>
                  <a:rPr lang="en-US" b="1" dirty="0">
                    <a:solidFill>
                      <a:srgbClr val="D60093"/>
                    </a:solidFill>
                  </a:rPr>
                  <a:t>Let’s set values </a:t>
                </a:r>
                <a:r>
                  <a:rPr lang="en-US" b="1" i="1" dirty="0">
                    <a:solidFill>
                      <a:srgbClr val="D60093"/>
                    </a:solidFill>
                  </a:rPr>
                  <a:t>w</a:t>
                </a:r>
                <a:r>
                  <a:rPr lang="en-US" b="1" dirty="0">
                    <a:solidFill>
                      <a:srgbClr val="D60093"/>
                    </a:solidFill>
                  </a:rPr>
                  <a:t> such that they work well </a:t>
                </a:r>
                <a:br>
                  <a:rPr lang="en-US" b="1" dirty="0">
                    <a:solidFill>
                      <a:srgbClr val="D60093"/>
                    </a:solidFill>
                  </a:rPr>
                </a:br>
                <a:r>
                  <a:rPr lang="en-US" b="1" dirty="0">
                    <a:solidFill>
                      <a:srgbClr val="D60093"/>
                    </a:solidFill>
                  </a:rPr>
                  <a:t>on known (user, item) ratings</a:t>
                </a:r>
              </a:p>
              <a:p>
                <a:r>
                  <a:rPr lang="en-US" b="1" dirty="0">
                    <a:solidFill>
                      <a:srgbClr val="008000"/>
                    </a:solidFill>
                  </a:rPr>
                  <a:t>How to find such values </a:t>
                </a:r>
                <a:r>
                  <a:rPr lang="en-US" b="1" i="1" dirty="0">
                    <a:solidFill>
                      <a:srgbClr val="008000"/>
                    </a:solidFill>
                  </a:rPr>
                  <a:t>w</a:t>
                </a:r>
                <a:r>
                  <a:rPr lang="en-US" b="1" dirty="0">
                    <a:solidFill>
                      <a:srgbClr val="008000"/>
                    </a:solidFill>
                  </a:rPr>
                  <a:t>?</a:t>
                </a:r>
              </a:p>
              <a:p>
                <a:r>
                  <a:rPr lang="en-US" b="1" dirty="0">
                    <a:solidFill>
                      <a:srgbClr val="0000FF"/>
                    </a:solidFill>
                  </a:rPr>
                  <a:t>Idea:</a:t>
                </a:r>
                <a:r>
                  <a:rPr lang="en-US" dirty="0">
                    <a:solidFill>
                      <a:srgbClr val="0000FF"/>
                    </a:solidFill>
                  </a:rPr>
                  <a:t> Define an objective function</a:t>
                </a:r>
                <a:br>
                  <a:rPr lang="en-US" dirty="0">
                    <a:solidFill>
                      <a:srgbClr val="0000FF"/>
                    </a:solidFill>
                  </a:rPr>
                </a:br>
                <a:r>
                  <a:rPr lang="en-US" dirty="0">
                    <a:solidFill>
                      <a:srgbClr val="0000FF"/>
                    </a:solidFill>
                  </a:rPr>
                  <a:t>and solve the optimization problem</a:t>
                </a:r>
              </a:p>
              <a:p>
                <a:pPr lvl="8"/>
                <a:endParaRPr lang="en-US" dirty="0"/>
              </a:p>
              <a:p>
                <a:r>
                  <a:rPr lang="en-US" dirty="0"/>
                  <a:t>Find </a:t>
                </a:r>
                <a:r>
                  <a:rPr lang="en-US" b="1" i="1" dirty="0" err="1">
                    <a:solidFill>
                      <a:srgbClr val="0000FF"/>
                    </a:solidFill>
                  </a:rPr>
                  <a:t>w</a:t>
                </a:r>
                <a:r>
                  <a:rPr lang="en-US" b="1" i="1" baseline="-25000" dirty="0" err="1">
                    <a:solidFill>
                      <a:srgbClr val="0000FF"/>
                    </a:solidFill>
                  </a:rPr>
                  <a:t>ij</a:t>
                </a:r>
                <a:r>
                  <a:rPr lang="en-US" dirty="0"/>
                  <a:t> that minimize </a:t>
                </a:r>
                <a:r>
                  <a:rPr lang="en-US" b="1" dirty="0">
                    <a:solidFill>
                      <a:srgbClr val="D60093"/>
                    </a:solidFill>
                  </a:rPr>
                  <a:t>SSE</a:t>
                </a:r>
                <a:r>
                  <a:rPr lang="en-US" dirty="0">
                    <a:solidFill>
                      <a:srgbClr val="D60093"/>
                    </a:solidFill>
                  </a:rPr>
                  <a:t> on </a:t>
                </a:r>
                <a:r>
                  <a:rPr lang="en-US" b="1" dirty="0">
                    <a:solidFill>
                      <a:srgbClr val="D60093"/>
                    </a:solidFill>
                  </a:rPr>
                  <a:t>training data</a:t>
                </a:r>
                <a:r>
                  <a:rPr lang="en-US" dirty="0">
                    <a:solidFill>
                      <a:srgbClr val="D60093"/>
                    </a:solidFill>
                  </a:rPr>
                  <a:t>! </a:t>
                </a:r>
                <a:endParaRPr lang="en-US" i="1" dirty="0">
                  <a:solidFill>
                    <a:schemeClr val="tx1"/>
                  </a:solidFill>
                  <a:latin typeface="Cambria Math"/>
                </a:endParaRPr>
              </a:p>
              <a:p>
                <a:pPr marL="118872" indent="0">
                  <a:buNone/>
                </a:pPr>
                <a14:m>
                  <m:oMathPara xmlns:m="http://schemas.openxmlformats.org/officeDocument/2006/math">
                    <m:oMathParaPr>
                      <m:jc m:val="centerGroup"/>
                    </m:oMathParaPr>
                    <m:oMath xmlns:m="http://schemas.openxmlformats.org/officeDocument/2006/math">
                      <m:func>
                        <m:funcPr>
                          <m:ctrlPr>
                            <a:rPr lang="en-US" i="1" smtClean="0">
                              <a:solidFill>
                                <a:schemeClr val="tx1"/>
                              </a:solidFill>
                              <a:latin typeface="Cambria Math" panose="02040503050406030204" pitchFamily="18" charset="0"/>
                            </a:rPr>
                          </m:ctrlPr>
                        </m:funcPr>
                        <m:fName>
                          <m:r>
                            <a:rPr lang="en-US" b="0" i="1" smtClean="0">
                              <a:solidFill>
                                <a:schemeClr val="tx1"/>
                              </a:solidFill>
                              <a:latin typeface="Cambria Math"/>
                            </a:rPr>
                            <m:t> </m:t>
                          </m:r>
                          <m:r>
                            <a:rPr lang="en-US" b="0" i="1" smtClean="0">
                              <a:solidFill>
                                <a:schemeClr val="tx1"/>
                              </a:solidFill>
                              <a:latin typeface="Cambria Math"/>
                            </a:rPr>
                            <m:t>𝐽</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a:rPr>
                                <m:t>𝑤</m:t>
                              </m:r>
                            </m:e>
                          </m:d>
                          <m:r>
                            <a:rPr lang="en-US" b="0" i="1" smtClean="0">
                              <a:solidFill>
                                <a:schemeClr val="tx1"/>
                              </a:solidFill>
                              <a:latin typeface="Cambria Math"/>
                            </a:rPr>
                            <m:t>=</m:t>
                          </m:r>
                        </m:fName>
                        <m:e>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a:rPr>
                                <m:t>𝑥</m:t>
                              </m:r>
                              <m:r>
                                <a:rPr lang="en-US" b="0" i="1" smtClean="0">
                                  <a:solidFill>
                                    <a:schemeClr val="tx1"/>
                                  </a:solidFill>
                                  <a:latin typeface="Cambria Math"/>
                                </a:rPr>
                                <m:t>,</m:t>
                              </m:r>
                              <m:r>
                                <a:rPr lang="en-US" b="0" i="1" smtClean="0">
                                  <a:solidFill>
                                    <a:schemeClr val="tx1"/>
                                  </a:solidFill>
                                  <a:latin typeface="Cambria Math"/>
                                </a:rPr>
                                <m:t>𝑖</m:t>
                              </m:r>
                            </m:sub>
                            <m:sup/>
                            <m:e>
                              <m:sSup>
                                <m:sSupPr>
                                  <m:ctrlPr>
                                    <a:rPr lang="en-US" i="1">
                                      <a:solidFill>
                                        <a:schemeClr val="tx1"/>
                                      </a:solidFill>
                                      <a:latin typeface="Cambria Math" panose="02040503050406030204" pitchFamily="18" charset="0"/>
                                    </a:rPr>
                                  </m:ctrlPr>
                                </m:sSupPr>
                                <m:e>
                                  <m:d>
                                    <m:dPr>
                                      <m:ctrlPr>
                                        <a:rPr lang="en-US" i="1">
                                          <a:solidFill>
                                            <a:schemeClr val="tx1"/>
                                          </a:solidFill>
                                          <a:latin typeface="Cambria Math" panose="02040503050406030204" pitchFamily="18" charset="0"/>
                                        </a:rPr>
                                      </m:ctrlPr>
                                    </m:dPr>
                                    <m:e>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𝑏</m:t>
                                              </m:r>
                                            </m:e>
                                            <m:sub>
                                              <m:r>
                                                <a:rPr lang="en-US" i="1">
                                                  <a:solidFill>
                                                    <a:schemeClr val="tx1"/>
                                                  </a:solidFill>
                                                  <a:latin typeface="Cambria Math"/>
                                                </a:rPr>
                                                <m:t>𝑥𝑖</m:t>
                                              </m:r>
                                            </m:sub>
                                          </m:sSub>
                                          <m:r>
                                            <a:rPr lang="en-US" i="1">
                                              <a:solidFill>
                                                <a:schemeClr val="tx1"/>
                                              </a:solidFill>
                                              <a:latin typeface="Cambria Math"/>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a:rPr>
                                                <m:t>𝑗</m:t>
                                              </m:r>
                                              <m:r>
                                                <a:rPr lang="en-US" i="1">
                                                  <a:solidFill>
                                                    <a:schemeClr val="tx1"/>
                                                  </a:solidFill>
                                                  <a:latin typeface="Cambria Math"/>
                                                </a:rPr>
                                                <m:t>∈</m:t>
                                              </m:r>
                                              <m:r>
                                                <a:rPr lang="en-US" i="1">
                                                  <a:solidFill>
                                                    <a:schemeClr val="tx1"/>
                                                  </a:solidFill>
                                                  <a:latin typeface="Cambria Math"/>
                                                </a:rPr>
                                                <m:t>𝑁</m:t>
                                              </m:r>
                                              <m:d>
                                                <m:dPr>
                                                  <m:ctrlPr>
                                                    <a:rPr lang="en-US" i="1">
                                                      <a:solidFill>
                                                        <a:schemeClr val="tx1"/>
                                                      </a:solidFill>
                                                      <a:latin typeface="Cambria Math" panose="02040503050406030204" pitchFamily="18" charset="0"/>
                                                    </a:rPr>
                                                  </m:ctrlPr>
                                                </m:dPr>
                                                <m:e>
                                                  <m:r>
                                                    <a:rPr lang="en-US" i="1">
                                                      <a:solidFill>
                                                        <a:schemeClr val="tx1"/>
                                                      </a:solidFill>
                                                      <a:latin typeface="Cambria Math"/>
                                                    </a:rPr>
                                                    <m:t>𝑖</m:t>
                                                  </m:r>
                                                  <m:r>
                                                    <a:rPr lang="en-US" i="1">
                                                      <a:solidFill>
                                                        <a:schemeClr val="tx1"/>
                                                      </a:solidFill>
                                                      <a:latin typeface="Cambria Math"/>
                                                    </a:rPr>
                                                    <m:t>;</m:t>
                                                  </m:r>
                                                  <m:r>
                                                    <a:rPr lang="en-US" i="1">
                                                      <a:solidFill>
                                                        <a:schemeClr val="tx1"/>
                                                      </a:solidFill>
                                                      <a:latin typeface="Cambria Math"/>
                                                    </a:rPr>
                                                    <m:t>𝑥</m:t>
                                                  </m:r>
                                                </m:e>
                                              </m:d>
                                            </m:sub>
                                            <m:sup/>
                                            <m:e>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𝑤</m:t>
                                                  </m:r>
                                                </m:e>
                                                <m:sub>
                                                  <m:r>
                                                    <a:rPr lang="en-US" i="1">
                                                      <a:solidFill>
                                                        <a:schemeClr val="tx1"/>
                                                      </a:solidFill>
                                                      <a:latin typeface="Cambria Math"/>
                                                    </a:rPr>
                                                    <m:t>𝑖𝑗</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𝑟</m:t>
                                                      </m:r>
                                                    </m:e>
                                                    <m:sub>
                                                      <m:r>
                                                        <a:rPr lang="en-US" i="1">
                                                          <a:solidFill>
                                                            <a:schemeClr val="tx1"/>
                                                          </a:solidFill>
                                                          <a:latin typeface="Cambria Math"/>
                                                        </a:rPr>
                                                        <m:t>𝑥𝑗</m:t>
                                                      </m:r>
                                                    </m:sub>
                                                  </m:sSub>
                                                  <m:r>
                                                    <a:rPr lang="en-US" i="1">
                                                      <a:solidFill>
                                                        <a:schemeClr val="tx1"/>
                                                      </a:solidFill>
                                                      <a:latin typeface="Cambria Math"/>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𝑏</m:t>
                                                      </m:r>
                                                    </m:e>
                                                    <m:sub>
                                                      <m:r>
                                                        <a:rPr lang="en-US" i="1">
                                                          <a:solidFill>
                                                            <a:schemeClr val="tx1"/>
                                                          </a:solidFill>
                                                          <a:latin typeface="Cambria Math"/>
                                                        </a:rPr>
                                                        <m:t>𝑥𝑗</m:t>
                                                      </m:r>
                                                    </m:sub>
                                                  </m:sSub>
                                                </m:e>
                                              </m:d>
                                            </m:e>
                                          </m:nary>
                                        </m:e>
                                      </m:d>
                                      <m:r>
                                        <a:rPr lang="en-US" i="1">
                                          <a:solidFill>
                                            <a:schemeClr val="tx1"/>
                                          </a:solidFill>
                                          <a:latin typeface="Cambria Math"/>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𝑟</m:t>
                                          </m:r>
                                        </m:e>
                                        <m:sub>
                                          <m:r>
                                            <a:rPr lang="en-US" i="1">
                                              <a:solidFill>
                                                <a:schemeClr val="tx1"/>
                                              </a:solidFill>
                                              <a:latin typeface="Cambria Math"/>
                                            </a:rPr>
                                            <m:t>𝑥𝑖</m:t>
                                          </m:r>
                                        </m:sub>
                                      </m:sSub>
                                    </m:e>
                                  </m:d>
                                </m:e>
                                <m:sup>
                                  <m:r>
                                    <a:rPr lang="en-US" i="1">
                                      <a:solidFill>
                                        <a:schemeClr val="tx1"/>
                                      </a:solidFill>
                                      <a:latin typeface="Cambria Math"/>
                                    </a:rPr>
                                    <m:t>2</m:t>
                                  </m:r>
                                </m:sup>
                              </m:sSup>
                            </m:e>
                          </m:nary>
                        </m:e>
                      </m:func>
                    </m:oMath>
                  </m:oMathPara>
                </a14:m>
                <a:endParaRPr lang="en-US" dirty="0">
                  <a:solidFill>
                    <a:schemeClr val="tx1"/>
                  </a:solidFill>
                </a:endParaRPr>
              </a:p>
              <a:p>
                <a:pPr lvl="8"/>
                <a:endParaRPr lang="en-US" dirty="0"/>
              </a:p>
              <a:p>
                <a:r>
                  <a:rPr lang="en-US" dirty="0"/>
                  <a:t>Think of </a:t>
                </a:r>
                <a:r>
                  <a:rPr lang="en-US" b="1" i="1" dirty="0"/>
                  <a:t>w</a:t>
                </a:r>
                <a:r>
                  <a:rPr lang="en-US" dirty="0"/>
                  <a:t> as a vector of numbers</a:t>
                </a:r>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86800" cy="5410200"/>
              </a:xfrm>
              <a:blipFill rotWithShape="1">
                <a:blip r:embed="rId2"/>
                <a:stretch>
                  <a:fillRect t="-564" b="-338"/>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12</a:t>
            </a:fld>
            <a:endParaRPr lang="en-US"/>
          </a:p>
        </p:txBody>
      </p:sp>
      <p:sp>
        <p:nvSpPr>
          <p:cNvPr id="7" name="TextBox 6"/>
          <p:cNvSpPr txBox="1"/>
          <p:nvPr/>
        </p:nvSpPr>
        <p:spPr>
          <a:xfrm>
            <a:off x="4046621" y="5734871"/>
            <a:ext cx="180049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Predicted rating</a:t>
            </a:r>
          </a:p>
        </p:txBody>
      </p:sp>
      <p:cxnSp>
        <p:nvCxnSpPr>
          <p:cNvPr id="9" name="Straight Connector 8"/>
          <p:cNvCxnSpPr/>
          <p:nvPr/>
        </p:nvCxnSpPr>
        <p:spPr>
          <a:xfrm>
            <a:off x="2971800" y="5791200"/>
            <a:ext cx="4343400" cy="0"/>
          </a:xfrm>
          <a:prstGeom prst="line">
            <a:avLst/>
          </a:prstGeom>
          <a:ln w="28575">
            <a:solidFill>
              <a:srgbClr val="008000"/>
            </a:solidFill>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7772653" y="5562600"/>
            <a:ext cx="761747" cy="646331"/>
          </a:xfrm>
          <a:prstGeom prst="rect">
            <a:avLst/>
          </a:prstGeom>
          <a:noFill/>
        </p:spPr>
        <p:txBody>
          <a:bodyPr wrap="none" rtlCol="0">
            <a:spAutoFit/>
          </a:bodyPr>
          <a:lstStyle/>
          <a:p>
            <a:pPr algn="ctr"/>
            <a:r>
              <a:rPr lang="en-US" dirty="0">
                <a:solidFill>
                  <a:srgbClr val="008000"/>
                </a:solidFill>
                <a:latin typeface="Arial" pitchFamily="34" charset="0"/>
                <a:cs typeface="Arial" pitchFamily="34" charset="0"/>
              </a:rPr>
              <a:t>True</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rating</a:t>
            </a:r>
          </a:p>
        </p:txBody>
      </p:sp>
    </p:spTree>
    <p:extLst>
      <p:ext uri="{BB962C8B-B14F-4D97-AF65-F5344CB8AC3E}">
        <p14:creationId xmlns:p14="http://schemas.microsoft.com/office/powerpoint/2010/main" val="283460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Detour: Minimizing a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solidFill>
                      <a:srgbClr val="0000FF"/>
                    </a:solidFill>
                  </a:rPr>
                  <a:t>A simple way to minimize a function </a:t>
                </a:r>
                <a14:m>
                  <m:oMath xmlns:m="http://schemas.openxmlformats.org/officeDocument/2006/math">
                    <m:r>
                      <a:rPr lang="en-US" b="1" i="1" smtClean="0">
                        <a:solidFill>
                          <a:srgbClr val="0000FF"/>
                        </a:solidFill>
                        <a:latin typeface="Cambria Math"/>
                      </a:rPr>
                      <m:t>𝒇</m:t>
                    </m:r>
                    <m:r>
                      <a:rPr lang="en-US" b="1" i="1" smtClean="0">
                        <a:solidFill>
                          <a:srgbClr val="0000FF"/>
                        </a:solidFill>
                        <a:latin typeface="Cambria Math"/>
                      </a:rPr>
                      <m:t>(</m:t>
                    </m:r>
                    <m:r>
                      <a:rPr lang="en-US" b="1" i="1" smtClean="0">
                        <a:solidFill>
                          <a:srgbClr val="0000FF"/>
                        </a:solidFill>
                        <a:latin typeface="Cambria Math"/>
                      </a:rPr>
                      <m:t>𝒙</m:t>
                    </m:r>
                    <m:r>
                      <a:rPr lang="en-US" b="1" i="1" smtClean="0">
                        <a:solidFill>
                          <a:srgbClr val="0000FF"/>
                        </a:solidFill>
                        <a:latin typeface="Cambria Math"/>
                      </a:rPr>
                      <m:t>)</m:t>
                    </m:r>
                  </m:oMath>
                </a14:m>
                <a:r>
                  <a:rPr lang="en-US" b="1" dirty="0">
                    <a:solidFill>
                      <a:srgbClr val="0000FF"/>
                    </a:solidFill>
                  </a:rPr>
                  <a:t>:</a:t>
                </a:r>
              </a:p>
              <a:p>
                <a:pPr lvl="1"/>
                <a:r>
                  <a:rPr lang="en-US" dirty="0"/>
                  <a:t>Compute the take a derivative</a:t>
                </a:r>
                <a14:m>
                  <m:oMath xmlns:m="http://schemas.openxmlformats.org/officeDocument/2006/math">
                    <m:r>
                      <a:rPr lang="en-US" b="0" i="0" smtClean="0">
                        <a:latin typeface="Cambria Math"/>
                        <a:ea typeface="Cambria Math"/>
                      </a:rPr>
                      <m:t> </m:t>
                    </m:r>
                    <m:r>
                      <a:rPr lang="en-US" b="1" i="1">
                        <a:latin typeface="Cambria Math"/>
                        <a:ea typeface="Cambria Math"/>
                      </a:rPr>
                      <m:t>𝜵</m:t>
                    </m:r>
                    <m:r>
                      <a:rPr lang="en-US" b="1" i="1">
                        <a:latin typeface="Cambria Math"/>
                        <a:ea typeface="Cambria Math"/>
                      </a:rPr>
                      <m:t>𝒇</m:t>
                    </m:r>
                  </m:oMath>
                </a14:m>
                <a:r>
                  <a:rPr lang="en-US" b="1" dirty="0"/>
                  <a:t> </a:t>
                </a:r>
              </a:p>
              <a:p>
                <a:pPr lvl="1"/>
                <a:r>
                  <a:rPr lang="en-US" b="1" dirty="0"/>
                  <a:t>Start at some point </a:t>
                </a:r>
                <a14:m>
                  <m:oMath xmlns:m="http://schemas.openxmlformats.org/officeDocument/2006/math">
                    <m:r>
                      <a:rPr lang="en-US" b="1" i="1" smtClean="0">
                        <a:latin typeface="Cambria Math"/>
                      </a:rPr>
                      <m:t>𝒚</m:t>
                    </m:r>
                  </m:oMath>
                </a14:m>
                <a:r>
                  <a:rPr lang="en-US" b="1" dirty="0"/>
                  <a:t> and evaluate </a:t>
                </a:r>
                <a14:m>
                  <m:oMath xmlns:m="http://schemas.openxmlformats.org/officeDocument/2006/math">
                    <m:r>
                      <a:rPr lang="en-US" b="1" i="1">
                        <a:latin typeface="Cambria Math"/>
                        <a:ea typeface="Cambria Math"/>
                      </a:rPr>
                      <m:t>𝜵</m:t>
                    </m:r>
                    <m:r>
                      <a:rPr lang="en-US" b="1" i="1">
                        <a:latin typeface="Cambria Math"/>
                        <a:ea typeface="Cambria Math"/>
                      </a:rPr>
                      <m:t>𝒇</m:t>
                    </m:r>
                    <m:r>
                      <a:rPr lang="en-US" b="1" i="1" smtClean="0">
                        <a:latin typeface="Cambria Math"/>
                        <a:ea typeface="Cambria Math"/>
                      </a:rPr>
                      <m:t>(</m:t>
                    </m:r>
                    <m:r>
                      <a:rPr lang="en-US" b="1" i="1" smtClean="0">
                        <a:latin typeface="Cambria Math"/>
                        <a:ea typeface="Cambria Math"/>
                      </a:rPr>
                      <m:t>𝒚</m:t>
                    </m:r>
                    <m:r>
                      <a:rPr lang="en-US" b="1" i="1" smtClean="0">
                        <a:latin typeface="Cambria Math"/>
                        <a:ea typeface="Cambria Math"/>
                      </a:rPr>
                      <m:t>)</m:t>
                    </m:r>
                  </m:oMath>
                </a14:m>
                <a:endParaRPr lang="en-US" b="1" dirty="0"/>
              </a:p>
              <a:p>
                <a:pPr lvl="1"/>
                <a:r>
                  <a:rPr lang="en-US" b="1" dirty="0"/>
                  <a:t>Make a step in the reverse direction of the gradient: </a:t>
                </a:r>
                <a14:m>
                  <m:oMath xmlns:m="http://schemas.openxmlformats.org/officeDocument/2006/math">
                    <m:r>
                      <a:rPr lang="en-US" b="1" i="1" smtClean="0">
                        <a:latin typeface="Cambria Math"/>
                      </a:rPr>
                      <m:t>𝒚</m:t>
                    </m:r>
                    <m:r>
                      <a:rPr lang="en-US" b="1" i="1" smtClean="0">
                        <a:latin typeface="Cambria Math"/>
                      </a:rPr>
                      <m:t>=</m:t>
                    </m:r>
                    <m:r>
                      <a:rPr lang="en-US" b="1" i="1" smtClean="0">
                        <a:latin typeface="Cambria Math"/>
                      </a:rPr>
                      <m:t>𝒚</m:t>
                    </m:r>
                    <m:r>
                      <a:rPr lang="en-US" b="1" i="1" smtClean="0">
                        <a:latin typeface="Cambria Math"/>
                      </a:rPr>
                      <m:t>−</m:t>
                    </m:r>
                    <m:r>
                      <a:rPr lang="en-US" b="1" i="1">
                        <a:latin typeface="Cambria Math"/>
                        <a:ea typeface="Cambria Math"/>
                      </a:rPr>
                      <m:t>𝜵</m:t>
                    </m:r>
                    <m:r>
                      <a:rPr lang="en-US" b="1" i="1">
                        <a:latin typeface="Cambria Math"/>
                        <a:ea typeface="Cambria Math"/>
                      </a:rPr>
                      <m:t>𝒇</m:t>
                    </m:r>
                    <m:r>
                      <a:rPr lang="en-US" b="1" i="1">
                        <a:latin typeface="Cambria Math"/>
                        <a:ea typeface="Cambria Math"/>
                      </a:rPr>
                      <m:t>(</m:t>
                    </m:r>
                    <m:r>
                      <a:rPr lang="en-US" b="1" i="1">
                        <a:latin typeface="Cambria Math"/>
                        <a:ea typeface="Cambria Math"/>
                      </a:rPr>
                      <m:t>𝒚</m:t>
                    </m:r>
                    <m:r>
                      <a:rPr lang="en-US" b="1" i="1" smtClean="0">
                        <a:latin typeface="Cambria Math"/>
                        <a:ea typeface="Cambria Math"/>
                      </a:rPr>
                      <m:t>)</m:t>
                    </m:r>
                  </m:oMath>
                </a14:m>
                <a:endParaRPr lang="en-US" b="1" dirty="0"/>
              </a:p>
              <a:p>
                <a:pPr lvl="1"/>
                <a:r>
                  <a:rPr lang="en-US" b="1" dirty="0"/>
                  <a:t>Repeat until converged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58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9B12225-5612-419B-A8D5-4B8EEE4C217E}" type="slidenum">
              <a:rPr lang="en-US" smtClean="0"/>
              <a:pPr/>
              <a:t>13</a:t>
            </a:fld>
            <a:endParaRPr lang="en-US"/>
          </a:p>
        </p:txBody>
      </p:sp>
      <p:grpSp>
        <p:nvGrpSpPr>
          <p:cNvPr id="5" name="Group 4"/>
          <p:cNvGrpSpPr/>
          <p:nvPr/>
        </p:nvGrpSpPr>
        <p:grpSpPr>
          <a:xfrm>
            <a:off x="1828800" y="2907268"/>
            <a:ext cx="6400800" cy="3874532"/>
            <a:chOff x="1828800" y="2667000"/>
            <a:chExt cx="6400800" cy="3874532"/>
          </a:xfrm>
        </p:grpSpPr>
        <p:sp>
          <p:nvSpPr>
            <p:cNvPr id="6" name="Arc 5"/>
            <p:cNvSpPr/>
            <p:nvPr/>
          </p:nvSpPr>
          <p:spPr>
            <a:xfrm rot="5400000">
              <a:off x="2743200" y="3124200"/>
              <a:ext cx="3352800" cy="2438400"/>
            </a:xfrm>
            <a:prstGeom prst="arc">
              <a:avLst>
                <a:gd name="adj1" fmla="val 16200000"/>
                <a:gd name="adj2" fmla="val 5280157"/>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p:cNvCxnSpPr/>
            <p:nvPr/>
          </p:nvCxnSpPr>
          <p:spPr>
            <a:xfrm>
              <a:off x="1828800" y="6172200"/>
              <a:ext cx="5334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2743200" y="403860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𝑓</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743200" y="4038600"/>
                  <a:ext cx="457200" cy="369332"/>
                </a:xfrm>
                <a:prstGeom prst="rect">
                  <a:avLst/>
                </a:prstGeom>
                <a:blipFill rotWithShape="1">
                  <a:blip r:embed="rId3"/>
                  <a:stretch>
                    <a:fillRect b="-11667"/>
                  </a:stretch>
                </a:blipFill>
              </p:spPr>
              <p:txBody>
                <a:bodyPr/>
                <a:lstStyle/>
                <a:p>
                  <a:r>
                    <a:rPr lang="en-US">
                      <a:noFill/>
                    </a:rPr>
                    <a:t> </a:t>
                  </a:r>
                </a:p>
              </p:txBody>
            </p:sp>
          </mc:Fallback>
        </mc:AlternateContent>
        <p:cxnSp>
          <p:nvCxnSpPr>
            <p:cNvPr id="9" name="Straight Connector 8"/>
            <p:cNvCxnSpPr/>
            <p:nvPr/>
          </p:nvCxnSpPr>
          <p:spPr>
            <a:xfrm>
              <a:off x="5486400" y="5181600"/>
              <a:ext cx="0" cy="990600"/>
            </a:xfrm>
            <a:prstGeom prst="line">
              <a:avLst/>
            </a:prstGeom>
            <a:ln w="19050">
              <a:solidFill>
                <a:schemeClr val="tx1"/>
              </a:solidFill>
              <a:prstDash val="lgDash"/>
              <a:head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5257800" y="617220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𝑦</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5257800" y="6172200"/>
                  <a:ext cx="457200" cy="369332"/>
                </a:xfrm>
                <a:prstGeom prst="rect">
                  <a:avLst/>
                </a:prstGeom>
                <a:blipFill rotWithShape="1">
                  <a:blip r:embed="rId4"/>
                  <a:stretch>
                    <a:fillRect b="-4918"/>
                  </a:stretch>
                </a:blipFill>
              </p:spPr>
              <p:txBody>
                <a:bodyPr/>
                <a:lstStyle/>
                <a:p>
                  <a:r>
                    <a:rPr lang="en-US">
                      <a:noFill/>
                    </a:rPr>
                    <a:t> </a:t>
                  </a:r>
                </a:p>
              </p:txBody>
            </p:sp>
          </mc:Fallback>
        </mc:AlternateContent>
        <p:cxnSp>
          <p:nvCxnSpPr>
            <p:cNvPr id="11" name="Straight Connector 10"/>
            <p:cNvCxnSpPr/>
            <p:nvPr/>
          </p:nvCxnSpPr>
          <p:spPr>
            <a:xfrm flipH="1">
              <a:off x="4800600" y="4324597"/>
              <a:ext cx="1124712" cy="22169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6019800" y="4034681"/>
                  <a:ext cx="2209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𝑦</m:t>
                            </m:r>
                          </m:e>
                        </m:d>
                        <m:r>
                          <a:rPr lang="en-US" b="0" i="1" smtClean="0">
                            <a:latin typeface="Cambria Math"/>
                          </a:rPr>
                          <m:t>+</m:t>
                        </m:r>
                        <m:r>
                          <a:rPr lang="en-US" i="1">
                            <a:latin typeface="Cambria Math"/>
                            <a:ea typeface="Cambria Math"/>
                          </a:rPr>
                          <m:t>𝛻</m:t>
                        </m:r>
                        <m:r>
                          <a:rPr lang="en-US" i="1">
                            <a:latin typeface="Cambria Math"/>
                            <a:ea typeface="Cambria Math"/>
                          </a:rPr>
                          <m:t>𝑓</m:t>
                        </m:r>
                        <m:r>
                          <a:rPr lang="en-US" b="0" i="1" smtClean="0">
                            <a:latin typeface="Cambria Math"/>
                            <a:ea typeface="Cambria Math"/>
                          </a:rPr>
                          <m:t>(</m:t>
                        </m:r>
                        <m:r>
                          <a:rPr lang="en-US" b="0" i="1" smtClean="0">
                            <a:latin typeface="Cambria Math"/>
                            <a:ea typeface="Cambria Math"/>
                          </a:rPr>
                          <m:t>𝑦</m:t>
                        </m:r>
                        <m:r>
                          <a:rPr lang="en-US" b="0" i="1" smtClean="0">
                            <a:latin typeface="Cambria Math"/>
                            <a:ea typeface="Cambria Math"/>
                          </a:rPr>
                          <m:t>)</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019800" y="4034681"/>
                  <a:ext cx="2209800" cy="369332"/>
                </a:xfrm>
                <a:prstGeom prst="rect">
                  <a:avLst/>
                </a:prstGeom>
                <a:blipFill rotWithShape="1">
                  <a:blip r:embed="rId5"/>
                  <a:stretch>
                    <a:fillRect b="-11475"/>
                  </a:stretch>
                </a:blipFill>
              </p:spPr>
              <p:txBody>
                <a:bodyPr/>
                <a:lstStyle/>
                <a:p>
                  <a:r>
                    <a:rPr lang="en-US">
                      <a:noFill/>
                    </a:rPr>
                    <a:t> </a:t>
                  </a:r>
                </a:p>
              </p:txBody>
            </p:sp>
          </mc:Fallback>
        </mc:AlternateContent>
      </p:grpSp>
      <p:sp>
        <p:nvSpPr>
          <p:cNvPr id="14" name="Footer Placeholder 13"/>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489628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type="title"/>
          </p:nvPr>
        </p:nvSpPr>
        <p:spPr/>
        <p:txBody>
          <a:bodyPr>
            <a:normAutofit/>
          </a:bodyPr>
          <a:lstStyle/>
          <a:p>
            <a:r>
              <a:rPr lang="en-US" dirty="0"/>
              <a:t>Interpolation Weights</a:t>
            </a:r>
          </a:p>
        </p:txBody>
      </p:sp>
      <mc:AlternateContent xmlns:mc="http://schemas.openxmlformats.org/markup-compatibility/2006" xmlns:a14="http://schemas.microsoft.com/office/drawing/2010/main">
        <mc:Choice Requires="a14">
          <p:sp>
            <p:nvSpPr>
              <p:cNvPr id="198660" name="Rectangle 4"/>
              <p:cNvSpPr>
                <a:spLocks noGrp="1" noChangeArrowheads="1"/>
              </p:cNvSpPr>
              <p:nvPr>
                <p:ph idx="1"/>
              </p:nvPr>
            </p:nvSpPr>
            <p:spPr>
              <a:xfrm>
                <a:off x="457200" y="1295400"/>
                <a:ext cx="8534400" cy="5410200"/>
              </a:xfrm>
            </p:spPr>
            <p:txBody>
              <a:bodyPr>
                <a:normAutofit fontScale="85000" lnSpcReduction="10000"/>
              </a:bodyPr>
              <a:lstStyle/>
              <a:p>
                <a:r>
                  <a:rPr lang="en-US" b="1" dirty="0">
                    <a:solidFill>
                      <a:srgbClr val="D60093"/>
                    </a:solidFill>
                  </a:rPr>
                  <a:t>We have the optimization </a:t>
                </a:r>
                <a:br>
                  <a:rPr lang="en-US" b="1" dirty="0">
                    <a:solidFill>
                      <a:srgbClr val="D60093"/>
                    </a:solidFill>
                  </a:rPr>
                </a:br>
                <a:r>
                  <a:rPr lang="en-US" b="1" dirty="0">
                    <a:solidFill>
                      <a:srgbClr val="D60093"/>
                    </a:solidFill>
                  </a:rPr>
                  <a:t>problem, now what?</a:t>
                </a:r>
              </a:p>
              <a:p>
                <a:r>
                  <a:rPr lang="en-US" b="1" dirty="0">
                    <a:solidFill>
                      <a:srgbClr val="008000"/>
                    </a:solidFill>
                  </a:rPr>
                  <a:t>Gradient decent:</a:t>
                </a:r>
                <a:endParaRPr lang="en-US" dirty="0">
                  <a:solidFill>
                    <a:srgbClr val="008000"/>
                  </a:solidFill>
                </a:endParaRPr>
              </a:p>
              <a:p>
                <a:pPr lvl="1"/>
                <a:r>
                  <a:rPr lang="en-US" b="1" dirty="0"/>
                  <a:t>Iterate until convergence: </a:t>
                </a:r>
                <a14:m>
                  <m:oMath xmlns:m="http://schemas.openxmlformats.org/officeDocument/2006/math">
                    <m:r>
                      <a:rPr lang="en-US" b="1" i="1" dirty="0" smtClean="0">
                        <a:latin typeface="Cambria Math"/>
                      </a:rPr>
                      <m:t>𝒘</m:t>
                    </m:r>
                    <m:r>
                      <a:rPr lang="en-US" b="1" i="1" dirty="0" smtClean="0">
                        <a:latin typeface="Cambria Math"/>
                      </a:rPr>
                      <m:t>← </m:t>
                    </m:r>
                    <m:r>
                      <a:rPr lang="en-US" b="1" i="1" dirty="0" smtClean="0">
                        <a:latin typeface="Cambria Math"/>
                        <a:sym typeface="Symbol"/>
                      </a:rPr>
                      <m:t>𝒘</m:t>
                    </m:r>
                    <m:r>
                      <a:rPr lang="en-US" b="1" i="1" dirty="0" smtClean="0">
                        <a:latin typeface="Cambria Math"/>
                        <a:sym typeface="Symbol"/>
                      </a:rPr>
                      <m:t>−</m:t>
                    </m:r>
                    <m:sSub>
                      <m:sSubPr>
                        <m:ctrlPr>
                          <a:rPr lang="en-US" b="1" i="1" dirty="0" smtClean="0">
                            <a:latin typeface="Cambria Math" panose="02040503050406030204" pitchFamily="18" charset="0"/>
                            <a:ea typeface="Cambria Math"/>
                            <a:sym typeface="Symbol"/>
                          </a:rPr>
                        </m:ctrlPr>
                      </m:sSubPr>
                      <m:e>
                        <m:r>
                          <a:rPr lang="en-US" b="1" i="1" dirty="0" smtClean="0">
                            <a:latin typeface="Cambria Math"/>
                            <a:ea typeface="Cambria Math"/>
                            <a:sym typeface="Symbol"/>
                          </a:rPr>
                          <m:t>𝜵</m:t>
                        </m:r>
                      </m:e>
                      <m:sub>
                        <m:r>
                          <a:rPr lang="en-US" b="1" i="1" dirty="0" smtClean="0">
                            <a:latin typeface="Cambria Math"/>
                            <a:ea typeface="Cambria Math"/>
                            <a:sym typeface="Symbol"/>
                          </a:rPr>
                          <m:t>𝒘</m:t>
                        </m:r>
                      </m:sub>
                    </m:sSub>
                    <m:r>
                      <a:rPr lang="en-US" b="1" i="1" dirty="0" smtClean="0">
                        <a:latin typeface="Cambria Math"/>
                        <a:ea typeface="Cambria Math"/>
                        <a:sym typeface="Symbol"/>
                      </a:rPr>
                      <m:t>𝑱</m:t>
                    </m:r>
                  </m:oMath>
                </a14:m>
                <a:endParaRPr lang="en-US" b="1" i="1" dirty="0">
                  <a:sym typeface="Symbol"/>
                </a:endParaRPr>
              </a:p>
              <a:p>
                <a:pPr lvl="1"/>
                <a:r>
                  <a:rPr lang="en-US" b="1" dirty="0">
                    <a:solidFill>
                      <a:srgbClr val="0000FF"/>
                    </a:solidFill>
                    <a:sym typeface="Symbol"/>
                  </a:rPr>
                  <a:t>where </a:t>
                </a:r>
                <a14:m>
                  <m:oMath xmlns:m="http://schemas.openxmlformats.org/officeDocument/2006/math">
                    <m:sSub>
                      <m:sSubPr>
                        <m:ctrlPr>
                          <a:rPr lang="en-US" b="1" i="1" smtClean="0">
                            <a:latin typeface="Cambria Math" panose="02040503050406030204" pitchFamily="18" charset="0"/>
                            <a:ea typeface="Cambria Math"/>
                          </a:rPr>
                        </m:ctrlPr>
                      </m:sSubPr>
                      <m:e>
                        <m:r>
                          <a:rPr lang="en-US" b="1" i="1">
                            <a:latin typeface="Cambria Math"/>
                            <a:ea typeface="Cambria Math"/>
                          </a:rPr>
                          <m:t>𝜵</m:t>
                        </m:r>
                      </m:e>
                      <m:sub>
                        <m:r>
                          <a:rPr lang="en-US" b="1" i="1">
                            <a:latin typeface="Cambria Math"/>
                            <a:ea typeface="Cambria Math"/>
                          </a:rPr>
                          <m:t>𝒘</m:t>
                        </m:r>
                      </m:sub>
                    </m:sSub>
                    <m:r>
                      <a:rPr lang="en-US" b="1" i="1" smtClean="0">
                        <a:latin typeface="Cambria Math"/>
                        <a:ea typeface="Cambria Math"/>
                      </a:rPr>
                      <m:t>𝑱</m:t>
                    </m:r>
                    <m:r>
                      <a:rPr lang="en-US" b="1" i="1">
                        <a:latin typeface="Cambria Math"/>
                        <a:ea typeface="Cambria Math"/>
                      </a:rPr>
                      <m:t> </m:t>
                    </m:r>
                  </m:oMath>
                </a14:m>
                <a:r>
                  <a:rPr lang="en-US" b="1" dirty="0">
                    <a:solidFill>
                      <a:srgbClr val="0000FF"/>
                    </a:solidFill>
                    <a:sym typeface="Symbol"/>
                  </a:rPr>
                  <a:t>is the gradient (derivative evaluated on data):</a:t>
                </a:r>
                <a:endParaRPr lang="en-US" b="1" dirty="0">
                  <a:solidFill>
                    <a:srgbClr val="0000FF"/>
                  </a:solidFill>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sz="2300" b="0" i="1" smtClean="0">
                              <a:latin typeface="Cambria Math" panose="02040503050406030204" pitchFamily="18" charset="0"/>
                              <a:ea typeface="Cambria Math"/>
                            </a:rPr>
                          </m:ctrlPr>
                        </m:sSubPr>
                        <m:e>
                          <m:r>
                            <a:rPr lang="en-US" sz="2300" i="0" smtClean="0">
                              <a:latin typeface="Cambria Math"/>
                              <a:ea typeface="Cambria Math"/>
                            </a:rPr>
                            <m:t>𝛻</m:t>
                          </m:r>
                        </m:e>
                        <m:sub>
                          <m:r>
                            <a:rPr lang="en-US" sz="2300" b="0" i="1" smtClean="0">
                              <a:latin typeface="Cambria Math"/>
                              <a:ea typeface="Cambria Math"/>
                            </a:rPr>
                            <m:t>𝑤</m:t>
                          </m:r>
                        </m:sub>
                      </m:sSub>
                      <m:r>
                        <a:rPr lang="en-US" sz="2300" b="0" i="1" smtClean="0">
                          <a:latin typeface="Cambria Math"/>
                          <a:ea typeface="Cambria Math"/>
                        </a:rPr>
                        <m:t>𝐽</m:t>
                      </m:r>
                      <m:r>
                        <a:rPr lang="en-US" sz="2300" b="0" i="1" smtClean="0">
                          <a:latin typeface="Cambria Math"/>
                          <a:ea typeface="Cambria Math"/>
                        </a:rPr>
                        <m:t>=</m:t>
                      </m:r>
                      <m:d>
                        <m:dPr>
                          <m:begChr m:val="["/>
                          <m:endChr m:val="]"/>
                          <m:ctrlPr>
                            <a:rPr lang="en-US" sz="2300" b="0" i="1" smtClean="0">
                              <a:latin typeface="Cambria Math" panose="02040503050406030204" pitchFamily="18" charset="0"/>
                              <a:ea typeface="Cambria Math"/>
                            </a:rPr>
                          </m:ctrlPr>
                        </m:dPr>
                        <m:e>
                          <m:f>
                            <m:fPr>
                              <m:ctrlPr>
                                <a:rPr lang="en-US" sz="2300" i="1">
                                  <a:latin typeface="Cambria Math" panose="02040503050406030204" pitchFamily="18" charset="0"/>
                                  <a:ea typeface="Cambria Math"/>
                                </a:rPr>
                              </m:ctrlPr>
                            </m:fPr>
                            <m:num>
                              <m:r>
                                <a:rPr lang="en-US" sz="2300" i="1">
                                  <a:latin typeface="Cambria Math"/>
                                  <a:ea typeface="Cambria Math"/>
                                </a:rPr>
                                <m:t>𝜕</m:t>
                              </m:r>
                              <m:r>
                                <a:rPr lang="en-US" sz="2300" b="0" i="1" smtClean="0">
                                  <a:latin typeface="Cambria Math"/>
                                  <a:ea typeface="Cambria Math"/>
                                </a:rPr>
                                <m:t>𝐽</m:t>
                              </m:r>
                              <m:r>
                                <a:rPr lang="en-US" sz="2300" b="0" i="1" smtClean="0">
                                  <a:latin typeface="Cambria Math"/>
                                  <a:ea typeface="Cambria Math"/>
                                </a:rPr>
                                <m:t>(</m:t>
                              </m:r>
                              <m:r>
                                <a:rPr lang="en-US" sz="2300" b="0" i="1" smtClean="0">
                                  <a:latin typeface="Cambria Math"/>
                                  <a:ea typeface="Cambria Math"/>
                                </a:rPr>
                                <m:t>𝑤</m:t>
                              </m:r>
                              <m:r>
                                <a:rPr lang="en-US" sz="2300" b="0" i="1" smtClean="0">
                                  <a:latin typeface="Cambria Math"/>
                                  <a:ea typeface="Cambria Math"/>
                                </a:rPr>
                                <m:t>)</m:t>
                              </m:r>
                            </m:num>
                            <m:den>
                              <m:r>
                                <a:rPr lang="en-US" sz="2300" i="1">
                                  <a:latin typeface="Cambria Math"/>
                                  <a:ea typeface="Cambria Math"/>
                                </a:rPr>
                                <m:t>𝜕</m:t>
                              </m:r>
                              <m:sSub>
                                <m:sSubPr>
                                  <m:ctrlPr>
                                    <a:rPr lang="en-US" sz="2300" i="1">
                                      <a:latin typeface="Cambria Math" panose="02040503050406030204" pitchFamily="18" charset="0"/>
                                      <a:ea typeface="Cambria Math"/>
                                    </a:rPr>
                                  </m:ctrlPr>
                                </m:sSubPr>
                                <m:e>
                                  <m:r>
                                    <a:rPr lang="en-US" sz="2300" i="1">
                                      <a:latin typeface="Cambria Math"/>
                                      <a:ea typeface="Cambria Math"/>
                                    </a:rPr>
                                    <m:t>𝑤</m:t>
                                  </m:r>
                                </m:e>
                                <m:sub>
                                  <m:r>
                                    <a:rPr lang="en-US" sz="2300" b="0" i="1" smtClean="0">
                                      <a:latin typeface="Cambria Math"/>
                                      <a:ea typeface="Cambria Math"/>
                                    </a:rPr>
                                    <m:t>𝑖</m:t>
                                  </m:r>
                                  <m:r>
                                    <a:rPr lang="en-US" sz="2300" i="1">
                                      <a:latin typeface="Cambria Math"/>
                                      <a:ea typeface="Cambria Math"/>
                                    </a:rPr>
                                    <m:t>𝑗</m:t>
                                  </m:r>
                                </m:sub>
                              </m:sSub>
                            </m:den>
                          </m:f>
                        </m:e>
                      </m:d>
                      <m:r>
                        <a:rPr lang="en-US" sz="2300" b="0" i="1" smtClean="0">
                          <a:latin typeface="Cambria Math"/>
                        </a:rPr>
                        <m:t>=2</m:t>
                      </m:r>
                      <m:nary>
                        <m:naryPr>
                          <m:chr m:val="∑"/>
                          <m:supHide m:val="on"/>
                          <m:ctrlPr>
                            <a:rPr lang="en-US" sz="2300" i="1">
                              <a:latin typeface="Cambria Math" panose="02040503050406030204" pitchFamily="18" charset="0"/>
                            </a:rPr>
                          </m:ctrlPr>
                        </m:naryPr>
                        <m:sub>
                          <m:r>
                            <a:rPr lang="en-US" sz="2300" b="0" i="1" smtClean="0">
                              <a:latin typeface="Cambria Math"/>
                            </a:rPr>
                            <m:t>𝑥</m:t>
                          </m:r>
                          <m:r>
                            <a:rPr lang="en-US" sz="2300" b="0" i="1" smtClean="0">
                              <a:latin typeface="Cambria Math"/>
                            </a:rPr>
                            <m:t>,</m:t>
                          </m:r>
                          <m:r>
                            <a:rPr lang="en-US" sz="2300" b="0" i="1" smtClean="0">
                              <a:latin typeface="Cambria Math"/>
                            </a:rPr>
                            <m:t>𝑖</m:t>
                          </m:r>
                        </m:sub>
                        <m:sup/>
                        <m:e>
                          <m:d>
                            <m:dPr>
                              <m:ctrlPr>
                                <a:rPr lang="en-US" sz="2300" i="1" smtClean="0">
                                  <a:latin typeface="Cambria Math" panose="02040503050406030204" pitchFamily="18" charset="0"/>
                                </a:rPr>
                              </m:ctrlPr>
                            </m:dPr>
                            <m:e>
                              <m:d>
                                <m:dPr>
                                  <m:begChr m:val="["/>
                                  <m:endChr m:val="]"/>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a:rPr>
                                        <m:t>𝑏</m:t>
                                      </m:r>
                                    </m:e>
                                    <m:sub>
                                      <m:r>
                                        <a:rPr lang="en-US" sz="2300" b="0" i="1" smtClean="0">
                                          <a:latin typeface="Cambria Math"/>
                                        </a:rPr>
                                        <m:t>𝑥</m:t>
                                      </m:r>
                                      <m:r>
                                        <a:rPr lang="en-US" sz="2300" i="1">
                                          <a:latin typeface="Cambria Math"/>
                                        </a:rPr>
                                        <m:t>𝑖</m:t>
                                      </m:r>
                                    </m:sub>
                                  </m:sSub>
                                  <m:r>
                                    <a:rPr lang="en-US" sz="2300" i="1">
                                      <a:latin typeface="Cambria Math"/>
                                    </a:rPr>
                                    <m:t>+</m:t>
                                  </m:r>
                                  <m:nary>
                                    <m:naryPr>
                                      <m:chr m:val="∑"/>
                                      <m:supHide m:val="on"/>
                                      <m:ctrlPr>
                                        <a:rPr lang="en-US" sz="2300" i="1">
                                          <a:latin typeface="Cambria Math" panose="02040503050406030204" pitchFamily="18" charset="0"/>
                                        </a:rPr>
                                      </m:ctrlPr>
                                    </m:naryPr>
                                    <m:sub>
                                      <m:r>
                                        <a:rPr lang="en-US" sz="2300" b="0" i="1" smtClean="0">
                                          <a:latin typeface="Cambria Math"/>
                                        </a:rPr>
                                        <m:t>𝑘</m:t>
                                      </m:r>
                                      <m:r>
                                        <a:rPr lang="en-US" sz="2300" i="1" smtClean="0">
                                          <a:latin typeface="Cambria Math"/>
                                        </a:rPr>
                                        <m:t>∈</m:t>
                                      </m:r>
                                      <m:r>
                                        <a:rPr lang="en-US" sz="2300" i="1" smtClean="0">
                                          <a:latin typeface="Cambria Math"/>
                                        </a:rPr>
                                        <m:t>𝑁</m:t>
                                      </m:r>
                                      <m:d>
                                        <m:dPr>
                                          <m:ctrlPr>
                                            <a:rPr lang="en-US" sz="2300" i="1">
                                              <a:latin typeface="Cambria Math" panose="02040503050406030204" pitchFamily="18" charset="0"/>
                                            </a:rPr>
                                          </m:ctrlPr>
                                        </m:dPr>
                                        <m:e>
                                          <m:r>
                                            <a:rPr lang="en-US" sz="2300" i="1">
                                              <a:latin typeface="Cambria Math"/>
                                            </a:rPr>
                                            <m:t>𝑖</m:t>
                                          </m:r>
                                          <m:r>
                                            <a:rPr lang="en-US" sz="2300" i="1">
                                              <a:latin typeface="Cambria Math"/>
                                            </a:rPr>
                                            <m:t>;</m:t>
                                          </m:r>
                                          <m:r>
                                            <a:rPr lang="en-US" sz="2300" b="0" i="1" smtClean="0">
                                              <a:latin typeface="Cambria Math"/>
                                            </a:rPr>
                                            <m:t>𝑥</m:t>
                                          </m:r>
                                        </m:e>
                                      </m:d>
                                    </m:sub>
                                    <m:sup/>
                                    <m:e>
                                      <m:sSub>
                                        <m:sSubPr>
                                          <m:ctrlPr>
                                            <a:rPr lang="en-US" sz="2300" i="1">
                                              <a:latin typeface="Cambria Math" panose="02040503050406030204" pitchFamily="18" charset="0"/>
                                            </a:rPr>
                                          </m:ctrlPr>
                                        </m:sSubPr>
                                        <m:e>
                                          <m:r>
                                            <a:rPr lang="en-US" sz="2300" i="1">
                                              <a:latin typeface="Cambria Math"/>
                                            </a:rPr>
                                            <m:t>𝑤</m:t>
                                          </m:r>
                                        </m:e>
                                        <m:sub>
                                          <m:r>
                                            <a:rPr lang="en-US" sz="2300" i="1">
                                              <a:latin typeface="Cambria Math"/>
                                            </a:rPr>
                                            <m:t>𝑖</m:t>
                                          </m:r>
                                          <m:r>
                                            <a:rPr lang="en-US" sz="2300" b="0" i="1" smtClean="0">
                                              <a:latin typeface="Cambria Math"/>
                                            </a:rPr>
                                            <m:t>𝑘</m:t>
                                          </m:r>
                                        </m:sub>
                                      </m:sSub>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a:rPr>
                                                <m:t>𝑟</m:t>
                                              </m:r>
                                            </m:e>
                                            <m:sub>
                                              <m:r>
                                                <a:rPr lang="en-US" sz="2300" b="0" i="1" smtClean="0">
                                                  <a:latin typeface="Cambria Math"/>
                                                </a:rPr>
                                                <m:t>𝑥𝑘</m:t>
                                              </m:r>
                                            </m:sub>
                                          </m:sSub>
                                          <m:r>
                                            <a:rPr lang="en-US" sz="2300" i="1">
                                              <a:latin typeface="Cambria Math"/>
                                            </a:rPr>
                                            <m:t>−</m:t>
                                          </m:r>
                                          <m:sSub>
                                            <m:sSubPr>
                                              <m:ctrlPr>
                                                <a:rPr lang="en-US" sz="2300" i="1">
                                                  <a:latin typeface="Cambria Math" panose="02040503050406030204" pitchFamily="18" charset="0"/>
                                                </a:rPr>
                                              </m:ctrlPr>
                                            </m:sSubPr>
                                            <m:e>
                                              <m:r>
                                                <a:rPr lang="en-US" sz="2300" i="1">
                                                  <a:latin typeface="Cambria Math"/>
                                                </a:rPr>
                                                <m:t>𝑏</m:t>
                                              </m:r>
                                            </m:e>
                                            <m:sub>
                                              <m:r>
                                                <a:rPr lang="en-US" sz="2300" b="0" i="1" smtClean="0">
                                                  <a:latin typeface="Cambria Math"/>
                                                </a:rPr>
                                                <m:t>𝑥𝑘</m:t>
                                              </m:r>
                                            </m:sub>
                                          </m:sSub>
                                        </m:e>
                                      </m:d>
                                    </m:e>
                                  </m:nary>
                                </m:e>
                              </m:d>
                              <m:r>
                                <a:rPr lang="en-US" sz="2300" b="0" i="1" smtClean="0">
                                  <a:latin typeface="Cambria Math"/>
                                </a:rPr>
                                <m:t>−</m:t>
                              </m:r>
                              <m:sSub>
                                <m:sSubPr>
                                  <m:ctrlPr>
                                    <a:rPr lang="en-US" sz="2300" i="1">
                                      <a:latin typeface="Cambria Math" panose="02040503050406030204" pitchFamily="18" charset="0"/>
                                    </a:rPr>
                                  </m:ctrlPr>
                                </m:sSubPr>
                                <m:e>
                                  <m:r>
                                    <a:rPr lang="en-US" sz="2300" i="1">
                                      <a:latin typeface="Cambria Math"/>
                                    </a:rPr>
                                    <m:t>𝑟</m:t>
                                  </m:r>
                                </m:e>
                                <m:sub>
                                  <m:r>
                                    <a:rPr lang="en-US" sz="2300" i="1">
                                      <a:latin typeface="Cambria Math"/>
                                    </a:rPr>
                                    <m:t>𝑥𝑖</m:t>
                                  </m:r>
                                </m:sub>
                              </m:sSub>
                            </m:e>
                          </m:d>
                          <m:d>
                            <m:dPr>
                              <m:ctrlPr>
                                <a:rPr lang="en-US" sz="2300" i="1" smtClean="0">
                                  <a:latin typeface="Cambria Math" panose="02040503050406030204" pitchFamily="18" charset="0"/>
                                </a:rPr>
                              </m:ctrlPr>
                            </m:dPr>
                            <m:e>
                              <m:sSub>
                                <m:sSubPr>
                                  <m:ctrlPr>
                                    <a:rPr lang="en-US" sz="2300" b="0" i="1" smtClean="0">
                                      <a:latin typeface="Cambria Math" panose="02040503050406030204" pitchFamily="18" charset="0"/>
                                    </a:rPr>
                                  </m:ctrlPr>
                                </m:sSubPr>
                                <m:e>
                                  <m:r>
                                    <a:rPr lang="en-US" sz="2300" b="0" i="1" smtClean="0">
                                      <a:latin typeface="Cambria Math"/>
                                    </a:rPr>
                                    <m:t>𝑟</m:t>
                                  </m:r>
                                </m:e>
                                <m:sub>
                                  <m:r>
                                    <a:rPr lang="en-US" sz="2300" b="0" i="1" smtClean="0">
                                      <a:latin typeface="Cambria Math"/>
                                    </a:rPr>
                                    <m:t>𝑥𝑗</m:t>
                                  </m:r>
                                </m:sub>
                              </m:sSub>
                              <m:r>
                                <a:rPr lang="en-US" sz="2300" b="0" i="1" smtClean="0">
                                  <a:latin typeface="Cambria Math"/>
                                </a:rPr>
                                <m:t>−</m:t>
                              </m:r>
                              <m:sSub>
                                <m:sSubPr>
                                  <m:ctrlPr>
                                    <a:rPr lang="en-US" sz="2300" b="0" i="1" smtClean="0">
                                      <a:latin typeface="Cambria Math" panose="02040503050406030204" pitchFamily="18" charset="0"/>
                                    </a:rPr>
                                  </m:ctrlPr>
                                </m:sSubPr>
                                <m:e>
                                  <m:r>
                                    <a:rPr lang="en-US" sz="2300" b="0" i="1" smtClean="0">
                                      <a:latin typeface="Cambria Math"/>
                                    </a:rPr>
                                    <m:t>𝑏</m:t>
                                  </m:r>
                                </m:e>
                                <m:sub>
                                  <m:r>
                                    <a:rPr lang="en-US" sz="2300" b="0" i="1" smtClean="0">
                                      <a:latin typeface="Cambria Math"/>
                                    </a:rPr>
                                    <m:t>𝑥𝑗</m:t>
                                  </m:r>
                                </m:sub>
                              </m:sSub>
                            </m:e>
                          </m:d>
                        </m:e>
                      </m:nary>
                    </m:oMath>
                  </m:oMathPara>
                </a14:m>
                <a:br>
                  <a:rPr lang="en-US" sz="2300" dirty="0"/>
                </a:br>
                <a:r>
                  <a:rPr lang="en-US" sz="2300" dirty="0"/>
                  <a:t>		</a:t>
                </a:r>
                <a:r>
                  <a:rPr lang="en-US" b="1" dirty="0"/>
                  <a:t>for </a:t>
                </a:r>
                <a14:m>
                  <m:oMath xmlns:m="http://schemas.openxmlformats.org/officeDocument/2006/math">
                    <m:r>
                      <a:rPr lang="en-US" b="1" i="1" smtClean="0">
                        <a:latin typeface="Cambria Math"/>
                      </a:rPr>
                      <m:t>𝒋</m:t>
                    </m:r>
                    <m:r>
                      <a:rPr lang="en-US" b="1" i="1">
                        <a:latin typeface="Cambria Math"/>
                      </a:rPr>
                      <m:t>∈</m:t>
                    </m:r>
                    <m:r>
                      <a:rPr lang="en-US" b="1" i="1" smtClean="0">
                        <a:latin typeface="Cambria Math"/>
                      </a:rPr>
                      <m:t>{</m:t>
                    </m:r>
                    <m:r>
                      <a:rPr lang="en-US" b="1" i="1">
                        <a:latin typeface="Cambria Math"/>
                      </a:rPr>
                      <m:t>𝑵</m:t>
                    </m:r>
                    <m:d>
                      <m:dPr>
                        <m:ctrlPr>
                          <a:rPr lang="en-US" b="1" i="1">
                            <a:latin typeface="Cambria Math" panose="02040503050406030204" pitchFamily="18" charset="0"/>
                          </a:rPr>
                        </m:ctrlPr>
                      </m:dPr>
                      <m:e>
                        <m:r>
                          <a:rPr lang="en-US" b="1" i="1">
                            <a:latin typeface="Cambria Math"/>
                          </a:rPr>
                          <m:t>𝒊</m:t>
                        </m:r>
                        <m:r>
                          <a:rPr lang="en-US" b="1" i="1">
                            <a:latin typeface="Cambria Math"/>
                          </a:rPr>
                          <m:t>;</m:t>
                        </m:r>
                        <m:r>
                          <a:rPr lang="en-US" b="1" i="1" smtClean="0">
                            <a:latin typeface="Cambria Math"/>
                          </a:rPr>
                          <m:t>𝒙</m:t>
                        </m:r>
                      </m:e>
                    </m:d>
                    <m:r>
                      <a:rPr lang="en-US" b="1" i="1" smtClean="0">
                        <a:latin typeface="Cambria Math"/>
                      </a:rPr>
                      <m:t>, ∀</m:t>
                    </m:r>
                    <m:r>
                      <a:rPr lang="en-US" b="1" i="1" smtClean="0">
                        <a:latin typeface="Cambria Math"/>
                      </a:rPr>
                      <m:t>𝒊</m:t>
                    </m:r>
                    <m:r>
                      <a:rPr lang="en-US" b="1" i="1" smtClean="0">
                        <a:latin typeface="Cambria Math"/>
                      </a:rPr>
                      <m:t>,∀</m:t>
                    </m:r>
                    <m:r>
                      <a:rPr lang="en-US" b="1" i="1" smtClean="0">
                        <a:latin typeface="Cambria Math"/>
                      </a:rPr>
                      <m:t>𝒙</m:t>
                    </m:r>
                    <m:r>
                      <a:rPr lang="en-US" b="1" i="1" smtClean="0">
                        <a:latin typeface="Cambria Math"/>
                      </a:rPr>
                      <m:t> }</m:t>
                    </m:r>
                  </m:oMath>
                </a14:m>
                <a:r>
                  <a:rPr lang="en-US" b="1" i="1" dirty="0">
                    <a:sym typeface="Symbol"/>
                  </a:rPr>
                  <a:t> </a:t>
                </a:r>
                <a:r>
                  <a:rPr lang="en-US" b="1" dirty="0">
                    <a:sym typeface="Symbol"/>
                  </a:rPr>
                  <a:t> </a:t>
                </a:r>
                <a:br>
                  <a:rPr lang="en-US" b="1" dirty="0">
                    <a:sym typeface="Symbol"/>
                  </a:rPr>
                </a:br>
                <a:r>
                  <a:rPr lang="en-US" b="1" dirty="0">
                    <a:sym typeface="Symbol"/>
                  </a:rPr>
                  <a:t>		else </a:t>
                </a:r>
                <a14:m>
                  <m:oMath xmlns:m="http://schemas.openxmlformats.org/officeDocument/2006/math">
                    <m:f>
                      <m:fPr>
                        <m:ctrlPr>
                          <a:rPr lang="en-US" i="1">
                            <a:latin typeface="Cambria Math" panose="02040503050406030204" pitchFamily="18" charset="0"/>
                            <a:ea typeface="Cambria Math"/>
                          </a:rPr>
                        </m:ctrlPr>
                      </m:fPr>
                      <m:num>
                        <m:r>
                          <a:rPr lang="en-US" i="1">
                            <a:latin typeface="Cambria Math"/>
                            <a:ea typeface="Cambria Math"/>
                          </a:rPr>
                          <m:t>𝜕</m:t>
                        </m:r>
                        <m:r>
                          <a:rPr lang="en-US" i="1">
                            <a:latin typeface="Cambria Math"/>
                            <a:ea typeface="Cambria Math"/>
                          </a:rPr>
                          <m:t>𝐽</m:t>
                        </m:r>
                        <m:r>
                          <a:rPr lang="en-US" i="1">
                            <a:latin typeface="Cambria Math"/>
                            <a:ea typeface="Cambria Math"/>
                          </a:rPr>
                          <m:t>(</m:t>
                        </m:r>
                        <m:r>
                          <a:rPr lang="en-US" i="1">
                            <a:latin typeface="Cambria Math"/>
                            <a:ea typeface="Cambria Math"/>
                          </a:rPr>
                          <m:t>𝑤</m:t>
                        </m:r>
                        <m:r>
                          <a:rPr lang="en-US" i="1">
                            <a:latin typeface="Cambria Math"/>
                            <a:ea typeface="Cambria Math"/>
                          </a:rPr>
                          <m:t>)</m:t>
                        </m:r>
                      </m:num>
                      <m:den>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b="0" i="1" smtClean="0">
                                <a:latin typeface="Cambria Math"/>
                                <a:ea typeface="Cambria Math"/>
                              </a:rPr>
                              <m:t>𝑖</m:t>
                            </m:r>
                            <m:r>
                              <a:rPr lang="en-US" i="1">
                                <a:latin typeface="Cambria Math"/>
                                <a:ea typeface="Cambria Math"/>
                              </a:rPr>
                              <m:t>𝑗</m:t>
                            </m:r>
                          </m:sub>
                        </m:sSub>
                      </m:den>
                    </m:f>
                    <m:r>
                      <a:rPr lang="en-US" b="1" i="1" smtClean="0">
                        <a:latin typeface="Cambria Math"/>
                        <a:ea typeface="Cambria Math"/>
                      </a:rPr>
                      <m:t>=</m:t>
                    </m:r>
                    <m:r>
                      <a:rPr lang="en-US" b="1" i="1" smtClean="0">
                        <a:latin typeface="Cambria Math"/>
                        <a:ea typeface="Cambria Math"/>
                      </a:rPr>
                      <m:t>𝟎</m:t>
                    </m:r>
                  </m:oMath>
                </a14:m>
                <a:endParaRPr lang="en-US" b="1" dirty="0"/>
              </a:p>
              <a:p>
                <a:pPr lvl="1"/>
                <a:r>
                  <a:rPr lang="en-US" b="1" dirty="0">
                    <a:solidFill>
                      <a:srgbClr val="008000"/>
                    </a:solidFill>
                  </a:rPr>
                  <a:t>Note:</a:t>
                </a:r>
                <a:r>
                  <a:rPr lang="en-US" dirty="0"/>
                  <a:t> We fix movie </a:t>
                </a:r>
                <a:r>
                  <a:rPr lang="en-US" b="1" i="1" dirty="0" err="1"/>
                  <a:t>i</a:t>
                </a:r>
                <a:r>
                  <a:rPr lang="en-US" dirty="0"/>
                  <a:t>, go over all </a:t>
                </a:r>
                <a:r>
                  <a:rPr lang="en-US" b="1" i="1" dirty="0" err="1"/>
                  <a:t>r</a:t>
                </a:r>
                <a:r>
                  <a:rPr lang="en-US" b="1" i="1" baseline="-25000" dirty="0" err="1"/>
                  <a:t>xi</a:t>
                </a:r>
                <a:r>
                  <a:rPr lang="en-US" dirty="0"/>
                  <a:t>, for every movie </a:t>
                </a:r>
                <a14:m>
                  <m:oMath xmlns:m="http://schemas.openxmlformats.org/officeDocument/2006/math">
                    <m:r>
                      <a:rPr lang="en-US" b="1" i="1">
                        <a:latin typeface="Cambria Math"/>
                      </a:rPr>
                      <m:t>𝒋</m:t>
                    </m:r>
                    <m:r>
                      <a:rPr lang="en-US" b="1" i="1">
                        <a:latin typeface="Cambria Math"/>
                      </a:rPr>
                      <m:t>∈</m:t>
                    </m:r>
                    <m:r>
                      <a:rPr lang="en-US" b="1" i="1">
                        <a:latin typeface="Cambria Math"/>
                      </a:rPr>
                      <m:t>𝑵</m:t>
                    </m:r>
                    <m:d>
                      <m:dPr>
                        <m:ctrlPr>
                          <a:rPr lang="en-US" b="1" i="1">
                            <a:latin typeface="Cambria Math" panose="02040503050406030204" pitchFamily="18" charset="0"/>
                          </a:rPr>
                        </m:ctrlPr>
                      </m:dPr>
                      <m:e>
                        <m:r>
                          <a:rPr lang="en-US" b="1" i="1">
                            <a:latin typeface="Cambria Math"/>
                          </a:rPr>
                          <m:t>𝒊</m:t>
                        </m:r>
                        <m:r>
                          <a:rPr lang="en-US" b="1" i="1">
                            <a:latin typeface="Cambria Math"/>
                          </a:rPr>
                          <m:t>;</m:t>
                        </m:r>
                        <m:r>
                          <a:rPr lang="en-US" b="1" i="1">
                            <a:latin typeface="Cambria Math"/>
                          </a:rPr>
                          <m:t>𝒙</m:t>
                        </m:r>
                      </m:e>
                    </m:d>
                  </m:oMath>
                </a14:m>
                <a:r>
                  <a:rPr lang="en-US" dirty="0"/>
                  <a:t>, we compute </a:t>
                </a:r>
                <a14:m>
                  <m:oMath xmlns:m="http://schemas.openxmlformats.org/officeDocument/2006/math">
                    <m:f>
                      <m:fPr>
                        <m:ctrlPr>
                          <a:rPr lang="en-US" b="1" i="1">
                            <a:latin typeface="Cambria Math" panose="02040503050406030204" pitchFamily="18" charset="0"/>
                            <a:ea typeface="Cambria Math"/>
                          </a:rPr>
                        </m:ctrlPr>
                      </m:fPr>
                      <m:num>
                        <m:r>
                          <a:rPr lang="en-US" b="1" i="1">
                            <a:latin typeface="Cambria Math"/>
                            <a:ea typeface="Cambria Math"/>
                          </a:rPr>
                          <m:t>𝝏</m:t>
                        </m:r>
                        <m:r>
                          <a:rPr lang="en-US" b="1" i="1" smtClean="0">
                            <a:latin typeface="Cambria Math"/>
                            <a:ea typeface="Cambria Math"/>
                          </a:rPr>
                          <m:t>𝑱</m:t>
                        </m:r>
                        <m:r>
                          <a:rPr lang="en-US" b="1" i="1" smtClean="0">
                            <a:latin typeface="Cambria Math"/>
                            <a:ea typeface="Cambria Math"/>
                          </a:rPr>
                          <m:t>(</m:t>
                        </m:r>
                        <m:r>
                          <a:rPr lang="en-US" b="1" i="1" smtClean="0">
                            <a:latin typeface="Cambria Math"/>
                            <a:ea typeface="Cambria Math"/>
                          </a:rPr>
                          <m:t>𝒘</m:t>
                        </m:r>
                        <m:r>
                          <a:rPr lang="en-US" b="1" i="1" smtClean="0">
                            <a:latin typeface="Cambria Math"/>
                            <a:ea typeface="Cambria Math"/>
                          </a:rPr>
                          <m:t>)</m:t>
                        </m:r>
                      </m:num>
                      <m:den>
                        <m:r>
                          <a:rPr lang="en-US" b="1" i="1">
                            <a:latin typeface="Cambria Math"/>
                            <a:ea typeface="Cambria Math"/>
                          </a:rPr>
                          <m:t>𝝏</m:t>
                        </m:r>
                        <m:sSub>
                          <m:sSubPr>
                            <m:ctrlPr>
                              <a:rPr lang="en-US" b="1" i="1">
                                <a:latin typeface="Cambria Math" panose="02040503050406030204" pitchFamily="18" charset="0"/>
                                <a:ea typeface="Cambria Math"/>
                              </a:rPr>
                            </m:ctrlPr>
                          </m:sSubPr>
                          <m:e>
                            <m:r>
                              <a:rPr lang="en-US" b="1" i="1">
                                <a:latin typeface="Cambria Math"/>
                                <a:ea typeface="Cambria Math"/>
                              </a:rPr>
                              <m:t>𝒘</m:t>
                            </m:r>
                          </m:e>
                          <m:sub>
                            <m:r>
                              <a:rPr lang="en-US" b="1" i="1">
                                <a:latin typeface="Cambria Math"/>
                                <a:ea typeface="Cambria Math"/>
                              </a:rPr>
                              <m:t>𝒊𝒋</m:t>
                            </m:r>
                          </m:sub>
                        </m:sSub>
                      </m:den>
                    </m:f>
                  </m:oMath>
                </a14:m>
                <a:endParaRPr lang="en-US" b="1" dirty="0"/>
              </a:p>
            </p:txBody>
          </p:sp>
        </mc:Choice>
        <mc:Fallback xmlns="">
          <p:sp>
            <p:nvSpPr>
              <p:cNvPr id="198660" name="Rectangle 4"/>
              <p:cNvSpPr>
                <a:spLocks noGrp="1" noRot="1" noChangeAspect="1" noMove="1" noResize="1" noEditPoints="1" noAdjustHandles="1" noChangeArrowheads="1" noChangeShapeType="1" noTextEdit="1"/>
              </p:cNvSpPr>
              <p:nvPr>
                <p:ph idx="1"/>
              </p:nvPr>
            </p:nvSpPr>
            <p:spPr>
              <a:xfrm>
                <a:off x="457200" y="1295400"/>
                <a:ext cx="8534400" cy="5410200"/>
              </a:xfrm>
              <a:blipFill rotWithShape="1">
                <a:blip r:embed="rId3"/>
                <a:stretch>
                  <a:fillRect t="-902"/>
                </a:stretch>
              </a:blipFill>
            </p:spPr>
            <p:txBody>
              <a:bodyPr/>
              <a:lstStyle/>
              <a:p>
                <a:r>
                  <a:rPr lang="en-US">
                    <a:noFill/>
                  </a:rPr>
                  <a:t> </a:t>
                </a:r>
              </a:p>
            </p:txBody>
          </p:sp>
        </mc:Fallback>
      </mc:AlternateContent>
      <p:sp>
        <p:nvSpPr>
          <p:cNvPr id="15" name="Footer Placeholder 14"/>
          <p:cNvSpPr>
            <a:spLocks noGrp="1"/>
          </p:cNvSpPr>
          <p:nvPr>
            <p:ph type="ftr" sz="quarter" idx="11"/>
          </p:nvPr>
        </p:nvSpPr>
        <p:spPr/>
        <p:txBody>
          <a:bodyPr/>
          <a:lstStyle/>
          <a:p>
            <a:r>
              <a:rPr lang="en-US"/>
              <a:t>J. Leskovec, A. Rajaraman, J. Ullman: Mining of Massive Datasets, http://www.mmds.org</a:t>
            </a:r>
          </a:p>
        </p:txBody>
      </p:sp>
      <p:sp>
        <p:nvSpPr>
          <p:cNvPr id="14" name="Slide Number Placeholder 13"/>
          <p:cNvSpPr>
            <a:spLocks noGrp="1"/>
          </p:cNvSpPr>
          <p:nvPr>
            <p:ph type="sldNum" sz="quarter" idx="12"/>
          </p:nvPr>
        </p:nvSpPr>
        <p:spPr/>
        <p:txBody>
          <a:bodyPr/>
          <a:lstStyle/>
          <a:p>
            <a:fld id="{19B12225-5612-419B-A8D5-4B8EEE4C217E}" type="slidenum">
              <a:rPr lang="en-US" smtClean="0"/>
              <a:pPr/>
              <a:t>14</a:t>
            </a:fld>
            <a:endParaRPr lang="en-US"/>
          </a:p>
        </p:txBody>
      </p:sp>
      <p:sp>
        <p:nvSpPr>
          <p:cNvPr id="3" name="Rectangle 2"/>
          <p:cNvSpPr/>
          <p:nvPr/>
        </p:nvSpPr>
        <p:spPr>
          <a:xfrm>
            <a:off x="7178397" y="2526268"/>
            <a:ext cx="1965603" cy="369332"/>
          </a:xfrm>
          <a:prstGeom prst="rect">
            <a:avLst/>
          </a:prstGeom>
        </p:spPr>
        <p:txBody>
          <a:bodyPr wrap="none">
            <a:spAutoFit/>
          </a:bodyPr>
          <a:lstStyle/>
          <a:p>
            <a:r>
              <a:rPr lang="en-US" b="1" i="1" dirty="0">
                <a:latin typeface="Arial" pitchFamily="34" charset="0"/>
                <a:cs typeface="Arial" pitchFamily="34" charset="0"/>
                <a:sym typeface="Symbol"/>
              </a:rPr>
              <a:t></a:t>
            </a:r>
            <a:r>
              <a:rPr lang="en-US" i="1" dirty="0">
                <a:latin typeface="Arial" pitchFamily="34" charset="0"/>
                <a:cs typeface="Arial" pitchFamily="34" charset="0"/>
                <a:sym typeface="Symbol"/>
              </a:rPr>
              <a:t> </a:t>
            </a:r>
            <a:r>
              <a:rPr lang="en-US" dirty="0">
                <a:solidFill>
                  <a:srgbClr val="008000"/>
                </a:solidFill>
                <a:latin typeface="Arial" pitchFamily="34" charset="0"/>
                <a:cs typeface="Arial" pitchFamily="34" charset="0"/>
                <a:sym typeface="Symbol"/>
              </a:rPr>
              <a:t>… learning rate</a:t>
            </a:r>
            <a:endParaRPr lang="en-US" dirty="0">
              <a:solidFill>
                <a:srgbClr val="008000"/>
              </a:solidFill>
              <a:latin typeface="Arial" pitchFamily="34" charset="0"/>
              <a:cs typeface="Arial" pitchFamily="34" charset="0"/>
            </a:endParaRPr>
          </a:p>
        </p:txBody>
      </p:sp>
      <p:sp>
        <p:nvSpPr>
          <p:cNvPr id="2" name="TextBox 1"/>
          <p:cNvSpPr txBox="1"/>
          <p:nvPr/>
        </p:nvSpPr>
        <p:spPr>
          <a:xfrm>
            <a:off x="5943600" y="5657671"/>
            <a:ext cx="3155031" cy="1200329"/>
          </a:xfrm>
          <a:prstGeom prst="rect">
            <a:avLst/>
          </a:prstGeom>
          <a:noFill/>
        </p:spPr>
        <p:txBody>
          <a:bodyPr wrap="none" rtlCol="0">
            <a:spAutoFit/>
          </a:bodyPr>
          <a:lstStyle/>
          <a:p>
            <a:r>
              <a:rPr lang="en-US" sz="2400" b="1" dirty="0">
                <a:solidFill>
                  <a:srgbClr val="008000"/>
                </a:solidFill>
                <a:latin typeface="Times" pitchFamily="18" charset="0"/>
                <a:cs typeface="Times" pitchFamily="18" charset="0"/>
              </a:rPr>
              <a:t>while |</a:t>
            </a:r>
            <a:r>
              <a:rPr lang="en-US" sz="2400" b="1" i="1" dirty="0" err="1">
                <a:solidFill>
                  <a:srgbClr val="008000"/>
                </a:solidFill>
                <a:latin typeface="Times" pitchFamily="18" charset="0"/>
                <a:cs typeface="Times" pitchFamily="18" charset="0"/>
              </a:rPr>
              <a:t>w</a:t>
            </a:r>
            <a:r>
              <a:rPr lang="en-US" sz="2400" b="1" i="1" baseline="-25000" dirty="0" err="1">
                <a:solidFill>
                  <a:srgbClr val="008000"/>
                </a:solidFill>
                <a:latin typeface="Times" pitchFamily="18" charset="0"/>
                <a:cs typeface="Times" pitchFamily="18" charset="0"/>
              </a:rPr>
              <a:t>new</a:t>
            </a:r>
            <a:r>
              <a:rPr lang="en-US" sz="2400" b="1" i="1" dirty="0">
                <a:solidFill>
                  <a:srgbClr val="008000"/>
                </a:solidFill>
                <a:latin typeface="Times" pitchFamily="18" charset="0"/>
                <a:cs typeface="Times" pitchFamily="18" charset="0"/>
              </a:rPr>
              <a:t> - </a:t>
            </a:r>
            <a:r>
              <a:rPr lang="en-US" sz="2400" b="1" i="1" dirty="0" err="1">
                <a:solidFill>
                  <a:srgbClr val="008000"/>
                </a:solidFill>
                <a:latin typeface="Times" pitchFamily="18" charset="0"/>
                <a:cs typeface="Times" pitchFamily="18" charset="0"/>
              </a:rPr>
              <a:t>w</a:t>
            </a:r>
            <a:r>
              <a:rPr lang="en-US" sz="2400" b="1" i="1" baseline="-25000" dirty="0" err="1">
                <a:solidFill>
                  <a:srgbClr val="008000"/>
                </a:solidFill>
                <a:latin typeface="Times" pitchFamily="18" charset="0"/>
                <a:cs typeface="Times" pitchFamily="18" charset="0"/>
              </a:rPr>
              <a:t>old</a:t>
            </a:r>
            <a:r>
              <a:rPr lang="en-US" sz="2400" b="1" dirty="0">
                <a:solidFill>
                  <a:srgbClr val="008000"/>
                </a:solidFill>
                <a:latin typeface="Times" pitchFamily="18" charset="0"/>
                <a:cs typeface="Times" pitchFamily="18" charset="0"/>
              </a:rPr>
              <a:t>| &gt; </a:t>
            </a:r>
            <a:r>
              <a:rPr lang="en-US" sz="2400" b="1" i="1" dirty="0">
                <a:solidFill>
                  <a:srgbClr val="008000"/>
                </a:solidFill>
                <a:latin typeface="Times" pitchFamily="18" charset="0"/>
                <a:cs typeface="Times" pitchFamily="18" charset="0"/>
              </a:rPr>
              <a:t>ε</a:t>
            </a:r>
            <a:r>
              <a:rPr lang="en-US" sz="2400" b="1" dirty="0">
                <a:solidFill>
                  <a:srgbClr val="008000"/>
                </a:solidFill>
                <a:latin typeface="Times" pitchFamily="18" charset="0"/>
                <a:cs typeface="Times" pitchFamily="18" charset="0"/>
              </a:rPr>
              <a:t>: </a:t>
            </a:r>
          </a:p>
          <a:p>
            <a:r>
              <a:rPr lang="en-US" sz="2400" b="1" dirty="0">
                <a:solidFill>
                  <a:srgbClr val="008000"/>
                </a:solidFill>
                <a:latin typeface="Times" pitchFamily="18" charset="0"/>
                <a:cs typeface="Times" pitchFamily="18" charset="0"/>
              </a:rPr>
              <a:t>   </a:t>
            </a:r>
            <a:r>
              <a:rPr lang="en-US" sz="2400" b="1" i="1" dirty="0" err="1">
                <a:solidFill>
                  <a:srgbClr val="008000"/>
                </a:solidFill>
                <a:latin typeface="Times" pitchFamily="18" charset="0"/>
                <a:cs typeface="Times" pitchFamily="18" charset="0"/>
              </a:rPr>
              <a:t>w</a:t>
            </a:r>
            <a:r>
              <a:rPr lang="en-US" sz="2400" b="1" i="1" baseline="-25000" dirty="0" err="1">
                <a:solidFill>
                  <a:srgbClr val="008000"/>
                </a:solidFill>
                <a:latin typeface="Times" pitchFamily="18" charset="0"/>
                <a:cs typeface="Times" pitchFamily="18" charset="0"/>
              </a:rPr>
              <a:t>old</a:t>
            </a:r>
            <a:r>
              <a:rPr lang="en-US" sz="2400" b="1" baseline="-25000" dirty="0">
                <a:solidFill>
                  <a:srgbClr val="008000"/>
                </a:solidFill>
                <a:latin typeface="Times" pitchFamily="18" charset="0"/>
                <a:cs typeface="Times" pitchFamily="18" charset="0"/>
              </a:rPr>
              <a:t> </a:t>
            </a:r>
            <a:r>
              <a:rPr lang="en-US" sz="2400" b="1" dirty="0">
                <a:solidFill>
                  <a:srgbClr val="008000"/>
                </a:solidFill>
                <a:latin typeface="Times" pitchFamily="18" charset="0"/>
                <a:cs typeface="Times" pitchFamily="18" charset="0"/>
              </a:rPr>
              <a:t>= </a:t>
            </a:r>
            <a:r>
              <a:rPr lang="en-US" sz="2400" b="1" i="1" dirty="0" err="1">
                <a:solidFill>
                  <a:srgbClr val="008000"/>
                </a:solidFill>
                <a:latin typeface="Times" pitchFamily="18" charset="0"/>
                <a:cs typeface="Times" pitchFamily="18" charset="0"/>
              </a:rPr>
              <a:t>w</a:t>
            </a:r>
            <a:r>
              <a:rPr lang="en-US" sz="2400" b="1" i="1" baseline="-25000" dirty="0" err="1">
                <a:solidFill>
                  <a:srgbClr val="008000"/>
                </a:solidFill>
                <a:latin typeface="Times" pitchFamily="18" charset="0"/>
                <a:cs typeface="Times" pitchFamily="18" charset="0"/>
              </a:rPr>
              <a:t>new</a:t>
            </a:r>
            <a:r>
              <a:rPr lang="en-US" sz="2400" b="1" i="1" dirty="0">
                <a:solidFill>
                  <a:srgbClr val="008000"/>
                </a:solidFill>
                <a:latin typeface="Times" pitchFamily="18" charset="0"/>
                <a:cs typeface="Times" pitchFamily="18" charset="0"/>
              </a:rPr>
              <a:t> </a:t>
            </a:r>
          </a:p>
          <a:p>
            <a:r>
              <a:rPr lang="en-US" sz="2400" b="1" i="1" dirty="0">
                <a:solidFill>
                  <a:srgbClr val="008000"/>
                </a:solidFill>
                <a:latin typeface="Times" pitchFamily="18" charset="0"/>
                <a:cs typeface="Times" pitchFamily="18" charset="0"/>
              </a:rPr>
              <a:t>   </a:t>
            </a:r>
            <a:r>
              <a:rPr lang="en-US" sz="2400" b="1" i="1" dirty="0" err="1">
                <a:solidFill>
                  <a:srgbClr val="008000"/>
                </a:solidFill>
                <a:latin typeface="Times" pitchFamily="18" charset="0"/>
                <a:cs typeface="Times" pitchFamily="18" charset="0"/>
              </a:rPr>
              <a:t>w</a:t>
            </a:r>
            <a:r>
              <a:rPr lang="en-US" sz="2400" b="1" i="1" baseline="-25000" dirty="0" err="1">
                <a:solidFill>
                  <a:srgbClr val="008000"/>
                </a:solidFill>
                <a:latin typeface="Times" pitchFamily="18" charset="0"/>
                <a:cs typeface="Times" pitchFamily="18" charset="0"/>
              </a:rPr>
              <a:t>new</a:t>
            </a:r>
            <a:r>
              <a:rPr lang="en-US" sz="2400" b="1" i="1" dirty="0">
                <a:solidFill>
                  <a:srgbClr val="008000"/>
                </a:solidFill>
                <a:latin typeface="Times" pitchFamily="18" charset="0"/>
                <a:cs typeface="Times" pitchFamily="18" charset="0"/>
              </a:rPr>
              <a:t> </a:t>
            </a:r>
            <a:r>
              <a:rPr lang="en-US" sz="2400" b="1" dirty="0">
                <a:solidFill>
                  <a:srgbClr val="008000"/>
                </a:solidFill>
                <a:latin typeface="Times" pitchFamily="18" charset="0"/>
                <a:cs typeface="Times" pitchFamily="18" charset="0"/>
              </a:rPr>
              <a:t>= </a:t>
            </a:r>
            <a:r>
              <a:rPr lang="en-US" sz="2400" b="1" i="1" dirty="0" err="1">
                <a:solidFill>
                  <a:srgbClr val="008000"/>
                </a:solidFill>
                <a:latin typeface="Times" pitchFamily="18" charset="0"/>
                <a:cs typeface="Times" pitchFamily="18" charset="0"/>
              </a:rPr>
              <a:t>w</a:t>
            </a:r>
            <a:r>
              <a:rPr lang="en-US" sz="2400" b="1" i="1" baseline="-25000" dirty="0" err="1">
                <a:solidFill>
                  <a:srgbClr val="008000"/>
                </a:solidFill>
                <a:latin typeface="Times" pitchFamily="18" charset="0"/>
                <a:cs typeface="Times" pitchFamily="18" charset="0"/>
              </a:rPr>
              <a:t>old</a:t>
            </a:r>
            <a:r>
              <a:rPr lang="en-US" sz="2400" i="1" dirty="0">
                <a:solidFill>
                  <a:srgbClr val="008000"/>
                </a:solidFill>
                <a:latin typeface="Times" pitchFamily="18" charset="0"/>
                <a:cs typeface="Times" pitchFamily="18" charset="0"/>
              </a:rPr>
              <a:t> - </a:t>
            </a:r>
            <a:r>
              <a:rPr lang="en-US" sz="2400" b="1" i="1" dirty="0">
                <a:solidFill>
                  <a:srgbClr val="008000"/>
                </a:solidFill>
                <a:latin typeface="Times" pitchFamily="18" charset="0"/>
                <a:cs typeface="Times" pitchFamily="18" charset="0"/>
                <a:sym typeface="Symbol"/>
              </a:rPr>
              <a:t> ·</a:t>
            </a:r>
            <a:r>
              <a:rPr lang="en-US" sz="2400" b="1" i="1" dirty="0" err="1">
                <a:solidFill>
                  <a:srgbClr val="008000"/>
                </a:solidFill>
                <a:latin typeface="Times" pitchFamily="18" charset="0"/>
                <a:cs typeface="Times" pitchFamily="18" charset="0"/>
                <a:sym typeface="Symbol"/>
              </a:rPr>
              <a:t>w</a:t>
            </a:r>
            <a:r>
              <a:rPr lang="en-US" sz="2400" b="1" i="1" baseline="-25000" dirty="0" err="1">
                <a:solidFill>
                  <a:srgbClr val="008000"/>
                </a:solidFill>
                <a:latin typeface="Times" pitchFamily="18" charset="0"/>
                <a:cs typeface="Times" pitchFamily="18" charset="0"/>
                <a:sym typeface="Symbol"/>
              </a:rPr>
              <a:t>old</a:t>
            </a:r>
            <a:endParaRPr lang="en-US" sz="2400" i="1" dirty="0">
              <a:solidFill>
                <a:srgbClr val="008000"/>
              </a:solidFill>
              <a:latin typeface="Times" pitchFamily="18" charset="0"/>
              <a:cs typeface="Times" pitchFamily="18" charset="0"/>
            </a:endParaRPr>
          </a:p>
        </p:txBody>
      </p:sp>
      <mc:AlternateContent xmlns:mc="http://schemas.openxmlformats.org/markup-compatibility/2006" xmlns:a14="http://schemas.microsoft.com/office/drawing/2010/main">
        <mc:Choice Requires="a14">
          <p:sp>
            <p:nvSpPr>
              <p:cNvPr id="11" name="Rectangle 10"/>
              <p:cNvSpPr/>
              <p:nvPr/>
            </p:nvSpPr>
            <p:spPr>
              <a:xfrm>
                <a:off x="4572000" y="1363812"/>
                <a:ext cx="4572000" cy="693588"/>
              </a:xfrm>
              <a:prstGeom prst="rect">
                <a:avLst/>
              </a:prstGeom>
            </p:spPr>
            <p:txBody>
              <a:bodyPr>
                <a:spAutoFit/>
              </a:bodyPr>
              <a:lstStyle/>
              <a:p>
                <a:pPr/>
                <a14:m>
                  <m:oMathPara xmlns:m="http://schemas.openxmlformats.org/officeDocument/2006/math">
                    <m:oMathParaPr>
                      <m:jc m:val="right"/>
                    </m:oMathParaPr>
                    <m:oMath xmlns:m="http://schemas.openxmlformats.org/officeDocument/2006/math">
                      <m:func>
                        <m:funcPr>
                          <m:ctrlPr>
                            <a:rPr lang="en-US" sz="1400" i="1" smtClean="0">
                              <a:latin typeface="Cambria Math" panose="02040503050406030204" pitchFamily="18" charset="0"/>
                            </a:rPr>
                          </m:ctrlPr>
                        </m:funcPr>
                        <m:fName>
                          <m:r>
                            <a:rPr lang="en-US" sz="1400" b="0" i="1" smtClean="0">
                              <a:latin typeface="Cambria Math"/>
                            </a:rPr>
                            <m:t>𝐽</m:t>
                          </m:r>
                          <m:d>
                            <m:dPr>
                              <m:ctrlPr>
                                <a:rPr lang="en-US" sz="1400" b="0" i="1" smtClean="0">
                                  <a:latin typeface="Cambria Math" panose="02040503050406030204" pitchFamily="18" charset="0"/>
                                </a:rPr>
                              </m:ctrlPr>
                            </m:dPr>
                            <m:e>
                              <m:r>
                                <a:rPr lang="en-US" sz="1400" b="0" i="1" smtClean="0">
                                  <a:latin typeface="Cambria Math"/>
                                </a:rPr>
                                <m:t>𝑤</m:t>
                              </m:r>
                            </m:e>
                          </m:d>
                          <m:r>
                            <a:rPr lang="en-US" sz="1400" b="0" i="1" smtClean="0">
                              <a:latin typeface="Cambria Math"/>
                            </a:rPr>
                            <m:t>=</m:t>
                          </m:r>
                        </m:fName>
                        <m:e>
                          <m:nary>
                            <m:naryPr>
                              <m:chr m:val="∑"/>
                              <m:supHide m:val="on"/>
                              <m:ctrlPr>
                                <a:rPr lang="en-US" sz="1400" i="1">
                                  <a:latin typeface="Cambria Math" panose="02040503050406030204" pitchFamily="18" charset="0"/>
                                </a:rPr>
                              </m:ctrlPr>
                            </m:naryPr>
                            <m:sub>
                              <m:r>
                                <a:rPr lang="en-US" sz="1400" i="1">
                                  <a:latin typeface="Cambria Math"/>
                                </a:rPr>
                                <m:t>𝑥</m:t>
                              </m:r>
                            </m:sub>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d>
                                        <m:dPr>
                                          <m:begChr m:val="["/>
                                          <m:endChr m:val="]"/>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a:rPr>
                                                <m:t>𝑏</m:t>
                                              </m:r>
                                            </m:e>
                                            <m:sub>
                                              <m:r>
                                                <a:rPr lang="en-US" sz="1400" i="1">
                                                  <a:latin typeface="Cambria Math"/>
                                                </a:rPr>
                                                <m:t>𝑥𝑖</m:t>
                                              </m:r>
                                            </m:sub>
                                          </m:sSub>
                                          <m:r>
                                            <a:rPr lang="en-US" sz="1400" i="1">
                                              <a:latin typeface="Cambria Math"/>
                                            </a:rPr>
                                            <m:t>+</m:t>
                                          </m:r>
                                          <m:nary>
                                            <m:naryPr>
                                              <m:chr m:val="∑"/>
                                              <m:supHide m:val="on"/>
                                              <m:ctrlPr>
                                                <a:rPr lang="en-US" sz="1400" i="1">
                                                  <a:latin typeface="Cambria Math" panose="02040503050406030204" pitchFamily="18" charset="0"/>
                                                </a:rPr>
                                              </m:ctrlPr>
                                            </m:naryPr>
                                            <m:sub>
                                              <m:r>
                                                <a:rPr lang="en-US" sz="1400" i="1">
                                                  <a:latin typeface="Cambria Math"/>
                                                </a:rPr>
                                                <m:t>𝑗</m:t>
                                              </m:r>
                                              <m:r>
                                                <a:rPr lang="en-US" sz="1400" i="1">
                                                  <a:latin typeface="Cambria Math"/>
                                                </a:rPr>
                                                <m:t>∈</m:t>
                                              </m:r>
                                              <m:r>
                                                <a:rPr lang="en-US" sz="1400" i="1">
                                                  <a:latin typeface="Cambria Math"/>
                                                </a:rPr>
                                                <m:t>𝑁</m:t>
                                              </m:r>
                                              <m:d>
                                                <m:dPr>
                                                  <m:ctrlPr>
                                                    <a:rPr lang="en-US" sz="1400" i="1">
                                                      <a:latin typeface="Cambria Math" panose="02040503050406030204" pitchFamily="18" charset="0"/>
                                                    </a:rPr>
                                                  </m:ctrlPr>
                                                </m:dPr>
                                                <m:e>
                                                  <m:r>
                                                    <a:rPr lang="en-US" sz="1400" i="1">
                                                      <a:latin typeface="Cambria Math"/>
                                                    </a:rPr>
                                                    <m:t>𝑖</m:t>
                                                  </m:r>
                                                  <m:r>
                                                    <a:rPr lang="en-US" sz="1400" i="1">
                                                      <a:latin typeface="Cambria Math"/>
                                                    </a:rPr>
                                                    <m:t>;</m:t>
                                                  </m:r>
                                                  <m:r>
                                                    <a:rPr lang="en-US" sz="1400" i="1">
                                                      <a:latin typeface="Cambria Math"/>
                                                    </a:rPr>
                                                    <m:t>𝑥</m:t>
                                                  </m:r>
                                                </m:e>
                                              </m:d>
                                            </m:sub>
                                            <m:sup/>
                                            <m:e>
                                              <m:sSub>
                                                <m:sSubPr>
                                                  <m:ctrlPr>
                                                    <a:rPr lang="en-US" sz="1400" i="1">
                                                      <a:latin typeface="Cambria Math" panose="02040503050406030204" pitchFamily="18" charset="0"/>
                                                    </a:rPr>
                                                  </m:ctrlPr>
                                                </m:sSubPr>
                                                <m:e>
                                                  <m:r>
                                                    <a:rPr lang="en-US" sz="1400" i="1">
                                                      <a:latin typeface="Cambria Math"/>
                                                    </a:rPr>
                                                    <m:t>𝑤</m:t>
                                                  </m:r>
                                                </m:e>
                                                <m:sub>
                                                  <m:r>
                                                    <a:rPr lang="en-US" sz="1400" i="1">
                                                      <a:latin typeface="Cambria Math"/>
                                                    </a:rPr>
                                                    <m:t>𝑖𝑗</m:t>
                                                  </m:r>
                                                </m:sub>
                                              </m:sSub>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a:rPr>
                                                        <m:t>𝑟</m:t>
                                                      </m:r>
                                                    </m:e>
                                                    <m:sub>
                                                      <m:r>
                                                        <a:rPr lang="en-US" sz="1400" i="1">
                                                          <a:latin typeface="Cambria Math"/>
                                                        </a:rPr>
                                                        <m:t>𝑥𝑗</m:t>
                                                      </m:r>
                                                    </m:sub>
                                                  </m:sSub>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𝑏</m:t>
                                                      </m:r>
                                                    </m:e>
                                                    <m:sub>
                                                      <m:r>
                                                        <a:rPr lang="en-US" sz="1400" i="1">
                                                          <a:latin typeface="Cambria Math"/>
                                                        </a:rPr>
                                                        <m:t>𝑥𝑗</m:t>
                                                      </m:r>
                                                    </m:sub>
                                                  </m:sSub>
                                                </m:e>
                                              </m:d>
                                            </m:e>
                                          </m:nary>
                                        </m:e>
                                      </m:d>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𝑟</m:t>
                                          </m:r>
                                        </m:e>
                                        <m:sub>
                                          <m:r>
                                            <a:rPr lang="en-US" sz="1400" i="1">
                                              <a:latin typeface="Cambria Math"/>
                                            </a:rPr>
                                            <m:t>𝑥𝑖</m:t>
                                          </m:r>
                                        </m:sub>
                                      </m:sSub>
                                    </m:e>
                                  </m:d>
                                </m:e>
                                <m:sup>
                                  <m:r>
                                    <a:rPr lang="en-US" sz="1400" i="1">
                                      <a:latin typeface="Cambria Math"/>
                                    </a:rPr>
                                    <m:t>2</m:t>
                                  </m:r>
                                </m:sup>
                              </m:sSup>
                            </m:e>
                          </m:nary>
                        </m:e>
                      </m:func>
                    </m:oMath>
                  </m:oMathPara>
                </a14:m>
                <a:endParaRPr lang="en-US" sz="1400" dirty="0"/>
              </a:p>
            </p:txBody>
          </p:sp>
        </mc:Choice>
        <mc:Fallback xmlns="">
          <p:sp>
            <p:nvSpPr>
              <p:cNvPr id="11" name="Rectangle 10"/>
              <p:cNvSpPr>
                <a:spLocks noRot="1" noChangeAspect="1" noMove="1" noResize="1" noEditPoints="1" noAdjustHandles="1" noChangeArrowheads="1" noChangeShapeType="1" noTextEdit="1"/>
              </p:cNvSpPr>
              <p:nvPr/>
            </p:nvSpPr>
            <p:spPr>
              <a:xfrm>
                <a:off x="4572000" y="1363812"/>
                <a:ext cx="4572000" cy="693588"/>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51888644"/>
      </p:ext>
    </p:extLst>
  </p:cSld>
  <p:clrMapOvr>
    <a:masterClrMapping/>
  </p:clrMapOvr>
  <p:transition advTm="6564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66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866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866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Interpolation Weights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b="1" dirty="0"/>
                  <a:t>So far:</a:t>
                </a:r>
                <a:r>
                  <a:rPr lang="en-US" b="1" dirty="0">
                    <a:solidFill>
                      <a:schemeClr val="accent3"/>
                    </a:solidFill>
                  </a:rPr>
                  <a:t> </a:t>
                </a:r>
                <a14:m>
                  <m:oMath xmlns:m="http://schemas.openxmlformats.org/officeDocument/2006/math">
                    <m:acc>
                      <m:accPr>
                        <m:chr m:val="̂"/>
                        <m:ctrlPr>
                          <a:rPr lang="en-US" i="1">
                            <a:solidFill>
                              <a:srgbClr val="0000FF"/>
                            </a:solidFill>
                            <a:latin typeface="Cambria Math" panose="02040503050406030204" pitchFamily="18" charset="0"/>
                          </a:rPr>
                        </m:ctrlPr>
                      </m:accPr>
                      <m:e>
                        <m:sSub>
                          <m:sSubPr>
                            <m:ctrlPr>
                              <a:rPr lang="en-US" i="1">
                                <a:solidFill>
                                  <a:srgbClr val="0000FF"/>
                                </a:solidFill>
                                <a:latin typeface="Cambria Math" panose="02040503050406030204" pitchFamily="18" charset="0"/>
                              </a:rPr>
                            </m:ctrlPr>
                          </m:sSubPr>
                          <m:e>
                            <m:r>
                              <a:rPr lang="en-US" i="1">
                                <a:solidFill>
                                  <a:srgbClr val="0000FF"/>
                                </a:solidFill>
                                <a:latin typeface="Cambria Math"/>
                              </a:rPr>
                              <m:t>𝑟</m:t>
                            </m:r>
                          </m:e>
                          <m:sub>
                            <m:r>
                              <a:rPr lang="en-US" i="1">
                                <a:solidFill>
                                  <a:srgbClr val="0000FF"/>
                                </a:solidFill>
                                <a:latin typeface="Cambria Math"/>
                              </a:rPr>
                              <m:t>𝑥𝑖</m:t>
                            </m:r>
                          </m:sub>
                        </m:sSub>
                      </m:e>
                    </m:acc>
                    <m:r>
                      <a:rPr lang="en-US" i="1" dirty="0">
                        <a:solidFill>
                          <a:srgbClr val="0000FF"/>
                        </a:solidFill>
                        <a:latin typeface="Cambria Math"/>
                      </a:rPr>
                      <m:t>=</m:t>
                    </m:r>
                    <m:sSub>
                      <m:sSubPr>
                        <m:ctrlPr>
                          <a:rPr lang="en-US" i="1" dirty="0">
                            <a:solidFill>
                              <a:srgbClr val="0000FF"/>
                            </a:solidFill>
                            <a:latin typeface="Cambria Math" panose="02040503050406030204" pitchFamily="18" charset="0"/>
                          </a:rPr>
                        </m:ctrlPr>
                      </m:sSubPr>
                      <m:e>
                        <m:r>
                          <a:rPr lang="en-US" i="1" dirty="0">
                            <a:solidFill>
                              <a:srgbClr val="0000FF"/>
                            </a:solidFill>
                            <a:latin typeface="Cambria Math"/>
                          </a:rPr>
                          <m:t>𝑏</m:t>
                        </m:r>
                      </m:e>
                      <m:sub>
                        <m:r>
                          <a:rPr lang="en-US" i="1" dirty="0">
                            <a:solidFill>
                              <a:srgbClr val="0000FF"/>
                            </a:solidFill>
                            <a:latin typeface="Cambria Math"/>
                          </a:rPr>
                          <m:t>𝑥𝑖</m:t>
                        </m:r>
                      </m:sub>
                    </m:sSub>
                    <m:r>
                      <a:rPr lang="en-US" i="1" dirty="0">
                        <a:solidFill>
                          <a:srgbClr val="0000FF"/>
                        </a:solidFill>
                        <a:latin typeface="Cambria Math"/>
                      </a:rPr>
                      <m:t>+</m:t>
                    </m:r>
                    <m:nary>
                      <m:naryPr>
                        <m:chr m:val="∑"/>
                        <m:supHide m:val="on"/>
                        <m:ctrlPr>
                          <a:rPr lang="en-US" i="1" dirty="0">
                            <a:solidFill>
                              <a:srgbClr val="0000FF"/>
                            </a:solidFill>
                            <a:latin typeface="Cambria Math" panose="02040503050406030204" pitchFamily="18" charset="0"/>
                          </a:rPr>
                        </m:ctrlPr>
                      </m:naryPr>
                      <m:sub>
                        <m:r>
                          <a:rPr lang="en-US" i="1" dirty="0">
                            <a:solidFill>
                              <a:srgbClr val="0000FF"/>
                            </a:solidFill>
                            <a:latin typeface="Cambria Math"/>
                          </a:rPr>
                          <m:t>𝑗</m:t>
                        </m:r>
                        <m:r>
                          <a:rPr lang="en-US" i="1" dirty="0">
                            <a:solidFill>
                              <a:srgbClr val="0000FF"/>
                            </a:solidFill>
                            <a:latin typeface="Cambria Math"/>
                          </a:rPr>
                          <m:t>∈</m:t>
                        </m:r>
                        <m:r>
                          <a:rPr lang="en-US" i="1" dirty="0">
                            <a:solidFill>
                              <a:srgbClr val="0000FF"/>
                            </a:solidFill>
                            <a:latin typeface="Cambria Math"/>
                          </a:rPr>
                          <m:t>𝑁</m:t>
                        </m:r>
                        <m:r>
                          <a:rPr lang="en-US" i="1" dirty="0">
                            <a:solidFill>
                              <a:srgbClr val="0000FF"/>
                            </a:solidFill>
                            <a:latin typeface="Cambria Math"/>
                          </a:rPr>
                          <m:t>(</m:t>
                        </m:r>
                        <m:r>
                          <a:rPr lang="en-US" i="1" dirty="0">
                            <a:solidFill>
                              <a:srgbClr val="0000FF"/>
                            </a:solidFill>
                            <a:latin typeface="Cambria Math"/>
                          </a:rPr>
                          <m:t>𝑖</m:t>
                        </m:r>
                        <m:r>
                          <a:rPr lang="en-US" b="0" i="1" dirty="0" smtClean="0">
                            <a:solidFill>
                              <a:srgbClr val="0000FF"/>
                            </a:solidFill>
                            <a:latin typeface="Cambria Math"/>
                          </a:rPr>
                          <m:t>;</m:t>
                        </m:r>
                        <m:r>
                          <a:rPr lang="en-US" i="1" dirty="0">
                            <a:solidFill>
                              <a:srgbClr val="0000FF"/>
                            </a:solidFill>
                            <a:latin typeface="Cambria Math"/>
                          </a:rPr>
                          <m:t>𝑥</m:t>
                        </m:r>
                        <m:r>
                          <a:rPr lang="en-US" i="1" dirty="0">
                            <a:solidFill>
                              <a:srgbClr val="0000FF"/>
                            </a:solidFill>
                            <a:latin typeface="Cambria Math"/>
                          </a:rPr>
                          <m:t>)</m:t>
                        </m:r>
                      </m:sub>
                      <m:sup/>
                      <m:e>
                        <m:sSub>
                          <m:sSubPr>
                            <m:ctrlPr>
                              <a:rPr lang="en-US" i="1" dirty="0">
                                <a:solidFill>
                                  <a:srgbClr val="0000FF"/>
                                </a:solidFill>
                                <a:latin typeface="Cambria Math" panose="02040503050406030204" pitchFamily="18" charset="0"/>
                              </a:rPr>
                            </m:ctrlPr>
                          </m:sSubPr>
                          <m:e>
                            <m:r>
                              <a:rPr lang="en-US" i="1" dirty="0">
                                <a:solidFill>
                                  <a:srgbClr val="0000FF"/>
                                </a:solidFill>
                                <a:latin typeface="Cambria Math"/>
                              </a:rPr>
                              <m:t>𝑤</m:t>
                            </m:r>
                          </m:e>
                          <m:sub>
                            <m:r>
                              <a:rPr lang="en-US" i="1" dirty="0">
                                <a:solidFill>
                                  <a:srgbClr val="0000FF"/>
                                </a:solidFill>
                                <a:latin typeface="Cambria Math"/>
                              </a:rPr>
                              <m:t>𝑖𝑗</m:t>
                            </m:r>
                          </m:sub>
                        </m:sSub>
                        <m:d>
                          <m:dPr>
                            <m:ctrlPr>
                              <a:rPr lang="en-US" i="1" dirty="0">
                                <a:solidFill>
                                  <a:srgbClr val="0000FF"/>
                                </a:solidFill>
                                <a:latin typeface="Cambria Math" panose="02040503050406030204" pitchFamily="18" charset="0"/>
                              </a:rPr>
                            </m:ctrlPr>
                          </m:dPr>
                          <m:e>
                            <m:sSub>
                              <m:sSubPr>
                                <m:ctrlPr>
                                  <a:rPr lang="en-US" i="1" dirty="0">
                                    <a:solidFill>
                                      <a:srgbClr val="0000FF"/>
                                    </a:solidFill>
                                    <a:latin typeface="Cambria Math" panose="02040503050406030204" pitchFamily="18" charset="0"/>
                                  </a:rPr>
                                </m:ctrlPr>
                              </m:sSubPr>
                              <m:e>
                                <m:r>
                                  <a:rPr lang="en-US" i="1" dirty="0">
                                    <a:solidFill>
                                      <a:srgbClr val="0000FF"/>
                                    </a:solidFill>
                                    <a:latin typeface="Cambria Math"/>
                                  </a:rPr>
                                  <m:t>𝑟</m:t>
                                </m:r>
                              </m:e>
                              <m:sub>
                                <m:r>
                                  <a:rPr lang="en-US" i="1" dirty="0">
                                    <a:solidFill>
                                      <a:srgbClr val="0000FF"/>
                                    </a:solidFill>
                                    <a:latin typeface="Cambria Math"/>
                                  </a:rPr>
                                  <m:t>𝑥𝑗</m:t>
                                </m:r>
                              </m:sub>
                            </m:sSub>
                            <m:r>
                              <a:rPr lang="en-US" i="1" dirty="0">
                                <a:solidFill>
                                  <a:srgbClr val="0000FF"/>
                                </a:solidFill>
                                <a:latin typeface="Cambria Math"/>
                              </a:rPr>
                              <m:t>−</m:t>
                            </m:r>
                            <m:sSub>
                              <m:sSubPr>
                                <m:ctrlPr>
                                  <a:rPr lang="en-US" i="1" dirty="0">
                                    <a:solidFill>
                                      <a:srgbClr val="0000FF"/>
                                    </a:solidFill>
                                    <a:latin typeface="Cambria Math" panose="02040503050406030204" pitchFamily="18" charset="0"/>
                                  </a:rPr>
                                </m:ctrlPr>
                              </m:sSubPr>
                              <m:e>
                                <m:r>
                                  <a:rPr lang="en-US" i="1" dirty="0">
                                    <a:solidFill>
                                      <a:srgbClr val="0000FF"/>
                                    </a:solidFill>
                                    <a:latin typeface="Cambria Math"/>
                                  </a:rPr>
                                  <m:t>𝑏</m:t>
                                </m:r>
                              </m:e>
                              <m:sub>
                                <m:r>
                                  <a:rPr lang="en-US" i="1" dirty="0">
                                    <a:solidFill>
                                      <a:srgbClr val="0000FF"/>
                                    </a:solidFill>
                                    <a:latin typeface="Cambria Math"/>
                                  </a:rPr>
                                  <m:t>𝑥𝑗</m:t>
                                </m:r>
                              </m:sub>
                            </m:sSub>
                          </m:e>
                        </m:d>
                      </m:e>
                    </m:nary>
                  </m:oMath>
                </a14:m>
                <a:endParaRPr lang="en-US" dirty="0">
                  <a:solidFill>
                    <a:srgbClr val="008000"/>
                  </a:solidFill>
                </a:endParaRPr>
              </a:p>
              <a:p>
                <a:pPr lvl="1"/>
                <a:r>
                  <a:rPr lang="en-US" dirty="0"/>
                  <a:t>Weights </a:t>
                </a:r>
                <a:r>
                  <a:rPr lang="en-US" b="1" i="1" dirty="0" err="1"/>
                  <a:t>w</a:t>
                </a:r>
                <a:r>
                  <a:rPr lang="en-US" b="1" i="1" baseline="-25000" dirty="0" err="1"/>
                  <a:t>ij</a:t>
                </a:r>
                <a:r>
                  <a:rPr lang="en-US" dirty="0"/>
                  <a:t> derived based </a:t>
                </a:r>
                <a:br>
                  <a:rPr lang="en-US" dirty="0"/>
                </a:br>
                <a:r>
                  <a:rPr lang="en-US" dirty="0"/>
                  <a:t>on their role; </a:t>
                </a:r>
                <a:r>
                  <a:rPr lang="en-US" b="1" dirty="0">
                    <a:solidFill>
                      <a:srgbClr val="008000"/>
                    </a:solidFill>
                  </a:rPr>
                  <a:t>no use of an </a:t>
                </a:r>
                <a:br>
                  <a:rPr lang="en-US" b="1" dirty="0">
                    <a:solidFill>
                      <a:srgbClr val="008000"/>
                    </a:solidFill>
                  </a:rPr>
                </a:br>
                <a:r>
                  <a:rPr lang="en-US" b="1" dirty="0">
                    <a:solidFill>
                      <a:srgbClr val="008000"/>
                    </a:solidFill>
                  </a:rPr>
                  <a:t>arbitrary similarity measure </a:t>
                </a:r>
                <a:br>
                  <a:rPr lang="en-US" b="1" dirty="0"/>
                </a:br>
                <a:r>
                  <a:rPr lang="en-US" dirty="0"/>
                  <a:t>(</a:t>
                </a:r>
                <a:r>
                  <a:rPr lang="en-US" b="1" i="1" dirty="0" err="1"/>
                  <a:t>w</a:t>
                </a:r>
                <a:r>
                  <a:rPr lang="en-US" b="1" i="1" baseline="-25000" dirty="0" err="1"/>
                  <a:t>ij</a:t>
                </a:r>
                <a:r>
                  <a:rPr lang="en-US" baseline="-25000" dirty="0"/>
                  <a:t> </a:t>
                </a:r>
                <a:r>
                  <a:rPr lang="en-US" dirty="0">
                    <a:sym typeface="Symbol"/>
                  </a:rPr>
                  <a:t> </a:t>
                </a:r>
                <a:r>
                  <a:rPr lang="en-US" b="1" i="1" dirty="0" err="1">
                    <a:sym typeface="Symbol"/>
                  </a:rPr>
                  <a:t>s</a:t>
                </a:r>
                <a:r>
                  <a:rPr lang="en-US" b="1" i="1" baseline="-25000" dirty="0" err="1">
                    <a:sym typeface="Symbol"/>
                  </a:rPr>
                  <a:t>ij</a:t>
                </a:r>
                <a:r>
                  <a:rPr lang="en-US" dirty="0"/>
                  <a:t>)</a:t>
                </a:r>
              </a:p>
              <a:p>
                <a:pPr lvl="1"/>
                <a:r>
                  <a:rPr lang="en-US" dirty="0"/>
                  <a:t>Explicitly account for </a:t>
                </a:r>
                <a:br>
                  <a:rPr lang="en-US" dirty="0"/>
                </a:br>
                <a:r>
                  <a:rPr lang="en-US" dirty="0"/>
                  <a:t>interrelationships among </a:t>
                </a:r>
                <a:br>
                  <a:rPr lang="en-US" dirty="0"/>
                </a:br>
                <a:r>
                  <a:rPr lang="en-US" dirty="0"/>
                  <a:t>the neighboring movies</a:t>
                </a:r>
              </a:p>
              <a:p>
                <a:r>
                  <a:rPr lang="en-US" b="1" dirty="0">
                    <a:solidFill>
                      <a:srgbClr val="D60093"/>
                    </a:solidFill>
                  </a:rPr>
                  <a:t>Next:</a:t>
                </a:r>
                <a:r>
                  <a:rPr lang="en-US" dirty="0">
                    <a:solidFill>
                      <a:srgbClr val="D60093"/>
                    </a:solidFill>
                  </a:rPr>
                  <a:t> </a:t>
                </a:r>
                <a:r>
                  <a:rPr lang="en-US" b="1" dirty="0">
                    <a:solidFill>
                      <a:srgbClr val="D60093"/>
                    </a:solidFill>
                  </a:rPr>
                  <a:t>Latent factor model</a:t>
                </a:r>
              </a:p>
              <a:p>
                <a:pPr lvl="1"/>
                <a:r>
                  <a:rPr lang="en-US" dirty="0"/>
                  <a:t>Extract “regional” correlations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15</a:t>
            </a:fld>
            <a:endParaRPr lang="en-US"/>
          </a:p>
        </p:txBody>
      </p:sp>
      <p:grpSp>
        <p:nvGrpSpPr>
          <p:cNvPr id="12" name="Group 11"/>
          <p:cNvGrpSpPr>
            <a:grpSpLocks/>
          </p:cNvGrpSpPr>
          <p:nvPr/>
        </p:nvGrpSpPr>
        <p:grpSpPr bwMode="auto">
          <a:xfrm>
            <a:off x="5876131" y="2379663"/>
            <a:ext cx="2844800" cy="3563937"/>
            <a:chOff x="3379" y="1162"/>
            <a:chExt cx="1792" cy="2245"/>
          </a:xfrm>
        </p:grpSpPr>
        <p:pic>
          <p:nvPicPr>
            <p:cNvPr id="18" name="Picture 17"/>
            <p:cNvPicPr>
              <a:picLocks noChangeAspect="1" noChangeArrowheads="1"/>
            </p:cNvPicPr>
            <p:nvPr/>
          </p:nvPicPr>
          <p:blipFill>
            <a:blip r:embed="rId4">
              <a:extLst>
                <a:ext uri="{28A0092B-C50C-407E-A947-70E740481C1C}">
                  <a14:useLocalDpi xmlns:a14="http://schemas.microsoft.com/office/drawing/2010/main" val="0"/>
                </a:ext>
              </a:extLst>
            </a:blip>
            <a:srcRect l="10287" r="15967" b="-313"/>
            <a:stretch>
              <a:fillRect/>
            </a:stretch>
          </p:blipFill>
          <p:spPr bwMode="auto">
            <a:xfrm>
              <a:off x="3379" y="1162"/>
              <a:ext cx="1792" cy="2245"/>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a:spLocks noChangeArrowheads="1"/>
            </p:cNvSpPr>
            <p:nvPr/>
          </p:nvSpPr>
          <p:spPr bwMode="auto">
            <a:xfrm>
              <a:off x="3424" y="2840"/>
              <a:ext cx="227"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0" name="Rectangle 19"/>
            <p:cNvSpPr>
              <a:spLocks noChangeArrowheads="1"/>
            </p:cNvSpPr>
            <p:nvPr/>
          </p:nvSpPr>
          <p:spPr bwMode="auto">
            <a:xfrm>
              <a:off x="3424" y="2115"/>
              <a:ext cx="227"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1" name="Rectangle 20"/>
            <p:cNvSpPr>
              <a:spLocks noChangeArrowheads="1"/>
            </p:cNvSpPr>
            <p:nvPr/>
          </p:nvSpPr>
          <p:spPr bwMode="auto">
            <a:xfrm>
              <a:off x="3470" y="1366"/>
              <a:ext cx="158"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sp>
        <p:nvSpPr>
          <p:cNvPr id="15" name="Text Box 12"/>
          <p:cNvSpPr txBox="1">
            <a:spLocks noChangeArrowheads="1"/>
          </p:cNvSpPr>
          <p:nvPr/>
        </p:nvSpPr>
        <p:spPr bwMode="auto">
          <a:xfrm>
            <a:off x="7523162" y="2055813"/>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dirty="0">
                <a:solidFill>
                  <a:srgbClr val="008000"/>
                </a:solidFill>
              </a:rPr>
              <a:t>Global effects</a:t>
            </a:r>
          </a:p>
        </p:txBody>
      </p:sp>
      <p:sp>
        <p:nvSpPr>
          <p:cNvPr id="16" name="Text Box 13"/>
          <p:cNvSpPr txBox="1">
            <a:spLocks noChangeArrowheads="1"/>
          </p:cNvSpPr>
          <p:nvPr/>
        </p:nvSpPr>
        <p:spPr bwMode="auto">
          <a:xfrm>
            <a:off x="7298532" y="3279775"/>
            <a:ext cx="18454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sz="2000" b="1" dirty="0">
                <a:solidFill>
                  <a:srgbClr val="D60093"/>
                </a:solidFill>
              </a:rPr>
              <a:t>Factorization</a:t>
            </a:r>
          </a:p>
        </p:txBody>
      </p:sp>
      <p:sp>
        <p:nvSpPr>
          <p:cNvPr id="17" name="Text Box 14"/>
          <p:cNvSpPr txBox="1">
            <a:spLocks noChangeArrowheads="1"/>
          </p:cNvSpPr>
          <p:nvPr/>
        </p:nvSpPr>
        <p:spPr bwMode="auto">
          <a:xfrm>
            <a:off x="7723187" y="4503738"/>
            <a:ext cx="997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dirty="0">
                <a:solidFill>
                  <a:srgbClr val="008000"/>
                </a:solidFill>
              </a:rPr>
              <a:t>CF/NN</a:t>
            </a:r>
          </a:p>
        </p:txBody>
      </p:sp>
    </p:spTree>
    <p:extLst>
      <p:ext uri="{BB962C8B-B14F-4D97-AF65-F5344CB8AC3E}">
        <p14:creationId xmlns:p14="http://schemas.microsoft.com/office/powerpoint/2010/main" val="885672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solidFill>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4886" name="AutoShape 22"/>
          <p:cNvSpPr>
            <a:spLocks noChangeArrowheads="1"/>
          </p:cNvSpPr>
          <p:nvPr/>
        </p:nvSpPr>
        <p:spPr bwMode="auto">
          <a:xfrm>
            <a:off x="3905250" y="1219200"/>
            <a:ext cx="585787" cy="5257800"/>
          </a:xfrm>
          <a:prstGeom prst="downArrow">
            <a:avLst>
              <a:gd name="adj1" fmla="val 50000"/>
              <a:gd name="adj2" fmla="val 29201"/>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67" name="Line 3"/>
          <p:cNvSpPr>
            <a:spLocks noChangeShapeType="1"/>
          </p:cNvSpPr>
          <p:nvPr/>
        </p:nvSpPr>
        <p:spPr bwMode="auto">
          <a:xfrm>
            <a:off x="4048506" y="1676400"/>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latin typeface="Arial" pitchFamily="34" charset="0"/>
              <a:cs typeface="Arial" pitchFamily="34" charset="0"/>
            </a:endParaRPr>
          </a:p>
        </p:txBody>
      </p:sp>
      <p:sp>
        <p:nvSpPr>
          <p:cNvPr id="164877" name="Line 13"/>
          <p:cNvSpPr>
            <a:spLocks noChangeShapeType="1"/>
          </p:cNvSpPr>
          <p:nvPr/>
        </p:nvSpPr>
        <p:spPr bwMode="auto">
          <a:xfrm>
            <a:off x="4057650" y="6129337"/>
            <a:ext cx="936625"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78" name="Text Box 14"/>
          <p:cNvSpPr txBox="1">
            <a:spLocks noChangeArrowheads="1"/>
          </p:cNvSpPr>
          <p:nvPr/>
        </p:nvSpPr>
        <p:spPr bwMode="auto">
          <a:xfrm>
            <a:off x="4310062" y="5805487"/>
            <a:ext cx="2268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solidFill>
                  <a:srgbClr val="FF0000"/>
                </a:solidFill>
                <a:latin typeface="Arial" pitchFamily="34" charset="0"/>
                <a:cs typeface="Arial" pitchFamily="34" charset="0"/>
              </a:rPr>
              <a:t>Grand Prize: 0.8563 </a:t>
            </a:r>
          </a:p>
        </p:txBody>
      </p:sp>
      <p:sp>
        <p:nvSpPr>
          <p:cNvPr id="164880" name="Text Box 16"/>
          <p:cNvSpPr txBox="1">
            <a:spLocks noChangeArrowheads="1"/>
          </p:cNvSpPr>
          <p:nvPr/>
        </p:nvSpPr>
        <p:spPr bwMode="auto">
          <a:xfrm>
            <a:off x="4300537" y="2855976"/>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Netflix: 0.9514 </a:t>
            </a:r>
          </a:p>
        </p:txBody>
      </p:sp>
      <p:sp>
        <p:nvSpPr>
          <p:cNvPr id="164881" name="Text Box 17"/>
          <p:cNvSpPr txBox="1">
            <a:spLocks noChangeArrowheads="1"/>
          </p:cNvSpPr>
          <p:nvPr/>
        </p:nvSpPr>
        <p:spPr bwMode="auto">
          <a:xfrm>
            <a:off x="4310062" y="2300287"/>
            <a:ext cx="2700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Movie average: 1.0533</a:t>
            </a:r>
          </a:p>
        </p:txBody>
      </p:sp>
      <p:sp>
        <p:nvSpPr>
          <p:cNvPr id="164882" name="Text Box 18"/>
          <p:cNvSpPr txBox="1">
            <a:spLocks noChangeArrowheads="1"/>
          </p:cNvSpPr>
          <p:nvPr/>
        </p:nvSpPr>
        <p:spPr bwMode="auto">
          <a:xfrm>
            <a:off x="4310062" y="1937575"/>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User average: 1.0651 </a:t>
            </a:r>
          </a:p>
        </p:txBody>
      </p:sp>
      <p:sp>
        <p:nvSpPr>
          <p:cNvPr id="164883" name="Text Box 19"/>
          <p:cNvSpPr txBox="1">
            <a:spLocks noChangeArrowheads="1"/>
          </p:cNvSpPr>
          <p:nvPr/>
        </p:nvSpPr>
        <p:spPr bwMode="auto">
          <a:xfrm>
            <a:off x="4310062" y="1313688"/>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Global average: 1.1296 </a:t>
            </a:r>
          </a:p>
        </p:txBody>
      </p:sp>
      <p:sp>
        <p:nvSpPr>
          <p:cNvPr id="164892" name="Rectangle 28"/>
          <p:cNvSpPr>
            <a:spLocks noGrp="1" noChangeArrowheads="1"/>
          </p:cNvSpPr>
          <p:nvPr>
            <p:ph type="title"/>
          </p:nvPr>
        </p:nvSpPr>
        <p:spPr>
          <a:noFill/>
          <a:ln/>
        </p:spPr>
        <p:txBody>
          <a:bodyPr/>
          <a:lstStyle/>
          <a:p>
            <a:r>
              <a:rPr lang="en-US" dirty="0"/>
              <a:t>Performance of Various Methods</a:t>
            </a:r>
          </a:p>
        </p:txBody>
      </p:sp>
      <p:sp>
        <p:nvSpPr>
          <p:cNvPr id="33" name="Line 3"/>
          <p:cNvSpPr>
            <a:spLocks noChangeShapeType="1"/>
          </p:cNvSpPr>
          <p:nvPr/>
        </p:nvSpPr>
        <p:spPr bwMode="auto">
          <a:xfrm>
            <a:off x="4049712" y="2242375"/>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latin typeface="Arial" pitchFamily="34" charset="0"/>
              <a:cs typeface="Arial" pitchFamily="34" charset="0"/>
            </a:endParaRPr>
          </a:p>
        </p:txBody>
      </p:sp>
      <p:sp>
        <p:nvSpPr>
          <p:cNvPr id="34" name="Line 3"/>
          <p:cNvSpPr>
            <a:spLocks noChangeShapeType="1"/>
          </p:cNvSpPr>
          <p:nvPr/>
        </p:nvSpPr>
        <p:spPr bwMode="auto">
          <a:xfrm>
            <a:off x="4049712" y="2623375"/>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chemeClr val="bg1"/>
              </a:solidFill>
              <a:latin typeface="Arial" pitchFamily="34" charset="0"/>
              <a:cs typeface="Arial" pitchFamily="34" charset="0"/>
            </a:endParaRPr>
          </a:p>
        </p:txBody>
      </p:sp>
      <p:sp>
        <p:nvSpPr>
          <p:cNvPr id="35" name="Line 3"/>
          <p:cNvSpPr>
            <a:spLocks noChangeShapeType="1"/>
          </p:cNvSpPr>
          <p:nvPr/>
        </p:nvSpPr>
        <p:spPr bwMode="auto">
          <a:xfrm>
            <a:off x="3993744" y="3202924"/>
            <a:ext cx="993799"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chemeClr val="bg1"/>
              </a:solidFill>
              <a:latin typeface="Arial" pitchFamily="34" charset="0"/>
              <a:cs typeface="Arial" pitchFamily="34" charset="0"/>
            </a:endParaRPr>
          </a:p>
        </p:txBody>
      </p:sp>
      <p:sp>
        <p:nvSpPr>
          <p:cNvPr id="36" name="Line 3"/>
          <p:cNvSpPr>
            <a:spLocks noChangeShapeType="1"/>
          </p:cNvSpPr>
          <p:nvPr/>
        </p:nvSpPr>
        <p:spPr bwMode="auto">
          <a:xfrm>
            <a:off x="3392082" y="3669792"/>
            <a:ext cx="993799"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rgbClr val="FFFF00"/>
              </a:solidFill>
              <a:latin typeface="Arial" pitchFamily="34" charset="0"/>
              <a:cs typeface="Arial" pitchFamily="34" charset="0"/>
            </a:endParaRPr>
          </a:p>
        </p:txBody>
      </p:sp>
      <p:sp>
        <p:nvSpPr>
          <p:cNvPr id="37" name="Text Box 16"/>
          <p:cNvSpPr txBox="1">
            <a:spLocks noChangeArrowheads="1"/>
          </p:cNvSpPr>
          <p:nvPr/>
        </p:nvSpPr>
        <p:spPr bwMode="auto">
          <a:xfrm>
            <a:off x="76200" y="3352800"/>
            <a:ext cx="3973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b="1" dirty="0">
                <a:solidFill>
                  <a:srgbClr val="FFFF00"/>
                </a:solidFill>
                <a:latin typeface="Arial" pitchFamily="34" charset="0"/>
                <a:cs typeface="Arial" pitchFamily="34" charset="0"/>
              </a:rPr>
              <a:t>Basic Collaborative filtering: 0.94</a:t>
            </a:r>
          </a:p>
        </p:txBody>
      </p:sp>
      <p:sp>
        <p:nvSpPr>
          <p:cNvPr id="43" name="Line 3"/>
          <p:cNvSpPr>
            <a:spLocks noChangeShapeType="1"/>
          </p:cNvSpPr>
          <p:nvPr/>
        </p:nvSpPr>
        <p:spPr bwMode="auto">
          <a:xfrm>
            <a:off x="3392082" y="4062460"/>
            <a:ext cx="993799"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rgbClr val="FFFF00"/>
              </a:solidFill>
              <a:latin typeface="Arial" pitchFamily="34" charset="0"/>
              <a:cs typeface="Arial" pitchFamily="34" charset="0"/>
            </a:endParaRPr>
          </a:p>
        </p:txBody>
      </p:sp>
      <p:sp>
        <p:nvSpPr>
          <p:cNvPr id="44" name="Text Box 16"/>
          <p:cNvSpPr txBox="1">
            <a:spLocks noChangeArrowheads="1"/>
          </p:cNvSpPr>
          <p:nvPr/>
        </p:nvSpPr>
        <p:spPr bwMode="auto">
          <a:xfrm>
            <a:off x="76200" y="3745468"/>
            <a:ext cx="3973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b="1" dirty="0" err="1">
                <a:solidFill>
                  <a:srgbClr val="FFFF00"/>
                </a:solidFill>
                <a:latin typeface="Arial" pitchFamily="34" charset="0"/>
                <a:cs typeface="Arial" pitchFamily="34" charset="0"/>
              </a:rPr>
              <a:t>CF+Biases+learned</a:t>
            </a:r>
            <a:r>
              <a:rPr lang="en-US" b="1" dirty="0">
                <a:solidFill>
                  <a:srgbClr val="FFFF00"/>
                </a:solidFill>
                <a:latin typeface="Arial" pitchFamily="34" charset="0"/>
                <a:cs typeface="Arial" pitchFamily="34" charset="0"/>
              </a:rPr>
              <a:t> weights: 0.91</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16</a:t>
            </a:fld>
            <a:endParaRPr lang="en-US"/>
          </a:p>
        </p:txBody>
      </p:sp>
    </p:spTree>
    <p:extLst>
      <p:ext uri="{BB962C8B-B14F-4D97-AF65-F5344CB8AC3E}">
        <p14:creationId xmlns:p14="http://schemas.microsoft.com/office/powerpoint/2010/main" val="3613875660"/>
      </p:ext>
    </p:extLst>
  </p:cSld>
  <p:clrMapOvr>
    <a:masterClrMapping/>
  </p:clrMapOvr>
  <p:transition advTm="32094"/>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141413"/>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732213"/>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08413"/>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321050"/>
            <a:ext cx="1363662" cy="1015663"/>
          </a:xfrm>
          <a:prstGeom prst="rect">
            <a:avLst/>
          </a:prstGeom>
          <a:noFill/>
          <a:ln w="9525" algn="ctr">
            <a:noFill/>
            <a:miter lim="800000"/>
            <a:headEnd/>
            <a:tailEnd/>
          </a:ln>
          <a:effectLst/>
        </p:spPr>
        <p:txBody>
          <a:bodyPr>
            <a:spAutoFit/>
          </a:bodyPr>
          <a:lstStyle/>
          <a:p>
            <a:pPr algn="l" rtl="0" eaLnBrk="0" hangingPunct="0"/>
            <a:r>
              <a:rPr lang="en-US" sz="2000" b="1" dirty="0">
                <a:solidFill>
                  <a:srgbClr val="008000"/>
                </a:solidFill>
              </a:rPr>
              <a:t>Geared towards </a:t>
            </a:r>
          </a:p>
          <a:p>
            <a:pPr algn="l" rtl="0" eaLnBrk="0" hangingPunct="0"/>
            <a:r>
              <a:rPr lang="en-US" sz="2000" b="1" dirty="0">
                <a:solidFill>
                  <a:srgbClr val="008000"/>
                </a:solidFill>
              </a:rPr>
              <a:t>females</a:t>
            </a:r>
          </a:p>
        </p:txBody>
      </p:sp>
      <p:sp>
        <p:nvSpPr>
          <p:cNvPr id="244742" name="Text Box 6"/>
          <p:cNvSpPr txBox="1">
            <a:spLocks noChangeArrowheads="1"/>
          </p:cNvSpPr>
          <p:nvPr/>
        </p:nvSpPr>
        <p:spPr bwMode="auto">
          <a:xfrm>
            <a:off x="7559675" y="3284538"/>
            <a:ext cx="1355725" cy="1015663"/>
          </a:xfrm>
          <a:prstGeom prst="rect">
            <a:avLst/>
          </a:prstGeom>
          <a:noFill/>
          <a:ln w="9525">
            <a:noFill/>
            <a:miter lim="800000"/>
            <a:headEnd/>
            <a:tailEnd/>
          </a:ln>
          <a:effectLst/>
        </p:spPr>
        <p:txBody>
          <a:bodyPr>
            <a:spAutoFit/>
          </a:bodyPr>
          <a:lstStyle/>
          <a:p>
            <a:pPr rtl="0" eaLnBrk="0" hangingPunct="0"/>
            <a:r>
              <a:rPr lang="en-US" sz="2000" b="1" dirty="0">
                <a:solidFill>
                  <a:srgbClr val="008000"/>
                </a:solidFill>
              </a:rPr>
              <a:t>Geared towards </a:t>
            </a:r>
          </a:p>
          <a:p>
            <a:pPr rtl="0" eaLnBrk="0" hangingPunct="0"/>
            <a:r>
              <a:rPr lang="en-US" sz="2000" b="1" dirty="0">
                <a:solidFill>
                  <a:srgbClr val="008000"/>
                </a:solidFill>
              </a:rPr>
              <a:t>males</a:t>
            </a:r>
          </a:p>
        </p:txBody>
      </p:sp>
      <p:sp>
        <p:nvSpPr>
          <p:cNvPr id="244743" name="Text Box 7"/>
          <p:cNvSpPr txBox="1">
            <a:spLocks noChangeArrowheads="1"/>
          </p:cNvSpPr>
          <p:nvPr/>
        </p:nvSpPr>
        <p:spPr bwMode="auto">
          <a:xfrm>
            <a:off x="3657600" y="1157288"/>
            <a:ext cx="1008609" cy="400110"/>
          </a:xfrm>
          <a:prstGeom prst="rect">
            <a:avLst/>
          </a:prstGeom>
          <a:noFill/>
          <a:ln w="9525">
            <a:noFill/>
            <a:miter lim="800000"/>
            <a:headEnd/>
            <a:tailEnd/>
          </a:ln>
          <a:effectLst/>
        </p:spPr>
        <p:txBody>
          <a:bodyPr wrap="none">
            <a:spAutoFit/>
          </a:bodyPr>
          <a:lstStyle/>
          <a:p>
            <a:pPr algn="l" rtl="0" eaLnBrk="0" hangingPunct="0"/>
            <a:r>
              <a:rPr lang="en-US" sz="2000" b="1" dirty="0">
                <a:solidFill>
                  <a:srgbClr val="008000"/>
                </a:solidFill>
              </a:rPr>
              <a:t>Serious</a:t>
            </a:r>
            <a:endParaRPr lang="en-US" sz="2000" dirty="0">
              <a:solidFill>
                <a:srgbClr val="008000"/>
              </a:solidFill>
            </a:endParaRPr>
          </a:p>
        </p:txBody>
      </p:sp>
      <p:sp>
        <p:nvSpPr>
          <p:cNvPr id="244744" name="Text Box 8"/>
          <p:cNvSpPr txBox="1">
            <a:spLocks noChangeArrowheads="1"/>
          </p:cNvSpPr>
          <p:nvPr/>
        </p:nvSpPr>
        <p:spPr bwMode="auto">
          <a:xfrm>
            <a:off x="4192856" y="6246813"/>
            <a:ext cx="873957" cy="400110"/>
          </a:xfrm>
          <a:prstGeom prst="rect">
            <a:avLst/>
          </a:prstGeom>
          <a:noFill/>
          <a:ln w="9525">
            <a:noFill/>
            <a:miter lim="800000"/>
            <a:headEnd/>
            <a:tailEnd/>
          </a:ln>
          <a:effectLst/>
        </p:spPr>
        <p:txBody>
          <a:bodyPr wrap="none">
            <a:spAutoFit/>
          </a:bodyPr>
          <a:lstStyle/>
          <a:p>
            <a:pPr algn="l" rtl="0" eaLnBrk="0" hangingPunct="0"/>
            <a:r>
              <a:rPr lang="en-US" sz="2000" b="1" dirty="0">
                <a:solidFill>
                  <a:srgbClr val="008000"/>
                </a:solidFill>
              </a:rPr>
              <a:t>Funny</a:t>
            </a:r>
          </a:p>
        </p:txBody>
      </p:sp>
      <p:pic>
        <p:nvPicPr>
          <p:cNvPr id="244753" name="Picture 17" descr="girl-3-128x128"/>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2809875" y="1738313"/>
            <a:ext cx="574675" cy="574675"/>
          </a:xfrm>
          <a:prstGeom prst="rect">
            <a:avLst/>
          </a:prstGeom>
          <a:noFill/>
        </p:spPr>
      </p:pic>
      <p:pic>
        <p:nvPicPr>
          <p:cNvPr id="244754" name="Picture 18" descr="boy_icon"/>
          <p:cNvPicPr>
            <a:picLocks noChangeAspect="1" noChangeArrowheads="1"/>
          </p:cNvPicPr>
          <p:nvPr/>
        </p:nvPicPr>
        <p:blipFill>
          <a:blip r:embed="rId3" cstate="print">
            <a:clrChange>
              <a:clrFrom>
                <a:srgbClr val="FEFEFC"/>
              </a:clrFrom>
              <a:clrTo>
                <a:srgbClr val="FEFEFC">
                  <a:alpha val="0"/>
                </a:srgbClr>
              </a:clrTo>
            </a:clrChange>
          </a:blip>
          <a:srcRect/>
          <a:stretch>
            <a:fillRect/>
          </a:stretch>
        </p:blipFill>
        <p:spPr bwMode="auto">
          <a:xfrm>
            <a:off x="3087688" y="2741613"/>
            <a:ext cx="514350" cy="514350"/>
          </a:xfrm>
          <a:prstGeom prst="rect">
            <a:avLst/>
          </a:prstGeom>
          <a:noFill/>
        </p:spPr>
      </p:pic>
      <p:pic>
        <p:nvPicPr>
          <p:cNvPr id="244755" name="Picture 19" descr="boy-icon"/>
          <p:cNvPicPr>
            <a:picLocks noChangeAspect="1" noChangeArrowheads="1"/>
          </p:cNvPicPr>
          <p:nvPr/>
        </p:nvPicPr>
        <p:blipFill>
          <a:blip r:embed="rId4" cstate="print">
            <a:clrChange>
              <a:clrFrom>
                <a:srgbClr val="FFFFFF"/>
              </a:clrFrom>
              <a:clrTo>
                <a:srgbClr val="FFFFFF">
                  <a:alpha val="0"/>
                </a:srgbClr>
              </a:clrTo>
            </a:clrChange>
          </a:blip>
          <a:srcRect l="9445" r="21249" b="1563"/>
          <a:stretch>
            <a:fillRect/>
          </a:stretch>
        </p:blipFill>
        <p:spPr bwMode="auto">
          <a:xfrm>
            <a:off x="6516688" y="5103813"/>
            <a:ext cx="669925" cy="762000"/>
          </a:xfrm>
          <a:prstGeom prst="rect">
            <a:avLst/>
          </a:prstGeom>
          <a:noFill/>
        </p:spPr>
      </p:pic>
      <p:pic>
        <p:nvPicPr>
          <p:cNvPr id="244756" name="Picture 20" descr="drew%20final"/>
          <p:cNvPicPr>
            <a:picLocks noChangeAspect="1" noChangeArrowheads="1"/>
          </p:cNvPicPr>
          <p:nvPr/>
        </p:nvPicPr>
        <p:blipFill>
          <a:blip r:embed="rId5" cstate="print">
            <a:clrChange>
              <a:clrFrom>
                <a:srgbClr val="FFFFFF"/>
              </a:clrFrom>
              <a:clrTo>
                <a:srgbClr val="FFFFFF">
                  <a:alpha val="0"/>
                </a:srgbClr>
              </a:clrTo>
            </a:clrChange>
          </a:blip>
          <a:srcRect l="20271" r="21230" b="278"/>
          <a:stretch>
            <a:fillRect/>
          </a:stretch>
        </p:blipFill>
        <p:spPr bwMode="auto">
          <a:xfrm>
            <a:off x="4611688" y="3808413"/>
            <a:ext cx="500062" cy="609600"/>
          </a:xfrm>
          <a:prstGeom prst="rect">
            <a:avLst/>
          </a:prstGeom>
          <a:noFill/>
        </p:spPr>
      </p:pic>
      <p:pic>
        <p:nvPicPr>
          <p:cNvPr id="244757" name="Picture 21" descr="istockphoto_1239124_girl_icon_design"/>
          <p:cNvPicPr>
            <a:picLocks noChangeAspect="1" noChangeArrowheads="1"/>
          </p:cNvPicPr>
          <p:nvPr/>
        </p:nvPicPr>
        <p:blipFill>
          <a:blip r:embed="rId6" cstate="print">
            <a:clrChange>
              <a:clrFrom>
                <a:srgbClr val="F39501"/>
              </a:clrFrom>
              <a:clrTo>
                <a:srgbClr val="F39501">
                  <a:alpha val="0"/>
                </a:srgbClr>
              </a:clrTo>
            </a:clrChange>
          </a:blip>
          <a:srcRect/>
          <a:stretch>
            <a:fillRect/>
          </a:stretch>
        </p:blipFill>
        <p:spPr bwMode="auto">
          <a:xfrm>
            <a:off x="1902141" y="4265613"/>
            <a:ext cx="576263" cy="609600"/>
          </a:xfrm>
          <a:prstGeom prst="rect">
            <a:avLst/>
          </a:prstGeom>
          <a:noFill/>
        </p:spPr>
      </p:pic>
      <p:pic>
        <p:nvPicPr>
          <p:cNvPr id="244758" name="Picture 22" descr="boy-1-128x128"/>
          <p:cNvPicPr>
            <a:picLocks noChangeAspect="1" noChangeArrowheads="1"/>
          </p:cNvPicPr>
          <p:nvPr/>
        </p:nvPicPr>
        <p:blipFill>
          <a:blip r:embed="rId7" cstate="print">
            <a:clrChange>
              <a:clrFrom>
                <a:srgbClr val="000000"/>
              </a:clrFrom>
              <a:clrTo>
                <a:srgbClr val="000000">
                  <a:alpha val="0"/>
                </a:srgbClr>
              </a:clrTo>
            </a:clrChange>
          </a:blip>
          <a:srcRect l="11812" r="14063" b="-563"/>
          <a:stretch>
            <a:fillRect/>
          </a:stretch>
        </p:blipFill>
        <p:spPr bwMode="auto">
          <a:xfrm>
            <a:off x="6440488" y="1598613"/>
            <a:ext cx="506412" cy="687387"/>
          </a:xfrm>
          <a:prstGeom prst="rect">
            <a:avLst/>
          </a:prstGeom>
          <a:solidFill>
            <a:schemeClr val="bg1"/>
          </a:solidFill>
        </p:spPr>
      </p:pic>
      <p:pic>
        <p:nvPicPr>
          <p:cNvPr id="244761" name="Picture 25" descr="istockphoto_1239124_girl_icon_design"/>
          <p:cNvPicPr>
            <a:picLocks noChangeAspect="1" noChangeArrowheads="1"/>
          </p:cNvPicPr>
          <p:nvPr/>
        </p:nvPicPr>
        <p:blipFill>
          <a:blip r:embed="rId6" cstate="print">
            <a:clrChange>
              <a:clrFrom>
                <a:srgbClr val="F39501"/>
              </a:clrFrom>
              <a:clrTo>
                <a:srgbClr val="F39501">
                  <a:alpha val="0"/>
                </a:srgbClr>
              </a:clrTo>
            </a:clrChange>
          </a:blip>
          <a:srcRect/>
          <a:stretch>
            <a:fillRect/>
          </a:stretch>
        </p:blipFill>
        <p:spPr bwMode="auto">
          <a:xfrm>
            <a:off x="5940426" y="3321050"/>
            <a:ext cx="576262" cy="609600"/>
          </a:xfrm>
          <a:prstGeom prst="rect">
            <a:avLst/>
          </a:prstGeom>
          <a:noFill/>
        </p:spPr>
      </p:pic>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a:t>Latent Factor Models (e.g., SVD)</a:t>
            </a:r>
          </a:p>
        </p:txBody>
      </p:sp>
      <p:sp>
        <p:nvSpPr>
          <p:cNvPr id="33" name="Slide Number Placeholder 32"/>
          <p:cNvSpPr>
            <a:spLocks noGrp="1"/>
          </p:cNvSpPr>
          <p:nvPr>
            <p:ph type="sldNum" sz="quarter" idx="12"/>
          </p:nvPr>
        </p:nvSpPr>
        <p:spPr/>
        <p:txBody>
          <a:bodyPr/>
          <a:lstStyle/>
          <a:p>
            <a:fld id="{19B12225-5612-419B-A8D5-4B8EEE4C217E}" type="slidenum">
              <a:rPr lang="en-US" smtClean="0"/>
              <a:pPr/>
              <a:t>17</a:t>
            </a:fld>
            <a:endParaRPr lang="en-US"/>
          </a:p>
        </p:txBody>
      </p:sp>
      <p:sp>
        <p:nvSpPr>
          <p:cNvPr id="34" name="Footer Placeholder 33"/>
          <p:cNvSpPr>
            <a:spLocks noGrp="1"/>
          </p:cNvSpPr>
          <p:nvPr>
            <p:ph type="ftr" sz="quarter" idx="11"/>
          </p:nvPr>
        </p:nvSpPr>
        <p:spPr/>
        <p:txBody>
          <a:bodyPr/>
          <a:lstStyle/>
          <a:p>
            <a:r>
              <a:rPr lang="en-US"/>
              <a:t>J. Leskovec, A. Rajaraman, J. Ullman: Mining of Massive Datasets, http://www.mmds.org</a:t>
            </a:r>
          </a:p>
        </p:txBody>
      </p:sp>
      <p:sp>
        <p:nvSpPr>
          <p:cNvPr id="244745" name="Text Box 9"/>
          <p:cNvSpPr txBox="1">
            <a:spLocks noChangeArrowheads="1"/>
          </p:cNvSpPr>
          <p:nvPr/>
        </p:nvSpPr>
        <p:spPr bwMode="auto">
          <a:xfrm>
            <a:off x="1116013" y="5300663"/>
            <a:ext cx="18002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Princess</a:t>
            </a:r>
          </a:p>
          <a:p>
            <a:pPr rtl="0" eaLnBrk="0" hangingPunct="0"/>
            <a:r>
              <a:rPr lang="en-US">
                <a:solidFill>
                  <a:srgbClr val="0000FF"/>
                </a:solidFill>
                <a:latin typeface="Lucida Bright" pitchFamily="18" charset="0"/>
              </a:rPr>
              <a:t>Diaries</a:t>
            </a:r>
          </a:p>
        </p:txBody>
      </p:sp>
      <p:sp>
        <p:nvSpPr>
          <p:cNvPr id="244746" name="Text Box 10"/>
          <p:cNvSpPr txBox="1">
            <a:spLocks noChangeArrowheads="1"/>
          </p:cNvSpPr>
          <p:nvPr/>
        </p:nvSpPr>
        <p:spPr bwMode="auto">
          <a:xfrm>
            <a:off x="3743325" y="4722813"/>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Lion King</a:t>
            </a:r>
          </a:p>
        </p:txBody>
      </p:sp>
      <p:sp>
        <p:nvSpPr>
          <p:cNvPr id="244747" name="Text Box 11"/>
          <p:cNvSpPr txBox="1">
            <a:spLocks noChangeArrowheads="1"/>
          </p:cNvSpPr>
          <p:nvPr/>
        </p:nvSpPr>
        <p:spPr bwMode="auto">
          <a:xfrm>
            <a:off x="5678488" y="1217613"/>
            <a:ext cx="1462087" cy="366712"/>
          </a:xfrm>
          <a:prstGeom prst="rect">
            <a:avLst/>
          </a:prstGeom>
          <a:noFill/>
          <a:ln w="9525">
            <a:noFill/>
            <a:miter lim="800000"/>
            <a:headEnd/>
            <a:tailEnd/>
          </a:ln>
          <a:effectLst/>
        </p:spPr>
        <p:txBody>
          <a:bodyPr>
            <a:spAutoFit/>
          </a:bodyPr>
          <a:lstStyle/>
          <a:p>
            <a:pPr rtl="0" eaLnBrk="0" hangingPunct="0"/>
            <a:r>
              <a:rPr lang="en-US" dirty="0" err="1">
                <a:solidFill>
                  <a:srgbClr val="0000FF"/>
                </a:solidFill>
                <a:latin typeface="Lucida Bright" pitchFamily="18" charset="0"/>
              </a:rPr>
              <a:t>Braveheart</a:t>
            </a:r>
            <a:endParaRPr lang="en-US" dirty="0">
              <a:solidFill>
                <a:srgbClr val="0000FF"/>
              </a:solidFill>
              <a:latin typeface="Lucida Bright" pitchFamily="18" charset="0"/>
            </a:endParaRPr>
          </a:p>
        </p:txBody>
      </p:sp>
      <p:sp>
        <p:nvSpPr>
          <p:cNvPr id="244748" name="Text Box 12"/>
          <p:cNvSpPr txBox="1">
            <a:spLocks noChangeArrowheads="1"/>
          </p:cNvSpPr>
          <p:nvPr/>
        </p:nvSpPr>
        <p:spPr bwMode="auto">
          <a:xfrm>
            <a:off x="5976938" y="2667000"/>
            <a:ext cx="17287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Lethal Weapon</a:t>
            </a:r>
          </a:p>
        </p:txBody>
      </p:sp>
      <p:sp>
        <p:nvSpPr>
          <p:cNvPr id="244749" name="Text Box 13"/>
          <p:cNvSpPr txBox="1">
            <a:spLocks noChangeArrowheads="1"/>
          </p:cNvSpPr>
          <p:nvPr/>
        </p:nvSpPr>
        <p:spPr bwMode="auto">
          <a:xfrm>
            <a:off x="4751388" y="5408613"/>
            <a:ext cx="17494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Independence Day</a:t>
            </a:r>
          </a:p>
        </p:txBody>
      </p:sp>
      <p:sp>
        <p:nvSpPr>
          <p:cNvPr id="244750" name="Text Box 14"/>
          <p:cNvSpPr txBox="1">
            <a:spLocks noChangeArrowheads="1"/>
          </p:cNvSpPr>
          <p:nvPr/>
        </p:nvSpPr>
        <p:spPr bwMode="auto">
          <a:xfrm>
            <a:off x="3697288" y="1522413"/>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Amadeus</a:t>
            </a:r>
          </a:p>
        </p:txBody>
      </p:sp>
      <p:sp>
        <p:nvSpPr>
          <p:cNvPr id="244751" name="Text Box 15"/>
          <p:cNvSpPr txBox="1">
            <a:spLocks noChangeArrowheads="1"/>
          </p:cNvSpPr>
          <p:nvPr/>
        </p:nvSpPr>
        <p:spPr bwMode="auto">
          <a:xfrm>
            <a:off x="1411288" y="1412875"/>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The Color Purple</a:t>
            </a:r>
          </a:p>
        </p:txBody>
      </p:sp>
      <p:sp>
        <p:nvSpPr>
          <p:cNvPr id="244752" name="Text Box 16"/>
          <p:cNvSpPr txBox="1">
            <a:spLocks noChangeArrowheads="1"/>
          </p:cNvSpPr>
          <p:nvPr/>
        </p:nvSpPr>
        <p:spPr bwMode="auto">
          <a:xfrm>
            <a:off x="7148513" y="5911850"/>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Dumb and Dumber</a:t>
            </a:r>
          </a:p>
        </p:txBody>
      </p:sp>
      <p:sp>
        <p:nvSpPr>
          <p:cNvPr id="244759" name="Text Box 23"/>
          <p:cNvSpPr txBox="1">
            <a:spLocks noChangeArrowheads="1"/>
          </p:cNvSpPr>
          <p:nvPr/>
        </p:nvSpPr>
        <p:spPr bwMode="auto">
          <a:xfrm>
            <a:off x="4497388" y="3275013"/>
            <a:ext cx="1462087" cy="366712"/>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Ocean’s 11</a:t>
            </a:r>
          </a:p>
        </p:txBody>
      </p:sp>
      <p:sp>
        <p:nvSpPr>
          <p:cNvPr id="244760" name="Text Box 24"/>
          <p:cNvSpPr txBox="1">
            <a:spLocks noChangeArrowheads="1"/>
          </p:cNvSpPr>
          <p:nvPr/>
        </p:nvSpPr>
        <p:spPr bwMode="auto">
          <a:xfrm>
            <a:off x="1655763" y="2895600"/>
            <a:ext cx="14620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Sense and Sensibility</a:t>
            </a:r>
          </a:p>
        </p:txBody>
      </p:sp>
    </p:spTree>
    <p:extLst>
      <p:ext uri="{BB962C8B-B14F-4D97-AF65-F5344CB8AC3E}">
        <p14:creationId xmlns:p14="http://schemas.microsoft.com/office/powerpoint/2010/main" val="1588289526"/>
      </p:ext>
    </p:extLst>
  </p:cSld>
  <p:clrMapOvr>
    <a:masterClrMapping/>
  </p:clrMapOvr>
  <p:transition advTm="13264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dirty="0"/>
              <a:t>Latent Factor Models</a:t>
            </a:r>
          </a:p>
        </p:txBody>
      </p:sp>
      <p:sp>
        <p:nvSpPr>
          <p:cNvPr id="40" name="Content Placeholder 39"/>
          <p:cNvSpPr>
            <a:spLocks noGrp="1"/>
          </p:cNvSpPr>
          <p:nvPr>
            <p:ph idx="1"/>
          </p:nvPr>
        </p:nvSpPr>
        <p:spPr>
          <a:xfrm>
            <a:off x="457200" y="1295400"/>
            <a:ext cx="8502134" cy="5334000"/>
          </a:xfrm>
        </p:spPr>
        <p:txBody>
          <a:bodyPr>
            <a:normAutofit/>
          </a:bodyPr>
          <a:lstStyle/>
          <a:p>
            <a:r>
              <a:rPr lang="en-US" dirty="0">
                <a:solidFill>
                  <a:srgbClr val="0000FF"/>
                </a:solidFill>
              </a:rPr>
              <a:t>“SVD” on Netflix data: </a:t>
            </a:r>
            <a:r>
              <a:rPr lang="en-US" b="1" dirty="0">
                <a:solidFill>
                  <a:srgbClr val="0000FF"/>
                </a:solidFill>
              </a:rPr>
              <a:t>R ≈ </a:t>
            </a:r>
            <a:r>
              <a:rPr lang="en-US" b="1" i="1" dirty="0">
                <a:solidFill>
                  <a:srgbClr val="0000FF"/>
                </a:solidFill>
              </a:rPr>
              <a:t>Q · P</a:t>
            </a:r>
            <a:r>
              <a:rPr lang="en-US" b="1" i="1" baseline="30000" dirty="0">
                <a:solidFill>
                  <a:srgbClr val="0000FF"/>
                </a:solidFill>
              </a:rPr>
              <a:t>T</a:t>
            </a:r>
          </a:p>
          <a:p>
            <a:endParaRPr lang="en-US" b="1" dirty="0">
              <a:solidFill>
                <a:schemeClr val="accent3"/>
              </a:solidFill>
            </a:endParaRPr>
          </a:p>
          <a:p>
            <a:endParaRPr lang="en-US" b="1" dirty="0">
              <a:solidFill>
                <a:schemeClr val="accent3"/>
              </a:solidFill>
            </a:endParaRPr>
          </a:p>
          <a:p>
            <a:pPr lvl="8"/>
            <a:endParaRPr lang="en-US" sz="1000" b="1" dirty="0">
              <a:solidFill>
                <a:schemeClr val="accent3"/>
              </a:solidFill>
            </a:endParaRPr>
          </a:p>
          <a:p>
            <a:pPr lvl="8"/>
            <a:endParaRPr lang="en-US" sz="10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endParaRPr lang="en-US" sz="600" b="1" dirty="0">
              <a:solidFill>
                <a:schemeClr val="accent3"/>
              </a:solidFill>
            </a:endParaRPr>
          </a:p>
          <a:p>
            <a:r>
              <a:rPr lang="en-US" dirty="0"/>
              <a:t>For now let’s assume we can approximate the rating matrix </a:t>
            </a:r>
            <a:r>
              <a:rPr lang="en-US" b="1" i="1" dirty="0">
                <a:solidFill>
                  <a:srgbClr val="0000FF"/>
                </a:solidFill>
              </a:rPr>
              <a:t>R</a:t>
            </a:r>
            <a:r>
              <a:rPr lang="en-US" b="1" dirty="0">
                <a:solidFill>
                  <a:schemeClr val="accent3"/>
                </a:solidFill>
              </a:rPr>
              <a:t> </a:t>
            </a:r>
            <a:r>
              <a:rPr lang="en-US" dirty="0"/>
              <a:t>as a product of “thin” </a:t>
            </a:r>
            <a:r>
              <a:rPr lang="en-US" b="1" i="1" dirty="0">
                <a:solidFill>
                  <a:srgbClr val="0000FF"/>
                </a:solidFill>
              </a:rPr>
              <a:t>Q · P</a:t>
            </a:r>
            <a:r>
              <a:rPr lang="en-US" b="1" baseline="30000" dirty="0">
                <a:solidFill>
                  <a:srgbClr val="0000FF"/>
                </a:solidFill>
              </a:rPr>
              <a:t>T</a:t>
            </a:r>
            <a:endParaRPr lang="en-US" baseline="30000" dirty="0">
              <a:solidFill>
                <a:srgbClr val="0000FF"/>
              </a:solidFill>
            </a:endParaRPr>
          </a:p>
          <a:p>
            <a:pPr lvl="1"/>
            <a:r>
              <a:rPr lang="en-US" b="1" i="1" dirty="0">
                <a:solidFill>
                  <a:schemeClr val="bg1">
                    <a:lumMod val="50000"/>
                  </a:schemeClr>
                </a:solidFill>
              </a:rPr>
              <a:t>R</a:t>
            </a:r>
            <a:r>
              <a:rPr lang="en-US" b="1" dirty="0">
                <a:solidFill>
                  <a:schemeClr val="bg1">
                    <a:lumMod val="50000"/>
                  </a:schemeClr>
                </a:solidFill>
              </a:rPr>
              <a:t> </a:t>
            </a:r>
            <a:r>
              <a:rPr lang="en-US" dirty="0">
                <a:solidFill>
                  <a:schemeClr val="bg1">
                    <a:lumMod val="50000"/>
                  </a:schemeClr>
                </a:solidFill>
              </a:rPr>
              <a:t>has missing entries but let’s ignore that for now!</a:t>
            </a:r>
          </a:p>
          <a:p>
            <a:pPr lvl="2"/>
            <a:r>
              <a:rPr lang="en-US" sz="2000" dirty="0">
                <a:solidFill>
                  <a:schemeClr val="bg1">
                    <a:lumMod val="50000"/>
                  </a:schemeClr>
                </a:solidFill>
              </a:rPr>
              <a:t>Basically, we will want the reconstruction error to be small on known ratings and we don’t care about the values on the missing ones</a:t>
            </a:r>
          </a:p>
        </p:txBody>
      </p:sp>
      <p:sp>
        <p:nvSpPr>
          <p:cNvPr id="46" name="Footer Placeholder 45"/>
          <p:cNvSpPr>
            <a:spLocks noGrp="1"/>
          </p:cNvSpPr>
          <p:nvPr>
            <p:ph type="ftr" sz="quarter" idx="11"/>
          </p:nvPr>
        </p:nvSpPr>
        <p:spPr/>
        <p:txBody>
          <a:bodyPr/>
          <a:lstStyle/>
          <a:p>
            <a:r>
              <a:rPr lang="en-US"/>
              <a:t>J. Leskovec, A. Rajaraman, J. Ullman: Mining of Massive Datasets, http://www.mmds.org</a:t>
            </a:r>
          </a:p>
        </p:txBody>
      </p:sp>
      <p:sp>
        <p:nvSpPr>
          <p:cNvPr id="45" name="Slide Number Placeholder 44"/>
          <p:cNvSpPr>
            <a:spLocks noGrp="1"/>
          </p:cNvSpPr>
          <p:nvPr>
            <p:ph type="sldNum" sz="quarter" idx="12"/>
          </p:nvPr>
        </p:nvSpPr>
        <p:spPr/>
        <p:txBody>
          <a:bodyPr/>
          <a:lstStyle/>
          <a:p>
            <a:fld id="{19B12225-5612-419B-A8D5-4B8EEE4C217E}" type="slidenum">
              <a:rPr lang="en-US" smtClean="0"/>
              <a:pPr/>
              <a:t>18</a:t>
            </a:fld>
            <a:endParaRPr lang="en-US"/>
          </a:p>
        </p:txBody>
      </p:sp>
      <p:graphicFrame>
        <p:nvGraphicFramePr>
          <p:cNvPr id="36" name="Group 3"/>
          <p:cNvGraphicFramePr>
            <a:graphicFrameLocks noGrp="1"/>
          </p:cNvGraphicFramePr>
          <p:nvPr>
            <p:extLst>
              <p:ext uri="{D42A27DB-BD31-4B8C-83A1-F6EECF244321}">
                <p14:modId xmlns:p14="http://schemas.microsoft.com/office/powerpoint/2010/main" val="4147373733"/>
              </p:ext>
            </p:extLst>
          </p:nvPr>
        </p:nvGraphicFramePr>
        <p:xfrm>
          <a:off x="241050" y="2205335"/>
          <a:ext cx="2499360" cy="1676400"/>
        </p:xfrm>
        <a:graphic>
          <a:graphicData uri="http://schemas.openxmlformats.org/drawingml/2006/table">
            <a:tbl>
              <a:tblPr rtl="1"/>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0"/>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a:ln>
                            <a:noFill/>
                          </a:ln>
                          <a:solidFill>
                            <a:schemeClr val="tx1"/>
                          </a:solidFill>
                          <a:effectLst/>
                          <a:latin typeface="Arial" charset="0"/>
                          <a:cs typeface="Arial" charset="0"/>
                        </a:rPr>
                        <a:t>4</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2"/>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5"/>
                  </a:ext>
                </a:extLst>
              </a:tr>
            </a:tbl>
          </a:graphicData>
        </a:graphic>
      </p:graphicFrame>
      <p:graphicFrame>
        <p:nvGraphicFramePr>
          <p:cNvPr id="37" name="Group 96"/>
          <p:cNvGraphicFramePr>
            <a:graphicFrameLocks noGrp="1"/>
          </p:cNvGraphicFramePr>
          <p:nvPr>
            <p:extLst>
              <p:ext uri="{D42A27DB-BD31-4B8C-83A1-F6EECF244321}">
                <p14:modId xmlns:p14="http://schemas.microsoft.com/office/powerpoint/2010/main" val="3963535356"/>
              </p:ext>
            </p:extLst>
          </p:nvPr>
        </p:nvGraphicFramePr>
        <p:xfrm>
          <a:off x="3161985" y="2129135"/>
          <a:ext cx="1118616" cy="1752600"/>
        </p:xfrm>
        <a:graphic>
          <a:graphicData uri="http://schemas.openxmlformats.org/drawingml/2006/table">
            <a:tbl>
              <a:tblPr rtl="1"/>
              <a:tblGrid>
                <a:gridCol w="372872">
                  <a:extLst>
                    <a:ext uri="{9D8B030D-6E8A-4147-A177-3AD203B41FA5}">
                      <a16:colId xmlns:a16="http://schemas.microsoft.com/office/drawing/2014/main" val="20000"/>
                    </a:ext>
                  </a:extLst>
                </a:gridCol>
                <a:gridCol w="372872">
                  <a:extLst>
                    <a:ext uri="{9D8B030D-6E8A-4147-A177-3AD203B41FA5}">
                      <a16:colId xmlns:a16="http://schemas.microsoft.com/office/drawing/2014/main" val="20001"/>
                    </a:ext>
                  </a:extLst>
                </a:gridCol>
                <a:gridCol w="372872">
                  <a:extLst>
                    <a:ext uri="{9D8B030D-6E8A-4147-A177-3AD203B41FA5}">
                      <a16:colId xmlns:a16="http://schemas.microsoft.com/office/drawing/2014/main" val="20002"/>
                    </a:ext>
                  </a:extLst>
                </a:gridCol>
              </a:tblGrid>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38" name="Group 126"/>
          <p:cNvGraphicFramePr>
            <a:graphicFrameLocks noGrp="1"/>
          </p:cNvGraphicFramePr>
          <p:nvPr>
            <p:extLst>
              <p:ext uri="{D42A27DB-BD31-4B8C-83A1-F6EECF244321}">
                <p14:modId xmlns:p14="http://schemas.microsoft.com/office/powerpoint/2010/main" val="230404421"/>
              </p:ext>
            </p:extLst>
          </p:nvPr>
        </p:nvGraphicFramePr>
        <p:xfrm>
          <a:off x="4457387" y="2681585"/>
          <a:ext cx="4648198" cy="731520"/>
        </p:xfrm>
        <a:graphic>
          <a:graphicData uri="http://schemas.openxmlformats.org/drawingml/2006/table">
            <a:tbl>
              <a:tblPr rtl="1"/>
              <a:tblGrid>
                <a:gridCol w="387350">
                  <a:extLst>
                    <a:ext uri="{9D8B030D-6E8A-4147-A177-3AD203B41FA5}">
                      <a16:colId xmlns:a16="http://schemas.microsoft.com/office/drawing/2014/main" val="20000"/>
                    </a:ext>
                  </a:extLst>
                </a:gridCol>
                <a:gridCol w="385836">
                  <a:extLst>
                    <a:ext uri="{9D8B030D-6E8A-4147-A177-3AD203B41FA5}">
                      <a16:colId xmlns:a16="http://schemas.microsoft.com/office/drawing/2014/main" val="20001"/>
                    </a:ext>
                  </a:extLst>
                </a:gridCol>
                <a:gridCol w="390376">
                  <a:extLst>
                    <a:ext uri="{9D8B030D-6E8A-4147-A177-3AD203B41FA5}">
                      <a16:colId xmlns:a16="http://schemas.microsoft.com/office/drawing/2014/main" val="20002"/>
                    </a:ext>
                  </a:extLst>
                </a:gridCol>
                <a:gridCol w="387350">
                  <a:extLst>
                    <a:ext uri="{9D8B030D-6E8A-4147-A177-3AD203B41FA5}">
                      <a16:colId xmlns:a16="http://schemas.microsoft.com/office/drawing/2014/main" val="20003"/>
                    </a:ext>
                  </a:extLst>
                </a:gridCol>
                <a:gridCol w="385837">
                  <a:extLst>
                    <a:ext uri="{9D8B030D-6E8A-4147-A177-3AD203B41FA5}">
                      <a16:colId xmlns:a16="http://schemas.microsoft.com/office/drawing/2014/main" val="20004"/>
                    </a:ext>
                  </a:extLst>
                </a:gridCol>
                <a:gridCol w="384324">
                  <a:extLst>
                    <a:ext uri="{9D8B030D-6E8A-4147-A177-3AD203B41FA5}">
                      <a16:colId xmlns:a16="http://schemas.microsoft.com/office/drawing/2014/main" val="20005"/>
                    </a:ext>
                  </a:extLst>
                </a:gridCol>
                <a:gridCol w="397941">
                  <a:extLst>
                    <a:ext uri="{9D8B030D-6E8A-4147-A177-3AD203B41FA5}">
                      <a16:colId xmlns:a16="http://schemas.microsoft.com/office/drawing/2014/main" val="20006"/>
                    </a:ext>
                  </a:extLst>
                </a:gridCol>
                <a:gridCol w="378271">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376">
                  <a:extLst>
                    <a:ext uri="{9D8B030D-6E8A-4147-A177-3AD203B41FA5}">
                      <a16:colId xmlns:a16="http://schemas.microsoft.com/office/drawing/2014/main" val="20009"/>
                    </a:ext>
                  </a:extLst>
                </a:gridCol>
                <a:gridCol w="385837">
                  <a:extLst>
                    <a:ext uri="{9D8B030D-6E8A-4147-A177-3AD203B41FA5}">
                      <a16:colId xmlns:a16="http://schemas.microsoft.com/office/drawing/2014/main" val="20010"/>
                    </a:ext>
                  </a:extLst>
                </a:gridCol>
                <a:gridCol w="387350">
                  <a:extLst>
                    <a:ext uri="{9D8B030D-6E8A-4147-A177-3AD203B41FA5}">
                      <a16:colId xmlns:a16="http://schemas.microsoft.com/office/drawing/2014/main" val="20011"/>
                    </a:ext>
                  </a:extLst>
                </a:gridCol>
              </a:tblGrid>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39" name="Text Box 180"/>
          <p:cNvSpPr txBox="1">
            <a:spLocks noChangeArrowheads="1"/>
          </p:cNvSpPr>
          <p:nvPr/>
        </p:nvSpPr>
        <p:spPr bwMode="auto">
          <a:xfrm>
            <a:off x="2693673" y="2738735"/>
            <a:ext cx="468312" cy="579438"/>
          </a:xfrm>
          <a:prstGeom prst="rect">
            <a:avLst/>
          </a:prstGeom>
          <a:noFill/>
          <a:ln w="9525">
            <a:noFill/>
            <a:miter lim="800000"/>
            <a:headEnd/>
            <a:tailEnd/>
          </a:ln>
          <a:effectLst/>
        </p:spPr>
        <p:txBody>
          <a:bodyPr>
            <a:spAutoFit/>
          </a:bodyPr>
          <a:lstStyle/>
          <a:p>
            <a:pPr>
              <a:spcBef>
                <a:spcPct val="50000"/>
              </a:spcBef>
            </a:pPr>
            <a:r>
              <a:rPr lang="en-US" sz="3200" b="1" dirty="0"/>
              <a:t>≈</a:t>
            </a:r>
          </a:p>
        </p:txBody>
      </p:sp>
      <p:sp>
        <p:nvSpPr>
          <p:cNvPr id="42" name="Text Box 185"/>
          <p:cNvSpPr txBox="1">
            <a:spLocks noChangeArrowheads="1"/>
          </p:cNvSpPr>
          <p:nvPr/>
        </p:nvSpPr>
        <p:spPr bwMode="auto">
          <a:xfrm>
            <a:off x="6438585" y="2297410"/>
            <a:ext cx="869149" cy="400110"/>
          </a:xfrm>
          <a:prstGeom prst="rect">
            <a:avLst/>
          </a:prstGeom>
          <a:noFill/>
          <a:ln w="9525">
            <a:noFill/>
            <a:miter lim="800000"/>
            <a:headEnd/>
            <a:tailEnd/>
          </a:ln>
          <a:effectLst/>
        </p:spPr>
        <p:txBody>
          <a:bodyPr wrap="none">
            <a:spAutoFit/>
          </a:bodyPr>
          <a:lstStyle/>
          <a:p>
            <a:pPr algn="l"/>
            <a:r>
              <a:rPr lang="en-US" sz="2000" b="1" dirty="0">
                <a:solidFill>
                  <a:srgbClr val="008000"/>
                </a:solidFill>
                <a:latin typeface="Arial" pitchFamily="34" charset="0"/>
                <a:cs typeface="Arial" pitchFamily="34" charset="0"/>
              </a:rPr>
              <a:t>users</a:t>
            </a:r>
          </a:p>
        </p:txBody>
      </p:sp>
      <p:sp>
        <p:nvSpPr>
          <p:cNvPr id="48" name="Text Box 184"/>
          <p:cNvSpPr txBox="1">
            <a:spLocks noChangeArrowheads="1"/>
          </p:cNvSpPr>
          <p:nvPr/>
        </p:nvSpPr>
        <p:spPr bwMode="auto">
          <a:xfrm rot="16200000">
            <a:off x="2622953" y="3384564"/>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50" name="TextBox 49"/>
          <p:cNvSpPr txBox="1"/>
          <p:nvPr/>
        </p:nvSpPr>
        <p:spPr>
          <a:xfrm>
            <a:off x="6743385" y="3417812"/>
            <a:ext cx="569387" cy="523220"/>
          </a:xfrm>
          <a:prstGeom prst="rect">
            <a:avLst/>
          </a:prstGeom>
          <a:noFill/>
        </p:spPr>
        <p:txBody>
          <a:bodyPr wrap="none" rtlCol="0">
            <a:spAutoFit/>
          </a:bodyPr>
          <a:lstStyle/>
          <a:p>
            <a:r>
              <a:rPr lang="en-US" sz="2800" b="1" i="1" dirty="0">
                <a:solidFill>
                  <a:srgbClr val="008000"/>
                </a:solidFill>
                <a:latin typeface="Arial" pitchFamily="34" charset="0"/>
                <a:cs typeface="Arial" pitchFamily="34" charset="0"/>
              </a:rPr>
              <a:t>P</a:t>
            </a:r>
            <a:r>
              <a:rPr lang="en-US" sz="2800" b="1" baseline="30000" dirty="0">
                <a:solidFill>
                  <a:srgbClr val="008000"/>
                </a:solidFill>
                <a:latin typeface="Arial" pitchFamily="34" charset="0"/>
                <a:cs typeface="Arial" pitchFamily="34" charset="0"/>
              </a:rPr>
              <a:t>T</a:t>
            </a:r>
          </a:p>
        </p:txBody>
      </p:sp>
      <p:sp>
        <p:nvSpPr>
          <p:cNvPr id="51" name="TextBox 50"/>
          <p:cNvSpPr txBox="1"/>
          <p:nvPr/>
        </p:nvSpPr>
        <p:spPr>
          <a:xfrm>
            <a:off x="3619185" y="3881735"/>
            <a:ext cx="463588" cy="523220"/>
          </a:xfrm>
          <a:prstGeom prst="rect">
            <a:avLst/>
          </a:prstGeom>
          <a:noFill/>
        </p:spPr>
        <p:txBody>
          <a:bodyPr wrap="none" rtlCol="0">
            <a:spAutoFit/>
          </a:bodyPr>
          <a:lstStyle/>
          <a:p>
            <a:r>
              <a:rPr lang="en-US" sz="2800" b="1" i="1" dirty="0">
                <a:solidFill>
                  <a:srgbClr val="008000"/>
                </a:solidFill>
                <a:latin typeface="Arial" pitchFamily="34" charset="0"/>
                <a:cs typeface="Arial" pitchFamily="34" charset="0"/>
              </a:rPr>
              <a:t>Q</a:t>
            </a:r>
          </a:p>
        </p:txBody>
      </p:sp>
      <p:sp>
        <p:nvSpPr>
          <p:cNvPr id="16" name="Text Box 96"/>
          <p:cNvSpPr txBox="1">
            <a:spLocks noChangeArrowheads="1"/>
          </p:cNvSpPr>
          <p:nvPr/>
        </p:nvSpPr>
        <p:spPr bwMode="auto">
          <a:xfrm rot="16200000">
            <a:off x="-276670" y="2734431"/>
            <a:ext cx="736099" cy="369332"/>
          </a:xfrm>
          <a:prstGeom prst="rect">
            <a:avLst/>
          </a:prstGeom>
          <a:noFill/>
          <a:ln w="9525">
            <a:noFill/>
            <a:miter lim="800000"/>
            <a:headEnd/>
            <a:tailEnd/>
          </a:ln>
          <a:effectLst/>
        </p:spPr>
        <p:txBody>
          <a:bodyPr wrap="none">
            <a:spAutoFit/>
          </a:bodyPr>
          <a:lstStyle/>
          <a:p>
            <a:pPr algn="l"/>
            <a:r>
              <a:rPr lang="en-US" dirty="0">
                <a:solidFill>
                  <a:srgbClr val="008000"/>
                </a:solidFill>
                <a:latin typeface="Arial" pitchFamily="34" charset="0"/>
                <a:cs typeface="Arial" pitchFamily="34" charset="0"/>
              </a:rPr>
              <a:t>items</a:t>
            </a:r>
          </a:p>
        </p:txBody>
      </p:sp>
      <p:sp>
        <p:nvSpPr>
          <p:cNvPr id="17" name="Text Box 187"/>
          <p:cNvSpPr txBox="1">
            <a:spLocks noChangeArrowheads="1"/>
          </p:cNvSpPr>
          <p:nvPr/>
        </p:nvSpPr>
        <p:spPr bwMode="auto">
          <a:xfrm>
            <a:off x="1183265" y="1882202"/>
            <a:ext cx="748923" cy="369332"/>
          </a:xfrm>
          <a:prstGeom prst="rect">
            <a:avLst/>
          </a:prstGeom>
          <a:noFill/>
          <a:ln w="9525">
            <a:noFill/>
            <a:miter lim="800000"/>
            <a:headEnd/>
            <a:tailEnd/>
          </a:ln>
          <a:effectLst/>
        </p:spPr>
        <p:txBody>
          <a:bodyPr wrap="none">
            <a:spAutoFit/>
          </a:bodyPr>
          <a:lstStyle/>
          <a:p>
            <a:pPr algn="l"/>
            <a:r>
              <a:rPr lang="en-US">
                <a:solidFill>
                  <a:srgbClr val="008000"/>
                </a:solidFill>
                <a:latin typeface="Arial" pitchFamily="34" charset="0"/>
                <a:cs typeface="Arial" pitchFamily="34" charset="0"/>
              </a:rPr>
              <a:t>users</a:t>
            </a:r>
          </a:p>
        </p:txBody>
      </p:sp>
      <p:sp>
        <p:nvSpPr>
          <p:cNvPr id="18" name="TextBox 17"/>
          <p:cNvSpPr txBox="1"/>
          <p:nvPr/>
        </p:nvSpPr>
        <p:spPr>
          <a:xfrm>
            <a:off x="1143000" y="3886200"/>
            <a:ext cx="444352" cy="523220"/>
          </a:xfrm>
          <a:prstGeom prst="rect">
            <a:avLst/>
          </a:prstGeom>
          <a:noFill/>
        </p:spPr>
        <p:txBody>
          <a:bodyPr wrap="none" rtlCol="0">
            <a:spAutoFit/>
          </a:bodyPr>
          <a:lstStyle/>
          <a:p>
            <a:r>
              <a:rPr lang="en-US" sz="2800" b="1" i="1" dirty="0">
                <a:solidFill>
                  <a:srgbClr val="008000"/>
                </a:solidFill>
                <a:latin typeface="Arial" pitchFamily="34" charset="0"/>
                <a:cs typeface="Arial" pitchFamily="34" charset="0"/>
              </a:rPr>
              <a:t>R</a:t>
            </a:r>
          </a:p>
        </p:txBody>
      </p:sp>
      <p:sp>
        <p:nvSpPr>
          <p:cNvPr id="2" name="Rectangle 1"/>
          <p:cNvSpPr/>
          <p:nvPr/>
        </p:nvSpPr>
        <p:spPr>
          <a:xfrm>
            <a:off x="7153647" y="1143000"/>
            <a:ext cx="1990353" cy="369332"/>
          </a:xfrm>
          <a:prstGeom prst="rect">
            <a:avLst/>
          </a:prstGeom>
        </p:spPr>
        <p:txBody>
          <a:bodyPr wrap="none">
            <a:spAutoFit/>
          </a:bodyPr>
          <a:lstStyle/>
          <a:p>
            <a:r>
              <a:rPr lang="en-US" b="1" dirty="0">
                <a:latin typeface="Arial" pitchFamily="34" charset="0"/>
                <a:cs typeface="Arial" pitchFamily="34" charset="0"/>
              </a:rPr>
              <a:t>SVD: </a:t>
            </a:r>
            <a:r>
              <a:rPr lang="en-US" i="1" dirty="0">
                <a:latin typeface="Arial" pitchFamily="34" charset="0"/>
                <a:cs typeface="Arial" pitchFamily="34" charset="0"/>
              </a:rPr>
              <a:t>A = U </a:t>
            </a:r>
            <a:r>
              <a:rPr lang="en-US" i="1" dirty="0">
                <a:latin typeface="Arial" pitchFamily="34" charset="0"/>
                <a:cs typeface="Arial" pitchFamily="34" charset="0"/>
                <a:sym typeface="Symbol"/>
              </a:rPr>
              <a:t></a:t>
            </a:r>
            <a:r>
              <a:rPr lang="en-US" i="1" dirty="0">
                <a:latin typeface="Arial" pitchFamily="34" charset="0"/>
                <a:cs typeface="Arial" pitchFamily="34" charset="0"/>
              </a:rPr>
              <a:t> V</a:t>
            </a:r>
            <a:r>
              <a:rPr lang="en-US" i="1" baseline="30000" dirty="0">
                <a:latin typeface="Arial" pitchFamily="34" charset="0"/>
                <a:cs typeface="Arial" pitchFamily="34" charset="0"/>
              </a:rPr>
              <a:t>T</a:t>
            </a:r>
            <a:r>
              <a:rPr lang="en-US" i="1" dirty="0">
                <a:latin typeface="Arial" pitchFamily="34" charset="0"/>
                <a:cs typeface="Arial" pitchFamily="34" charset="0"/>
              </a:rPr>
              <a:t> </a:t>
            </a:r>
          </a:p>
        </p:txBody>
      </p:sp>
      <p:sp>
        <p:nvSpPr>
          <p:cNvPr id="20" name="TextBox 19"/>
          <p:cNvSpPr txBox="1"/>
          <p:nvPr/>
        </p:nvSpPr>
        <p:spPr>
          <a:xfrm>
            <a:off x="3172773" y="1828800"/>
            <a:ext cx="87716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factors</a:t>
            </a:r>
          </a:p>
        </p:txBody>
      </p:sp>
      <p:sp>
        <p:nvSpPr>
          <p:cNvPr id="21" name="TextBox 20"/>
          <p:cNvSpPr txBox="1"/>
          <p:nvPr/>
        </p:nvSpPr>
        <p:spPr>
          <a:xfrm rot="5400000">
            <a:off x="8520753" y="2821913"/>
            <a:ext cx="877163" cy="369332"/>
          </a:xfrm>
          <a:prstGeom prst="rect">
            <a:avLst/>
          </a:prstGeom>
          <a:solidFill>
            <a:schemeClr val="bg1"/>
          </a:solidFill>
        </p:spPr>
        <p:txBody>
          <a:bodyPr wrap="none" rtlCol="0">
            <a:spAutoFit/>
          </a:bodyPr>
          <a:lstStyle/>
          <a:p>
            <a:r>
              <a:rPr lang="en-US" dirty="0">
                <a:solidFill>
                  <a:srgbClr val="008000"/>
                </a:solidFill>
                <a:latin typeface="Arial" pitchFamily="34" charset="0"/>
                <a:cs typeface="Arial" pitchFamily="34" charset="0"/>
              </a:rPr>
              <a:t>factors</a:t>
            </a:r>
          </a:p>
        </p:txBody>
      </p:sp>
    </p:spTree>
    <p:extLst>
      <p:ext uri="{BB962C8B-B14F-4D97-AF65-F5344CB8AC3E}">
        <p14:creationId xmlns:p14="http://schemas.microsoft.com/office/powerpoint/2010/main" val="3601163389"/>
      </p:ext>
    </p:extLst>
  </p:cSld>
  <p:clrMapOvr>
    <a:masterClrMapping/>
  </p:clrMapOvr>
  <p:transition advTm="13329"/>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r>
              <a:rPr lang="en-US" dirty="0"/>
              <a:t>Ratings as Products of Factors</a:t>
            </a:r>
          </a:p>
        </p:txBody>
      </p:sp>
      <p:sp>
        <p:nvSpPr>
          <p:cNvPr id="2" name="Content Placeholder 1"/>
          <p:cNvSpPr>
            <a:spLocks noGrp="1"/>
          </p:cNvSpPr>
          <p:nvPr>
            <p:ph idx="1"/>
          </p:nvPr>
        </p:nvSpPr>
        <p:spPr/>
        <p:txBody>
          <a:bodyPr/>
          <a:lstStyle/>
          <a:p>
            <a:r>
              <a:rPr lang="en-US" b="1" dirty="0">
                <a:solidFill>
                  <a:srgbClr val="D60093"/>
                </a:solidFill>
              </a:rPr>
              <a:t>How to estimate the missing rating of </a:t>
            </a:r>
            <a:br>
              <a:rPr lang="en-US" b="1" dirty="0">
                <a:solidFill>
                  <a:srgbClr val="D60093"/>
                </a:solidFill>
              </a:rPr>
            </a:br>
            <a:r>
              <a:rPr lang="en-US" b="1" dirty="0">
                <a:solidFill>
                  <a:srgbClr val="D60093"/>
                </a:solidFill>
              </a:rPr>
              <a:t>user </a:t>
            </a:r>
            <a:r>
              <a:rPr lang="en-US" b="1" i="1" dirty="0">
                <a:solidFill>
                  <a:srgbClr val="D60093"/>
                </a:solidFill>
              </a:rPr>
              <a:t>x</a:t>
            </a:r>
            <a:r>
              <a:rPr lang="en-US" b="1" dirty="0">
                <a:solidFill>
                  <a:srgbClr val="D60093"/>
                </a:solidFill>
              </a:rPr>
              <a:t> for item </a:t>
            </a:r>
            <a:r>
              <a:rPr lang="en-US" b="1" i="1" dirty="0" err="1">
                <a:solidFill>
                  <a:srgbClr val="D60093"/>
                </a:solidFill>
              </a:rPr>
              <a:t>i</a:t>
            </a:r>
            <a:r>
              <a:rPr lang="en-US" b="1" dirty="0">
                <a:solidFill>
                  <a:srgbClr val="D60093"/>
                </a:solidFill>
              </a:rPr>
              <a:t>?</a:t>
            </a:r>
          </a:p>
        </p:txBody>
      </p:sp>
      <p:sp>
        <p:nvSpPr>
          <p:cNvPr id="18" name="Footer Placeholder 17"/>
          <p:cNvSpPr>
            <a:spLocks noGrp="1"/>
          </p:cNvSpPr>
          <p:nvPr>
            <p:ph type="ftr" sz="quarter" idx="11"/>
          </p:nvPr>
        </p:nvSpPr>
        <p:spPr/>
        <p:txBody>
          <a:bodyPr/>
          <a:lstStyle/>
          <a:p>
            <a:r>
              <a:rPr lang="en-US"/>
              <a:t>J. Leskovec, A. Rajaraman, J. Ullman: Mining of Massive Datasets, http://www.mmds.org</a:t>
            </a:r>
          </a:p>
        </p:txBody>
      </p:sp>
      <p:sp>
        <p:nvSpPr>
          <p:cNvPr id="17" name="Slide Number Placeholder 16"/>
          <p:cNvSpPr>
            <a:spLocks noGrp="1"/>
          </p:cNvSpPr>
          <p:nvPr>
            <p:ph type="sldNum" sz="quarter" idx="12"/>
          </p:nvPr>
        </p:nvSpPr>
        <p:spPr/>
        <p:txBody>
          <a:bodyPr/>
          <a:lstStyle/>
          <a:p>
            <a:fld id="{19B12225-5612-419B-A8D5-4B8EEE4C217E}" type="slidenum">
              <a:rPr lang="en-US" smtClean="0"/>
              <a:pPr/>
              <a:t>19</a:t>
            </a:fld>
            <a:endParaRPr lang="en-US"/>
          </a:p>
        </p:txBody>
      </p:sp>
      <p:graphicFrame>
        <p:nvGraphicFramePr>
          <p:cNvPr id="150531" name="Group 3"/>
          <p:cNvGraphicFramePr>
            <a:graphicFrameLocks noGrp="1"/>
          </p:cNvGraphicFramePr>
          <p:nvPr>
            <p:extLst>
              <p:ext uri="{D42A27DB-BD31-4B8C-83A1-F6EECF244321}">
                <p14:modId xmlns:p14="http://schemas.microsoft.com/office/powerpoint/2010/main" val="636945361"/>
              </p:ext>
            </p:extLst>
          </p:nvPr>
        </p:nvGraphicFramePr>
        <p:xfrm>
          <a:off x="893793" y="2600322"/>
          <a:ext cx="2628900" cy="1819278"/>
        </p:xfrm>
        <a:graphic>
          <a:graphicData uri="http://schemas.openxmlformats.org/drawingml/2006/table">
            <a:tbl>
              <a:tblPr rtl="1"/>
              <a:tblGrid>
                <a:gridCol w="219075">
                  <a:extLst>
                    <a:ext uri="{9D8B030D-6E8A-4147-A177-3AD203B41FA5}">
                      <a16:colId xmlns:a16="http://schemas.microsoft.com/office/drawing/2014/main" val="20000"/>
                    </a:ext>
                  </a:extLst>
                </a:gridCol>
                <a:gridCol w="219075">
                  <a:extLst>
                    <a:ext uri="{9D8B030D-6E8A-4147-A177-3AD203B41FA5}">
                      <a16:colId xmlns:a16="http://schemas.microsoft.com/office/drawing/2014/main" val="20001"/>
                    </a:ext>
                  </a:extLst>
                </a:gridCol>
                <a:gridCol w="219075">
                  <a:extLst>
                    <a:ext uri="{9D8B030D-6E8A-4147-A177-3AD203B41FA5}">
                      <a16:colId xmlns:a16="http://schemas.microsoft.com/office/drawing/2014/main" val="20002"/>
                    </a:ext>
                  </a:extLst>
                </a:gridCol>
                <a:gridCol w="219075">
                  <a:extLst>
                    <a:ext uri="{9D8B030D-6E8A-4147-A177-3AD203B41FA5}">
                      <a16:colId xmlns:a16="http://schemas.microsoft.com/office/drawing/2014/main" val="20003"/>
                    </a:ext>
                  </a:extLst>
                </a:gridCol>
                <a:gridCol w="219075">
                  <a:extLst>
                    <a:ext uri="{9D8B030D-6E8A-4147-A177-3AD203B41FA5}">
                      <a16:colId xmlns:a16="http://schemas.microsoft.com/office/drawing/2014/main" val="20004"/>
                    </a:ext>
                  </a:extLst>
                </a:gridCol>
                <a:gridCol w="219075">
                  <a:extLst>
                    <a:ext uri="{9D8B030D-6E8A-4147-A177-3AD203B41FA5}">
                      <a16:colId xmlns:a16="http://schemas.microsoft.com/office/drawing/2014/main" val="20005"/>
                    </a:ext>
                  </a:extLst>
                </a:gridCol>
                <a:gridCol w="219075">
                  <a:extLst>
                    <a:ext uri="{9D8B030D-6E8A-4147-A177-3AD203B41FA5}">
                      <a16:colId xmlns:a16="http://schemas.microsoft.com/office/drawing/2014/main" val="20006"/>
                    </a:ext>
                  </a:extLst>
                </a:gridCol>
                <a:gridCol w="219075">
                  <a:extLst>
                    <a:ext uri="{9D8B030D-6E8A-4147-A177-3AD203B41FA5}">
                      <a16:colId xmlns:a16="http://schemas.microsoft.com/office/drawing/2014/main" val="20007"/>
                    </a:ext>
                  </a:extLst>
                </a:gridCol>
                <a:gridCol w="219075">
                  <a:extLst>
                    <a:ext uri="{9D8B030D-6E8A-4147-A177-3AD203B41FA5}">
                      <a16:colId xmlns:a16="http://schemas.microsoft.com/office/drawing/2014/main" val="20008"/>
                    </a:ext>
                  </a:extLst>
                </a:gridCol>
                <a:gridCol w="219075">
                  <a:extLst>
                    <a:ext uri="{9D8B030D-6E8A-4147-A177-3AD203B41FA5}">
                      <a16:colId xmlns:a16="http://schemas.microsoft.com/office/drawing/2014/main" val="20009"/>
                    </a:ext>
                  </a:extLst>
                </a:gridCol>
                <a:gridCol w="219075">
                  <a:extLst>
                    <a:ext uri="{9D8B030D-6E8A-4147-A177-3AD203B41FA5}">
                      <a16:colId xmlns:a16="http://schemas.microsoft.com/office/drawing/2014/main" val="20010"/>
                    </a:ext>
                  </a:extLst>
                </a:gridCol>
                <a:gridCol w="219075">
                  <a:extLst>
                    <a:ext uri="{9D8B030D-6E8A-4147-A177-3AD203B41FA5}">
                      <a16:colId xmlns:a16="http://schemas.microsoft.com/office/drawing/2014/main" val="20011"/>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a:ln>
                            <a:noFill/>
                          </a:ln>
                          <a:solidFill>
                            <a:schemeClr val="tx1"/>
                          </a:solidFill>
                          <a:effectLst/>
                          <a:latin typeface="Arial" charset="0"/>
                          <a:cs typeface="Arial" charset="0"/>
                        </a:rPr>
                        <a:t>4</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2"/>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5"/>
                  </a:ext>
                </a:extLst>
              </a:tr>
            </a:tbl>
          </a:graphicData>
        </a:graphic>
      </p:graphicFrame>
      <p:sp>
        <p:nvSpPr>
          <p:cNvPr id="150624" name="Text Box 96"/>
          <p:cNvSpPr txBox="1">
            <a:spLocks noChangeArrowheads="1"/>
          </p:cNvSpPr>
          <p:nvPr/>
        </p:nvSpPr>
        <p:spPr bwMode="auto">
          <a:xfrm rot="16200000">
            <a:off x="258749" y="3192430"/>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graphicFrame>
        <p:nvGraphicFramePr>
          <p:cNvPr id="150625" name="Group 97"/>
          <p:cNvGraphicFramePr>
            <a:graphicFrameLocks noGrp="1"/>
          </p:cNvGraphicFramePr>
          <p:nvPr>
            <p:extLst>
              <p:ext uri="{D42A27DB-BD31-4B8C-83A1-F6EECF244321}">
                <p14:modId xmlns:p14="http://schemas.microsoft.com/office/powerpoint/2010/main" val="2231235079"/>
              </p:ext>
            </p:extLst>
          </p:nvPr>
        </p:nvGraphicFramePr>
        <p:xfrm>
          <a:off x="1606550" y="4519967"/>
          <a:ext cx="1404938" cy="1819278"/>
        </p:xfrm>
        <a:graphic>
          <a:graphicData uri="http://schemas.openxmlformats.org/drawingml/2006/table">
            <a:tbl>
              <a:tblPr rtl="1"/>
              <a:tblGrid>
                <a:gridCol w="468313">
                  <a:extLst>
                    <a:ext uri="{9D8B030D-6E8A-4147-A177-3AD203B41FA5}">
                      <a16:colId xmlns:a16="http://schemas.microsoft.com/office/drawing/2014/main" val="20000"/>
                    </a:ext>
                  </a:extLst>
                </a:gridCol>
                <a:gridCol w="468312">
                  <a:extLst>
                    <a:ext uri="{9D8B030D-6E8A-4147-A177-3AD203B41FA5}">
                      <a16:colId xmlns:a16="http://schemas.microsoft.com/office/drawing/2014/main" val="20001"/>
                    </a:ext>
                  </a:extLst>
                </a:gridCol>
                <a:gridCol w="468313">
                  <a:extLst>
                    <a:ext uri="{9D8B030D-6E8A-4147-A177-3AD203B41FA5}">
                      <a16:colId xmlns:a16="http://schemas.microsoft.com/office/drawing/2014/main" val="20002"/>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150655" name="Group 127"/>
          <p:cNvGraphicFramePr>
            <a:graphicFrameLocks noGrp="1"/>
          </p:cNvGraphicFramePr>
          <p:nvPr>
            <p:extLst>
              <p:ext uri="{D42A27DB-BD31-4B8C-83A1-F6EECF244321}">
                <p14:modId xmlns:p14="http://schemas.microsoft.com/office/powerpoint/2010/main" val="3982108481"/>
              </p:ext>
            </p:extLst>
          </p:nvPr>
        </p:nvGraphicFramePr>
        <p:xfrm>
          <a:off x="3622675" y="4929542"/>
          <a:ext cx="5292725" cy="909639"/>
        </p:xfrm>
        <a:graphic>
          <a:graphicData uri="http://schemas.openxmlformats.org/drawingml/2006/table">
            <a:tbl>
              <a:tblPr rtl="1"/>
              <a:tblGrid>
                <a:gridCol w="441325">
                  <a:extLst>
                    <a:ext uri="{9D8B030D-6E8A-4147-A177-3AD203B41FA5}">
                      <a16:colId xmlns:a16="http://schemas.microsoft.com/office/drawing/2014/main" val="20000"/>
                    </a:ext>
                  </a:extLst>
                </a:gridCol>
                <a:gridCol w="439737">
                  <a:extLst>
                    <a:ext uri="{9D8B030D-6E8A-4147-A177-3AD203B41FA5}">
                      <a16:colId xmlns:a16="http://schemas.microsoft.com/office/drawing/2014/main" val="20001"/>
                    </a:ext>
                  </a:extLst>
                </a:gridCol>
                <a:gridCol w="444500">
                  <a:extLst>
                    <a:ext uri="{9D8B030D-6E8A-4147-A177-3AD203B41FA5}">
                      <a16:colId xmlns:a16="http://schemas.microsoft.com/office/drawing/2014/main" val="20002"/>
                    </a:ext>
                  </a:extLst>
                </a:gridCol>
                <a:gridCol w="439738">
                  <a:extLst>
                    <a:ext uri="{9D8B030D-6E8A-4147-A177-3AD203B41FA5}">
                      <a16:colId xmlns:a16="http://schemas.microsoft.com/office/drawing/2014/main" val="20003"/>
                    </a:ext>
                  </a:extLst>
                </a:gridCol>
                <a:gridCol w="439737">
                  <a:extLst>
                    <a:ext uri="{9D8B030D-6E8A-4147-A177-3AD203B41FA5}">
                      <a16:colId xmlns:a16="http://schemas.microsoft.com/office/drawing/2014/main" val="20004"/>
                    </a:ext>
                  </a:extLst>
                </a:gridCol>
                <a:gridCol w="438150">
                  <a:extLst>
                    <a:ext uri="{9D8B030D-6E8A-4147-A177-3AD203B41FA5}">
                      <a16:colId xmlns:a16="http://schemas.microsoft.com/office/drawing/2014/main" val="20005"/>
                    </a:ext>
                  </a:extLst>
                </a:gridCol>
                <a:gridCol w="452438">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9737">
                  <a:extLst>
                    <a:ext uri="{9D8B030D-6E8A-4147-A177-3AD203B41FA5}">
                      <a16:colId xmlns:a16="http://schemas.microsoft.com/office/drawing/2014/main" val="20008"/>
                    </a:ext>
                  </a:extLst>
                </a:gridCol>
                <a:gridCol w="444500">
                  <a:extLst>
                    <a:ext uri="{9D8B030D-6E8A-4147-A177-3AD203B41FA5}">
                      <a16:colId xmlns:a16="http://schemas.microsoft.com/office/drawing/2014/main" val="20009"/>
                    </a:ext>
                  </a:extLst>
                </a:gridCol>
                <a:gridCol w="439738">
                  <a:extLst>
                    <a:ext uri="{9D8B030D-6E8A-4147-A177-3AD203B41FA5}">
                      <a16:colId xmlns:a16="http://schemas.microsoft.com/office/drawing/2014/main" val="20010"/>
                    </a:ext>
                  </a:extLst>
                </a:gridCol>
                <a:gridCol w="441325">
                  <a:extLst>
                    <a:ext uri="{9D8B030D-6E8A-4147-A177-3AD203B41FA5}">
                      <a16:colId xmlns:a16="http://schemas.microsoft.com/office/drawing/2014/main" val="20011"/>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150709" name="Oval 181"/>
          <p:cNvSpPr>
            <a:spLocks noChangeArrowheads="1"/>
          </p:cNvSpPr>
          <p:nvPr/>
        </p:nvSpPr>
        <p:spPr bwMode="auto">
          <a:xfrm>
            <a:off x="3280569" y="5434367"/>
            <a:ext cx="89694" cy="90488"/>
          </a:xfrm>
          <a:prstGeom prst="ellipse">
            <a:avLst/>
          </a:prstGeom>
          <a:solidFill>
            <a:schemeClr val="tx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150710" name="Text Box 182"/>
          <p:cNvSpPr txBox="1">
            <a:spLocks noChangeArrowheads="1"/>
          </p:cNvSpPr>
          <p:nvPr/>
        </p:nvSpPr>
        <p:spPr bwMode="auto">
          <a:xfrm>
            <a:off x="3702081" y="3141660"/>
            <a:ext cx="468312" cy="584775"/>
          </a:xfrm>
          <a:prstGeom prst="rect">
            <a:avLst/>
          </a:prstGeom>
          <a:noFill/>
          <a:ln w="9525">
            <a:noFill/>
            <a:miter lim="800000"/>
            <a:headEnd/>
            <a:tailEnd/>
          </a:ln>
          <a:effectLst/>
        </p:spPr>
        <p:txBody>
          <a:bodyPr>
            <a:spAutoFit/>
          </a:bodyPr>
          <a:lstStyle/>
          <a:p>
            <a:pPr>
              <a:spcBef>
                <a:spcPct val="50000"/>
              </a:spcBef>
            </a:pPr>
            <a:r>
              <a:rPr lang="en-US" sz="3200" b="1" dirty="0">
                <a:latin typeface="Arial" pitchFamily="34" charset="0"/>
                <a:cs typeface="Arial" pitchFamily="34" charset="0"/>
              </a:rPr>
              <a:t>≈</a:t>
            </a:r>
          </a:p>
        </p:txBody>
      </p:sp>
      <p:sp>
        <p:nvSpPr>
          <p:cNvPr id="150712" name="Text Box 184"/>
          <p:cNvSpPr txBox="1">
            <a:spLocks noChangeArrowheads="1"/>
          </p:cNvSpPr>
          <p:nvPr/>
        </p:nvSpPr>
        <p:spPr bwMode="auto">
          <a:xfrm rot="16200000">
            <a:off x="1019131" y="5143825"/>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150713" name="Text Box 185"/>
          <p:cNvSpPr txBox="1">
            <a:spLocks noChangeArrowheads="1"/>
          </p:cNvSpPr>
          <p:nvPr/>
        </p:nvSpPr>
        <p:spPr bwMode="auto">
          <a:xfrm>
            <a:off x="5746750" y="454378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5" name="Text Box 187"/>
          <p:cNvSpPr txBox="1">
            <a:spLocks noChangeArrowheads="1"/>
          </p:cNvSpPr>
          <p:nvPr/>
        </p:nvSpPr>
        <p:spPr bwMode="auto">
          <a:xfrm>
            <a:off x="1711356" y="226689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6" name="Text Box 188"/>
          <p:cNvSpPr txBox="1">
            <a:spLocks noChangeArrowheads="1"/>
          </p:cNvSpPr>
          <p:nvPr/>
        </p:nvSpPr>
        <p:spPr bwMode="auto">
          <a:xfrm>
            <a:off x="1734406" y="2917165"/>
            <a:ext cx="266700" cy="276999"/>
          </a:xfrm>
          <a:prstGeom prst="rect">
            <a:avLst/>
          </a:prstGeom>
          <a:solidFill>
            <a:srgbClr val="FF0000"/>
          </a:solidFill>
          <a:ln w="9525">
            <a:noFill/>
            <a:miter lim="800000"/>
            <a:headEnd/>
            <a:tailEnd/>
          </a:ln>
          <a:effectLst/>
        </p:spPr>
        <p:txBody>
          <a:bodyPr wrap="square" lIns="0" tIns="0" rIns="0" bIns="0" anchor="ctr" anchorCtr="0">
            <a:spAutoFit/>
          </a:bodyPr>
          <a:lstStyle/>
          <a:p>
            <a:pPr algn="ctr">
              <a:spcBef>
                <a:spcPct val="50000"/>
              </a:spcBef>
            </a:pPr>
            <a:r>
              <a:rPr lang="en-US" b="1" dirty="0">
                <a:solidFill>
                  <a:schemeClr val="bg1"/>
                </a:solidFill>
                <a:latin typeface="Arial" pitchFamily="34" charset="0"/>
                <a:cs typeface="Arial" pitchFamily="34" charset="0"/>
              </a:rPr>
              <a:t>?</a:t>
            </a:r>
          </a:p>
        </p:txBody>
      </p:sp>
      <p:sp>
        <p:nvSpPr>
          <p:cNvPr id="23" name="TextBox 22"/>
          <p:cNvSpPr txBox="1"/>
          <p:nvPr/>
        </p:nvSpPr>
        <p:spPr>
          <a:xfrm>
            <a:off x="6101521" y="5821668"/>
            <a:ext cx="569387" cy="523220"/>
          </a:xfrm>
          <a:prstGeom prst="rect">
            <a:avLst/>
          </a:prstGeom>
          <a:noFill/>
        </p:spPr>
        <p:txBody>
          <a:bodyPr wrap="none" rtlCol="0">
            <a:spAutoFit/>
          </a:bodyPr>
          <a:lstStyle/>
          <a:p>
            <a:r>
              <a:rPr lang="en-US" sz="2800" b="1" i="1" dirty="0">
                <a:solidFill>
                  <a:srgbClr val="008000"/>
                </a:solidFill>
                <a:latin typeface="Arial" pitchFamily="34" charset="0"/>
                <a:cs typeface="Arial" pitchFamily="34" charset="0"/>
              </a:rPr>
              <a:t>P</a:t>
            </a:r>
            <a:r>
              <a:rPr lang="en-US" sz="2800" b="1" baseline="30000" dirty="0">
                <a:solidFill>
                  <a:srgbClr val="008000"/>
                </a:solidFill>
                <a:latin typeface="Arial" pitchFamily="34" charset="0"/>
                <a:cs typeface="Arial" pitchFamily="34" charset="0"/>
              </a:rPr>
              <a:t>T</a:t>
            </a:r>
          </a:p>
        </p:txBody>
      </p:sp>
      <mc:AlternateContent xmlns:mc="http://schemas.openxmlformats.org/markup-compatibility/2006" xmlns:a14="http://schemas.microsoft.com/office/drawing/2010/main">
        <mc:Choice Requires="a14">
          <p:sp>
            <p:nvSpPr>
              <p:cNvPr id="24" name="TextBox 23"/>
              <p:cNvSpPr txBox="1"/>
              <p:nvPr/>
            </p:nvSpPr>
            <p:spPr>
              <a:xfrm>
                <a:off x="5966069" y="1905000"/>
                <a:ext cx="3111301" cy="2071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1" i="1" smtClean="0">
                              <a:solidFill>
                                <a:srgbClr val="0000FF"/>
                              </a:solidFill>
                              <a:latin typeface="Cambria Math" panose="02040503050406030204" pitchFamily="18" charset="0"/>
                              <a:cs typeface="Arial" pitchFamily="34" charset="0"/>
                            </a:rPr>
                          </m:ctrlPr>
                        </m:sSubPr>
                        <m:e>
                          <m:acc>
                            <m:accPr>
                              <m:chr m:val="̂"/>
                              <m:ctrlPr>
                                <a:rPr lang="en-US" sz="3600" b="1" i="1" smtClean="0">
                                  <a:solidFill>
                                    <a:srgbClr val="0000FF"/>
                                  </a:solidFill>
                                  <a:latin typeface="Cambria Math" panose="02040503050406030204" pitchFamily="18" charset="0"/>
                                  <a:cs typeface="Arial" pitchFamily="34" charset="0"/>
                                </a:rPr>
                              </m:ctrlPr>
                            </m:accPr>
                            <m:e>
                              <m:r>
                                <a:rPr lang="en-US" sz="3600" b="1" i="1" smtClean="0">
                                  <a:solidFill>
                                    <a:srgbClr val="0000FF"/>
                                  </a:solidFill>
                                  <a:latin typeface="Cambria Math"/>
                                  <a:cs typeface="Arial" pitchFamily="34" charset="0"/>
                                </a:rPr>
                                <m:t>𝒓</m:t>
                              </m:r>
                            </m:e>
                          </m:acc>
                        </m:e>
                        <m:sub>
                          <m:r>
                            <a:rPr lang="en-US" sz="3600" b="1" i="1" smtClean="0">
                              <a:solidFill>
                                <a:srgbClr val="0000FF"/>
                              </a:solidFill>
                              <a:latin typeface="Cambria Math"/>
                              <a:cs typeface="Arial" pitchFamily="34" charset="0"/>
                            </a:rPr>
                            <m:t>𝒙𝒊</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m:t>
                          </m:r>
                        </m:sub>
                      </m:sSub>
                      <m:r>
                        <a:rPr lang="en-US" sz="3600" b="1" i="1" smtClean="0">
                          <a:solidFill>
                            <a:srgbClr val="0000FF"/>
                          </a:solidFill>
                          <a:latin typeface="Cambria Math"/>
                          <a:cs typeface="Arial" pitchFamily="34" charset="0"/>
                        </a:rPr>
                        <m:t>⋅</m:t>
                      </m:r>
                      <m:sSubSup>
                        <m:sSubSupPr>
                          <m:ctrlPr>
                            <a:rPr lang="en-US" sz="3600" b="1" i="1" smtClean="0">
                              <a:solidFill>
                                <a:srgbClr val="0000FF"/>
                              </a:solidFill>
                              <a:latin typeface="Cambria Math" panose="02040503050406030204" pitchFamily="18" charset="0"/>
                              <a:cs typeface="Arial" pitchFamily="34" charset="0"/>
                            </a:rPr>
                          </m:ctrlPr>
                        </m:sSubSup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m:t>
                          </m:r>
                        </m:sub>
                        <m:sup/>
                      </m:sSubSup>
                    </m:oMath>
                    <m:oMath xmlns:m="http://schemas.openxmlformats.org/officeDocument/2006/math">
                      <m:r>
                        <a:rPr lang="en-US" sz="3600" b="1" i="1" smtClean="0">
                          <a:solidFill>
                            <a:srgbClr val="0000FF"/>
                          </a:solidFill>
                          <a:latin typeface="Cambria Math"/>
                          <a:cs typeface="Arial" pitchFamily="34" charset="0"/>
                        </a:rPr>
                        <m:t>=</m:t>
                      </m:r>
                      <m:nary>
                        <m:naryPr>
                          <m:chr m:val="∑"/>
                          <m:supHide m:val="on"/>
                          <m:ctrlPr>
                            <a:rPr lang="en-US" sz="3600" b="1" i="1" smtClean="0">
                              <a:solidFill>
                                <a:srgbClr val="0000FF"/>
                              </a:solidFill>
                              <a:latin typeface="Cambria Math" panose="02040503050406030204" pitchFamily="18" charset="0"/>
                              <a:cs typeface="Arial" pitchFamily="34" charset="0"/>
                            </a:rPr>
                          </m:ctrlPr>
                        </m:naryPr>
                        <m:sub>
                          <m:r>
                            <a:rPr lang="en-US" sz="3600" b="1" i="1" smtClean="0">
                              <a:solidFill>
                                <a:srgbClr val="0000FF"/>
                              </a:solidFill>
                              <a:latin typeface="Cambria Math"/>
                              <a:cs typeface="Arial" pitchFamily="34" charset="0"/>
                            </a:rPr>
                            <m:t>𝒇</m:t>
                          </m:r>
                        </m:sub>
                        <m:sup/>
                        <m:e>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𝒊𝒇</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𝒙𝒇</m:t>
                              </m:r>
                            </m:sub>
                          </m:sSub>
                        </m:e>
                      </m:nary>
                    </m:oMath>
                  </m:oMathPara>
                </a14:m>
                <a:endParaRPr lang="en-US" sz="3600" b="1" dirty="0">
                  <a:solidFill>
                    <a:srgbClr val="0000FF"/>
                  </a:solidFill>
                  <a:latin typeface="Arial" pitchFamily="34" charset="0"/>
                  <a:cs typeface="Arial" pitchFamily="34"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5966069" y="1905000"/>
                <a:ext cx="3111301" cy="2071208"/>
              </a:xfrm>
              <a:prstGeom prst="rect">
                <a:avLst/>
              </a:prstGeom>
              <a:blipFill rotWithShape="1">
                <a:blip r:embed="rId2"/>
                <a:stretch>
                  <a:fillRect/>
                </a:stretch>
              </a:blipFill>
            </p:spPr>
            <p:txBody>
              <a:bodyPr/>
              <a:lstStyle/>
              <a:p>
                <a:r>
                  <a:rPr lang="en-US">
                    <a:noFill/>
                  </a:rPr>
                  <a:t> </a:t>
                </a:r>
              </a:p>
            </p:txBody>
          </p:sp>
        </mc:Fallback>
      </mc:AlternateContent>
      <p:sp>
        <p:nvSpPr>
          <p:cNvPr id="3" name="TextBox 2"/>
          <p:cNvSpPr txBox="1"/>
          <p:nvPr/>
        </p:nvSpPr>
        <p:spPr>
          <a:xfrm>
            <a:off x="6702935" y="3849469"/>
            <a:ext cx="2178802" cy="646331"/>
          </a:xfrm>
          <a:prstGeom prst="rect">
            <a:avLst/>
          </a:prstGeom>
          <a:noFill/>
        </p:spPr>
        <p:txBody>
          <a:bodyPr wrap="none" rtlCol="0">
            <a:spAutoFit/>
          </a:bodyPr>
          <a:lstStyle/>
          <a:p>
            <a:r>
              <a:rPr lang="en-US" b="1" i="1" dirty="0">
                <a:latin typeface="Arial" pitchFamily="34" charset="0"/>
                <a:cs typeface="Arial" pitchFamily="34" charset="0"/>
              </a:rPr>
              <a:t>q</a:t>
            </a:r>
            <a:r>
              <a:rPr lang="en-US" b="1" i="1" baseline="-25000" dirty="0">
                <a:latin typeface="Arial" pitchFamily="34" charset="0"/>
                <a:cs typeface="Arial" pitchFamily="34" charset="0"/>
              </a:rPr>
              <a:t>i</a:t>
            </a:r>
            <a:r>
              <a:rPr lang="en-US" dirty="0">
                <a:latin typeface="Arial" pitchFamily="34" charset="0"/>
                <a:cs typeface="Arial" pitchFamily="34" charset="0"/>
              </a:rPr>
              <a:t> = row </a:t>
            </a:r>
            <a:r>
              <a:rPr lang="en-US" b="1" i="1" dirty="0" err="1">
                <a:latin typeface="Arial" pitchFamily="34" charset="0"/>
                <a:cs typeface="Arial" pitchFamily="34" charset="0"/>
              </a:rPr>
              <a:t>i</a:t>
            </a:r>
            <a:r>
              <a:rPr lang="en-US" dirty="0">
                <a:latin typeface="Arial" pitchFamily="34" charset="0"/>
                <a:cs typeface="Arial" pitchFamily="34" charset="0"/>
              </a:rPr>
              <a:t> of </a:t>
            </a:r>
            <a:r>
              <a:rPr lang="en-US" b="1" i="1" dirty="0">
                <a:latin typeface="Arial" pitchFamily="34" charset="0"/>
                <a:cs typeface="Arial" pitchFamily="34" charset="0"/>
              </a:rPr>
              <a:t>Q</a:t>
            </a:r>
          </a:p>
          <a:p>
            <a:r>
              <a:rPr lang="en-US" b="1" i="1" dirty="0" err="1">
                <a:latin typeface="Arial" pitchFamily="34" charset="0"/>
                <a:cs typeface="Arial" pitchFamily="34" charset="0"/>
              </a:rPr>
              <a:t>p</a:t>
            </a:r>
            <a:r>
              <a:rPr lang="en-US" b="1" i="1" baseline="-25000" dirty="0" err="1">
                <a:latin typeface="Arial" pitchFamily="34" charset="0"/>
                <a:cs typeface="Arial" pitchFamily="34" charset="0"/>
              </a:rPr>
              <a:t>x</a:t>
            </a:r>
            <a:r>
              <a:rPr lang="en-US" dirty="0">
                <a:latin typeface="Arial" pitchFamily="34" charset="0"/>
                <a:cs typeface="Arial" pitchFamily="34" charset="0"/>
              </a:rPr>
              <a:t> = column </a:t>
            </a:r>
            <a:r>
              <a:rPr lang="en-US" b="1" i="1" dirty="0">
                <a:latin typeface="Arial" pitchFamily="34" charset="0"/>
                <a:cs typeface="Arial" pitchFamily="34" charset="0"/>
              </a:rPr>
              <a:t>x</a:t>
            </a:r>
            <a:r>
              <a:rPr lang="en-US" dirty="0">
                <a:latin typeface="Arial" pitchFamily="34" charset="0"/>
                <a:cs typeface="Arial" pitchFamily="34" charset="0"/>
              </a:rPr>
              <a:t> of </a:t>
            </a:r>
            <a:r>
              <a:rPr lang="en-US" b="1" i="1" dirty="0">
                <a:latin typeface="Arial" pitchFamily="34" charset="0"/>
                <a:cs typeface="Arial" pitchFamily="34" charset="0"/>
              </a:rPr>
              <a:t>P</a:t>
            </a:r>
            <a:r>
              <a:rPr lang="en-US" baseline="30000" dirty="0">
                <a:latin typeface="Arial" pitchFamily="34" charset="0"/>
                <a:cs typeface="Arial" pitchFamily="34" charset="0"/>
              </a:rPr>
              <a:t>T</a:t>
            </a:r>
          </a:p>
        </p:txBody>
      </p:sp>
      <p:sp>
        <p:nvSpPr>
          <p:cNvPr id="25" name="TextBox 24"/>
          <p:cNvSpPr txBox="1"/>
          <p:nvPr/>
        </p:nvSpPr>
        <p:spPr>
          <a:xfrm rot="16200000">
            <a:off x="3077363" y="5159214"/>
            <a:ext cx="87716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factors</a:t>
            </a:r>
          </a:p>
        </p:txBody>
      </p:sp>
      <p:sp>
        <p:nvSpPr>
          <p:cNvPr id="26" name="TextBox 25"/>
          <p:cNvSpPr txBox="1"/>
          <p:nvPr/>
        </p:nvSpPr>
        <p:spPr>
          <a:xfrm>
            <a:off x="3048775" y="6248400"/>
            <a:ext cx="463588" cy="523220"/>
          </a:xfrm>
          <a:prstGeom prst="rect">
            <a:avLst/>
          </a:prstGeom>
          <a:noFill/>
        </p:spPr>
        <p:txBody>
          <a:bodyPr wrap="none" rtlCol="0">
            <a:spAutoFit/>
          </a:bodyPr>
          <a:lstStyle/>
          <a:p>
            <a:r>
              <a:rPr lang="en-US" sz="2800" b="1" i="1" dirty="0">
                <a:solidFill>
                  <a:srgbClr val="008000"/>
                </a:solidFill>
                <a:latin typeface="Arial" pitchFamily="34" charset="0"/>
                <a:cs typeface="Arial" pitchFamily="34" charset="0"/>
              </a:rPr>
              <a:t>Q</a:t>
            </a:r>
          </a:p>
        </p:txBody>
      </p:sp>
      <p:sp>
        <p:nvSpPr>
          <p:cNvPr id="27" name="TextBox 26"/>
          <p:cNvSpPr txBox="1"/>
          <p:nvPr/>
        </p:nvSpPr>
        <p:spPr>
          <a:xfrm>
            <a:off x="1822789" y="6283568"/>
            <a:ext cx="87716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factors</a:t>
            </a:r>
          </a:p>
        </p:txBody>
      </p:sp>
    </p:spTree>
    <p:extLst>
      <p:ext uri="{BB962C8B-B14F-4D97-AF65-F5344CB8AC3E}">
        <p14:creationId xmlns:p14="http://schemas.microsoft.com/office/powerpoint/2010/main" val="3440418982"/>
      </p:ext>
    </p:extLst>
  </p:cSld>
  <p:clrMapOvr>
    <a:masterClrMapping/>
  </p:clrMapOvr>
  <p:transition advTm="1056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50716"/>
                                        </p:tgtEl>
                                        <p:attrNameLst>
                                          <p:attrName>style.visibility</p:attrName>
                                        </p:attrNameLst>
                                      </p:cBhvr>
                                      <p:to>
                                        <p:strVal val="visible"/>
                                      </p:to>
                                    </p:set>
                                    <p:anim calcmode="lin" valueType="num">
                                      <p:cBhvr additive="base">
                                        <p:cTn id="7" dur="500" fill="hold"/>
                                        <p:tgtEl>
                                          <p:spTgt spid="150716"/>
                                        </p:tgtEl>
                                        <p:attrNameLst>
                                          <p:attrName>ppt_x</p:attrName>
                                        </p:attrNameLst>
                                      </p:cBhvr>
                                      <p:tavLst>
                                        <p:tav tm="0">
                                          <p:val>
                                            <p:strVal val="0-#ppt_w/2"/>
                                          </p:val>
                                        </p:tav>
                                        <p:tav tm="100000">
                                          <p:val>
                                            <p:strVal val="#ppt_x"/>
                                          </p:val>
                                        </p:tav>
                                      </p:tavLst>
                                    </p:anim>
                                    <p:anim calcmode="lin" valueType="num">
                                      <p:cBhvr additive="base">
                                        <p:cTn id="8" dur="500" fill="hold"/>
                                        <p:tgtEl>
                                          <p:spTgt spid="1507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7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Netflix Prize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534400" cy="5486400"/>
              </a:xfrm>
            </p:spPr>
            <p:txBody>
              <a:bodyPr>
                <a:normAutofit fontScale="92500" lnSpcReduction="10000"/>
              </a:bodyPr>
              <a:lstStyle/>
              <a:p>
                <a:r>
                  <a:rPr lang="en-US" b="1" dirty="0">
                    <a:solidFill>
                      <a:srgbClr val="FF0066"/>
                    </a:solidFill>
                  </a:rPr>
                  <a:t>Training data</a:t>
                </a:r>
              </a:p>
              <a:p>
                <a:pPr lvl="1"/>
                <a:r>
                  <a:rPr lang="en-US" dirty="0"/>
                  <a:t>100 million ratings, 480,000 users, 17,770 movies</a:t>
                </a:r>
              </a:p>
              <a:p>
                <a:pPr lvl="1"/>
                <a:r>
                  <a:rPr lang="en-US" dirty="0"/>
                  <a:t>6 years of data: 2000-2005</a:t>
                </a:r>
              </a:p>
              <a:p>
                <a:r>
                  <a:rPr lang="en-US" b="1" dirty="0">
                    <a:solidFill>
                      <a:srgbClr val="0000FF"/>
                    </a:solidFill>
                  </a:rPr>
                  <a:t>Test data</a:t>
                </a:r>
              </a:p>
              <a:p>
                <a:pPr lvl="1"/>
                <a:r>
                  <a:rPr lang="en-US" dirty="0"/>
                  <a:t>Last few ratings of each user (2.8 million)</a:t>
                </a:r>
              </a:p>
              <a:p>
                <a:pPr lvl="1"/>
                <a:r>
                  <a:rPr lang="en-US" b="1" dirty="0"/>
                  <a:t>Evaluation criterion:</a:t>
                </a:r>
                <a:r>
                  <a:rPr lang="en-US" dirty="0"/>
                  <a:t> Root Mean Square Error (RMSE)</a:t>
                </a:r>
                <a:r>
                  <a:rPr lang="en-US" dirty="0">
                    <a:solidFill>
                      <a:srgbClr val="0000FF"/>
                    </a:solidFill>
                  </a:rPr>
                  <a:t> </a:t>
                </a:r>
                <a14:m>
                  <m:oMath xmlns:m="http://schemas.openxmlformats.org/officeDocument/2006/math">
                    <m:r>
                      <a:rPr lang="en-US" i="1">
                        <a:solidFill>
                          <a:srgbClr val="0000FF"/>
                        </a:solidFill>
                        <a:latin typeface="Cambria Math"/>
                      </a:rPr>
                      <m:t>=</m:t>
                    </m:r>
                    <m:f>
                      <m:fPr>
                        <m:ctrlPr>
                          <a:rPr lang="en-US" i="1">
                            <a:solidFill>
                              <a:srgbClr val="0000FF"/>
                            </a:solidFill>
                            <a:latin typeface="Cambria Math" panose="02040503050406030204" pitchFamily="18" charset="0"/>
                          </a:rPr>
                        </m:ctrlPr>
                      </m:fPr>
                      <m:num>
                        <m:r>
                          <a:rPr lang="en-US" i="1">
                            <a:solidFill>
                              <a:srgbClr val="0000FF"/>
                            </a:solidFill>
                            <a:latin typeface="Cambria Math"/>
                          </a:rPr>
                          <m:t>1</m:t>
                        </m:r>
                      </m:num>
                      <m:den>
                        <m:d>
                          <m:dPr>
                            <m:begChr m:val="|"/>
                            <m:endChr m:val="|"/>
                            <m:ctrlPr>
                              <a:rPr lang="en-US" i="1">
                                <a:solidFill>
                                  <a:srgbClr val="0000FF"/>
                                </a:solidFill>
                                <a:latin typeface="Cambria Math" panose="02040503050406030204" pitchFamily="18" charset="0"/>
                              </a:rPr>
                            </m:ctrlPr>
                          </m:dPr>
                          <m:e>
                            <m:r>
                              <a:rPr lang="en-US" i="1">
                                <a:solidFill>
                                  <a:srgbClr val="0000FF"/>
                                </a:solidFill>
                                <a:latin typeface="Cambria Math"/>
                              </a:rPr>
                              <m:t>𝑅</m:t>
                            </m:r>
                          </m:e>
                        </m:d>
                      </m:den>
                    </m:f>
                    <m:rad>
                      <m:radPr>
                        <m:degHide m:val="on"/>
                        <m:ctrlPr>
                          <a:rPr lang="en-US" i="1">
                            <a:solidFill>
                              <a:srgbClr val="0000FF"/>
                            </a:solidFill>
                            <a:latin typeface="Cambria Math" panose="02040503050406030204" pitchFamily="18" charset="0"/>
                          </a:rPr>
                        </m:ctrlPr>
                      </m:radPr>
                      <m:deg/>
                      <m:e>
                        <m:nary>
                          <m:naryPr>
                            <m:chr m:val="∑"/>
                            <m:supHide m:val="on"/>
                            <m:ctrlPr>
                              <a:rPr lang="en-US" i="1">
                                <a:solidFill>
                                  <a:srgbClr val="0000FF"/>
                                </a:solidFill>
                                <a:latin typeface="Cambria Math" panose="02040503050406030204" pitchFamily="18" charset="0"/>
                              </a:rPr>
                            </m:ctrlPr>
                          </m:naryPr>
                          <m:sub>
                            <m:r>
                              <m:rPr>
                                <m:brk m:alnAt="7"/>
                              </m:rPr>
                              <a:rPr lang="en-US" i="1">
                                <a:solidFill>
                                  <a:srgbClr val="0000FF"/>
                                </a:solidFill>
                                <a:latin typeface="Cambria Math"/>
                              </a:rPr>
                              <m:t>(</m:t>
                            </m:r>
                            <m:r>
                              <a:rPr lang="en-US" i="1">
                                <a:solidFill>
                                  <a:srgbClr val="0000FF"/>
                                </a:solidFill>
                                <a:latin typeface="Cambria Math"/>
                              </a:rPr>
                              <m:t>𝑖</m:t>
                            </m:r>
                            <m:r>
                              <a:rPr lang="en-US" i="1">
                                <a:solidFill>
                                  <a:srgbClr val="0000FF"/>
                                </a:solidFill>
                                <a:latin typeface="Cambria Math"/>
                              </a:rPr>
                              <m:t>,</m:t>
                            </m:r>
                            <m:r>
                              <a:rPr lang="en-US" i="1">
                                <a:solidFill>
                                  <a:srgbClr val="0000FF"/>
                                </a:solidFill>
                                <a:latin typeface="Cambria Math"/>
                              </a:rPr>
                              <m:t>𝑥</m:t>
                            </m:r>
                            <m:r>
                              <a:rPr lang="en-US" i="1">
                                <a:solidFill>
                                  <a:srgbClr val="0000FF"/>
                                </a:solidFill>
                                <a:latin typeface="Cambria Math"/>
                              </a:rPr>
                              <m:t>)∈</m:t>
                            </m:r>
                            <m:r>
                              <a:rPr lang="en-US" i="1">
                                <a:solidFill>
                                  <a:srgbClr val="0000FF"/>
                                </a:solidFill>
                                <a:latin typeface="Cambria Math"/>
                              </a:rPr>
                              <m:t>𝑅</m:t>
                            </m:r>
                          </m:sub>
                          <m:sup/>
                          <m:e>
                            <m:sSup>
                              <m:sSupPr>
                                <m:ctrlPr>
                                  <a:rPr lang="en-US" i="1">
                                    <a:solidFill>
                                      <a:srgbClr val="0000FF"/>
                                    </a:solidFill>
                                    <a:latin typeface="Cambria Math" panose="02040503050406030204" pitchFamily="18" charset="0"/>
                                  </a:rPr>
                                </m:ctrlPr>
                              </m:sSupPr>
                              <m:e>
                                <m:d>
                                  <m:dPr>
                                    <m:ctrlPr>
                                      <a:rPr lang="en-US" i="1">
                                        <a:solidFill>
                                          <a:srgbClr val="0000FF"/>
                                        </a:solidFill>
                                        <a:latin typeface="Cambria Math" panose="02040503050406030204" pitchFamily="18" charset="0"/>
                                      </a:rPr>
                                    </m:ctrlPr>
                                  </m:dPr>
                                  <m:e>
                                    <m:sSub>
                                      <m:sSubPr>
                                        <m:ctrlPr>
                                          <a:rPr lang="en-US" i="1" dirty="0">
                                            <a:solidFill>
                                              <a:srgbClr val="0000FF"/>
                                            </a:solidFill>
                                            <a:latin typeface="Cambria Math" panose="02040503050406030204" pitchFamily="18" charset="0"/>
                                          </a:rPr>
                                        </m:ctrlPr>
                                      </m:sSubPr>
                                      <m:e>
                                        <m:acc>
                                          <m:accPr>
                                            <m:chr m:val="̂"/>
                                            <m:ctrlPr>
                                              <a:rPr lang="en-US" i="1" dirty="0">
                                                <a:solidFill>
                                                  <a:srgbClr val="0000FF"/>
                                                </a:solidFill>
                                                <a:latin typeface="Cambria Math" panose="02040503050406030204" pitchFamily="18" charset="0"/>
                                              </a:rPr>
                                            </m:ctrlPr>
                                          </m:accPr>
                                          <m:e>
                                            <m:r>
                                              <a:rPr lang="en-US" i="1" dirty="0">
                                                <a:solidFill>
                                                  <a:srgbClr val="0000FF"/>
                                                </a:solidFill>
                                                <a:latin typeface="Cambria Math"/>
                                              </a:rPr>
                                              <m:t>𝑟</m:t>
                                            </m:r>
                                          </m:e>
                                        </m:acc>
                                      </m:e>
                                      <m:sub>
                                        <m:r>
                                          <a:rPr lang="en-US" i="1" dirty="0">
                                            <a:solidFill>
                                              <a:srgbClr val="0000FF"/>
                                            </a:solidFill>
                                            <a:latin typeface="Cambria Math"/>
                                          </a:rPr>
                                          <m:t>𝑥𝑖</m:t>
                                        </m:r>
                                      </m:sub>
                                    </m:sSub>
                                    <m:r>
                                      <a:rPr lang="en-US" i="1" dirty="0">
                                        <a:solidFill>
                                          <a:srgbClr val="0000FF"/>
                                        </a:solidFill>
                                        <a:latin typeface="Cambria Math"/>
                                      </a:rPr>
                                      <m:t>−</m:t>
                                    </m:r>
                                    <m:sSub>
                                      <m:sSubPr>
                                        <m:ctrlPr>
                                          <a:rPr lang="en-US" i="1">
                                            <a:solidFill>
                                              <a:srgbClr val="0000FF"/>
                                            </a:solidFill>
                                            <a:latin typeface="Cambria Math" panose="02040503050406030204" pitchFamily="18" charset="0"/>
                                          </a:rPr>
                                        </m:ctrlPr>
                                      </m:sSubPr>
                                      <m:e>
                                        <m:r>
                                          <a:rPr lang="en-US" i="1">
                                            <a:solidFill>
                                              <a:srgbClr val="0000FF"/>
                                            </a:solidFill>
                                            <a:latin typeface="Cambria Math"/>
                                          </a:rPr>
                                          <m:t>𝑟</m:t>
                                        </m:r>
                                      </m:e>
                                      <m:sub>
                                        <m:r>
                                          <a:rPr lang="en-US" i="1">
                                            <a:solidFill>
                                              <a:srgbClr val="0000FF"/>
                                            </a:solidFill>
                                            <a:latin typeface="Cambria Math"/>
                                          </a:rPr>
                                          <m:t>𝑥𝑖</m:t>
                                        </m:r>
                                      </m:sub>
                                    </m:sSub>
                                  </m:e>
                                </m:d>
                              </m:e>
                              <m:sup>
                                <m:r>
                                  <a:rPr lang="en-US" i="1">
                                    <a:solidFill>
                                      <a:srgbClr val="0000FF"/>
                                    </a:solidFill>
                                    <a:latin typeface="Cambria Math"/>
                                  </a:rPr>
                                  <m:t>2</m:t>
                                </m:r>
                              </m:sup>
                            </m:sSup>
                          </m:e>
                        </m:nary>
                      </m:e>
                    </m:rad>
                  </m:oMath>
                </a14:m>
                <a:endParaRPr lang="en-US" baseline="30000" dirty="0">
                  <a:solidFill>
                    <a:srgbClr val="0000FF"/>
                  </a:solidFill>
                  <a:latin typeface="Times New Roman" pitchFamily="18" charset="0"/>
                  <a:cs typeface="Times New Roman" pitchFamily="18" charset="0"/>
                </a:endParaRPr>
              </a:p>
              <a:p>
                <a:pPr lvl="1"/>
                <a:r>
                  <a:rPr lang="en-US" b="1" dirty="0"/>
                  <a:t>Netflix’s system RMSE: 0.9514</a:t>
                </a:r>
              </a:p>
              <a:p>
                <a:r>
                  <a:rPr lang="en-US" b="1">
                    <a:solidFill>
                      <a:srgbClr val="008000"/>
                    </a:solidFill>
                  </a:rPr>
                  <a:t>Competition (2006-2009</a:t>
                </a:r>
                <a:r>
                  <a:rPr lang="en-US" b="1" dirty="0">
                    <a:solidFill>
                      <a:srgbClr val="008000"/>
                    </a:solidFill>
                  </a:rPr>
                  <a:t>)</a:t>
                </a:r>
              </a:p>
              <a:p>
                <a:pPr lvl="1"/>
                <a:r>
                  <a:rPr lang="en-US" dirty="0"/>
                  <a:t>2,700+ teams</a:t>
                </a:r>
              </a:p>
              <a:p>
                <a:pPr lvl="1"/>
                <a:r>
                  <a:rPr lang="en-US" b="1" dirty="0"/>
                  <a:t>$1 million</a:t>
                </a:r>
                <a:r>
                  <a:rPr lang="en-US" dirty="0"/>
                  <a:t> prize for 10% improvement on Netflix</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534400" cy="5486400"/>
              </a:xfrm>
              <a:blipFill>
                <a:blip r:embed="rId2"/>
                <a:stretch>
                  <a:fillRect t="-1444"/>
                </a:stretch>
              </a:blipFill>
            </p:spPr>
            <p:txBody>
              <a:bodyPr/>
              <a:lstStyle/>
              <a:p>
                <a:r>
                  <a:rPr lang="zh-TW" altLang="en-US">
                    <a:noFill/>
                  </a:rPr>
                  <a:t> </a:t>
                </a:r>
              </a:p>
            </p:txBody>
          </p:sp>
        </mc:Fallback>
      </mc:AlternateContent>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spTree>
    <p:extLst>
      <p:ext uri="{BB962C8B-B14F-4D97-AF65-F5344CB8AC3E}">
        <p14:creationId xmlns:p14="http://schemas.microsoft.com/office/powerpoint/2010/main" val="479900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r>
              <a:rPr lang="en-US" dirty="0"/>
              <a:t>Ratings as Products of Factors</a:t>
            </a:r>
          </a:p>
        </p:txBody>
      </p:sp>
      <p:sp>
        <p:nvSpPr>
          <p:cNvPr id="2" name="Content Placeholder 1"/>
          <p:cNvSpPr>
            <a:spLocks noGrp="1"/>
          </p:cNvSpPr>
          <p:nvPr>
            <p:ph idx="1"/>
          </p:nvPr>
        </p:nvSpPr>
        <p:spPr/>
        <p:txBody>
          <a:bodyPr/>
          <a:lstStyle/>
          <a:p>
            <a:r>
              <a:rPr lang="en-US" b="1" dirty="0">
                <a:solidFill>
                  <a:srgbClr val="D60093"/>
                </a:solidFill>
              </a:rPr>
              <a:t>How to estimate the missing rating of </a:t>
            </a:r>
            <a:br>
              <a:rPr lang="en-US" b="1" dirty="0">
                <a:solidFill>
                  <a:srgbClr val="D60093"/>
                </a:solidFill>
              </a:rPr>
            </a:br>
            <a:r>
              <a:rPr lang="en-US" b="1" dirty="0">
                <a:solidFill>
                  <a:srgbClr val="D60093"/>
                </a:solidFill>
              </a:rPr>
              <a:t>user </a:t>
            </a:r>
            <a:r>
              <a:rPr lang="en-US" b="1" i="1" dirty="0">
                <a:solidFill>
                  <a:srgbClr val="D60093"/>
                </a:solidFill>
              </a:rPr>
              <a:t>x</a:t>
            </a:r>
            <a:r>
              <a:rPr lang="en-US" b="1" dirty="0">
                <a:solidFill>
                  <a:srgbClr val="D60093"/>
                </a:solidFill>
              </a:rPr>
              <a:t> for item </a:t>
            </a:r>
            <a:r>
              <a:rPr lang="en-US" b="1" i="1" dirty="0" err="1">
                <a:solidFill>
                  <a:srgbClr val="D60093"/>
                </a:solidFill>
              </a:rPr>
              <a:t>i</a:t>
            </a:r>
            <a:r>
              <a:rPr lang="en-US" b="1" dirty="0">
                <a:solidFill>
                  <a:srgbClr val="D60093"/>
                </a:solidFill>
              </a:rPr>
              <a:t>?</a:t>
            </a:r>
          </a:p>
        </p:txBody>
      </p:sp>
      <p:sp>
        <p:nvSpPr>
          <p:cNvPr id="18" name="Footer Placeholder 17"/>
          <p:cNvSpPr>
            <a:spLocks noGrp="1"/>
          </p:cNvSpPr>
          <p:nvPr>
            <p:ph type="ftr" sz="quarter" idx="11"/>
          </p:nvPr>
        </p:nvSpPr>
        <p:spPr/>
        <p:txBody>
          <a:bodyPr/>
          <a:lstStyle/>
          <a:p>
            <a:r>
              <a:rPr lang="en-US"/>
              <a:t>J. Leskovec, A. Rajaraman, J. Ullman: Mining of Massive Datasets, http://www.mmds.org</a:t>
            </a:r>
          </a:p>
        </p:txBody>
      </p:sp>
      <p:sp>
        <p:nvSpPr>
          <p:cNvPr id="17" name="Slide Number Placeholder 16"/>
          <p:cNvSpPr>
            <a:spLocks noGrp="1"/>
          </p:cNvSpPr>
          <p:nvPr>
            <p:ph type="sldNum" sz="quarter" idx="12"/>
          </p:nvPr>
        </p:nvSpPr>
        <p:spPr/>
        <p:txBody>
          <a:bodyPr/>
          <a:lstStyle/>
          <a:p>
            <a:fld id="{19B12225-5612-419B-A8D5-4B8EEE4C217E}" type="slidenum">
              <a:rPr lang="en-US" smtClean="0"/>
              <a:pPr/>
              <a:t>20</a:t>
            </a:fld>
            <a:endParaRPr lang="en-US"/>
          </a:p>
        </p:txBody>
      </p:sp>
      <p:graphicFrame>
        <p:nvGraphicFramePr>
          <p:cNvPr id="150531" name="Group 3"/>
          <p:cNvGraphicFramePr>
            <a:graphicFrameLocks noGrp="1"/>
          </p:cNvGraphicFramePr>
          <p:nvPr>
            <p:extLst>
              <p:ext uri="{D42A27DB-BD31-4B8C-83A1-F6EECF244321}">
                <p14:modId xmlns:p14="http://schemas.microsoft.com/office/powerpoint/2010/main" val="3752904061"/>
              </p:ext>
            </p:extLst>
          </p:nvPr>
        </p:nvGraphicFramePr>
        <p:xfrm>
          <a:off x="893793" y="2600322"/>
          <a:ext cx="2628900" cy="1819278"/>
        </p:xfrm>
        <a:graphic>
          <a:graphicData uri="http://schemas.openxmlformats.org/drawingml/2006/table">
            <a:tbl>
              <a:tblPr rtl="1"/>
              <a:tblGrid>
                <a:gridCol w="219075">
                  <a:extLst>
                    <a:ext uri="{9D8B030D-6E8A-4147-A177-3AD203B41FA5}">
                      <a16:colId xmlns:a16="http://schemas.microsoft.com/office/drawing/2014/main" val="20000"/>
                    </a:ext>
                  </a:extLst>
                </a:gridCol>
                <a:gridCol w="219075">
                  <a:extLst>
                    <a:ext uri="{9D8B030D-6E8A-4147-A177-3AD203B41FA5}">
                      <a16:colId xmlns:a16="http://schemas.microsoft.com/office/drawing/2014/main" val="20001"/>
                    </a:ext>
                  </a:extLst>
                </a:gridCol>
                <a:gridCol w="219075">
                  <a:extLst>
                    <a:ext uri="{9D8B030D-6E8A-4147-A177-3AD203B41FA5}">
                      <a16:colId xmlns:a16="http://schemas.microsoft.com/office/drawing/2014/main" val="20002"/>
                    </a:ext>
                  </a:extLst>
                </a:gridCol>
                <a:gridCol w="219075">
                  <a:extLst>
                    <a:ext uri="{9D8B030D-6E8A-4147-A177-3AD203B41FA5}">
                      <a16:colId xmlns:a16="http://schemas.microsoft.com/office/drawing/2014/main" val="20003"/>
                    </a:ext>
                  </a:extLst>
                </a:gridCol>
                <a:gridCol w="219075">
                  <a:extLst>
                    <a:ext uri="{9D8B030D-6E8A-4147-A177-3AD203B41FA5}">
                      <a16:colId xmlns:a16="http://schemas.microsoft.com/office/drawing/2014/main" val="20004"/>
                    </a:ext>
                  </a:extLst>
                </a:gridCol>
                <a:gridCol w="219075">
                  <a:extLst>
                    <a:ext uri="{9D8B030D-6E8A-4147-A177-3AD203B41FA5}">
                      <a16:colId xmlns:a16="http://schemas.microsoft.com/office/drawing/2014/main" val="20005"/>
                    </a:ext>
                  </a:extLst>
                </a:gridCol>
                <a:gridCol w="219075">
                  <a:extLst>
                    <a:ext uri="{9D8B030D-6E8A-4147-A177-3AD203B41FA5}">
                      <a16:colId xmlns:a16="http://schemas.microsoft.com/office/drawing/2014/main" val="20006"/>
                    </a:ext>
                  </a:extLst>
                </a:gridCol>
                <a:gridCol w="219075">
                  <a:extLst>
                    <a:ext uri="{9D8B030D-6E8A-4147-A177-3AD203B41FA5}">
                      <a16:colId xmlns:a16="http://schemas.microsoft.com/office/drawing/2014/main" val="20007"/>
                    </a:ext>
                  </a:extLst>
                </a:gridCol>
                <a:gridCol w="219075">
                  <a:extLst>
                    <a:ext uri="{9D8B030D-6E8A-4147-A177-3AD203B41FA5}">
                      <a16:colId xmlns:a16="http://schemas.microsoft.com/office/drawing/2014/main" val="20008"/>
                    </a:ext>
                  </a:extLst>
                </a:gridCol>
                <a:gridCol w="219075">
                  <a:extLst>
                    <a:ext uri="{9D8B030D-6E8A-4147-A177-3AD203B41FA5}">
                      <a16:colId xmlns:a16="http://schemas.microsoft.com/office/drawing/2014/main" val="20009"/>
                    </a:ext>
                  </a:extLst>
                </a:gridCol>
                <a:gridCol w="219075">
                  <a:extLst>
                    <a:ext uri="{9D8B030D-6E8A-4147-A177-3AD203B41FA5}">
                      <a16:colId xmlns:a16="http://schemas.microsoft.com/office/drawing/2014/main" val="20010"/>
                    </a:ext>
                  </a:extLst>
                </a:gridCol>
                <a:gridCol w="219075">
                  <a:extLst>
                    <a:ext uri="{9D8B030D-6E8A-4147-A177-3AD203B41FA5}">
                      <a16:colId xmlns:a16="http://schemas.microsoft.com/office/drawing/2014/main" val="20011"/>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a:ln>
                            <a:noFill/>
                          </a:ln>
                          <a:solidFill>
                            <a:schemeClr val="tx1"/>
                          </a:solidFill>
                          <a:effectLst/>
                          <a:latin typeface="Arial" charset="0"/>
                          <a:cs typeface="Arial" charset="0"/>
                        </a:rPr>
                        <a:t>4</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2"/>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5"/>
                  </a:ext>
                </a:extLst>
              </a:tr>
            </a:tbl>
          </a:graphicData>
        </a:graphic>
      </p:graphicFrame>
      <p:sp>
        <p:nvSpPr>
          <p:cNvPr id="150624" name="Text Box 96"/>
          <p:cNvSpPr txBox="1">
            <a:spLocks noChangeArrowheads="1"/>
          </p:cNvSpPr>
          <p:nvPr/>
        </p:nvSpPr>
        <p:spPr bwMode="auto">
          <a:xfrm rot="16200000">
            <a:off x="258749" y="3192430"/>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graphicFrame>
        <p:nvGraphicFramePr>
          <p:cNvPr id="150625" name="Group 97"/>
          <p:cNvGraphicFramePr>
            <a:graphicFrameLocks noGrp="1"/>
          </p:cNvGraphicFramePr>
          <p:nvPr>
            <p:extLst>
              <p:ext uri="{D42A27DB-BD31-4B8C-83A1-F6EECF244321}">
                <p14:modId xmlns:p14="http://schemas.microsoft.com/office/powerpoint/2010/main" val="253003898"/>
              </p:ext>
            </p:extLst>
          </p:nvPr>
        </p:nvGraphicFramePr>
        <p:xfrm>
          <a:off x="1606550" y="4519967"/>
          <a:ext cx="1404938" cy="1819278"/>
        </p:xfrm>
        <a:graphic>
          <a:graphicData uri="http://schemas.openxmlformats.org/drawingml/2006/table">
            <a:tbl>
              <a:tblPr rtl="1"/>
              <a:tblGrid>
                <a:gridCol w="468313">
                  <a:extLst>
                    <a:ext uri="{9D8B030D-6E8A-4147-A177-3AD203B41FA5}">
                      <a16:colId xmlns:a16="http://schemas.microsoft.com/office/drawing/2014/main" val="20000"/>
                    </a:ext>
                  </a:extLst>
                </a:gridCol>
                <a:gridCol w="468312">
                  <a:extLst>
                    <a:ext uri="{9D8B030D-6E8A-4147-A177-3AD203B41FA5}">
                      <a16:colId xmlns:a16="http://schemas.microsoft.com/office/drawing/2014/main" val="20001"/>
                    </a:ext>
                  </a:extLst>
                </a:gridCol>
                <a:gridCol w="468313">
                  <a:extLst>
                    <a:ext uri="{9D8B030D-6E8A-4147-A177-3AD203B41FA5}">
                      <a16:colId xmlns:a16="http://schemas.microsoft.com/office/drawing/2014/main" val="20002"/>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bg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bg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bg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150655" name="Group 127"/>
          <p:cNvGraphicFramePr>
            <a:graphicFrameLocks noGrp="1"/>
          </p:cNvGraphicFramePr>
          <p:nvPr>
            <p:extLst>
              <p:ext uri="{D42A27DB-BD31-4B8C-83A1-F6EECF244321}">
                <p14:modId xmlns:p14="http://schemas.microsoft.com/office/powerpoint/2010/main" val="3366243444"/>
              </p:ext>
            </p:extLst>
          </p:nvPr>
        </p:nvGraphicFramePr>
        <p:xfrm>
          <a:off x="3622675" y="4929542"/>
          <a:ext cx="5292725" cy="909639"/>
        </p:xfrm>
        <a:graphic>
          <a:graphicData uri="http://schemas.openxmlformats.org/drawingml/2006/table">
            <a:tbl>
              <a:tblPr rtl="1"/>
              <a:tblGrid>
                <a:gridCol w="441325">
                  <a:extLst>
                    <a:ext uri="{9D8B030D-6E8A-4147-A177-3AD203B41FA5}">
                      <a16:colId xmlns:a16="http://schemas.microsoft.com/office/drawing/2014/main" val="20000"/>
                    </a:ext>
                  </a:extLst>
                </a:gridCol>
                <a:gridCol w="439737">
                  <a:extLst>
                    <a:ext uri="{9D8B030D-6E8A-4147-A177-3AD203B41FA5}">
                      <a16:colId xmlns:a16="http://schemas.microsoft.com/office/drawing/2014/main" val="20001"/>
                    </a:ext>
                  </a:extLst>
                </a:gridCol>
                <a:gridCol w="444500">
                  <a:extLst>
                    <a:ext uri="{9D8B030D-6E8A-4147-A177-3AD203B41FA5}">
                      <a16:colId xmlns:a16="http://schemas.microsoft.com/office/drawing/2014/main" val="20002"/>
                    </a:ext>
                  </a:extLst>
                </a:gridCol>
                <a:gridCol w="439738">
                  <a:extLst>
                    <a:ext uri="{9D8B030D-6E8A-4147-A177-3AD203B41FA5}">
                      <a16:colId xmlns:a16="http://schemas.microsoft.com/office/drawing/2014/main" val="20003"/>
                    </a:ext>
                  </a:extLst>
                </a:gridCol>
                <a:gridCol w="439737">
                  <a:extLst>
                    <a:ext uri="{9D8B030D-6E8A-4147-A177-3AD203B41FA5}">
                      <a16:colId xmlns:a16="http://schemas.microsoft.com/office/drawing/2014/main" val="20004"/>
                    </a:ext>
                  </a:extLst>
                </a:gridCol>
                <a:gridCol w="438150">
                  <a:extLst>
                    <a:ext uri="{9D8B030D-6E8A-4147-A177-3AD203B41FA5}">
                      <a16:colId xmlns:a16="http://schemas.microsoft.com/office/drawing/2014/main" val="20005"/>
                    </a:ext>
                  </a:extLst>
                </a:gridCol>
                <a:gridCol w="452438">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9737">
                  <a:extLst>
                    <a:ext uri="{9D8B030D-6E8A-4147-A177-3AD203B41FA5}">
                      <a16:colId xmlns:a16="http://schemas.microsoft.com/office/drawing/2014/main" val="20008"/>
                    </a:ext>
                  </a:extLst>
                </a:gridCol>
                <a:gridCol w="444500">
                  <a:extLst>
                    <a:ext uri="{9D8B030D-6E8A-4147-A177-3AD203B41FA5}">
                      <a16:colId xmlns:a16="http://schemas.microsoft.com/office/drawing/2014/main" val="20009"/>
                    </a:ext>
                  </a:extLst>
                </a:gridCol>
                <a:gridCol w="439738">
                  <a:extLst>
                    <a:ext uri="{9D8B030D-6E8A-4147-A177-3AD203B41FA5}">
                      <a16:colId xmlns:a16="http://schemas.microsoft.com/office/drawing/2014/main" val="20010"/>
                    </a:ext>
                  </a:extLst>
                </a:gridCol>
                <a:gridCol w="441325">
                  <a:extLst>
                    <a:ext uri="{9D8B030D-6E8A-4147-A177-3AD203B41FA5}">
                      <a16:colId xmlns:a16="http://schemas.microsoft.com/office/drawing/2014/main" val="20011"/>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bg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150709" name="Oval 181"/>
          <p:cNvSpPr>
            <a:spLocks noChangeArrowheads="1"/>
          </p:cNvSpPr>
          <p:nvPr/>
        </p:nvSpPr>
        <p:spPr bwMode="auto">
          <a:xfrm>
            <a:off x="3280569" y="5434367"/>
            <a:ext cx="89694" cy="90488"/>
          </a:xfrm>
          <a:prstGeom prst="ellipse">
            <a:avLst/>
          </a:prstGeom>
          <a:solidFill>
            <a:schemeClr val="tx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150710" name="Text Box 182"/>
          <p:cNvSpPr txBox="1">
            <a:spLocks noChangeArrowheads="1"/>
          </p:cNvSpPr>
          <p:nvPr/>
        </p:nvSpPr>
        <p:spPr bwMode="auto">
          <a:xfrm>
            <a:off x="3702081" y="3141660"/>
            <a:ext cx="468312" cy="584775"/>
          </a:xfrm>
          <a:prstGeom prst="rect">
            <a:avLst/>
          </a:prstGeom>
          <a:noFill/>
          <a:ln w="9525">
            <a:noFill/>
            <a:miter lim="800000"/>
            <a:headEnd/>
            <a:tailEnd/>
          </a:ln>
          <a:effectLst/>
        </p:spPr>
        <p:txBody>
          <a:bodyPr>
            <a:spAutoFit/>
          </a:bodyPr>
          <a:lstStyle/>
          <a:p>
            <a:pPr>
              <a:spcBef>
                <a:spcPct val="50000"/>
              </a:spcBef>
            </a:pPr>
            <a:r>
              <a:rPr lang="en-US" sz="3200" b="1" dirty="0">
                <a:latin typeface="Arial" pitchFamily="34" charset="0"/>
                <a:cs typeface="Arial" pitchFamily="34" charset="0"/>
              </a:rPr>
              <a:t>≈</a:t>
            </a:r>
          </a:p>
        </p:txBody>
      </p:sp>
      <p:sp>
        <p:nvSpPr>
          <p:cNvPr id="150712" name="Text Box 184"/>
          <p:cNvSpPr txBox="1">
            <a:spLocks noChangeArrowheads="1"/>
          </p:cNvSpPr>
          <p:nvPr/>
        </p:nvSpPr>
        <p:spPr bwMode="auto">
          <a:xfrm rot="16200000">
            <a:off x="1019131" y="5143825"/>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150713" name="Text Box 185"/>
          <p:cNvSpPr txBox="1">
            <a:spLocks noChangeArrowheads="1"/>
          </p:cNvSpPr>
          <p:nvPr/>
        </p:nvSpPr>
        <p:spPr bwMode="auto">
          <a:xfrm>
            <a:off x="5746750" y="454378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5" name="Text Box 187"/>
          <p:cNvSpPr txBox="1">
            <a:spLocks noChangeArrowheads="1"/>
          </p:cNvSpPr>
          <p:nvPr/>
        </p:nvSpPr>
        <p:spPr bwMode="auto">
          <a:xfrm>
            <a:off x="1711356" y="226689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6" name="Text Box 188"/>
          <p:cNvSpPr txBox="1">
            <a:spLocks noChangeArrowheads="1"/>
          </p:cNvSpPr>
          <p:nvPr/>
        </p:nvSpPr>
        <p:spPr bwMode="auto">
          <a:xfrm>
            <a:off x="1734406" y="2917165"/>
            <a:ext cx="266700" cy="276999"/>
          </a:xfrm>
          <a:prstGeom prst="rect">
            <a:avLst/>
          </a:prstGeom>
          <a:solidFill>
            <a:srgbClr val="FF0000"/>
          </a:solidFill>
          <a:ln w="9525">
            <a:noFill/>
            <a:miter lim="800000"/>
            <a:headEnd/>
            <a:tailEnd/>
          </a:ln>
          <a:effectLst/>
        </p:spPr>
        <p:txBody>
          <a:bodyPr wrap="square" lIns="0" tIns="0" rIns="0" bIns="0" anchor="ctr" anchorCtr="0">
            <a:spAutoFit/>
          </a:bodyPr>
          <a:lstStyle/>
          <a:p>
            <a:pPr algn="ctr">
              <a:spcBef>
                <a:spcPct val="50000"/>
              </a:spcBef>
            </a:pPr>
            <a:r>
              <a:rPr lang="en-US" b="1" dirty="0">
                <a:solidFill>
                  <a:schemeClr val="bg1"/>
                </a:solidFill>
                <a:latin typeface="Arial" pitchFamily="34" charset="0"/>
                <a:cs typeface="Arial" pitchFamily="34" charset="0"/>
              </a:rPr>
              <a:t>?</a:t>
            </a:r>
          </a:p>
        </p:txBody>
      </p:sp>
      <p:sp>
        <p:nvSpPr>
          <p:cNvPr id="23" name="TextBox 22"/>
          <p:cNvSpPr txBox="1"/>
          <p:nvPr/>
        </p:nvSpPr>
        <p:spPr>
          <a:xfrm>
            <a:off x="6101521" y="5821668"/>
            <a:ext cx="569387" cy="523220"/>
          </a:xfrm>
          <a:prstGeom prst="rect">
            <a:avLst/>
          </a:prstGeom>
          <a:noFill/>
        </p:spPr>
        <p:txBody>
          <a:bodyPr wrap="none" rtlCol="0">
            <a:spAutoFit/>
          </a:bodyPr>
          <a:lstStyle/>
          <a:p>
            <a:r>
              <a:rPr lang="en-US" sz="2800" b="1" i="1" dirty="0">
                <a:solidFill>
                  <a:srgbClr val="008000"/>
                </a:solidFill>
                <a:latin typeface="Arial" pitchFamily="34" charset="0"/>
                <a:cs typeface="Arial" pitchFamily="34" charset="0"/>
              </a:rPr>
              <a:t>P</a:t>
            </a:r>
            <a:r>
              <a:rPr lang="en-US" sz="2800" b="1" baseline="30000" dirty="0">
                <a:solidFill>
                  <a:srgbClr val="008000"/>
                </a:solidFill>
                <a:latin typeface="Arial" pitchFamily="34" charset="0"/>
                <a:cs typeface="Arial" pitchFamily="34" charset="0"/>
              </a:rPr>
              <a:t>T</a:t>
            </a:r>
          </a:p>
        </p:txBody>
      </p:sp>
      <p:sp>
        <p:nvSpPr>
          <p:cNvPr id="21" name="TextBox 20"/>
          <p:cNvSpPr txBox="1"/>
          <p:nvPr/>
        </p:nvSpPr>
        <p:spPr>
          <a:xfrm rot="16200000">
            <a:off x="3077363" y="5159214"/>
            <a:ext cx="87716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factors</a:t>
            </a:r>
          </a:p>
        </p:txBody>
      </p:sp>
      <p:sp>
        <p:nvSpPr>
          <p:cNvPr id="25" name="TextBox 24"/>
          <p:cNvSpPr txBox="1"/>
          <p:nvPr/>
        </p:nvSpPr>
        <p:spPr>
          <a:xfrm>
            <a:off x="3048775" y="6248400"/>
            <a:ext cx="463588" cy="523220"/>
          </a:xfrm>
          <a:prstGeom prst="rect">
            <a:avLst/>
          </a:prstGeom>
          <a:noFill/>
        </p:spPr>
        <p:txBody>
          <a:bodyPr wrap="none" rtlCol="0">
            <a:spAutoFit/>
          </a:bodyPr>
          <a:lstStyle/>
          <a:p>
            <a:r>
              <a:rPr lang="en-US" sz="2800" b="1" i="1" dirty="0">
                <a:solidFill>
                  <a:srgbClr val="008000"/>
                </a:solidFill>
                <a:latin typeface="Arial" pitchFamily="34" charset="0"/>
                <a:cs typeface="Arial" pitchFamily="34" charset="0"/>
              </a:rPr>
              <a:t>Q</a:t>
            </a:r>
          </a:p>
        </p:txBody>
      </p:sp>
      <p:sp>
        <p:nvSpPr>
          <p:cNvPr id="26" name="TextBox 25"/>
          <p:cNvSpPr txBox="1"/>
          <p:nvPr/>
        </p:nvSpPr>
        <p:spPr>
          <a:xfrm>
            <a:off x="1822789" y="6283568"/>
            <a:ext cx="87716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factors</a:t>
            </a:r>
          </a:p>
        </p:txBody>
      </p:sp>
      <mc:AlternateContent xmlns:mc="http://schemas.openxmlformats.org/markup-compatibility/2006" xmlns:a14="http://schemas.microsoft.com/office/drawing/2010/main">
        <mc:Choice Requires="a14">
          <p:sp>
            <p:nvSpPr>
              <p:cNvPr id="27" name="TextBox 26"/>
              <p:cNvSpPr txBox="1"/>
              <p:nvPr/>
            </p:nvSpPr>
            <p:spPr>
              <a:xfrm>
                <a:off x="5966069" y="1905000"/>
                <a:ext cx="3111301" cy="2071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1" i="1" smtClean="0">
                              <a:solidFill>
                                <a:srgbClr val="0000FF"/>
                              </a:solidFill>
                              <a:latin typeface="Cambria Math" panose="02040503050406030204" pitchFamily="18" charset="0"/>
                              <a:cs typeface="Arial" pitchFamily="34" charset="0"/>
                            </a:rPr>
                          </m:ctrlPr>
                        </m:sSubPr>
                        <m:e>
                          <m:acc>
                            <m:accPr>
                              <m:chr m:val="̂"/>
                              <m:ctrlPr>
                                <a:rPr lang="en-US" sz="3600" b="1" i="1" smtClean="0">
                                  <a:solidFill>
                                    <a:srgbClr val="0000FF"/>
                                  </a:solidFill>
                                  <a:latin typeface="Cambria Math" panose="02040503050406030204" pitchFamily="18" charset="0"/>
                                  <a:cs typeface="Arial" pitchFamily="34" charset="0"/>
                                </a:rPr>
                              </m:ctrlPr>
                            </m:accPr>
                            <m:e>
                              <m:r>
                                <a:rPr lang="en-US" sz="3600" b="1" i="1" smtClean="0">
                                  <a:solidFill>
                                    <a:srgbClr val="0000FF"/>
                                  </a:solidFill>
                                  <a:latin typeface="Cambria Math"/>
                                  <a:cs typeface="Arial" pitchFamily="34" charset="0"/>
                                </a:rPr>
                                <m:t>𝒓</m:t>
                              </m:r>
                            </m:e>
                          </m:acc>
                        </m:e>
                        <m:sub>
                          <m:r>
                            <a:rPr lang="en-US" sz="3600" b="1" i="1" smtClean="0">
                              <a:solidFill>
                                <a:srgbClr val="0000FF"/>
                              </a:solidFill>
                              <a:latin typeface="Cambria Math"/>
                              <a:cs typeface="Arial" pitchFamily="34" charset="0"/>
                            </a:rPr>
                            <m:t>𝒙𝒊</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m:t>
                          </m:r>
                        </m:sub>
                      </m:sSub>
                      <m:r>
                        <a:rPr lang="en-US" sz="3600" b="1" i="1" smtClean="0">
                          <a:solidFill>
                            <a:srgbClr val="0000FF"/>
                          </a:solidFill>
                          <a:latin typeface="Cambria Math"/>
                          <a:cs typeface="Arial" pitchFamily="34" charset="0"/>
                        </a:rPr>
                        <m:t>⋅</m:t>
                      </m:r>
                      <m:sSubSup>
                        <m:sSubSupPr>
                          <m:ctrlPr>
                            <a:rPr lang="en-US" sz="3600" b="1" i="1" smtClean="0">
                              <a:solidFill>
                                <a:srgbClr val="0000FF"/>
                              </a:solidFill>
                              <a:latin typeface="Cambria Math" panose="02040503050406030204" pitchFamily="18" charset="0"/>
                              <a:cs typeface="Arial" pitchFamily="34" charset="0"/>
                            </a:rPr>
                          </m:ctrlPr>
                        </m:sSubSup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m:t>
                          </m:r>
                        </m:sub>
                        <m:sup/>
                      </m:sSubSup>
                    </m:oMath>
                    <m:oMath xmlns:m="http://schemas.openxmlformats.org/officeDocument/2006/math">
                      <m:r>
                        <a:rPr lang="en-US" sz="3600" b="1" i="1" smtClean="0">
                          <a:solidFill>
                            <a:srgbClr val="0000FF"/>
                          </a:solidFill>
                          <a:latin typeface="Cambria Math"/>
                          <a:cs typeface="Arial" pitchFamily="34" charset="0"/>
                        </a:rPr>
                        <m:t>=</m:t>
                      </m:r>
                      <m:nary>
                        <m:naryPr>
                          <m:chr m:val="∑"/>
                          <m:supHide m:val="on"/>
                          <m:ctrlPr>
                            <a:rPr lang="en-US" sz="3600" b="1" i="1" smtClean="0">
                              <a:solidFill>
                                <a:srgbClr val="0000FF"/>
                              </a:solidFill>
                              <a:latin typeface="Cambria Math" panose="02040503050406030204" pitchFamily="18" charset="0"/>
                              <a:cs typeface="Arial" pitchFamily="34" charset="0"/>
                            </a:rPr>
                          </m:ctrlPr>
                        </m:naryPr>
                        <m:sub>
                          <m:r>
                            <a:rPr lang="en-US" sz="3600" b="1" i="1" smtClean="0">
                              <a:solidFill>
                                <a:srgbClr val="0000FF"/>
                              </a:solidFill>
                              <a:latin typeface="Cambria Math"/>
                              <a:cs typeface="Arial" pitchFamily="34" charset="0"/>
                            </a:rPr>
                            <m:t>𝒇</m:t>
                          </m:r>
                        </m:sub>
                        <m:sup/>
                        <m:e>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𝒊𝒇</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𝒙𝒇</m:t>
                              </m:r>
                            </m:sub>
                          </m:sSub>
                        </m:e>
                      </m:nary>
                    </m:oMath>
                  </m:oMathPara>
                </a14:m>
                <a:endParaRPr lang="en-US" sz="3600" b="1" dirty="0">
                  <a:solidFill>
                    <a:srgbClr val="0000FF"/>
                  </a:solidFill>
                  <a:latin typeface="Arial" pitchFamily="34" charset="0"/>
                  <a:cs typeface="Arial" pitchFamily="34"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5966069" y="1905000"/>
                <a:ext cx="3111301" cy="2071208"/>
              </a:xfrm>
              <a:prstGeom prst="rect">
                <a:avLst/>
              </a:prstGeom>
              <a:blipFill rotWithShape="1">
                <a:blip r:embed="rId2"/>
                <a:stretch>
                  <a:fillRect/>
                </a:stretch>
              </a:blipFill>
            </p:spPr>
            <p:txBody>
              <a:bodyPr/>
              <a:lstStyle/>
              <a:p>
                <a:r>
                  <a:rPr lang="en-US">
                    <a:noFill/>
                  </a:rPr>
                  <a:t> </a:t>
                </a:r>
              </a:p>
            </p:txBody>
          </p:sp>
        </mc:Fallback>
      </mc:AlternateContent>
      <p:sp>
        <p:nvSpPr>
          <p:cNvPr id="28" name="TextBox 27"/>
          <p:cNvSpPr txBox="1"/>
          <p:nvPr/>
        </p:nvSpPr>
        <p:spPr>
          <a:xfrm>
            <a:off x="6702935" y="3849469"/>
            <a:ext cx="2212465" cy="646331"/>
          </a:xfrm>
          <a:prstGeom prst="rect">
            <a:avLst/>
          </a:prstGeom>
          <a:noFill/>
        </p:spPr>
        <p:txBody>
          <a:bodyPr wrap="none" rtlCol="0">
            <a:spAutoFit/>
          </a:bodyPr>
          <a:lstStyle/>
          <a:p>
            <a:r>
              <a:rPr lang="en-US" b="1" i="1" dirty="0">
                <a:latin typeface="Arial" pitchFamily="34" charset="0"/>
                <a:cs typeface="Arial" pitchFamily="34" charset="0"/>
              </a:rPr>
              <a:t>q</a:t>
            </a:r>
            <a:r>
              <a:rPr lang="en-US" b="1" i="1" baseline="-25000" dirty="0">
                <a:latin typeface="Arial" pitchFamily="34" charset="0"/>
                <a:cs typeface="Arial" pitchFamily="34" charset="0"/>
              </a:rPr>
              <a:t>i</a:t>
            </a:r>
            <a:r>
              <a:rPr lang="en-US" dirty="0">
                <a:latin typeface="Arial" pitchFamily="34" charset="0"/>
                <a:cs typeface="Arial" pitchFamily="34" charset="0"/>
              </a:rPr>
              <a:t> = row </a:t>
            </a:r>
            <a:r>
              <a:rPr lang="en-US" b="1" i="1" dirty="0" err="1">
                <a:latin typeface="Arial" pitchFamily="34" charset="0"/>
                <a:cs typeface="Arial" pitchFamily="34" charset="0"/>
              </a:rPr>
              <a:t>i</a:t>
            </a:r>
            <a:r>
              <a:rPr lang="en-US" dirty="0">
                <a:latin typeface="Arial" pitchFamily="34" charset="0"/>
                <a:cs typeface="Arial" pitchFamily="34" charset="0"/>
              </a:rPr>
              <a:t> of </a:t>
            </a:r>
            <a:r>
              <a:rPr lang="en-US" b="1" i="1" dirty="0">
                <a:latin typeface="Arial" pitchFamily="34" charset="0"/>
                <a:cs typeface="Arial" pitchFamily="34" charset="0"/>
              </a:rPr>
              <a:t>Q</a:t>
            </a:r>
          </a:p>
          <a:p>
            <a:r>
              <a:rPr lang="en-US" b="1" i="1" dirty="0" err="1">
                <a:latin typeface="Arial" pitchFamily="34" charset="0"/>
                <a:cs typeface="Arial" pitchFamily="34" charset="0"/>
              </a:rPr>
              <a:t>p</a:t>
            </a:r>
            <a:r>
              <a:rPr lang="en-US" b="1" i="1" baseline="-25000" dirty="0" err="1">
                <a:latin typeface="Arial" pitchFamily="34" charset="0"/>
                <a:cs typeface="Arial" pitchFamily="34" charset="0"/>
              </a:rPr>
              <a:t>x</a:t>
            </a:r>
            <a:r>
              <a:rPr lang="en-US" dirty="0">
                <a:latin typeface="Arial" pitchFamily="34" charset="0"/>
                <a:cs typeface="Arial" pitchFamily="34" charset="0"/>
              </a:rPr>
              <a:t> = column </a:t>
            </a:r>
            <a:r>
              <a:rPr lang="en-US" b="1" i="1" dirty="0">
                <a:latin typeface="Arial" pitchFamily="34" charset="0"/>
                <a:cs typeface="Arial" pitchFamily="34" charset="0"/>
              </a:rPr>
              <a:t>x</a:t>
            </a:r>
            <a:r>
              <a:rPr lang="en-US" dirty="0">
                <a:latin typeface="Arial" pitchFamily="34" charset="0"/>
                <a:cs typeface="Arial" pitchFamily="34" charset="0"/>
              </a:rPr>
              <a:t> of </a:t>
            </a:r>
            <a:r>
              <a:rPr lang="en-US" b="1" i="1" dirty="0">
                <a:latin typeface="Arial" pitchFamily="34" charset="0"/>
                <a:cs typeface="Arial" pitchFamily="34" charset="0"/>
              </a:rPr>
              <a:t>P</a:t>
            </a:r>
            <a:r>
              <a:rPr lang="en-US" baseline="30000" dirty="0">
                <a:latin typeface="Arial" pitchFamily="34" charset="0"/>
                <a:cs typeface="Arial" pitchFamily="34" charset="0"/>
              </a:rPr>
              <a:t>T</a:t>
            </a:r>
          </a:p>
        </p:txBody>
      </p:sp>
    </p:spTree>
    <p:extLst>
      <p:ext uri="{BB962C8B-B14F-4D97-AF65-F5344CB8AC3E}">
        <p14:creationId xmlns:p14="http://schemas.microsoft.com/office/powerpoint/2010/main" val="3529454878"/>
      </p:ext>
    </p:extLst>
  </p:cSld>
  <p:clrMapOvr>
    <a:masterClrMapping/>
  </p:clrMapOvr>
  <p:transition advTm="10563"/>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r>
              <a:rPr lang="en-US" dirty="0"/>
              <a:t>Ratings as Products of Factors</a:t>
            </a:r>
          </a:p>
        </p:txBody>
      </p:sp>
      <p:sp>
        <p:nvSpPr>
          <p:cNvPr id="2" name="Content Placeholder 1"/>
          <p:cNvSpPr>
            <a:spLocks noGrp="1"/>
          </p:cNvSpPr>
          <p:nvPr>
            <p:ph idx="1"/>
          </p:nvPr>
        </p:nvSpPr>
        <p:spPr/>
        <p:txBody>
          <a:bodyPr/>
          <a:lstStyle/>
          <a:p>
            <a:r>
              <a:rPr lang="en-US" b="1" dirty="0">
                <a:solidFill>
                  <a:srgbClr val="D60093"/>
                </a:solidFill>
              </a:rPr>
              <a:t>How to estimate the missing rating of </a:t>
            </a:r>
            <a:br>
              <a:rPr lang="en-US" b="1" dirty="0">
                <a:solidFill>
                  <a:srgbClr val="D60093"/>
                </a:solidFill>
              </a:rPr>
            </a:br>
            <a:r>
              <a:rPr lang="en-US" b="1" dirty="0">
                <a:solidFill>
                  <a:srgbClr val="D60093"/>
                </a:solidFill>
              </a:rPr>
              <a:t>user </a:t>
            </a:r>
            <a:r>
              <a:rPr lang="en-US" b="1" i="1" dirty="0">
                <a:solidFill>
                  <a:srgbClr val="D60093"/>
                </a:solidFill>
              </a:rPr>
              <a:t>x</a:t>
            </a:r>
            <a:r>
              <a:rPr lang="en-US" b="1" dirty="0">
                <a:solidFill>
                  <a:srgbClr val="D60093"/>
                </a:solidFill>
              </a:rPr>
              <a:t> for item </a:t>
            </a:r>
            <a:r>
              <a:rPr lang="en-US" b="1" i="1" dirty="0" err="1">
                <a:solidFill>
                  <a:srgbClr val="D60093"/>
                </a:solidFill>
              </a:rPr>
              <a:t>i</a:t>
            </a:r>
            <a:r>
              <a:rPr lang="en-US" b="1" dirty="0">
                <a:solidFill>
                  <a:srgbClr val="D60093"/>
                </a:solidFill>
              </a:rPr>
              <a:t>?</a:t>
            </a:r>
          </a:p>
        </p:txBody>
      </p:sp>
      <p:sp>
        <p:nvSpPr>
          <p:cNvPr id="18" name="Footer Placeholder 17"/>
          <p:cNvSpPr>
            <a:spLocks noGrp="1"/>
          </p:cNvSpPr>
          <p:nvPr>
            <p:ph type="ftr" sz="quarter" idx="11"/>
          </p:nvPr>
        </p:nvSpPr>
        <p:spPr/>
        <p:txBody>
          <a:bodyPr/>
          <a:lstStyle/>
          <a:p>
            <a:r>
              <a:rPr lang="en-US"/>
              <a:t>J. Leskovec, A. Rajaraman, J. Ullman: Mining of Massive Datasets, http://www.mmds.org</a:t>
            </a:r>
          </a:p>
        </p:txBody>
      </p:sp>
      <p:sp>
        <p:nvSpPr>
          <p:cNvPr id="17" name="Slide Number Placeholder 16"/>
          <p:cNvSpPr>
            <a:spLocks noGrp="1"/>
          </p:cNvSpPr>
          <p:nvPr>
            <p:ph type="sldNum" sz="quarter" idx="12"/>
          </p:nvPr>
        </p:nvSpPr>
        <p:spPr/>
        <p:txBody>
          <a:bodyPr/>
          <a:lstStyle/>
          <a:p>
            <a:fld id="{19B12225-5612-419B-A8D5-4B8EEE4C217E}" type="slidenum">
              <a:rPr lang="en-US" smtClean="0"/>
              <a:pPr/>
              <a:t>21</a:t>
            </a:fld>
            <a:endParaRPr lang="en-US"/>
          </a:p>
        </p:txBody>
      </p:sp>
      <p:graphicFrame>
        <p:nvGraphicFramePr>
          <p:cNvPr id="150531" name="Group 3"/>
          <p:cNvGraphicFramePr>
            <a:graphicFrameLocks noGrp="1"/>
          </p:cNvGraphicFramePr>
          <p:nvPr>
            <p:extLst>
              <p:ext uri="{D42A27DB-BD31-4B8C-83A1-F6EECF244321}">
                <p14:modId xmlns:p14="http://schemas.microsoft.com/office/powerpoint/2010/main" val="3744017409"/>
              </p:ext>
            </p:extLst>
          </p:nvPr>
        </p:nvGraphicFramePr>
        <p:xfrm>
          <a:off x="893793" y="2600322"/>
          <a:ext cx="2628900" cy="1819278"/>
        </p:xfrm>
        <a:graphic>
          <a:graphicData uri="http://schemas.openxmlformats.org/drawingml/2006/table">
            <a:tbl>
              <a:tblPr rtl="1"/>
              <a:tblGrid>
                <a:gridCol w="219075">
                  <a:extLst>
                    <a:ext uri="{9D8B030D-6E8A-4147-A177-3AD203B41FA5}">
                      <a16:colId xmlns:a16="http://schemas.microsoft.com/office/drawing/2014/main" val="20000"/>
                    </a:ext>
                  </a:extLst>
                </a:gridCol>
                <a:gridCol w="219075">
                  <a:extLst>
                    <a:ext uri="{9D8B030D-6E8A-4147-A177-3AD203B41FA5}">
                      <a16:colId xmlns:a16="http://schemas.microsoft.com/office/drawing/2014/main" val="20001"/>
                    </a:ext>
                  </a:extLst>
                </a:gridCol>
                <a:gridCol w="219075">
                  <a:extLst>
                    <a:ext uri="{9D8B030D-6E8A-4147-A177-3AD203B41FA5}">
                      <a16:colId xmlns:a16="http://schemas.microsoft.com/office/drawing/2014/main" val="20002"/>
                    </a:ext>
                  </a:extLst>
                </a:gridCol>
                <a:gridCol w="219075">
                  <a:extLst>
                    <a:ext uri="{9D8B030D-6E8A-4147-A177-3AD203B41FA5}">
                      <a16:colId xmlns:a16="http://schemas.microsoft.com/office/drawing/2014/main" val="20003"/>
                    </a:ext>
                  </a:extLst>
                </a:gridCol>
                <a:gridCol w="219075">
                  <a:extLst>
                    <a:ext uri="{9D8B030D-6E8A-4147-A177-3AD203B41FA5}">
                      <a16:colId xmlns:a16="http://schemas.microsoft.com/office/drawing/2014/main" val="20004"/>
                    </a:ext>
                  </a:extLst>
                </a:gridCol>
                <a:gridCol w="219075">
                  <a:extLst>
                    <a:ext uri="{9D8B030D-6E8A-4147-A177-3AD203B41FA5}">
                      <a16:colId xmlns:a16="http://schemas.microsoft.com/office/drawing/2014/main" val="20005"/>
                    </a:ext>
                  </a:extLst>
                </a:gridCol>
                <a:gridCol w="219075">
                  <a:extLst>
                    <a:ext uri="{9D8B030D-6E8A-4147-A177-3AD203B41FA5}">
                      <a16:colId xmlns:a16="http://schemas.microsoft.com/office/drawing/2014/main" val="20006"/>
                    </a:ext>
                  </a:extLst>
                </a:gridCol>
                <a:gridCol w="219075">
                  <a:extLst>
                    <a:ext uri="{9D8B030D-6E8A-4147-A177-3AD203B41FA5}">
                      <a16:colId xmlns:a16="http://schemas.microsoft.com/office/drawing/2014/main" val="20007"/>
                    </a:ext>
                  </a:extLst>
                </a:gridCol>
                <a:gridCol w="219075">
                  <a:extLst>
                    <a:ext uri="{9D8B030D-6E8A-4147-A177-3AD203B41FA5}">
                      <a16:colId xmlns:a16="http://schemas.microsoft.com/office/drawing/2014/main" val="20008"/>
                    </a:ext>
                  </a:extLst>
                </a:gridCol>
                <a:gridCol w="219075">
                  <a:extLst>
                    <a:ext uri="{9D8B030D-6E8A-4147-A177-3AD203B41FA5}">
                      <a16:colId xmlns:a16="http://schemas.microsoft.com/office/drawing/2014/main" val="20009"/>
                    </a:ext>
                  </a:extLst>
                </a:gridCol>
                <a:gridCol w="219075">
                  <a:extLst>
                    <a:ext uri="{9D8B030D-6E8A-4147-A177-3AD203B41FA5}">
                      <a16:colId xmlns:a16="http://schemas.microsoft.com/office/drawing/2014/main" val="20010"/>
                    </a:ext>
                  </a:extLst>
                </a:gridCol>
                <a:gridCol w="219075">
                  <a:extLst>
                    <a:ext uri="{9D8B030D-6E8A-4147-A177-3AD203B41FA5}">
                      <a16:colId xmlns:a16="http://schemas.microsoft.com/office/drawing/2014/main" val="20011"/>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a:ln>
                            <a:noFill/>
                          </a:ln>
                          <a:solidFill>
                            <a:schemeClr val="tx1"/>
                          </a:solidFill>
                          <a:effectLst/>
                          <a:latin typeface="Arial" charset="0"/>
                          <a:cs typeface="Arial" charset="0"/>
                        </a:rPr>
                        <a:t>4</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2"/>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5"/>
                  </a:ext>
                </a:extLst>
              </a:tr>
            </a:tbl>
          </a:graphicData>
        </a:graphic>
      </p:graphicFrame>
      <p:sp>
        <p:nvSpPr>
          <p:cNvPr id="150624" name="Text Box 96"/>
          <p:cNvSpPr txBox="1">
            <a:spLocks noChangeArrowheads="1"/>
          </p:cNvSpPr>
          <p:nvPr/>
        </p:nvSpPr>
        <p:spPr bwMode="auto">
          <a:xfrm rot="16200000">
            <a:off x="258749" y="3192430"/>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graphicFrame>
        <p:nvGraphicFramePr>
          <p:cNvPr id="150625" name="Group 97"/>
          <p:cNvGraphicFramePr>
            <a:graphicFrameLocks noGrp="1"/>
          </p:cNvGraphicFramePr>
          <p:nvPr>
            <p:extLst>
              <p:ext uri="{D42A27DB-BD31-4B8C-83A1-F6EECF244321}">
                <p14:modId xmlns:p14="http://schemas.microsoft.com/office/powerpoint/2010/main" val="1284641713"/>
              </p:ext>
            </p:extLst>
          </p:nvPr>
        </p:nvGraphicFramePr>
        <p:xfrm>
          <a:off x="1606550" y="4519967"/>
          <a:ext cx="1404938" cy="1819278"/>
        </p:xfrm>
        <a:graphic>
          <a:graphicData uri="http://schemas.openxmlformats.org/drawingml/2006/table">
            <a:tbl>
              <a:tblPr rtl="1"/>
              <a:tblGrid>
                <a:gridCol w="468313">
                  <a:extLst>
                    <a:ext uri="{9D8B030D-6E8A-4147-A177-3AD203B41FA5}">
                      <a16:colId xmlns:a16="http://schemas.microsoft.com/office/drawing/2014/main" val="20000"/>
                    </a:ext>
                  </a:extLst>
                </a:gridCol>
                <a:gridCol w="468312">
                  <a:extLst>
                    <a:ext uri="{9D8B030D-6E8A-4147-A177-3AD203B41FA5}">
                      <a16:colId xmlns:a16="http://schemas.microsoft.com/office/drawing/2014/main" val="20001"/>
                    </a:ext>
                  </a:extLst>
                </a:gridCol>
                <a:gridCol w="468313">
                  <a:extLst>
                    <a:ext uri="{9D8B030D-6E8A-4147-A177-3AD203B41FA5}">
                      <a16:colId xmlns:a16="http://schemas.microsoft.com/office/drawing/2014/main" val="20002"/>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bg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bg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bg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150655" name="Group 127"/>
          <p:cNvGraphicFramePr>
            <a:graphicFrameLocks noGrp="1"/>
          </p:cNvGraphicFramePr>
          <p:nvPr>
            <p:extLst>
              <p:ext uri="{D42A27DB-BD31-4B8C-83A1-F6EECF244321}">
                <p14:modId xmlns:p14="http://schemas.microsoft.com/office/powerpoint/2010/main" val="1647366582"/>
              </p:ext>
            </p:extLst>
          </p:nvPr>
        </p:nvGraphicFramePr>
        <p:xfrm>
          <a:off x="3622675" y="4929542"/>
          <a:ext cx="5292725" cy="909639"/>
        </p:xfrm>
        <a:graphic>
          <a:graphicData uri="http://schemas.openxmlformats.org/drawingml/2006/table">
            <a:tbl>
              <a:tblPr rtl="1"/>
              <a:tblGrid>
                <a:gridCol w="441325">
                  <a:extLst>
                    <a:ext uri="{9D8B030D-6E8A-4147-A177-3AD203B41FA5}">
                      <a16:colId xmlns:a16="http://schemas.microsoft.com/office/drawing/2014/main" val="20000"/>
                    </a:ext>
                  </a:extLst>
                </a:gridCol>
                <a:gridCol w="439737">
                  <a:extLst>
                    <a:ext uri="{9D8B030D-6E8A-4147-A177-3AD203B41FA5}">
                      <a16:colId xmlns:a16="http://schemas.microsoft.com/office/drawing/2014/main" val="20001"/>
                    </a:ext>
                  </a:extLst>
                </a:gridCol>
                <a:gridCol w="444500">
                  <a:extLst>
                    <a:ext uri="{9D8B030D-6E8A-4147-A177-3AD203B41FA5}">
                      <a16:colId xmlns:a16="http://schemas.microsoft.com/office/drawing/2014/main" val="20002"/>
                    </a:ext>
                  </a:extLst>
                </a:gridCol>
                <a:gridCol w="439738">
                  <a:extLst>
                    <a:ext uri="{9D8B030D-6E8A-4147-A177-3AD203B41FA5}">
                      <a16:colId xmlns:a16="http://schemas.microsoft.com/office/drawing/2014/main" val="20003"/>
                    </a:ext>
                  </a:extLst>
                </a:gridCol>
                <a:gridCol w="439737">
                  <a:extLst>
                    <a:ext uri="{9D8B030D-6E8A-4147-A177-3AD203B41FA5}">
                      <a16:colId xmlns:a16="http://schemas.microsoft.com/office/drawing/2014/main" val="20004"/>
                    </a:ext>
                  </a:extLst>
                </a:gridCol>
                <a:gridCol w="438150">
                  <a:extLst>
                    <a:ext uri="{9D8B030D-6E8A-4147-A177-3AD203B41FA5}">
                      <a16:colId xmlns:a16="http://schemas.microsoft.com/office/drawing/2014/main" val="20005"/>
                    </a:ext>
                  </a:extLst>
                </a:gridCol>
                <a:gridCol w="452438">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9737">
                  <a:extLst>
                    <a:ext uri="{9D8B030D-6E8A-4147-A177-3AD203B41FA5}">
                      <a16:colId xmlns:a16="http://schemas.microsoft.com/office/drawing/2014/main" val="20008"/>
                    </a:ext>
                  </a:extLst>
                </a:gridCol>
                <a:gridCol w="444500">
                  <a:extLst>
                    <a:ext uri="{9D8B030D-6E8A-4147-A177-3AD203B41FA5}">
                      <a16:colId xmlns:a16="http://schemas.microsoft.com/office/drawing/2014/main" val="20009"/>
                    </a:ext>
                  </a:extLst>
                </a:gridCol>
                <a:gridCol w="439738">
                  <a:extLst>
                    <a:ext uri="{9D8B030D-6E8A-4147-A177-3AD203B41FA5}">
                      <a16:colId xmlns:a16="http://schemas.microsoft.com/office/drawing/2014/main" val="20010"/>
                    </a:ext>
                  </a:extLst>
                </a:gridCol>
                <a:gridCol w="441325">
                  <a:extLst>
                    <a:ext uri="{9D8B030D-6E8A-4147-A177-3AD203B41FA5}">
                      <a16:colId xmlns:a16="http://schemas.microsoft.com/office/drawing/2014/main" val="20011"/>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bg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150709" name="Oval 181"/>
          <p:cNvSpPr>
            <a:spLocks noChangeArrowheads="1"/>
          </p:cNvSpPr>
          <p:nvPr/>
        </p:nvSpPr>
        <p:spPr bwMode="auto">
          <a:xfrm>
            <a:off x="3280569" y="5434367"/>
            <a:ext cx="89694" cy="90488"/>
          </a:xfrm>
          <a:prstGeom prst="ellipse">
            <a:avLst/>
          </a:prstGeom>
          <a:solidFill>
            <a:schemeClr val="tx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150710" name="Text Box 182"/>
          <p:cNvSpPr txBox="1">
            <a:spLocks noChangeArrowheads="1"/>
          </p:cNvSpPr>
          <p:nvPr/>
        </p:nvSpPr>
        <p:spPr bwMode="auto">
          <a:xfrm>
            <a:off x="3702081" y="3141660"/>
            <a:ext cx="468312" cy="584775"/>
          </a:xfrm>
          <a:prstGeom prst="rect">
            <a:avLst/>
          </a:prstGeom>
          <a:noFill/>
          <a:ln w="9525">
            <a:noFill/>
            <a:miter lim="800000"/>
            <a:headEnd/>
            <a:tailEnd/>
          </a:ln>
          <a:effectLst/>
        </p:spPr>
        <p:txBody>
          <a:bodyPr>
            <a:spAutoFit/>
          </a:bodyPr>
          <a:lstStyle/>
          <a:p>
            <a:pPr>
              <a:spcBef>
                <a:spcPct val="50000"/>
              </a:spcBef>
            </a:pPr>
            <a:r>
              <a:rPr lang="en-US" sz="3200" b="1" dirty="0">
                <a:latin typeface="Arial" pitchFamily="34" charset="0"/>
                <a:cs typeface="Arial" pitchFamily="34" charset="0"/>
              </a:rPr>
              <a:t>≈</a:t>
            </a:r>
          </a:p>
        </p:txBody>
      </p:sp>
      <p:sp>
        <p:nvSpPr>
          <p:cNvPr id="150712" name="Text Box 184"/>
          <p:cNvSpPr txBox="1">
            <a:spLocks noChangeArrowheads="1"/>
          </p:cNvSpPr>
          <p:nvPr/>
        </p:nvSpPr>
        <p:spPr bwMode="auto">
          <a:xfrm rot="16200000">
            <a:off x="1019131" y="5143825"/>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150713" name="Text Box 185"/>
          <p:cNvSpPr txBox="1">
            <a:spLocks noChangeArrowheads="1"/>
          </p:cNvSpPr>
          <p:nvPr/>
        </p:nvSpPr>
        <p:spPr bwMode="auto">
          <a:xfrm>
            <a:off x="5746750" y="454378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5" name="Text Box 187"/>
          <p:cNvSpPr txBox="1">
            <a:spLocks noChangeArrowheads="1"/>
          </p:cNvSpPr>
          <p:nvPr/>
        </p:nvSpPr>
        <p:spPr bwMode="auto">
          <a:xfrm>
            <a:off x="1711356" y="226689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6" name="Text Box 188"/>
          <p:cNvSpPr txBox="1">
            <a:spLocks noChangeArrowheads="1"/>
          </p:cNvSpPr>
          <p:nvPr/>
        </p:nvSpPr>
        <p:spPr bwMode="auto">
          <a:xfrm>
            <a:off x="1734406" y="2917165"/>
            <a:ext cx="266700" cy="276999"/>
          </a:xfrm>
          <a:prstGeom prst="rect">
            <a:avLst/>
          </a:prstGeom>
          <a:solidFill>
            <a:srgbClr val="FF0000"/>
          </a:solidFill>
          <a:ln w="9525">
            <a:noFill/>
            <a:miter lim="800000"/>
            <a:headEnd/>
            <a:tailEnd/>
          </a:ln>
          <a:effectLst/>
        </p:spPr>
        <p:txBody>
          <a:bodyPr wrap="square" lIns="0" tIns="0" rIns="0" bIns="0" anchor="ctr" anchorCtr="0">
            <a:spAutoFit/>
          </a:bodyPr>
          <a:lstStyle/>
          <a:p>
            <a:pPr algn="ctr">
              <a:spcBef>
                <a:spcPct val="50000"/>
              </a:spcBef>
            </a:pPr>
            <a:r>
              <a:rPr lang="en-US" b="1" dirty="0">
                <a:solidFill>
                  <a:schemeClr val="bg1"/>
                </a:solidFill>
                <a:latin typeface="Arial" pitchFamily="34" charset="0"/>
                <a:cs typeface="Arial" pitchFamily="34" charset="0"/>
              </a:rPr>
              <a:t>?</a:t>
            </a:r>
          </a:p>
        </p:txBody>
      </p:sp>
      <p:sp>
        <p:nvSpPr>
          <p:cNvPr id="22" name="TextBox 21"/>
          <p:cNvSpPr txBox="1"/>
          <p:nvPr/>
        </p:nvSpPr>
        <p:spPr>
          <a:xfrm>
            <a:off x="3048775" y="6248400"/>
            <a:ext cx="463588" cy="523220"/>
          </a:xfrm>
          <a:prstGeom prst="rect">
            <a:avLst/>
          </a:prstGeom>
          <a:noFill/>
        </p:spPr>
        <p:txBody>
          <a:bodyPr wrap="none" rtlCol="0">
            <a:spAutoFit/>
          </a:bodyPr>
          <a:lstStyle/>
          <a:p>
            <a:r>
              <a:rPr lang="en-US" sz="2800" b="1" i="1" dirty="0">
                <a:solidFill>
                  <a:srgbClr val="008000"/>
                </a:solidFill>
                <a:latin typeface="Arial" pitchFamily="34" charset="0"/>
                <a:cs typeface="Arial" pitchFamily="34" charset="0"/>
              </a:rPr>
              <a:t>Q</a:t>
            </a:r>
          </a:p>
        </p:txBody>
      </p:sp>
      <p:sp>
        <p:nvSpPr>
          <p:cNvPr id="23" name="TextBox 22"/>
          <p:cNvSpPr txBox="1"/>
          <p:nvPr/>
        </p:nvSpPr>
        <p:spPr>
          <a:xfrm>
            <a:off x="6101521" y="5821668"/>
            <a:ext cx="569387" cy="523220"/>
          </a:xfrm>
          <a:prstGeom prst="rect">
            <a:avLst/>
          </a:prstGeom>
          <a:noFill/>
        </p:spPr>
        <p:txBody>
          <a:bodyPr wrap="none" rtlCol="0">
            <a:spAutoFit/>
          </a:bodyPr>
          <a:lstStyle/>
          <a:p>
            <a:r>
              <a:rPr lang="en-US" sz="2800" b="1" i="1" dirty="0">
                <a:solidFill>
                  <a:srgbClr val="008000"/>
                </a:solidFill>
                <a:latin typeface="Arial" pitchFamily="34" charset="0"/>
                <a:cs typeface="Arial" pitchFamily="34" charset="0"/>
              </a:rPr>
              <a:t>P</a:t>
            </a:r>
            <a:r>
              <a:rPr lang="en-US" sz="2800" b="1" baseline="30000" dirty="0">
                <a:solidFill>
                  <a:srgbClr val="008000"/>
                </a:solidFill>
                <a:latin typeface="Arial" pitchFamily="34" charset="0"/>
                <a:cs typeface="Arial" pitchFamily="34" charset="0"/>
              </a:rPr>
              <a:t>T</a:t>
            </a:r>
          </a:p>
        </p:txBody>
      </p:sp>
      <p:sp>
        <p:nvSpPr>
          <p:cNvPr id="21" name="Text Box 188"/>
          <p:cNvSpPr txBox="1">
            <a:spLocks noChangeArrowheads="1"/>
          </p:cNvSpPr>
          <p:nvPr/>
        </p:nvSpPr>
        <p:spPr bwMode="auto">
          <a:xfrm>
            <a:off x="1736856" y="2908287"/>
            <a:ext cx="379381" cy="276999"/>
          </a:xfrm>
          <a:prstGeom prst="rect">
            <a:avLst/>
          </a:prstGeom>
          <a:solidFill>
            <a:srgbClr val="FF0000"/>
          </a:solidFill>
          <a:ln w="9525">
            <a:noFill/>
            <a:miter lim="800000"/>
            <a:headEnd/>
            <a:tailEnd/>
          </a:ln>
          <a:effectLst/>
        </p:spPr>
        <p:txBody>
          <a:bodyPr wrap="square" lIns="0" tIns="0" rIns="0" bIns="0" anchor="ctr" anchorCtr="0">
            <a:spAutoFit/>
          </a:bodyPr>
          <a:lstStyle/>
          <a:p>
            <a:pPr algn="ctr">
              <a:spcBef>
                <a:spcPct val="50000"/>
              </a:spcBef>
            </a:pPr>
            <a:r>
              <a:rPr lang="en-US" b="1" dirty="0">
                <a:solidFill>
                  <a:schemeClr val="bg1"/>
                </a:solidFill>
                <a:latin typeface="Arial" pitchFamily="34" charset="0"/>
                <a:cs typeface="Arial" pitchFamily="34" charset="0"/>
              </a:rPr>
              <a:t>2.4</a:t>
            </a:r>
          </a:p>
        </p:txBody>
      </p:sp>
      <p:sp>
        <p:nvSpPr>
          <p:cNvPr id="25" name="TextBox 24"/>
          <p:cNvSpPr txBox="1"/>
          <p:nvPr/>
        </p:nvSpPr>
        <p:spPr>
          <a:xfrm rot="16200000">
            <a:off x="3006831" y="5159214"/>
            <a:ext cx="1018227" cy="369332"/>
          </a:xfrm>
          <a:prstGeom prst="rect">
            <a:avLst/>
          </a:prstGeom>
          <a:noFill/>
        </p:spPr>
        <p:txBody>
          <a:bodyPr wrap="none" rtlCol="0">
            <a:spAutoFit/>
          </a:bodyPr>
          <a:lstStyle/>
          <a:p>
            <a:r>
              <a:rPr lang="en-US" b="1" i="1" dirty="0">
                <a:solidFill>
                  <a:srgbClr val="008000"/>
                </a:solidFill>
                <a:latin typeface="Arial" pitchFamily="34" charset="0"/>
                <a:cs typeface="Arial" pitchFamily="34" charset="0"/>
              </a:rPr>
              <a:t>f</a:t>
            </a:r>
            <a:r>
              <a:rPr lang="en-US" dirty="0">
                <a:solidFill>
                  <a:srgbClr val="008000"/>
                </a:solidFill>
                <a:latin typeface="Arial" pitchFamily="34" charset="0"/>
                <a:cs typeface="Arial" pitchFamily="34" charset="0"/>
              </a:rPr>
              <a:t> factors</a:t>
            </a:r>
          </a:p>
        </p:txBody>
      </p:sp>
      <p:sp>
        <p:nvSpPr>
          <p:cNvPr id="26" name="TextBox 25"/>
          <p:cNvSpPr txBox="1"/>
          <p:nvPr/>
        </p:nvSpPr>
        <p:spPr>
          <a:xfrm>
            <a:off x="1822789" y="6283568"/>
            <a:ext cx="1018227" cy="369332"/>
          </a:xfrm>
          <a:prstGeom prst="rect">
            <a:avLst/>
          </a:prstGeom>
          <a:noFill/>
        </p:spPr>
        <p:txBody>
          <a:bodyPr wrap="none" rtlCol="0">
            <a:spAutoFit/>
          </a:bodyPr>
          <a:lstStyle/>
          <a:p>
            <a:r>
              <a:rPr lang="en-US" b="1" i="1" dirty="0">
                <a:solidFill>
                  <a:srgbClr val="008000"/>
                </a:solidFill>
                <a:latin typeface="Arial" pitchFamily="34" charset="0"/>
                <a:cs typeface="Arial" pitchFamily="34" charset="0"/>
              </a:rPr>
              <a:t>f</a:t>
            </a:r>
            <a:r>
              <a:rPr lang="en-US" dirty="0">
                <a:solidFill>
                  <a:srgbClr val="008000"/>
                </a:solidFill>
                <a:latin typeface="Arial" pitchFamily="34" charset="0"/>
                <a:cs typeface="Arial" pitchFamily="34" charset="0"/>
              </a:rPr>
              <a:t> factors</a:t>
            </a:r>
          </a:p>
        </p:txBody>
      </p:sp>
      <mc:AlternateContent xmlns:mc="http://schemas.openxmlformats.org/markup-compatibility/2006" xmlns:a14="http://schemas.microsoft.com/office/drawing/2010/main">
        <mc:Choice Requires="a14">
          <p:sp>
            <p:nvSpPr>
              <p:cNvPr id="27" name="TextBox 26"/>
              <p:cNvSpPr txBox="1"/>
              <p:nvPr/>
            </p:nvSpPr>
            <p:spPr>
              <a:xfrm>
                <a:off x="5966069" y="1905000"/>
                <a:ext cx="3111301" cy="2071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1" i="1" smtClean="0">
                              <a:solidFill>
                                <a:srgbClr val="0000FF"/>
                              </a:solidFill>
                              <a:latin typeface="Cambria Math" panose="02040503050406030204" pitchFamily="18" charset="0"/>
                              <a:cs typeface="Arial" pitchFamily="34" charset="0"/>
                            </a:rPr>
                          </m:ctrlPr>
                        </m:sSubPr>
                        <m:e>
                          <m:acc>
                            <m:accPr>
                              <m:chr m:val="̂"/>
                              <m:ctrlPr>
                                <a:rPr lang="en-US" sz="3600" b="1" i="1" smtClean="0">
                                  <a:solidFill>
                                    <a:srgbClr val="0000FF"/>
                                  </a:solidFill>
                                  <a:latin typeface="Cambria Math" panose="02040503050406030204" pitchFamily="18" charset="0"/>
                                  <a:cs typeface="Arial" pitchFamily="34" charset="0"/>
                                </a:rPr>
                              </m:ctrlPr>
                            </m:accPr>
                            <m:e>
                              <m:r>
                                <a:rPr lang="en-US" sz="3600" b="1" i="1" smtClean="0">
                                  <a:solidFill>
                                    <a:srgbClr val="0000FF"/>
                                  </a:solidFill>
                                  <a:latin typeface="Cambria Math"/>
                                  <a:cs typeface="Arial" pitchFamily="34" charset="0"/>
                                </a:rPr>
                                <m:t>𝒓</m:t>
                              </m:r>
                            </m:e>
                          </m:acc>
                        </m:e>
                        <m:sub>
                          <m:r>
                            <a:rPr lang="en-US" sz="3600" b="1" i="1" smtClean="0">
                              <a:solidFill>
                                <a:srgbClr val="0000FF"/>
                              </a:solidFill>
                              <a:latin typeface="Cambria Math"/>
                              <a:cs typeface="Arial" pitchFamily="34" charset="0"/>
                            </a:rPr>
                            <m:t>𝒙𝒊</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m:t>
                          </m:r>
                        </m:sub>
                      </m:sSub>
                      <m:r>
                        <a:rPr lang="en-US" sz="3600" b="1" i="1" smtClean="0">
                          <a:solidFill>
                            <a:srgbClr val="0000FF"/>
                          </a:solidFill>
                          <a:latin typeface="Cambria Math"/>
                          <a:cs typeface="Arial" pitchFamily="34" charset="0"/>
                        </a:rPr>
                        <m:t>⋅</m:t>
                      </m:r>
                      <m:sSubSup>
                        <m:sSubSupPr>
                          <m:ctrlPr>
                            <a:rPr lang="en-US" sz="3600" b="1" i="1" smtClean="0">
                              <a:solidFill>
                                <a:srgbClr val="0000FF"/>
                              </a:solidFill>
                              <a:latin typeface="Cambria Math" panose="02040503050406030204" pitchFamily="18" charset="0"/>
                              <a:cs typeface="Arial" pitchFamily="34" charset="0"/>
                            </a:rPr>
                          </m:ctrlPr>
                        </m:sSubSup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m:t>
                          </m:r>
                        </m:sub>
                        <m:sup/>
                      </m:sSubSup>
                    </m:oMath>
                    <m:oMath xmlns:m="http://schemas.openxmlformats.org/officeDocument/2006/math">
                      <m:r>
                        <a:rPr lang="en-US" sz="3600" b="1" i="1" smtClean="0">
                          <a:solidFill>
                            <a:srgbClr val="0000FF"/>
                          </a:solidFill>
                          <a:latin typeface="Cambria Math"/>
                          <a:cs typeface="Arial" pitchFamily="34" charset="0"/>
                        </a:rPr>
                        <m:t>=</m:t>
                      </m:r>
                      <m:nary>
                        <m:naryPr>
                          <m:chr m:val="∑"/>
                          <m:supHide m:val="on"/>
                          <m:ctrlPr>
                            <a:rPr lang="en-US" sz="3600" b="1" i="1" smtClean="0">
                              <a:solidFill>
                                <a:srgbClr val="0000FF"/>
                              </a:solidFill>
                              <a:latin typeface="Cambria Math" panose="02040503050406030204" pitchFamily="18" charset="0"/>
                              <a:cs typeface="Arial" pitchFamily="34" charset="0"/>
                            </a:rPr>
                          </m:ctrlPr>
                        </m:naryPr>
                        <m:sub>
                          <m:r>
                            <a:rPr lang="en-US" sz="3600" b="1" i="1" smtClean="0">
                              <a:solidFill>
                                <a:srgbClr val="0000FF"/>
                              </a:solidFill>
                              <a:latin typeface="Cambria Math"/>
                              <a:cs typeface="Arial" pitchFamily="34" charset="0"/>
                            </a:rPr>
                            <m:t>𝒇</m:t>
                          </m:r>
                        </m:sub>
                        <m:sup/>
                        <m:e>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𝒊𝒇</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𝒙𝒇</m:t>
                              </m:r>
                            </m:sub>
                          </m:sSub>
                        </m:e>
                      </m:nary>
                    </m:oMath>
                  </m:oMathPara>
                </a14:m>
                <a:endParaRPr lang="en-US" sz="3600" b="1" dirty="0">
                  <a:solidFill>
                    <a:srgbClr val="0000FF"/>
                  </a:solidFill>
                  <a:latin typeface="Arial" pitchFamily="34" charset="0"/>
                  <a:cs typeface="Arial" pitchFamily="34"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5966069" y="1905000"/>
                <a:ext cx="3111301" cy="2071208"/>
              </a:xfrm>
              <a:prstGeom prst="rect">
                <a:avLst/>
              </a:prstGeom>
              <a:blipFill rotWithShape="1">
                <a:blip r:embed="rId2"/>
                <a:stretch>
                  <a:fillRect/>
                </a:stretch>
              </a:blipFill>
            </p:spPr>
            <p:txBody>
              <a:bodyPr/>
              <a:lstStyle/>
              <a:p>
                <a:r>
                  <a:rPr lang="en-US">
                    <a:noFill/>
                  </a:rPr>
                  <a:t> </a:t>
                </a:r>
              </a:p>
            </p:txBody>
          </p:sp>
        </mc:Fallback>
      </mc:AlternateContent>
      <p:sp>
        <p:nvSpPr>
          <p:cNvPr id="28" name="TextBox 27"/>
          <p:cNvSpPr txBox="1"/>
          <p:nvPr/>
        </p:nvSpPr>
        <p:spPr>
          <a:xfrm>
            <a:off x="6702935" y="3849469"/>
            <a:ext cx="2212465" cy="646331"/>
          </a:xfrm>
          <a:prstGeom prst="rect">
            <a:avLst/>
          </a:prstGeom>
          <a:noFill/>
        </p:spPr>
        <p:txBody>
          <a:bodyPr wrap="none" rtlCol="0">
            <a:spAutoFit/>
          </a:bodyPr>
          <a:lstStyle/>
          <a:p>
            <a:r>
              <a:rPr lang="en-US" b="1" i="1" dirty="0">
                <a:latin typeface="Arial" pitchFamily="34" charset="0"/>
                <a:cs typeface="Arial" pitchFamily="34" charset="0"/>
              </a:rPr>
              <a:t>q</a:t>
            </a:r>
            <a:r>
              <a:rPr lang="en-US" b="1" i="1" baseline="-25000" dirty="0">
                <a:latin typeface="Arial" pitchFamily="34" charset="0"/>
                <a:cs typeface="Arial" pitchFamily="34" charset="0"/>
              </a:rPr>
              <a:t>i</a:t>
            </a:r>
            <a:r>
              <a:rPr lang="en-US" dirty="0">
                <a:latin typeface="Arial" pitchFamily="34" charset="0"/>
                <a:cs typeface="Arial" pitchFamily="34" charset="0"/>
              </a:rPr>
              <a:t> = row </a:t>
            </a:r>
            <a:r>
              <a:rPr lang="en-US" b="1" i="1" dirty="0" err="1">
                <a:latin typeface="Arial" pitchFamily="34" charset="0"/>
                <a:cs typeface="Arial" pitchFamily="34" charset="0"/>
              </a:rPr>
              <a:t>i</a:t>
            </a:r>
            <a:r>
              <a:rPr lang="en-US" dirty="0">
                <a:latin typeface="Arial" pitchFamily="34" charset="0"/>
                <a:cs typeface="Arial" pitchFamily="34" charset="0"/>
              </a:rPr>
              <a:t> of </a:t>
            </a:r>
            <a:r>
              <a:rPr lang="en-US" b="1" i="1" dirty="0">
                <a:latin typeface="Arial" pitchFamily="34" charset="0"/>
                <a:cs typeface="Arial" pitchFamily="34" charset="0"/>
              </a:rPr>
              <a:t>Q</a:t>
            </a:r>
          </a:p>
          <a:p>
            <a:r>
              <a:rPr lang="en-US" b="1" i="1" dirty="0" err="1">
                <a:latin typeface="Arial" pitchFamily="34" charset="0"/>
                <a:cs typeface="Arial" pitchFamily="34" charset="0"/>
              </a:rPr>
              <a:t>p</a:t>
            </a:r>
            <a:r>
              <a:rPr lang="en-US" b="1" i="1" baseline="-25000" dirty="0" err="1">
                <a:latin typeface="Arial" pitchFamily="34" charset="0"/>
                <a:cs typeface="Arial" pitchFamily="34" charset="0"/>
              </a:rPr>
              <a:t>x</a:t>
            </a:r>
            <a:r>
              <a:rPr lang="en-US" dirty="0">
                <a:latin typeface="Arial" pitchFamily="34" charset="0"/>
                <a:cs typeface="Arial" pitchFamily="34" charset="0"/>
              </a:rPr>
              <a:t> = column </a:t>
            </a:r>
            <a:r>
              <a:rPr lang="en-US" b="1" i="1" dirty="0">
                <a:latin typeface="Arial" pitchFamily="34" charset="0"/>
                <a:cs typeface="Arial" pitchFamily="34" charset="0"/>
              </a:rPr>
              <a:t>x</a:t>
            </a:r>
            <a:r>
              <a:rPr lang="en-US" dirty="0">
                <a:latin typeface="Arial" pitchFamily="34" charset="0"/>
                <a:cs typeface="Arial" pitchFamily="34" charset="0"/>
              </a:rPr>
              <a:t> of </a:t>
            </a:r>
            <a:r>
              <a:rPr lang="en-US" b="1" i="1" dirty="0">
                <a:latin typeface="Arial" pitchFamily="34" charset="0"/>
                <a:cs typeface="Arial" pitchFamily="34" charset="0"/>
              </a:rPr>
              <a:t>P</a:t>
            </a:r>
            <a:r>
              <a:rPr lang="en-US" baseline="30000" dirty="0">
                <a:latin typeface="Arial" pitchFamily="34" charset="0"/>
                <a:cs typeface="Arial" pitchFamily="34" charset="0"/>
              </a:rPr>
              <a:t>T</a:t>
            </a:r>
          </a:p>
        </p:txBody>
      </p:sp>
    </p:spTree>
    <p:extLst>
      <p:ext uri="{BB962C8B-B14F-4D97-AF65-F5344CB8AC3E}">
        <p14:creationId xmlns:p14="http://schemas.microsoft.com/office/powerpoint/2010/main" val="558693502"/>
      </p:ext>
    </p:extLst>
  </p:cSld>
  <p:clrMapOvr>
    <a:masterClrMapping/>
  </p:clrMapOvr>
  <p:transition advTm="10563"/>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141413"/>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732213"/>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08413"/>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321050"/>
            <a:ext cx="1363662" cy="1015663"/>
          </a:xfrm>
          <a:prstGeom prst="rect">
            <a:avLst/>
          </a:prstGeom>
          <a:noFill/>
          <a:ln w="9525" algn="ctr">
            <a:noFill/>
            <a:miter lim="800000"/>
            <a:headEnd/>
            <a:tailEnd/>
          </a:ln>
          <a:effectLst/>
        </p:spPr>
        <p:txBody>
          <a:bodyPr>
            <a:spAutoFit/>
          </a:bodyPr>
          <a:lstStyle/>
          <a:p>
            <a:pPr algn="l" rtl="0" eaLnBrk="0" hangingPunct="0"/>
            <a:r>
              <a:rPr lang="en-US" sz="2000" b="1" dirty="0">
                <a:solidFill>
                  <a:srgbClr val="008000"/>
                </a:solidFill>
              </a:rPr>
              <a:t>Geared towards </a:t>
            </a:r>
          </a:p>
          <a:p>
            <a:pPr algn="l" rtl="0" eaLnBrk="0" hangingPunct="0"/>
            <a:r>
              <a:rPr lang="en-US" sz="2000" b="1" dirty="0">
                <a:solidFill>
                  <a:srgbClr val="008000"/>
                </a:solidFill>
              </a:rPr>
              <a:t>females</a:t>
            </a:r>
          </a:p>
        </p:txBody>
      </p:sp>
      <p:sp>
        <p:nvSpPr>
          <p:cNvPr id="244742" name="Text Box 6"/>
          <p:cNvSpPr txBox="1">
            <a:spLocks noChangeArrowheads="1"/>
          </p:cNvSpPr>
          <p:nvPr/>
        </p:nvSpPr>
        <p:spPr bwMode="auto">
          <a:xfrm>
            <a:off x="7559675" y="3284538"/>
            <a:ext cx="1355725" cy="1015663"/>
          </a:xfrm>
          <a:prstGeom prst="rect">
            <a:avLst/>
          </a:prstGeom>
          <a:noFill/>
          <a:ln w="9525">
            <a:noFill/>
            <a:miter lim="800000"/>
            <a:headEnd/>
            <a:tailEnd/>
          </a:ln>
          <a:effectLst/>
        </p:spPr>
        <p:txBody>
          <a:bodyPr>
            <a:spAutoFit/>
          </a:bodyPr>
          <a:lstStyle/>
          <a:p>
            <a:pPr rtl="0" eaLnBrk="0" hangingPunct="0"/>
            <a:r>
              <a:rPr lang="en-US" sz="2000" b="1" dirty="0">
                <a:solidFill>
                  <a:srgbClr val="008000"/>
                </a:solidFill>
              </a:rPr>
              <a:t>Geared towards </a:t>
            </a:r>
          </a:p>
          <a:p>
            <a:pPr rtl="0" eaLnBrk="0" hangingPunct="0"/>
            <a:r>
              <a:rPr lang="en-US" sz="2000" b="1" dirty="0">
                <a:solidFill>
                  <a:srgbClr val="008000"/>
                </a:solidFill>
              </a:rPr>
              <a:t>males</a:t>
            </a:r>
          </a:p>
        </p:txBody>
      </p:sp>
      <p:sp>
        <p:nvSpPr>
          <p:cNvPr id="244743" name="Text Box 7"/>
          <p:cNvSpPr txBox="1">
            <a:spLocks noChangeArrowheads="1"/>
          </p:cNvSpPr>
          <p:nvPr/>
        </p:nvSpPr>
        <p:spPr bwMode="auto">
          <a:xfrm>
            <a:off x="3657600" y="1157288"/>
            <a:ext cx="1008609" cy="400110"/>
          </a:xfrm>
          <a:prstGeom prst="rect">
            <a:avLst/>
          </a:prstGeom>
          <a:noFill/>
          <a:ln w="9525">
            <a:noFill/>
            <a:miter lim="800000"/>
            <a:headEnd/>
            <a:tailEnd/>
          </a:ln>
          <a:effectLst/>
        </p:spPr>
        <p:txBody>
          <a:bodyPr wrap="none">
            <a:spAutoFit/>
          </a:bodyPr>
          <a:lstStyle/>
          <a:p>
            <a:pPr algn="l" rtl="0" eaLnBrk="0" hangingPunct="0"/>
            <a:r>
              <a:rPr lang="en-US" sz="2000" b="1" dirty="0">
                <a:solidFill>
                  <a:srgbClr val="008000"/>
                </a:solidFill>
              </a:rPr>
              <a:t>Serious</a:t>
            </a:r>
            <a:endParaRPr lang="en-US" sz="2000" dirty="0">
              <a:solidFill>
                <a:srgbClr val="008000"/>
              </a:solidFill>
            </a:endParaRPr>
          </a:p>
        </p:txBody>
      </p:sp>
      <p:sp>
        <p:nvSpPr>
          <p:cNvPr id="244744" name="Text Box 8"/>
          <p:cNvSpPr txBox="1">
            <a:spLocks noChangeArrowheads="1"/>
          </p:cNvSpPr>
          <p:nvPr/>
        </p:nvSpPr>
        <p:spPr bwMode="auto">
          <a:xfrm>
            <a:off x="4192856" y="6246813"/>
            <a:ext cx="873957" cy="400110"/>
          </a:xfrm>
          <a:prstGeom prst="rect">
            <a:avLst/>
          </a:prstGeom>
          <a:noFill/>
          <a:ln w="9525">
            <a:noFill/>
            <a:miter lim="800000"/>
            <a:headEnd/>
            <a:tailEnd/>
          </a:ln>
          <a:effectLst/>
        </p:spPr>
        <p:txBody>
          <a:bodyPr wrap="none">
            <a:spAutoFit/>
          </a:bodyPr>
          <a:lstStyle/>
          <a:p>
            <a:pPr algn="l" rtl="0" eaLnBrk="0" hangingPunct="0"/>
            <a:r>
              <a:rPr lang="en-US" sz="2000" b="1" dirty="0">
                <a:solidFill>
                  <a:srgbClr val="008000"/>
                </a:solidFill>
              </a:rPr>
              <a:t>Funny</a:t>
            </a:r>
          </a:p>
        </p:txBody>
      </p:sp>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a:t>Latent Factor Models</a:t>
            </a:r>
          </a:p>
        </p:txBody>
      </p:sp>
      <p:sp>
        <p:nvSpPr>
          <p:cNvPr id="33" name="Slide Number Placeholder 32"/>
          <p:cNvSpPr>
            <a:spLocks noGrp="1"/>
          </p:cNvSpPr>
          <p:nvPr>
            <p:ph type="sldNum" sz="quarter" idx="12"/>
          </p:nvPr>
        </p:nvSpPr>
        <p:spPr/>
        <p:txBody>
          <a:bodyPr/>
          <a:lstStyle/>
          <a:p>
            <a:fld id="{19B12225-5612-419B-A8D5-4B8EEE4C217E}" type="slidenum">
              <a:rPr lang="en-US" smtClean="0"/>
              <a:pPr/>
              <a:t>22</a:t>
            </a:fld>
            <a:endParaRPr lang="en-US"/>
          </a:p>
        </p:txBody>
      </p:sp>
      <p:sp>
        <p:nvSpPr>
          <p:cNvPr id="34" name="Footer Placeholder 33"/>
          <p:cNvSpPr>
            <a:spLocks noGrp="1"/>
          </p:cNvSpPr>
          <p:nvPr>
            <p:ph type="ftr" sz="quarter" idx="11"/>
          </p:nvPr>
        </p:nvSpPr>
        <p:spPr/>
        <p:txBody>
          <a:bodyPr/>
          <a:lstStyle/>
          <a:p>
            <a:r>
              <a:rPr lang="en-US"/>
              <a:t>J. Leskovec, A. Rajaraman, J. Ullman: Mining of Massive Datasets, http://www.mmds.org</a:t>
            </a:r>
          </a:p>
        </p:txBody>
      </p:sp>
      <p:sp>
        <p:nvSpPr>
          <p:cNvPr id="244745" name="Text Box 9"/>
          <p:cNvSpPr txBox="1">
            <a:spLocks noChangeArrowheads="1"/>
          </p:cNvSpPr>
          <p:nvPr/>
        </p:nvSpPr>
        <p:spPr bwMode="auto">
          <a:xfrm>
            <a:off x="1116013" y="5300663"/>
            <a:ext cx="18002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Princess</a:t>
            </a:r>
          </a:p>
          <a:p>
            <a:pPr rtl="0" eaLnBrk="0" hangingPunct="0"/>
            <a:r>
              <a:rPr lang="en-US">
                <a:solidFill>
                  <a:srgbClr val="0000FF"/>
                </a:solidFill>
                <a:latin typeface="Lucida Bright" pitchFamily="18" charset="0"/>
              </a:rPr>
              <a:t>Diaries</a:t>
            </a:r>
          </a:p>
        </p:txBody>
      </p:sp>
      <p:sp>
        <p:nvSpPr>
          <p:cNvPr id="244746" name="Text Box 10"/>
          <p:cNvSpPr txBox="1">
            <a:spLocks noChangeArrowheads="1"/>
          </p:cNvSpPr>
          <p:nvPr/>
        </p:nvSpPr>
        <p:spPr bwMode="auto">
          <a:xfrm>
            <a:off x="3743325" y="4722813"/>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Lion King</a:t>
            </a:r>
          </a:p>
        </p:txBody>
      </p:sp>
      <p:sp>
        <p:nvSpPr>
          <p:cNvPr id="244747" name="Text Box 11"/>
          <p:cNvSpPr txBox="1">
            <a:spLocks noChangeArrowheads="1"/>
          </p:cNvSpPr>
          <p:nvPr/>
        </p:nvSpPr>
        <p:spPr bwMode="auto">
          <a:xfrm>
            <a:off x="5678488" y="1217613"/>
            <a:ext cx="1462087" cy="366712"/>
          </a:xfrm>
          <a:prstGeom prst="rect">
            <a:avLst/>
          </a:prstGeom>
          <a:noFill/>
          <a:ln w="9525">
            <a:noFill/>
            <a:miter lim="800000"/>
            <a:headEnd/>
            <a:tailEnd/>
          </a:ln>
          <a:effectLst/>
        </p:spPr>
        <p:txBody>
          <a:bodyPr>
            <a:spAutoFit/>
          </a:bodyPr>
          <a:lstStyle/>
          <a:p>
            <a:pPr rtl="0" eaLnBrk="0" hangingPunct="0"/>
            <a:r>
              <a:rPr lang="en-US" dirty="0" err="1">
                <a:solidFill>
                  <a:srgbClr val="0000FF"/>
                </a:solidFill>
                <a:latin typeface="Lucida Bright" pitchFamily="18" charset="0"/>
              </a:rPr>
              <a:t>Braveheart</a:t>
            </a:r>
            <a:endParaRPr lang="en-US" dirty="0">
              <a:solidFill>
                <a:srgbClr val="0000FF"/>
              </a:solidFill>
              <a:latin typeface="Lucida Bright" pitchFamily="18" charset="0"/>
            </a:endParaRPr>
          </a:p>
        </p:txBody>
      </p:sp>
      <p:sp>
        <p:nvSpPr>
          <p:cNvPr id="244748" name="Text Box 12"/>
          <p:cNvSpPr txBox="1">
            <a:spLocks noChangeArrowheads="1"/>
          </p:cNvSpPr>
          <p:nvPr/>
        </p:nvSpPr>
        <p:spPr bwMode="auto">
          <a:xfrm>
            <a:off x="5976938" y="2667000"/>
            <a:ext cx="17287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Lethal Weapon</a:t>
            </a:r>
          </a:p>
        </p:txBody>
      </p:sp>
      <p:sp>
        <p:nvSpPr>
          <p:cNvPr id="244749" name="Text Box 13"/>
          <p:cNvSpPr txBox="1">
            <a:spLocks noChangeArrowheads="1"/>
          </p:cNvSpPr>
          <p:nvPr/>
        </p:nvSpPr>
        <p:spPr bwMode="auto">
          <a:xfrm>
            <a:off x="4751388" y="5408613"/>
            <a:ext cx="17494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Independence Day</a:t>
            </a:r>
          </a:p>
        </p:txBody>
      </p:sp>
      <p:sp>
        <p:nvSpPr>
          <p:cNvPr id="244750" name="Text Box 14"/>
          <p:cNvSpPr txBox="1">
            <a:spLocks noChangeArrowheads="1"/>
          </p:cNvSpPr>
          <p:nvPr/>
        </p:nvSpPr>
        <p:spPr bwMode="auto">
          <a:xfrm>
            <a:off x="3697288" y="1522413"/>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Amadeus</a:t>
            </a:r>
          </a:p>
        </p:txBody>
      </p:sp>
      <p:sp>
        <p:nvSpPr>
          <p:cNvPr id="244751" name="Text Box 15"/>
          <p:cNvSpPr txBox="1">
            <a:spLocks noChangeArrowheads="1"/>
          </p:cNvSpPr>
          <p:nvPr/>
        </p:nvSpPr>
        <p:spPr bwMode="auto">
          <a:xfrm>
            <a:off x="1411288" y="1412875"/>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The Color Purple</a:t>
            </a:r>
          </a:p>
        </p:txBody>
      </p:sp>
      <p:sp>
        <p:nvSpPr>
          <p:cNvPr id="244752" name="Text Box 16"/>
          <p:cNvSpPr txBox="1">
            <a:spLocks noChangeArrowheads="1"/>
          </p:cNvSpPr>
          <p:nvPr/>
        </p:nvSpPr>
        <p:spPr bwMode="auto">
          <a:xfrm>
            <a:off x="7148513" y="5911850"/>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Dumb and Dumber</a:t>
            </a:r>
          </a:p>
        </p:txBody>
      </p:sp>
      <p:sp>
        <p:nvSpPr>
          <p:cNvPr id="244759" name="Text Box 23"/>
          <p:cNvSpPr txBox="1">
            <a:spLocks noChangeArrowheads="1"/>
          </p:cNvSpPr>
          <p:nvPr/>
        </p:nvSpPr>
        <p:spPr bwMode="auto">
          <a:xfrm>
            <a:off x="4497388" y="3275013"/>
            <a:ext cx="1462087" cy="366712"/>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Ocean’s 11</a:t>
            </a:r>
          </a:p>
        </p:txBody>
      </p:sp>
      <p:sp>
        <p:nvSpPr>
          <p:cNvPr id="244760" name="Text Box 24"/>
          <p:cNvSpPr txBox="1">
            <a:spLocks noChangeArrowheads="1"/>
          </p:cNvSpPr>
          <p:nvPr/>
        </p:nvSpPr>
        <p:spPr bwMode="auto">
          <a:xfrm>
            <a:off x="1655763" y="2895600"/>
            <a:ext cx="14620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Sense and Sensibility</a:t>
            </a:r>
          </a:p>
        </p:txBody>
      </p:sp>
      <p:sp>
        <p:nvSpPr>
          <p:cNvPr id="31" name="TextBox 30"/>
          <p:cNvSpPr txBox="1"/>
          <p:nvPr/>
        </p:nvSpPr>
        <p:spPr>
          <a:xfrm>
            <a:off x="6579314" y="3408775"/>
            <a:ext cx="1181734" cy="400110"/>
          </a:xfrm>
          <a:prstGeom prst="rect">
            <a:avLst/>
          </a:prstGeom>
          <a:noFill/>
        </p:spPr>
        <p:txBody>
          <a:bodyPr wrap="none" rtlCol="0">
            <a:spAutoFit/>
          </a:bodyPr>
          <a:lstStyle/>
          <a:p>
            <a:r>
              <a:rPr lang="en-US" sz="2000" b="1" dirty="0">
                <a:solidFill>
                  <a:srgbClr val="D60093"/>
                </a:solidFill>
                <a:latin typeface="Arial" pitchFamily="34" charset="0"/>
                <a:cs typeface="Arial" pitchFamily="34" charset="0"/>
              </a:rPr>
              <a:t>Factor 1</a:t>
            </a:r>
          </a:p>
        </p:txBody>
      </p:sp>
      <p:sp>
        <p:nvSpPr>
          <p:cNvPr id="35" name="TextBox 34"/>
          <p:cNvSpPr txBox="1"/>
          <p:nvPr/>
        </p:nvSpPr>
        <p:spPr>
          <a:xfrm rot="16200000">
            <a:off x="3820766" y="5379691"/>
            <a:ext cx="1181734" cy="400110"/>
          </a:xfrm>
          <a:prstGeom prst="rect">
            <a:avLst/>
          </a:prstGeom>
          <a:noFill/>
        </p:spPr>
        <p:txBody>
          <a:bodyPr wrap="none" rtlCol="0">
            <a:spAutoFit/>
          </a:bodyPr>
          <a:lstStyle/>
          <a:p>
            <a:r>
              <a:rPr lang="en-US" sz="2000" b="1" dirty="0">
                <a:solidFill>
                  <a:srgbClr val="D60093"/>
                </a:solidFill>
                <a:latin typeface="Arial" pitchFamily="34" charset="0"/>
                <a:cs typeface="Arial" pitchFamily="34" charset="0"/>
              </a:rPr>
              <a:t>Factor 2</a:t>
            </a:r>
          </a:p>
        </p:txBody>
      </p:sp>
    </p:spTree>
    <p:extLst>
      <p:ext uri="{BB962C8B-B14F-4D97-AF65-F5344CB8AC3E}">
        <p14:creationId xmlns:p14="http://schemas.microsoft.com/office/powerpoint/2010/main" val="3462832062"/>
      </p:ext>
    </p:extLst>
  </p:cSld>
  <p:clrMapOvr>
    <a:masterClrMapping/>
  </p:clrMapOvr>
  <p:transition advTm="132641"/>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141413"/>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732213"/>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08413"/>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321050"/>
            <a:ext cx="1363662" cy="1015663"/>
          </a:xfrm>
          <a:prstGeom prst="rect">
            <a:avLst/>
          </a:prstGeom>
          <a:noFill/>
          <a:ln w="9525" algn="ctr">
            <a:noFill/>
            <a:miter lim="800000"/>
            <a:headEnd/>
            <a:tailEnd/>
          </a:ln>
          <a:effectLst/>
        </p:spPr>
        <p:txBody>
          <a:bodyPr>
            <a:spAutoFit/>
          </a:bodyPr>
          <a:lstStyle/>
          <a:p>
            <a:pPr algn="l" rtl="0" eaLnBrk="0" hangingPunct="0"/>
            <a:r>
              <a:rPr lang="en-US" sz="2000" b="1" dirty="0">
                <a:solidFill>
                  <a:srgbClr val="008000"/>
                </a:solidFill>
              </a:rPr>
              <a:t>Geared towards </a:t>
            </a:r>
          </a:p>
          <a:p>
            <a:pPr algn="l" rtl="0" eaLnBrk="0" hangingPunct="0"/>
            <a:r>
              <a:rPr lang="en-US" sz="2000" b="1" dirty="0">
                <a:solidFill>
                  <a:srgbClr val="008000"/>
                </a:solidFill>
              </a:rPr>
              <a:t>females</a:t>
            </a:r>
          </a:p>
        </p:txBody>
      </p:sp>
      <p:sp>
        <p:nvSpPr>
          <p:cNvPr id="244742" name="Text Box 6"/>
          <p:cNvSpPr txBox="1">
            <a:spLocks noChangeArrowheads="1"/>
          </p:cNvSpPr>
          <p:nvPr/>
        </p:nvSpPr>
        <p:spPr bwMode="auto">
          <a:xfrm>
            <a:off x="7559675" y="3284538"/>
            <a:ext cx="1355725" cy="1015663"/>
          </a:xfrm>
          <a:prstGeom prst="rect">
            <a:avLst/>
          </a:prstGeom>
          <a:noFill/>
          <a:ln w="9525">
            <a:noFill/>
            <a:miter lim="800000"/>
            <a:headEnd/>
            <a:tailEnd/>
          </a:ln>
          <a:effectLst/>
        </p:spPr>
        <p:txBody>
          <a:bodyPr>
            <a:spAutoFit/>
          </a:bodyPr>
          <a:lstStyle/>
          <a:p>
            <a:pPr rtl="0" eaLnBrk="0" hangingPunct="0"/>
            <a:r>
              <a:rPr lang="en-US" sz="2000" b="1" dirty="0">
                <a:solidFill>
                  <a:srgbClr val="008000"/>
                </a:solidFill>
              </a:rPr>
              <a:t>Geared towards </a:t>
            </a:r>
          </a:p>
          <a:p>
            <a:pPr rtl="0" eaLnBrk="0" hangingPunct="0"/>
            <a:r>
              <a:rPr lang="en-US" sz="2000" b="1" dirty="0">
                <a:solidFill>
                  <a:srgbClr val="008000"/>
                </a:solidFill>
              </a:rPr>
              <a:t>males</a:t>
            </a:r>
          </a:p>
        </p:txBody>
      </p:sp>
      <p:sp>
        <p:nvSpPr>
          <p:cNvPr id="244743" name="Text Box 7"/>
          <p:cNvSpPr txBox="1">
            <a:spLocks noChangeArrowheads="1"/>
          </p:cNvSpPr>
          <p:nvPr/>
        </p:nvSpPr>
        <p:spPr bwMode="auto">
          <a:xfrm>
            <a:off x="3657600" y="1157288"/>
            <a:ext cx="1008609" cy="400110"/>
          </a:xfrm>
          <a:prstGeom prst="rect">
            <a:avLst/>
          </a:prstGeom>
          <a:noFill/>
          <a:ln w="9525">
            <a:noFill/>
            <a:miter lim="800000"/>
            <a:headEnd/>
            <a:tailEnd/>
          </a:ln>
          <a:effectLst/>
        </p:spPr>
        <p:txBody>
          <a:bodyPr wrap="none">
            <a:spAutoFit/>
          </a:bodyPr>
          <a:lstStyle/>
          <a:p>
            <a:pPr algn="l" rtl="0" eaLnBrk="0" hangingPunct="0"/>
            <a:r>
              <a:rPr lang="en-US" sz="2000" b="1" dirty="0">
                <a:solidFill>
                  <a:srgbClr val="008000"/>
                </a:solidFill>
              </a:rPr>
              <a:t>Serious</a:t>
            </a:r>
            <a:endParaRPr lang="en-US" sz="2000" dirty="0">
              <a:solidFill>
                <a:srgbClr val="008000"/>
              </a:solidFill>
            </a:endParaRPr>
          </a:p>
        </p:txBody>
      </p:sp>
      <p:sp>
        <p:nvSpPr>
          <p:cNvPr id="244744" name="Text Box 8"/>
          <p:cNvSpPr txBox="1">
            <a:spLocks noChangeArrowheads="1"/>
          </p:cNvSpPr>
          <p:nvPr/>
        </p:nvSpPr>
        <p:spPr bwMode="auto">
          <a:xfrm>
            <a:off x="4192856" y="6246813"/>
            <a:ext cx="873957" cy="400110"/>
          </a:xfrm>
          <a:prstGeom prst="rect">
            <a:avLst/>
          </a:prstGeom>
          <a:noFill/>
          <a:ln w="9525">
            <a:noFill/>
            <a:miter lim="800000"/>
            <a:headEnd/>
            <a:tailEnd/>
          </a:ln>
          <a:effectLst/>
        </p:spPr>
        <p:txBody>
          <a:bodyPr wrap="none">
            <a:spAutoFit/>
          </a:bodyPr>
          <a:lstStyle/>
          <a:p>
            <a:pPr algn="l" rtl="0" eaLnBrk="0" hangingPunct="0"/>
            <a:r>
              <a:rPr lang="en-US" sz="2000" b="1" dirty="0">
                <a:solidFill>
                  <a:srgbClr val="008000"/>
                </a:solidFill>
              </a:rPr>
              <a:t>Funny</a:t>
            </a:r>
          </a:p>
        </p:txBody>
      </p:sp>
      <p:pic>
        <p:nvPicPr>
          <p:cNvPr id="244753" name="Picture 17" descr="girl-3-128x128"/>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2809875" y="1738313"/>
            <a:ext cx="574675" cy="574675"/>
          </a:xfrm>
          <a:prstGeom prst="rect">
            <a:avLst/>
          </a:prstGeom>
          <a:noFill/>
        </p:spPr>
      </p:pic>
      <p:pic>
        <p:nvPicPr>
          <p:cNvPr id="244754" name="Picture 18" descr="boy_icon"/>
          <p:cNvPicPr>
            <a:picLocks noChangeAspect="1" noChangeArrowheads="1"/>
          </p:cNvPicPr>
          <p:nvPr/>
        </p:nvPicPr>
        <p:blipFill>
          <a:blip r:embed="rId4" cstate="print">
            <a:clrChange>
              <a:clrFrom>
                <a:srgbClr val="FEFEFC"/>
              </a:clrFrom>
              <a:clrTo>
                <a:srgbClr val="FEFEFC">
                  <a:alpha val="0"/>
                </a:srgbClr>
              </a:clrTo>
            </a:clrChange>
          </a:blip>
          <a:srcRect/>
          <a:stretch>
            <a:fillRect/>
          </a:stretch>
        </p:blipFill>
        <p:spPr bwMode="auto">
          <a:xfrm>
            <a:off x="3087688" y="2741613"/>
            <a:ext cx="514350" cy="514350"/>
          </a:xfrm>
          <a:prstGeom prst="rect">
            <a:avLst/>
          </a:prstGeom>
          <a:noFill/>
        </p:spPr>
      </p:pic>
      <p:pic>
        <p:nvPicPr>
          <p:cNvPr id="244756" name="Picture 20" descr="drew%20final"/>
          <p:cNvPicPr>
            <a:picLocks noChangeAspect="1" noChangeArrowheads="1"/>
          </p:cNvPicPr>
          <p:nvPr/>
        </p:nvPicPr>
        <p:blipFill>
          <a:blip r:embed="rId5" cstate="print">
            <a:clrChange>
              <a:clrFrom>
                <a:srgbClr val="FFFFFF"/>
              </a:clrFrom>
              <a:clrTo>
                <a:srgbClr val="FFFFFF">
                  <a:alpha val="0"/>
                </a:srgbClr>
              </a:clrTo>
            </a:clrChange>
          </a:blip>
          <a:srcRect l="20271" r="21230" b="278"/>
          <a:stretch>
            <a:fillRect/>
          </a:stretch>
        </p:blipFill>
        <p:spPr bwMode="auto">
          <a:xfrm>
            <a:off x="4611688" y="3808413"/>
            <a:ext cx="500062" cy="609600"/>
          </a:xfrm>
          <a:prstGeom prst="rect">
            <a:avLst/>
          </a:prstGeom>
          <a:noFill/>
        </p:spPr>
      </p:pic>
      <p:pic>
        <p:nvPicPr>
          <p:cNvPr id="244757" name="Picture 21" descr="istockphoto_1239124_girl_icon_design"/>
          <p:cNvPicPr>
            <a:picLocks noChangeAspect="1" noChangeArrowheads="1"/>
          </p:cNvPicPr>
          <p:nvPr/>
        </p:nvPicPr>
        <p:blipFill>
          <a:blip r:embed="rId6" cstate="print">
            <a:clrChange>
              <a:clrFrom>
                <a:srgbClr val="F39501"/>
              </a:clrFrom>
              <a:clrTo>
                <a:srgbClr val="F39501">
                  <a:alpha val="0"/>
                </a:srgbClr>
              </a:clrTo>
            </a:clrChange>
          </a:blip>
          <a:srcRect/>
          <a:stretch>
            <a:fillRect/>
          </a:stretch>
        </p:blipFill>
        <p:spPr bwMode="auto">
          <a:xfrm>
            <a:off x="1902141" y="4265613"/>
            <a:ext cx="576263" cy="609600"/>
          </a:xfrm>
          <a:prstGeom prst="rect">
            <a:avLst/>
          </a:prstGeom>
          <a:noFill/>
        </p:spPr>
      </p:pic>
      <p:pic>
        <p:nvPicPr>
          <p:cNvPr id="244758" name="Picture 22" descr="boy-1-128x128"/>
          <p:cNvPicPr>
            <a:picLocks noChangeAspect="1" noChangeArrowheads="1"/>
          </p:cNvPicPr>
          <p:nvPr/>
        </p:nvPicPr>
        <p:blipFill>
          <a:blip r:embed="rId7" cstate="print">
            <a:clrChange>
              <a:clrFrom>
                <a:srgbClr val="000000"/>
              </a:clrFrom>
              <a:clrTo>
                <a:srgbClr val="000000">
                  <a:alpha val="0"/>
                </a:srgbClr>
              </a:clrTo>
            </a:clrChange>
          </a:blip>
          <a:srcRect l="11812" r="14063" b="-563"/>
          <a:stretch>
            <a:fillRect/>
          </a:stretch>
        </p:blipFill>
        <p:spPr bwMode="auto">
          <a:xfrm>
            <a:off x="6440488" y="1598613"/>
            <a:ext cx="506412" cy="687387"/>
          </a:xfrm>
          <a:prstGeom prst="rect">
            <a:avLst/>
          </a:prstGeom>
          <a:solidFill>
            <a:schemeClr val="bg1"/>
          </a:solidFill>
        </p:spPr>
      </p:pic>
      <p:pic>
        <p:nvPicPr>
          <p:cNvPr id="244761" name="Picture 25" descr="istockphoto_1239124_girl_icon_design"/>
          <p:cNvPicPr>
            <a:picLocks noChangeAspect="1" noChangeArrowheads="1"/>
          </p:cNvPicPr>
          <p:nvPr/>
        </p:nvPicPr>
        <p:blipFill>
          <a:blip r:embed="rId6" cstate="print">
            <a:clrChange>
              <a:clrFrom>
                <a:srgbClr val="F39501"/>
              </a:clrFrom>
              <a:clrTo>
                <a:srgbClr val="F39501">
                  <a:alpha val="0"/>
                </a:srgbClr>
              </a:clrTo>
            </a:clrChange>
          </a:blip>
          <a:srcRect/>
          <a:stretch>
            <a:fillRect/>
          </a:stretch>
        </p:blipFill>
        <p:spPr bwMode="auto">
          <a:xfrm>
            <a:off x="5940426" y="3321050"/>
            <a:ext cx="576262" cy="609600"/>
          </a:xfrm>
          <a:prstGeom prst="rect">
            <a:avLst/>
          </a:prstGeom>
          <a:noFill/>
        </p:spPr>
      </p:pic>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a:t>Latent Factor Models</a:t>
            </a:r>
          </a:p>
        </p:txBody>
      </p:sp>
      <p:sp>
        <p:nvSpPr>
          <p:cNvPr id="33" name="Slide Number Placeholder 32"/>
          <p:cNvSpPr>
            <a:spLocks noGrp="1"/>
          </p:cNvSpPr>
          <p:nvPr>
            <p:ph type="sldNum" sz="quarter" idx="12"/>
          </p:nvPr>
        </p:nvSpPr>
        <p:spPr/>
        <p:txBody>
          <a:bodyPr/>
          <a:lstStyle/>
          <a:p>
            <a:fld id="{19B12225-5612-419B-A8D5-4B8EEE4C217E}" type="slidenum">
              <a:rPr lang="en-US" smtClean="0"/>
              <a:pPr/>
              <a:t>23</a:t>
            </a:fld>
            <a:endParaRPr lang="en-US"/>
          </a:p>
        </p:txBody>
      </p:sp>
      <p:sp>
        <p:nvSpPr>
          <p:cNvPr id="34" name="Footer Placeholder 33"/>
          <p:cNvSpPr>
            <a:spLocks noGrp="1"/>
          </p:cNvSpPr>
          <p:nvPr>
            <p:ph type="ftr" sz="quarter" idx="11"/>
          </p:nvPr>
        </p:nvSpPr>
        <p:spPr/>
        <p:txBody>
          <a:bodyPr/>
          <a:lstStyle/>
          <a:p>
            <a:r>
              <a:rPr lang="en-US"/>
              <a:t>J. Leskovec, A. Rajaraman, J. Ullman: Mining of Massive Datasets, http://www.mmds.org</a:t>
            </a:r>
          </a:p>
        </p:txBody>
      </p:sp>
      <p:sp>
        <p:nvSpPr>
          <p:cNvPr id="244745" name="Text Box 9"/>
          <p:cNvSpPr txBox="1">
            <a:spLocks noChangeArrowheads="1"/>
          </p:cNvSpPr>
          <p:nvPr/>
        </p:nvSpPr>
        <p:spPr bwMode="auto">
          <a:xfrm>
            <a:off x="1116013" y="5300663"/>
            <a:ext cx="18002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Princess</a:t>
            </a:r>
          </a:p>
          <a:p>
            <a:pPr rtl="0" eaLnBrk="0" hangingPunct="0"/>
            <a:r>
              <a:rPr lang="en-US">
                <a:solidFill>
                  <a:srgbClr val="0000FF"/>
                </a:solidFill>
                <a:latin typeface="Lucida Bright" pitchFamily="18" charset="0"/>
              </a:rPr>
              <a:t>Diaries</a:t>
            </a:r>
          </a:p>
        </p:txBody>
      </p:sp>
      <p:sp>
        <p:nvSpPr>
          <p:cNvPr id="244746" name="Text Box 10"/>
          <p:cNvSpPr txBox="1">
            <a:spLocks noChangeArrowheads="1"/>
          </p:cNvSpPr>
          <p:nvPr/>
        </p:nvSpPr>
        <p:spPr bwMode="auto">
          <a:xfrm>
            <a:off x="3743325" y="4722813"/>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Lion King</a:t>
            </a:r>
          </a:p>
        </p:txBody>
      </p:sp>
      <p:sp>
        <p:nvSpPr>
          <p:cNvPr id="244747" name="Text Box 11"/>
          <p:cNvSpPr txBox="1">
            <a:spLocks noChangeArrowheads="1"/>
          </p:cNvSpPr>
          <p:nvPr/>
        </p:nvSpPr>
        <p:spPr bwMode="auto">
          <a:xfrm>
            <a:off x="5678488" y="1217613"/>
            <a:ext cx="1462087" cy="366712"/>
          </a:xfrm>
          <a:prstGeom prst="rect">
            <a:avLst/>
          </a:prstGeom>
          <a:noFill/>
          <a:ln w="9525">
            <a:noFill/>
            <a:miter lim="800000"/>
            <a:headEnd/>
            <a:tailEnd/>
          </a:ln>
          <a:effectLst/>
        </p:spPr>
        <p:txBody>
          <a:bodyPr>
            <a:spAutoFit/>
          </a:bodyPr>
          <a:lstStyle/>
          <a:p>
            <a:pPr rtl="0" eaLnBrk="0" hangingPunct="0"/>
            <a:r>
              <a:rPr lang="en-US" dirty="0" err="1">
                <a:solidFill>
                  <a:srgbClr val="0000FF"/>
                </a:solidFill>
                <a:latin typeface="Lucida Bright" pitchFamily="18" charset="0"/>
              </a:rPr>
              <a:t>Braveheart</a:t>
            </a:r>
            <a:endParaRPr lang="en-US" dirty="0">
              <a:solidFill>
                <a:srgbClr val="0000FF"/>
              </a:solidFill>
              <a:latin typeface="Lucida Bright" pitchFamily="18" charset="0"/>
            </a:endParaRPr>
          </a:p>
        </p:txBody>
      </p:sp>
      <p:sp>
        <p:nvSpPr>
          <p:cNvPr id="244748" name="Text Box 12"/>
          <p:cNvSpPr txBox="1">
            <a:spLocks noChangeArrowheads="1"/>
          </p:cNvSpPr>
          <p:nvPr/>
        </p:nvSpPr>
        <p:spPr bwMode="auto">
          <a:xfrm>
            <a:off x="5976938" y="2667000"/>
            <a:ext cx="17287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Lethal Weapon</a:t>
            </a:r>
          </a:p>
        </p:txBody>
      </p:sp>
      <p:sp>
        <p:nvSpPr>
          <p:cNvPr id="244749" name="Text Box 13"/>
          <p:cNvSpPr txBox="1">
            <a:spLocks noChangeArrowheads="1"/>
          </p:cNvSpPr>
          <p:nvPr/>
        </p:nvSpPr>
        <p:spPr bwMode="auto">
          <a:xfrm>
            <a:off x="4751388" y="5408613"/>
            <a:ext cx="17494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Independence Day</a:t>
            </a:r>
          </a:p>
        </p:txBody>
      </p:sp>
      <p:sp>
        <p:nvSpPr>
          <p:cNvPr id="244750" name="Text Box 14"/>
          <p:cNvSpPr txBox="1">
            <a:spLocks noChangeArrowheads="1"/>
          </p:cNvSpPr>
          <p:nvPr/>
        </p:nvSpPr>
        <p:spPr bwMode="auto">
          <a:xfrm>
            <a:off x="3697288" y="1522413"/>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Amadeus</a:t>
            </a:r>
          </a:p>
        </p:txBody>
      </p:sp>
      <p:sp>
        <p:nvSpPr>
          <p:cNvPr id="244751" name="Text Box 15"/>
          <p:cNvSpPr txBox="1">
            <a:spLocks noChangeArrowheads="1"/>
          </p:cNvSpPr>
          <p:nvPr/>
        </p:nvSpPr>
        <p:spPr bwMode="auto">
          <a:xfrm>
            <a:off x="1411288" y="1412875"/>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The Color Purple</a:t>
            </a:r>
          </a:p>
        </p:txBody>
      </p:sp>
      <p:sp>
        <p:nvSpPr>
          <p:cNvPr id="244752" name="Text Box 16"/>
          <p:cNvSpPr txBox="1">
            <a:spLocks noChangeArrowheads="1"/>
          </p:cNvSpPr>
          <p:nvPr/>
        </p:nvSpPr>
        <p:spPr bwMode="auto">
          <a:xfrm>
            <a:off x="7148513" y="5911850"/>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Dumb and Dumber</a:t>
            </a:r>
          </a:p>
        </p:txBody>
      </p:sp>
      <p:sp>
        <p:nvSpPr>
          <p:cNvPr id="244759" name="Text Box 23"/>
          <p:cNvSpPr txBox="1">
            <a:spLocks noChangeArrowheads="1"/>
          </p:cNvSpPr>
          <p:nvPr/>
        </p:nvSpPr>
        <p:spPr bwMode="auto">
          <a:xfrm>
            <a:off x="4497388" y="3275013"/>
            <a:ext cx="1462087" cy="366712"/>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Ocean’s 11</a:t>
            </a:r>
          </a:p>
        </p:txBody>
      </p:sp>
      <p:sp>
        <p:nvSpPr>
          <p:cNvPr id="244760" name="Text Box 24"/>
          <p:cNvSpPr txBox="1">
            <a:spLocks noChangeArrowheads="1"/>
          </p:cNvSpPr>
          <p:nvPr/>
        </p:nvSpPr>
        <p:spPr bwMode="auto">
          <a:xfrm>
            <a:off x="1655763" y="2895600"/>
            <a:ext cx="14620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Sense and Sensibility</a:t>
            </a:r>
          </a:p>
        </p:txBody>
      </p:sp>
      <p:sp>
        <p:nvSpPr>
          <p:cNvPr id="31" name="TextBox 30"/>
          <p:cNvSpPr txBox="1"/>
          <p:nvPr/>
        </p:nvSpPr>
        <p:spPr>
          <a:xfrm>
            <a:off x="6579314" y="3408775"/>
            <a:ext cx="1181734" cy="400110"/>
          </a:xfrm>
          <a:prstGeom prst="rect">
            <a:avLst/>
          </a:prstGeom>
          <a:noFill/>
        </p:spPr>
        <p:txBody>
          <a:bodyPr wrap="none" rtlCol="0">
            <a:spAutoFit/>
          </a:bodyPr>
          <a:lstStyle/>
          <a:p>
            <a:r>
              <a:rPr lang="en-US" sz="2000" b="1" dirty="0">
                <a:solidFill>
                  <a:srgbClr val="D60093"/>
                </a:solidFill>
                <a:latin typeface="Arial" pitchFamily="34" charset="0"/>
                <a:cs typeface="Arial" pitchFamily="34" charset="0"/>
              </a:rPr>
              <a:t>Factor 1</a:t>
            </a:r>
          </a:p>
        </p:txBody>
      </p:sp>
      <p:sp>
        <p:nvSpPr>
          <p:cNvPr id="35" name="TextBox 34"/>
          <p:cNvSpPr txBox="1"/>
          <p:nvPr/>
        </p:nvSpPr>
        <p:spPr>
          <a:xfrm rot="16200000">
            <a:off x="3820766" y="5379691"/>
            <a:ext cx="1181734" cy="400110"/>
          </a:xfrm>
          <a:prstGeom prst="rect">
            <a:avLst/>
          </a:prstGeom>
          <a:noFill/>
        </p:spPr>
        <p:txBody>
          <a:bodyPr wrap="none" rtlCol="0">
            <a:spAutoFit/>
          </a:bodyPr>
          <a:lstStyle/>
          <a:p>
            <a:r>
              <a:rPr lang="en-US" sz="2000" b="1" dirty="0">
                <a:solidFill>
                  <a:srgbClr val="D60093"/>
                </a:solidFill>
                <a:latin typeface="Arial" pitchFamily="34" charset="0"/>
                <a:cs typeface="Arial" pitchFamily="34" charset="0"/>
              </a:rPr>
              <a:t>Factor 2</a:t>
            </a:r>
          </a:p>
        </p:txBody>
      </p:sp>
      <p:pic>
        <p:nvPicPr>
          <p:cNvPr id="36" name="Picture 19" descr="boy-icon"/>
          <p:cNvPicPr>
            <a:picLocks noChangeAspect="1" noChangeArrowheads="1"/>
          </p:cNvPicPr>
          <p:nvPr/>
        </p:nvPicPr>
        <p:blipFill>
          <a:blip r:embed="rId8" cstate="print">
            <a:clrChange>
              <a:clrFrom>
                <a:srgbClr val="FFFFFF"/>
              </a:clrFrom>
              <a:clrTo>
                <a:srgbClr val="FFFFFF">
                  <a:alpha val="0"/>
                </a:srgbClr>
              </a:clrTo>
            </a:clrChange>
          </a:blip>
          <a:srcRect l="9445" r="21249" b="1563"/>
          <a:stretch>
            <a:fillRect/>
          </a:stretch>
        </p:blipFill>
        <p:spPr bwMode="auto">
          <a:xfrm>
            <a:off x="6516688" y="5083938"/>
            <a:ext cx="669925" cy="762000"/>
          </a:xfrm>
          <a:prstGeom prst="rect">
            <a:avLst/>
          </a:prstGeom>
          <a:noFill/>
          <a:ln w="57150">
            <a:solidFill>
              <a:srgbClr val="FF0066"/>
            </a:solidFill>
          </a:ln>
        </p:spPr>
      </p:pic>
    </p:spTree>
    <p:extLst>
      <p:ext uri="{BB962C8B-B14F-4D97-AF65-F5344CB8AC3E}">
        <p14:creationId xmlns:p14="http://schemas.microsoft.com/office/powerpoint/2010/main" val="952792082"/>
      </p:ext>
    </p:extLst>
  </p:cSld>
  <p:clrMapOvr>
    <a:masterClrMapping/>
  </p:clrMapOvr>
  <p:transition advTm="132641"/>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dirty="0"/>
              <a:t>Recap: SVD</a:t>
            </a:r>
          </a:p>
        </p:txBody>
      </p:sp>
      <p:sp>
        <p:nvSpPr>
          <p:cNvPr id="40" name="Content Placeholder 39"/>
          <p:cNvSpPr>
            <a:spLocks noGrp="1"/>
          </p:cNvSpPr>
          <p:nvPr>
            <p:ph idx="1"/>
          </p:nvPr>
        </p:nvSpPr>
        <p:spPr>
          <a:xfrm>
            <a:off x="457200" y="1295400"/>
            <a:ext cx="8574088" cy="5410200"/>
          </a:xfrm>
        </p:spPr>
        <p:txBody>
          <a:bodyPr>
            <a:normAutofit/>
          </a:bodyPr>
          <a:lstStyle/>
          <a:p>
            <a:r>
              <a:rPr lang="en-US" b="1" dirty="0">
                <a:solidFill>
                  <a:srgbClr val="0000FF"/>
                </a:solidFill>
              </a:rPr>
              <a:t>Remember SVD:</a:t>
            </a:r>
          </a:p>
          <a:p>
            <a:pPr lvl="1"/>
            <a:r>
              <a:rPr lang="en-US" b="1" dirty="0"/>
              <a:t>A</a:t>
            </a:r>
            <a:r>
              <a:rPr lang="en-US" dirty="0"/>
              <a:t>: Input data matrix</a:t>
            </a:r>
          </a:p>
          <a:p>
            <a:pPr lvl="1"/>
            <a:r>
              <a:rPr lang="en-US" b="1" dirty="0"/>
              <a:t>U</a:t>
            </a:r>
            <a:r>
              <a:rPr lang="en-US" dirty="0"/>
              <a:t>: Left singular </a:t>
            </a:r>
            <a:r>
              <a:rPr lang="en-US" dirty="0" err="1"/>
              <a:t>vecs</a:t>
            </a:r>
            <a:r>
              <a:rPr lang="en-US" dirty="0"/>
              <a:t> </a:t>
            </a:r>
          </a:p>
          <a:p>
            <a:pPr lvl="1"/>
            <a:r>
              <a:rPr lang="en-US" b="1" dirty="0"/>
              <a:t>V</a:t>
            </a:r>
            <a:r>
              <a:rPr lang="en-US" dirty="0"/>
              <a:t>: Right singular </a:t>
            </a:r>
            <a:r>
              <a:rPr lang="en-US" dirty="0" err="1"/>
              <a:t>vecs</a:t>
            </a:r>
            <a:endParaRPr lang="en-US" dirty="0"/>
          </a:p>
          <a:p>
            <a:pPr lvl="1"/>
            <a:r>
              <a:rPr lang="en-US" b="1" dirty="0">
                <a:latin typeface="Symbol" pitchFamily="18" charset="2"/>
                <a:sym typeface="Symbol"/>
              </a:rPr>
              <a:t></a:t>
            </a:r>
            <a:r>
              <a:rPr lang="en-US" dirty="0"/>
              <a:t>: Singular values</a:t>
            </a:r>
          </a:p>
          <a:p>
            <a:pPr lvl="8"/>
            <a:endParaRPr lang="en-US" dirty="0"/>
          </a:p>
          <a:p>
            <a:r>
              <a:rPr lang="en-US" b="1" dirty="0">
                <a:solidFill>
                  <a:srgbClr val="FF0066"/>
                </a:solidFill>
              </a:rPr>
              <a:t>So in our case: </a:t>
            </a:r>
            <a:br>
              <a:rPr lang="en-US" b="1" dirty="0">
                <a:solidFill>
                  <a:srgbClr val="FF0066"/>
                </a:solidFill>
              </a:rPr>
            </a:br>
            <a:r>
              <a:rPr lang="en-US" b="1" dirty="0">
                <a:solidFill>
                  <a:srgbClr val="0000FF"/>
                </a:solidFill>
              </a:rPr>
              <a:t>“SVD” on Netflix data: </a:t>
            </a:r>
            <a:r>
              <a:rPr lang="en-US" b="1" i="1" dirty="0">
                <a:solidFill>
                  <a:srgbClr val="0000FF"/>
                </a:solidFill>
              </a:rPr>
              <a:t>R ≈ Q · P</a:t>
            </a:r>
            <a:r>
              <a:rPr lang="en-US" b="1" i="1" baseline="30000" dirty="0">
                <a:solidFill>
                  <a:srgbClr val="0000FF"/>
                </a:solidFill>
              </a:rPr>
              <a:t>T</a:t>
            </a:r>
            <a:r>
              <a:rPr lang="en-US" b="1" i="1" dirty="0">
                <a:solidFill>
                  <a:srgbClr val="0000FF"/>
                </a:solidFill>
              </a:rPr>
              <a:t> </a:t>
            </a:r>
            <a:br>
              <a:rPr lang="en-US" b="1" i="1" dirty="0">
                <a:solidFill>
                  <a:srgbClr val="0000FF"/>
                </a:solidFill>
              </a:rPr>
            </a:br>
            <a:r>
              <a:rPr lang="en-US" b="1" i="1" dirty="0"/>
              <a:t>A</a:t>
            </a:r>
            <a:r>
              <a:rPr lang="en-US" i="1" dirty="0"/>
              <a:t> = </a:t>
            </a:r>
            <a:r>
              <a:rPr lang="en-US" b="1" i="1" dirty="0"/>
              <a:t>R</a:t>
            </a:r>
            <a:r>
              <a:rPr lang="en-US" i="1" dirty="0"/>
              <a:t>,  </a:t>
            </a:r>
            <a:r>
              <a:rPr lang="en-US" b="1" i="1" dirty="0"/>
              <a:t>Q </a:t>
            </a:r>
            <a:r>
              <a:rPr lang="en-US" i="1" dirty="0"/>
              <a:t>= </a:t>
            </a:r>
            <a:r>
              <a:rPr lang="en-US" b="1" i="1" dirty="0"/>
              <a:t>U</a:t>
            </a:r>
            <a:r>
              <a:rPr lang="en-US" i="1" dirty="0"/>
              <a:t>, </a:t>
            </a:r>
            <a:r>
              <a:rPr lang="en-US" i="1" dirty="0">
                <a:sym typeface="Symbol"/>
              </a:rPr>
              <a:t> </a:t>
            </a:r>
            <a:r>
              <a:rPr lang="en-US" b="1" i="1" dirty="0">
                <a:sym typeface="Symbol"/>
              </a:rPr>
              <a:t>P</a:t>
            </a:r>
            <a:r>
              <a:rPr lang="en-US" baseline="30000" dirty="0"/>
              <a:t>T</a:t>
            </a:r>
            <a:r>
              <a:rPr lang="en-US" b="1" i="1" dirty="0">
                <a:sym typeface="Symbol"/>
              </a:rPr>
              <a:t> </a:t>
            </a:r>
            <a:r>
              <a:rPr lang="en-US" i="1" dirty="0">
                <a:sym typeface="Symbol"/>
              </a:rPr>
              <a:t>= </a:t>
            </a:r>
            <a:r>
              <a:rPr lang="en-US" b="1" dirty="0">
                <a:sym typeface="Symbol"/>
              </a:rPr>
              <a:t></a:t>
            </a:r>
            <a:r>
              <a:rPr lang="en-US" b="1" i="1" dirty="0">
                <a:sym typeface="Symbol"/>
              </a:rPr>
              <a:t> </a:t>
            </a:r>
            <a:r>
              <a:rPr lang="en-US" b="1" i="1" dirty="0"/>
              <a:t>V</a:t>
            </a:r>
            <a:r>
              <a:rPr lang="en-US" baseline="30000" dirty="0"/>
              <a:t>T</a:t>
            </a:r>
          </a:p>
        </p:txBody>
      </p:sp>
      <p:sp>
        <p:nvSpPr>
          <p:cNvPr id="14" name="Rectangle 2"/>
          <p:cNvSpPr>
            <a:spLocks noChangeArrowheads="1"/>
          </p:cNvSpPr>
          <p:nvPr/>
        </p:nvSpPr>
        <p:spPr bwMode="auto">
          <a:xfrm>
            <a:off x="7472363" y="1695450"/>
            <a:ext cx="328612" cy="320675"/>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15" name="AutoShape 5"/>
          <p:cNvSpPr>
            <a:spLocks noChangeArrowheads="1"/>
          </p:cNvSpPr>
          <p:nvPr/>
        </p:nvSpPr>
        <p:spPr bwMode="auto">
          <a:xfrm rot="16200000">
            <a:off x="4533900" y="2032000"/>
            <a:ext cx="1828800" cy="1143000"/>
          </a:xfrm>
          <a:prstGeom prst="flowChartProcess">
            <a:avLst/>
          </a:prstGeom>
          <a:solidFill>
            <a:srgbClr val="CCECFF"/>
          </a:solidFill>
          <a:ln w="9525">
            <a:solidFill>
              <a:schemeClr val="tx1"/>
            </a:solidFill>
            <a:miter lim="800000"/>
            <a:headEnd/>
            <a:tailEnd/>
          </a:ln>
          <a:effectLst/>
        </p:spPr>
        <p:txBody>
          <a:bodyPr vert="eaVert" wrap="none" anchor="ctr"/>
          <a:lstStyle/>
          <a:p>
            <a:pPr algn="ctr"/>
            <a:r>
              <a:rPr kumimoji="0" lang="en-US" sz="2400" b="1" dirty="0">
                <a:latin typeface="Sylfaen" pitchFamily="18" charset="0"/>
              </a:rPr>
              <a:t>A</a:t>
            </a:r>
            <a:endParaRPr kumimoji="0" lang="en-US" sz="2400" b="1" baseline="30000" dirty="0">
              <a:latin typeface="Sylfaen" pitchFamily="18" charset="0"/>
            </a:endParaRPr>
          </a:p>
        </p:txBody>
      </p:sp>
      <p:sp>
        <p:nvSpPr>
          <p:cNvPr id="16" name="AutoShape 6"/>
          <p:cNvSpPr>
            <a:spLocks/>
          </p:cNvSpPr>
          <p:nvPr/>
        </p:nvSpPr>
        <p:spPr bwMode="auto">
          <a:xfrm>
            <a:off x="4676775" y="1689100"/>
            <a:ext cx="152400" cy="1752600"/>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7" name="Text Box 7"/>
          <p:cNvSpPr txBox="1">
            <a:spLocks noChangeArrowheads="1"/>
          </p:cNvSpPr>
          <p:nvPr/>
        </p:nvSpPr>
        <p:spPr bwMode="auto">
          <a:xfrm>
            <a:off x="4419600" y="2374900"/>
            <a:ext cx="3921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sp>
        <p:nvSpPr>
          <p:cNvPr id="18" name="Text Box 8"/>
          <p:cNvSpPr txBox="1">
            <a:spLocks noChangeArrowheads="1"/>
          </p:cNvSpPr>
          <p:nvPr/>
        </p:nvSpPr>
        <p:spPr bwMode="auto">
          <a:xfrm>
            <a:off x="5274468" y="1012825"/>
            <a:ext cx="328613" cy="396875"/>
          </a:xfrm>
          <a:prstGeom prst="rect">
            <a:avLst/>
          </a:prstGeom>
          <a:noFill/>
          <a:ln w="9525">
            <a:noFill/>
            <a:miter lim="800000"/>
            <a:headEnd/>
            <a:tailEnd/>
          </a:ln>
          <a:effectLst/>
        </p:spPr>
        <p:txBody>
          <a:bodyPr wrap="none">
            <a:spAutoFit/>
          </a:bodyPr>
          <a:lstStyle/>
          <a:p>
            <a:pPr algn="l"/>
            <a:r>
              <a:rPr kumimoji="0" lang="en-US" sz="2000" dirty="0">
                <a:latin typeface="Sylfaen" pitchFamily="18" charset="0"/>
              </a:rPr>
              <a:t>n</a:t>
            </a:r>
          </a:p>
        </p:txBody>
      </p:sp>
      <p:sp>
        <p:nvSpPr>
          <p:cNvPr id="19" name="AutoShape 9"/>
          <p:cNvSpPr>
            <a:spLocks/>
          </p:cNvSpPr>
          <p:nvPr/>
        </p:nvSpPr>
        <p:spPr bwMode="auto">
          <a:xfrm rot="5400000">
            <a:off x="5286375" y="936625"/>
            <a:ext cx="304800" cy="1066800"/>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sp>
        <p:nvSpPr>
          <p:cNvPr id="20" name="Rectangle 10"/>
          <p:cNvSpPr>
            <a:spLocks noChangeArrowheads="1"/>
          </p:cNvSpPr>
          <p:nvPr/>
        </p:nvSpPr>
        <p:spPr bwMode="auto">
          <a:xfrm>
            <a:off x="7469188" y="2052637"/>
            <a:ext cx="395287"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sym typeface="Symbol" pitchFamily="18" charset="2"/>
              </a:rPr>
              <a:t></a:t>
            </a:r>
          </a:p>
        </p:txBody>
      </p:sp>
      <p:grpSp>
        <p:nvGrpSpPr>
          <p:cNvPr id="21" name="Group 11"/>
          <p:cNvGrpSpPr>
            <a:grpSpLocks/>
          </p:cNvGrpSpPr>
          <p:nvPr/>
        </p:nvGrpSpPr>
        <p:grpSpPr bwMode="auto">
          <a:xfrm>
            <a:off x="6494463" y="1689100"/>
            <a:ext cx="468312" cy="1752600"/>
            <a:chOff x="1663" y="1551"/>
            <a:chExt cx="295" cy="1104"/>
          </a:xfrm>
        </p:grpSpPr>
        <p:sp>
          <p:nvSpPr>
            <p:cNvPr id="22" name="AutoShape 12"/>
            <p:cNvSpPr>
              <a:spLocks/>
            </p:cNvSpPr>
            <p:nvPr/>
          </p:nvSpPr>
          <p:spPr bwMode="auto">
            <a:xfrm>
              <a:off x="1862" y="1551"/>
              <a:ext cx="96" cy="1104"/>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23" name="Text Box 13"/>
            <p:cNvSpPr txBox="1">
              <a:spLocks noChangeArrowheads="1"/>
            </p:cNvSpPr>
            <p:nvPr/>
          </p:nvSpPr>
          <p:spPr bwMode="auto">
            <a:xfrm>
              <a:off x="1663" y="1955"/>
              <a:ext cx="24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grpSp>
      <p:grpSp>
        <p:nvGrpSpPr>
          <p:cNvPr id="24" name="Group 14"/>
          <p:cNvGrpSpPr>
            <a:grpSpLocks/>
          </p:cNvGrpSpPr>
          <p:nvPr/>
        </p:nvGrpSpPr>
        <p:grpSpPr bwMode="auto">
          <a:xfrm>
            <a:off x="7964488" y="990600"/>
            <a:ext cx="1066800" cy="660400"/>
            <a:chOff x="2589" y="1111"/>
            <a:chExt cx="672" cy="416"/>
          </a:xfrm>
        </p:grpSpPr>
        <p:sp>
          <p:nvSpPr>
            <p:cNvPr id="25" name="Text Box 15"/>
            <p:cNvSpPr txBox="1">
              <a:spLocks noChangeArrowheads="1"/>
            </p:cNvSpPr>
            <p:nvPr/>
          </p:nvSpPr>
          <p:spPr bwMode="auto">
            <a:xfrm>
              <a:off x="2831" y="1111"/>
              <a:ext cx="20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26" name="AutoShape 16"/>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28" name="AutoShape 18"/>
          <p:cNvSpPr>
            <a:spLocks noChangeArrowheads="1"/>
          </p:cNvSpPr>
          <p:nvPr/>
        </p:nvSpPr>
        <p:spPr bwMode="auto">
          <a:xfrm rot="16200000">
            <a:off x="6206332" y="2521743"/>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29" name="AutoShape 19"/>
          <p:cNvSpPr>
            <a:spLocks noChangeArrowheads="1"/>
          </p:cNvSpPr>
          <p:nvPr/>
        </p:nvSpPr>
        <p:spPr bwMode="auto">
          <a:xfrm rot="16200000">
            <a:off x="7461250" y="1700212"/>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30" name="Rectangle 20"/>
          <p:cNvSpPr>
            <a:spLocks noChangeArrowheads="1"/>
          </p:cNvSpPr>
          <p:nvPr/>
        </p:nvSpPr>
        <p:spPr bwMode="auto">
          <a:xfrm>
            <a:off x="8234363" y="2014537"/>
            <a:ext cx="599844" cy="523220"/>
          </a:xfrm>
          <a:prstGeom prst="rect">
            <a:avLst/>
          </a:prstGeom>
          <a:noFill/>
          <a:ln w="9525" algn="ctr">
            <a:noFill/>
            <a:miter lim="800000"/>
            <a:headEnd/>
            <a:tailEnd/>
          </a:ln>
          <a:effectLst/>
        </p:spPr>
        <p:txBody>
          <a:bodyPr wrap="none">
            <a:spAutoFit/>
          </a:bodyPr>
          <a:lstStyle/>
          <a:p>
            <a:r>
              <a:rPr kumimoji="0" lang="en-US" sz="2800" b="1" dirty="0">
                <a:latin typeface="Sylfaen" pitchFamily="18" charset="0"/>
              </a:rPr>
              <a:t>V</a:t>
            </a:r>
            <a:r>
              <a:rPr kumimoji="0" lang="en-US" sz="2800" b="1" baseline="30000" dirty="0">
                <a:latin typeface="Sylfaen" pitchFamily="18" charset="0"/>
              </a:rPr>
              <a:t>T</a:t>
            </a:r>
          </a:p>
        </p:txBody>
      </p:sp>
      <p:sp>
        <p:nvSpPr>
          <p:cNvPr id="31" name="Rectangle 21"/>
          <p:cNvSpPr>
            <a:spLocks noChangeArrowheads="1"/>
          </p:cNvSpPr>
          <p:nvPr/>
        </p:nvSpPr>
        <p:spPr bwMode="auto">
          <a:xfrm>
            <a:off x="5984875" y="2044700"/>
            <a:ext cx="977900" cy="1006475"/>
          </a:xfrm>
          <a:prstGeom prst="rect">
            <a:avLst/>
          </a:prstGeom>
          <a:noFill/>
          <a:ln w="9525" algn="ctr">
            <a:noFill/>
            <a:miter lim="800000"/>
            <a:headEnd/>
            <a:tailEnd/>
          </a:ln>
          <a:effectLst/>
        </p:spPr>
        <p:txBody>
          <a:bodyPr>
            <a:spAutoFit/>
          </a:bodyPr>
          <a:lstStyle/>
          <a:p>
            <a:r>
              <a:rPr kumimoji="0" lang="en-US" sz="6000" dirty="0">
                <a:latin typeface="Symbol" pitchFamily="18" charset="2"/>
                <a:sym typeface="Symbol" pitchFamily="18" charset="2"/>
              </a:rPr>
              <a:t></a:t>
            </a:r>
            <a:r>
              <a:rPr kumimoji="0" lang="en-US" sz="4400" dirty="0">
                <a:latin typeface="Symbol" pitchFamily="18" charset="2"/>
              </a:rPr>
              <a:t> </a:t>
            </a:r>
          </a:p>
        </p:txBody>
      </p:sp>
      <p:sp>
        <p:nvSpPr>
          <p:cNvPr id="32" name="Rectangle 22"/>
          <p:cNvSpPr>
            <a:spLocks noChangeArrowheads="1"/>
          </p:cNvSpPr>
          <p:nvPr/>
        </p:nvSpPr>
        <p:spPr bwMode="auto">
          <a:xfrm>
            <a:off x="7197725" y="168592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33" name="Rectangle 23"/>
          <p:cNvSpPr>
            <a:spLocks noChangeArrowheads="1"/>
          </p:cNvSpPr>
          <p:nvPr/>
        </p:nvSpPr>
        <p:spPr bwMode="auto">
          <a:xfrm>
            <a:off x="7637463" y="1865312"/>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34" name="AutoShape 24"/>
          <p:cNvSpPr>
            <a:spLocks noChangeArrowheads="1"/>
          </p:cNvSpPr>
          <p:nvPr/>
        </p:nvSpPr>
        <p:spPr bwMode="auto">
          <a:xfrm>
            <a:off x="7921625" y="1706562"/>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35" name="Rectangle 25"/>
          <p:cNvSpPr>
            <a:spLocks noChangeArrowheads="1"/>
          </p:cNvSpPr>
          <p:nvPr/>
        </p:nvSpPr>
        <p:spPr bwMode="auto">
          <a:xfrm>
            <a:off x="7920038" y="1874837"/>
            <a:ext cx="1150937"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45" name="Slide Number Placeholder 44"/>
          <p:cNvSpPr>
            <a:spLocks noGrp="1"/>
          </p:cNvSpPr>
          <p:nvPr>
            <p:ph type="sldNum" sz="quarter" idx="12"/>
          </p:nvPr>
        </p:nvSpPr>
        <p:spPr/>
        <p:txBody>
          <a:bodyPr/>
          <a:lstStyle/>
          <a:p>
            <a:fld id="{19B12225-5612-419B-A8D5-4B8EEE4C217E}" type="slidenum">
              <a:rPr lang="en-US" smtClean="0"/>
              <a:pPr/>
              <a:t>24</a:t>
            </a:fld>
            <a:endParaRPr lang="en-US"/>
          </a:p>
        </p:txBody>
      </p:sp>
      <p:sp>
        <p:nvSpPr>
          <p:cNvPr id="42" name="Rectangle 17"/>
          <p:cNvSpPr>
            <a:spLocks noChangeArrowheads="1"/>
          </p:cNvSpPr>
          <p:nvPr/>
        </p:nvSpPr>
        <p:spPr bwMode="auto">
          <a:xfrm>
            <a:off x="6970776" y="3479313"/>
            <a:ext cx="442750" cy="523220"/>
          </a:xfrm>
          <a:prstGeom prst="rect">
            <a:avLst/>
          </a:prstGeom>
          <a:noFill/>
          <a:ln w="9525" algn="ctr">
            <a:noFill/>
            <a:miter lim="800000"/>
            <a:headEnd/>
            <a:tailEnd/>
          </a:ln>
          <a:effectLst/>
        </p:spPr>
        <p:txBody>
          <a:bodyPr wrap="none">
            <a:spAutoFit/>
          </a:bodyPr>
          <a:lstStyle/>
          <a:p>
            <a:r>
              <a:rPr kumimoji="0" lang="en-US" sz="2800" b="1" dirty="0">
                <a:latin typeface="Sylfaen" pitchFamily="18" charset="0"/>
              </a:rPr>
              <a:t>U</a:t>
            </a:r>
            <a:endParaRPr kumimoji="0" lang="en-US" sz="2800" b="1" baseline="30000" dirty="0">
              <a:latin typeface="Sylfaen" pitchFamily="18" charset="0"/>
            </a:endParaRPr>
          </a:p>
        </p:txBody>
      </p:sp>
      <mc:AlternateContent xmlns:mc="http://schemas.openxmlformats.org/markup-compatibility/2006" xmlns:a14="http://schemas.microsoft.com/office/drawing/2010/main">
        <mc:Choice Requires="a14">
          <p:sp>
            <p:nvSpPr>
              <p:cNvPr id="36" name="TextBox 35"/>
              <p:cNvSpPr txBox="1"/>
              <p:nvPr/>
            </p:nvSpPr>
            <p:spPr>
              <a:xfrm>
                <a:off x="6705600" y="5715000"/>
                <a:ext cx="2223429" cy="5309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solidFill>
                                <a:srgbClr val="008000"/>
                              </a:solidFill>
                              <a:latin typeface="Cambria Math" panose="02040503050406030204" pitchFamily="18" charset="0"/>
                              <a:cs typeface="Arial" pitchFamily="34" charset="0"/>
                            </a:rPr>
                          </m:ctrlPr>
                        </m:sSubPr>
                        <m:e>
                          <m:acc>
                            <m:accPr>
                              <m:chr m:val="̂"/>
                              <m:ctrlPr>
                                <a:rPr lang="en-US" sz="2800" b="1" i="1" smtClean="0">
                                  <a:solidFill>
                                    <a:srgbClr val="008000"/>
                                  </a:solidFill>
                                  <a:latin typeface="Cambria Math" panose="02040503050406030204" pitchFamily="18" charset="0"/>
                                  <a:cs typeface="Arial" pitchFamily="34" charset="0"/>
                                </a:rPr>
                              </m:ctrlPr>
                            </m:accPr>
                            <m:e>
                              <m:r>
                                <a:rPr lang="en-US" sz="2800" b="1" i="1" smtClean="0">
                                  <a:solidFill>
                                    <a:srgbClr val="008000"/>
                                  </a:solidFill>
                                  <a:latin typeface="Cambria Math"/>
                                  <a:cs typeface="Arial" pitchFamily="34" charset="0"/>
                                </a:rPr>
                                <m:t>𝒓</m:t>
                              </m:r>
                            </m:e>
                          </m:acc>
                        </m:e>
                        <m:sub>
                          <m:r>
                            <a:rPr lang="en-US" sz="2800" b="1" i="1" smtClean="0">
                              <a:solidFill>
                                <a:srgbClr val="008000"/>
                              </a:solidFill>
                              <a:latin typeface="Cambria Math"/>
                              <a:cs typeface="Arial" pitchFamily="34" charset="0"/>
                            </a:rPr>
                            <m:t>𝒙𝒊</m:t>
                          </m:r>
                        </m:sub>
                      </m:sSub>
                      <m:r>
                        <a:rPr lang="en-US" sz="2800" b="1" i="1" smtClean="0">
                          <a:solidFill>
                            <a:srgbClr val="008000"/>
                          </a:solidFill>
                          <a:latin typeface="Cambria Math"/>
                          <a:cs typeface="Arial" pitchFamily="34" charset="0"/>
                        </a:rPr>
                        <m:t>=</m:t>
                      </m:r>
                      <m:sSub>
                        <m:sSubPr>
                          <m:ctrlPr>
                            <a:rPr lang="en-US" sz="2800" b="1" i="1" smtClean="0">
                              <a:solidFill>
                                <a:srgbClr val="008000"/>
                              </a:solidFill>
                              <a:latin typeface="Cambria Math" panose="02040503050406030204" pitchFamily="18" charset="0"/>
                              <a:cs typeface="Arial" pitchFamily="34" charset="0"/>
                            </a:rPr>
                          </m:ctrlPr>
                        </m:sSubPr>
                        <m:e>
                          <m:r>
                            <a:rPr lang="en-US" sz="2800" b="1" i="1" smtClean="0">
                              <a:solidFill>
                                <a:srgbClr val="008000"/>
                              </a:solidFill>
                              <a:latin typeface="Cambria Math"/>
                              <a:cs typeface="Arial" pitchFamily="34" charset="0"/>
                            </a:rPr>
                            <m:t>𝒒</m:t>
                          </m:r>
                        </m:e>
                        <m:sub>
                          <m:r>
                            <a:rPr lang="en-US" sz="2800" b="1" i="1" smtClean="0">
                              <a:solidFill>
                                <a:srgbClr val="008000"/>
                              </a:solidFill>
                              <a:latin typeface="Cambria Math"/>
                              <a:cs typeface="Arial" pitchFamily="34" charset="0"/>
                            </a:rPr>
                            <m:t>𝒊</m:t>
                          </m:r>
                        </m:sub>
                      </m:sSub>
                      <m:r>
                        <a:rPr lang="en-US" sz="2800" b="1" i="1" smtClean="0">
                          <a:solidFill>
                            <a:srgbClr val="008000"/>
                          </a:solidFill>
                          <a:latin typeface="Cambria Math"/>
                          <a:cs typeface="Arial" pitchFamily="34" charset="0"/>
                        </a:rPr>
                        <m:t>⋅</m:t>
                      </m:r>
                      <m:sSubSup>
                        <m:sSubSupPr>
                          <m:ctrlPr>
                            <a:rPr lang="en-US" sz="2800" b="1" i="1" smtClean="0">
                              <a:solidFill>
                                <a:srgbClr val="008000"/>
                              </a:solidFill>
                              <a:latin typeface="Cambria Math" panose="02040503050406030204" pitchFamily="18" charset="0"/>
                              <a:cs typeface="Arial" pitchFamily="34" charset="0"/>
                            </a:rPr>
                          </m:ctrlPr>
                        </m:sSubSupPr>
                        <m:e>
                          <m:r>
                            <a:rPr lang="en-US" sz="2800" b="1" i="1" smtClean="0">
                              <a:solidFill>
                                <a:srgbClr val="008000"/>
                              </a:solidFill>
                              <a:latin typeface="Cambria Math"/>
                              <a:cs typeface="Arial" pitchFamily="34" charset="0"/>
                            </a:rPr>
                            <m:t>𝒑</m:t>
                          </m:r>
                        </m:e>
                        <m:sub>
                          <m:r>
                            <a:rPr lang="en-US" sz="2800" b="1" i="1" smtClean="0">
                              <a:solidFill>
                                <a:srgbClr val="008000"/>
                              </a:solidFill>
                              <a:latin typeface="Cambria Math"/>
                              <a:cs typeface="Arial" pitchFamily="34" charset="0"/>
                            </a:rPr>
                            <m:t>𝒙</m:t>
                          </m:r>
                        </m:sub>
                        <m:sup/>
                      </m:sSubSup>
                    </m:oMath>
                  </m:oMathPara>
                </a14:m>
                <a:endParaRPr lang="en-US" sz="2800" b="1" dirty="0">
                  <a:solidFill>
                    <a:srgbClr val="008000"/>
                  </a:solidFill>
                  <a:latin typeface="Arial" pitchFamily="34" charset="0"/>
                  <a:cs typeface="Arial" pitchFamily="34"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6705600" y="5715000"/>
                <a:ext cx="2223429" cy="530915"/>
              </a:xfrm>
              <a:prstGeom prst="rect">
                <a:avLst/>
              </a:prstGeom>
              <a:blipFill rotWithShape="1">
                <a:blip r:embed="rId3"/>
                <a:stretch>
                  <a:fillRect/>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671574967"/>
      </p:ext>
    </p:extLst>
  </p:cSld>
  <p:clrMapOvr>
    <a:masterClrMapping/>
  </p:clrMapOvr>
  <p:transition advTm="1332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dirty="0"/>
              <a:t>SVD: More good stuff</a:t>
            </a:r>
          </a:p>
        </p:txBody>
      </p:sp>
      <mc:AlternateContent xmlns:mc="http://schemas.openxmlformats.org/markup-compatibility/2006">
        <mc:Choice xmlns:a14="http://schemas.microsoft.com/office/drawing/2010/main" Requires="a14">
          <p:sp>
            <p:nvSpPr>
              <p:cNvPr id="40" name="Content Placeholder 39"/>
              <p:cNvSpPr>
                <a:spLocks noGrp="1"/>
              </p:cNvSpPr>
              <p:nvPr>
                <p:ph idx="1"/>
              </p:nvPr>
            </p:nvSpPr>
            <p:spPr>
              <a:xfrm>
                <a:off x="457200" y="1295400"/>
                <a:ext cx="8574088" cy="5562600"/>
              </a:xfrm>
            </p:spPr>
            <p:txBody>
              <a:bodyPr>
                <a:normAutofit/>
              </a:bodyPr>
              <a:lstStyle/>
              <a:p>
                <a:r>
                  <a:rPr lang="en-US" b="1" dirty="0">
                    <a:solidFill>
                      <a:srgbClr val="D60093"/>
                    </a:solidFill>
                  </a:rPr>
                  <a:t>We already know that SVD gives minimum reconstruction error </a:t>
                </a:r>
                <a:r>
                  <a:rPr lang="en-US" b="1" dirty="0"/>
                  <a:t>(Sum of Squared Errors):</a:t>
                </a:r>
              </a:p>
              <a:p>
                <a:pPr marL="118872" indent="0">
                  <a:buNone/>
                </a:pPr>
                <a14:m>
                  <m:oMathPara xmlns:m="http://schemas.openxmlformats.org/officeDocument/2006/math">
                    <m:oMathParaPr>
                      <m:jc m:val="centerGroup"/>
                    </m:oMathParaPr>
                    <m:oMath xmlns:m="http://schemas.openxmlformats.org/officeDocument/2006/math">
                      <m:limLow>
                        <m:limLowPr>
                          <m:ctrlPr>
                            <a:rPr lang="en-US" b="0" i="1" smtClean="0">
                              <a:latin typeface="Cambria Math" panose="02040503050406030204" pitchFamily="18" charset="0"/>
                            </a:rPr>
                          </m:ctrlPr>
                        </m:limLowPr>
                        <m:e>
                          <m:r>
                            <m:rPr>
                              <m:sty m:val="p"/>
                            </m:rPr>
                            <a:rPr lang="en-US" b="0" i="0" smtClean="0">
                              <a:latin typeface="Cambria Math"/>
                            </a:rPr>
                            <m:t>min</m:t>
                          </m:r>
                        </m:e>
                        <m:lim>
                          <m:r>
                            <a:rPr lang="en-US" b="0" i="1" smtClean="0">
                              <a:latin typeface="Cambria Math"/>
                            </a:rPr>
                            <m:t>𝑈</m:t>
                          </m:r>
                          <m:r>
                            <a:rPr lang="en-US" b="0" i="0" smtClean="0">
                              <a:latin typeface="Cambria Math"/>
                            </a:rPr>
                            <m:t>,</m:t>
                          </m:r>
                          <m:r>
                            <m:rPr>
                              <m:sty m:val="p"/>
                            </m:rPr>
                            <a:rPr lang="en-US" b="0" i="0" smtClean="0">
                              <a:latin typeface="Cambria Math"/>
                            </a:rPr>
                            <m:t>V</m:t>
                          </m:r>
                          <m:r>
                            <a:rPr lang="en-US" b="0" i="0" smtClean="0">
                              <a:latin typeface="Cambria Math"/>
                            </a:rPr>
                            <m:t>, </m:t>
                          </m:r>
                          <m:r>
                            <m:rPr>
                              <m:sty m:val="p"/>
                            </m:rPr>
                            <a:rPr lang="en-US" b="0" i="0" smtClean="0">
                              <a:latin typeface="Cambria Math"/>
                            </a:rPr>
                            <m:t>Σ</m:t>
                          </m:r>
                        </m:lim>
                      </m:limLow>
                      <m:nary>
                        <m:naryPr>
                          <m:chr m:val="∑"/>
                          <m:supHide m:val="on"/>
                          <m:ctrlPr>
                            <a:rPr lang="en-US" i="1">
                              <a:latin typeface="Cambria Math" panose="02040503050406030204" pitchFamily="18" charset="0"/>
                            </a:rPr>
                          </m:ctrlPr>
                        </m:naryPr>
                        <m:sub>
                          <m:r>
                            <a:rPr lang="en-US" i="1">
                              <a:latin typeface="Cambria Math"/>
                            </a:rPr>
                            <m:t>𝑖𝑗</m:t>
                          </m:r>
                          <m:r>
                            <a:rPr lang="en-US" b="0" i="1" smtClean="0">
                              <a:latin typeface="Cambria Math"/>
                            </a:rPr>
                            <m:t>∈</m:t>
                          </m:r>
                          <m:r>
                            <a:rPr lang="en-US" b="0" i="1" smtClean="0">
                              <a:latin typeface="Cambria Math"/>
                            </a:rPr>
                            <m:t>𝐴</m:t>
                          </m:r>
                          <m:r>
                            <a:rPr lang="en-US" b="0" i="1" smtClean="0">
                              <a:latin typeface="Cambria Math"/>
                            </a:rPr>
                            <m:t> </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𝐴</m:t>
                                      </m:r>
                                    </m:e>
                                    <m:sub>
                                      <m:r>
                                        <a:rPr lang="en-US" i="1">
                                          <a:latin typeface="Cambria Math"/>
                                        </a:rPr>
                                        <m:t>𝑖𝑗</m:t>
                                      </m:r>
                                    </m:sub>
                                  </m:sSub>
                                  <m:r>
                                    <a:rPr lang="en-US" i="1">
                                      <a:latin typeface="Cambria Math"/>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a:rPr>
                                            <m:t>𝑈</m:t>
                                          </m:r>
                                          <m:r>
                                            <m:rPr>
                                              <m:sty m:val="p"/>
                                            </m:rPr>
                                            <a:rPr lang="en-US">
                                              <a:latin typeface="Cambria Math"/>
                                            </a:rPr>
                                            <m:t>Σ</m:t>
                                          </m:r>
                                          <m:sSup>
                                            <m:sSupPr>
                                              <m:ctrlPr>
                                                <a:rPr lang="en-US" i="1">
                                                  <a:latin typeface="Cambria Math" panose="02040503050406030204" pitchFamily="18" charset="0"/>
                                                </a:rPr>
                                              </m:ctrlPr>
                                            </m:sSupPr>
                                            <m:e>
                                              <m:r>
                                                <a:rPr lang="en-US" i="1">
                                                  <a:latin typeface="Cambria Math"/>
                                                </a:rPr>
                                                <m:t>𝑉</m:t>
                                              </m:r>
                                            </m:e>
                                            <m:sup>
                                              <m:r>
                                                <m:rPr>
                                                  <m:sty m:val="p"/>
                                                </m:rPr>
                                                <a:rPr lang="en-US">
                                                  <a:latin typeface="Cambria Math"/>
                                                </a:rPr>
                                                <m:t>T</m:t>
                                              </m:r>
                                            </m:sup>
                                          </m:sSup>
                                        </m:e>
                                      </m:d>
                                    </m:e>
                                    <m:sub>
                                      <m:r>
                                        <a:rPr lang="en-US" i="1">
                                          <a:latin typeface="Cambria Math"/>
                                        </a:rPr>
                                        <m:t>𝑖𝑗</m:t>
                                      </m:r>
                                    </m:sub>
                                  </m:sSub>
                                </m:e>
                              </m:d>
                            </m:e>
                            <m:sup>
                              <m:r>
                                <a:rPr lang="en-US" i="1">
                                  <a:latin typeface="Cambria Math"/>
                                </a:rPr>
                                <m:t>2</m:t>
                              </m:r>
                            </m:sup>
                          </m:sSup>
                        </m:e>
                      </m:nary>
                    </m:oMath>
                  </m:oMathPara>
                </a14:m>
                <a:endParaRPr lang="en-US" dirty="0">
                  <a:solidFill>
                    <a:schemeClr val="accent3"/>
                  </a:solidFill>
                </a:endParaRPr>
              </a:p>
              <a:p>
                <a:r>
                  <a:rPr lang="en-US" b="1" dirty="0">
                    <a:solidFill>
                      <a:srgbClr val="0000FF"/>
                    </a:solidFill>
                  </a:rPr>
                  <a:t>Note two things:</a:t>
                </a:r>
              </a:p>
              <a:p>
                <a:pPr lvl="1"/>
                <a:r>
                  <a:rPr lang="en-US" b="1" dirty="0"/>
                  <a:t>SSE</a:t>
                </a:r>
                <a:r>
                  <a:rPr lang="en-US" dirty="0"/>
                  <a:t> and </a:t>
                </a:r>
                <a:r>
                  <a:rPr lang="en-US" b="1" dirty="0"/>
                  <a:t>RMSE</a:t>
                </a:r>
                <a:r>
                  <a:rPr lang="en-US" dirty="0"/>
                  <a:t> are monotonically related:</a:t>
                </a:r>
              </a:p>
              <a:p>
                <a:pPr lvl="2"/>
                <a14:m>
                  <m:oMath xmlns:m="http://schemas.openxmlformats.org/officeDocument/2006/math">
                    <m:r>
                      <a:rPr lang="en-US" b="1" i="1" smtClean="0">
                        <a:latin typeface="Cambria Math"/>
                      </a:rPr>
                      <m:t>𝑹𝑴𝑺𝑬</m:t>
                    </m:r>
                    <m:r>
                      <a:rPr lang="en-US" b="1" i="1" smtClean="0">
                        <a:latin typeface="Cambria Math"/>
                      </a:rPr>
                      <m:t>=</m:t>
                    </m:r>
                    <m:f>
                      <m:fPr>
                        <m:ctrlPr>
                          <a:rPr lang="en-US" b="1" i="1" smtClean="0">
                            <a:latin typeface="Cambria Math" panose="02040503050406030204" pitchFamily="18" charset="0"/>
                          </a:rPr>
                        </m:ctrlPr>
                      </m:fPr>
                      <m:num>
                        <m:r>
                          <a:rPr lang="en-US" b="1" i="1" smtClean="0">
                            <a:latin typeface="Cambria Math"/>
                          </a:rPr>
                          <m:t>𝟏</m:t>
                        </m:r>
                      </m:num>
                      <m:den>
                        <m:r>
                          <a:rPr lang="en-US" b="1" i="1" smtClean="0">
                            <a:latin typeface="Cambria Math"/>
                          </a:rPr>
                          <m:t>𝒄</m:t>
                        </m:r>
                      </m:den>
                    </m:f>
                    <m:rad>
                      <m:radPr>
                        <m:degHide m:val="on"/>
                        <m:ctrlPr>
                          <a:rPr lang="en-US" b="1" i="1" smtClean="0">
                            <a:latin typeface="Cambria Math" panose="02040503050406030204" pitchFamily="18" charset="0"/>
                          </a:rPr>
                        </m:ctrlPr>
                      </m:radPr>
                      <m:deg/>
                      <m:e>
                        <m:r>
                          <a:rPr lang="en-US" b="1" i="1" smtClean="0">
                            <a:latin typeface="Cambria Math"/>
                          </a:rPr>
                          <m:t>𝑺𝑺𝑬</m:t>
                        </m:r>
                      </m:e>
                    </m:rad>
                  </m:oMath>
                </a14:m>
                <a:r>
                  <a:rPr lang="en-US" b="1" dirty="0"/>
                  <a:t>   </a:t>
                </a:r>
                <a:r>
                  <a:rPr lang="en-US" b="1" dirty="0">
                    <a:solidFill>
                      <a:srgbClr val="0000FF"/>
                    </a:solidFill>
                  </a:rPr>
                  <a:t>Great news: SVD is minimizing RMSE</a:t>
                </a:r>
              </a:p>
              <a:p>
                <a:pPr lvl="1"/>
                <a:r>
                  <a:rPr lang="en-US" b="1" dirty="0"/>
                  <a:t>Complication:</a:t>
                </a:r>
                <a:r>
                  <a:rPr lang="en-US" dirty="0"/>
                  <a:t> The sum in SVD error term is over </a:t>
                </a:r>
                <a:br>
                  <a:rPr lang="en-US" dirty="0"/>
                </a:br>
                <a:r>
                  <a:rPr lang="en-US" dirty="0"/>
                  <a:t>all entries (no-rating in interpreted as zero-rating) </a:t>
                </a:r>
                <a:br>
                  <a:rPr lang="en-US" dirty="0"/>
                </a:br>
                <a:r>
                  <a:rPr lang="en-US" dirty="0">
                    <a:solidFill>
                      <a:srgbClr val="FF0066"/>
                    </a:solidFill>
                  </a:rPr>
                  <a:t>But our </a:t>
                </a:r>
                <a:r>
                  <a:rPr lang="en-US" b="1" i="1" dirty="0">
                    <a:solidFill>
                      <a:srgbClr val="FF0066"/>
                    </a:solidFill>
                  </a:rPr>
                  <a:t>R</a:t>
                </a:r>
                <a:r>
                  <a:rPr lang="en-US" b="1" dirty="0">
                    <a:solidFill>
                      <a:srgbClr val="FF0066"/>
                    </a:solidFill>
                  </a:rPr>
                  <a:t> </a:t>
                </a:r>
                <a:r>
                  <a:rPr lang="en-US" dirty="0">
                    <a:solidFill>
                      <a:srgbClr val="FF0066"/>
                    </a:solidFill>
                  </a:rPr>
                  <a:t>has missing entries!</a:t>
                </a:r>
              </a:p>
              <a:p>
                <a:pPr lvl="2"/>
                <a:endParaRPr lang="en-US" b="1" dirty="0"/>
              </a:p>
            </p:txBody>
          </p:sp>
        </mc:Choice>
        <mc:Fallback>
          <p:sp>
            <p:nvSpPr>
              <p:cNvPr id="40" name="Content Placeholder 39"/>
              <p:cNvSpPr>
                <a:spLocks noGrp="1" noRot="1" noChangeAspect="1" noMove="1" noResize="1" noEditPoints="1" noAdjustHandles="1" noChangeArrowheads="1" noChangeShapeType="1" noTextEdit="1"/>
              </p:cNvSpPr>
              <p:nvPr>
                <p:ph idx="1"/>
              </p:nvPr>
            </p:nvSpPr>
            <p:spPr>
              <a:xfrm>
                <a:off x="457200" y="1295400"/>
                <a:ext cx="8574088" cy="5562600"/>
              </a:xfrm>
              <a:blipFill>
                <a:blip r:embed="rId3"/>
                <a:stretch>
                  <a:fillRect t="-658"/>
                </a:stretch>
              </a:blipFill>
            </p:spPr>
            <p:txBody>
              <a:bodyPr/>
              <a:lstStyle/>
              <a:p>
                <a:r>
                  <a:rPr lang="zh-TW" altLang="en-US">
                    <a:noFill/>
                  </a:rPr>
                  <a:t> </a:t>
                </a:r>
              </a:p>
            </p:txBody>
          </p:sp>
        </mc:Fallback>
      </mc:AlternateContent>
      <p:sp>
        <p:nvSpPr>
          <p:cNvPr id="45" name="Slide Number Placeholder 44"/>
          <p:cNvSpPr>
            <a:spLocks noGrp="1"/>
          </p:cNvSpPr>
          <p:nvPr>
            <p:ph type="sldNum" sz="quarter" idx="12"/>
          </p:nvPr>
        </p:nvSpPr>
        <p:spPr/>
        <p:txBody>
          <a:bodyPr/>
          <a:lstStyle/>
          <a:p>
            <a:fld id="{19B12225-5612-419B-A8D5-4B8EEE4C217E}" type="slidenum">
              <a:rPr lang="en-US" smtClean="0"/>
              <a:pPr/>
              <a:t>25</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78584189"/>
      </p:ext>
    </p:extLst>
  </p:cSld>
  <p:clrMapOvr>
    <a:masterClrMapping/>
  </p:clrMapOvr>
  <p:transition advTm="13329"/>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normAutofit/>
          </a:bodyPr>
          <a:lstStyle/>
          <a:p>
            <a:r>
              <a:rPr lang="en-US" dirty="0"/>
              <a:t>Latent Factor Models</a:t>
            </a:r>
          </a:p>
        </p:txBody>
      </p:sp>
      <mc:AlternateContent xmlns:mc="http://schemas.openxmlformats.org/markup-compatibility/2006" xmlns:a14="http://schemas.microsoft.com/office/drawing/2010/main">
        <mc:Choice Requires="a14">
          <p:sp>
            <p:nvSpPr>
              <p:cNvPr id="153781" name="Rectangle 181"/>
              <p:cNvSpPr>
                <a:spLocks noGrp="1" noChangeArrowheads="1"/>
              </p:cNvSpPr>
              <p:nvPr>
                <p:ph idx="1"/>
              </p:nvPr>
            </p:nvSpPr>
            <p:spPr>
              <a:xfrm>
                <a:off x="457200" y="3048000"/>
                <a:ext cx="8686800" cy="3657600"/>
              </a:xfrm>
              <a:noFill/>
              <a:ln/>
            </p:spPr>
            <p:txBody>
              <a:bodyPr>
                <a:normAutofit lnSpcReduction="10000"/>
              </a:bodyPr>
              <a:lstStyle/>
              <a:p>
                <a:pPr marL="400050" indent="-400050"/>
                <a:r>
                  <a:rPr lang="en-US" b="1" dirty="0">
                    <a:solidFill>
                      <a:srgbClr val="D60093"/>
                    </a:solidFill>
                    <a:sym typeface="Wingdings" pitchFamily="2" charset="2"/>
                  </a:rPr>
                  <a:t>SVD isn’t defined when entries are missing!</a:t>
                </a:r>
                <a:endParaRPr lang="en-US" b="1" dirty="0">
                  <a:solidFill>
                    <a:srgbClr val="D60093"/>
                  </a:solidFill>
                </a:endParaRPr>
              </a:p>
              <a:p>
                <a:pPr marL="400050" indent="-400050"/>
                <a:r>
                  <a:rPr lang="en-US" b="1" dirty="0">
                    <a:solidFill>
                      <a:srgbClr val="0000FF"/>
                    </a:solidFill>
                    <a:sym typeface="Wingdings" pitchFamily="2" charset="2"/>
                  </a:rPr>
                  <a:t>Use specialized methods to find </a:t>
                </a:r>
                <a:r>
                  <a:rPr lang="en-US" b="1" i="1" dirty="0">
                    <a:solidFill>
                      <a:srgbClr val="0000FF"/>
                    </a:solidFill>
                    <a:sym typeface="Wingdings" pitchFamily="2" charset="2"/>
                  </a:rPr>
                  <a:t>P</a:t>
                </a:r>
                <a:r>
                  <a:rPr lang="en-US" b="1" dirty="0">
                    <a:solidFill>
                      <a:srgbClr val="0000FF"/>
                    </a:solidFill>
                    <a:sym typeface="Wingdings" pitchFamily="2" charset="2"/>
                  </a:rPr>
                  <a:t>, </a:t>
                </a:r>
                <a:r>
                  <a:rPr lang="en-US" b="1" i="1" dirty="0">
                    <a:solidFill>
                      <a:srgbClr val="0000FF"/>
                    </a:solidFill>
                    <a:sym typeface="Wingdings" pitchFamily="2" charset="2"/>
                  </a:rPr>
                  <a:t>Q</a:t>
                </a:r>
              </a:p>
              <a:p>
                <a:pPr marL="692658" lvl="1" indent="-400050"/>
                <a14:m>
                  <m:oMath xmlns:m="http://schemas.openxmlformats.org/officeDocument/2006/math">
                    <m:limLow>
                      <m:limLowPr>
                        <m:ctrlPr>
                          <a:rPr lang="en-US" i="1">
                            <a:latin typeface="Cambria Math" panose="02040503050406030204" pitchFamily="18" charset="0"/>
                          </a:rPr>
                        </m:ctrlPr>
                      </m:limLowPr>
                      <m:e>
                        <m:r>
                          <m:rPr>
                            <m:sty m:val="p"/>
                          </m:rPr>
                          <a:rPr lang="en-US">
                            <a:latin typeface="Cambria Math"/>
                          </a:rPr>
                          <m:t>min</m:t>
                        </m:r>
                      </m:e>
                      <m:lim>
                        <m:r>
                          <a:rPr lang="en-US" i="1">
                            <a:latin typeface="Cambria Math"/>
                          </a:rPr>
                          <m:t>𝑃</m:t>
                        </m:r>
                        <m:r>
                          <a:rPr lang="en-US" i="1">
                            <a:latin typeface="Cambria Math"/>
                          </a:rPr>
                          <m:t>,</m:t>
                        </m:r>
                        <m:r>
                          <a:rPr lang="en-US" i="1">
                            <a:latin typeface="Cambria Math"/>
                          </a:rPr>
                          <m:t>𝑄</m:t>
                        </m:r>
                      </m:lim>
                    </m:limLow>
                    <m:nary>
                      <m:naryPr>
                        <m:chr m:val="∑"/>
                        <m:supHide m:val="on"/>
                        <m:ctrlPr>
                          <a:rPr lang="en-US" i="1">
                            <a:latin typeface="Cambria Math" panose="02040503050406030204" pitchFamily="18" charset="0"/>
                          </a:rPr>
                        </m:ctrlPr>
                      </m:naryPr>
                      <m:sub>
                        <m:d>
                          <m:dPr>
                            <m:ctrlPr>
                              <a:rPr lang="en-US" i="1">
                                <a:latin typeface="Cambria Math" panose="02040503050406030204" pitchFamily="18" charset="0"/>
                              </a:rPr>
                            </m:ctrlPr>
                          </m:dPr>
                          <m:e>
                            <m:r>
                              <a:rPr lang="en-US" i="1">
                                <a:latin typeface="Cambria Math"/>
                              </a:rPr>
                              <m:t>𝑖</m:t>
                            </m:r>
                            <m:r>
                              <a:rPr lang="en-US" i="1">
                                <a:latin typeface="Cambria Math"/>
                              </a:rPr>
                              <m:t>,</m:t>
                            </m:r>
                            <m:r>
                              <a:rPr lang="en-US" b="0" i="1" smtClean="0">
                                <a:latin typeface="Cambria Math"/>
                              </a:rPr>
                              <m:t>𝑥</m:t>
                            </m:r>
                          </m:e>
                        </m:d>
                        <m:r>
                          <a:rPr lang="en-US" i="1">
                            <a:latin typeface="Cambria Math"/>
                          </a:rPr>
                          <m:t>∈</m:t>
                        </m:r>
                        <m:r>
                          <m:rPr>
                            <m:sty m:val="p"/>
                          </m:rPr>
                          <a:rPr lang="en-US" i="1">
                            <a:latin typeface="Cambria Math"/>
                          </a:rPr>
                          <m:t>R</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a:rPr>
                                      <m:t>𝑟</m:t>
                                    </m:r>
                                  </m:e>
                                  <m:sub>
                                    <m:r>
                                      <a:rPr lang="en-US" b="0" i="1" smtClean="0">
                                        <a:latin typeface="Cambria Math"/>
                                      </a:rPr>
                                      <m:t>𝑥𝑖</m:t>
                                    </m:r>
                                  </m:sub>
                                </m:sSub>
                                <m:r>
                                  <a:rPr lang="en-US" i="1">
                                    <a:latin typeface="Cambria Math"/>
                                  </a:rPr>
                                  <m:t>−</m:t>
                                </m:r>
                                <m:sSub>
                                  <m:sSubPr>
                                    <m:ctrlPr>
                                      <a:rPr lang="en-US" i="1">
                                        <a:latin typeface="Cambria Math" panose="02040503050406030204" pitchFamily="18" charset="0"/>
                                      </a:rPr>
                                    </m:ctrlPr>
                                  </m:sSubPr>
                                  <m:e>
                                    <m:r>
                                      <a:rPr lang="en-US" i="1">
                                        <a:latin typeface="Cambria Math"/>
                                      </a:rPr>
                                      <m:t>𝑞</m:t>
                                    </m:r>
                                  </m:e>
                                  <m:sub>
                                    <m:r>
                                      <a:rPr lang="en-US" i="1">
                                        <a:latin typeface="Cambria Math"/>
                                      </a:rPr>
                                      <m:t>𝑖</m:t>
                                    </m:r>
                                  </m:sub>
                                </m:sSub>
                                <m:r>
                                  <a:rPr lang="en-US" i="1">
                                    <a:latin typeface="Cambria Math"/>
                                  </a:rPr>
                                  <m:t>⋅</m:t>
                                </m:r>
                                <m:sSubSup>
                                  <m:sSubSupPr>
                                    <m:ctrlPr>
                                      <a:rPr lang="en-US" i="1">
                                        <a:latin typeface="Cambria Math" panose="02040503050406030204" pitchFamily="18" charset="0"/>
                                        <a:cs typeface="Arial" pitchFamily="34" charset="0"/>
                                      </a:rPr>
                                    </m:ctrlPr>
                                  </m:sSubSupPr>
                                  <m:e>
                                    <m:r>
                                      <a:rPr lang="en-US" i="1">
                                        <a:latin typeface="Cambria Math"/>
                                        <a:cs typeface="Arial" pitchFamily="34" charset="0"/>
                                      </a:rPr>
                                      <m:t>𝑝</m:t>
                                    </m:r>
                                  </m:e>
                                  <m:sub>
                                    <m:r>
                                      <a:rPr lang="en-US" b="0" i="1" smtClean="0">
                                        <a:latin typeface="Cambria Math"/>
                                        <a:cs typeface="Arial" pitchFamily="34" charset="0"/>
                                      </a:rPr>
                                      <m:t>𝑥</m:t>
                                    </m:r>
                                  </m:sub>
                                  <m:sup/>
                                </m:sSubSup>
                              </m:e>
                            </m:d>
                          </m:e>
                          <m:sup>
                            <m:r>
                              <a:rPr lang="en-US" i="1">
                                <a:latin typeface="Cambria Math"/>
                              </a:rPr>
                              <m:t>2</m:t>
                            </m:r>
                          </m:sup>
                        </m:sSup>
                      </m:e>
                    </m:nary>
                  </m:oMath>
                </a14:m>
                <a:endParaRPr lang="en-US" dirty="0">
                  <a:solidFill>
                    <a:schemeClr val="accent3"/>
                  </a:solidFill>
                  <a:sym typeface="Wingdings" pitchFamily="2" charset="2"/>
                </a:endParaRPr>
              </a:p>
              <a:p>
                <a:pPr marL="692658" lvl="1" indent="-400050"/>
                <a:r>
                  <a:rPr lang="en-US" b="1" dirty="0">
                    <a:sym typeface="Wingdings" pitchFamily="2" charset="2"/>
                  </a:rPr>
                  <a:t>Note:</a:t>
                </a:r>
              </a:p>
              <a:p>
                <a:pPr marL="957834" lvl="2" indent="-400050"/>
                <a:r>
                  <a:rPr lang="en-US" dirty="0">
                    <a:sym typeface="Wingdings" pitchFamily="2" charset="2"/>
                  </a:rPr>
                  <a:t>We don’t require cols of </a:t>
                </a:r>
                <a:r>
                  <a:rPr lang="en-US" b="1" i="1" dirty="0">
                    <a:solidFill>
                      <a:srgbClr val="0000FF"/>
                    </a:solidFill>
                  </a:rPr>
                  <a:t>P, Q</a:t>
                </a:r>
                <a:r>
                  <a:rPr lang="en-US" b="1" i="1" dirty="0">
                    <a:solidFill>
                      <a:schemeClr val="accent3"/>
                    </a:solidFill>
                  </a:rPr>
                  <a:t> </a:t>
                </a:r>
                <a:r>
                  <a:rPr lang="en-US" dirty="0"/>
                  <a:t>to be orthogonal/unit length</a:t>
                </a:r>
              </a:p>
              <a:p>
                <a:pPr marL="957834" lvl="2" indent="-400050"/>
                <a:r>
                  <a:rPr lang="en-US" b="1" i="1" dirty="0">
                    <a:solidFill>
                      <a:srgbClr val="0000FF"/>
                    </a:solidFill>
                  </a:rPr>
                  <a:t>P, Q</a:t>
                </a:r>
                <a:r>
                  <a:rPr lang="en-US" b="1" i="1" dirty="0">
                    <a:solidFill>
                      <a:schemeClr val="accent3"/>
                    </a:solidFill>
                  </a:rPr>
                  <a:t> </a:t>
                </a:r>
                <a:r>
                  <a:rPr lang="en-US" dirty="0">
                    <a:sym typeface="Wingdings" pitchFamily="2" charset="2"/>
                  </a:rPr>
                  <a:t>map users/movies to a latent space</a:t>
                </a:r>
              </a:p>
              <a:p>
                <a:pPr marL="957834" lvl="2" indent="-400050"/>
                <a:r>
                  <a:rPr lang="en-US" dirty="0">
                    <a:sym typeface="Wingdings" pitchFamily="2" charset="2"/>
                  </a:rPr>
                  <a:t>The most popular model among Netflix contestants</a:t>
                </a:r>
              </a:p>
            </p:txBody>
          </p:sp>
        </mc:Choice>
        <mc:Fallback xmlns="">
          <p:sp>
            <p:nvSpPr>
              <p:cNvPr id="153781" name="Rectangle 181"/>
              <p:cNvSpPr>
                <a:spLocks noGrp="1" noRot="1" noChangeAspect="1" noMove="1" noResize="1" noEditPoints="1" noAdjustHandles="1" noChangeArrowheads="1" noChangeShapeType="1" noTextEdit="1"/>
              </p:cNvSpPr>
              <p:nvPr>
                <p:ph idx="1"/>
              </p:nvPr>
            </p:nvSpPr>
            <p:spPr>
              <a:xfrm>
                <a:off x="457200" y="3048000"/>
                <a:ext cx="8686800" cy="3657600"/>
              </a:xfrm>
              <a:blipFill rotWithShape="1">
                <a:blip r:embed="rId2"/>
                <a:stretch>
                  <a:fillRect l="-1333" t="-2167"/>
                </a:stretch>
              </a:blipFill>
              <a:ln/>
            </p:spPr>
            <p:txBody>
              <a:bodyPr/>
              <a:lstStyle/>
              <a:p>
                <a:r>
                  <a:rPr lang="en-US">
                    <a:noFill/>
                  </a:rPr>
                  <a:t> </a:t>
                </a:r>
              </a:p>
            </p:txBody>
          </p:sp>
        </mc:Fallback>
      </mc:AlternateContent>
      <p:sp>
        <p:nvSpPr>
          <p:cNvPr id="13" name="Footer Placeholder 12"/>
          <p:cNvSpPr>
            <a:spLocks noGrp="1"/>
          </p:cNvSpPr>
          <p:nvPr>
            <p:ph type="ftr" sz="quarter" idx="11"/>
          </p:nvPr>
        </p:nvSpPr>
        <p:spPr/>
        <p:txBody>
          <a:bodyPr/>
          <a:lstStyle/>
          <a:p>
            <a:r>
              <a:rPr lang="en-US"/>
              <a:t>J. Leskovec, A. Rajaraman, J. Ullman: Mining of Massive Datasets, http://www.mmds.org</a:t>
            </a:r>
          </a:p>
        </p:txBody>
      </p:sp>
      <p:sp>
        <p:nvSpPr>
          <p:cNvPr id="12" name="Slide Number Placeholder 11"/>
          <p:cNvSpPr>
            <a:spLocks noGrp="1"/>
          </p:cNvSpPr>
          <p:nvPr>
            <p:ph type="sldNum" sz="quarter" idx="12"/>
          </p:nvPr>
        </p:nvSpPr>
        <p:spPr/>
        <p:txBody>
          <a:bodyPr/>
          <a:lstStyle/>
          <a:p>
            <a:fld id="{19B12225-5612-419B-A8D5-4B8EEE4C217E}" type="slidenum">
              <a:rPr lang="en-US" smtClean="0"/>
              <a:pPr/>
              <a:t>26</a:t>
            </a:fld>
            <a:endParaRPr lang="en-US"/>
          </a:p>
        </p:txBody>
      </p:sp>
      <p:graphicFrame>
        <p:nvGraphicFramePr>
          <p:cNvPr id="153603" name="Group 3"/>
          <p:cNvGraphicFramePr>
            <a:graphicFrameLocks noGrp="1"/>
          </p:cNvGraphicFramePr>
          <p:nvPr>
            <p:extLst>
              <p:ext uri="{D42A27DB-BD31-4B8C-83A1-F6EECF244321}">
                <p14:modId xmlns:p14="http://schemas.microsoft.com/office/powerpoint/2010/main" val="1674384552"/>
              </p:ext>
            </p:extLst>
          </p:nvPr>
        </p:nvGraphicFramePr>
        <p:xfrm>
          <a:off x="144379" y="1395829"/>
          <a:ext cx="2499360" cy="1676400"/>
        </p:xfrm>
        <a:graphic>
          <a:graphicData uri="http://schemas.openxmlformats.org/drawingml/2006/table">
            <a:tbl>
              <a:tblPr rtl="1"/>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0"/>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a:ln>
                            <a:noFill/>
                          </a:ln>
                          <a:solidFill>
                            <a:schemeClr val="tx1"/>
                          </a:solidFill>
                          <a:effectLst/>
                          <a:latin typeface="Arial" charset="0"/>
                          <a:cs typeface="Arial" charset="0"/>
                        </a:rPr>
                        <a:t>4</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2"/>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5"/>
                  </a:ext>
                </a:extLst>
              </a:tr>
            </a:tbl>
          </a:graphicData>
        </a:graphic>
      </p:graphicFrame>
      <p:graphicFrame>
        <p:nvGraphicFramePr>
          <p:cNvPr id="153696" name="Group 96"/>
          <p:cNvGraphicFramePr>
            <a:graphicFrameLocks noGrp="1"/>
          </p:cNvGraphicFramePr>
          <p:nvPr>
            <p:extLst>
              <p:ext uri="{D42A27DB-BD31-4B8C-83A1-F6EECF244321}">
                <p14:modId xmlns:p14="http://schemas.microsoft.com/office/powerpoint/2010/main" val="3638381809"/>
              </p:ext>
            </p:extLst>
          </p:nvPr>
        </p:nvGraphicFramePr>
        <p:xfrm>
          <a:off x="2880360" y="1319629"/>
          <a:ext cx="1143000" cy="1752600"/>
        </p:xfrm>
        <a:graphic>
          <a:graphicData uri="http://schemas.openxmlformats.org/drawingml/2006/table">
            <a:tbl>
              <a:tblPr rtl="1"/>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153726" name="Group 126"/>
          <p:cNvGraphicFramePr>
            <a:graphicFrameLocks noGrp="1"/>
          </p:cNvGraphicFramePr>
          <p:nvPr>
            <p:extLst>
              <p:ext uri="{D42A27DB-BD31-4B8C-83A1-F6EECF244321}">
                <p14:modId xmlns:p14="http://schemas.microsoft.com/office/powerpoint/2010/main" val="2052234248"/>
              </p:ext>
            </p:extLst>
          </p:nvPr>
        </p:nvGraphicFramePr>
        <p:xfrm>
          <a:off x="4128263" y="1872079"/>
          <a:ext cx="4771897" cy="731520"/>
        </p:xfrm>
        <a:graphic>
          <a:graphicData uri="http://schemas.openxmlformats.org/drawingml/2006/table">
            <a:tbl>
              <a:tblPr rtl="1"/>
              <a:tblGrid>
                <a:gridCol w="397658">
                  <a:extLst>
                    <a:ext uri="{9D8B030D-6E8A-4147-A177-3AD203B41FA5}">
                      <a16:colId xmlns:a16="http://schemas.microsoft.com/office/drawing/2014/main" val="20000"/>
                    </a:ext>
                  </a:extLst>
                </a:gridCol>
                <a:gridCol w="396104">
                  <a:extLst>
                    <a:ext uri="{9D8B030D-6E8A-4147-A177-3AD203B41FA5}">
                      <a16:colId xmlns:a16="http://schemas.microsoft.com/office/drawing/2014/main" val="20001"/>
                    </a:ext>
                  </a:extLst>
                </a:gridCol>
                <a:gridCol w="400765">
                  <a:extLst>
                    <a:ext uri="{9D8B030D-6E8A-4147-A177-3AD203B41FA5}">
                      <a16:colId xmlns:a16="http://schemas.microsoft.com/office/drawing/2014/main" val="20002"/>
                    </a:ext>
                  </a:extLst>
                </a:gridCol>
                <a:gridCol w="397658">
                  <a:extLst>
                    <a:ext uri="{9D8B030D-6E8A-4147-A177-3AD203B41FA5}">
                      <a16:colId xmlns:a16="http://schemas.microsoft.com/office/drawing/2014/main" val="20003"/>
                    </a:ext>
                  </a:extLst>
                </a:gridCol>
                <a:gridCol w="396105">
                  <a:extLst>
                    <a:ext uri="{9D8B030D-6E8A-4147-A177-3AD203B41FA5}">
                      <a16:colId xmlns:a16="http://schemas.microsoft.com/office/drawing/2014/main" val="20004"/>
                    </a:ext>
                  </a:extLst>
                </a:gridCol>
                <a:gridCol w="394552">
                  <a:extLst>
                    <a:ext uri="{9D8B030D-6E8A-4147-A177-3AD203B41FA5}">
                      <a16:colId xmlns:a16="http://schemas.microsoft.com/office/drawing/2014/main" val="20005"/>
                    </a:ext>
                  </a:extLst>
                </a:gridCol>
                <a:gridCol w="408531">
                  <a:extLst>
                    <a:ext uri="{9D8B030D-6E8A-4147-A177-3AD203B41FA5}">
                      <a16:colId xmlns:a16="http://schemas.microsoft.com/office/drawing/2014/main" val="20006"/>
                    </a:ext>
                  </a:extLst>
                </a:gridCol>
                <a:gridCol w="388338">
                  <a:extLst>
                    <a:ext uri="{9D8B030D-6E8A-4147-A177-3AD203B41FA5}">
                      <a16:colId xmlns:a16="http://schemas.microsoft.com/office/drawing/2014/main" val="20007"/>
                    </a:ext>
                  </a:extLst>
                </a:gridCol>
                <a:gridCol w="397658">
                  <a:extLst>
                    <a:ext uri="{9D8B030D-6E8A-4147-A177-3AD203B41FA5}">
                      <a16:colId xmlns:a16="http://schemas.microsoft.com/office/drawing/2014/main" val="20008"/>
                    </a:ext>
                  </a:extLst>
                </a:gridCol>
                <a:gridCol w="400765">
                  <a:extLst>
                    <a:ext uri="{9D8B030D-6E8A-4147-A177-3AD203B41FA5}">
                      <a16:colId xmlns:a16="http://schemas.microsoft.com/office/drawing/2014/main" val="20009"/>
                    </a:ext>
                  </a:extLst>
                </a:gridCol>
                <a:gridCol w="396105">
                  <a:extLst>
                    <a:ext uri="{9D8B030D-6E8A-4147-A177-3AD203B41FA5}">
                      <a16:colId xmlns:a16="http://schemas.microsoft.com/office/drawing/2014/main" val="20010"/>
                    </a:ext>
                  </a:extLst>
                </a:gridCol>
                <a:gridCol w="397658">
                  <a:extLst>
                    <a:ext uri="{9D8B030D-6E8A-4147-A177-3AD203B41FA5}">
                      <a16:colId xmlns:a16="http://schemas.microsoft.com/office/drawing/2014/main" val="20011"/>
                    </a:ext>
                  </a:extLst>
                </a:gridCol>
              </a:tblGrid>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153780" name="Text Box 180"/>
          <p:cNvSpPr txBox="1">
            <a:spLocks noChangeArrowheads="1"/>
          </p:cNvSpPr>
          <p:nvPr/>
        </p:nvSpPr>
        <p:spPr bwMode="auto">
          <a:xfrm>
            <a:off x="2544810" y="1929229"/>
            <a:ext cx="468312" cy="584775"/>
          </a:xfrm>
          <a:prstGeom prst="rect">
            <a:avLst/>
          </a:prstGeom>
          <a:noFill/>
          <a:ln w="9525">
            <a:noFill/>
            <a:miter lim="800000"/>
            <a:headEnd/>
            <a:tailEnd/>
          </a:ln>
          <a:effectLst/>
        </p:spPr>
        <p:txBody>
          <a:bodyPr>
            <a:spAutoFit/>
          </a:bodyPr>
          <a:lstStyle/>
          <a:p>
            <a:pPr>
              <a:spcBef>
                <a:spcPct val="50000"/>
              </a:spcBef>
            </a:pPr>
            <a:r>
              <a:rPr lang="en-US" sz="3200" dirty="0">
                <a:latin typeface="Symbol" pitchFamily="18" charset="2"/>
                <a:sym typeface="Symbol" pitchFamily="18" charset="2"/>
              </a:rPr>
              <a:t></a:t>
            </a:r>
            <a:endParaRPr lang="en-US" sz="3200" dirty="0"/>
          </a:p>
        </p:txBody>
      </p:sp>
      <p:sp>
        <p:nvSpPr>
          <p:cNvPr id="14" name="TextBox 13"/>
          <p:cNvSpPr txBox="1"/>
          <p:nvPr/>
        </p:nvSpPr>
        <p:spPr>
          <a:xfrm>
            <a:off x="6724115" y="2538829"/>
            <a:ext cx="514885" cy="461665"/>
          </a:xfrm>
          <a:prstGeom prst="rect">
            <a:avLst/>
          </a:prstGeom>
          <a:noFill/>
        </p:spPr>
        <p:txBody>
          <a:bodyPr wrap="none" rtlCol="0">
            <a:spAutoFit/>
          </a:bodyPr>
          <a:lstStyle/>
          <a:p>
            <a:r>
              <a:rPr lang="en-US" sz="2400" b="1" i="1" dirty="0">
                <a:solidFill>
                  <a:srgbClr val="008000"/>
                </a:solidFill>
                <a:latin typeface="Arial" pitchFamily="34" charset="0"/>
                <a:cs typeface="Arial" pitchFamily="34" charset="0"/>
              </a:rPr>
              <a:t>P</a:t>
            </a:r>
            <a:r>
              <a:rPr lang="en-US" sz="2400" b="1" baseline="30000" dirty="0">
                <a:solidFill>
                  <a:srgbClr val="008000"/>
                </a:solidFill>
                <a:latin typeface="Arial" pitchFamily="34" charset="0"/>
                <a:cs typeface="Arial" pitchFamily="34" charset="0"/>
              </a:rPr>
              <a:t>T</a:t>
            </a:r>
          </a:p>
        </p:txBody>
      </p:sp>
      <p:sp>
        <p:nvSpPr>
          <p:cNvPr id="15" name="TextBox 14"/>
          <p:cNvSpPr txBox="1"/>
          <p:nvPr/>
        </p:nvSpPr>
        <p:spPr>
          <a:xfrm>
            <a:off x="3980915" y="2738735"/>
            <a:ext cx="423514" cy="461665"/>
          </a:xfrm>
          <a:prstGeom prst="rect">
            <a:avLst/>
          </a:prstGeom>
          <a:noFill/>
        </p:spPr>
        <p:txBody>
          <a:bodyPr wrap="none" rtlCol="0">
            <a:spAutoFit/>
          </a:bodyPr>
          <a:lstStyle/>
          <a:p>
            <a:r>
              <a:rPr lang="en-US" sz="2400" b="1" i="1" dirty="0">
                <a:solidFill>
                  <a:srgbClr val="008000"/>
                </a:solidFill>
                <a:latin typeface="Arial" pitchFamily="34" charset="0"/>
                <a:cs typeface="Arial" pitchFamily="34" charset="0"/>
              </a:rPr>
              <a:t>Q</a:t>
            </a:r>
          </a:p>
        </p:txBody>
      </p:sp>
      <p:sp>
        <p:nvSpPr>
          <p:cNvPr id="16" name="Text Box 185"/>
          <p:cNvSpPr txBox="1">
            <a:spLocks noChangeArrowheads="1"/>
          </p:cNvSpPr>
          <p:nvPr/>
        </p:nvSpPr>
        <p:spPr bwMode="auto">
          <a:xfrm>
            <a:off x="6379368" y="1452977"/>
            <a:ext cx="804863" cy="396875"/>
          </a:xfrm>
          <a:prstGeom prst="rect">
            <a:avLst/>
          </a:prstGeom>
          <a:noFill/>
          <a:ln w="9525">
            <a:noFill/>
            <a:miter lim="800000"/>
            <a:headEnd/>
            <a:tailEnd/>
          </a:ln>
          <a:effectLst/>
        </p:spPr>
        <p:txBody>
          <a:bodyPr wrap="none">
            <a:spAutoFit/>
          </a:bodyPr>
          <a:lstStyle/>
          <a:p>
            <a:pPr algn="l"/>
            <a:r>
              <a:rPr lang="en-US" sz="2000">
                <a:solidFill>
                  <a:srgbClr val="008000"/>
                </a:solidFill>
                <a:latin typeface="Arial" pitchFamily="34" charset="0"/>
                <a:cs typeface="Arial" pitchFamily="34" charset="0"/>
              </a:rPr>
              <a:t>users</a:t>
            </a:r>
          </a:p>
        </p:txBody>
      </p:sp>
      <p:sp>
        <p:nvSpPr>
          <p:cNvPr id="17" name="Text Box 184"/>
          <p:cNvSpPr txBox="1">
            <a:spLocks noChangeArrowheads="1"/>
          </p:cNvSpPr>
          <p:nvPr/>
        </p:nvSpPr>
        <p:spPr bwMode="auto">
          <a:xfrm rot="16200000">
            <a:off x="2351818" y="2587301"/>
            <a:ext cx="790575" cy="396875"/>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mc:AlternateContent xmlns:mc="http://schemas.openxmlformats.org/markup-compatibility/2006" xmlns:a14="http://schemas.microsoft.com/office/drawing/2010/main">
        <mc:Choice Requires="a14">
          <p:sp>
            <p:nvSpPr>
              <p:cNvPr id="20" name="TextBox 19"/>
              <p:cNvSpPr txBox="1"/>
              <p:nvPr/>
            </p:nvSpPr>
            <p:spPr>
              <a:xfrm>
                <a:off x="7056401" y="4267200"/>
                <a:ext cx="212250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cs typeface="Arial" pitchFamily="34" charset="0"/>
                            </a:rPr>
                          </m:ctrlPr>
                        </m:sSubPr>
                        <m:e>
                          <m:acc>
                            <m:accPr>
                              <m:chr m:val="̂"/>
                              <m:ctrlPr>
                                <a:rPr lang="en-US" sz="2800" i="1" smtClean="0">
                                  <a:latin typeface="Cambria Math" panose="02040503050406030204" pitchFamily="18" charset="0"/>
                                  <a:cs typeface="Arial" pitchFamily="34" charset="0"/>
                                </a:rPr>
                              </m:ctrlPr>
                            </m:accPr>
                            <m:e>
                              <m:r>
                                <a:rPr lang="en-US" sz="2800" b="0" i="1" smtClean="0">
                                  <a:latin typeface="Cambria Math"/>
                                  <a:cs typeface="Arial" pitchFamily="34" charset="0"/>
                                </a:rPr>
                                <m:t>𝑟</m:t>
                              </m:r>
                            </m:e>
                          </m:acc>
                        </m:e>
                        <m:sub>
                          <m:r>
                            <a:rPr lang="en-US" sz="2800" b="0" i="1" smtClean="0">
                              <a:latin typeface="Cambria Math"/>
                              <a:cs typeface="Arial" pitchFamily="34" charset="0"/>
                            </a:rPr>
                            <m:t>𝑥𝑖</m:t>
                          </m:r>
                        </m:sub>
                      </m:sSub>
                      <m:r>
                        <a:rPr lang="en-US" sz="2800" b="0" i="1" smtClean="0">
                          <a:latin typeface="Cambria Math"/>
                          <a:cs typeface="Arial" pitchFamily="34" charset="0"/>
                        </a:rPr>
                        <m:t>=</m:t>
                      </m:r>
                      <m:sSub>
                        <m:sSubPr>
                          <m:ctrlPr>
                            <a:rPr lang="en-US" sz="2800" i="1" smtClean="0">
                              <a:latin typeface="Cambria Math" panose="02040503050406030204" pitchFamily="18" charset="0"/>
                              <a:cs typeface="Arial" pitchFamily="34" charset="0"/>
                            </a:rPr>
                          </m:ctrlPr>
                        </m:sSubPr>
                        <m:e>
                          <m:r>
                            <a:rPr lang="en-US" sz="2800" b="0" i="1" smtClean="0">
                              <a:latin typeface="Cambria Math"/>
                              <a:cs typeface="Arial" pitchFamily="34" charset="0"/>
                            </a:rPr>
                            <m:t>𝑞</m:t>
                          </m:r>
                        </m:e>
                        <m:sub>
                          <m:r>
                            <a:rPr lang="en-US" sz="2800" b="0" i="1" smtClean="0">
                              <a:latin typeface="Cambria Math"/>
                              <a:cs typeface="Arial" pitchFamily="34" charset="0"/>
                            </a:rPr>
                            <m:t>𝑖</m:t>
                          </m:r>
                        </m:sub>
                      </m:sSub>
                      <m:r>
                        <a:rPr lang="en-US" sz="2800" b="0" i="1" smtClean="0">
                          <a:latin typeface="Cambria Math"/>
                          <a:cs typeface="Arial" pitchFamily="34" charset="0"/>
                        </a:rPr>
                        <m:t>⋅</m:t>
                      </m:r>
                      <m:sSubSup>
                        <m:sSubSupPr>
                          <m:ctrlPr>
                            <a:rPr lang="en-US" sz="2800" i="1" smtClean="0">
                              <a:latin typeface="Cambria Math" panose="02040503050406030204" pitchFamily="18" charset="0"/>
                              <a:cs typeface="Arial" pitchFamily="34" charset="0"/>
                            </a:rPr>
                          </m:ctrlPr>
                        </m:sSubSupPr>
                        <m:e>
                          <m:r>
                            <a:rPr lang="en-US" sz="2800" b="0" i="1" smtClean="0">
                              <a:latin typeface="Cambria Math"/>
                              <a:cs typeface="Arial" pitchFamily="34" charset="0"/>
                            </a:rPr>
                            <m:t>𝑝</m:t>
                          </m:r>
                        </m:e>
                        <m:sub>
                          <m:r>
                            <a:rPr lang="en-US" sz="2800" b="0" i="1" smtClean="0">
                              <a:latin typeface="Cambria Math"/>
                              <a:cs typeface="Arial" pitchFamily="34" charset="0"/>
                            </a:rPr>
                            <m:t>𝑥</m:t>
                          </m:r>
                        </m:sub>
                        <m:sup/>
                      </m:sSubSup>
                    </m:oMath>
                  </m:oMathPara>
                </a14:m>
                <a:endParaRPr lang="en-US" sz="2800" dirty="0">
                  <a:latin typeface="Arial" pitchFamily="34" charset="0"/>
                  <a:cs typeface="Arial" pitchFamily="34"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7056401" y="4267200"/>
                <a:ext cx="2122504" cy="523220"/>
              </a:xfrm>
              <a:prstGeom prst="rect">
                <a:avLst/>
              </a:prstGeom>
              <a:blipFill rotWithShape="1">
                <a:blip r:embed="rId3"/>
                <a:stretch>
                  <a:fillRect/>
                </a:stretch>
              </a:blipFill>
            </p:spPr>
            <p:txBody>
              <a:bodyPr/>
              <a:lstStyle/>
              <a:p>
                <a:r>
                  <a:rPr lang="en-US">
                    <a:noFill/>
                  </a:rPr>
                  <a:t> </a:t>
                </a:r>
              </a:p>
            </p:txBody>
          </p:sp>
        </mc:Fallback>
      </mc:AlternateContent>
      <p:sp>
        <p:nvSpPr>
          <p:cNvPr id="2" name="TextBox 1"/>
          <p:cNvSpPr txBox="1"/>
          <p:nvPr/>
        </p:nvSpPr>
        <p:spPr>
          <a:xfrm>
            <a:off x="2956560" y="1014829"/>
            <a:ext cx="87716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factors</a:t>
            </a:r>
          </a:p>
        </p:txBody>
      </p:sp>
      <p:sp>
        <p:nvSpPr>
          <p:cNvPr id="18" name="TextBox 17"/>
          <p:cNvSpPr txBox="1"/>
          <p:nvPr/>
        </p:nvSpPr>
        <p:spPr>
          <a:xfrm rot="5400000">
            <a:off x="8585285" y="2036950"/>
            <a:ext cx="87716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factors</a:t>
            </a:r>
          </a:p>
        </p:txBody>
      </p:sp>
      <p:sp>
        <p:nvSpPr>
          <p:cNvPr id="19" name="Text Box 96"/>
          <p:cNvSpPr txBox="1">
            <a:spLocks noChangeArrowheads="1"/>
          </p:cNvSpPr>
          <p:nvPr/>
        </p:nvSpPr>
        <p:spPr bwMode="auto">
          <a:xfrm rot="16200000">
            <a:off x="-350851" y="1992238"/>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21" name="Text Box 187"/>
          <p:cNvSpPr txBox="1">
            <a:spLocks noChangeArrowheads="1"/>
          </p:cNvSpPr>
          <p:nvPr/>
        </p:nvSpPr>
        <p:spPr bwMode="auto">
          <a:xfrm>
            <a:off x="1101756" y="1066698"/>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Tree>
    <p:extLst>
      <p:ext uri="{BB962C8B-B14F-4D97-AF65-F5344CB8AC3E}">
        <p14:creationId xmlns:p14="http://schemas.microsoft.com/office/powerpoint/2010/main" val="102455390"/>
      </p:ext>
    </p:extLst>
  </p:cSld>
  <p:clrMapOvr>
    <a:masterClrMapping/>
  </p:clrMapOvr>
  <p:transition advTm="144688"/>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br>
              <a:rPr lang="en-US" sz="4400" dirty="0"/>
            </a:br>
            <a:r>
              <a:rPr lang="en-US" sz="4400" dirty="0"/>
              <a:t>Finding the Latent Factors</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6955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normAutofit/>
          </a:bodyPr>
          <a:lstStyle/>
          <a:p>
            <a:r>
              <a:rPr lang="en-US" dirty="0"/>
              <a:t>Latent Factor Models</a:t>
            </a:r>
          </a:p>
        </p:txBody>
      </p:sp>
      <mc:AlternateContent xmlns:mc="http://schemas.openxmlformats.org/markup-compatibility/2006" xmlns:a14="http://schemas.microsoft.com/office/drawing/2010/main">
        <mc:Choice Requires="a14">
          <p:sp>
            <p:nvSpPr>
              <p:cNvPr id="153781" name="Rectangle 181"/>
              <p:cNvSpPr>
                <a:spLocks noGrp="1" noChangeArrowheads="1"/>
              </p:cNvSpPr>
              <p:nvPr>
                <p:ph idx="1"/>
              </p:nvPr>
            </p:nvSpPr>
            <p:spPr>
              <a:noFill/>
              <a:ln/>
            </p:spPr>
            <p:txBody>
              <a:bodyPr>
                <a:normAutofit/>
              </a:bodyPr>
              <a:lstStyle/>
              <a:p>
                <a:pPr marL="400050" indent="-400050"/>
                <a:r>
                  <a:rPr lang="en-US" b="1" dirty="0">
                    <a:solidFill>
                      <a:srgbClr val="D60093"/>
                    </a:solidFill>
                    <a:sym typeface="Wingdings" pitchFamily="2" charset="2"/>
                  </a:rPr>
                  <a:t>Our goal is to find P and Q such tat:</a:t>
                </a:r>
                <a:endParaRPr lang="en-US" b="1" i="1" dirty="0">
                  <a:latin typeface="Cambria Math"/>
                </a:endParaRPr>
              </a:p>
              <a:p>
                <a:pPr marL="0" indent="0">
                  <a:buNone/>
                </a:pPr>
                <a14:m>
                  <m:oMathPara xmlns:m="http://schemas.openxmlformats.org/officeDocument/2006/math">
                    <m:oMathParaPr>
                      <m:jc m:val="centerGroup"/>
                    </m:oMathParaPr>
                    <m:oMath xmlns:m="http://schemas.openxmlformats.org/officeDocument/2006/math">
                      <m:limLow>
                        <m:limLowPr>
                          <m:ctrlPr>
                            <a:rPr lang="en-US" b="1" i="1">
                              <a:latin typeface="Cambria Math" panose="02040503050406030204" pitchFamily="18" charset="0"/>
                            </a:rPr>
                          </m:ctrlPr>
                        </m:limLowPr>
                        <m:e>
                          <m:r>
                            <a:rPr lang="en-US" b="1" i="1">
                              <a:latin typeface="Cambria Math"/>
                            </a:rPr>
                            <m:t>𝒎𝒊𝒏</m:t>
                          </m:r>
                        </m:e>
                        <m:lim>
                          <m:r>
                            <a:rPr lang="en-US" b="1" i="1">
                              <a:latin typeface="Cambria Math"/>
                            </a:rPr>
                            <m:t>𝑷</m:t>
                          </m:r>
                          <m:r>
                            <a:rPr lang="en-US" b="1" i="1">
                              <a:latin typeface="Cambria Math"/>
                            </a:rPr>
                            <m:t>,</m:t>
                          </m:r>
                          <m:r>
                            <a:rPr lang="en-US" b="1" i="1">
                              <a:latin typeface="Cambria Math"/>
                            </a:rPr>
                            <m:t>𝑸</m:t>
                          </m:r>
                        </m:lim>
                      </m:limLow>
                      <m:nary>
                        <m:naryPr>
                          <m:chr m:val="∑"/>
                          <m:supHide m:val="on"/>
                          <m:ctrlPr>
                            <a:rPr lang="en-US" b="1" i="1">
                              <a:latin typeface="Cambria Math" panose="02040503050406030204" pitchFamily="18" charset="0"/>
                            </a:rPr>
                          </m:ctrlPr>
                        </m:naryPr>
                        <m:sub>
                          <m:d>
                            <m:dPr>
                              <m:ctrlPr>
                                <a:rPr lang="en-US" b="1" i="1">
                                  <a:latin typeface="Cambria Math" panose="02040503050406030204" pitchFamily="18" charset="0"/>
                                </a:rPr>
                              </m:ctrlPr>
                            </m:dPr>
                            <m:e>
                              <m:r>
                                <a:rPr lang="en-US" b="1" i="1">
                                  <a:latin typeface="Cambria Math"/>
                                </a:rPr>
                                <m:t>𝒊</m:t>
                              </m:r>
                              <m:r>
                                <a:rPr lang="en-US" b="1" i="1">
                                  <a:latin typeface="Cambria Math"/>
                                </a:rPr>
                                <m:t>,</m:t>
                              </m:r>
                              <m:r>
                                <a:rPr lang="en-US" b="1" i="1" smtClean="0">
                                  <a:latin typeface="Cambria Math"/>
                                </a:rPr>
                                <m:t>𝒙</m:t>
                              </m:r>
                            </m:e>
                          </m:d>
                          <m:r>
                            <a:rPr lang="en-US" b="1" i="1">
                              <a:latin typeface="Cambria Math"/>
                            </a:rPr>
                            <m:t>∈</m:t>
                          </m:r>
                          <m:r>
                            <a:rPr lang="en-US" b="1" i="1">
                              <a:latin typeface="Cambria Math"/>
                            </a:rPr>
                            <m:t>𝑹</m:t>
                          </m:r>
                        </m:sub>
                        <m:sup/>
                        <m:e>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smtClean="0">
                                          <a:latin typeface="Cambria Math"/>
                                        </a:rPr>
                                        <m:t>𝒓</m:t>
                                      </m:r>
                                    </m:e>
                                    <m:sub>
                                      <m:r>
                                        <a:rPr lang="en-US" b="1" i="1" smtClean="0">
                                          <a:latin typeface="Cambria Math"/>
                                        </a:rPr>
                                        <m:t>𝒙𝒊</m:t>
                                      </m:r>
                                    </m:sub>
                                  </m:sSub>
                                  <m:r>
                                    <a:rPr lang="en-US" b="1" i="1">
                                      <a:latin typeface="Cambria Math"/>
                                    </a:rPr>
                                    <m:t>−</m:t>
                                  </m:r>
                                  <m:sSub>
                                    <m:sSubPr>
                                      <m:ctrlPr>
                                        <a:rPr lang="en-US" b="1" i="1">
                                          <a:latin typeface="Cambria Math" panose="02040503050406030204" pitchFamily="18" charset="0"/>
                                        </a:rPr>
                                      </m:ctrlPr>
                                    </m:sSubPr>
                                    <m:e>
                                      <m:r>
                                        <a:rPr lang="en-US" b="1" i="1">
                                          <a:latin typeface="Cambria Math"/>
                                        </a:rPr>
                                        <m:t>𝒒</m:t>
                                      </m:r>
                                    </m:e>
                                    <m:sub>
                                      <m:r>
                                        <a:rPr lang="en-US" b="1" i="1">
                                          <a:latin typeface="Cambria Math"/>
                                        </a:rPr>
                                        <m:t>𝒊</m:t>
                                      </m:r>
                                    </m:sub>
                                  </m:sSub>
                                  <m:r>
                                    <a:rPr lang="en-US" b="1" i="1">
                                      <a:latin typeface="Cambria Math"/>
                                    </a:rPr>
                                    <m:t>⋅</m:t>
                                  </m:r>
                                  <m:sSubSup>
                                    <m:sSubSupPr>
                                      <m:ctrlPr>
                                        <a:rPr lang="en-US" b="1" i="1">
                                          <a:latin typeface="Cambria Math" panose="02040503050406030204" pitchFamily="18" charset="0"/>
                                          <a:cs typeface="Arial" pitchFamily="34" charset="0"/>
                                        </a:rPr>
                                      </m:ctrlPr>
                                    </m:sSubSupPr>
                                    <m:e>
                                      <m:r>
                                        <a:rPr lang="en-US" b="1" i="1">
                                          <a:latin typeface="Cambria Math"/>
                                          <a:cs typeface="Arial" pitchFamily="34" charset="0"/>
                                        </a:rPr>
                                        <m:t>𝒑</m:t>
                                      </m:r>
                                    </m:e>
                                    <m:sub>
                                      <m:r>
                                        <a:rPr lang="en-US" b="1" i="1" smtClean="0">
                                          <a:latin typeface="Cambria Math"/>
                                          <a:cs typeface="Arial" pitchFamily="34" charset="0"/>
                                        </a:rPr>
                                        <m:t>𝒙</m:t>
                                      </m:r>
                                    </m:sub>
                                    <m:sup/>
                                  </m:sSubSup>
                                </m:e>
                              </m:d>
                            </m:e>
                            <m:sup>
                              <m:r>
                                <a:rPr lang="en-US" b="1" i="1">
                                  <a:latin typeface="Cambria Math"/>
                                </a:rPr>
                                <m:t>𝟐</m:t>
                              </m:r>
                            </m:sup>
                          </m:sSup>
                        </m:e>
                      </m:nary>
                    </m:oMath>
                  </m:oMathPara>
                </a14:m>
                <a:endParaRPr lang="en-US" b="1" dirty="0"/>
              </a:p>
            </p:txBody>
          </p:sp>
        </mc:Choice>
        <mc:Fallback xmlns="">
          <p:sp>
            <p:nvSpPr>
              <p:cNvPr id="153781" name="Rectangle 181"/>
              <p:cNvSpPr>
                <a:spLocks noGrp="1" noRot="1" noChangeAspect="1" noMove="1" noResize="1" noEditPoints="1" noAdjustHandles="1" noChangeArrowheads="1" noChangeShapeType="1" noTextEdit="1"/>
              </p:cNvSpPr>
              <p:nvPr>
                <p:ph idx="1"/>
              </p:nvPr>
            </p:nvSpPr>
            <p:spPr>
              <a:blipFill rotWithShape="1">
                <a:blip r:embed="rId2"/>
                <a:stretch>
                  <a:fillRect l="-1407" t="-580"/>
                </a:stretch>
              </a:blipFill>
              <a:ln/>
            </p:spPr>
            <p:txBody>
              <a:bodyPr/>
              <a:lstStyle/>
              <a:p>
                <a:r>
                  <a:rPr lang="en-US">
                    <a:noFill/>
                  </a:rPr>
                  <a:t> </a:t>
                </a:r>
              </a:p>
            </p:txBody>
          </p:sp>
        </mc:Fallback>
      </mc:AlternateContent>
      <p:sp>
        <p:nvSpPr>
          <p:cNvPr id="12" name="Slide Number Placeholder 11"/>
          <p:cNvSpPr>
            <a:spLocks noGrp="1"/>
          </p:cNvSpPr>
          <p:nvPr>
            <p:ph type="sldNum" sz="quarter" idx="12"/>
          </p:nvPr>
        </p:nvSpPr>
        <p:spPr/>
        <p:txBody>
          <a:bodyPr/>
          <a:lstStyle/>
          <a:p>
            <a:fld id="{19B12225-5612-419B-A8D5-4B8EEE4C217E}" type="slidenum">
              <a:rPr lang="en-US" smtClean="0"/>
              <a:pPr/>
              <a:t>28</a:t>
            </a:fld>
            <a:endParaRPr lang="en-US"/>
          </a:p>
        </p:txBody>
      </p:sp>
      <p:graphicFrame>
        <p:nvGraphicFramePr>
          <p:cNvPr id="153603" name="Group 3"/>
          <p:cNvGraphicFramePr>
            <a:graphicFrameLocks noGrp="1"/>
          </p:cNvGraphicFramePr>
          <p:nvPr>
            <p:extLst>
              <p:ext uri="{D42A27DB-BD31-4B8C-83A1-F6EECF244321}">
                <p14:modId xmlns:p14="http://schemas.microsoft.com/office/powerpoint/2010/main" val="2165498005"/>
              </p:ext>
            </p:extLst>
          </p:nvPr>
        </p:nvGraphicFramePr>
        <p:xfrm>
          <a:off x="228600" y="4139029"/>
          <a:ext cx="2499360" cy="1676400"/>
        </p:xfrm>
        <a:graphic>
          <a:graphicData uri="http://schemas.openxmlformats.org/drawingml/2006/table">
            <a:tbl>
              <a:tblPr rtl="1"/>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0"/>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a:ln>
                            <a:noFill/>
                          </a:ln>
                          <a:solidFill>
                            <a:schemeClr val="tx1"/>
                          </a:solidFill>
                          <a:effectLst/>
                          <a:latin typeface="Arial" charset="0"/>
                          <a:cs typeface="Arial" charset="0"/>
                        </a:rPr>
                        <a:t>4</a:t>
                      </a: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2"/>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5"/>
                  </a:ext>
                </a:extLst>
              </a:tr>
            </a:tbl>
          </a:graphicData>
        </a:graphic>
      </p:graphicFrame>
      <p:graphicFrame>
        <p:nvGraphicFramePr>
          <p:cNvPr id="153696" name="Group 96"/>
          <p:cNvGraphicFramePr>
            <a:graphicFrameLocks noGrp="1"/>
          </p:cNvGraphicFramePr>
          <p:nvPr>
            <p:extLst>
              <p:ext uri="{D42A27DB-BD31-4B8C-83A1-F6EECF244321}">
                <p14:modId xmlns:p14="http://schemas.microsoft.com/office/powerpoint/2010/main" val="3341198889"/>
              </p:ext>
            </p:extLst>
          </p:nvPr>
        </p:nvGraphicFramePr>
        <p:xfrm>
          <a:off x="3021744" y="4062829"/>
          <a:ext cx="1093056" cy="1752600"/>
        </p:xfrm>
        <a:graphic>
          <a:graphicData uri="http://schemas.openxmlformats.org/drawingml/2006/table">
            <a:tbl>
              <a:tblPr rtl="1"/>
              <a:tblGrid>
                <a:gridCol w="364352">
                  <a:extLst>
                    <a:ext uri="{9D8B030D-6E8A-4147-A177-3AD203B41FA5}">
                      <a16:colId xmlns:a16="http://schemas.microsoft.com/office/drawing/2014/main" val="20000"/>
                    </a:ext>
                  </a:extLst>
                </a:gridCol>
                <a:gridCol w="364352">
                  <a:extLst>
                    <a:ext uri="{9D8B030D-6E8A-4147-A177-3AD203B41FA5}">
                      <a16:colId xmlns:a16="http://schemas.microsoft.com/office/drawing/2014/main" val="20001"/>
                    </a:ext>
                  </a:extLst>
                </a:gridCol>
                <a:gridCol w="364352">
                  <a:extLst>
                    <a:ext uri="{9D8B030D-6E8A-4147-A177-3AD203B41FA5}">
                      <a16:colId xmlns:a16="http://schemas.microsoft.com/office/drawing/2014/main" val="20002"/>
                    </a:ext>
                  </a:extLst>
                </a:gridCol>
              </a:tblGrid>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153726" name="Group 126"/>
          <p:cNvGraphicFramePr>
            <a:graphicFrameLocks noGrp="1"/>
          </p:cNvGraphicFramePr>
          <p:nvPr>
            <p:extLst>
              <p:ext uri="{D42A27DB-BD31-4B8C-83A1-F6EECF244321}">
                <p14:modId xmlns:p14="http://schemas.microsoft.com/office/powerpoint/2010/main" val="1156737866"/>
              </p:ext>
            </p:extLst>
          </p:nvPr>
        </p:nvGraphicFramePr>
        <p:xfrm>
          <a:off x="4204463" y="4615279"/>
          <a:ext cx="4710937" cy="731520"/>
        </p:xfrm>
        <a:graphic>
          <a:graphicData uri="http://schemas.openxmlformats.org/drawingml/2006/table">
            <a:tbl>
              <a:tblPr rtl="1"/>
              <a:tblGrid>
                <a:gridCol w="392578">
                  <a:extLst>
                    <a:ext uri="{9D8B030D-6E8A-4147-A177-3AD203B41FA5}">
                      <a16:colId xmlns:a16="http://schemas.microsoft.com/office/drawing/2014/main" val="20000"/>
                    </a:ext>
                  </a:extLst>
                </a:gridCol>
                <a:gridCol w="391044">
                  <a:extLst>
                    <a:ext uri="{9D8B030D-6E8A-4147-A177-3AD203B41FA5}">
                      <a16:colId xmlns:a16="http://schemas.microsoft.com/office/drawing/2014/main" val="20001"/>
                    </a:ext>
                  </a:extLst>
                </a:gridCol>
                <a:gridCol w="395645">
                  <a:extLst>
                    <a:ext uri="{9D8B030D-6E8A-4147-A177-3AD203B41FA5}">
                      <a16:colId xmlns:a16="http://schemas.microsoft.com/office/drawing/2014/main" val="20002"/>
                    </a:ext>
                  </a:extLst>
                </a:gridCol>
                <a:gridCol w="392578">
                  <a:extLst>
                    <a:ext uri="{9D8B030D-6E8A-4147-A177-3AD203B41FA5}">
                      <a16:colId xmlns:a16="http://schemas.microsoft.com/office/drawing/2014/main" val="20003"/>
                    </a:ext>
                  </a:extLst>
                </a:gridCol>
                <a:gridCol w="391045">
                  <a:extLst>
                    <a:ext uri="{9D8B030D-6E8A-4147-A177-3AD203B41FA5}">
                      <a16:colId xmlns:a16="http://schemas.microsoft.com/office/drawing/2014/main" val="20004"/>
                    </a:ext>
                  </a:extLst>
                </a:gridCol>
                <a:gridCol w="389512">
                  <a:extLst>
                    <a:ext uri="{9D8B030D-6E8A-4147-A177-3AD203B41FA5}">
                      <a16:colId xmlns:a16="http://schemas.microsoft.com/office/drawing/2014/main" val="20005"/>
                    </a:ext>
                  </a:extLst>
                </a:gridCol>
                <a:gridCol w="403312">
                  <a:extLst>
                    <a:ext uri="{9D8B030D-6E8A-4147-A177-3AD203B41FA5}">
                      <a16:colId xmlns:a16="http://schemas.microsoft.com/office/drawing/2014/main" val="20006"/>
                    </a:ext>
                  </a:extLst>
                </a:gridCol>
                <a:gridCol w="383377">
                  <a:extLst>
                    <a:ext uri="{9D8B030D-6E8A-4147-A177-3AD203B41FA5}">
                      <a16:colId xmlns:a16="http://schemas.microsoft.com/office/drawing/2014/main" val="20007"/>
                    </a:ext>
                  </a:extLst>
                </a:gridCol>
                <a:gridCol w="392578">
                  <a:extLst>
                    <a:ext uri="{9D8B030D-6E8A-4147-A177-3AD203B41FA5}">
                      <a16:colId xmlns:a16="http://schemas.microsoft.com/office/drawing/2014/main" val="20008"/>
                    </a:ext>
                  </a:extLst>
                </a:gridCol>
                <a:gridCol w="395645">
                  <a:extLst>
                    <a:ext uri="{9D8B030D-6E8A-4147-A177-3AD203B41FA5}">
                      <a16:colId xmlns:a16="http://schemas.microsoft.com/office/drawing/2014/main" val="20009"/>
                    </a:ext>
                  </a:extLst>
                </a:gridCol>
                <a:gridCol w="391045">
                  <a:extLst>
                    <a:ext uri="{9D8B030D-6E8A-4147-A177-3AD203B41FA5}">
                      <a16:colId xmlns:a16="http://schemas.microsoft.com/office/drawing/2014/main" val="20010"/>
                    </a:ext>
                  </a:extLst>
                </a:gridCol>
                <a:gridCol w="392578">
                  <a:extLst>
                    <a:ext uri="{9D8B030D-6E8A-4147-A177-3AD203B41FA5}">
                      <a16:colId xmlns:a16="http://schemas.microsoft.com/office/drawing/2014/main" val="20011"/>
                    </a:ext>
                  </a:extLst>
                </a:gridCol>
              </a:tblGrid>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153780" name="Text Box 180"/>
          <p:cNvSpPr txBox="1">
            <a:spLocks noChangeArrowheads="1"/>
          </p:cNvSpPr>
          <p:nvPr/>
        </p:nvSpPr>
        <p:spPr bwMode="auto">
          <a:xfrm>
            <a:off x="2655888" y="4672429"/>
            <a:ext cx="468312" cy="584775"/>
          </a:xfrm>
          <a:prstGeom prst="rect">
            <a:avLst/>
          </a:prstGeom>
          <a:noFill/>
          <a:ln w="9525">
            <a:noFill/>
            <a:miter lim="800000"/>
            <a:headEnd/>
            <a:tailEnd/>
          </a:ln>
          <a:effectLst/>
        </p:spPr>
        <p:txBody>
          <a:bodyPr>
            <a:spAutoFit/>
          </a:bodyPr>
          <a:lstStyle/>
          <a:p>
            <a:pPr>
              <a:spcBef>
                <a:spcPct val="50000"/>
              </a:spcBef>
            </a:pPr>
            <a:r>
              <a:rPr lang="en-US" sz="3200" dirty="0">
                <a:latin typeface="Symbol" pitchFamily="18" charset="2"/>
                <a:sym typeface="Symbol" pitchFamily="18" charset="2"/>
              </a:rPr>
              <a:t></a:t>
            </a:r>
            <a:endParaRPr lang="en-US" sz="3200" dirty="0"/>
          </a:p>
        </p:txBody>
      </p:sp>
      <p:sp>
        <p:nvSpPr>
          <p:cNvPr id="14" name="TextBox 13"/>
          <p:cNvSpPr txBox="1"/>
          <p:nvPr/>
        </p:nvSpPr>
        <p:spPr>
          <a:xfrm>
            <a:off x="6724115" y="5282029"/>
            <a:ext cx="514885" cy="461665"/>
          </a:xfrm>
          <a:prstGeom prst="rect">
            <a:avLst/>
          </a:prstGeom>
          <a:noFill/>
        </p:spPr>
        <p:txBody>
          <a:bodyPr wrap="none" rtlCol="0">
            <a:spAutoFit/>
          </a:bodyPr>
          <a:lstStyle/>
          <a:p>
            <a:r>
              <a:rPr lang="en-US" sz="2400" b="1" i="1" dirty="0">
                <a:solidFill>
                  <a:srgbClr val="008000"/>
                </a:solidFill>
                <a:latin typeface="Arial" pitchFamily="34" charset="0"/>
                <a:cs typeface="Arial" pitchFamily="34" charset="0"/>
              </a:rPr>
              <a:t>P</a:t>
            </a:r>
            <a:r>
              <a:rPr lang="en-US" sz="2400" b="1" baseline="30000" dirty="0">
                <a:solidFill>
                  <a:srgbClr val="008000"/>
                </a:solidFill>
                <a:latin typeface="Arial" pitchFamily="34" charset="0"/>
                <a:cs typeface="Arial" pitchFamily="34" charset="0"/>
              </a:rPr>
              <a:t>T</a:t>
            </a:r>
          </a:p>
        </p:txBody>
      </p:sp>
      <p:sp>
        <p:nvSpPr>
          <p:cNvPr id="15" name="TextBox 14"/>
          <p:cNvSpPr txBox="1"/>
          <p:nvPr/>
        </p:nvSpPr>
        <p:spPr>
          <a:xfrm>
            <a:off x="3980915" y="5481935"/>
            <a:ext cx="423514" cy="461665"/>
          </a:xfrm>
          <a:prstGeom prst="rect">
            <a:avLst/>
          </a:prstGeom>
          <a:noFill/>
        </p:spPr>
        <p:txBody>
          <a:bodyPr wrap="none" rtlCol="0">
            <a:spAutoFit/>
          </a:bodyPr>
          <a:lstStyle/>
          <a:p>
            <a:r>
              <a:rPr lang="en-US" sz="2400" b="1" i="1" dirty="0">
                <a:solidFill>
                  <a:srgbClr val="008000"/>
                </a:solidFill>
                <a:latin typeface="Arial" pitchFamily="34" charset="0"/>
                <a:cs typeface="Arial" pitchFamily="34" charset="0"/>
              </a:rPr>
              <a:t>Q</a:t>
            </a:r>
          </a:p>
        </p:txBody>
      </p:sp>
      <p:sp>
        <p:nvSpPr>
          <p:cNvPr id="16" name="Text Box 185"/>
          <p:cNvSpPr txBox="1">
            <a:spLocks noChangeArrowheads="1"/>
          </p:cNvSpPr>
          <p:nvPr/>
        </p:nvSpPr>
        <p:spPr bwMode="auto">
          <a:xfrm>
            <a:off x="6379368" y="4196177"/>
            <a:ext cx="804863" cy="396875"/>
          </a:xfrm>
          <a:prstGeom prst="rect">
            <a:avLst/>
          </a:prstGeom>
          <a:noFill/>
          <a:ln w="9525">
            <a:noFill/>
            <a:miter lim="800000"/>
            <a:headEnd/>
            <a:tailEnd/>
          </a:ln>
          <a:effectLst/>
        </p:spPr>
        <p:txBody>
          <a:bodyPr wrap="none">
            <a:spAutoFit/>
          </a:bodyPr>
          <a:lstStyle/>
          <a:p>
            <a:pPr algn="l"/>
            <a:r>
              <a:rPr lang="en-US" sz="2000">
                <a:solidFill>
                  <a:srgbClr val="008000"/>
                </a:solidFill>
                <a:latin typeface="Arial" pitchFamily="34" charset="0"/>
                <a:cs typeface="Arial" pitchFamily="34" charset="0"/>
              </a:rPr>
              <a:t>users</a:t>
            </a:r>
          </a:p>
        </p:txBody>
      </p:sp>
      <p:sp>
        <p:nvSpPr>
          <p:cNvPr id="17" name="Text Box 184"/>
          <p:cNvSpPr txBox="1">
            <a:spLocks noChangeArrowheads="1"/>
          </p:cNvSpPr>
          <p:nvPr/>
        </p:nvSpPr>
        <p:spPr bwMode="auto">
          <a:xfrm rot="16200000">
            <a:off x="2435987" y="5330501"/>
            <a:ext cx="790575" cy="396875"/>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2" name="TextBox 1"/>
          <p:cNvSpPr txBox="1"/>
          <p:nvPr/>
        </p:nvSpPr>
        <p:spPr>
          <a:xfrm>
            <a:off x="2956560" y="3662821"/>
            <a:ext cx="100540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  factors</a:t>
            </a:r>
          </a:p>
        </p:txBody>
      </p:sp>
      <p:sp>
        <p:nvSpPr>
          <p:cNvPr id="18" name="TextBox 17"/>
          <p:cNvSpPr txBox="1"/>
          <p:nvPr/>
        </p:nvSpPr>
        <p:spPr>
          <a:xfrm rot="5400000">
            <a:off x="8585285" y="4780150"/>
            <a:ext cx="87716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factors</a:t>
            </a:r>
          </a:p>
        </p:txBody>
      </p:sp>
      <p:sp>
        <p:nvSpPr>
          <p:cNvPr id="19" name="Text Box 96"/>
          <p:cNvSpPr txBox="1">
            <a:spLocks noChangeArrowheads="1"/>
          </p:cNvSpPr>
          <p:nvPr/>
        </p:nvSpPr>
        <p:spPr bwMode="auto">
          <a:xfrm rot="16200000">
            <a:off x="-305131" y="4964038"/>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21" name="Text Box 187"/>
          <p:cNvSpPr txBox="1">
            <a:spLocks noChangeArrowheads="1"/>
          </p:cNvSpPr>
          <p:nvPr/>
        </p:nvSpPr>
        <p:spPr bwMode="auto">
          <a:xfrm>
            <a:off x="1101756" y="371469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029656757"/>
      </p:ext>
    </p:extLst>
  </p:cSld>
  <p:clrMapOvr>
    <a:masterClrMapping/>
  </p:clrMapOvr>
  <p:transition advTm="144688"/>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Our Problem</a:t>
            </a:r>
          </a:p>
        </p:txBody>
      </p:sp>
      <p:sp>
        <p:nvSpPr>
          <p:cNvPr id="3" name="Content Placeholder 2"/>
          <p:cNvSpPr>
            <a:spLocks noGrp="1"/>
          </p:cNvSpPr>
          <p:nvPr>
            <p:ph idx="1"/>
          </p:nvPr>
        </p:nvSpPr>
        <p:spPr>
          <a:xfrm>
            <a:off x="484187" y="1291063"/>
            <a:ext cx="8229600" cy="5257801"/>
          </a:xfrm>
        </p:spPr>
        <p:txBody>
          <a:bodyPr/>
          <a:lstStyle/>
          <a:p>
            <a:r>
              <a:rPr lang="en-US" b="1" dirty="0">
                <a:solidFill>
                  <a:srgbClr val="D60093"/>
                </a:solidFill>
              </a:rPr>
              <a:t>Want to minimize SSE for unseen test data</a:t>
            </a:r>
          </a:p>
          <a:p>
            <a:r>
              <a:rPr lang="en-US" b="1" dirty="0"/>
              <a:t>Idea:</a:t>
            </a:r>
            <a:r>
              <a:rPr lang="en-US" dirty="0">
                <a:solidFill>
                  <a:schemeClr val="accent2"/>
                </a:solidFill>
              </a:rPr>
              <a:t> </a:t>
            </a:r>
            <a:r>
              <a:rPr lang="en-US" b="1" dirty="0">
                <a:solidFill>
                  <a:srgbClr val="0000FF"/>
                </a:solidFill>
              </a:rPr>
              <a:t>Minimize SSE on </a:t>
            </a:r>
            <a:r>
              <a:rPr lang="en-US" b="1" u="sng" dirty="0">
                <a:solidFill>
                  <a:srgbClr val="0000FF"/>
                </a:solidFill>
              </a:rPr>
              <a:t>training</a:t>
            </a:r>
            <a:r>
              <a:rPr lang="en-US" b="1" dirty="0">
                <a:solidFill>
                  <a:srgbClr val="0000FF"/>
                </a:solidFill>
              </a:rPr>
              <a:t> data</a:t>
            </a:r>
          </a:p>
          <a:p>
            <a:pPr lvl="1"/>
            <a:r>
              <a:rPr lang="en-US" dirty="0"/>
              <a:t>Want large </a:t>
            </a:r>
            <a:r>
              <a:rPr lang="en-US" b="1" i="1" dirty="0"/>
              <a:t>k</a:t>
            </a:r>
            <a:r>
              <a:rPr lang="en-US" dirty="0"/>
              <a:t> (# of factors) to capture all the signals</a:t>
            </a:r>
          </a:p>
          <a:p>
            <a:pPr lvl="1"/>
            <a:r>
              <a:rPr lang="en-US" dirty="0"/>
              <a:t>But, </a:t>
            </a:r>
            <a:r>
              <a:rPr lang="en-US" b="1" dirty="0"/>
              <a:t>SSE</a:t>
            </a:r>
            <a:r>
              <a:rPr lang="en-US" dirty="0"/>
              <a:t> on </a:t>
            </a:r>
            <a:r>
              <a:rPr lang="en-US" b="1" u="sng" dirty="0">
                <a:solidFill>
                  <a:srgbClr val="0000FF"/>
                </a:solidFill>
              </a:rPr>
              <a:t>test</a:t>
            </a:r>
            <a:r>
              <a:rPr lang="en-US" b="1" dirty="0">
                <a:solidFill>
                  <a:srgbClr val="0000FF"/>
                </a:solidFill>
              </a:rPr>
              <a:t> data</a:t>
            </a:r>
            <a:r>
              <a:rPr lang="en-US" dirty="0"/>
              <a:t> begins to rise for </a:t>
            </a:r>
            <a:r>
              <a:rPr lang="en-US" b="1" i="1" dirty="0"/>
              <a:t>k</a:t>
            </a:r>
            <a:r>
              <a:rPr lang="en-US" dirty="0"/>
              <a:t> &gt; 2</a:t>
            </a:r>
          </a:p>
          <a:p>
            <a:pPr lvl="8"/>
            <a:endParaRPr lang="en-US" dirty="0"/>
          </a:p>
          <a:p>
            <a:r>
              <a:rPr lang="en-US" dirty="0"/>
              <a:t>This is a classical example of </a:t>
            </a:r>
            <a:r>
              <a:rPr lang="en-US" b="1" dirty="0" err="1"/>
              <a:t>overfitting</a:t>
            </a:r>
            <a:r>
              <a:rPr lang="en-US" b="1" dirty="0"/>
              <a:t>:</a:t>
            </a:r>
          </a:p>
          <a:p>
            <a:pPr lvl="1"/>
            <a:r>
              <a:rPr lang="en-US" dirty="0"/>
              <a:t>With too much freedom (too many free parameters) the model starts fitting noise</a:t>
            </a:r>
          </a:p>
          <a:p>
            <a:pPr lvl="2"/>
            <a:r>
              <a:rPr lang="en-US" dirty="0"/>
              <a:t>That is it fits too well the training data and thus </a:t>
            </a:r>
            <a:r>
              <a:rPr lang="en-US" b="1" dirty="0"/>
              <a:t>not</a:t>
            </a:r>
            <a:r>
              <a:rPr lang="en-US" dirty="0"/>
              <a:t> </a:t>
            </a:r>
            <a:r>
              <a:rPr lang="en-US" b="1" dirty="0"/>
              <a:t>generalizing </a:t>
            </a:r>
            <a:r>
              <a:rPr lang="en-US" dirty="0"/>
              <a:t>well to unseen test data</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29</a:t>
            </a:fld>
            <a:endParaRPr lang="en-US"/>
          </a:p>
        </p:txBody>
      </p:sp>
      <p:graphicFrame>
        <p:nvGraphicFramePr>
          <p:cNvPr id="10" name="Group 88"/>
          <p:cNvGraphicFramePr>
            <a:graphicFrameLocks/>
          </p:cNvGraphicFramePr>
          <p:nvPr>
            <p:extLst>
              <p:ext uri="{D42A27DB-BD31-4B8C-83A1-F6EECF244321}">
                <p14:modId xmlns:p14="http://schemas.microsoft.com/office/powerpoint/2010/main" val="1723923684"/>
              </p:ext>
            </p:extLst>
          </p:nvPr>
        </p:nvGraphicFramePr>
        <p:xfrm>
          <a:off x="8077200" y="3733800"/>
          <a:ext cx="906780" cy="1219200"/>
        </p:xfrm>
        <a:graphic>
          <a:graphicData uri="http://schemas.openxmlformats.org/drawingml/2006/table">
            <a:tbl>
              <a:tblPr/>
              <a:tblGrid>
                <a:gridCol w="151130">
                  <a:extLst>
                    <a:ext uri="{9D8B030D-6E8A-4147-A177-3AD203B41FA5}">
                      <a16:colId xmlns:a16="http://schemas.microsoft.com/office/drawing/2014/main" val="20000"/>
                    </a:ext>
                  </a:extLst>
                </a:gridCol>
                <a:gridCol w="151130">
                  <a:extLst>
                    <a:ext uri="{9D8B030D-6E8A-4147-A177-3AD203B41FA5}">
                      <a16:colId xmlns:a16="http://schemas.microsoft.com/office/drawing/2014/main" val="20001"/>
                    </a:ext>
                  </a:extLst>
                </a:gridCol>
                <a:gridCol w="151130">
                  <a:extLst>
                    <a:ext uri="{9D8B030D-6E8A-4147-A177-3AD203B41FA5}">
                      <a16:colId xmlns:a16="http://schemas.microsoft.com/office/drawing/2014/main" val="20002"/>
                    </a:ext>
                  </a:extLst>
                </a:gridCol>
                <a:gridCol w="151130">
                  <a:extLst>
                    <a:ext uri="{9D8B030D-6E8A-4147-A177-3AD203B41FA5}">
                      <a16:colId xmlns:a16="http://schemas.microsoft.com/office/drawing/2014/main" val="20003"/>
                    </a:ext>
                  </a:extLst>
                </a:gridCol>
                <a:gridCol w="151130">
                  <a:extLst>
                    <a:ext uri="{9D8B030D-6E8A-4147-A177-3AD203B41FA5}">
                      <a16:colId xmlns:a16="http://schemas.microsoft.com/office/drawing/2014/main" val="20004"/>
                    </a:ext>
                  </a:extLst>
                </a:gridCol>
                <a:gridCol w="151130">
                  <a:extLst>
                    <a:ext uri="{9D8B030D-6E8A-4147-A177-3AD203B41FA5}">
                      <a16:colId xmlns:a16="http://schemas.microsoft.com/office/drawing/2014/main" val="20005"/>
                    </a:ext>
                  </a:extLst>
                </a:gridCol>
              </a:tblGrid>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dirty="0">
                          <a:ln>
                            <a:noFill/>
                          </a:ln>
                          <a:solidFill>
                            <a:schemeClr val="bg1"/>
                          </a:solidFill>
                          <a:effectLst/>
                          <a:latin typeface="Arial" pitchFamily="34" charset="0"/>
                          <a:ea typeface="굴림" charset="-127"/>
                          <a:cs typeface="Arial"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9592">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2</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6"/>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 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7"/>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8"/>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9"/>
                  </a:ext>
                </a:extLst>
              </a:tr>
            </a:tbl>
          </a:graphicData>
        </a:graphic>
      </p:graphicFrame>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725631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1"/>
          <p:cNvSpPr>
            <a:spLocks noGrp="1" noChangeArrowheads="1"/>
          </p:cNvSpPr>
          <p:nvPr>
            <p:ph type="title"/>
          </p:nvPr>
        </p:nvSpPr>
        <p:spPr/>
        <p:txBody>
          <a:bodyPr>
            <a:normAutofit/>
          </a:bodyPr>
          <a:lstStyle/>
          <a:p>
            <a:r>
              <a:rPr lang="en-US" altLang="ko-KR" dirty="0">
                <a:ea typeface="굴림" charset="-127"/>
              </a:rPr>
              <a:t>The Netflix Utility Matrix </a:t>
            </a:r>
            <a:r>
              <a:rPr lang="en-US" altLang="ko-KR" i="1" dirty="0">
                <a:ea typeface="굴림" charset="-127"/>
              </a:rPr>
              <a:t>R</a:t>
            </a:r>
          </a:p>
        </p:txBody>
      </p:sp>
      <p:graphicFrame>
        <p:nvGraphicFramePr>
          <p:cNvPr id="239805" name="Group 189"/>
          <p:cNvGraphicFramePr>
            <a:graphicFrameLocks noGrp="1"/>
          </p:cNvGraphicFramePr>
          <p:nvPr>
            <p:ph type="tbl" idx="4294967295"/>
            <p:extLst>
              <p:ext uri="{D42A27DB-BD31-4B8C-83A1-F6EECF244321}">
                <p14:modId xmlns:p14="http://schemas.microsoft.com/office/powerpoint/2010/main" val="3815639826"/>
              </p:ext>
            </p:extLst>
          </p:nvPr>
        </p:nvGraphicFramePr>
        <p:xfrm>
          <a:off x="2705100" y="1682750"/>
          <a:ext cx="3390900" cy="4025900"/>
        </p:xfrm>
        <a:graphic>
          <a:graphicData uri="http://schemas.openxmlformats.org/drawingml/2006/table">
            <a:tbl>
              <a:tblPr/>
              <a:tblGrid>
                <a:gridCol w="565150">
                  <a:extLst>
                    <a:ext uri="{9D8B030D-6E8A-4147-A177-3AD203B41FA5}">
                      <a16:colId xmlns:a16="http://schemas.microsoft.com/office/drawing/2014/main" val="20000"/>
                    </a:ext>
                  </a:extLst>
                </a:gridCol>
                <a:gridCol w="577850">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65150">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bl>
          </a:graphicData>
        </a:graphic>
      </p:graphicFrame>
      <p:sp>
        <p:nvSpPr>
          <p:cNvPr id="9298" name="Text Box 153"/>
          <p:cNvSpPr txBox="1">
            <a:spLocks noChangeArrowheads="1"/>
          </p:cNvSpPr>
          <p:nvPr/>
        </p:nvSpPr>
        <p:spPr bwMode="auto">
          <a:xfrm>
            <a:off x="3540125" y="1143000"/>
            <a:ext cx="16979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8000"/>
                </a:solidFill>
                <a:latin typeface="Arial" pitchFamily="34" charset="0"/>
                <a:ea typeface="굴림" charset="-127"/>
                <a:cs typeface="Arial" pitchFamily="34" charset="0"/>
              </a:rPr>
              <a:t>480,000 users</a:t>
            </a:r>
          </a:p>
        </p:txBody>
      </p:sp>
      <p:sp>
        <p:nvSpPr>
          <p:cNvPr id="9299" name="Text Box 154"/>
          <p:cNvSpPr txBox="1">
            <a:spLocks noChangeArrowheads="1"/>
          </p:cNvSpPr>
          <p:nvPr/>
        </p:nvSpPr>
        <p:spPr bwMode="auto">
          <a:xfrm>
            <a:off x="1295400" y="3022600"/>
            <a:ext cx="13573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a:solidFill>
                  <a:srgbClr val="008000"/>
                </a:solidFill>
                <a:latin typeface="Arial" pitchFamily="34" charset="0"/>
                <a:ea typeface="굴림" charset="-127"/>
                <a:cs typeface="Arial" pitchFamily="34" charset="0"/>
              </a:rPr>
              <a:t>17,700 movies</a:t>
            </a:r>
          </a:p>
        </p:txBody>
      </p:sp>
      <p:sp>
        <p:nvSpPr>
          <p:cNvPr id="9300" name="Line 155"/>
          <p:cNvSpPr>
            <a:spLocks noChangeShapeType="1"/>
          </p:cNvSpPr>
          <p:nvPr/>
        </p:nvSpPr>
        <p:spPr bwMode="auto">
          <a:xfrm>
            <a:off x="2413000" y="1720850"/>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9301" name="Line 156"/>
          <p:cNvSpPr>
            <a:spLocks noChangeShapeType="1"/>
          </p:cNvSpPr>
          <p:nvPr/>
        </p:nvSpPr>
        <p:spPr bwMode="auto">
          <a:xfrm>
            <a:off x="2628900" y="1555750"/>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0" name="Slide Number Placeholder 9"/>
          <p:cNvSpPr>
            <a:spLocks noGrp="1"/>
          </p:cNvSpPr>
          <p:nvPr>
            <p:ph type="sldNum" sz="quarter" idx="12"/>
          </p:nvPr>
        </p:nvSpPr>
        <p:spPr/>
        <p:txBody>
          <a:bodyPr/>
          <a:lstStyle/>
          <a:p>
            <a:fld id="{19B12225-5612-419B-A8D5-4B8EEE4C217E}" type="slidenum">
              <a:rPr lang="en-US" smtClean="0"/>
              <a:pPr/>
              <a:t>3</a:t>
            </a:fld>
            <a:endParaRPr lang="en-US"/>
          </a:p>
        </p:txBody>
      </p:sp>
      <p:sp>
        <p:nvSpPr>
          <p:cNvPr id="11" name="Footer Placeholder 10"/>
          <p:cNvSpPr>
            <a:spLocks noGrp="1"/>
          </p:cNvSpPr>
          <p:nvPr>
            <p:ph type="ftr" sz="quarter" idx="11"/>
          </p:nvPr>
        </p:nvSpPr>
        <p:spPr/>
        <p:txBody>
          <a:bodyPr/>
          <a:lstStyle/>
          <a:p>
            <a:r>
              <a:rPr lang="en-US"/>
              <a:t>J. Leskovec, A. Rajaraman, J. Ullman: Mining of Massive Datasets, http://www.mmds.org</a:t>
            </a:r>
          </a:p>
        </p:txBody>
      </p:sp>
      <p:sp>
        <p:nvSpPr>
          <p:cNvPr id="13" name="Rectangle 12"/>
          <p:cNvSpPr/>
          <p:nvPr/>
        </p:nvSpPr>
        <p:spPr>
          <a:xfrm>
            <a:off x="76200" y="1397684"/>
            <a:ext cx="2005677" cy="646331"/>
          </a:xfrm>
          <a:prstGeom prst="rect">
            <a:avLst/>
          </a:prstGeom>
        </p:spPr>
        <p:txBody>
          <a:bodyPr wrap="none">
            <a:spAutoFit/>
          </a:bodyPr>
          <a:lstStyle/>
          <a:p>
            <a:r>
              <a:rPr lang="en-CA" sz="3600" b="1" i="1" dirty="0">
                <a:solidFill>
                  <a:srgbClr val="D60093"/>
                </a:solidFill>
                <a:latin typeface="Arial" pitchFamily="34" charset="0"/>
                <a:cs typeface="Arial" pitchFamily="34" charset="0"/>
              </a:rPr>
              <a:t>Matrix R</a:t>
            </a:r>
            <a:endParaRPr lang="en-US" i="1" dirty="0">
              <a:solidFill>
                <a:srgbClr val="D60093"/>
              </a:solidFill>
            </a:endParaRPr>
          </a:p>
        </p:txBody>
      </p:sp>
    </p:spTree>
    <p:extLst>
      <p:ext uri="{BB962C8B-B14F-4D97-AF65-F5344CB8AC3E}">
        <p14:creationId xmlns:p14="http://schemas.microsoft.com/office/powerpoint/2010/main" val="520530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Missing Entries</a:t>
            </a:r>
          </a:p>
        </p:txBody>
      </p:sp>
      <p:sp>
        <p:nvSpPr>
          <p:cNvPr id="3" name="Content Placeholder 2"/>
          <p:cNvSpPr>
            <a:spLocks noGrp="1"/>
          </p:cNvSpPr>
          <p:nvPr>
            <p:ph idx="1"/>
          </p:nvPr>
        </p:nvSpPr>
        <p:spPr/>
        <p:txBody>
          <a:bodyPr/>
          <a:lstStyle/>
          <a:p>
            <a:r>
              <a:rPr lang="en-US" b="1" dirty="0"/>
              <a:t>To solve </a:t>
            </a:r>
            <a:r>
              <a:rPr lang="en-US" b="1" dirty="0" err="1"/>
              <a:t>overfitting</a:t>
            </a:r>
            <a:r>
              <a:rPr lang="en-US" b="1" dirty="0"/>
              <a:t> we introduce </a:t>
            </a:r>
            <a:r>
              <a:rPr lang="en-US" b="1" dirty="0">
                <a:solidFill>
                  <a:srgbClr val="FF0066"/>
                </a:solidFill>
              </a:rPr>
              <a:t>regularization:</a:t>
            </a:r>
          </a:p>
          <a:p>
            <a:pPr lvl="1"/>
            <a:r>
              <a:rPr lang="en-US" dirty="0"/>
              <a:t>Allow rich model where there are sufficient data</a:t>
            </a:r>
          </a:p>
          <a:p>
            <a:pPr lvl="1"/>
            <a:r>
              <a:rPr lang="en-US" dirty="0"/>
              <a:t>Shrink aggressively where data are scarce</a:t>
            </a:r>
          </a:p>
          <a:p>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30</a:t>
            </a:fld>
            <a:endParaRPr lang="en-US"/>
          </a:p>
        </p:txBody>
      </p:sp>
      <p:graphicFrame>
        <p:nvGraphicFramePr>
          <p:cNvPr id="4099" name="Object 6"/>
          <p:cNvGraphicFramePr>
            <a:graphicFrameLocks noChangeAspect="1"/>
          </p:cNvGraphicFramePr>
          <p:nvPr>
            <p:extLst>
              <p:ext uri="{D42A27DB-BD31-4B8C-83A1-F6EECF244321}">
                <p14:modId xmlns:p14="http://schemas.microsoft.com/office/powerpoint/2010/main" val="2442512277"/>
              </p:ext>
            </p:extLst>
          </p:nvPr>
        </p:nvGraphicFramePr>
        <p:xfrm>
          <a:off x="719138" y="3667125"/>
          <a:ext cx="8005762" cy="1219200"/>
        </p:xfrm>
        <a:graphic>
          <a:graphicData uri="http://schemas.openxmlformats.org/presentationml/2006/ole">
            <mc:AlternateContent xmlns:mc="http://schemas.openxmlformats.org/markup-compatibility/2006">
              <mc:Choice xmlns:v="urn:schemas-microsoft-com:vml" Requires="v">
                <p:oleObj spid="_x0000_s49173" name="Equation" r:id="rId3" imgW="2997000" imgH="457200" progId="Equation.3">
                  <p:embed/>
                </p:oleObj>
              </mc:Choice>
              <mc:Fallback>
                <p:oleObj name="Equation" r:id="rId3" imgW="2997000" imgH="457200" progId="Equation.3">
                  <p:embed/>
                  <p:pic>
                    <p:nvPicPr>
                      <p:cNvPr id="0" name=""/>
                      <p:cNvPicPr>
                        <a:picLocks noChangeAspect="1" noChangeArrowheads="1"/>
                      </p:cNvPicPr>
                      <p:nvPr/>
                    </p:nvPicPr>
                    <p:blipFill>
                      <a:blip r:embed="rId4"/>
                      <a:srcRect/>
                      <a:stretch>
                        <a:fillRect/>
                      </a:stretch>
                    </p:blipFill>
                    <p:spPr bwMode="auto">
                      <a:xfrm>
                        <a:off x="719138" y="3667125"/>
                        <a:ext cx="8005762"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Group 88"/>
          <p:cNvGraphicFramePr>
            <a:graphicFrameLocks/>
          </p:cNvGraphicFramePr>
          <p:nvPr>
            <p:extLst>
              <p:ext uri="{D42A27DB-BD31-4B8C-83A1-F6EECF244321}">
                <p14:modId xmlns:p14="http://schemas.microsoft.com/office/powerpoint/2010/main" val="2032041993"/>
              </p:ext>
            </p:extLst>
          </p:nvPr>
        </p:nvGraphicFramePr>
        <p:xfrm>
          <a:off x="8153400" y="1143000"/>
          <a:ext cx="906780" cy="1219200"/>
        </p:xfrm>
        <a:graphic>
          <a:graphicData uri="http://schemas.openxmlformats.org/drawingml/2006/table">
            <a:tbl>
              <a:tblPr/>
              <a:tblGrid>
                <a:gridCol w="151130">
                  <a:extLst>
                    <a:ext uri="{9D8B030D-6E8A-4147-A177-3AD203B41FA5}">
                      <a16:colId xmlns:a16="http://schemas.microsoft.com/office/drawing/2014/main" val="20000"/>
                    </a:ext>
                  </a:extLst>
                </a:gridCol>
                <a:gridCol w="151130">
                  <a:extLst>
                    <a:ext uri="{9D8B030D-6E8A-4147-A177-3AD203B41FA5}">
                      <a16:colId xmlns:a16="http://schemas.microsoft.com/office/drawing/2014/main" val="20001"/>
                    </a:ext>
                  </a:extLst>
                </a:gridCol>
                <a:gridCol w="151130">
                  <a:extLst>
                    <a:ext uri="{9D8B030D-6E8A-4147-A177-3AD203B41FA5}">
                      <a16:colId xmlns:a16="http://schemas.microsoft.com/office/drawing/2014/main" val="20002"/>
                    </a:ext>
                  </a:extLst>
                </a:gridCol>
                <a:gridCol w="151130">
                  <a:extLst>
                    <a:ext uri="{9D8B030D-6E8A-4147-A177-3AD203B41FA5}">
                      <a16:colId xmlns:a16="http://schemas.microsoft.com/office/drawing/2014/main" val="20003"/>
                    </a:ext>
                  </a:extLst>
                </a:gridCol>
                <a:gridCol w="151130">
                  <a:extLst>
                    <a:ext uri="{9D8B030D-6E8A-4147-A177-3AD203B41FA5}">
                      <a16:colId xmlns:a16="http://schemas.microsoft.com/office/drawing/2014/main" val="20004"/>
                    </a:ext>
                  </a:extLst>
                </a:gridCol>
                <a:gridCol w="151130">
                  <a:extLst>
                    <a:ext uri="{9D8B030D-6E8A-4147-A177-3AD203B41FA5}">
                      <a16:colId xmlns:a16="http://schemas.microsoft.com/office/drawing/2014/main" val="20005"/>
                    </a:ext>
                  </a:extLst>
                </a:gridCol>
              </a:tblGrid>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dirty="0">
                          <a:ln>
                            <a:noFill/>
                          </a:ln>
                          <a:solidFill>
                            <a:schemeClr val="bg1"/>
                          </a:solidFill>
                          <a:effectLst/>
                          <a:latin typeface="Arial" pitchFamily="34" charset="0"/>
                          <a:ea typeface="굴림" charset="-127"/>
                          <a:cs typeface="Arial"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9592">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2</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6"/>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 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7"/>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8"/>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a:ln>
                            <a:noFill/>
                          </a:ln>
                          <a:solidFill>
                            <a:schemeClr val="bg1"/>
                          </a:solidFill>
                          <a:effectLst/>
                          <a:latin typeface="Arial" pitchFamily="34" charset="0"/>
                          <a:ea typeface="굴림" charset="-127"/>
                          <a:cs typeface="Arial"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9"/>
                  </a:ext>
                </a:extLst>
              </a:tr>
            </a:tbl>
          </a:graphicData>
        </a:graphic>
      </p:graphicFrame>
      <p:sp>
        <p:nvSpPr>
          <p:cNvPr id="7" name="TextBox 6"/>
          <p:cNvSpPr txBox="1"/>
          <p:nvPr/>
        </p:nvSpPr>
        <p:spPr>
          <a:xfrm>
            <a:off x="914400" y="5314890"/>
            <a:ext cx="4599336" cy="400110"/>
          </a:xfrm>
          <a:prstGeom prst="rect">
            <a:avLst/>
          </a:prstGeom>
          <a:noFill/>
        </p:spPr>
        <p:txBody>
          <a:bodyPr wrap="none" rtlCol="0">
            <a:spAutoFit/>
          </a:bodyPr>
          <a:lstStyle/>
          <a:p>
            <a:r>
              <a:rPr lang="en-US" sz="2000" b="1" dirty="0">
                <a:solidFill>
                  <a:srgbClr val="008000"/>
                </a:solidFill>
                <a:latin typeface="Arial" pitchFamily="34" charset="0"/>
                <a:cs typeface="Arial" pitchFamily="34" charset="0"/>
                <a:sym typeface="Symbol"/>
              </a:rPr>
              <a:t></a:t>
            </a:r>
            <a:r>
              <a:rPr lang="en-US" sz="2000" b="1" baseline="-25000" dirty="0">
                <a:solidFill>
                  <a:srgbClr val="008000"/>
                </a:solidFill>
                <a:latin typeface="Arial" pitchFamily="34" charset="0"/>
                <a:cs typeface="Arial" pitchFamily="34" charset="0"/>
                <a:sym typeface="Symbol"/>
              </a:rPr>
              <a:t>1</a:t>
            </a:r>
            <a:r>
              <a:rPr lang="en-US" b="1" dirty="0">
                <a:solidFill>
                  <a:srgbClr val="008000"/>
                </a:solidFill>
                <a:latin typeface="Arial" pitchFamily="34" charset="0"/>
                <a:cs typeface="Arial" pitchFamily="34" charset="0"/>
                <a:sym typeface="Symbol"/>
              </a:rPr>
              <a:t>, </a:t>
            </a:r>
            <a:r>
              <a:rPr lang="en-US" b="1" baseline="-25000" dirty="0">
                <a:solidFill>
                  <a:srgbClr val="008000"/>
                </a:solidFill>
                <a:latin typeface="Arial" pitchFamily="34" charset="0"/>
                <a:cs typeface="Arial" pitchFamily="34" charset="0"/>
                <a:sym typeface="Symbol"/>
              </a:rPr>
              <a:t>2 </a:t>
            </a:r>
            <a:r>
              <a:rPr lang="en-US" dirty="0">
                <a:solidFill>
                  <a:srgbClr val="008000"/>
                </a:solidFill>
                <a:latin typeface="Arial" pitchFamily="34" charset="0"/>
                <a:cs typeface="Arial" pitchFamily="34" charset="0"/>
                <a:sym typeface="Symbol"/>
              </a:rPr>
              <a:t>… user set regularization parameters</a:t>
            </a:r>
            <a:endParaRPr lang="en-US" dirty="0">
              <a:solidFill>
                <a:srgbClr val="008000"/>
              </a:solidFill>
              <a:latin typeface="Arial" pitchFamily="34" charset="0"/>
              <a:cs typeface="Arial" pitchFamily="34" charset="0"/>
            </a:endParaRPr>
          </a:p>
        </p:txBody>
      </p:sp>
      <p:grpSp>
        <p:nvGrpSpPr>
          <p:cNvPr id="8" name="Group 7"/>
          <p:cNvGrpSpPr/>
          <p:nvPr/>
        </p:nvGrpSpPr>
        <p:grpSpPr>
          <a:xfrm>
            <a:off x="2433638" y="4838176"/>
            <a:ext cx="6172201" cy="572024"/>
            <a:chOff x="2133600" y="5981176"/>
            <a:chExt cx="6172201" cy="572024"/>
          </a:xfrm>
        </p:grpSpPr>
        <p:sp>
          <p:nvSpPr>
            <p:cNvPr id="11" name="Left Brace 10"/>
            <p:cNvSpPr/>
            <p:nvPr/>
          </p:nvSpPr>
          <p:spPr>
            <a:xfrm rot="16200000">
              <a:off x="3108198" y="5006578"/>
              <a:ext cx="184403" cy="2133600"/>
            </a:xfrm>
            <a:prstGeom prst="leftBrace">
              <a:avLst>
                <a:gd name="adj1" fmla="val 73476"/>
                <a:gd name="adj2" fmla="val 49707"/>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TextBox 11"/>
            <p:cNvSpPr txBox="1"/>
            <p:nvPr/>
          </p:nvSpPr>
          <p:spPr>
            <a:xfrm>
              <a:off x="2764074" y="6077712"/>
              <a:ext cx="1186134" cy="369326"/>
            </a:xfrm>
            <a:prstGeom prst="rect">
              <a:avLst/>
            </a:prstGeom>
            <a:noFill/>
          </p:spPr>
          <p:txBody>
            <a:bodyPr wrap="square" rtlCol="0">
              <a:spAutoFit/>
            </a:bodyPr>
            <a:lstStyle/>
            <a:p>
              <a:r>
                <a:rPr lang="en-US" dirty="0">
                  <a:solidFill>
                    <a:srgbClr val="008000"/>
                  </a:solidFill>
                  <a:latin typeface="Arial" pitchFamily="34" charset="0"/>
                  <a:cs typeface="Arial" pitchFamily="34" charset="0"/>
                </a:rPr>
                <a:t>“error”</a:t>
              </a:r>
            </a:p>
          </p:txBody>
        </p:sp>
        <p:sp>
          <p:nvSpPr>
            <p:cNvPr id="14" name="Left Brace 13"/>
            <p:cNvSpPr/>
            <p:nvPr/>
          </p:nvSpPr>
          <p:spPr>
            <a:xfrm rot="16200000">
              <a:off x="6613398" y="4491463"/>
              <a:ext cx="184406" cy="3200401"/>
            </a:xfrm>
            <a:prstGeom prst="leftBrace">
              <a:avLst>
                <a:gd name="adj1" fmla="val 73476"/>
                <a:gd name="adj2" fmla="val 49707"/>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TextBox 14"/>
            <p:cNvSpPr txBox="1"/>
            <p:nvPr/>
          </p:nvSpPr>
          <p:spPr>
            <a:xfrm>
              <a:off x="6248400" y="6183868"/>
              <a:ext cx="966931"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“length”</a:t>
              </a:r>
            </a:p>
          </p:txBody>
        </p:sp>
      </p:grpSp>
      <p:sp>
        <p:nvSpPr>
          <p:cNvPr id="13" name="TextBox 12"/>
          <p:cNvSpPr txBox="1"/>
          <p:nvPr/>
        </p:nvSpPr>
        <p:spPr>
          <a:xfrm>
            <a:off x="914400" y="6019800"/>
            <a:ext cx="7887287" cy="707886"/>
          </a:xfrm>
          <a:prstGeom prst="rect">
            <a:avLst/>
          </a:prstGeom>
          <a:noFill/>
        </p:spPr>
        <p:txBody>
          <a:bodyPr wrap="none" rtlCol="0">
            <a:spAutoFit/>
          </a:bodyPr>
          <a:lstStyle/>
          <a:p>
            <a:r>
              <a:rPr lang="en-US" sz="2000" b="1" dirty="0">
                <a:solidFill>
                  <a:srgbClr val="008000"/>
                </a:solidFill>
                <a:latin typeface="Arial" pitchFamily="34" charset="0"/>
                <a:cs typeface="Arial" pitchFamily="34" charset="0"/>
                <a:sym typeface="Symbol"/>
              </a:rPr>
              <a:t>Note: </a:t>
            </a:r>
            <a:r>
              <a:rPr lang="en-US" sz="2000" dirty="0">
                <a:solidFill>
                  <a:srgbClr val="008000"/>
                </a:solidFill>
                <a:latin typeface="Arial" pitchFamily="34" charset="0"/>
                <a:cs typeface="Arial" pitchFamily="34" charset="0"/>
                <a:sym typeface="Symbol"/>
              </a:rPr>
              <a:t>We do not care about the “raw” value of the objective function,</a:t>
            </a:r>
            <a:br>
              <a:rPr lang="en-US" sz="2000" dirty="0">
                <a:solidFill>
                  <a:srgbClr val="008000"/>
                </a:solidFill>
                <a:latin typeface="Arial" pitchFamily="34" charset="0"/>
                <a:cs typeface="Arial" pitchFamily="34" charset="0"/>
                <a:sym typeface="Symbol"/>
              </a:rPr>
            </a:br>
            <a:r>
              <a:rPr lang="en-US" sz="2000" dirty="0">
                <a:solidFill>
                  <a:srgbClr val="008000"/>
                </a:solidFill>
                <a:latin typeface="Arial" pitchFamily="34" charset="0"/>
                <a:cs typeface="Arial" pitchFamily="34" charset="0"/>
                <a:sym typeface="Symbol"/>
              </a:rPr>
              <a:t>but we care in P,Q that achieve the minimum of the objective</a:t>
            </a:r>
            <a:endParaRPr lang="en-US" dirty="0">
              <a:solidFill>
                <a:srgbClr val="008000"/>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778110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230868"/>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821668"/>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97868"/>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410505"/>
            <a:ext cx="1363662" cy="915988"/>
          </a:xfrm>
          <a:prstGeom prst="rect">
            <a:avLst/>
          </a:prstGeom>
          <a:noFill/>
          <a:ln w="9525" algn="ctr">
            <a:noFill/>
            <a:miter lim="800000"/>
            <a:headEnd/>
            <a:tailEnd/>
          </a:ln>
          <a:effectLst/>
        </p:spPr>
        <p:txBody>
          <a:bodyPr>
            <a:spAutoFit/>
          </a:bodyPr>
          <a:lstStyle/>
          <a:p>
            <a:pPr algn="l" rtl="0" eaLnBrk="0" hangingPunct="0"/>
            <a:r>
              <a:rPr lang="en-US" b="1"/>
              <a:t>Geared towards </a:t>
            </a:r>
          </a:p>
          <a:p>
            <a:pPr algn="l" rtl="0" eaLnBrk="0" hangingPunct="0"/>
            <a:r>
              <a:rPr lang="en-US" b="1"/>
              <a:t>females</a:t>
            </a:r>
          </a:p>
        </p:txBody>
      </p:sp>
      <p:sp>
        <p:nvSpPr>
          <p:cNvPr id="244742" name="Text Box 6"/>
          <p:cNvSpPr txBox="1">
            <a:spLocks noChangeArrowheads="1"/>
          </p:cNvSpPr>
          <p:nvPr/>
        </p:nvSpPr>
        <p:spPr bwMode="auto">
          <a:xfrm>
            <a:off x="7559675" y="3373993"/>
            <a:ext cx="1355725" cy="915987"/>
          </a:xfrm>
          <a:prstGeom prst="rect">
            <a:avLst/>
          </a:prstGeom>
          <a:noFill/>
          <a:ln w="9525">
            <a:noFill/>
            <a:miter lim="800000"/>
            <a:headEnd/>
            <a:tailEnd/>
          </a:ln>
          <a:effectLst/>
        </p:spPr>
        <p:txBody>
          <a:bodyPr>
            <a:spAutoFit/>
          </a:bodyPr>
          <a:lstStyle/>
          <a:p>
            <a:pPr rtl="0" eaLnBrk="0" hangingPunct="0"/>
            <a:r>
              <a:rPr lang="en-US" b="1" dirty="0"/>
              <a:t>Geared towards </a:t>
            </a:r>
          </a:p>
          <a:p>
            <a:pPr rtl="0" eaLnBrk="0" hangingPunct="0"/>
            <a:r>
              <a:rPr lang="en-US" b="1" dirty="0"/>
              <a:t>males</a:t>
            </a:r>
          </a:p>
        </p:txBody>
      </p:sp>
      <p:sp>
        <p:nvSpPr>
          <p:cNvPr id="244743" name="Text Box 7"/>
          <p:cNvSpPr txBox="1">
            <a:spLocks noChangeArrowheads="1"/>
          </p:cNvSpPr>
          <p:nvPr/>
        </p:nvSpPr>
        <p:spPr bwMode="auto">
          <a:xfrm>
            <a:off x="3657600" y="1246743"/>
            <a:ext cx="996950" cy="366712"/>
          </a:xfrm>
          <a:prstGeom prst="rect">
            <a:avLst/>
          </a:prstGeom>
          <a:noFill/>
          <a:ln w="9525">
            <a:noFill/>
            <a:miter lim="800000"/>
            <a:headEnd/>
            <a:tailEnd/>
          </a:ln>
          <a:effectLst/>
        </p:spPr>
        <p:txBody>
          <a:bodyPr wrap="none">
            <a:spAutoFit/>
          </a:bodyPr>
          <a:lstStyle/>
          <a:p>
            <a:pPr algn="l" rtl="0" eaLnBrk="0" hangingPunct="0"/>
            <a:r>
              <a:rPr lang="en-US" b="1"/>
              <a:t>serious</a:t>
            </a:r>
            <a:endParaRPr lang="en-US"/>
          </a:p>
        </p:txBody>
      </p:sp>
      <p:sp>
        <p:nvSpPr>
          <p:cNvPr id="244744" name="Text Box 8"/>
          <p:cNvSpPr txBox="1">
            <a:spLocks noChangeArrowheads="1"/>
          </p:cNvSpPr>
          <p:nvPr/>
        </p:nvSpPr>
        <p:spPr bwMode="auto">
          <a:xfrm>
            <a:off x="4192856" y="6336268"/>
            <a:ext cx="760144" cy="369332"/>
          </a:xfrm>
          <a:prstGeom prst="rect">
            <a:avLst/>
          </a:prstGeom>
          <a:noFill/>
          <a:ln w="9525">
            <a:noFill/>
            <a:miter lim="800000"/>
            <a:headEnd/>
            <a:tailEnd/>
          </a:ln>
          <a:effectLst/>
        </p:spPr>
        <p:txBody>
          <a:bodyPr wrap="none">
            <a:spAutoFit/>
          </a:bodyPr>
          <a:lstStyle/>
          <a:p>
            <a:pPr algn="l" rtl="0" eaLnBrk="0" hangingPunct="0"/>
            <a:r>
              <a:rPr lang="en-US" b="1" dirty="0"/>
              <a:t>funny</a:t>
            </a:r>
          </a:p>
        </p:txBody>
      </p:sp>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a:t>The Effect of Regularization</a:t>
            </a:r>
          </a:p>
        </p:txBody>
      </p:sp>
      <p:sp>
        <p:nvSpPr>
          <p:cNvPr id="33" name="Slide Number Placeholder 32"/>
          <p:cNvSpPr>
            <a:spLocks noGrp="1"/>
          </p:cNvSpPr>
          <p:nvPr>
            <p:ph type="sldNum" sz="quarter" idx="12"/>
          </p:nvPr>
        </p:nvSpPr>
        <p:spPr/>
        <p:txBody>
          <a:bodyPr/>
          <a:lstStyle/>
          <a:p>
            <a:fld id="{19B12225-5612-419B-A8D5-4B8EEE4C217E}" type="slidenum">
              <a:rPr lang="en-US" smtClean="0"/>
              <a:pPr/>
              <a:t>31</a:t>
            </a:fld>
            <a:endParaRPr lang="en-US"/>
          </a:p>
        </p:txBody>
      </p:sp>
      <p:sp>
        <p:nvSpPr>
          <p:cNvPr id="34" name="Footer Placeholder 33"/>
          <p:cNvSpPr>
            <a:spLocks noGrp="1"/>
          </p:cNvSpPr>
          <p:nvPr>
            <p:ph type="ftr" sz="quarter" idx="11"/>
          </p:nvPr>
        </p:nvSpPr>
        <p:spPr/>
        <p:txBody>
          <a:bodyPr/>
          <a:lstStyle/>
          <a:p>
            <a:r>
              <a:rPr lang="en-US"/>
              <a:t>J. Leskovec, A. Rajaraman, J. Ullman: Mining of Massive Datasets, http://www.mmds.org</a:t>
            </a:r>
          </a:p>
        </p:txBody>
      </p:sp>
      <p:sp>
        <p:nvSpPr>
          <p:cNvPr id="244745" name="Text Box 9"/>
          <p:cNvSpPr txBox="1">
            <a:spLocks noChangeArrowheads="1"/>
          </p:cNvSpPr>
          <p:nvPr/>
        </p:nvSpPr>
        <p:spPr bwMode="auto">
          <a:xfrm>
            <a:off x="1116013" y="4800600"/>
            <a:ext cx="18002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Princess</a:t>
            </a:r>
          </a:p>
          <a:p>
            <a:pPr rtl="0" eaLnBrk="0" hangingPunct="0"/>
            <a:r>
              <a:rPr lang="en-US" dirty="0">
                <a:solidFill>
                  <a:schemeClr val="accent2"/>
                </a:solidFill>
                <a:latin typeface="Lucida Bright" pitchFamily="18" charset="0"/>
              </a:rPr>
              <a:t>Diaries</a:t>
            </a:r>
          </a:p>
        </p:txBody>
      </p:sp>
      <p:sp>
        <p:nvSpPr>
          <p:cNvPr id="244746" name="Text Box 10"/>
          <p:cNvSpPr txBox="1">
            <a:spLocks noChangeArrowheads="1"/>
          </p:cNvSpPr>
          <p:nvPr/>
        </p:nvSpPr>
        <p:spPr bwMode="auto">
          <a:xfrm>
            <a:off x="3743325" y="4812268"/>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The Lion King</a:t>
            </a:r>
          </a:p>
        </p:txBody>
      </p:sp>
      <p:sp>
        <p:nvSpPr>
          <p:cNvPr id="244747" name="Text Box 11"/>
          <p:cNvSpPr txBox="1">
            <a:spLocks noChangeArrowheads="1"/>
          </p:cNvSpPr>
          <p:nvPr/>
        </p:nvSpPr>
        <p:spPr bwMode="auto">
          <a:xfrm>
            <a:off x="5678488" y="1307068"/>
            <a:ext cx="1462087" cy="366712"/>
          </a:xfrm>
          <a:prstGeom prst="rect">
            <a:avLst/>
          </a:prstGeom>
          <a:noFill/>
          <a:ln w="9525">
            <a:noFill/>
            <a:miter lim="800000"/>
            <a:headEnd/>
            <a:tailEnd/>
          </a:ln>
          <a:effectLst/>
        </p:spPr>
        <p:txBody>
          <a:bodyPr>
            <a:spAutoFit/>
          </a:bodyPr>
          <a:lstStyle/>
          <a:p>
            <a:pPr rtl="0" eaLnBrk="0" hangingPunct="0"/>
            <a:r>
              <a:rPr lang="en-US" dirty="0" err="1">
                <a:solidFill>
                  <a:schemeClr val="accent2"/>
                </a:solidFill>
                <a:latin typeface="Lucida Bright" pitchFamily="18" charset="0"/>
              </a:rPr>
              <a:t>Braveheart</a:t>
            </a:r>
            <a:endParaRPr lang="en-US" dirty="0">
              <a:solidFill>
                <a:schemeClr val="accent2"/>
              </a:solidFill>
              <a:latin typeface="Lucida Bright" pitchFamily="18" charset="0"/>
            </a:endParaRPr>
          </a:p>
        </p:txBody>
      </p:sp>
      <p:sp>
        <p:nvSpPr>
          <p:cNvPr id="244748" name="Text Box 12"/>
          <p:cNvSpPr txBox="1">
            <a:spLocks noChangeArrowheads="1"/>
          </p:cNvSpPr>
          <p:nvPr/>
        </p:nvSpPr>
        <p:spPr bwMode="auto">
          <a:xfrm>
            <a:off x="5976938" y="2756455"/>
            <a:ext cx="17287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Lethal Weapon</a:t>
            </a:r>
          </a:p>
        </p:txBody>
      </p:sp>
      <p:sp>
        <p:nvSpPr>
          <p:cNvPr id="244749" name="Text Box 13"/>
          <p:cNvSpPr txBox="1">
            <a:spLocks noChangeArrowheads="1"/>
          </p:cNvSpPr>
          <p:nvPr/>
        </p:nvSpPr>
        <p:spPr bwMode="auto">
          <a:xfrm>
            <a:off x="4751388" y="5498068"/>
            <a:ext cx="17494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Independence Day</a:t>
            </a:r>
          </a:p>
        </p:txBody>
      </p:sp>
      <p:sp>
        <p:nvSpPr>
          <p:cNvPr id="244750" name="Text Box 14"/>
          <p:cNvSpPr txBox="1">
            <a:spLocks noChangeArrowheads="1"/>
          </p:cNvSpPr>
          <p:nvPr/>
        </p:nvSpPr>
        <p:spPr bwMode="auto">
          <a:xfrm>
            <a:off x="3697288" y="1611868"/>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Amadeus</a:t>
            </a:r>
          </a:p>
        </p:txBody>
      </p:sp>
      <p:sp>
        <p:nvSpPr>
          <p:cNvPr id="244751" name="Text Box 15"/>
          <p:cNvSpPr txBox="1">
            <a:spLocks noChangeArrowheads="1"/>
          </p:cNvSpPr>
          <p:nvPr/>
        </p:nvSpPr>
        <p:spPr bwMode="auto">
          <a:xfrm>
            <a:off x="1411288" y="1502330"/>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Color Purple</a:t>
            </a:r>
          </a:p>
        </p:txBody>
      </p:sp>
      <p:sp>
        <p:nvSpPr>
          <p:cNvPr id="244752" name="Text Box 16"/>
          <p:cNvSpPr txBox="1">
            <a:spLocks noChangeArrowheads="1"/>
          </p:cNvSpPr>
          <p:nvPr/>
        </p:nvSpPr>
        <p:spPr bwMode="auto">
          <a:xfrm>
            <a:off x="7224713" y="4937125"/>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Dumb and Dumber</a:t>
            </a:r>
          </a:p>
        </p:txBody>
      </p:sp>
      <p:sp>
        <p:nvSpPr>
          <p:cNvPr id="244759" name="Text Box 23"/>
          <p:cNvSpPr txBox="1">
            <a:spLocks noChangeArrowheads="1"/>
          </p:cNvSpPr>
          <p:nvPr/>
        </p:nvSpPr>
        <p:spPr bwMode="auto">
          <a:xfrm>
            <a:off x="4497388" y="3364468"/>
            <a:ext cx="1462087" cy="366712"/>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Ocean’s 11</a:t>
            </a:r>
          </a:p>
        </p:txBody>
      </p:sp>
      <p:sp>
        <p:nvSpPr>
          <p:cNvPr id="244760" name="Text Box 24"/>
          <p:cNvSpPr txBox="1">
            <a:spLocks noChangeArrowheads="1"/>
          </p:cNvSpPr>
          <p:nvPr/>
        </p:nvSpPr>
        <p:spPr bwMode="auto">
          <a:xfrm>
            <a:off x="1655763" y="2985055"/>
            <a:ext cx="14620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Sense and Sensibility</a:t>
            </a:r>
          </a:p>
        </p:txBody>
      </p:sp>
      <p:sp>
        <p:nvSpPr>
          <p:cNvPr id="2" name="TextBox 1"/>
          <p:cNvSpPr txBox="1"/>
          <p:nvPr/>
        </p:nvSpPr>
        <p:spPr>
          <a:xfrm>
            <a:off x="6438582" y="3823255"/>
            <a:ext cx="982961" cy="338554"/>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Factor 1</a:t>
            </a:r>
          </a:p>
        </p:txBody>
      </p:sp>
      <p:sp>
        <p:nvSpPr>
          <p:cNvPr id="35" name="TextBox 34"/>
          <p:cNvSpPr txBox="1"/>
          <p:nvPr/>
        </p:nvSpPr>
        <p:spPr>
          <a:xfrm rot="16200000">
            <a:off x="3987442" y="5651465"/>
            <a:ext cx="982961" cy="338554"/>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Factor 2</a:t>
            </a:r>
          </a:p>
        </p:txBody>
      </p:sp>
      <p:pic>
        <p:nvPicPr>
          <p:cNvPr id="28" name="Picture 19" descr="boy-icon"/>
          <p:cNvPicPr>
            <a:picLocks noChangeAspect="1" noChangeArrowheads="1"/>
          </p:cNvPicPr>
          <p:nvPr/>
        </p:nvPicPr>
        <p:blipFill>
          <a:blip r:embed="rId4" cstate="print">
            <a:clrChange>
              <a:clrFrom>
                <a:srgbClr val="FFFFFF"/>
              </a:clrFrom>
              <a:clrTo>
                <a:srgbClr val="FFFFFF">
                  <a:alpha val="0"/>
                </a:srgbClr>
              </a:clrTo>
            </a:clrChange>
          </a:blip>
          <a:srcRect l="9445" r="21249" b="1563"/>
          <a:stretch>
            <a:fillRect/>
          </a:stretch>
        </p:blipFill>
        <p:spPr bwMode="auto">
          <a:xfrm>
            <a:off x="6934200" y="5486400"/>
            <a:ext cx="669925" cy="762000"/>
          </a:xfrm>
          <a:prstGeom prst="rect">
            <a:avLst/>
          </a:prstGeom>
          <a:noFill/>
          <a:ln w="57150">
            <a:solidFill>
              <a:srgbClr val="0000FF"/>
            </a:solidFill>
          </a:ln>
        </p:spPr>
      </p:pic>
      <p:sp>
        <p:nvSpPr>
          <p:cNvPr id="5" name="TextBox 4"/>
          <p:cNvSpPr txBox="1"/>
          <p:nvPr/>
        </p:nvSpPr>
        <p:spPr>
          <a:xfrm>
            <a:off x="57912" y="6251448"/>
            <a:ext cx="3262432" cy="400110"/>
          </a:xfrm>
          <a:prstGeom prst="rect">
            <a:avLst/>
          </a:prstGeom>
          <a:noFill/>
        </p:spPr>
        <p:txBody>
          <a:bodyPr wrap="none" rtlCol="0">
            <a:spAutoFit/>
          </a:bodyPr>
          <a:lstStyle/>
          <a:p>
            <a:r>
              <a:rPr lang="en-US" sz="2000" dirty="0" err="1">
                <a:solidFill>
                  <a:srgbClr val="008000"/>
                </a:solidFill>
                <a:latin typeface="Arial" pitchFamily="34" charset="0"/>
                <a:cs typeface="Arial" pitchFamily="34" charset="0"/>
              </a:rPr>
              <a:t>min</a:t>
            </a:r>
            <a:r>
              <a:rPr lang="en-US" sz="2000" i="1" baseline="-25000" dirty="0" err="1">
                <a:solidFill>
                  <a:srgbClr val="008000"/>
                </a:solidFill>
                <a:latin typeface="Arial" pitchFamily="34" charset="0"/>
                <a:cs typeface="Arial" pitchFamily="34" charset="0"/>
              </a:rPr>
              <a:t>factors</a:t>
            </a:r>
            <a:r>
              <a:rPr lang="en-US" sz="2000" dirty="0">
                <a:solidFill>
                  <a:srgbClr val="008000"/>
                </a:solidFill>
                <a:latin typeface="Arial" pitchFamily="34" charset="0"/>
                <a:cs typeface="Arial" pitchFamily="34" charset="0"/>
              </a:rPr>
              <a:t> </a:t>
            </a:r>
            <a:r>
              <a:rPr lang="en-US" sz="2000" dirty="0">
                <a:solidFill>
                  <a:srgbClr val="008000"/>
                </a:solidFill>
                <a:latin typeface="Arial" pitchFamily="34" charset="0"/>
                <a:cs typeface="Arial" pitchFamily="34" charset="0"/>
                <a:sym typeface="Symbol"/>
              </a:rPr>
              <a:t>“error” +  “length”</a:t>
            </a:r>
            <a:endParaRPr lang="en-US" sz="2000" dirty="0">
              <a:solidFill>
                <a:srgbClr val="008000"/>
              </a:solidFill>
              <a:latin typeface="Arial" pitchFamily="34" charset="0"/>
              <a:cs typeface="Arial"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199100949"/>
              </p:ext>
            </p:extLst>
          </p:nvPr>
        </p:nvGraphicFramePr>
        <p:xfrm>
          <a:off x="65088" y="5791200"/>
          <a:ext cx="3065462" cy="498475"/>
        </p:xfrm>
        <a:graphic>
          <a:graphicData uri="http://schemas.openxmlformats.org/presentationml/2006/ole">
            <mc:AlternateContent xmlns:mc="http://schemas.openxmlformats.org/markup-compatibility/2006">
              <mc:Choice xmlns:v="urn:schemas-microsoft-com:vml" Requires="v">
                <p:oleObj spid="_x0000_s45150" name="Equation" r:id="rId5" imgW="2806560" imgH="457200" progId="Equation.3">
                  <p:embed/>
                </p:oleObj>
              </mc:Choice>
              <mc:Fallback>
                <p:oleObj name="Equation" r:id="rId5" imgW="2806560" imgH="457200" progId="Equation.3">
                  <p:embed/>
                  <p:pic>
                    <p:nvPicPr>
                      <p:cNvPr id="0" name="Object 36"/>
                      <p:cNvPicPr>
                        <a:picLocks noChangeAspect="1" noChangeArrowheads="1"/>
                      </p:cNvPicPr>
                      <p:nvPr/>
                    </p:nvPicPr>
                    <p:blipFill>
                      <a:blip r:embed="rId6"/>
                      <a:srcRect/>
                      <a:stretch>
                        <a:fillRect/>
                      </a:stretch>
                    </p:blipFill>
                    <p:spPr bwMode="auto">
                      <a:xfrm>
                        <a:off x="65088" y="5791200"/>
                        <a:ext cx="30654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11985438"/>
      </p:ext>
    </p:extLst>
  </p:cSld>
  <p:clrMapOvr>
    <a:masterClrMapping/>
  </p:clrMapOvr>
  <p:transition advTm="132641"/>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230868"/>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821668"/>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97868"/>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410505"/>
            <a:ext cx="1363662" cy="915988"/>
          </a:xfrm>
          <a:prstGeom prst="rect">
            <a:avLst/>
          </a:prstGeom>
          <a:noFill/>
          <a:ln w="9525" algn="ctr">
            <a:noFill/>
            <a:miter lim="800000"/>
            <a:headEnd/>
            <a:tailEnd/>
          </a:ln>
          <a:effectLst/>
        </p:spPr>
        <p:txBody>
          <a:bodyPr>
            <a:spAutoFit/>
          </a:bodyPr>
          <a:lstStyle/>
          <a:p>
            <a:pPr algn="l" rtl="0" eaLnBrk="0" hangingPunct="0"/>
            <a:r>
              <a:rPr lang="en-US" b="1"/>
              <a:t>Geared towards </a:t>
            </a:r>
          </a:p>
          <a:p>
            <a:pPr algn="l" rtl="0" eaLnBrk="0" hangingPunct="0"/>
            <a:r>
              <a:rPr lang="en-US" b="1"/>
              <a:t>females</a:t>
            </a:r>
          </a:p>
        </p:txBody>
      </p:sp>
      <p:sp>
        <p:nvSpPr>
          <p:cNvPr id="244742" name="Text Box 6"/>
          <p:cNvSpPr txBox="1">
            <a:spLocks noChangeArrowheads="1"/>
          </p:cNvSpPr>
          <p:nvPr/>
        </p:nvSpPr>
        <p:spPr bwMode="auto">
          <a:xfrm>
            <a:off x="7559675" y="3373993"/>
            <a:ext cx="1355725" cy="915987"/>
          </a:xfrm>
          <a:prstGeom prst="rect">
            <a:avLst/>
          </a:prstGeom>
          <a:noFill/>
          <a:ln w="9525">
            <a:noFill/>
            <a:miter lim="800000"/>
            <a:headEnd/>
            <a:tailEnd/>
          </a:ln>
          <a:effectLst/>
        </p:spPr>
        <p:txBody>
          <a:bodyPr>
            <a:spAutoFit/>
          </a:bodyPr>
          <a:lstStyle/>
          <a:p>
            <a:pPr rtl="0" eaLnBrk="0" hangingPunct="0"/>
            <a:r>
              <a:rPr lang="en-US" b="1" dirty="0"/>
              <a:t>Geared towards </a:t>
            </a:r>
          </a:p>
          <a:p>
            <a:pPr rtl="0" eaLnBrk="0" hangingPunct="0"/>
            <a:r>
              <a:rPr lang="en-US" b="1" dirty="0"/>
              <a:t>males</a:t>
            </a:r>
          </a:p>
        </p:txBody>
      </p:sp>
      <p:sp>
        <p:nvSpPr>
          <p:cNvPr id="244743" name="Text Box 7"/>
          <p:cNvSpPr txBox="1">
            <a:spLocks noChangeArrowheads="1"/>
          </p:cNvSpPr>
          <p:nvPr/>
        </p:nvSpPr>
        <p:spPr bwMode="auto">
          <a:xfrm>
            <a:off x="3657600" y="1246743"/>
            <a:ext cx="996950" cy="366712"/>
          </a:xfrm>
          <a:prstGeom prst="rect">
            <a:avLst/>
          </a:prstGeom>
          <a:noFill/>
          <a:ln w="9525">
            <a:noFill/>
            <a:miter lim="800000"/>
            <a:headEnd/>
            <a:tailEnd/>
          </a:ln>
          <a:effectLst/>
        </p:spPr>
        <p:txBody>
          <a:bodyPr wrap="none">
            <a:spAutoFit/>
          </a:bodyPr>
          <a:lstStyle/>
          <a:p>
            <a:pPr algn="l" rtl="0" eaLnBrk="0" hangingPunct="0"/>
            <a:r>
              <a:rPr lang="en-US" b="1"/>
              <a:t>serious</a:t>
            </a:r>
            <a:endParaRPr lang="en-US"/>
          </a:p>
        </p:txBody>
      </p:sp>
      <p:sp>
        <p:nvSpPr>
          <p:cNvPr id="244744" name="Text Box 8"/>
          <p:cNvSpPr txBox="1">
            <a:spLocks noChangeArrowheads="1"/>
          </p:cNvSpPr>
          <p:nvPr/>
        </p:nvSpPr>
        <p:spPr bwMode="auto">
          <a:xfrm>
            <a:off x="4192856" y="6336268"/>
            <a:ext cx="760144" cy="369332"/>
          </a:xfrm>
          <a:prstGeom prst="rect">
            <a:avLst/>
          </a:prstGeom>
          <a:noFill/>
          <a:ln w="9525">
            <a:noFill/>
            <a:miter lim="800000"/>
            <a:headEnd/>
            <a:tailEnd/>
          </a:ln>
          <a:effectLst/>
        </p:spPr>
        <p:txBody>
          <a:bodyPr wrap="none">
            <a:spAutoFit/>
          </a:bodyPr>
          <a:lstStyle/>
          <a:p>
            <a:pPr algn="l" rtl="0" eaLnBrk="0" hangingPunct="0"/>
            <a:r>
              <a:rPr lang="en-US" b="1" dirty="0"/>
              <a:t>funny</a:t>
            </a:r>
          </a:p>
        </p:txBody>
      </p:sp>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a:t>The Effect of Regularization</a:t>
            </a:r>
          </a:p>
        </p:txBody>
      </p:sp>
      <p:sp>
        <p:nvSpPr>
          <p:cNvPr id="33" name="Slide Number Placeholder 32"/>
          <p:cNvSpPr>
            <a:spLocks noGrp="1"/>
          </p:cNvSpPr>
          <p:nvPr>
            <p:ph type="sldNum" sz="quarter" idx="12"/>
          </p:nvPr>
        </p:nvSpPr>
        <p:spPr/>
        <p:txBody>
          <a:bodyPr/>
          <a:lstStyle/>
          <a:p>
            <a:fld id="{19B12225-5612-419B-A8D5-4B8EEE4C217E}" type="slidenum">
              <a:rPr lang="en-US" smtClean="0"/>
              <a:pPr/>
              <a:t>32</a:t>
            </a:fld>
            <a:endParaRPr lang="en-US"/>
          </a:p>
        </p:txBody>
      </p:sp>
      <p:sp>
        <p:nvSpPr>
          <p:cNvPr id="34" name="Footer Placeholder 33"/>
          <p:cNvSpPr>
            <a:spLocks noGrp="1"/>
          </p:cNvSpPr>
          <p:nvPr>
            <p:ph type="ftr" sz="quarter" idx="11"/>
          </p:nvPr>
        </p:nvSpPr>
        <p:spPr/>
        <p:txBody>
          <a:bodyPr/>
          <a:lstStyle/>
          <a:p>
            <a:r>
              <a:rPr lang="en-US"/>
              <a:t>J. Leskovec, A. Rajaraman, J. Ullman: Mining of Massive Datasets, http://www.mmds.org</a:t>
            </a:r>
          </a:p>
        </p:txBody>
      </p:sp>
      <p:sp>
        <p:nvSpPr>
          <p:cNvPr id="244746" name="Text Box 10"/>
          <p:cNvSpPr txBox="1">
            <a:spLocks noChangeArrowheads="1"/>
          </p:cNvSpPr>
          <p:nvPr/>
        </p:nvSpPr>
        <p:spPr bwMode="auto">
          <a:xfrm>
            <a:off x="3743325" y="4812268"/>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The Lion King</a:t>
            </a:r>
          </a:p>
        </p:txBody>
      </p:sp>
      <p:sp>
        <p:nvSpPr>
          <p:cNvPr id="244747" name="Text Box 11"/>
          <p:cNvSpPr txBox="1">
            <a:spLocks noChangeArrowheads="1"/>
          </p:cNvSpPr>
          <p:nvPr/>
        </p:nvSpPr>
        <p:spPr bwMode="auto">
          <a:xfrm>
            <a:off x="5678488" y="1307068"/>
            <a:ext cx="1462087" cy="366712"/>
          </a:xfrm>
          <a:prstGeom prst="rect">
            <a:avLst/>
          </a:prstGeom>
          <a:noFill/>
          <a:ln w="9525">
            <a:noFill/>
            <a:miter lim="800000"/>
            <a:headEnd/>
            <a:tailEnd/>
          </a:ln>
          <a:effectLst/>
        </p:spPr>
        <p:txBody>
          <a:bodyPr>
            <a:spAutoFit/>
          </a:bodyPr>
          <a:lstStyle/>
          <a:p>
            <a:pPr rtl="0" eaLnBrk="0" hangingPunct="0"/>
            <a:r>
              <a:rPr lang="en-US" dirty="0" err="1">
                <a:solidFill>
                  <a:schemeClr val="accent2"/>
                </a:solidFill>
                <a:latin typeface="Lucida Bright" pitchFamily="18" charset="0"/>
              </a:rPr>
              <a:t>Braveheart</a:t>
            </a:r>
            <a:endParaRPr lang="en-US" dirty="0">
              <a:solidFill>
                <a:schemeClr val="accent2"/>
              </a:solidFill>
              <a:latin typeface="Lucida Bright" pitchFamily="18" charset="0"/>
            </a:endParaRPr>
          </a:p>
        </p:txBody>
      </p:sp>
      <p:sp>
        <p:nvSpPr>
          <p:cNvPr id="244748" name="Text Box 12"/>
          <p:cNvSpPr txBox="1">
            <a:spLocks noChangeArrowheads="1"/>
          </p:cNvSpPr>
          <p:nvPr/>
        </p:nvSpPr>
        <p:spPr bwMode="auto">
          <a:xfrm>
            <a:off x="5976938" y="2756455"/>
            <a:ext cx="17287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Lethal Weapon</a:t>
            </a:r>
          </a:p>
        </p:txBody>
      </p:sp>
      <p:sp>
        <p:nvSpPr>
          <p:cNvPr id="244749" name="Text Box 13"/>
          <p:cNvSpPr txBox="1">
            <a:spLocks noChangeArrowheads="1"/>
          </p:cNvSpPr>
          <p:nvPr/>
        </p:nvSpPr>
        <p:spPr bwMode="auto">
          <a:xfrm>
            <a:off x="4751388" y="5498068"/>
            <a:ext cx="17494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Independence Day</a:t>
            </a:r>
          </a:p>
        </p:txBody>
      </p:sp>
      <p:sp>
        <p:nvSpPr>
          <p:cNvPr id="244750" name="Text Box 14"/>
          <p:cNvSpPr txBox="1">
            <a:spLocks noChangeArrowheads="1"/>
          </p:cNvSpPr>
          <p:nvPr/>
        </p:nvSpPr>
        <p:spPr bwMode="auto">
          <a:xfrm>
            <a:off x="3697288" y="1611868"/>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Amadeus</a:t>
            </a:r>
          </a:p>
        </p:txBody>
      </p:sp>
      <p:sp>
        <p:nvSpPr>
          <p:cNvPr id="244751" name="Text Box 15"/>
          <p:cNvSpPr txBox="1">
            <a:spLocks noChangeArrowheads="1"/>
          </p:cNvSpPr>
          <p:nvPr/>
        </p:nvSpPr>
        <p:spPr bwMode="auto">
          <a:xfrm>
            <a:off x="1411288" y="1502330"/>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Color Purple</a:t>
            </a:r>
          </a:p>
        </p:txBody>
      </p:sp>
      <p:sp>
        <p:nvSpPr>
          <p:cNvPr id="244752" name="Text Box 16"/>
          <p:cNvSpPr txBox="1">
            <a:spLocks noChangeArrowheads="1"/>
          </p:cNvSpPr>
          <p:nvPr/>
        </p:nvSpPr>
        <p:spPr bwMode="auto">
          <a:xfrm>
            <a:off x="7224713" y="4937125"/>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Dumb and Dumber</a:t>
            </a:r>
          </a:p>
        </p:txBody>
      </p:sp>
      <p:sp>
        <p:nvSpPr>
          <p:cNvPr id="244759" name="Text Box 23"/>
          <p:cNvSpPr txBox="1">
            <a:spLocks noChangeArrowheads="1"/>
          </p:cNvSpPr>
          <p:nvPr/>
        </p:nvSpPr>
        <p:spPr bwMode="auto">
          <a:xfrm>
            <a:off x="4497388" y="3364468"/>
            <a:ext cx="1462087" cy="366712"/>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Ocean’s 11</a:t>
            </a:r>
          </a:p>
        </p:txBody>
      </p:sp>
      <p:sp>
        <p:nvSpPr>
          <p:cNvPr id="244760" name="Text Box 24"/>
          <p:cNvSpPr txBox="1">
            <a:spLocks noChangeArrowheads="1"/>
          </p:cNvSpPr>
          <p:nvPr/>
        </p:nvSpPr>
        <p:spPr bwMode="auto">
          <a:xfrm>
            <a:off x="1655763" y="2985055"/>
            <a:ext cx="14620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Sense and Sensibility</a:t>
            </a:r>
          </a:p>
        </p:txBody>
      </p:sp>
      <p:sp>
        <p:nvSpPr>
          <p:cNvPr id="2" name="TextBox 1"/>
          <p:cNvSpPr txBox="1"/>
          <p:nvPr/>
        </p:nvSpPr>
        <p:spPr>
          <a:xfrm>
            <a:off x="6438582" y="3823255"/>
            <a:ext cx="982961" cy="338554"/>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Factor 1</a:t>
            </a:r>
          </a:p>
        </p:txBody>
      </p:sp>
      <p:sp>
        <p:nvSpPr>
          <p:cNvPr id="35" name="TextBox 34"/>
          <p:cNvSpPr txBox="1"/>
          <p:nvPr/>
        </p:nvSpPr>
        <p:spPr>
          <a:xfrm rot="16200000">
            <a:off x="3987442" y="5651465"/>
            <a:ext cx="982961" cy="338554"/>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Factor 2</a:t>
            </a:r>
          </a:p>
        </p:txBody>
      </p:sp>
      <p:pic>
        <p:nvPicPr>
          <p:cNvPr id="28" name="Picture 19" descr="boy-icon"/>
          <p:cNvPicPr>
            <a:picLocks noChangeAspect="1" noChangeArrowheads="1"/>
          </p:cNvPicPr>
          <p:nvPr/>
        </p:nvPicPr>
        <p:blipFill>
          <a:blip r:embed="rId4" cstate="print">
            <a:clrChange>
              <a:clrFrom>
                <a:srgbClr val="FFFFFF"/>
              </a:clrFrom>
              <a:clrTo>
                <a:srgbClr val="FFFFFF">
                  <a:alpha val="0"/>
                </a:srgbClr>
              </a:clrTo>
            </a:clrChange>
          </a:blip>
          <a:srcRect l="9445" r="21249" b="1563"/>
          <a:stretch>
            <a:fillRect/>
          </a:stretch>
        </p:blipFill>
        <p:spPr bwMode="auto">
          <a:xfrm>
            <a:off x="6934200" y="5486400"/>
            <a:ext cx="669925" cy="762000"/>
          </a:xfrm>
          <a:prstGeom prst="rect">
            <a:avLst/>
          </a:prstGeom>
          <a:noFill/>
          <a:ln w="57150">
            <a:solidFill>
              <a:srgbClr val="0000FF"/>
            </a:solidFill>
          </a:ln>
        </p:spPr>
      </p:pic>
      <p:cxnSp>
        <p:nvCxnSpPr>
          <p:cNvPr id="4" name="Straight Arrow Connector 3"/>
          <p:cNvCxnSpPr/>
          <p:nvPr/>
        </p:nvCxnSpPr>
        <p:spPr>
          <a:xfrm flipH="1" flipV="1">
            <a:off x="4654550" y="3868499"/>
            <a:ext cx="2253070" cy="1617901"/>
          </a:xfrm>
          <a:prstGeom prst="straightConnector1">
            <a:avLst/>
          </a:prstGeom>
          <a:ln w="28575">
            <a:solidFill>
              <a:srgbClr val="FF0066"/>
            </a:solidFill>
            <a:prstDash val="dash"/>
            <a:tailEnd type="arrow"/>
          </a:ln>
        </p:spPr>
        <p:style>
          <a:lnRef idx="1">
            <a:schemeClr val="dk1"/>
          </a:lnRef>
          <a:fillRef idx="0">
            <a:schemeClr val="dk1"/>
          </a:fillRef>
          <a:effectRef idx="0">
            <a:schemeClr val="dk1"/>
          </a:effectRef>
          <a:fontRef idx="minor">
            <a:schemeClr val="tx1"/>
          </a:fontRef>
        </p:style>
      </p:cxnSp>
      <p:sp>
        <p:nvSpPr>
          <p:cNvPr id="31" name="Text Box 9"/>
          <p:cNvSpPr txBox="1">
            <a:spLocks noChangeArrowheads="1"/>
          </p:cNvSpPr>
          <p:nvPr/>
        </p:nvSpPr>
        <p:spPr bwMode="auto">
          <a:xfrm>
            <a:off x="1116013" y="4800600"/>
            <a:ext cx="18002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Princess</a:t>
            </a:r>
          </a:p>
          <a:p>
            <a:pPr rtl="0" eaLnBrk="0" hangingPunct="0"/>
            <a:r>
              <a:rPr lang="en-US" dirty="0">
                <a:solidFill>
                  <a:schemeClr val="accent2"/>
                </a:solidFill>
                <a:latin typeface="Lucida Bright" pitchFamily="18" charset="0"/>
              </a:rPr>
              <a:t>Diaries</a:t>
            </a:r>
          </a:p>
        </p:txBody>
      </p:sp>
      <p:sp>
        <p:nvSpPr>
          <p:cNvPr id="36" name="TextBox 35"/>
          <p:cNvSpPr txBox="1"/>
          <p:nvPr/>
        </p:nvSpPr>
        <p:spPr>
          <a:xfrm>
            <a:off x="57912" y="6251448"/>
            <a:ext cx="3262432" cy="400110"/>
          </a:xfrm>
          <a:prstGeom prst="rect">
            <a:avLst/>
          </a:prstGeom>
          <a:noFill/>
        </p:spPr>
        <p:txBody>
          <a:bodyPr wrap="none" rtlCol="0">
            <a:spAutoFit/>
          </a:bodyPr>
          <a:lstStyle/>
          <a:p>
            <a:r>
              <a:rPr lang="en-US" sz="2000" dirty="0" err="1">
                <a:solidFill>
                  <a:srgbClr val="008000"/>
                </a:solidFill>
                <a:latin typeface="Arial" pitchFamily="34" charset="0"/>
                <a:cs typeface="Arial" pitchFamily="34" charset="0"/>
              </a:rPr>
              <a:t>min</a:t>
            </a:r>
            <a:r>
              <a:rPr lang="en-US" sz="2000" i="1" baseline="-25000" dirty="0" err="1">
                <a:solidFill>
                  <a:srgbClr val="008000"/>
                </a:solidFill>
                <a:latin typeface="Arial" pitchFamily="34" charset="0"/>
                <a:cs typeface="Arial" pitchFamily="34" charset="0"/>
              </a:rPr>
              <a:t>factors</a:t>
            </a:r>
            <a:r>
              <a:rPr lang="en-US" sz="2000" dirty="0">
                <a:solidFill>
                  <a:srgbClr val="008000"/>
                </a:solidFill>
                <a:latin typeface="Arial" pitchFamily="34" charset="0"/>
                <a:cs typeface="Arial" pitchFamily="34" charset="0"/>
              </a:rPr>
              <a:t> </a:t>
            </a:r>
            <a:r>
              <a:rPr lang="en-US" sz="2000" dirty="0">
                <a:solidFill>
                  <a:srgbClr val="008000"/>
                </a:solidFill>
                <a:latin typeface="Arial" pitchFamily="34" charset="0"/>
                <a:cs typeface="Arial" pitchFamily="34" charset="0"/>
                <a:sym typeface="Symbol"/>
              </a:rPr>
              <a:t>“error” +  “length”</a:t>
            </a:r>
            <a:endParaRPr lang="en-US" sz="2000" dirty="0">
              <a:solidFill>
                <a:srgbClr val="008000"/>
              </a:solidFill>
              <a:latin typeface="Arial" pitchFamily="34" charset="0"/>
              <a:cs typeface="Arial"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199100949"/>
              </p:ext>
            </p:extLst>
          </p:nvPr>
        </p:nvGraphicFramePr>
        <p:xfrm>
          <a:off x="65088" y="5791200"/>
          <a:ext cx="3065462" cy="498475"/>
        </p:xfrm>
        <a:graphic>
          <a:graphicData uri="http://schemas.openxmlformats.org/presentationml/2006/ole">
            <mc:AlternateContent xmlns:mc="http://schemas.openxmlformats.org/markup-compatibility/2006">
              <mc:Choice xmlns:v="urn:schemas-microsoft-com:vml" Requires="v">
                <p:oleObj spid="_x0000_s46172" name="Equation" r:id="rId5" imgW="2806560" imgH="457200" progId="Equation.3">
                  <p:embed/>
                </p:oleObj>
              </mc:Choice>
              <mc:Fallback>
                <p:oleObj name="Equation" r:id="rId5" imgW="2806560" imgH="4572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88" y="5791200"/>
                        <a:ext cx="30654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63512628"/>
      </p:ext>
    </p:extLst>
  </p:cSld>
  <p:clrMapOvr>
    <a:masterClrMapping/>
  </p:clrMapOvr>
  <p:transition advTm="132641"/>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230868"/>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821668"/>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97868"/>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410505"/>
            <a:ext cx="1363662" cy="915988"/>
          </a:xfrm>
          <a:prstGeom prst="rect">
            <a:avLst/>
          </a:prstGeom>
          <a:noFill/>
          <a:ln w="9525" algn="ctr">
            <a:noFill/>
            <a:miter lim="800000"/>
            <a:headEnd/>
            <a:tailEnd/>
          </a:ln>
          <a:effectLst/>
        </p:spPr>
        <p:txBody>
          <a:bodyPr>
            <a:spAutoFit/>
          </a:bodyPr>
          <a:lstStyle/>
          <a:p>
            <a:pPr algn="l" rtl="0" eaLnBrk="0" hangingPunct="0"/>
            <a:r>
              <a:rPr lang="en-US" b="1"/>
              <a:t>Geared towards </a:t>
            </a:r>
          </a:p>
          <a:p>
            <a:pPr algn="l" rtl="0" eaLnBrk="0" hangingPunct="0"/>
            <a:r>
              <a:rPr lang="en-US" b="1"/>
              <a:t>females</a:t>
            </a:r>
          </a:p>
        </p:txBody>
      </p:sp>
      <p:sp>
        <p:nvSpPr>
          <p:cNvPr id="244742" name="Text Box 6"/>
          <p:cNvSpPr txBox="1">
            <a:spLocks noChangeArrowheads="1"/>
          </p:cNvSpPr>
          <p:nvPr/>
        </p:nvSpPr>
        <p:spPr bwMode="auto">
          <a:xfrm>
            <a:off x="7559675" y="3373993"/>
            <a:ext cx="1355725" cy="915987"/>
          </a:xfrm>
          <a:prstGeom prst="rect">
            <a:avLst/>
          </a:prstGeom>
          <a:noFill/>
          <a:ln w="9525">
            <a:noFill/>
            <a:miter lim="800000"/>
            <a:headEnd/>
            <a:tailEnd/>
          </a:ln>
          <a:effectLst/>
        </p:spPr>
        <p:txBody>
          <a:bodyPr>
            <a:spAutoFit/>
          </a:bodyPr>
          <a:lstStyle/>
          <a:p>
            <a:pPr rtl="0" eaLnBrk="0" hangingPunct="0"/>
            <a:r>
              <a:rPr lang="en-US" b="1" dirty="0"/>
              <a:t>Geared towards </a:t>
            </a:r>
          </a:p>
          <a:p>
            <a:pPr rtl="0" eaLnBrk="0" hangingPunct="0"/>
            <a:r>
              <a:rPr lang="en-US" b="1" dirty="0"/>
              <a:t>males</a:t>
            </a:r>
          </a:p>
        </p:txBody>
      </p:sp>
      <p:sp>
        <p:nvSpPr>
          <p:cNvPr id="244743" name="Text Box 7"/>
          <p:cNvSpPr txBox="1">
            <a:spLocks noChangeArrowheads="1"/>
          </p:cNvSpPr>
          <p:nvPr/>
        </p:nvSpPr>
        <p:spPr bwMode="auto">
          <a:xfrm>
            <a:off x="3657600" y="1246743"/>
            <a:ext cx="996950" cy="366712"/>
          </a:xfrm>
          <a:prstGeom prst="rect">
            <a:avLst/>
          </a:prstGeom>
          <a:noFill/>
          <a:ln w="9525">
            <a:noFill/>
            <a:miter lim="800000"/>
            <a:headEnd/>
            <a:tailEnd/>
          </a:ln>
          <a:effectLst/>
        </p:spPr>
        <p:txBody>
          <a:bodyPr wrap="none">
            <a:spAutoFit/>
          </a:bodyPr>
          <a:lstStyle/>
          <a:p>
            <a:pPr algn="l" rtl="0" eaLnBrk="0" hangingPunct="0"/>
            <a:r>
              <a:rPr lang="en-US" b="1"/>
              <a:t>serious</a:t>
            </a:r>
            <a:endParaRPr lang="en-US"/>
          </a:p>
        </p:txBody>
      </p:sp>
      <p:sp>
        <p:nvSpPr>
          <p:cNvPr id="244744" name="Text Box 8"/>
          <p:cNvSpPr txBox="1">
            <a:spLocks noChangeArrowheads="1"/>
          </p:cNvSpPr>
          <p:nvPr/>
        </p:nvSpPr>
        <p:spPr bwMode="auto">
          <a:xfrm>
            <a:off x="4192856" y="6336268"/>
            <a:ext cx="760144" cy="369332"/>
          </a:xfrm>
          <a:prstGeom prst="rect">
            <a:avLst/>
          </a:prstGeom>
          <a:noFill/>
          <a:ln w="9525">
            <a:noFill/>
            <a:miter lim="800000"/>
            <a:headEnd/>
            <a:tailEnd/>
          </a:ln>
          <a:effectLst/>
        </p:spPr>
        <p:txBody>
          <a:bodyPr wrap="none">
            <a:spAutoFit/>
          </a:bodyPr>
          <a:lstStyle/>
          <a:p>
            <a:pPr algn="l" rtl="0" eaLnBrk="0" hangingPunct="0"/>
            <a:r>
              <a:rPr lang="en-US" b="1" dirty="0"/>
              <a:t>funny</a:t>
            </a:r>
          </a:p>
        </p:txBody>
      </p:sp>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a:t>The Effect of Regularization</a:t>
            </a:r>
          </a:p>
        </p:txBody>
      </p:sp>
      <p:sp>
        <p:nvSpPr>
          <p:cNvPr id="33" name="Slide Number Placeholder 32"/>
          <p:cNvSpPr>
            <a:spLocks noGrp="1"/>
          </p:cNvSpPr>
          <p:nvPr>
            <p:ph type="sldNum" sz="quarter" idx="12"/>
          </p:nvPr>
        </p:nvSpPr>
        <p:spPr/>
        <p:txBody>
          <a:bodyPr/>
          <a:lstStyle/>
          <a:p>
            <a:fld id="{19B12225-5612-419B-A8D5-4B8EEE4C217E}" type="slidenum">
              <a:rPr lang="en-US" smtClean="0"/>
              <a:pPr/>
              <a:t>33</a:t>
            </a:fld>
            <a:endParaRPr lang="en-US"/>
          </a:p>
        </p:txBody>
      </p:sp>
      <p:sp>
        <p:nvSpPr>
          <p:cNvPr id="34" name="Footer Placeholder 33"/>
          <p:cNvSpPr>
            <a:spLocks noGrp="1"/>
          </p:cNvSpPr>
          <p:nvPr>
            <p:ph type="ftr" sz="quarter" idx="11"/>
          </p:nvPr>
        </p:nvSpPr>
        <p:spPr/>
        <p:txBody>
          <a:bodyPr/>
          <a:lstStyle/>
          <a:p>
            <a:r>
              <a:rPr lang="en-US"/>
              <a:t>J. Leskovec, A. Rajaraman, J. Ullman: Mining of Massive Datasets, http://www.mmds.org</a:t>
            </a:r>
          </a:p>
        </p:txBody>
      </p:sp>
      <p:sp>
        <p:nvSpPr>
          <p:cNvPr id="244746" name="Text Box 10"/>
          <p:cNvSpPr txBox="1">
            <a:spLocks noChangeArrowheads="1"/>
          </p:cNvSpPr>
          <p:nvPr/>
        </p:nvSpPr>
        <p:spPr bwMode="auto">
          <a:xfrm>
            <a:off x="3743325" y="4812268"/>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The Lion King</a:t>
            </a:r>
          </a:p>
        </p:txBody>
      </p:sp>
      <p:sp>
        <p:nvSpPr>
          <p:cNvPr id="244747" name="Text Box 11"/>
          <p:cNvSpPr txBox="1">
            <a:spLocks noChangeArrowheads="1"/>
          </p:cNvSpPr>
          <p:nvPr/>
        </p:nvSpPr>
        <p:spPr bwMode="auto">
          <a:xfrm>
            <a:off x="5678488" y="1307068"/>
            <a:ext cx="1462087" cy="366712"/>
          </a:xfrm>
          <a:prstGeom prst="rect">
            <a:avLst/>
          </a:prstGeom>
          <a:noFill/>
          <a:ln w="9525">
            <a:noFill/>
            <a:miter lim="800000"/>
            <a:headEnd/>
            <a:tailEnd/>
          </a:ln>
          <a:effectLst/>
        </p:spPr>
        <p:txBody>
          <a:bodyPr>
            <a:spAutoFit/>
          </a:bodyPr>
          <a:lstStyle/>
          <a:p>
            <a:pPr rtl="0" eaLnBrk="0" hangingPunct="0"/>
            <a:r>
              <a:rPr lang="en-US" dirty="0" err="1">
                <a:solidFill>
                  <a:schemeClr val="accent2"/>
                </a:solidFill>
                <a:latin typeface="Lucida Bright" pitchFamily="18" charset="0"/>
              </a:rPr>
              <a:t>Braveheart</a:t>
            </a:r>
            <a:endParaRPr lang="en-US" dirty="0">
              <a:solidFill>
                <a:schemeClr val="accent2"/>
              </a:solidFill>
              <a:latin typeface="Lucida Bright" pitchFamily="18" charset="0"/>
            </a:endParaRPr>
          </a:p>
        </p:txBody>
      </p:sp>
      <p:sp>
        <p:nvSpPr>
          <p:cNvPr id="244748" name="Text Box 12"/>
          <p:cNvSpPr txBox="1">
            <a:spLocks noChangeArrowheads="1"/>
          </p:cNvSpPr>
          <p:nvPr/>
        </p:nvSpPr>
        <p:spPr bwMode="auto">
          <a:xfrm>
            <a:off x="5976938" y="2756455"/>
            <a:ext cx="17287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Lethal Weapon</a:t>
            </a:r>
          </a:p>
        </p:txBody>
      </p:sp>
      <p:sp>
        <p:nvSpPr>
          <p:cNvPr id="244749" name="Text Box 13"/>
          <p:cNvSpPr txBox="1">
            <a:spLocks noChangeArrowheads="1"/>
          </p:cNvSpPr>
          <p:nvPr/>
        </p:nvSpPr>
        <p:spPr bwMode="auto">
          <a:xfrm>
            <a:off x="4751388" y="5498068"/>
            <a:ext cx="17494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Independence Day</a:t>
            </a:r>
          </a:p>
        </p:txBody>
      </p:sp>
      <p:sp>
        <p:nvSpPr>
          <p:cNvPr id="244750" name="Text Box 14"/>
          <p:cNvSpPr txBox="1">
            <a:spLocks noChangeArrowheads="1"/>
          </p:cNvSpPr>
          <p:nvPr/>
        </p:nvSpPr>
        <p:spPr bwMode="auto">
          <a:xfrm>
            <a:off x="3697288" y="1611868"/>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Amadeus</a:t>
            </a:r>
          </a:p>
        </p:txBody>
      </p:sp>
      <p:sp>
        <p:nvSpPr>
          <p:cNvPr id="244751" name="Text Box 15"/>
          <p:cNvSpPr txBox="1">
            <a:spLocks noChangeArrowheads="1"/>
          </p:cNvSpPr>
          <p:nvPr/>
        </p:nvSpPr>
        <p:spPr bwMode="auto">
          <a:xfrm>
            <a:off x="1411288" y="1502330"/>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Color Purple</a:t>
            </a:r>
          </a:p>
        </p:txBody>
      </p:sp>
      <p:sp>
        <p:nvSpPr>
          <p:cNvPr id="244752" name="Text Box 16"/>
          <p:cNvSpPr txBox="1">
            <a:spLocks noChangeArrowheads="1"/>
          </p:cNvSpPr>
          <p:nvPr/>
        </p:nvSpPr>
        <p:spPr bwMode="auto">
          <a:xfrm>
            <a:off x="7224713" y="4937125"/>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Dumb and Dumber</a:t>
            </a:r>
          </a:p>
        </p:txBody>
      </p:sp>
      <p:sp>
        <p:nvSpPr>
          <p:cNvPr id="244759" name="Text Box 23"/>
          <p:cNvSpPr txBox="1">
            <a:spLocks noChangeArrowheads="1"/>
          </p:cNvSpPr>
          <p:nvPr/>
        </p:nvSpPr>
        <p:spPr bwMode="auto">
          <a:xfrm>
            <a:off x="4497388" y="3364468"/>
            <a:ext cx="1462087" cy="366712"/>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Ocean’s 11</a:t>
            </a:r>
          </a:p>
        </p:txBody>
      </p:sp>
      <p:sp>
        <p:nvSpPr>
          <p:cNvPr id="244760" name="Text Box 24"/>
          <p:cNvSpPr txBox="1">
            <a:spLocks noChangeArrowheads="1"/>
          </p:cNvSpPr>
          <p:nvPr/>
        </p:nvSpPr>
        <p:spPr bwMode="auto">
          <a:xfrm>
            <a:off x="1655763" y="2985055"/>
            <a:ext cx="14620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Sense and Sensibility</a:t>
            </a:r>
          </a:p>
        </p:txBody>
      </p:sp>
      <p:sp>
        <p:nvSpPr>
          <p:cNvPr id="2" name="TextBox 1"/>
          <p:cNvSpPr txBox="1"/>
          <p:nvPr/>
        </p:nvSpPr>
        <p:spPr>
          <a:xfrm>
            <a:off x="6438582" y="3823255"/>
            <a:ext cx="982961" cy="338554"/>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Factor 1</a:t>
            </a:r>
          </a:p>
        </p:txBody>
      </p:sp>
      <p:sp>
        <p:nvSpPr>
          <p:cNvPr id="35" name="TextBox 34"/>
          <p:cNvSpPr txBox="1"/>
          <p:nvPr/>
        </p:nvSpPr>
        <p:spPr>
          <a:xfrm rot="16200000">
            <a:off x="3987442" y="5651465"/>
            <a:ext cx="982961" cy="338554"/>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Factor 2</a:t>
            </a:r>
          </a:p>
        </p:txBody>
      </p:sp>
      <p:pic>
        <p:nvPicPr>
          <p:cNvPr id="28" name="Picture 19" descr="boy-icon"/>
          <p:cNvPicPr>
            <a:picLocks noChangeAspect="1" noChangeArrowheads="1"/>
          </p:cNvPicPr>
          <p:nvPr/>
        </p:nvPicPr>
        <p:blipFill>
          <a:blip r:embed="rId4" cstate="print">
            <a:clrChange>
              <a:clrFrom>
                <a:srgbClr val="FFFFFF"/>
              </a:clrFrom>
              <a:clrTo>
                <a:srgbClr val="FFFFFF">
                  <a:alpha val="0"/>
                </a:srgbClr>
              </a:clrTo>
            </a:clrChange>
          </a:blip>
          <a:srcRect l="9445" r="21249" b="1563"/>
          <a:stretch>
            <a:fillRect/>
          </a:stretch>
        </p:blipFill>
        <p:spPr bwMode="auto">
          <a:xfrm>
            <a:off x="6248400" y="5029200"/>
            <a:ext cx="669925" cy="762000"/>
          </a:xfrm>
          <a:prstGeom prst="rect">
            <a:avLst/>
          </a:prstGeom>
          <a:solidFill>
            <a:schemeClr val="bg1"/>
          </a:solidFill>
          <a:ln w="57150">
            <a:solidFill>
              <a:srgbClr val="0000FF"/>
            </a:solidFill>
          </a:ln>
        </p:spPr>
      </p:pic>
      <p:cxnSp>
        <p:nvCxnSpPr>
          <p:cNvPr id="4" name="Straight Arrow Connector 3"/>
          <p:cNvCxnSpPr/>
          <p:nvPr/>
        </p:nvCxnSpPr>
        <p:spPr>
          <a:xfrm flipH="1" flipV="1">
            <a:off x="4654550" y="3868500"/>
            <a:ext cx="1593850" cy="1160700"/>
          </a:xfrm>
          <a:prstGeom prst="straightConnector1">
            <a:avLst/>
          </a:prstGeom>
          <a:ln w="28575">
            <a:solidFill>
              <a:srgbClr val="FF0066"/>
            </a:solidFill>
            <a:prstDash val="dash"/>
            <a:tailEnd type="arrow"/>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57912" y="6251448"/>
            <a:ext cx="3262432" cy="400110"/>
          </a:xfrm>
          <a:prstGeom prst="rect">
            <a:avLst/>
          </a:prstGeom>
          <a:noFill/>
        </p:spPr>
        <p:txBody>
          <a:bodyPr wrap="none" rtlCol="0">
            <a:spAutoFit/>
          </a:bodyPr>
          <a:lstStyle/>
          <a:p>
            <a:r>
              <a:rPr lang="en-US" sz="2000" dirty="0" err="1">
                <a:solidFill>
                  <a:srgbClr val="008000"/>
                </a:solidFill>
                <a:latin typeface="Arial" pitchFamily="34" charset="0"/>
                <a:cs typeface="Arial" pitchFamily="34" charset="0"/>
              </a:rPr>
              <a:t>min</a:t>
            </a:r>
            <a:r>
              <a:rPr lang="en-US" sz="2000" i="1" baseline="-25000" dirty="0" err="1">
                <a:solidFill>
                  <a:srgbClr val="008000"/>
                </a:solidFill>
                <a:latin typeface="Arial" pitchFamily="34" charset="0"/>
                <a:cs typeface="Arial" pitchFamily="34" charset="0"/>
              </a:rPr>
              <a:t>factors</a:t>
            </a:r>
            <a:r>
              <a:rPr lang="en-US" sz="2000" dirty="0">
                <a:solidFill>
                  <a:srgbClr val="008000"/>
                </a:solidFill>
                <a:latin typeface="Arial" pitchFamily="34" charset="0"/>
                <a:cs typeface="Arial" pitchFamily="34" charset="0"/>
              </a:rPr>
              <a:t> </a:t>
            </a:r>
            <a:r>
              <a:rPr lang="en-US" sz="2000" dirty="0">
                <a:solidFill>
                  <a:srgbClr val="008000"/>
                </a:solidFill>
                <a:latin typeface="Arial" pitchFamily="34" charset="0"/>
                <a:cs typeface="Arial" pitchFamily="34" charset="0"/>
                <a:sym typeface="Symbol"/>
              </a:rPr>
              <a:t>“error” +  “length”</a:t>
            </a:r>
            <a:endParaRPr lang="en-US" sz="2000" dirty="0">
              <a:solidFill>
                <a:srgbClr val="008000"/>
              </a:solidFill>
              <a:latin typeface="Arial" pitchFamily="34" charset="0"/>
              <a:cs typeface="Arial" pitchFamily="34" charset="0"/>
            </a:endParaRPr>
          </a:p>
        </p:txBody>
      </p:sp>
      <p:sp>
        <p:nvSpPr>
          <p:cNvPr id="38" name="Text Box 9"/>
          <p:cNvSpPr txBox="1">
            <a:spLocks noChangeArrowheads="1"/>
          </p:cNvSpPr>
          <p:nvPr/>
        </p:nvSpPr>
        <p:spPr bwMode="auto">
          <a:xfrm>
            <a:off x="1116013" y="4800600"/>
            <a:ext cx="18002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Princess</a:t>
            </a:r>
          </a:p>
          <a:p>
            <a:pPr rtl="0" eaLnBrk="0" hangingPunct="0"/>
            <a:r>
              <a:rPr lang="en-US" dirty="0">
                <a:solidFill>
                  <a:schemeClr val="accent2"/>
                </a:solidFill>
                <a:latin typeface="Lucida Bright" pitchFamily="18" charset="0"/>
              </a:rPr>
              <a:t>Diaries</a:t>
            </a:r>
          </a:p>
        </p:txBody>
      </p:sp>
      <p:graphicFrame>
        <p:nvGraphicFramePr>
          <p:cNvPr id="5" name="Object 4"/>
          <p:cNvGraphicFramePr>
            <a:graphicFrameLocks noChangeAspect="1"/>
          </p:cNvGraphicFramePr>
          <p:nvPr>
            <p:extLst>
              <p:ext uri="{D42A27DB-BD31-4B8C-83A1-F6EECF244321}">
                <p14:modId xmlns:p14="http://schemas.microsoft.com/office/powerpoint/2010/main" val="1199100949"/>
              </p:ext>
            </p:extLst>
          </p:nvPr>
        </p:nvGraphicFramePr>
        <p:xfrm>
          <a:off x="65088" y="5791200"/>
          <a:ext cx="3065462" cy="498475"/>
        </p:xfrm>
        <a:graphic>
          <a:graphicData uri="http://schemas.openxmlformats.org/presentationml/2006/ole">
            <mc:AlternateContent xmlns:mc="http://schemas.openxmlformats.org/markup-compatibility/2006">
              <mc:Choice xmlns:v="urn:schemas-microsoft-com:vml" Requires="v">
                <p:oleObj spid="_x0000_s47196" name="Equation" r:id="rId5" imgW="2806560" imgH="457200" progId="Equation.3">
                  <p:embed/>
                </p:oleObj>
              </mc:Choice>
              <mc:Fallback>
                <p:oleObj name="Equation" r:id="rId5" imgW="2806560" imgH="4572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88" y="5791200"/>
                        <a:ext cx="30654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83988544"/>
      </p:ext>
    </p:extLst>
  </p:cSld>
  <p:clrMapOvr>
    <a:masterClrMapping/>
  </p:clrMapOvr>
  <p:transition advTm="132641"/>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230868"/>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821668"/>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97868"/>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410505"/>
            <a:ext cx="1363662" cy="915988"/>
          </a:xfrm>
          <a:prstGeom prst="rect">
            <a:avLst/>
          </a:prstGeom>
          <a:noFill/>
          <a:ln w="9525" algn="ctr">
            <a:noFill/>
            <a:miter lim="800000"/>
            <a:headEnd/>
            <a:tailEnd/>
          </a:ln>
          <a:effectLst/>
        </p:spPr>
        <p:txBody>
          <a:bodyPr>
            <a:spAutoFit/>
          </a:bodyPr>
          <a:lstStyle/>
          <a:p>
            <a:pPr algn="l" rtl="0" eaLnBrk="0" hangingPunct="0"/>
            <a:r>
              <a:rPr lang="en-US" b="1"/>
              <a:t>Geared towards </a:t>
            </a:r>
          </a:p>
          <a:p>
            <a:pPr algn="l" rtl="0" eaLnBrk="0" hangingPunct="0"/>
            <a:r>
              <a:rPr lang="en-US" b="1"/>
              <a:t>females</a:t>
            </a:r>
          </a:p>
        </p:txBody>
      </p:sp>
      <p:sp>
        <p:nvSpPr>
          <p:cNvPr id="244742" name="Text Box 6"/>
          <p:cNvSpPr txBox="1">
            <a:spLocks noChangeArrowheads="1"/>
          </p:cNvSpPr>
          <p:nvPr/>
        </p:nvSpPr>
        <p:spPr bwMode="auto">
          <a:xfrm>
            <a:off x="7559675" y="3373993"/>
            <a:ext cx="1355725" cy="915987"/>
          </a:xfrm>
          <a:prstGeom prst="rect">
            <a:avLst/>
          </a:prstGeom>
          <a:noFill/>
          <a:ln w="9525">
            <a:noFill/>
            <a:miter lim="800000"/>
            <a:headEnd/>
            <a:tailEnd/>
          </a:ln>
          <a:effectLst/>
        </p:spPr>
        <p:txBody>
          <a:bodyPr>
            <a:spAutoFit/>
          </a:bodyPr>
          <a:lstStyle/>
          <a:p>
            <a:pPr rtl="0" eaLnBrk="0" hangingPunct="0"/>
            <a:r>
              <a:rPr lang="en-US" b="1" dirty="0"/>
              <a:t>Geared towards </a:t>
            </a:r>
          </a:p>
          <a:p>
            <a:pPr rtl="0" eaLnBrk="0" hangingPunct="0"/>
            <a:r>
              <a:rPr lang="en-US" b="1" dirty="0"/>
              <a:t>males</a:t>
            </a:r>
          </a:p>
        </p:txBody>
      </p:sp>
      <p:sp>
        <p:nvSpPr>
          <p:cNvPr id="244743" name="Text Box 7"/>
          <p:cNvSpPr txBox="1">
            <a:spLocks noChangeArrowheads="1"/>
          </p:cNvSpPr>
          <p:nvPr/>
        </p:nvSpPr>
        <p:spPr bwMode="auto">
          <a:xfrm>
            <a:off x="3657600" y="1246743"/>
            <a:ext cx="996950" cy="366712"/>
          </a:xfrm>
          <a:prstGeom prst="rect">
            <a:avLst/>
          </a:prstGeom>
          <a:noFill/>
          <a:ln w="9525">
            <a:noFill/>
            <a:miter lim="800000"/>
            <a:headEnd/>
            <a:tailEnd/>
          </a:ln>
          <a:effectLst/>
        </p:spPr>
        <p:txBody>
          <a:bodyPr wrap="none">
            <a:spAutoFit/>
          </a:bodyPr>
          <a:lstStyle/>
          <a:p>
            <a:pPr algn="l" rtl="0" eaLnBrk="0" hangingPunct="0"/>
            <a:r>
              <a:rPr lang="en-US" b="1"/>
              <a:t>serious</a:t>
            </a:r>
            <a:endParaRPr lang="en-US"/>
          </a:p>
        </p:txBody>
      </p:sp>
      <p:sp>
        <p:nvSpPr>
          <p:cNvPr id="244744" name="Text Box 8"/>
          <p:cNvSpPr txBox="1">
            <a:spLocks noChangeArrowheads="1"/>
          </p:cNvSpPr>
          <p:nvPr/>
        </p:nvSpPr>
        <p:spPr bwMode="auto">
          <a:xfrm>
            <a:off x="4192856" y="6336268"/>
            <a:ext cx="760144" cy="369332"/>
          </a:xfrm>
          <a:prstGeom prst="rect">
            <a:avLst/>
          </a:prstGeom>
          <a:noFill/>
          <a:ln w="9525">
            <a:noFill/>
            <a:miter lim="800000"/>
            <a:headEnd/>
            <a:tailEnd/>
          </a:ln>
          <a:effectLst/>
        </p:spPr>
        <p:txBody>
          <a:bodyPr wrap="none">
            <a:spAutoFit/>
          </a:bodyPr>
          <a:lstStyle/>
          <a:p>
            <a:pPr algn="l" rtl="0" eaLnBrk="0" hangingPunct="0"/>
            <a:r>
              <a:rPr lang="en-US" b="1" dirty="0"/>
              <a:t>funny</a:t>
            </a:r>
          </a:p>
        </p:txBody>
      </p:sp>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a:t>The Effect of Regularization</a:t>
            </a:r>
          </a:p>
        </p:txBody>
      </p:sp>
      <p:sp>
        <p:nvSpPr>
          <p:cNvPr id="33" name="Slide Number Placeholder 32"/>
          <p:cNvSpPr>
            <a:spLocks noGrp="1"/>
          </p:cNvSpPr>
          <p:nvPr>
            <p:ph type="sldNum" sz="quarter" idx="12"/>
          </p:nvPr>
        </p:nvSpPr>
        <p:spPr/>
        <p:txBody>
          <a:bodyPr/>
          <a:lstStyle/>
          <a:p>
            <a:fld id="{19B12225-5612-419B-A8D5-4B8EEE4C217E}" type="slidenum">
              <a:rPr lang="en-US" smtClean="0"/>
              <a:pPr/>
              <a:t>34</a:t>
            </a:fld>
            <a:endParaRPr lang="en-US"/>
          </a:p>
        </p:txBody>
      </p:sp>
      <p:sp>
        <p:nvSpPr>
          <p:cNvPr id="34" name="Footer Placeholder 33"/>
          <p:cNvSpPr>
            <a:spLocks noGrp="1"/>
          </p:cNvSpPr>
          <p:nvPr>
            <p:ph type="ftr" sz="quarter" idx="11"/>
          </p:nvPr>
        </p:nvSpPr>
        <p:spPr/>
        <p:txBody>
          <a:bodyPr/>
          <a:lstStyle/>
          <a:p>
            <a:r>
              <a:rPr lang="en-US"/>
              <a:t>J. Leskovec, A. Rajaraman, J. Ullman: Mining of Massive Datasets, http://www.mmds.org</a:t>
            </a:r>
          </a:p>
        </p:txBody>
      </p:sp>
      <p:sp>
        <p:nvSpPr>
          <p:cNvPr id="244746" name="Text Box 10"/>
          <p:cNvSpPr txBox="1">
            <a:spLocks noChangeArrowheads="1"/>
          </p:cNvSpPr>
          <p:nvPr/>
        </p:nvSpPr>
        <p:spPr bwMode="auto">
          <a:xfrm>
            <a:off x="3743325" y="4812268"/>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The Lion King</a:t>
            </a:r>
          </a:p>
        </p:txBody>
      </p:sp>
      <p:sp>
        <p:nvSpPr>
          <p:cNvPr id="244747" name="Text Box 11"/>
          <p:cNvSpPr txBox="1">
            <a:spLocks noChangeArrowheads="1"/>
          </p:cNvSpPr>
          <p:nvPr/>
        </p:nvSpPr>
        <p:spPr bwMode="auto">
          <a:xfrm>
            <a:off x="5678488" y="1307068"/>
            <a:ext cx="1462087" cy="366712"/>
          </a:xfrm>
          <a:prstGeom prst="rect">
            <a:avLst/>
          </a:prstGeom>
          <a:noFill/>
          <a:ln w="9525">
            <a:noFill/>
            <a:miter lim="800000"/>
            <a:headEnd/>
            <a:tailEnd/>
          </a:ln>
          <a:effectLst/>
        </p:spPr>
        <p:txBody>
          <a:bodyPr>
            <a:spAutoFit/>
          </a:bodyPr>
          <a:lstStyle/>
          <a:p>
            <a:pPr rtl="0" eaLnBrk="0" hangingPunct="0"/>
            <a:r>
              <a:rPr lang="en-US" dirty="0" err="1">
                <a:solidFill>
                  <a:schemeClr val="accent2"/>
                </a:solidFill>
                <a:latin typeface="Lucida Bright" pitchFamily="18" charset="0"/>
              </a:rPr>
              <a:t>Braveheart</a:t>
            </a:r>
            <a:endParaRPr lang="en-US" dirty="0">
              <a:solidFill>
                <a:schemeClr val="accent2"/>
              </a:solidFill>
              <a:latin typeface="Lucida Bright" pitchFamily="18" charset="0"/>
            </a:endParaRPr>
          </a:p>
        </p:txBody>
      </p:sp>
      <p:sp>
        <p:nvSpPr>
          <p:cNvPr id="244748" name="Text Box 12"/>
          <p:cNvSpPr txBox="1">
            <a:spLocks noChangeArrowheads="1"/>
          </p:cNvSpPr>
          <p:nvPr/>
        </p:nvSpPr>
        <p:spPr bwMode="auto">
          <a:xfrm>
            <a:off x="5976938" y="2756455"/>
            <a:ext cx="17287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Lethal Weapon</a:t>
            </a:r>
          </a:p>
        </p:txBody>
      </p:sp>
      <p:sp>
        <p:nvSpPr>
          <p:cNvPr id="244749" name="Text Box 13"/>
          <p:cNvSpPr txBox="1">
            <a:spLocks noChangeArrowheads="1"/>
          </p:cNvSpPr>
          <p:nvPr/>
        </p:nvSpPr>
        <p:spPr bwMode="auto">
          <a:xfrm>
            <a:off x="4751388" y="5498068"/>
            <a:ext cx="17494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Independence Day</a:t>
            </a:r>
          </a:p>
        </p:txBody>
      </p:sp>
      <p:sp>
        <p:nvSpPr>
          <p:cNvPr id="244750" name="Text Box 14"/>
          <p:cNvSpPr txBox="1">
            <a:spLocks noChangeArrowheads="1"/>
          </p:cNvSpPr>
          <p:nvPr/>
        </p:nvSpPr>
        <p:spPr bwMode="auto">
          <a:xfrm>
            <a:off x="3697288" y="1611868"/>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Amadeus</a:t>
            </a:r>
          </a:p>
        </p:txBody>
      </p:sp>
      <p:sp>
        <p:nvSpPr>
          <p:cNvPr id="244751" name="Text Box 15"/>
          <p:cNvSpPr txBox="1">
            <a:spLocks noChangeArrowheads="1"/>
          </p:cNvSpPr>
          <p:nvPr/>
        </p:nvSpPr>
        <p:spPr bwMode="auto">
          <a:xfrm>
            <a:off x="1411288" y="1502330"/>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Color Purple</a:t>
            </a:r>
          </a:p>
        </p:txBody>
      </p:sp>
      <p:sp>
        <p:nvSpPr>
          <p:cNvPr id="244752" name="Text Box 16"/>
          <p:cNvSpPr txBox="1">
            <a:spLocks noChangeArrowheads="1"/>
          </p:cNvSpPr>
          <p:nvPr/>
        </p:nvSpPr>
        <p:spPr bwMode="auto">
          <a:xfrm>
            <a:off x="7224713" y="4937125"/>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Dumb and Dumber</a:t>
            </a:r>
          </a:p>
        </p:txBody>
      </p:sp>
      <p:sp>
        <p:nvSpPr>
          <p:cNvPr id="244759" name="Text Box 23"/>
          <p:cNvSpPr txBox="1">
            <a:spLocks noChangeArrowheads="1"/>
          </p:cNvSpPr>
          <p:nvPr/>
        </p:nvSpPr>
        <p:spPr bwMode="auto">
          <a:xfrm>
            <a:off x="4497388" y="3364468"/>
            <a:ext cx="1462087" cy="366712"/>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Ocean’s 11</a:t>
            </a:r>
          </a:p>
        </p:txBody>
      </p:sp>
      <p:sp>
        <p:nvSpPr>
          <p:cNvPr id="244760" name="Text Box 24"/>
          <p:cNvSpPr txBox="1">
            <a:spLocks noChangeArrowheads="1"/>
          </p:cNvSpPr>
          <p:nvPr/>
        </p:nvSpPr>
        <p:spPr bwMode="auto">
          <a:xfrm>
            <a:off x="1655763" y="2985055"/>
            <a:ext cx="14620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Sense and Sensibility</a:t>
            </a:r>
          </a:p>
        </p:txBody>
      </p:sp>
      <p:sp>
        <p:nvSpPr>
          <p:cNvPr id="2" name="TextBox 1"/>
          <p:cNvSpPr txBox="1"/>
          <p:nvPr/>
        </p:nvSpPr>
        <p:spPr>
          <a:xfrm>
            <a:off x="6438582" y="3823255"/>
            <a:ext cx="982961" cy="338554"/>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Factor 1</a:t>
            </a:r>
          </a:p>
        </p:txBody>
      </p:sp>
      <p:sp>
        <p:nvSpPr>
          <p:cNvPr id="35" name="TextBox 34"/>
          <p:cNvSpPr txBox="1"/>
          <p:nvPr/>
        </p:nvSpPr>
        <p:spPr>
          <a:xfrm rot="16200000">
            <a:off x="3987442" y="5651465"/>
            <a:ext cx="982961" cy="338554"/>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Factor 2</a:t>
            </a:r>
          </a:p>
        </p:txBody>
      </p:sp>
      <p:pic>
        <p:nvPicPr>
          <p:cNvPr id="28" name="Picture 19" descr="boy-icon"/>
          <p:cNvPicPr>
            <a:picLocks noChangeAspect="1" noChangeArrowheads="1"/>
          </p:cNvPicPr>
          <p:nvPr/>
        </p:nvPicPr>
        <p:blipFill>
          <a:blip r:embed="rId4" cstate="print">
            <a:clrChange>
              <a:clrFrom>
                <a:srgbClr val="FFFFFF"/>
              </a:clrFrom>
              <a:clrTo>
                <a:srgbClr val="FFFFFF">
                  <a:alpha val="0"/>
                </a:srgbClr>
              </a:clrTo>
            </a:clrChange>
          </a:blip>
          <a:srcRect l="9445" r="21249" b="1563"/>
          <a:stretch>
            <a:fillRect/>
          </a:stretch>
        </p:blipFill>
        <p:spPr bwMode="auto">
          <a:xfrm>
            <a:off x="5562600" y="4572000"/>
            <a:ext cx="669925" cy="762000"/>
          </a:xfrm>
          <a:prstGeom prst="rect">
            <a:avLst/>
          </a:prstGeom>
          <a:noFill/>
          <a:ln w="57150">
            <a:solidFill>
              <a:srgbClr val="0000FF"/>
            </a:solidFill>
          </a:ln>
        </p:spPr>
      </p:pic>
      <p:cxnSp>
        <p:nvCxnSpPr>
          <p:cNvPr id="4" name="Straight Arrow Connector 3"/>
          <p:cNvCxnSpPr/>
          <p:nvPr/>
        </p:nvCxnSpPr>
        <p:spPr>
          <a:xfrm flipH="1" flipV="1">
            <a:off x="4654551" y="3868500"/>
            <a:ext cx="895857" cy="648636"/>
          </a:xfrm>
          <a:prstGeom prst="straightConnector1">
            <a:avLst/>
          </a:prstGeom>
          <a:ln w="28575">
            <a:solidFill>
              <a:srgbClr val="FF0066"/>
            </a:solidFill>
            <a:prstDash val="dash"/>
            <a:tailEnd type="arrow"/>
          </a:ln>
        </p:spPr>
        <p:style>
          <a:lnRef idx="1">
            <a:schemeClr val="dk1"/>
          </a:lnRef>
          <a:fillRef idx="0">
            <a:schemeClr val="dk1"/>
          </a:fillRef>
          <a:effectRef idx="0">
            <a:schemeClr val="dk1"/>
          </a:effectRef>
          <a:fontRef idx="minor">
            <a:schemeClr val="tx1"/>
          </a:fontRef>
        </p:style>
      </p:cxnSp>
      <p:sp>
        <p:nvSpPr>
          <p:cNvPr id="31" name="Text Box 9"/>
          <p:cNvSpPr txBox="1">
            <a:spLocks noChangeArrowheads="1"/>
          </p:cNvSpPr>
          <p:nvPr/>
        </p:nvSpPr>
        <p:spPr bwMode="auto">
          <a:xfrm>
            <a:off x="1116013" y="4800600"/>
            <a:ext cx="18002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Princess</a:t>
            </a:r>
          </a:p>
          <a:p>
            <a:pPr rtl="0" eaLnBrk="0" hangingPunct="0"/>
            <a:r>
              <a:rPr lang="en-US" dirty="0">
                <a:solidFill>
                  <a:schemeClr val="accent2"/>
                </a:solidFill>
                <a:latin typeface="Lucida Bright" pitchFamily="18" charset="0"/>
              </a:rPr>
              <a:t>Diaries</a:t>
            </a:r>
          </a:p>
        </p:txBody>
      </p:sp>
      <p:sp>
        <p:nvSpPr>
          <p:cNvPr id="36" name="TextBox 35"/>
          <p:cNvSpPr txBox="1"/>
          <p:nvPr/>
        </p:nvSpPr>
        <p:spPr>
          <a:xfrm>
            <a:off x="57912" y="6251448"/>
            <a:ext cx="3262432" cy="400110"/>
          </a:xfrm>
          <a:prstGeom prst="rect">
            <a:avLst/>
          </a:prstGeom>
          <a:noFill/>
        </p:spPr>
        <p:txBody>
          <a:bodyPr wrap="none" rtlCol="0">
            <a:spAutoFit/>
          </a:bodyPr>
          <a:lstStyle/>
          <a:p>
            <a:r>
              <a:rPr lang="en-US" sz="2000" dirty="0" err="1">
                <a:solidFill>
                  <a:srgbClr val="008000"/>
                </a:solidFill>
                <a:latin typeface="Arial" pitchFamily="34" charset="0"/>
                <a:cs typeface="Arial" pitchFamily="34" charset="0"/>
              </a:rPr>
              <a:t>min</a:t>
            </a:r>
            <a:r>
              <a:rPr lang="en-US" sz="2000" i="1" baseline="-25000" dirty="0" err="1">
                <a:solidFill>
                  <a:srgbClr val="008000"/>
                </a:solidFill>
                <a:latin typeface="Arial" pitchFamily="34" charset="0"/>
                <a:cs typeface="Arial" pitchFamily="34" charset="0"/>
              </a:rPr>
              <a:t>factors</a:t>
            </a:r>
            <a:r>
              <a:rPr lang="en-US" sz="2000" dirty="0">
                <a:solidFill>
                  <a:srgbClr val="008000"/>
                </a:solidFill>
                <a:latin typeface="Arial" pitchFamily="34" charset="0"/>
                <a:cs typeface="Arial" pitchFamily="34" charset="0"/>
              </a:rPr>
              <a:t> </a:t>
            </a:r>
            <a:r>
              <a:rPr lang="en-US" sz="2000" dirty="0">
                <a:solidFill>
                  <a:srgbClr val="008000"/>
                </a:solidFill>
                <a:latin typeface="Arial" pitchFamily="34" charset="0"/>
                <a:cs typeface="Arial" pitchFamily="34" charset="0"/>
                <a:sym typeface="Symbol"/>
              </a:rPr>
              <a:t>“error” +  “length”</a:t>
            </a:r>
            <a:endParaRPr lang="en-US" sz="2000" dirty="0">
              <a:solidFill>
                <a:srgbClr val="008000"/>
              </a:solidFill>
              <a:latin typeface="Arial" pitchFamily="34" charset="0"/>
              <a:cs typeface="Arial"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199100949"/>
              </p:ext>
            </p:extLst>
          </p:nvPr>
        </p:nvGraphicFramePr>
        <p:xfrm>
          <a:off x="65088" y="5791200"/>
          <a:ext cx="3065462" cy="498475"/>
        </p:xfrm>
        <a:graphic>
          <a:graphicData uri="http://schemas.openxmlformats.org/presentationml/2006/ole">
            <mc:AlternateContent xmlns:mc="http://schemas.openxmlformats.org/markup-compatibility/2006">
              <mc:Choice xmlns:v="urn:schemas-microsoft-com:vml" Requires="v">
                <p:oleObj spid="_x0000_s48220" name="Equation" r:id="rId5" imgW="2806560" imgH="457200" progId="Equation.3">
                  <p:embed/>
                </p:oleObj>
              </mc:Choice>
              <mc:Fallback>
                <p:oleObj name="Equation" r:id="rId5" imgW="2806560" imgH="4572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88" y="5791200"/>
                        <a:ext cx="30654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17893533"/>
      </p:ext>
    </p:extLst>
  </p:cSld>
  <p:clrMapOvr>
    <a:masterClrMapping/>
  </p:clrMapOvr>
  <p:transition advTm="132641"/>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Stochastic Gradient Descent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86800" cy="5486400"/>
              </a:xfrm>
            </p:spPr>
            <p:txBody>
              <a:bodyPr>
                <a:normAutofit lnSpcReduction="10000"/>
              </a:bodyPr>
              <a:lstStyle/>
              <a:p>
                <a:r>
                  <a:rPr lang="en-US" b="1" dirty="0">
                    <a:solidFill>
                      <a:srgbClr val="0000FF"/>
                    </a:solidFill>
                  </a:rPr>
                  <a:t>Want to find matrices </a:t>
                </a:r>
                <a:r>
                  <a:rPr lang="en-US" b="1" i="1" dirty="0">
                    <a:solidFill>
                      <a:srgbClr val="0000FF"/>
                    </a:solidFill>
                  </a:rPr>
                  <a:t>P</a:t>
                </a:r>
                <a:r>
                  <a:rPr lang="en-US" b="1" dirty="0">
                    <a:solidFill>
                      <a:srgbClr val="0000FF"/>
                    </a:solidFill>
                  </a:rPr>
                  <a:t> and </a:t>
                </a:r>
                <a:r>
                  <a:rPr lang="en-US" b="1" i="1" dirty="0">
                    <a:solidFill>
                      <a:srgbClr val="0000FF"/>
                    </a:solidFill>
                  </a:rPr>
                  <a:t>Q</a:t>
                </a:r>
                <a:r>
                  <a:rPr lang="en-US" b="1" dirty="0">
                    <a:solidFill>
                      <a:srgbClr val="0000FF"/>
                    </a:solidFill>
                  </a:rPr>
                  <a:t>:</a:t>
                </a:r>
              </a:p>
              <a:p>
                <a:pPr lvl="2"/>
                <a:endParaRPr lang="en-US" dirty="0"/>
              </a:p>
              <a:p>
                <a:pPr lvl="8"/>
                <a:endParaRPr lang="en-US" dirty="0"/>
              </a:p>
              <a:p>
                <a:pPr lvl="8"/>
                <a:endParaRPr lang="en-US" dirty="0"/>
              </a:p>
              <a:p>
                <a:r>
                  <a:rPr lang="en-US" b="1" dirty="0">
                    <a:solidFill>
                      <a:srgbClr val="D60093"/>
                    </a:solidFill>
                  </a:rPr>
                  <a:t>Gradient decent:</a:t>
                </a:r>
              </a:p>
              <a:p>
                <a:pPr lvl="1"/>
                <a:r>
                  <a:rPr lang="en-US" dirty="0"/>
                  <a:t>Initialize </a:t>
                </a:r>
                <a:r>
                  <a:rPr lang="en-US" b="1" i="1" dirty="0"/>
                  <a:t>P</a:t>
                </a:r>
                <a:r>
                  <a:rPr lang="en-US" dirty="0"/>
                  <a:t> and </a:t>
                </a:r>
                <a:r>
                  <a:rPr lang="en-US" b="1" i="1" dirty="0"/>
                  <a:t>Q</a:t>
                </a:r>
                <a:r>
                  <a:rPr lang="en-US" dirty="0"/>
                  <a:t>  </a:t>
                </a:r>
                <a:r>
                  <a:rPr lang="en-US" sz="2400" dirty="0"/>
                  <a:t>(using SVD, pretend missing ratings are 0)</a:t>
                </a:r>
              </a:p>
              <a:p>
                <a:pPr lvl="1"/>
                <a:r>
                  <a:rPr lang="en-US" dirty="0"/>
                  <a:t>Do gradient descent:</a:t>
                </a:r>
              </a:p>
              <a:p>
                <a:pPr lvl="2"/>
                <a:r>
                  <a:rPr lang="en-US" b="1" i="1" dirty="0"/>
                  <a:t>P</a:t>
                </a:r>
                <a:r>
                  <a:rPr lang="en-US" b="1" dirty="0"/>
                  <a:t> </a:t>
                </a:r>
                <a:r>
                  <a:rPr lang="en-US" b="1" dirty="0">
                    <a:sym typeface="Symbol"/>
                  </a:rPr>
                  <a:t> </a:t>
                </a:r>
                <a:r>
                  <a:rPr lang="en-US" b="1" i="1" dirty="0">
                    <a:sym typeface="Symbol"/>
                  </a:rPr>
                  <a:t>P</a:t>
                </a:r>
                <a:r>
                  <a:rPr lang="en-US" b="1" dirty="0">
                    <a:sym typeface="Symbol"/>
                  </a:rPr>
                  <a:t> - </a:t>
                </a:r>
                <a:r>
                  <a:rPr lang="en-US" b="1" i="1" dirty="0">
                    <a:sym typeface="Symbol"/>
                  </a:rPr>
                  <a:t> </a:t>
                </a:r>
                <a:r>
                  <a:rPr lang="en-US" b="1" dirty="0">
                    <a:sym typeface="Symbol"/>
                  </a:rPr>
                  <a:t>·P</a:t>
                </a:r>
              </a:p>
              <a:p>
                <a:pPr lvl="2"/>
                <a:r>
                  <a:rPr lang="en-US" b="1" i="1" dirty="0"/>
                  <a:t>Q</a:t>
                </a:r>
                <a:r>
                  <a:rPr lang="en-US" b="1" dirty="0"/>
                  <a:t> </a:t>
                </a:r>
                <a:r>
                  <a:rPr lang="en-US" b="1" dirty="0">
                    <a:sym typeface="Symbol"/>
                  </a:rPr>
                  <a:t> </a:t>
                </a:r>
                <a:r>
                  <a:rPr lang="en-US" b="1" i="1" dirty="0">
                    <a:sym typeface="Symbol"/>
                  </a:rPr>
                  <a:t>Q</a:t>
                </a:r>
                <a:r>
                  <a:rPr lang="en-US" b="1" dirty="0">
                    <a:sym typeface="Symbol"/>
                  </a:rPr>
                  <a:t> - </a:t>
                </a:r>
                <a:r>
                  <a:rPr lang="en-US" b="1" i="1" dirty="0">
                    <a:sym typeface="Symbol"/>
                  </a:rPr>
                  <a:t> </a:t>
                </a:r>
                <a:r>
                  <a:rPr lang="en-US" b="1" dirty="0">
                    <a:sym typeface="Symbol"/>
                  </a:rPr>
                  <a:t>·Q</a:t>
                </a:r>
              </a:p>
              <a:p>
                <a:pPr lvl="2"/>
                <a:r>
                  <a:rPr lang="en-US" dirty="0">
                    <a:solidFill>
                      <a:srgbClr val="008000"/>
                    </a:solidFill>
                    <a:sym typeface="Symbol"/>
                  </a:rPr>
                  <a:t>where </a:t>
                </a:r>
                <a:r>
                  <a:rPr lang="en-US" b="1" i="1" dirty="0">
                    <a:solidFill>
                      <a:srgbClr val="008000"/>
                    </a:solidFill>
                    <a:sym typeface="Symbol"/>
                  </a:rPr>
                  <a:t>Q</a:t>
                </a:r>
                <a:r>
                  <a:rPr lang="en-US" b="1" dirty="0">
                    <a:solidFill>
                      <a:srgbClr val="008000"/>
                    </a:solidFill>
                    <a:sym typeface="Symbol"/>
                  </a:rPr>
                  <a:t> </a:t>
                </a:r>
                <a:r>
                  <a:rPr lang="en-US" dirty="0">
                    <a:solidFill>
                      <a:srgbClr val="008000"/>
                    </a:solidFill>
                    <a:sym typeface="Symbol"/>
                  </a:rPr>
                  <a:t>is gradient/derivative of matrix </a:t>
                </a:r>
                <a:r>
                  <a:rPr lang="en-US" b="1" i="1" dirty="0">
                    <a:solidFill>
                      <a:srgbClr val="008000"/>
                    </a:solidFill>
                    <a:sym typeface="Symbol"/>
                  </a:rPr>
                  <a:t>Q</a:t>
                </a:r>
                <a:r>
                  <a:rPr lang="en-US" dirty="0">
                    <a:solidFill>
                      <a:srgbClr val="008000"/>
                    </a:solidFill>
                    <a:sym typeface="Symbol"/>
                  </a:rPr>
                  <a:t>:</a:t>
                </a:r>
                <a:br>
                  <a:rPr lang="en-US" dirty="0">
                    <a:solidFill>
                      <a:srgbClr val="008000"/>
                    </a:solidFill>
                    <a:sym typeface="Symbol"/>
                  </a:rPr>
                </a:br>
                <a14:m>
                  <m:oMath xmlns:m="http://schemas.openxmlformats.org/officeDocument/2006/math">
                    <m:r>
                      <a:rPr lang="en-US" dirty="0">
                        <a:latin typeface="Cambria Math"/>
                        <a:sym typeface="Symbol"/>
                      </a:rPr>
                      <m:t>𝛻</m:t>
                    </m:r>
                    <m:r>
                      <a:rPr lang="en-US" i="1" dirty="0">
                        <a:latin typeface="Cambria Math"/>
                        <a:sym typeface="Symbol"/>
                      </a:rPr>
                      <m:t>𝑄</m:t>
                    </m:r>
                    <m:r>
                      <a:rPr lang="en-US" i="1" dirty="0">
                        <a:latin typeface="Cambria Math"/>
                        <a:sym typeface="Symbol"/>
                      </a:rPr>
                      <m:t>=[</m:t>
                    </m:r>
                    <m:r>
                      <a:rPr lang="en-US" i="1">
                        <a:latin typeface="Cambria Math"/>
                        <a:ea typeface="Cambria Math"/>
                        <a:sym typeface="Symbol"/>
                      </a:rPr>
                      <m:t>𝛻</m:t>
                    </m:r>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𝑞</m:t>
                        </m:r>
                      </m:e>
                      <m:sub>
                        <m:r>
                          <a:rPr lang="en-US" i="1">
                            <a:latin typeface="Cambria Math"/>
                            <a:ea typeface="Cambria Math"/>
                            <a:sym typeface="Symbol"/>
                          </a:rPr>
                          <m:t>𝑖𝑓</m:t>
                        </m:r>
                      </m:sub>
                    </m:sSub>
                    <m:r>
                      <a:rPr lang="en-US" i="1" dirty="0">
                        <a:latin typeface="Cambria Math"/>
                        <a:sym typeface="Symbol"/>
                      </a:rPr>
                      <m:t>] </m:t>
                    </m:r>
                  </m:oMath>
                </a14:m>
                <a:r>
                  <a:rPr lang="en-US" dirty="0">
                    <a:sym typeface="Symbol"/>
                  </a:rPr>
                  <a:t> and </a:t>
                </a:r>
                <a14:m>
                  <m:oMath xmlns:m="http://schemas.openxmlformats.org/officeDocument/2006/math">
                    <m:r>
                      <a:rPr lang="en-US" b="0" i="1" smtClean="0">
                        <a:latin typeface="Cambria Math"/>
                        <a:ea typeface="Cambria Math"/>
                        <a:sym typeface="Symbol"/>
                      </a:rPr>
                      <m:t>𝛻</m:t>
                    </m:r>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𝑞</m:t>
                        </m:r>
                      </m:e>
                      <m:sub>
                        <m:r>
                          <a:rPr lang="en-US" b="0" i="1" smtClean="0">
                            <a:latin typeface="Cambria Math"/>
                            <a:ea typeface="Cambria Math"/>
                            <a:sym typeface="Symbol"/>
                          </a:rPr>
                          <m:t>𝑖𝑓</m:t>
                        </m:r>
                      </m:sub>
                    </m:sSub>
                    <m:r>
                      <a:rPr lang="en-US" b="0" i="1" smtClean="0">
                        <a:latin typeface="Cambria Math"/>
                        <a:ea typeface="Cambria Math"/>
                        <a:sym typeface="Symbol"/>
                      </a:rPr>
                      <m:t>=</m:t>
                    </m:r>
                    <m:nary>
                      <m:naryPr>
                        <m:chr m:val="∑"/>
                        <m:supHide m:val="on"/>
                        <m:ctrlPr>
                          <a:rPr lang="en-US" b="0" i="1" smtClean="0">
                            <a:latin typeface="Cambria Math" panose="02040503050406030204" pitchFamily="18" charset="0"/>
                            <a:ea typeface="Cambria Math"/>
                            <a:sym typeface="Symbol"/>
                          </a:rPr>
                        </m:ctrlPr>
                      </m:naryPr>
                      <m:sub>
                        <m:r>
                          <a:rPr lang="en-US" b="0" i="1" smtClean="0">
                            <a:latin typeface="Cambria Math"/>
                            <a:ea typeface="Cambria Math"/>
                            <a:sym typeface="Symbol"/>
                          </a:rPr>
                          <m:t>𝑥</m:t>
                        </m:r>
                        <m:r>
                          <a:rPr lang="en-US" b="0" i="1" smtClean="0">
                            <a:latin typeface="Cambria Math"/>
                            <a:ea typeface="Cambria Math"/>
                            <a:sym typeface="Symbol"/>
                          </a:rPr>
                          <m:t>,</m:t>
                        </m:r>
                        <m:r>
                          <a:rPr lang="en-US" b="0" i="1" smtClean="0">
                            <a:latin typeface="Cambria Math"/>
                            <a:ea typeface="Cambria Math"/>
                            <a:sym typeface="Symbol"/>
                          </a:rPr>
                          <m:t>𝑖</m:t>
                        </m:r>
                      </m:sub>
                      <m:sup/>
                      <m:e>
                        <m:r>
                          <a:rPr lang="en-US" b="0" i="1" smtClean="0">
                            <a:latin typeface="Cambria Math"/>
                            <a:ea typeface="Cambria Math"/>
                            <a:sym typeface="Symbol"/>
                          </a:rPr>
                          <m:t>−2</m:t>
                        </m:r>
                        <m:d>
                          <m:dPr>
                            <m:ctrlPr>
                              <a:rPr lang="en-US" b="0" i="1" smtClean="0">
                                <a:latin typeface="Cambria Math" panose="02040503050406030204" pitchFamily="18" charset="0"/>
                                <a:ea typeface="Cambria Math"/>
                                <a:sym typeface="Symbol"/>
                              </a:rPr>
                            </m:ctrlPr>
                          </m:dPr>
                          <m:e>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𝑟</m:t>
                                </m:r>
                              </m:e>
                              <m:sub>
                                <m:r>
                                  <a:rPr lang="en-US" b="0" i="1" smtClean="0">
                                    <a:latin typeface="Cambria Math"/>
                                    <a:ea typeface="Cambria Math"/>
                                    <a:sym typeface="Symbol"/>
                                  </a:rPr>
                                  <m:t>𝑥𝑖</m:t>
                                </m:r>
                              </m:sub>
                            </m:sSub>
                            <m:r>
                              <a:rPr lang="en-US" b="0" i="1" smtClean="0">
                                <a:latin typeface="Cambria Math"/>
                                <a:ea typeface="Cambria Math"/>
                                <a:sym typeface="Symbol"/>
                              </a:rPr>
                              <m:t>−</m:t>
                            </m:r>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𝑞</m:t>
                                </m:r>
                              </m:e>
                              <m:sub>
                                <m:r>
                                  <a:rPr lang="en-US" b="0" i="1" smtClean="0">
                                    <a:latin typeface="Cambria Math"/>
                                    <a:ea typeface="Cambria Math"/>
                                    <a:sym typeface="Symbol"/>
                                  </a:rPr>
                                  <m:t>𝑖</m:t>
                                </m:r>
                              </m:sub>
                            </m:sSub>
                            <m:sSubSup>
                              <m:sSubSupPr>
                                <m:ctrlPr>
                                  <a:rPr lang="en-US" b="0" i="1" smtClean="0">
                                    <a:latin typeface="Cambria Math" panose="02040503050406030204" pitchFamily="18" charset="0"/>
                                    <a:ea typeface="Cambria Math"/>
                                    <a:sym typeface="Symbol"/>
                                  </a:rPr>
                                </m:ctrlPr>
                              </m:sSubSupPr>
                              <m:e>
                                <m:r>
                                  <a:rPr lang="en-US" b="0" i="1" smtClean="0">
                                    <a:latin typeface="Cambria Math"/>
                                    <a:ea typeface="Cambria Math"/>
                                    <a:sym typeface="Symbol"/>
                                  </a:rPr>
                                  <m:t>𝑝</m:t>
                                </m:r>
                              </m:e>
                              <m:sub>
                                <m:r>
                                  <a:rPr lang="en-US" b="0" i="1" smtClean="0">
                                    <a:latin typeface="Cambria Math"/>
                                    <a:ea typeface="Cambria Math"/>
                                    <a:sym typeface="Symbol"/>
                                  </a:rPr>
                                  <m:t>𝑥</m:t>
                                </m:r>
                              </m:sub>
                              <m:sup/>
                            </m:sSubSup>
                          </m:e>
                        </m:d>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𝑝</m:t>
                            </m:r>
                          </m:e>
                          <m:sub>
                            <m:r>
                              <a:rPr lang="en-US" b="0" i="1" smtClean="0">
                                <a:latin typeface="Cambria Math"/>
                                <a:ea typeface="Cambria Math"/>
                                <a:sym typeface="Symbol"/>
                              </a:rPr>
                              <m:t>𝑥𝑓</m:t>
                            </m:r>
                          </m:sub>
                        </m:sSub>
                      </m:e>
                    </m:nary>
                    <m:r>
                      <a:rPr lang="en-US" b="0" i="1" smtClean="0">
                        <a:latin typeface="Cambria Math"/>
                        <a:ea typeface="Cambria Math"/>
                        <a:sym typeface="Symbol"/>
                      </a:rPr>
                      <m:t>+2</m:t>
                    </m:r>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𝜆</m:t>
                        </m:r>
                      </m:e>
                      <m:sub>
                        <m:r>
                          <a:rPr lang="en-US" b="0" i="1" smtClean="0">
                            <a:latin typeface="Cambria Math"/>
                            <a:ea typeface="Cambria Math"/>
                            <a:sym typeface="Symbol"/>
                          </a:rPr>
                          <m:t>2</m:t>
                        </m:r>
                      </m:sub>
                    </m:sSub>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𝑞</m:t>
                        </m:r>
                      </m:e>
                      <m:sub>
                        <m:r>
                          <a:rPr lang="en-US" b="0" i="1" smtClean="0">
                            <a:latin typeface="Cambria Math"/>
                            <a:ea typeface="Cambria Math"/>
                            <a:sym typeface="Symbol"/>
                          </a:rPr>
                          <m:t>𝑖𝑓</m:t>
                        </m:r>
                      </m:sub>
                    </m:sSub>
                  </m:oMath>
                </a14:m>
                <a:endParaRPr lang="en-US" b="0" dirty="0">
                  <a:ea typeface="Cambria Math"/>
                  <a:sym typeface="Symbol"/>
                </a:endParaRPr>
              </a:p>
              <a:p>
                <a:pPr lvl="3"/>
                <a:r>
                  <a:rPr lang="en-US" dirty="0">
                    <a:solidFill>
                      <a:srgbClr val="008000"/>
                    </a:solidFill>
                  </a:rPr>
                  <a:t>Here </a:t>
                </a:r>
                <a14:m>
                  <m:oMath xmlns:m="http://schemas.openxmlformats.org/officeDocument/2006/math">
                    <m:sSub>
                      <m:sSubPr>
                        <m:ctrlPr>
                          <a:rPr lang="en-US" b="1" i="1" dirty="0">
                            <a:solidFill>
                              <a:srgbClr val="008000"/>
                            </a:solidFill>
                            <a:latin typeface="Cambria Math" panose="02040503050406030204" pitchFamily="18" charset="0"/>
                          </a:rPr>
                        </m:ctrlPr>
                      </m:sSubPr>
                      <m:e>
                        <m:r>
                          <a:rPr lang="en-US" b="1" i="1" dirty="0">
                            <a:solidFill>
                              <a:srgbClr val="008000"/>
                            </a:solidFill>
                            <a:latin typeface="Cambria Math"/>
                          </a:rPr>
                          <m:t>𝒒</m:t>
                        </m:r>
                      </m:e>
                      <m:sub>
                        <m:r>
                          <a:rPr lang="en-US" b="1" i="1" dirty="0">
                            <a:solidFill>
                              <a:srgbClr val="008000"/>
                            </a:solidFill>
                            <a:latin typeface="Cambria Math"/>
                          </a:rPr>
                          <m:t>𝒊𝒇</m:t>
                        </m:r>
                      </m:sub>
                    </m:sSub>
                  </m:oMath>
                </a14:m>
                <a:r>
                  <a:rPr lang="en-US" dirty="0">
                    <a:solidFill>
                      <a:srgbClr val="008000"/>
                    </a:solidFill>
                  </a:rPr>
                  <a:t> is entry </a:t>
                </a:r>
                <a:r>
                  <a:rPr lang="en-US" b="1" i="1" dirty="0">
                    <a:solidFill>
                      <a:srgbClr val="008000"/>
                    </a:solidFill>
                  </a:rPr>
                  <a:t>f</a:t>
                </a:r>
                <a:r>
                  <a:rPr lang="en-US" dirty="0">
                    <a:solidFill>
                      <a:srgbClr val="008000"/>
                    </a:solidFill>
                  </a:rPr>
                  <a:t> of row </a:t>
                </a:r>
                <a:r>
                  <a:rPr lang="en-US" b="1" i="1" dirty="0">
                    <a:solidFill>
                      <a:srgbClr val="008000"/>
                    </a:solidFill>
                  </a:rPr>
                  <a:t>q</a:t>
                </a:r>
                <a:r>
                  <a:rPr lang="en-US" b="1" i="1" baseline="-25000" dirty="0">
                    <a:solidFill>
                      <a:srgbClr val="008000"/>
                    </a:solidFill>
                  </a:rPr>
                  <a:t>i</a:t>
                </a:r>
                <a:r>
                  <a:rPr lang="en-US" dirty="0">
                    <a:solidFill>
                      <a:srgbClr val="008000"/>
                    </a:solidFill>
                  </a:rPr>
                  <a:t> of matrix </a:t>
                </a:r>
                <a:r>
                  <a:rPr lang="en-US" b="1" i="1" dirty="0">
                    <a:solidFill>
                      <a:srgbClr val="008000"/>
                    </a:solidFill>
                  </a:rPr>
                  <a:t>Q</a:t>
                </a:r>
              </a:p>
              <a:p>
                <a:pPr lvl="1"/>
                <a:r>
                  <a:rPr lang="en-US" b="1" dirty="0"/>
                  <a:t>Observation:</a:t>
                </a:r>
                <a:r>
                  <a:rPr lang="en-US" dirty="0"/>
                  <a:t> </a:t>
                </a:r>
                <a:r>
                  <a:rPr lang="en-US" b="1" dirty="0">
                    <a:solidFill>
                      <a:srgbClr val="FF0066"/>
                    </a:solidFill>
                  </a:rPr>
                  <a:t>Computing gradients is slow!</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86800" cy="5486400"/>
              </a:xfrm>
              <a:blipFill rotWithShape="1">
                <a:blip r:embed="rId4"/>
                <a:stretch>
                  <a:fillRect t="-1556" b="-778"/>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35</a:t>
            </a:fld>
            <a:endParaRPr lang="en-US" dirty="0"/>
          </a:p>
        </p:txBody>
      </p:sp>
      <p:pic>
        <p:nvPicPr>
          <p:cNvPr id="11" name="Picture 2" descr="http://upload.wikimedia.org/wikipedia/commons/thumb/f/ff/Gradient_descent.svg/350px-Gradient_descent.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0603" y="0"/>
            <a:ext cx="1452973" cy="1556756"/>
          </a:xfrm>
          <a:prstGeom prst="rect">
            <a:avLst/>
          </a:prstGeom>
          <a:solidFill>
            <a:schemeClr val="bg1"/>
          </a:solidFill>
        </p:spPr>
      </p:pic>
      <p:sp>
        <p:nvSpPr>
          <p:cNvPr id="7" name="TextBox 6"/>
          <p:cNvSpPr txBox="1"/>
          <p:nvPr/>
        </p:nvSpPr>
        <p:spPr>
          <a:xfrm>
            <a:off x="6477000" y="3886200"/>
            <a:ext cx="2667000" cy="1077218"/>
          </a:xfrm>
          <a:prstGeom prst="rect">
            <a:avLst/>
          </a:prstGeom>
          <a:noFill/>
        </p:spPr>
        <p:txBody>
          <a:bodyPr wrap="square" rtlCol="0">
            <a:spAutoFit/>
          </a:bodyPr>
          <a:lstStyle/>
          <a:p>
            <a:r>
              <a:rPr lang="en-US" sz="1600" dirty="0">
                <a:solidFill>
                  <a:srgbClr val="008000"/>
                </a:solidFill>
                <a:latin typeface="Arial" pitchFamily="34" charset="0"/>
                <a:cs typeface="Arial" pitchFamily="34" charset="0"/>
              </a:rPr>
              <a:t>How to compute gradient of a matrix?</a:t>
            </a:r>
          </a:p>
          <a:p>
            <a:r>
              <a:rPr lang="en-US" sz="1600" dirty="0">
                <a:solidFill>
                  <a:srgbClr val="008000"/>
                </a:solidFill>
                <a:latin typeface="Arial" pitchFamily="34" charset="0"/>
                <a:cs typeface="Arial" pitchFamily="34" charset="0"/>
              </a:rPr>
              <a:t>Compute gradient of every element independently!</a:t>
            </a:r>
          </a:p>
        </p:txBody>
      </p:sp>
      <p:graphicFrame>
        <p:nvGraphicFramePr>
          <p:cNvPr id="8" name="Object 7"/>
          <p:cNvGraphicFramePr>
            <a:graphicFrameLocks noChangeAspect="1"/>
          </p:cNvGraphicFramePr>
          <p:nvPr>
            <p:extLst>
              <p:ext uri="{D42A27DB-BD31-4B8C-83A1-F6EECF244321}">
                <p14:modId xmlns:p14="http://schemas.microsoft.com/office/powerpoint/2010/main" val="1566986896"/>
              </p:ext>
            </p:extLst>
          </p:nvPr>
        </p:nvGraphicFramePr>
        <p:xfrm>
          <a:off x="719138" y="1676400"/>
          <a:ext cx="8005762" cy="1219200"/>
        </p:xfrm>
        <a:graphic>
          <a:graphicData uri="http://schemas.openxmlformats.org/presentationml/2006/ole">
            <mc:AlternateContent xmlns:mc="http://schemas.openxmlformats.org/markup-compatibility/2006">
              <mc:Choice xmlns:v="urn:schemas-microsoft-com:vml" Requires="v">
                <p:oleObj spid="_x0000_s40090" name="Equation" r:id="rId6" imgW="2997000" imgH="457200" progId="Equation.3">
                  <p:embed/>
                </p:oleObj>
              </mc:Choice>
              <mc:Fallback>
                <p:oleObj name="Equation" r:id="rId6" imgW="2997000" imgH="457200" progId="Equation.3">
                  <p:embed/>
                  <p:pic>
                    <p:nvPicPr>
                      <p:cNvPr id="0" name="Object 6"/>
                      <p:cNvPicPr>
                        <a:picLocks noChangeAspect="1" noChangeArrowheads="1"/>
                      </p:cNvPicPr>
                      <p:nvPr/>
                    </p:nvPicPr>
                    <p:blipFill>
                      <a:blip r:embed="rId7"/>
                      <a:srcRect/>
                      <a:stretch>
                        <a:fillRect/>
                      </a:stretch>
                    </p:blipFill>
                    <p:spPr bwMode="auto">
                      <a:xfrm>
                        <a:off x="719138" y="1676400"/>
                        <a:ext cx="800576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1109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Stochastic Gradient Descent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86800" cy="5410200"/>
              </a:xfrm>
            </p:spPr>
            <p:txBody>
              <a:bodyPr>
                <a:normAutofit fontScale="92500" lnSpcReduction="10000"/>
              </a:bodyPr>
              <a:lstStyle/>
              <a:p>
                <a:r>
                  <a:rPr lang="en-US" b="1" dirty="0">
                    <a:solidFill>
                      <a:srgbClr val="008000"/>
                    </a:solidFill>
                  </a:rPr>
                  <a:t>Gradient Descent (GD) </a:t>
                </a:r>
                <a:r>
                  <a:rPr lang="en-US" b="1" dirty="0">
                    <a:solidFill>
                      <a:srgbClr val="0000FF"/>
                    </a:solidFill>
                  </a:rPr>
                  <a:t>vs. Stochastic GD</a:t>
                </a:r>
                <a:endParaRPr lang="en-US" dirty="0"/>
              </a:p>
              <a:p>
                <a:pPr lvl="1"/>
                <a:r>
                  <a:rPr lang="en-US" b="1" dirty="0"/>
                  <a:t>Observation:</a:t>
                </a:r>
                <a:r>
                  <a:rPr lang="en-US" dirty="0"/>
                  <a:t> </a:t>
                </a:r>
                <a14:m>
                  <m:oMath xmlns:m="http://schemas.openxmlformats.org/officeDocument/2006/math">
                    <m:r>
                      <a:rPr lang="en-US" dirty="0">
                        <a:latin typeface="Cambria Math"/>
                        <a:sym typeface="Symbol"/>
                      </a:rPr>
                      <m:t>𝛻</m:t>
                    </m:r>
                    <m:r>
                      <a:rPr lang="en-US" i="1" dirty="0">
                        <a:latin typeface="Cambria Math"/>
                        <a:sym typeface="Symbol"/>
                      </a:rPr>
                      <m:t>𝑄</m:t>
                    </m:r>
                    <m:r>
                      <a:rPr lang="en-US" i="1" dirty="0">
                        <a:latin typeface="Cambria Math"/>
                        <a:sym typeface="Symbol"/>
                      </a:rPr>
                      <m:t>=[</m:t>
                    </m:r>
                    <m:r>
                      <a:rPr lang="en-US" i="1">
                        <a:latin typeface="Cambria Math"/>
                        <a:ea typeface="Cambria Math"/>
                        <a:sym typeface="Symbol"/>
                      </a:rPr>
                      <m:t>𝛻</m:t>
                    </m:r>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𝑞</m:t>
                        </m:r>
                      </m:e>
                      <m:sub>
                        <m:r>
                          <a:rPr lang="en-US" i="1">
                            <a:latin typeface="Cambria Math"/>
                            <a:ea typeface="Cambria Math"/>
                            <a:sym typeface="Symbol"/>
                          </a:rPr>
                          <m:t>𝑖𝑓</m:t>
                        </m:r>
                      </m:sub>
                    </m:sSub>
                    <m:r>
                      <a:rPr lang="en-US" i="1" dirty="0">
                        <a:latin typeface="Cambria Math"/>
                        <a:sym typeface="Symbol"/>
                      </a:rPr>
                      <m:t>] </m:t>
                    </m:r>
                  </m:oMath>
                </a14:m>
                <a:r>
                  <a:rPr lang="en-US" dirty="0">
                    <a:sym typeface="Symbol"/>
                  </a:rPr>
                  <a:t> where</a:t>
                </a:r>
                <a:br>
                  <a:rPr lang="en-US" dirty="0">
                    <a:sym typeface="Symbol"/>
                  </a:rPr>
                </a:br>
                <a14:m>
                  <m:oMath xmlns:m="http://schemas.openxmlformats.org/officeDocument/2006/math">
                    <m:r>
                      <a:rPr lang="en-US" i="1">
                        <a:latin typeface="Cambria Math"/>
                        <a:ea typeface="Cambria Math"/>
                        <a:sym typeface="Symbol"/>
                      </a:rPr>
                      <m:t>𝛻</m:t>
                    </m:r>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𝑞</m:t>
                        </m:r>
                      </m:e>
                      <m:sub>
                        <m:r>
                          <a:rPr lang="en-US" i="1">
                            <a:latin typeface="Cambria Math"/>
                            <a:ea typeface="Cambria Math"/>
                            <a:sym typeface="Symbol"/>
                          </a:rPr>
                          <m:t>𝑖</m:t>
                        </m:r>
                        <m:r>
                          <a:rPr lang="en-US" b="0" i="1" smtClean="0">
                            <a:latin typeface="Cambria Math"/>
                            <a:ea typeface="Cambria Math"/>
                            <a:sym typeface="Symbol"/>
                          </a:rPr>
                          <m:t>𝑓</m:t>
                        </m:r>
                      </m:sub>
                    </m:sSub>
                    <m:r>
                      <a:rPr lang="en-US" i="1">
                        <a:latin typeface="Cambria Math"/>
                        <a:ea typeface="Cambria Math"/>
                        <a:sym typeface="Symbol"/>
                      </a:rPr>
                      <m:t>=</m:t>
                    </m:r>
                    <m:nary>
                      <m:naryPr>
                        <m:chr m:val="∑"/>
                        <m:supHide m:val="on"/>
                        <m:ctrlPr>
                          <a:rPr lang="en-US" i="1" smtClean="0">
                            <a:solidFill>
                              <a:srgbClr val="0000FF"/>
                            </a:solidFill>
                            <a:latin typeface="Cambria Math" panose="02040503050406030204" pitchFamily="18" charset="0"/>
                            <a:ea typeface="Cambria Math"/>
                            <a:sym typeface="Symbol"/>
                          </a:rPr>
                        </m:ctrlPr>
                      </m:naryPr>
                      <m:sub>
                        <m:r>
                          <a:rPr lang="en-US" i="1">
                            <a:solidFill>
                              <a:srgbClr val="0000FF"/>
                            </a:solidFill>
                            <a:latin typeface="Cambria Math"/>
                            <a:ea typeface="Cambria Math"/>
                            <a:sym typeface="Symbol"/>
                          </a:rPr>
                          <m:t>𝑥</m:t>
                        </m:r>
                        <m:r>
                          <a:rPr lang="en-US" b="0" i="1" smtClean="0">
                            <a:solidFill>
                              <a:srgbClr val="0000FF"/>
                            </a:solidFill>
                            <a:latin typeface="Cambria Math"/>
                            <a:ea typeface="Cambria Math"/>
                            <a:sym typeface="Symbol"/>
                          </a:rPr>
                          <m:t>,</m:t>
                        </m:r>
                        <m:r>
                          <a:rPr lang="en-US" b="0" i="1" smtClean="0">
                            <a:solidFill>
                              <a:srgbClr val="0000FF"/>
                            </a:solidFill>
                            <a:latin typeface="Cambria Math"/>
                            <a:ea typeface="Cambria Math"/>
                            <a:sym typeface="Symbol"/>
                          </a:rPr>
                          <m:t>𝑖</m:t>
                        </m:r>
                      </m:sub>
                      <m:sup/>
                      <m:e>
                        <m:r>
                          <a:rPr lang="en-US" b="0" i="1" smtClean="0">
                            <a:solidFill>
                              <a:srgbClr val="0000FF"/>
                            </a:solidFill>
                            <a:latin typeface="Cambria Math"/>
                            <a:ea typeface="Cambria Math"/>
                            <a:sym typeface="Symbol"/>
                          </a:rPr>
                          <m:t>−</m:t>
                        </m:r>
                        <m:r>
                          <a:rPr lang="en-US" i="1" smtClean="0">
                            <a:solidFill>
                              <a:schemeClr val="tx1"/>
                            </a:solidFill>
                            <a:latin typeface="Cambria Math"/>
                            <a:ea typeface="Cambria Math"/>
                            <a:sym typeface="Symbol"/>
                          </a:rPr>
                          <m:t>2</m:t>
                        </m:r>
                        <m:d>
                          <m:dPr>
                            <m:ctrlPr>
                              <a:rPr lang="en-US" i="1">
                                <a:solidFill>
                                  <a:schemeClr val="tx1"/>
                                </a:solidFill>
                                <a:latin typeface="Cambria Math" panose="02040503050406030204" pitchFamily="18" charset="0"/>
                                <a:ea typeface="Cambria Math"/>
                                <a:sym typeface="Symbol"/>
                              </a:rPr>
                            </m:ctrlPr>
                          </m:dPr>
                          <m:e>
                            <m:sSub>
                              <m:sSubPr>
                                <m:ctrlPr>
                                  <a:rPr lang="en-US" i="1">
                                    <a:solidFill>
                                      <a:schemeClr val="tx1"/>
                                    </a:solidFill>
                                    <a:latin typeface="Cambria Math" panose="02040503050406030204" pitchFamily="18" charset="0"/>
                                    <a:ea typeface="Cambria Math"/>
                                    <a:sym typeface="Symbol"/>
                                  </a:rPr>
                                </m:ctrlPr>
                              </m:sSubPr>
                              <m:e>
                                <m:r>
                                  <a:rPr lang="en-US" i="1">
                                    <a:solidFill>
                                      <a:schemeClr val="tx1"/>
                                    </a:solidFill>
                                    <a:latin typeface="Cambria Math"/>
                                    <a:ea typeface="Cambria Math"/>
                                    <a:sym typeface="Symbol"/>
                                  </a:rPr>
                                  <m:t>𝑟</m:t>
                                </m:r>
                              </m:e>
                              <m:sub>
                                <m:r>
                                  <a:rPr lang="en-US" i="1">
                                    <a:solidFill>
                                      <a:schemeClr val="tx1"/>
                                    </a:solidFill>
                                    <a:latin typeface="Cambria Math"/>
                                    <a:ea typeface="Cambria Math"/>
                                    <a:sym typeface="Symbol"/>
                                  </a:rPr>
                                  <m:t>𝑥𝑖</m:t>
                                </m:r>
                              </m:sub>
                            </m:sSub>
                            <m:r>
                              <a:rPr lang="en-US" i="1">
                                <a:solidFill>
                                  <a:schemeClr val="tx1"/>
                                </a:solidFill>
                                <a:latin typeface="Cambria Math"/>
                                <a:ea typeface="Cambria Math"/>
                                <a:sym typeface="Symbol"/>
                              </a:rPr>
                              <m:t>−</m:t>
                            </m:r>
                            <m:sSub>
                              <m:sSubPr>
                                <m:ctrlPr>
                                  <a:rPr lang="en-US" i="1">
                                    <a:solidFill>
                                      <a:schemeClr val="tx1"/>
                                    </a:solidFill>
                                    <a:latin typeface="Cambria Math" panose="02040503050406030204" pitchFamily="18" charset="0"/>
                                    <a:ea typeface="Cambria Math"/>
                                    <a:sym typeface="Symbol"/>
                                  </a:rPr>
                                </m:ctrlPr>
                              </m:sSubPr>
                              <m:e>
                                <m:sSub>
                                  <m:sSubPr>
                                    <m:ctrlPr>
                                      <a:rPr lang="en-US" b="0" i="1" smtClean="0">
                                        <a:solidFill>
                                          <a:schemeClr val="tx1"/>
                                        </a:solidFill>
                                        <a:latin typeface="Cambria Math" panose="02040503050406030204" pitchFamily="18" charset="0"/>
                                        <a:ea typeface="Cambria Math"/>
                                        <a:sym typeface="Symbol"/>
                                      </a:rPr>
                                    </m:ctrlPr>
                                  </m:sSubPr>
                                  <m:e>
                                    <m:r>
                                      <a:rPr lang="en-US" b="0" i="1" smtClean="0">
                                        <a:solidFill>
                                          <a:schemeClr val="tx1"/>
                                        </a:solidFill>
                                        <a:latin typeface="Cambria Math"/>
                                        <a:ea typeface="Cambria Math"/>
                                        <a:sym typeface="Symbol"/>
                                      </a:rPr>
                                      <m:t>𝑞</m:t>
                                    </m:r>
                                  </m:e>
                                  <m:sub>
                                    <m:r>
                                      <a:rPr lang="en-US" b="0" i="1" smtClean="0">
                                        <a:solidFill>
                                          <a:schemeClr val="tx1"/>
                                        </a:solidFill>
                                        <a:latin typeface="Cambria Math"/>
                                        <a:ea typeface="Cambria Math"/>
                                        <a:sym typeface="Symbol"/>
                                      </a:rPr>
                                      <m:t>𝑖𝑓</m:t>
                                    </m:r>
                                  </m:sub>
                                </m:sSub>
                                <m:r>
                                  <a:rPr lang="en-US" i="1">
                                    <a:solidFill>
                                      <a:schemeClr val="tx1"/>
                                    </a:solidFill>
                                    <a:latin typeface="Cambria Math"/>
                                    <a:ea typeface="Cambria Math"/>
                                    <a:sym typeface="Symbol"/>
                                  </a:rPr>
                                  <m:t>𝑝</m:t>
                                </m:r>
                              </m:e>
                              <m:sub>
                                <m:r>
                                  <a:rPr lang="en-US" i="1">
                                    <a:solidFill>
                                      <a:schemeClr val="tx1"/>
                                    </a:solidFill>
                                    <a:latin typeface="Cambria Math"/>
                                    <a:ea typeface="Cambria Math"/>
                                    <a:sym typeface="Symbol"/>
                                  </a:rPr>
                                  <m:t>𝑥𝑓</m:t>
                                </m:r>
                              </m:sub>
                            </m:sSub>
                          </m:e>
                        </m:d>
                        <m:sSub>
                          <m:sSubPr>
                            <m:ctrlPr>
                              <a:rPr lang="en-US" b="0" i="1" smtClean="0">
                                <a:solidFill>
                                  <a:schemeClr val="tx1"/>
                                </a:solidFill>
                                <a:latin typeface="Cambria Math" panose="02040503050406030204" pitchFamily="18" charset="0"/>
                                <a:ea typeface="Cambria Math"/>
                                <a:sym typeface="Symbol"/>
                              </a:rPr>
                            </m:ctrlPr>
                          </m:sSubPr>
                          <m:e>
                            <m:r>
                              <a:rPr lang="en-US" b="0" i="1" smtClean="0">
                                <a:solidFill>
                                  <a:schemeClr val="tx1"/>
                                </a:solidFill>
                                <a:latin typeface="Cambria Math"/>
                                <a:ea typeface="Cambria Math"/>
                                <a:sym typeface="Symbol"/>
                              </a:rPr>
                              <m:t>𝑝</m:t>
                            </m:r>
                          </m:e>
                          <m:sub>
                            <m:r>
                              <a:rPr lang="en-US" b="0" i="1" smtClean="0">
                                <a:solidFill>
                                  <a:schemeClr val="tx1"/>
                                </a:solidFill>
                                <a:latin typeface="Cambria Math"/>
                                <a:ea typeface="Cambria Math"/>
                                <a:sym typeface="Symbol"/>
                              </a:rPr>
                              <m:t>𝑥𝑓</m:t>
                            </m:r>
                          </m:sub>
                        </m:sSub>
                      </m:e>
                    </m:nary>
                    <m:r>
                      <a:rPr lang="en-US" i="1">
                        <a:latin typeface="Cambria Math"/>
                        <a:ea typeface="Cambria Math"/>
                        <a:sym typeface="Symbol"/>
                      </a:rPr>
                      <m:t>+2</m:t>
                    </m:r>
                    <m:r>
                      <a:rPr lang="en-US" i="1">
                        <a:latin typeface="Cambria Math"/>
                        <a:ea typeface="Cambria Math"/>
                        <a:sym typeface="Symbol"/>
                      </a:rPr>
                      <m:t>𝜆</m:t>
                    </m:r>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𝑞</m:t>
                        </m:r>
                      </m:e>
                      <m:sub>
                        <m:r>
                          <a:rPr lang="en-US" i="1">
                            <a:latin typeface="Cambria Math"/>
                            <a:ea typeface="Cambria Math"/>
                            <a:sym typeface="Symbol"/>
                          </a:rPr>
                          <m:t>𝑖𝑓</m:t>
                        </m:r>
                      </m:sub>
                    </m:sSub>
                    <m:r>
                      <a:rPr lang="en-US" b="0" i="1" smtClean="0">
                        <a:latin typeface="Cambria Math"/>
                        <a:ea typeface="Cambria Math"/>
                        <a:sym typeface="Symbol"/>
                      </a:rPr>
                      <m:t>=</m:t>
                    </m:r>
                    <m:nary>
                      <m:naryPr>
                        <m:chr m:val="∑"/>
                        <m:supHide m:val="on"/>
                        <m:ctrlPr>
                          <a:rPr lang="en-US" b="1" i="1" dirty="0" smtClean="0">
                            <a:solidFill>
                              <a:srgbClr val="0000FF"/>
                            </a:solidFill>
                            <a:latin typeface="Cambria Math" panose="02040503050406030204" pitchFamily="18" charset="0"/>
                            <a:sym typeface="Symbol"/>
                          </a:rPr>
                        </m:ctrlPr>
                      </m:naryPr>
                      <m:sub>
                        <m:r>
                          <a:rPr lang="en-US" b="1" i="1" dirty="0">
                            <a:solidFill>
                              <a:srgbClr val="0000FF"/>
                            </a:solidFill>
                            <a:latin typeface="Cambria Math"/>
                            <a:sym typeface="Symbol"/>
                          </a:rPr>
                          <m:t>𝒙</m:t>
                        </m:r>
                        <m:r>
                          <a:rPr lang="en-US" b="1" i="1" dirty="0" smtClean="0">
                            <a:solidFill>
                              <a:srgbClr val="0000FF"/>
                            </a:solidFill>
                            <a:latin typeface="Cambria Math"/>
                            <a:sym typeface="Symbol"/>
                          </a:rPr>
                          <m:t>,</m:t>
                        </m:r>
                        <m:r>
                          <a:rPr lang="en-US" b="1" i="1" dirty="0" smtClean="0">
                            <a:solidFill>
                              <a:srgbClr val="0000FF"/>
                            </a:solidFill>
                            <a:latin typeface="Cambria Math"/>
                            <a:sym typeface="Symbol"/>
                          </a:rPr>
                          <m:t>𝒊</m:t>
                        </m:r>
                      </m:sub>
                      <m:sup/>
                      <m:e>
                        <m:r>
                          <a:rPr lang="en-US" b="1" i="1" dirty="0" smtClean="0">
                            <a:solidFill>
                              <a:schemeClr val="tx1"/>
                            </a:solidFill>
                            <a:latin typeface="Cambria Math"/>
                            <a:sym typeface="Symbol"/>
                          </a:rPr>
                          <m:t></m:t>
                        </m:r>
                        <m:r>
                          <a:rPr lang="en-US" b="1" i="1" dirty="0">
                            <a:solidFill>
                              <a:schemeClr val="tx1"/>
                            </a:solidFill>
                            <a:latin typeface="Cambria Math"/>
                            <a:sym typeface="Symbol"/>
                          </a:rPr>
                          <m:t>𝑸</m:t>
                        </m:r>
                      </m:e>
                    </m:nary>
                    <m:d>
                      <m:dPr>
                        <m:ctrlPr>
                          <a:rPr lang="en-US" b="1" i="1" dirty="0">
                            <a:solidFill>
                              <a:srgbClr val="0000FF"/>
                            </a:solidFill>
                            <a:latin typeface="Cambria Math" panose="02040503050406030204" pitchFamily="18" charset="0"/>
                            <a:sym typeface="Symbol"/>
                          </a:rPr>
                        </m:ctrlPr>
                      </m:dPr>
                      <m:e>
                        <m:sSub>
                          <m:sSubPr>
                            <m:ctrlPr>
                              <a:rPr lang="en-US" b="1" i="1" dirty="0">
                                <a:latin typeface="Cambria Math" panose="02040503050406030204" pitchFamily="18" charset="0"/>
                                <a:sym typeface="Symbol"/>
                              </a:rPr>
                            </m:ctrlPr>
                          </m:sSubPr>
                          <m:e>
                            <m:r>
                              <a:rPr lang="en-US" b="1" i="1" dirty="0">
                                <a:latin typeface="Cambria Math"/>
                                <a:sym typeface="Symbol"/>
                              </a:rPr>
                              <m:t>𝒓</m:t>
                            </m:r>
                          </m:e>
                          <m:sub>
                            <m:r>
                              <a:rPr lang="en-US" b="1" i="1" dirty="0">
                                <a:latin typeface="Cambria Math"/>
                                <a:sym typeface="Symbol"/>
                              </a:rPr>
                              <m:t>𝒙𝒊</m:t>
                            </m:r>
                          </m:sub>
                        </m:sSub>
                      </m:e>
                    </m:d>
                  </m:oMath>
                </a14:m>
                <a:endParaRPr lang="en-US" b="1" dirty="0">
                  <a:sym typeface="Symbol"/>
                </a:endParaRPr>
              </a:p>
              <a:p>
                <a:pPr lvl="2"/>
                <a:r>
                  <a:rPr lang="en-US" dirty="0">
                    <a:solidFill>
                      <a:srgbClr val="008000"/>
                    </a:solidFill>
                  </a:rPr>
                  <a:t>Here </a:t>
                </a:r>
                <a14:m>
                  <m:oMath xmlns:m="http://schemas.openxmlformats.org/officeDocument/2006/math">
                    <m:sSub>
                      <m:sSubPr>
                        <m:ctrlPr>
                          <a:rPr lang="en-US" b="1" i="1" dirty="0">
                            <a:solidFill>
                              <a:srgbClr val="008000"/>
                            </a:solidFill>
                            <a:latin typeface="Cambria Math" panose="02040503050406030204" pitchFamily="18" charset="0"/>
                          </a:rPr>
                        </m:ctrlPr>
                      </m:sSubPr>
                      <m:e>
                        <m:r>
                          <a:rPr lang="en-US" b="1" i="1" dirty="0">
                            <a:solidFill>
                              <a:srgbClr val="008000"/>
                            </a:solidFill>
                            <a:latin typeface="Cambria Math"/>
                          </a:rPr>
                          <m:t>𝒒</m:t>
                        </m:r>
                      </m:e>
                      <m:sub>
                        <m:r>
                          <a:rPr lang="en-US" b="1" i="1" dirty="0">
                            <a:solidFill>
                              <a:srgbClr val="008000"/>
                            </a:solidFill>
                            <a:latin typeface="Cambria Math"/>
                          </a:rPr>
                          <m:t>𝒊𝒇</m:t>
                        </m:r>
                      </m:sub>
                    </m:sSub>
                  </m:oMath>
                </a14:m>
                <a:r>
                  <a:rPr lang="en-US" dirty="0">
                    <a:solidFill>
                      <a:srgbClr val="008000"/>
                    </a:solidFill>
                  </a:rPr>
                  <a:t> is entry </a:t>
                </a:r>
                <a:r>
                  <a:rPr lang="en-US" b="1" i="1" dirty="0">
                    <a:solidFill>
                      <a:srgbClr val="008000"/>
                    </a:solidFill>
                  </a:rPr>
                  <a:t>f</a:t>
                </a:r>
                <a:r>
                  <a:rPr lang="en-US" dirty="0">
                    <a:solidFill>
                      <a:srgbClr val="008000"/>
                    </a:solidFill>
                  </a:rPr>
                  <a:t> of row </a:t>
                </a:r>
                <a:r>
                  <a:rPr lang="en-US" b="1" i="1" dirty="0">
                    <a:solidFill>
                      <a:srgbClr val="008000"/>
                    </a:solidFill>
                  </a:rPr>
                  <a:t>q</a:t>
                </a:r>
                <a:r>
                  <a:rPr lang="en-US" b="1" i="1" baseline="-25000" dirty="0">
                    <a:solidFill>
                      <a:srgbClr val="008000"/>
                    </a:solidFill>
                  </a:rPr>
                  <a:t>i</a:t>
                </a:r>
                <a:r>
                  <a:rPr lang="en-US" dirty="0">
                    <a:solidFill>
                      <a:srgbClr val="008000"/>
                    </a:solidFill>
                  </a:rPr>
                  <a:t> of matrix </a:t>
                </a:r>
                <a:r>
                  <a:rPr lang="en-US" b="1" i="1" dirty="0">
                    <a:solidFill>
                      <a:srgbClr val="008000"/>
                    </a:solidFill>
                  </a:rPr>
                  <a:t>Q</a:t>
                </a:r>
              </a:p>
              <a:p>
                <a:pPr lvl="1"/>
                <a14:m>
                  <m:oMath xmlns:m="http://schemas.openxmlformats.org/officeDocument/2006/math">
                    <m:r>
                      <a:rPr lang="en-US" b="1" i="1" dirty="0">
                        <a:latin typeface="Cambria Math"/>
                      </a:rPr>
                      <m:t>𝑸</m:t>
                    </m:r>
                    <m:r>
                      <a:rPr lang="en-US" b="1" i="1" dirty="0">
                        <a:latin typeface="Cambria Math"/>
                        <a:sym typeface="Symbol"/>
                      </a:rPr>
                      <m:t>=</m:t>
                    </m:r>
                    <m:r>
                      <a:rPr lang="en-US" b="1" i="1" dirty="0">
                        <a:latin typeface="Cambria Math"/>
                        <a:sym typeface="Symbol"/>
                      </a:rPr>
                      <m:t>𝑸</m:t>
                    </m:r>
                    <m:r>
                      <a:rPr lang="en-US" b="1" i="1" dirty="0">
                        <a:latin typeface="Cambria Math"/>
                        <a:sym typeface="Symbol"/>
                      </a:rPr>
                      <m:t>−</m:t>
                    </m:r>
                    <m:r>
                      <a:rPr lang="en-US" b="1" i="1" dirty="0">
                        <a:latin typeface="Cambria Math"/>
                        <a:sym typeface="Symbol"/>
                      </a:rPr>
                      <m:t>𝑸</m:t>
                    </m:r>
                    <m:r>
                      <a:rPr lang="en-US" b="1" i="1" dirty="0">
                        <a:latin typeface="Cambria Math"/>
                        <a:sym typeface="Symbol"/>
                      </a:rPr>
                      <m:t>=</m:t>
                    </m:r>
                    <m:r>
                      <a:rPr lang="en-US" b="1" i="1" dirty="0">
                        <a:latin typeface="Cambria Math"/>
                        <a:sym typeface="Symbol"/>
                      </a:rPr>
                      <m:t>𝑸</m:t>
                    </m:r>
                    <m:r>
                      <a:rPr lang="en-US" b="1" i="1" dirty="0">
                        <a:latin typeface="Cambria Math"/>
                        <a:sym typeface="Symbol"/>
                      </a:rPr>
                      <m:t>−</m:t>
                    </m:r>
                    <m:d>
                      <m:dPr>
                        <m:begChr m:val="["/>
                        <m:endChr m:val="]"/>
                        <m:ctrlPr>
                          <a:rPr lang="en-US" b="1" i="1" dirty="0">
                            <a:latin typeface="Cambria Math" panose="02040503050406030204" pitchFamily="18" charset="0"/>
                            <a:sym typeface="Symbol"/>
                          </a:rPr>
                        </m:ctrlPr>
                      </m:dPr>
                      <m:e>
                        <m:nary>
                          <m:naryPr>
                            <m:chr m:val="∑"/>
                            <m:supHide m:val="on"/>
                            <m:ctrlPr>
                              <a:rPr lang="en-US" b="1" i="1" dirty="0">
                                <a:solidFill>
                                  <a:srgbClr val="0000FF"/>
                                </a:solidFill>
                                <a:latin typeface="Cambria Math" panose="02040503050406030204" pitchFamily="18" charset="0"/>
                                <a:sym typeface="Symbol"/>
                              </a:rPr>
                            </m:ctrlPr>
                          </m:naryPr>
                          <m:sub>
                            <m:r>
                              <a:rPr lang="en-US" b="1" i="1" dirty="0">
                                <a:solidFill>
                                  <a:srgbClr val="0000FF"/>
                                </a:solidFill>
                                <a:latin typeface="Cambria Math"/>
                                <a:sym typeface="Symbol"/>
                              </a:rPr>
                              <m:t>𝒙</m:t>
                            </m:r>
                            <m:r>
                              <a:rPr lang="en-US" b="1" i="1" dirty="0">
                                <a:solidFill>
                                  <a:srgbClr val="0000FF"/>
                                </a:solidFill>
                                <a:latin typeface="Cambria Math"/>
                                <a:sym typeface="Symbol"/>
                              </a:rPr>
                              <m:t>,</m:t>
                            </m:r>
                            <m:r>
                              <a:rPr lang="en-US" b="1" i="1" dirty="0">
                                <a:solidFill>
                                  <a:srgbClr val="0000FF"/>
                                </a:solidFill>
                                <a:latin typeface="Cambria Math"/>
                                <a:sym typeface="Symbol"/>
                              </a:rPr>
                              <m:t>𝒊</m:t>
                            </m:r>
                          </m:sub>
                          <m:sup/>
                          <m:e>
                            <m:r>
                              <a:rPr lang="en-US" b="1" i="1" dirty="0">
                                <a:latin typeface="Cambria Math"/>
                                <a:sym typeface="Symbol"/>
                              </a:rPr>
                              <m:t></m:t>
                            </m:r>
                            <m:r>
                              <a:rPr lang="en-US" b="1" i="1" dirty="0">
                                <a:latin typeface="Cambria Math"/>
                                <a:sym typeface="Symbol"/>
                              </a:rPr>
                              <m:t>𝑸</m:t>
                            </m:r>
                          </m:e>
                        </m:nary>
                        <m:r>
                          <a:rPr lang="en-US" b="1" i="1" dirty="0">
                            <a:latin typeface="Cambria Math"/>
                            <a:sym typeface="Symbol"/>
                          </a:rPr>
                          <m:t>(</m:t>
                        </m:r>
                        <m:sSub>
                          <m:sSubPr>
                            <m:ctrlPr>
                              <a:rPr lang="en-US" b="1" i="1" dirty="0">
                                <a:latin typeface="Cambria Math" panose="02040503050406030204" pitchFamily="18" charset="0"/>
                                <a:sym typeface="Symbol"/>
                              </a:rPr>
                            </m:ctrlPr>
                          </m:sSubPr>
                          <m:e>
                            <m:r>
                              <a:rPr lang="en-US" b="1" i="1" dirty="0">
                                <a:latin typeface="Cambria Math"/>
                                <a:sym typeface="Symbol"/>
                              </a:rPr>
                              <m:t>𝒓</m:t>
                            </m:r>
                          </m:e>
                          <m:sub>
                            <m:r>
                              <a:rPr lang="en-US" b="1" i="1" dirty="0">
                                <a:latin typeface="Cambria Math"/>
                                <a:sym typeface="Symbol"/>
                              </a:rPr>
                              <m:t>𝒙𝒊</m:t>
                            </m:r>
                          </m:sub>
                        </m:sSub>
                        <m:r>
                          <a:rPr lang="en-US" b="1" i="1" dirty="0">
                            <a:latin typeface="Cambria Math"/>
                            <a:sym typeface="Symbol"/>
                          </a:rPr>
                          <m:t>)</m:t>
                        </m:r>
                      </m:e>
                    </m:d>
                  </m:oMath>
                </a14:m>
                <a:endParaRPr lang="en-US" b="1" i="1" dirty="0">
                  <a:sym typeface="Symbol"/>
                </a:endParaRPr>
              </a:p>
              <a:p>
                <a:pPr lvl="1"/>
                <a:r>
                  <a:rPr lang="en-US" b="1" dirty="0">
                    <a:solidFill>
                      <a:srgbClr val="D60093"/>
                    </a:solidFill>
                  </a:rPr>
                  <a:t>Idea:</a:t>
                </a:r>
                <a:r>
                  <a:rPr lang="en-US" dirty="0"/>
                  <a:t> Instead of evaluating gradient over all ratings evaluate it for each individual rating and make a step</a:t>
                </a:r>
              </a:p>
              <a:p>
                <a:r>
                  <a:rPr lang="en-US" b="1" dirty="0">
                    <a:solidFill>
                      <a:srgbClr val="008000"/>
                    </a:solidFill>
                  </a:rPr>
                  <a:t>GD:</a:t>
                </a:r>
                <a:r>
                  <a:rPr lang="en-US" b="1" dirty="0"/>
                  <a:t> </a:t>
                </a:r>
                <a14:m>
                  <m:oMath xmlns:m="http://schemas.openxmlformats.org/officeDocument/2006/math">
                    <m:r>
                      <a:rPr lang="en-US" b="1" i="1" dirty="0" smtClean="0">
                        <a:latin typeface="Cambria Math"/>
                      </a:rPr>
                      <m:t>𝑸</m:t>
                    </m:r>
                    <m:r>
                      <a:rPr lang="en-US" b="1" i="1" dirty="0" smtClean="0">
                        <a:latin typeface="Cambria Math"/>
                        <a:sym typeface="Symbol"/>
                      </a:rPr>
                      <m:t></m:t>
                    </m:r>
                    <m:r>
                      <a:rPr lang="en-US" b="1" i="1" dirty="0" smtClean="0">
                        <a:latin typeface="Cambria Math"/>
                        <a:sym typeface="Symbol"/>
                      </a:rPr>
                      <m:t>𝑸</m:t>
                    </m:r>
                    <m:r>
                      <a:rPr lang="en-US" b="1" i="1" dirty="0" smtClean="0">
                        <a:latin typeface="Cambria Math"/>
                        <a:sym typeface="Symbol"/>
                      </a:rPr>
                      <m:t>−</m:t>
                    </m:r>
                    <m:d>
                      <m:dPr>
                        <m:begChr m:val="["/>
                        <m:endChr m:val="]"/>
                        <m:ctrlPr>
                          <a:rPr lang="en-US" b="1" i="1" dirty="0" smtClean="0">
                            <a:latin typeface="Cambria Math" panose="02040503050406030204" pitchFamily="18" charset="0"/>
                            <a:sym typeface="Symbol"/>
                          </a:rPr>
                        </m:ctrlPr>
                      </m:dPr>
                      <m:e>
                        <m:nary>
                          <m:naryPr>
                            <m:chr m:val="∑"/>
                            <m:supHide m:val="on"/>
                            <m:ctrlPr>
                              <a:rPr lang="en-US" b="1" i="1" dirty="0">
                                <a:latin typeface="Cambria Math" panose="02040503050406030204" pitchFamily="18" charset="0"/>
                                <a:sym typeface="Symbol"/>
                              </a:rPr>
                            </m:ctrlPr>
                          </m:naryPr>
                          <m:sub>
                            <m:sSub>
                              <m:sSubPr>
                                <m:ctrlPr>
                                  <a:rPr lang="en-US" b="1" i="1" dirty="0">
                                    <a:latin typeface="Cambria Math" panose="02040503050406030204" pitchFamily="18" charset="0"/>
                                    <a:sym typeface="Symbol"/>
                                  </a:rPr>
                                </m:ctrlPr>
                              </m:sSubPr>
                              <m:e>
                                <m:r>
                                  <a:rPr lang="en-US" b="1" i="1" dirty="0">
                                    <a:latin typeface="Cambria Math"/>
                                    <a:sym typeface="Symbol"/>
                                  </a:rPr>
                                  <m:t>𝒓</m:t>
                                </m:r>
                              </m:e>
                              <m:sub>
                                <m:r>
                                  <a:rPr lang="en-US" b="1" i="1" dirty="0">
                                    <a:latin typeface="Cambria Math"/>
                                    <a:sym typeface="Symbol"/>
                                  </a:rPr>
                                  <m:t>𝒙𝒊</m:t>
                                </m:r>
                              </m:sub>
                            </m:sSub>
                          </m:sub>
                          <m:sup/>
                          <m:e>
                            <m:r>
                              <a:rPr lang="en-US" b="1" i="1" dirty="0">
                                <a:latin typeface="Cambria Math"/>
                                <a:sym typeface="Symbol"/>
                              </a:rPr>
                              <m:t></m:t>
                            </m:r>
                            <m:r>
                              <a:rPr lang="en-US" b="1" i="1" dirty="0" smtClean="0">
                                <a:latin typeface="Cambria Math"/>
                                <a:sym typeface="Symbol"/>
                              </a:rPr>
                              <m:t>𝑸</m:t>
                            </m:r>
                            <m:r>
                              <a:rPr lang="en-US" b="1" i="1" dirty="0">
                                <a:latin typeface="Cambria Math"/>
                                <a:sym typeface="Symbol"/>
                              </a:rPr>
                              <m:t>(</m:t>
                            </m:r>
                            <m:sSub>
                              <m:sSubPr>
                                <m:ctrlPr>
                                  <a:rPr lang="en-US" b="1" i="1" dirty="0">
                                    <a:latin typeface="Cambria Math" panose="02040503050406030204" pitchFamily="18" charset="0"/>
                                    <a:sym typeface="Symbol"/>
                                  </a:rPr>
                                </m:ctrlPr>
                              </m:sSubPr>
                              <m:e>
                                <m:r>
                                  <a:rPr lang="en-US" b="1" i="1" dirty="0">
                                    <a:latin typeface="Cambria Math"/>
                                    <a:sym typeface="Symbol"/>
                                  </a:rPr>
                                  <m:t>𝒓</m:t>
                                </m:r>
                              </m:e>
                              <m:sub>
                                <m:r>
                                  <a:rPr lang="en-US" b="1" i="1" dirty="0">
                                    <a:latin typeface="Cambria Math"/>
                                    <a:sym typeface="Symbol"/>
                                  </a:rPr>
                                  <m:t>𝒙𝒊</m:t>
                                </m:r>
                              </m:sub>
                            </m:sSub>
                            <m:r>
                              <a:rPr lang="en-US" b="1" i="1" dirty="0">
                                <a:latin typeface="Cambria Math"/>
                                <a:sym typeface="Symbol"/>
                              </a:rPr>
                              <m:t>)</m:t>
                            </m:r>
                          </m:e>
                        </m:nary>
                      </m:e>
                    </m:d>
                  </m:oMath>
                </a14:m>
                <a:endParaRPr lang="en-US" b="1" dirty="0"/>
              </a:p>
              <a:p>
                <a:r>
                  <a:rPr lang="en-US" b="1" dirty="0">
                    <a:solidFill>
                      <a:srgbClr val="0000FF"/>
                    </a:solidFill>
                  </a:rPr>
                  <a:t>SGD:</a:t>
                </a:r>
                <a:r>
                  <a:rPr lang="en-US" b="1" dirty="0"/>
                  <a:t> </a:t>
                </a:r>
                <a14:m>
                  <m:oMath xmlns:m="http://schemas.openxmlformats.org/officeDocument/2006/math">
                    <m:r>
                      <a:rPr lang="en-US" b="1" i="1" dirty="0" smtClean="0">
                        <a:latin typeface="Cambria Math"/>
                      </a:rPr>
                      <m:t>𝑸</m:t>
                    </m:r>
                    <m:r>
                      <a:rPr lang="en-US" b="1" i="1" dirty="0">
                        <a:latin typeface="Cambria Math"/>
                        <a:sym typeface="Symbol"/>
                      </a:rPr>
                      <m:t></m:t>
                    </m:r>
                    <m:r>
                      <a:rPr lang="en-US" b="1" i="1" dirty="0" smtClean="0">
                        <a:latin typeface="Cambria Math"/>
                        <a:sym typeface="Symbol"/>
                      </a:rPr>
                      <m:t>𝑸</m:t>
                    </m:r>
                    <m:r>
                      <a:rPr lang="en-US" b="1" i="1" dirty="0">
                        <a:latin typeface="Cambria Math"/>
                        <a:sym typeface="Symbol"/>
                      </a:rPr>
                      <m:t>−</m:t>
                    </m:r>
                    <m:r>
                      <a:rPr lang="en-US" b="0" i="1" dirty="0">
                        <a:latin typeface="Cambria Math"/>
                        <a:ea typeface="Cambria Math"/>
                        <a:sym typeface="Symbol"/>
                      </a:rPr>
                      <m:t>𝜇</m:t>
                    </m:r>
                    <m:r>
                      <a:rPr lang="en-US" b="1" i="1" dirty="0">
                        <a:latin typeface="Cambria Math"/>
                        <a:sym typeface="Symbol"/>
                      </a:rPr>
                      <m:t></m:t>
                    </m:r>
                    <m:r>
                      <a:rPr lang="en-US" b="1" i="1" dirty="0" smtClean="0">
                        <a:latin typeface="Cambria Math"/>
                        <a:sym typeface="Symbol"/>
                      </a:rPr>
                      <m:t>𝑸</m:t>
                    </m:r>
                    <m:r>
                      <a:rPr lang="en-US" b="1" i="1" dirty="0">
                        <a:latin typeface="Cambria Math"/>
                        <a:sym typeface="Symbol"/>
                      </a:rPr>
                      <m:t>(</m:t>
                    </m:r>
                    <m:sSub>
                      <m:sSubPr>
                        <m:ctrlPr>
                          <a:rPr lang="en-US" b="1" i="1" dirty="0">
                            <a:latin typeface="Cambria Math" panose="02040503050406030204" pitchFamily="18" charset="0"/>
                            <a:sym typeface="Symbol"/>
                          </a:rPr>
                        </m:ctrlPr>
                      </m:sSubPr>
                      <m:e>
                        <m:r>
                          <a:rPr lang="en-US" b="1" i="1" dirty="0">
                            <a:latin typeface="Cambria Math"/>
                            <a:sym typeface="Symbol"/>
                          </a:rPr>
                          <m:t>𝒓</m:t>
                        </m:r>
                      </m:e>
                      <m:sub>
                        <m:r>
                          <a:rPr lang="en-US" b="1" i="1" dirty="0">
                            <a:latin typeface="Cambria Math"/>
                            <a:sym typeface="Symbol"/>
                          </a:rPr>
                          <m:t>𝒙𝒊</m:t>
                        </m:r>
                      </m:sub>
                    </m:sSub>
                    <m:r>
                      <a:rPr lang="en-US" b="1" i="1" dirty="0">
                        <a:latin typeface="Cambria Math"/>
                        <a:sym typeface="Symbol"/>
                      </a:rPr>
                      <m:t>)</m:t>
                    </m:r>
                  </m:oMath>
                </a14:m>
                <a:endParaRPr lang="en-US" b="1" dirty="0"/>
              </a:p>
              <a:p>
                <a:pPr lvl="1"/>
                <a:r>
                  <a:rPr lang="en-CA" b="1" dirty="0">
                    <a:solidFill>
                      <a:srgbClr val="D60093"/>
                    </a:solidFill>
                  </a:rPr>
                  <a:t>Faster convergence!</a:t>
                </a:r>
              </a:p>
              <a:p>
                <a:pPr lvl="2"/>
                <a:r>
                  <a:rPr lang="en-CA" dirty="0"/>
                  <a:t>Need more steps but each step is computed much faster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86800" cy="5410200"/>
              </a:xfrm>
              <a:blipFill rotWithShape="1">
                <a:blip r:embed="rId2"/>
                <a:stretch>
                  <a:fillRect t="-1466" b="-1127"/>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36</a:t>
            </a:fld>
            <a:endParaRPr lang="en-US" dirty="0"/>
          </a:p>
        </p:txBody>
      </p:sp>
      <p:pic>
        <p:nvPicPr>
          <p:cNvPr id="11" name="Picture 2" descr="http://upload.wikimedia.org/wikipedia/commons/thumb/f/ff/Gradient_descent.svg/350px-Gradient_descent.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603" y="0"/>
            <a:ext cx="1452973" cy="1556756"/>
          </a:xfrm>
          <a:prstGeom prst="rect">
            <a:avLst/>
          </a:prstGeom>
          <a:solidFill>
            <a:schemeClr val="bg1"/>
          </a:solidFill>
        </p:spPr>
      </p:pic>
    </p:spTree>
    <p:extLst>
      <p:ext uri="{BB962C8B-B14F-4D97-AF65-F5344CB8AC3E}">
        <p14:creationId xmlns:p14="http://schemas.microsoft.com/office/powerpoint/2010/main" val="1483148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SGD vs. GD</a:t>
            </a:r>
          </a:p>
        </p:txBody>
      </p:sp>
      <p:sp>
        <p:nvSpPr>
          <p:cNvPr id="10" name="Content Placeholder 9"/>
          <p:cNvSpPr>
            <a:spLocks noGrp="1"/>
          </p:cNvSpPr>
          <p:nvPr>
            <p:ph idx="1"/>
          </p:nvPr>
        </p:nvSpPr>
        <p:spPr/>
        <p:txBody>
          <a:bodyPr/>
          <a:lstStyle/>
          <a:p>
            <a:r>
              <a:rPr lang="en-US" b="1" dirty="0"/>
              <a:t>Convergence of </a:t>
            </a:r>
            <a:r>
              <a:rPr lang="en-US" b="1" dirty="0">
                <a:solidFill>
                  <a:srgbClr val="FF0000"/>
                </a:solidFill>
              </a:rPr>
              <a:t>GD</a:t>
            </a:r>
            <a:r>
              <a:rPr lang="en-US" b="1" dirty="0">
                <a:solidFill>
                  <a:srgbClr val="D60093"/>
                </a:solidFill>
              </a:rPr>
              <a:t> </a:t>
            </a:r>
            <a:r>
              <a:rPr lang="en-US" b="1" dirty="0"/>
              <a:t>vs. </a:t>
            </a:r>
            <a:r>
              <a:rPr lang="en-US" b="1" dirty="0">
                <a:solidFill>
                  <a:srgbClr val="0000FF"/>
                </a:solidFill>
              </a:rPr>
              <a:t>SGD </a:t>
            </a:r>
            <a:endParaRPr lang="en-US" b="1" dirty="0">
              <a:solidFill>
                <a:srgbClr val="D60093"/>
              </a:solidFill>
            </a:endParaRP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37</a:t>
            </a:fld>
            <a:endParaRPr lang="en-US"/>
          </a:p>
        </p:txBody>
      </p:sp>
      <p:pic>
        <p:nvPicPr>
          <p:cNvPr id="51202" name="Picture 2" descr="http://upload.wikimedia.org/wikipedia/en/f/f3/Stogr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929" y="2025134"/>
            <a:ext cx="4610100" cy="3619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899169" y="5726668"/>
            <a:ext cx="1633781"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Iteration/step</a:t>
            </a:r>
          </a:p>
        </p:txBody>
      </p:sp>
      <p:sp>
        <p:nvSpPr>
          <p:cNvPr id="9" name="TextBox 8"/>
          <p:cNvSpPr txBox="1"/>
          <p:nvPr/>
        </p:nvSpPr>
        <p:spPr>
          <a:xfrm rot="16200000">
            <a:off x="-584222" y="3571758"/>
            <a:ext cx="3518977"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Value of the objective function</a:t>
            </a:r>
          </a:p>
        </p:txBody>
      </p:sp>
      <p:sp>
        <p:nvSpPr>
          <p:cNvPr id="8" name="Freeform 7"/>
          <p:cNvSpPr/>
          <p:nvPr/>
        </p:nvSpPr>
        <p:spPr>
          <a:xfrm>
            <a:off x="1652537" y="2284214"/>
            <a:ext cx="1755648" cy="2624328"/>
          </a:xfrm>
          <a:custGeom>
            <a:avLst/>
            <a:gdLst>
              <a:gd name="connsiteX0" fmla="*/ 0 w 1755648"/>
              <a:gd name="connsiteY0" fmla="*/ 0 h 2624328"/>
              <a:gd name="connsiteX1" fmla="*/ 210312 w 1755648"/>
              <a:gd name="connsiteY1" fmla="*/ 1892808 h 2624328"/>
              <a:gd name="connsiteX2" fmla="*/ 521208 w 1755648"/>
              <a:gd name="connsiteY2" fmla="*/ 2331720 h 2624328"/>
              <a:gd name="connsiteX3" fmla="*/ 1755648 w 1755648"/>
              <a:gd name="connsiteY3" fmla="*/ 2624328 h 2624328"/>
            </a:gdLst>
            <a:ahLst/>
            <a:cxnLst>
              <a:cxn ang="0">
                <a:pos x="connsiteX0" y="connsiteY0"/>
              </a:cxn>
              <a:cxn ang="0">
                <a:pos x="connsiteX1" y="connsiteY1"/>
              </a:cxn>
              <a:cxn ang="0">
                <a:pos x="connsiteX2" y="connsiteY2"/>
              </a:cxn>
              <a:cxn ang="0">
                <a:pos x="connsiteX3" y="connsiteY3"/>
              </a:cxn>
            </a:cxnLst>
            <a:rect l="l" t="t" r="r" b="b"/>
            <a:pathLst>
              <a:path w="1755648" h="2624328">
                <a:moveTo>
                  <a:pt x="0" y="0"/>
                </a:moveTo>
                <a:cubicBezTo>
                  <a:pt x="61722" y="752094"/>
                  <a:pt x="123444" y="1504188"/>
                  <a:pt x="210312" y="1892808"/>
                </a:cubicBezTo>
                <a:cubicBezTo>
                  <a:pt x="297180" y="2281428"/>
                  <a:pt x="263652" y="2209800"/>
                  <a:pt x="521208" y="2331720"/>
                </a:cubicBezTo>
                <a:cubicBezTo>
                  <a:pt x="778764" y="2453640"/>
                  <a:pt x="1267206" y="2538984"/>
                  <a:pt x="1755648" y="2624328"/>
                </a:cubicBezTo>
              </a:path>
            </a:pathLst>
          </a:custGeom>
          <a:noFill/>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2" name="Straight Arrow Connector 11"/>
          <p:cNvCxnSpPr/>
          <p:nvPr/>
        </p:nvCxnSpPr>
        <p:spPr>
          <a:xfrm flipH="1">
            <a:off x="1719072" y="1828800"/>
            <a:ext cx="2167129" cy="1060704"/>
          </a:xfrm>
          <a:prstGeom prst="straightConnector1">
            <a:avLst/>
          </a:prstGeom>
          <a:ln w="28575">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a:off x="3276600" y="1828800"/>
            <a:ext cx="1828801" cy="2209800"/>
          </a:xfrm>
          <a:prstGeom prst="straightConnector1">
            <a:avLst/>
          </a:prstGeom>
          <a:ln w="28575">
            <a:solidFill>
              <a:srgbClr val="0000FF"/>
            </a:solidFill>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6248400" y="3718679"/>
            <a:ext cx="2703384" cy="3139321"/>
          </a:xfrm>
          <a:prstGeom prst="rect">
            <a:avLst/>
          </a:prstGeom>
          <a:noFill/>
        </p:spPr>
        <p:txBody>
          <a:bodyPr wrap="square" rtlCol="0">
            <a:spAutoFit/>
          </a:bodyPr>
          <a:lstStyle/>
          <a:p>
            <a:r>
              <a:rPr lang="en-US" b="1" dirty="0">
                <a:solidFill>
                  <a:srgbClr val="008000"/>
                </a:solidFill>
                <a:latin typeface="Arial" pitchFamily="34" charset="0"/>
                <a:cs typeface="Arial" pitchFamily="34" charset="0"/>
              </a:rPr>
              <a:t>GD</a:t>
            </a:r>
            <a:r>
              <a:rPr lang="en-US" dirty="0">
                <a:solidFill>
                  <a:srgbClr val="008000"/>
                </a:solidFill>
                <a:latin typeface="Arial" pitchFamily="34" charset="0"/>
                <a:cs typeface="Arial" pitchFamily="34" charset="0"/>
              </a:rPr>
              <a:t> improves the value of the objective function at every step. </a:t>
            </a:r>
          </a:p>
          <a:p>
            <a:r>
              <a:rPr lang="en-US" b="1" dirty="0">
                <a:solidFill>
                  <a:srgbClr val="008000"/>
                </a:solidFill>
                <a:latin typeface="Arial" pitchFamily="34" charset="0"/>
                <a:cs typeface="Arial" pitchFamily="34" charset="0"/>
              </a:rPr>
              <a:t>SGD</a:t>
            </a:r>
            <a:r>
              <a:rPr lang="en-US" dirty="0">
                <a:solidFill>
                  <a:srgbClr val="008000"/>
                </a:solidFill>
                <a:latin typeface="Arial" pitchFamily="34" charset="0"/>
                <a:cs typeface="Arial" pitchFamily="34" charset="0"/>
              </a:rPr>
              <a:t> improves the value but in a “noisy” way.</a:t>
            </a:r>
          </a:p>
          <a:p>
            <a:r>
              <a:rPr lang="en-US" b="1" dirty="0">
                <a:solidFill>
                  <a:srgbClr val="008000"/>
                </a:solidFill>
                <a:latin typeface="Arial" pitchFamily="34" charset="0"/>
                <a:cs typeface="Arial" pitchFamily="34" charset="0"/>
              </a:rPr>
              <a:t>GD</a:t>
            </a:r>
            <a:r>
              <a:rPr lang="en-US" dirty="0">
                <a:solidFill>
                  <a:srgbClr val="008000"/>
                </a:solidFill>
                <a:latin typeface="Arial" pitchFamily="34" charset="0"/>
                <a:cs typeface="Arial" pitchFamily="34" charset="0"/>
              </a:rPr>
              <a:t> takes fewer steps to converge but each step</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takes much longer to compute. </a:t>
            </a:r>
          </a:p>
          <a:p>
            <a:r>
              <a:rPr lang="en-US" dirty="0">
                <a:solidFill>
                  <a:srgbClr val="008000"/>
                </a:solidFill>
                <a:latin typeface="Arial" pitchFamily="34" charset="0"/>
                <a:cs typeface="Arial" pitchFamily="34" charset="0"/>
              </a:rPr>
              <a:t>In practice, </a:t>
            </a:r>
            <a:r>
              <a:rPr lang="en-US" b="1" dirty="0">
                <a:solidFill>
                  <a:srgbClr val="008000"/>
                </a:solidFill>
                <a:latin typeface="Arial" pitchFamily="34" charset="0"/>
                <a:cs typeface="Arial" pitchFamily="34" charset="0"/>
              </a:rPr>
              <a:t>SGD</a:t>
            </a:r>
            <a:r>
              <a:rPr lang="en-US" dirty="0">
                <a:solidFill>
                  <a:srgbClr val="008000"/>
                </a:solidFill>
                <a:latin typeface="Arial" pitchFamily="34" charset="0"/>
                <a:cs typeface="Arial" pitchFamily="34" charset="0"/>
              </a:rPr>
              <a:t> is much faster!</a:t>
            </a:r>
          </a:p>
        </p:txBody>
      </p:sp>
      <p:pic>
        <p:nvPicPr>
          <p:cNvPr id="20" name="Picture 2" descr="http://upload.wikimedia.org/wikipedia/commons/thumb/f/ff/Gradient_descent.svg/350px-Gradient_descent.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28602"/>
            <a:ext cx="3200400" cy="3428998"/>
          </a:xfrm>
          <a:prstGeom prst="rect">
            <a:avLst/>
          </a:prstGeom>
          <a:solidFill>
            <a:schemeClr val="bg1"/>
          </a:solidFill>
        </p:spPr>
      </p:pic>
      <p:sp>
        <p:nvSpPr>
          <p:cNvPr id="21" name="Freeform 20"/>
          <p:cNvSpPr/>
          <p:nvPr/>
        </p:nvSpPr>
        <p:spPr>
          <a:xfrm>
            <a:off x="6473952" y="1709928"/>
            <a:ext cx="932688" cy="1252728"/>
          </a:xfrm>
          <a:custGeom>
            <a:avLst/>
            <a:gdLst>
              <a:gd name="connsiteX0" fmla="*/ 36576 w 932688"/>
              <a:gd name="connsiteY0" fmla="*/ 1252728 h 1252728"/>
              <a:gd name="connsiteX1" fmla="*/ 0 w 932688"/>
              <a:gd name="connsiteY1" fmla="*/ 1069848 h 1252728"/>
              <a:gd name="connsiteX2" fmla="*/ 173736 w 932688"/>
              <a:gd name="connsiteY2" fmla="*/ 1078992 h 1252728"/>
              <a:gd name="connsiteX3" fmla="*/ 36576 w 932688"/>
              <a:gd name="connsiteY3" fmla="*/ 987552 h 1252728"/>
              <a:gd name="connsiteX4" fmla="*/ 201168 w 932688"/>
              <a:gd name="connsiteY4" fmla="*/ 978408 h 1252728"/>
              <a:gd name="connsiteX5" fmla="*/ 228600 w 932688"/>
              <a:gd name="connsiteY5" fmla="*/ 859536 h 1252728"/>
              <a:gd name="connsiteX6" fmla="*/ 109728 w 932688"/>
              <a:gd name="connsiteY6" fmla="*/ 832104 h 1252728"/>
              <a:gd name="connsiteX7" fmla="*/ 155448 w 932688"/>
              <a:gd name="connsiteY7" fmla="*/ 740664 h 1252728"/>
              <a:gd name="connsiteX8" fmla="*/ 36576 w 932688"/>
              <a:gd name="connsiteY8" fmla="*/ 685800 h 1252728"/>
              <a:gd name="connsiteX9" fmla="*/ 118872 w 932688"/>
              <a:gd name="connsiteY9" fmla="*/ 594360 h 1252728"/>
              <a:gd name="connsiteX10" fmla="*/ 237744 w 932688"/>
              <a:gd name="connsiteY10" fmla="*/ 676656 h 1252728"/>
              <a:gd name="connsiteX11" fmla="*/ 292608 w 932688"/>
              <a:gd name="connsiteY11" fmla="*/ 758952 h 1252728"/>
              <a:gd name="connsiteX12" fmla="*/ 338328 w 932688"/>
              <a:gd name="connsiteY12" fmla="*/ 813816 h 1252728"/>
              <a:gd name="connsiteX13" fmla="*/ 374904 w 932688"/>
              <a:gd name="connsiteY13" fmla="*/ 740664 h 1252728"/>
              <a:gd name="connsiteX14" fmla="*/ 329184 w 932688"/>
              <a:gd name="connsiteY14" fmla="*/ 621792 h 1252728"/>
              <a:gd name="connsiteX15" fmla="*/ 420624 w 932688"/>
              <a:gd name="connsiteY15" fmla="*/ 585216 h 1252728"/>
              <a:gd name="connsiteX16" fmla="*/ 356616 w 932688"/>
              <a:gd name="connsiteY16" fmla="*/ 493776 h 1252728"/>
              <a:gd name="connsiteX17" fmla="*/ 237744 w 932688"/>
              <a:gd name="connsiteY17" fmla="*/ 521208 h 1252728"/>
              <a:gd name="connsiteX18" fmla="*/ 219456 w 932688"/>
              <a:gd name="connsiteY18" fmla="*/ 411480 h 1252728"/>
              <a:gd name="connsiteX19" fmla="*/ 320040 w 932688"/>
              <a:gd name="connsiteY19" fmla="*/ 411480 h 1252728"/>
              <a:gd name="connsiteX20" fmla="*/ 356616 w 932688"/>
              <a:gd name="connsiteY20" fmla="*/ 338328 h 1252728"/>
              <a:gd name="connsiteX21" fmla="*/ 457200 w 932688"/>
              <a:gd name="connsiteY21" fmla="*/ 457200 h 1252728"/>
              <a:gd name="connsiteX22" fmla="*/ 466344 w 932688"/>
              <a:gd name="connsiteY22" fmla="*/ 548640 h 1252728"/>
              <a:gd name="connsiteX23" fmla="*/ 585216 w 932688"/>
              <a:gd name="connsiteY23" fmla="*/ 557784 h 1252728"/>
              <a:gd name="connsiteX24" fmla="*/ 548640 w 932688"/>
              <a:gd name="connsiteY24" fmla="*/ 448056 h 1252728"/>
              <a:gd name="connsiteX25" fmla="*/ 539496 w 932688"/>
              <a:gd name="connsiteY25" fmla="*/ 374904 h 1252728"/>
              <a:gd name="connsiteX26" fmla="*/ 640080 w 932688"/>
              <a:gd name="connsiteY26" fmla="*/ 374904 h 1252728"/>
              <a:gd name="connsiteX27" fmla="*/ 640080 w 932688"/>
              <a:gd name="connsiteY27" fmla="*/ 329184 h 1252728"/>
              <a:gd name="connsiteX28" fmla="*/ 731520 w 932688"/>
              <a:gd name="connsiteY28" fmla="*/ 356616 h 1252728"/>
              <a:gd name="connsiteX29" fmla="*/ 667512 w 932688"/>
              <a:gd name="connsiteY29" fmla="*/ 256032 h 1252728"/>
              <a:gd name="connsiteX30" fmla="*/ 539496 w 932688"/>
              <a:gd name="connsiteY30" fmla="*/ 228600 h 1252728"/>
              <a:gd name="connsiteX31" fmla="*/ 512064 w 932688"/>
              <a:gd name="connsiteY31" fmla="*/ 155448 h 1252728"/>
              <a:gd name="connsiteX32" fmla="*/ 585216 w 932688"/>
              <a:gd name="connsiteY32" fmla="*/ 128016 h 1252728"/>
              <a:gd name="connsiteX33" fmla="*/ 566928 w 932688"/>
              <a:gd name="connsiteY33" fmla="*/ 45720 h 1252728"/>
              <a:gd name="connsiteX34" fmla="*/ 685800 w 932688"/>
              <a:gd name="connsiteY34" fmla="*/ 0 h 1252728"/>
              <a:gd name="connsiteX35" fmla="*/ 685800 w 932688"/>
              <a:gd name="connsiteY35" fmla="*/ 109728 h 1252728"/>
              <a:gd name="connsiteX36" fmla="*/ 649224 w 932688"/>
              <a:gd name="connsiteY36" fmla="*/ 164592 h 1252728"/>
              <a:gd name="connsiteX37" fmla="*/ 713232 w 932688"/>
              <a:gd name="connsiteY37" fmla="*/ 228600 h 1252728"/>
              <a:gd name="connsiteX38" fmla="*/ 786384 w 932688"/>
              <a:gd name="connsiteY38" fmla="*/ 256032 h 1252728"/>
              <a:gd name="connsiteX39" fmla="*/ 841248 w 932688"/>
              <a:gd name="connsiteY39" fmla="*/ 137160 h 1252728"/>
              <a:gd name="connsiteX40" fmla="*/ 932688 w 932688"/>
              <a:gd name="connsiteY40" fmla="*/ 146304 h 125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32688" h="1252728">
                <a:moveTo>
                  <a:pt x="36576" y="1252728"/>
                </a:moveTo>
                <a:lnTo>
                  <a:pt x="0" y="1069848"/>
                </a:lnTo>
                <a:lnTo>
                  <a:pt x="173736" y="1078992"/>
                </a:lnTo>
                <a:lnTo>
                  <a:pt x="36576" y="987552"/>
                </a:lnTo>
                <a:lnTo>
                  <a:pt x="201168" y="978408"/>
                </a:lnTo>
                <a:lnTo>
                  <a:pt x="228600" y="859536"/>
                </a:lnTo>
                <a:lnTo>
                  <a:pt x="109728" y="832104"/>
                </a:lnTo>
                <a:lnTo>
                  <a:pt x="155448" y="740664"/>
                </a:lnTo>
                <a:lnTo>
                  <a:pt x="36576" y="685800"/>
                </a:lnTo>
                <a:lnTo>
                  <a:pt x="118872" y="594360"/>
                </a:lnTo>
                <a:lnTo>
                  <a:pt x="237744" y="676656"/>
                </a:lnTo>
                <a:lnTo>
                  <a:pt x="292608" y="758952"/>
                </a:lnTo>
                <a:lnTo>
                  <a:pt x="338328" y="813816"/>
                </a:lnTo>
                <a:lnTo>
                  <a:pt x="374904" y="740664"/>
                </a:lnTo>
                <a:lnTo>
                  <a:pt x="329184" y="621792"/>
                </a:lnTo>
                <a:lnTo>
                  <a:pt x="420624" y="585216"/>
                </a:lnTo>
                <a:lnTo>
                  <a:pt x="356616" y="493776"/>
                </a:lnTo>
                <a:lnTo>
                  <a:pt x="237744" y="521208"/>
                </a:lnTo>
                <a:lnTo>
                  <a:pt x="219456" y="411480"/>
                </a:lnTo>
                <a:lnTo>
                  <a:pt x="320040" y="411480"/>
                </a:lnTo>
                <a:lnTo>
                  <a:pt x="356616" y="338328"/>
                </a:lnTo>
                <a:lnTo>
                  <a:pt x="457200" y="457200"/>
                </a:lnTo>
                <a:lnTo>
                  <a:pt x="466344" y="548640"/>
                </a:lnTo>
                <a:lnTo>
                  <a:pt x="585216" y="557784"/>
                </a:lnTo>
                <a:lnTo>
                  <a:pt x="548640" y="448056"/>
                </a:lnTo>
                <a:lnTo>
                  <a:pt x="539496" y="374904"/>
                </a:lnTo>
                <a:lnTo>
                  <a:pt x="640080" y="374904"/>
                </a:lnTo>
                <a:lnTo>
                  <a:pt x="640080" y="329184"/>
                </a:lnTo>
                <a:lnTo>
                  <a:pt x="731520" y="356616"/>
                </a:lnTo>
                <a:lnTo>
                  <a:pt x="667512" y="256032"/>
                </a:lnTo>
                <a:lnTo>
                  <a:pt x="539496" y="228600"/>
                </a:lnTo>
                <a:lnTo>
                  <a:pt x="512064" y="155448"/>
                </a:lnTo>
                <a:lnTo>
                  <a:pt x="585216" y="128016"/>
                </a:lnTo>
                <a:lnTo>
                  <a:pt x="566928" y="45720"/>
                </a:lnTo>
                <a:lnTo>
                  <a:pt x="685800" y="0"/>
                </a:lnTo>
                <a:lnTo>
                  <a:pt x="685800" y="109728"/>
                </a:lnTo>
                <a:lnTo>
                  <a:pt x="649224" y="164592"/>
                </a:lnTo>
                <a:lnTo>
                  <a:pt x="713232" y="228600"/>
                </a:lnTo>
                <a:lnTo>
                  <a:pt x="786384" y="256032"/>
                </a:lnTo>
                <a:lnTo>
                  <a:pt x="841248" y="137160"/>
                </a:lnTo>
                <a:lnTo>
                  <a:pt x="932688" y="146304"/>
                </a:lnTo>
              </a:path>
            </a:pathLst>
          </a:custGeom>
          <a:noFill/>
          <a:ln w="19050" cap="sq">
            <a:solidFill>
              <a:srgbClr val="0000FF"/>
            </a:solidFill>
            <a:miter lim="800000"/>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3" name="Straight Arrow Connector 22"/>
          <p:cNvCxnSpPr/>
          <p:nvPr/>
        </p:nvCxnSpPr>
        <p:spPr>
          <a:xfrm>
            <a:off x="5486400" y="1828800"/>
            <a:ext cx="987552" cy="507492"/>
          </a:xfrm>
          <a:prstGeom prst="straightConnector1">
            <a:avLst/>
          </a:prstGeom>
          <a:ln w="28575">
            <a:solidFill>
              <a:srgbClr val="0000FF"/>
            </a:solidFill>
            <a:tailEnd type="arrow"/>
          </a:ln>
        </p:spPr>
        <p:style>
          <a:lnRef idx="1">
            <a:schemeClr val="dk1"/>
          </a:lnRef>
          <a:fillRef idx="0">
            <a:schemeClr val="dk1"/>
          </a:fillRef>
          <a:effectRef idx="0">
            <a:schemeClr val="dk1"/>
          </a:effectRef>
          <a:fontRef idx="minor">
            <a:schemeClr val="tx1"/>
          </a:fontRef>
        </p:style>
      </p:cxnSp>
      <p:sp>
        <p:nvSpPr>
          <p:cNvPr id="28" name="Freeform 27"/>
          <p:cNvSpPr/>
          <p:nvPr/>
        </p:nvSpPr>
        <p:spPr>
          <a:xfrm>
            <a:off x="3959352" y="1819656"/>
            <a:ext cx="2441448" cy="1304544"/>
          </a:xfrm>
          <a:custGeom>
            <a:avLst/>
            <a:gdLst>
              <a:gd name="connsiteX0" fmla="*/ 0 w 2578608"/>
              <a:gd name="connsiteY0" fmla="*/ 0 h 1404140"/>
              <a:gd name="connsiteX1" fmla="*/ 457200 w 2578608"/>
              <a:gd name="connsiteY1" fmla="*/ 1024128 h 1404140"/>
              <a:gd name="connsiteX2" fmla="*/ 1545336 w 2578608"/>
              <a:gd name="connsiteY2" fmla="*/ 1399032 h 1404140"/>
              <a:gd name="connsiteX3" fmla="*/ 2578608 w 2578608"/>
              <a:gd name="connsiteY3" fmla="*/ 1207008 h 1404140"/>
            </a:gdLst>
            <a:ahLst/>
            <a:cxnLst>
              <a:cxn ang="0">
                <a:pos x="connsiteX0" y="connsiteY0"/>
              </a:cxn>
              <a:cxn ang="0">
                <a:pos x="connsiteX1" y="connsiteY1"/>
              </a:cxn>
              <a:cxn ang="0">
                <a:pos x="connsiteX2" y="connsiteY2"/>
              </a:cxn>
              <a:cxn ang="0">
                <a:pos x="connsiteX3" y="connsiteY3"/>
              </a:cxn>
            </a:cxnLst>
            <a:rect l="l" t="t" r="r" b="b"/>
            <a:pathLst>
              <a:path w="2578608" h="1404140">
                <a:moveTo>
                  <a:pt x="0" y="0"/>
                </a:moveTo>
                <a:cubicBezTo>
                  <a:pt x="99822" y="395478"/>
                  <a:pt x="199644" y="790956"/>
                  <a:pt x="457200" y="1024128"/>
                </a:cubicBezTo>
                <a:cubicBezTo>
                  <a:pt x="714756" y="1257300"/>
                  <a:pt x="1191768" y="1368552"/>
                  <a:pt x="1545336" y="1399032"/>
                </a:cubicBezTo>
                <a:cubicBezTo>
                  <a:pt x="1898904" y="1429512"/>
                  <a:pt x="2238756" y="1318260"/>
                  <a:pt x="2578608" y="1207008"/>
                </a:cubicBezTo>
              </a:path>
            </a:pathLst>
          </a:custGeom>
          <a:noFill/>
          <a:ln w="28575">
            <a:solidFill>
              <a:srgbClr val="FF000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2514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Stochastic Gradient Descent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86800" cy="5562600"/>
              </a:xfrm>
            </p:spPr>
            <p:txBody>
              <a:bodyPr>
                <a:normAutofit/>
              </a:bodyPr>
              <a:lstStyle/>
              <a:p>
                <a:r>
                  <a:rPr lang="en-US" b="1" dirty="0">
                    <a:solidFill>
                      <a:srgbClr val="D60093"/>
                    </a:solidFill>
                  </a:rPr>
                  <a:t>Stochastic gradient decent:</a:t>
                </a:r>
              </a:p>
              <a:p>
                <a:pPr lvl="1"/>
                <a:r>
                  <a:rPr lang="en-US" dirty="0"/>
                  <a:t>Initialize </a:t>
                </a:r>
                <a:r>
                  <a:rPr lang="en-US" b="1" i="1" dirty="0"/>
                  <a:t>P</a:t>
                </a:r>
                <a:r>
                  <a:rPr lang="en-US" dirty="0"/>
                  <a:t> and </a:t>
                </a:r>
                <a:r>
                  <a:rPr lang="en-US" b="1" i="1" dirty="0"/>
                  <a:t>Q</a:t>
                </a:r>
                <a:r>
                  <a:rPr lang="en-US" dirty="0"/>
                  <a:t>  </a:t>
                </a:r>
                <a:r>
                  <a:rPr lang="en-US" sz="2400" dirty="0"/>
                  <a:t>(using SVD, pretend missing ratings are 0)</a:t>
                </a:r>
                <a:endParaRPr lang="en-US" dirty="0"/>
              </a:p>
              <a:p>
                <a:pPr lvl="1"/>
                <a:r>
                  <a:rPr lang="en-US" dirty="0"/>
                  <a:t>Then iterate over the ratings (multiple times if necessary) and update factors:</a:t>
                </a:r>
              </a:p>
              <a:p>
                <a:pPr marL="457200" lvl="1" indent="0">
                  <a:buNone/>
                </a:pPr>
                <a:r>
                  <a:rPr lang="en-US" b="1" dirty="0"/>
                  <a:t>   For each </a:t>
                </a:r>
                <a:r>
                  <a:rPr lang="en-US" b="1" i="1" dirty="0" err="1"/>
                  <a:t>r</a:t>
                </a:r>
                <a:r>
                  <a:rPr lang="en-US" b="1" i="1" baseline="-25000" dirty="0" err="1"/>
                  <a:t>xi</a:t>
                </a:r>
                <a:r>
                  <a:rPr lang="en-US" b="1" dirty="0"/>
                  <a:t>:</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𝜀</m:t>
                        </m:r>
                      </m:e>
                      <m:sub>
                        <m:r>
                          <a:rPr lang="en-US" b="0" i="1" smtClean="0">
                            <a:latin typeface="Cambria Math"/>
                          </a:rPr>
                          <m:t>𝑥𝑖</m:t>
                        </m:r>
                      </m:sub>
                    </m:sSub>
                    <m:r>
                      <a:rPr lang="en-US" b="0" i="1" smtClean="0">
                        <a:latin typeface="Cambria Math"/>
                      </a:rPr>
                      <m:t>=2(</m:t>
                    </m:r>
                    <m:sSub>
                      <m:sSubPr>
                        <m:ctrlPr>
                          <a:rPr lang="en-US" b="0" i="1" smtClean="0">
                            <a:latin typeface="Cambria Math" panose="02040503050406030204" pitchFamily="18" charset="0"/>
                          </a:rPr>
                        </m:ctrlPr>
                      </m:sSubPr>
                      <m:e>
                        <m:r>
                          <a:rPr lang="en-US" b="0" i="1" smtClean="0">
                            <a:latin typeface="Cambria Math"/>
                          </a:rPr>
                          <m:t>𝑟</m:t>
                        </m:r>
                      </m:e>
                      <m:sub>
                        <m:r>
                          <a:rPr lang="en-US" b="0" i="1" smtClean="0">
                            <a:latin typeface="Cambria Math"/>
                          </a:rPr>
                          <m:t>𝑥𝑖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𝑞</m:t>
                        </m:r>
                      </m:e>
                      <m:sub>
                        <m:r>
                          <a:rPr lang="en-US" b="0" i="1" smtClean="0">
                            <a:latin typeface="Cambria Math"/>
                          </a:rPr>
                          <m:t>𝑖</m:t>
                        </m:r>
                      </m:sub>
                    </m:sSub>
                    <m:sSubSup>
                      <m:sSubSupPr>
                        <m:ctrlPr>
                          <a:rPr lang="en-US" b="0" i="1" smtClean="0">
                            <a:latin typeface="Cambria Math" panose="02040503050406030204" pitchFamily="18" charset="0"/>
                          </a:rPr>
                        </m:ctrlPr>
                      </m:sSubSupPr>
                      <m:e>
                        <m:r>
                          <a:rPr lang="en-US" b="0" i="1" smtClean="0">
                            <a:latin typeface="Cambria Math"/>
                          </a:rPr>
                          <m:t>⋅</m:t>
                        </m:r>
                        <m:r>
                          <a:rPr lang="en-US" b="0" i="1" smtClean="0">
                            <a:latin typeface="Cambria Math"/>
                          </a:rPr>
                          <m:t>𝑝</m:t>
                        </m:r>
                      </m:e>
                      <m:sub>
                        <m:r>
                          <a:rPr lang="en-US" b="0" i="1" smtClean="0">
                            <a:latin typeface="Cambria Math"/>
                          </a:rPr>
                          <m:t>𝑥</m:t>
                        </m:r>
                      </m:sub>
                      <m:sup/>
                    </m:sSubSup>
                    <m:r>
                      <a:rPr lang="en-US" b="0" i="1" smtClean="0">
                        <a:latin typeface="Cambria Math"/>
                      </a:rPr>
                      <m:t>)</m:t>
                    </m:r>
                  </m:oMath>
                </a14:m>
                <a:r>
                  <a:rPr lang="en-US" dirty="0"/>
                  <a:t>                            </a:t>
                </a:r>
                <a:r>
                  <a:rPr lang="en-US" sz="2000" dirty="0">
                    <a:solidFill>
                      <a:srgbClr val="008000"/>
                    </a:solidFill>
                    <a:latin typeface="Arial" pitchFamily="34" charset="0"/>
                    <a:cs typeface="Arial" pitchFamily="34" charset="0"/>
                  </a:rPr>
                  <a:t>(derivative of the “error”)</a:t>
                </a:r>
              </a:p>
              <a:p>
                <a:pPr lvl="2"/>
                <a14:m>
                  <m:oMath xmlns:m="http://schemas.openxmlformats.org/officeDocument/2006/math">
                    <m:sSub>
                      <m:sSubPr>
                        <m:ctrlPr>
                          <a:rPr lang="en-US" b="0" i="1" smtClean="0">
                            <a:latin typeface="Cambria Math" panose="02040503050406030204" pitchFamily="18" charset="0"/>
                            <a:cs typeface="Times New Roman" pitchFamily="18" charset="0"/>
                          </a:rPr>
                        </m:ctrlPr>
                      </m:sSubPr>
                      <m:e>
                        <m:r>
                          <a:rPr lang="en-US" b="0" i="1" smtClean="0">
                            <a:latin typeface="Cambria Math"/>
                            <a:cs typeface="Times New Roman" pitchFamily="18" charset="0"/>
                          </a:rPr>
                          <m:t>𝑞</m:t>
                        </m:r>
                      </m:e>
                      <m:sub>
                        <m:r>
                          <a:rPr lang="en-US" b="0" i="1" smtClean="0">
                            <a:latin typeface="Cambria Math"/>
                            <a:cs typeface="Times New Roman" pitchFamily="18" charset="0"/>
                          </a:rPr>
                          <m:t>𝑖</m:t>
                        </m:r>
                      </m:sub>
                    </m:sSub>
                    <m:r>
                      <a:rPr lang="en-US" b="0" i="1" smtClean="0">
                        <a:latin typeface="Cambria Math"/>
                        <a:ea typeface="Cambria Math"/>
                        <a:cs typeface="Times New Roman" pitchFamily="18" charset="0"/>
                      </a:rPr>
                      <m:t>←</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𝑞</m:t>
                        </m:r>
                      </m:e>
                      <m:sub>
                        <m:r>
                          <a:rPr lang="en-US" b="0" i="1" smtClean="0">
                            <a:latin typeface="Cambria Math"/>
                            <a:ea typeface="Cambria Math"/>
                            <a:cs typeface="Times New Roman" pitchFamily="18" charset="0"/>
                          </a:rPr>
                          <m:t>𝑖</m:t>
                        </m:r>
                      </m:sub>
                    </m:sSub>
                    <m:r>
                      <a:rPr lang="en-US" b="0" i="1" smtClean="0">
                        <a:latin typeface="Cambria Math"/>
                        <a:ea typeface="Cambria Math"/>
                        <a:cs typeface="Times New Roman" pitchFamily="18" charset="0"/>
                      </a:rPr>
                      <m:t>+</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𝜇</m:t>
                        </m:r>
                      </m:e>
                      <m:sub>
                        <m:r>
                          <a:rPr lang="en-US" b="0" i="1" smtClean="0">
                            <a:latin typeface="Cambria Math"/>
                            <a:ea typeface="Cambria Math"/>
                            <a:cs typeface="Times New Roman" pitchFamily="18" charset="0"/>
                          </a:rPr>
                          <m:t>1</m:t>
                        </m:r>
                      </m:sub>
                    </m:sSub>
                    <m:r>
                      <a:rPr lang="en-US" b="0" i="1" smtClean="0">
                        <a:latin typeface="Cambria Math"/>
                        <a:ea typeface="Cambria Math"/>
                        <a:cs typeface="Times New Roman" pitchFamily="18" charset="0"/>
                      </a:rPr>
                      <m:t> </m:t>
                    </m:r>
                    <m:d>
                      <m:dPr>
                        <m:ctrlPr>
                          <a:rPr lang="en-US" b="0" i="1" smtClean="0">
                            <a:latin typeface="Cambria Math" panose="02040503050406030204" pitchFamily="18" charset="0"/>
                            <a:ea typeface="Cambria Math"/>
                            <a:cs typeface="Times New Roman" pitchFamily="18" charset="0"/>
                          </a:rPr>
                        </m:ctrlPr>
                      </m:dPr>
                      <m:e>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𝜀</m:t>
                            </m:r>
                          </m:e>
                          <m:sub>
                            <m:r>
                              <a:rPr lang="en-US" b="0" i="1" smtClean="0">
                                <a:latin typeface="Cambria Math"/>
                                <a:ea typeface="Cambria Math"/>
                                <a:cs typeface="Times New Roman" pitchFamily="18" charset="0"/>
                              </a:rPr>
                              <m:t>𝑥𝑖</m:t>
                            </m:r>
                          </m:sub>
                        </m:sSub>
                        <m:r>
                          <a:rPr lang="en-US" b="0" i="1" smtClean="0">
                            <a:latin typeface="Cambria Math"/>
                            <a:ea typeface="Cambria Math"/>
                            <a:cs typeface="Times New Roman" pitchFamily="18" charset="0"/>
                          </a:rPr>
                          <m:t> </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𝑝</m:t>
                            </m:r>
                          </m:e>
                          <m:sub>
                            <m:r>
                              <a:rPr lang="en-US" b="0" i="1" smtClean="0">
                                <a:latin typeface="Cambria Math"/>
                                <a:ea typeface="Cambria Math"/>
                                <a:cs typeface="Times New Roman" pitchFamily="18" charset="0"/>
                              </a:rPr>
                              <m:t>𝑥</m:t>
                            </m:r>
                          </m:sub>
                        </m:sSub>
                        <m:r>
                          <a:rPr lang="en-US" b="0" i="1" smtClean="0">
                            <a:latin typeface="Cambria Math"/>
                            <a:ea typeface="Cambria Math"/>
                            <a:cs typeface="Times New Roman" pitchFamily="18" charset="0"/>
                          </a:rPr>
                          <m:t>−</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𝜆</m:t>
                            </m:r>
                          </m:e>
                          <m:sub>
                            <m:r>
                              <a:rPr lang="en-US" b="0" i="1" smtClean="0">
                                <a:latin typeface="Cambria Math"/>
                                <a:ea typeface="Cambria Math"/>
                                <a:cs typeface="Times New Roman" pitchFamily="18" charset="0"/>
                              </a:rPr>
                              <m:t>2</m:t>
                            </m:r>
                          </m:sub>
                        </m:sSub>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 </m:t>
                            </m:r>
                            <m:r>
                              <a:rPr lang="en-US" b="0" i="1" smtClean="0">
                                <a:latin typeface="Cambria Math"/>
                                <a:ea typeface="Cambria Math"/>
                                <a:cs typeface="Times New Roman" pitchFamily="18" charset="0"/>
                              </a:rPr>
                              <m:t>𝑞</m:t>
                            </m:r>
                          </m:e>
                          <m:sub>
                            <m:r>
                              <a:rPr lang="en-US" b="0" i="1" smtClean="0">
                                <a:latin typeface="Cambria Math"/>
                                <a:ea typeface="Cambria Math"/>
                                <a:cs typeface="Times New Roman" pitchFamily="18" charset="0"/>
                              </a:rPr>
                              <m:t>𝑖</m:t>
                            </m:r>
                          </m:sub>
                        </m:sSub>
                      </m:e>
                    </m:d>
                  </m:oMath>
                </a14:m>
                <a:r>
                  <a:rPr lang="en-CA" i="1" dirty="0">
                    <a:latin typeface="Times New Roman" pitchFamily="18" charset="0"/>
                    <a:cs typeface="Times New Roman" pitchFamily="18" charset="0"/>
                  </a:rPr>
                  <a:t>           </a:t>
                </a:r>
                <a:r>
                  <a:rPr lang="en-CA" sz="2000" dirty="0">
                    <a:solidFill>
                      <a:srgbClr val="008000"/>
                    </a:solidFill>
                    <a:latin typeface="Arial" pitchFamily="34" charset="0"/>
                    <a:cs typeface="Arial" pitchFamily="34" charset="0"/>
                  </a:rPr>
                  <a:t>(update equation)</a:t>
                </a:r>
                <a:endParaRPr lang="en-CA" dirty="0">
                  <a:solidFill>
                    <a:srgbClr val="008000"/>
                  </a:solidFill>
                  <a:latin typeface="Arial" pitchFamily="34" charset="0"/>
                  <a:cs typeface="Arial" pitchFamily="34" charset="0"/>
                </a:endParaRPr>
              </a:p>
              <a:p>
                <a:pPr lvl="2"/>
                <a14:m>
                  <m:oMath xmlns:m="http://schemas.openxmlformats.org/officeDocument/2006/math">
                    <m:sSub>
                      <m:sSubPr>
                        <m:ctrlPr>
                          <a:rPr lang="en-US" i="1">
                            <a:latin typeface="Cambria Math" panose="02040503050406030204" pitchFamily="18" charset="0"/>
                            <a:cs typeface="Times New Roman" pitchFamily="18" charset="0"/>
                          </a:rPr>
                        </m:ctrlPr>
                      </m:sSubPr>
                      <m:e>
                        <m:r>
                          <a:rPr lang="en-US" b="0" i="1" smtClean="0">
                            <a:latin typeface="Cambria Math"/>
                            <a:cs typeface="Times New Roman" pitchFamily="18" charset="0"/>
                          </a:rPr>
                          <m:t>𝑝</m:t>
                        </m:r>
                      </m:e>
                      <m:sub>
                        <m:r>
                          <a:rPr lang="en-US" b="0" i="1" smtClean="0">
                            <a:latin typeface="Cambria Math"/>
                            <a:cs typeface="Times New Roman" pitchFamily="18" charset="0"/>
                          </a:rPr>
                          <m:t>𝑥</m:t>
                        </m:r>
                      </m:sub>
                    </m:sSub>
                    <m:r>
                      <a:rPr lang="en-US" i="1">
                        <a:latin typeface="Cambria Math"/>
                        <a:ea typeface="Cambria Math"/>
                        <a:cs typeface="Times New Roman" pitchFamily="18" charset="0"/>
                      </a:rPr>
                      <m:t>←</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𝑝</m:t>
                        </m:r>
                      </m:e>
                      <m:sub>
                        <m:r>
                          <a:rPr lang="en-US" b="0" i="1" smtClean="0">
                            <a:latin typeface="Cambria Math"/>
                            <a:ea typeface="Cambria Math"/>
                            <a:cs typeface="Times New Roman" pitchFamily="18" charset="0"/>
                          </a:rPr>
                          <m:t>𝑥</m:t>
                        </m:r>
                      </m:sub>
                    </m:sSub>
                    <m:r>
                      <a:rPr lang="en-US" i="1">
                        <a:latin typeface="Cambria Math"/>
                        <a:ea typeface="Cambria Math"/>
                        <a:cs typeface="Times New Roman" pitchFamily="18" charset="0"/>
                      </a:rPr>
                      <m:t>+</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𝜇</m:t>
                        </m:r>
                      </m:e>
                      <m:sub>
                        <m:r>
                          <a:rPr lang="en-US" b="0" i="1" smtClean="0">
                            <a:latin typeface="Cambria Math"/>
                            <a:ea typeface="Cambria Math"/>
                            <a:cs typeface="Times New Roman" pitchFamily="18" charset="0"/>
                          </a:rPr>
                          <m:t>2</m:t>
                        </m:r>
                      </m:sub>
                    </m:sSub>
                    <m:r>
                      <a:rPr lang="en-US" b="0" i="1" smtClean="0">
                        <a:latin typeface="Cambria Math"/>
                        <a:ea typeface="Cambria Math"/>
                        <a:cs typeface="Times New Roman" pitchFamily="18" charset="0"/>
                      </a:rPr>
                      <m:t> </m:t>
                    </m:r>
                    <m:d>
                      <m:dPr>
                        <m:ctrlPr>
                          <a:rPr lang="en-US" i="1">
                            <a:latin typeface="Cambria Math" panose="02040503050406030204" pitchFamily="18" charset="0"/>
                            <a:ea typeface="Cambria Math"/>
                            <a:cs typeface="Times New Roman" pitchFamily="18" charset="0"/>
                          </a:rPr>
                        </m:ctrlPr>
                      </m:dPr>
                      <m:e>
                        <m:sSub>
                          <m:sSubPr>
                            <m:ctrlPr>
                              <a:rPr lang="en-US" i="1">
                                <a:latin typeface="Cambria Math" panose="02040503050406030204" pitchFamily="18" charset="0"/>
                                <a:ea typeface="Cambria Math"/>
                                <a:cs typeface="Times New Roman" pitchFamily="18" charset="0"/>
                              </a:rPr>
                            </m:ctrlPr>
                          </m:sSubPr>
                          <m:e>
                            <m:r>
                              <a:rPr lang="en-US" i="1">
                                <a:latin typeface="Cambria Math"/>
                                <a:ea typeface="Cambria Math"/>
                                <a:cs typeface="Times New Roman" pitchFamily="18" charset="0"/>
                              </a:rPr>
                              <m:t>𝜀</m:t>
                            </m:r>
                          </m:e>
                          <m:sub>
                            <m:r>
                              <a:rPr lang="en-US" b="0" i="1" smtClean="0">
                                <a:latin typeface="Cambria Math"/>
                                <a:ea typeface="Cambria Math"/>
                                <a:cs typeface="Times New Roman" pitchFamily="18" charset="0"/>
                              </a:rPr>
                              <m:t>𝑥</m:t>
                            </m:r>
                            <m:r>
                              <a:rPr lang="en-US" i="1">
                                <a:latin typeface="Cambria Math"/>
                                <a:ea typeface="Cambria Math"/>
                                <a:cs typeface="Times New Roman" pitchFamily="18" charset="0"/>
                              </a:rPr>
                              <m:t>𝑖</m:t>
                            </m:r>
                          </m:sub>
                        </m:sSub>
                        <m:r>
                          <a:rPr lang="en-US" i="1">
                            <a:latin typeface="Cambria Math"/>
                            <a:ea typeface="Cambria Math"/>
                            <a:cs typeface="Times New Roman" pitchFamily="18" charset="0"/>
                          </a:rPr>
                          <m:t> </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𝑞</m:t>
                            </m:r>
                          </m:e>
                          <m:sub>
                            <m:r>
                              <a:rPr lang="en-US" b="0" i="1" smtClean="0">
                                <a:latin typeface="Cambria Math"/>
                                <a:ea typeface="Cambria Math"/>
                                <a:cs typeface="Times New Roman" pitchFamily="18" charset="0"/>
                              </a:rPr>
                              <m:t>𝑖</m:t>
                            </m:r>
                          </m:sub>
                        </m:sSub>
                        <m:r>
                          <a:rPr lang="en-US" i="1">
                            <a:latin typeface="Cambria Math"/>
                            <a:ea typeface="Cambria Math"/>
                            <a:cs typeface="Times New Roman" pitchFamily="18" charset="0"/>
                          </a:rPr>
                          <m:t>−</m:t>
                        </m:r>
                        <m:sSub>
                          <m:sSubPr>
                            <m:ctrlPr>
                              <a:rPr lang="en-US" b="0" i="1" smtClean="0">
                                <a:latin typeface="Cambria Math" panose="02040503050406030204" pitchFamily="18" charset="0"/>
                                <a:ea typeface="Cambria Math"/>
                                <a:cs typeface="Times New Roman" pitchFamily="18" charset="0"/>
                              </a:rPr>
                            </m:ctrlPr>
                          </m:sSubPr>
                          <m:e>
                            <m:r>
                              <a:rPr lang="en-US" i="1">
                                <a:latin typeface="Cambria Math"/>
                                <a:ea typeface="Cambria Math"/>
                                <a:cs typeface="Times New Roman" pitchFamily="18" charset="0"/>
                              </a:rPr>
                              <m:t>𝜆</m:t>
                            </m:r>
                          </m:e>
                          <m:sub>
                            <m:r>
                              <a:rPr lang="en-US" b="0" i="1" smtClean="0">
                                <a:latin typeface="Cambria Math"/>
                                <a:ea typeface="Cambria Math"/>
                                <a:cs typeface="Times New Roman" pitchFamily="18" charset="0"/>
                              </a:rPr>
                              <m:t>1</m:t>
                            </m:r>
                          </m:sub>
                        </m:sSub>
                        <m:r>
                          <a:rPr lang="en-US" b="0" i="1" smtClean="0">
                            <a:latin typeface="Cambria Math"/>
                            <a:ea typeface="Cambria Math"/>
                            <a:cs typeface="Times New Roman" pitchFamily="18" charset="0"/>
                          </a:rPr>
                          <m:t> </m:t>
                        </m:r>
                        <m:sSub>
                          <m:sSubPr>
                            <m:ctrlPr>
                              <a:rPr lang="en-US"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𝑝</m:t>
                            </m:r>
                          </m:e>
                          <m:sub>
                            <m:r>
                              <a:rPr lang="en-US" b="0" i="1" smtClean="0">
                                <a:latin typeface="Cambria Math"/>
                                <a:ea typeface="Cambria Math"/>
                                <a:cs typeface="Times New Roman" pitchFamily="18" charset="0"/>
                              </a:rPr>
                              <m:t>𝑥</m:t>
                            </m:r>
                          </m:sub>
                        </m:sSub>
                      </m:e>
                    </m:d>
                  </m:oMath>
                </a14:m>
                <a:r>
                  <a:rPr lang="en-CA" i="1" dirty="0">
                    <a:latin typeface="Times New Roman" pitchFamily="18" charset="0"/>
                    <a:cs typeface="Times New Roman" pitchFamily="18" charset="0"/>
                  </a:rPr>
                  <a:t>         </a:t>
                </a:r>
                <a:r>
                  <a:rPr lang="en-CA" sz="2000" dirty="0">
                    <a:solidFill>
                      <a:srgbClr val="008000"/>
                    </a:solidFill>
                    <a:latin typeface="Arial" pitchFamily="34" charset="0"/>
                    <a:cs typeface="Arial" pitchFamily="34" charset="0"/>
                  </a:rPr>
                  <a:t>(update equation)</a:t>
                </a:r>
              </a:p>
              <a:p>
                <a:r>
                  <a:rPr lang="en-CA" b="1" dirty="0"/>
                  <a:t>2 for loops:</a:t>
                </a:r>
              </a:p>
              <a:p>
                <a:pPr lvl="1"/>
                <a:r>
                  <a:rPr lang="en-US" sz="2000" dirty="0">
                    <a:latin typeface="Arial" pitchFamily="34" charset="0"/>
                    <a:cs typeface="Arial" pitchFamily="34" charset="0"/>
                  </a:rPr>
                  <a:t>For until convergence:</a:t>
                </a:r>
              </a:p>
              <a:p>
                <a:pPr lvl="2"/>
                <a:r>
                  <a:rPr lang="en-US" sz="2000" dirty="0">
                    <a:latin typeface="Arial" pitchFamily="34" charset="0"/>
                    <a:cs typeface="Arial" pitchFamily="34" charset="0"/>
                  </a:rPr>
                  <a:t>For each </a:t>
                </a:r>
                <a:r>
                  <a:rPr lang="en-US" sz="2000" b="1" dirty="0" err="1">
                    <a:latin typeface="Arial" pitchFamily="34" charset="0"/>
                    <a:cs typeface="Arial" pitchFamily="34" charset="0"/>
                  </a:rPr>
                  <a:t>r</a:t>
                </a:r>
                <a:r>
                  <a:rPr lang="en-US" sz="2000" b="1" baseline="-25000" dirty="0" err="1">
                    <a:latin typeface="Arial" pitchFamily="34" charset="0"/>
                    <a:cs typeface="Arial" pitchFamily="34" charset="0"/>
                  </a:rPr>
                  <a:t>xi</a:t>
                </a:r>
                <a:endParaRPr lang="en-US" sz="2000" b="1" baseline="-25000" dirty="0">
                  <a:latin typeface="Arial" pitchFamily="34" charset="0"/>
                  <a:cs typeface="Arial" pitchFamily="34" charset="0"/>
                </a:endParaRPr>
              </a:p>
              <a:p>
                <a:pPr lvl="3"/>
                <a:r>
                  <a:rPr lang="en-US" dirty="0"/>
                  <a:t>Compute gradient, do a “step”</a:t>
                </a:r>
                <a:endParaRPr lang="en-CA"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86800" cy="5562600"/>
              </a:xfrm>
              <a:blipFill rotWithShape="1">
                <a:blip r:embed="rId2"/>
                <a:stretch>
                  <a:fillRect t="-658" b="-658"/>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38</a:t>
            </a:fld>
            <a:endParaRPr lang="en-US" dirty="0"/>
          </a:p>
        </p:txBody>
      </p:sp>
      <mc:AlternateContent xmlns:mc="http://schemas.openxmlformats.org/markup-compatibility/2006" xmlns:a14="http://schemas.microsoft.com/office/drawing/2010/main">
        <mc:Choice Requires="a14">
          <p:sp>
            <p:nvSpPr>
              <p:cNvPr id="15" name="Rectangle 14"/>
              <p:cNvSpPr/>
              <p:nvPr/>
            </p:nvSpPr>
            <p:spPr>
              <a:xfrm>
                <a:off x="6095999" y="5117068"/>
                <a:ext cx="1958998" cy="369332"/>
              </a:xfrm>
              <a:prstGeom prst="rect">
                <a:avLst/>
              </a:prstGeom>
            </p:spPr>
            <p:txBody>
              <a:bodyPr wrap="none">
                <a:spAutoFit/>
              </a:bodyPr>
              <a:lstStyle/>
              <a:p>
                <a14:m>
                  <m:oMath xmlns:m="http://schemas.openxmlformats.org/officeDocument/2006/math">
                    <m:r>
                      <a:rPr lang="en-US" b="0" i="1" dirty="0" smtClean="0">
                        <a:latin typeface="Cambria Math"/>
                        <a:cs typeface="Arial" pitchFamily="34" charset="0"/>
                        <a:sym typeface="Symbol"/>
                      </a:rPr>
                      <m:t>𝜇</m:t>
                    </m:r>
                  </m:oMath>
                </a14:m>
                <a:r>
                  <a:rPr lang="en-US" i="1" dirty="0">
                    <a:latin typeface="Arial" pitchFamily="34" charset="0"/>
                    <a:cs typeface="Arial" pitchFamily="34" charset="0"/>
                    <a:sym typeface="Symbol"/>
                  </a:rPr>
                  <a:t> </a:t>
                </a:r>
                <a:r>
                  <a:rPr lang="en-US" dirty="0">
                    <a:solidFill>
                      <a:srgbClr val="008000"/>
                    </a:solidFill>
                    <a:latin typeface="Arial" pitchFamily="34" charset="0"/>
                    <a:cs typeface="Arial" pitchFamily="34" charset="0"/>
                    <a:sym typeface="Symbol"/>
                  </a:rPr>
                  <a:t>… learning rate</a:t>
                </a:r>
                <a:endParaRPr lang="en-US" dirty="0">
                  <a:solidFill>
                    <a:srgbClr val="008000"/>
                  </a:solidFill>
                  <a:latin typeface="Arial" pitchFamily="34" charset="0"/>
                  <a:cs typeface="Arial" pitchFamily="34"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6095999" y="5117068"/>
                <a:ext cx="1958998" cy="369332"/>
              </a:xfrm>
              <a:prstGeom prst="rect">
                <a:avLst/>
              </a:prstGeom>
              <a:blipFill rotWithShape="1">
                <a:blip r:embed="rId3"/>
                <a:stretch>
                  <a:fillRect t="-8197" r="-1869" b="-24590"/>
                </a:stretch>
              </a:blipFill>
            </p:spPr>
            <p:txBody>
              <a:bodyPr/>
              <a:lstStyle/>
              <a:p>
                <a:r>
                  <a:rPr lang="en-US">
                    <a:noFill/>
                  </a:rPr>
                  <a:t> </a:t>
                </a:r>
              </a:p>
            </p:txBody>
          </p:sp>
        </mc:Fallback>
      </mc:AlternateContent>
      <p:pic>
        <p:nvPicPr>
          <p:cNvPr id="11" name="Picture 2" descr="http://upload.wikimedia.org/wikipedia/commons/thumb/f/ff/Gradient_descent.svg/350px-Gradient_descent.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0603" y="0"/>
            <a:ext cx="1452973" cy="1556756"/>
          </a:xfrm>
          <a:prstGeom prst="rect">
            <a:avLst/>
          </a:prstGeom>
          <a:solidFill>
            <a:schemeClr val="bg1"/>
          </a:solidFill>
        </p:spPr>
      </p:pic>
    </p:spTree>
    <p:extLst>
      <p:ext uri="{BB962C8B-B14F-4D97-AF65-F5344CB8AC3E}">
        <p14:creationId xmlns:p14="http://schemas.microsoft.com/office/powerpoint/2010/main" val="32574626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cstate="print"/>
          <a:srcRect l="27518" t="17473" r="11008" b="21585"/>
          <a:stretch>
            <a:fillRect/>
          </a:stretch>
        </p:blipFill>
        <p:spPr bwMode="auto">
          <a:xfrm>
            <a:off x="228601" y="135039"/>
            <a:ext cx="8686800" cy="6587924"/>
          </a:xfrm>
          <a:prstGeom prst="rect">
            <a:avLst/>
          </a:prstGeom>
          <a:noFill/>
          <a:ln w="9525">
            <a:noFill/>
            <a:miter lim="800000"/>
            <a:headEnd/>
            <a:tailEnd/>
          </a:ln>
        </p:spPr>
      </p:pic>
      <p:sp>
        <p:nvSpPr>
          <p:cNvPr id="25603" name="TextBox 5"/>
          <p:cNvSpPr txBox="1">
            <a:spLocks noChangeArrowheads="1"/>
          </p:cNvSpPr>
          <p:nvPr/>
        </p:nvSpPr>
        <p:spPr bwMode="auto">
          <a:xfrm>
            <a:off x="4419600" y="6477000"/>
            <a:ext cx="4572000" cy="276225"/>
          </a:xfrm>
          <a:prstGeom prst="rect">
            <a:avLst/>
          </a:prstGeom>
          <a:noFill/>
          <a:ln w="9525">
            <a:noFill/>
            <a:miter lim="800000"/>
            <a:headEnd/>
            <a:tailEnd/>
          </a:ln>
        </p:spPr>
        <p:txBody>
          <a:bodyPr>
            <a:spAutoFit/>
          </a:bodyPr>
          <a:lstStyle/>
          <a:p>
            <a:pPr algn="r"/>
            <a:r>
              <a:rPr lang="en-US" sz="1200" dirty="0" err="1">
                <a:latin typeface="Arial" pitchFamily="34" charset="0"/>
                <a:cs typeface="Arial" pitchFamily="34" charset="0"/>
              </a:rPr>
              <a:t>Koren</a:t>
            </a:r>
            <a:r>
              <a:rPr lang="en-US" sz="1200" dirty="0">
                <a:latin typeface="Arial" pitchFamily="34" charset="0"/>
                <a:cs typeface="Arial" pitchFamily="34" charset="0"/>
              </a:rPr>
              <a:t>, Bell, </a:t>
            </a:r>
            <a:r>
              <a:rPr lang="en-US" sz="1200" dirty="0" err="1">
                <a:latin typeface="Arial" pitchFamily="34" charset="0"/>
                <a:cs typeface="Arial" pitchFamily="34" charset="0"/>
              </a:rPr>
              <a:t>Volinksy</a:t>
            </a:r>
            <a:r>
              <a:rPr lang="en-US" sz="1200" dirty="0">
                <a:latin typeface="Arial" pitchFamily="34" charset="0"/>
                <a:cs typeface="Arial" pitchFamily="34" charset="0"/>
              </a:rPr>
              <a:t>, IEEE Computer, 2009</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39</a:t>
            </a:fld>
            <a:endParaRPr lang="en-US"/>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815329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altLang="ko-KR" dirty="0">
                <a:ea typeface="굴림" charset="-127"/>
              </a:rPr>
              <a:t>Utility Matrix </a:t>
            </a:r>
            <a:r>
              <a:rPr lang="en-US" altLang="ko-KR" i="1" dirty="0">
                <a:ea typeface="굴림" charset="-127"/>
              </a:rPr>
              <a:t>R</a:t>
            </a:r>
            <a:r>
              <a:rPr lang="en-US" altLang="ko-KR" dirty="0">
                <a:ea typeface="굴림" charset="-127"/>
              </a:rPr>
              <a:t>: Evaluation</a:t>
            </a:r>
          </a:p>
        </p:txBody>
      </p:sp>
      <p:graphicFrame>
        <p:nvGraphicFramePr>
          <p:cNvPr id="243800" name="Group 88"/>
          <p:cNvGraphicFramePr>
            <a:graphicFrameLocks noGrp="1"/>
          </p:cNvGraphicFramePr>
          <p:nvPr>
            <p:ph type="tbl" idx="4294967295"/>
            <p:extLst>
              <p:ext uri="{D42A27DB-BD31-4B8C-83A1-F6EECF244321}">
                <p14:modId xmlns:p14="http://schemas.microsoft.com/office/powerpoint/2010/main" val="1215483273"/>
              </p:ext>
            </p:extLst>
          </p:nvPr>
        </p:nvGraphicFramePr>
        <p:xfrm>
          <a:off x="2667000" y="1512332"/>
          <a:ext cx="3390900" cy="4025900"/>
        </p:xfrm>
        <a:graphic>
          <a:graphicData uri="http://schemas.openxmlformats.org/drawingml/2006/table">
            <a:tbl>
              <a:tblPr/>
              <a:tblGrid>
                <a:gridCol w="565150">
                  <a:extLst>
                    <a:ext uri="{9D8B030D-6E8A-4147-A177-3AD203B41FA5}">
                      <a16:colId xmlns:a16="http://schemas.microsoft.com/office/drawing/2014/main" val="20000"/>
                    </a:ext>
                  </a:extLst>
                </a:gridCol>
                <a:gridCol w="565150">
                  <a:extLst>
                    <a:ext uri="{9D8B030D-6E8A-4147-A177-3AD203B41FA5}">
                      <a16:colId xmlns:a16="http://schemas.microsoft.com/office/drawing/2014/main" val="20001"/>
                    </a:ext>
                  </a:extLst>
                </a:gridCol>
                <a:gridCol w="565150">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65150">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6"/>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7"/>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8"/>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9"/>
                  </a:ext>
                </a:extLst>
              </a:tr>
            </a:tbl>
          </a:graphicData>
        </a:graphic>
      </p:graphicFrame>
      <p:sp>
        <p:nvSpPr>
          <p:cNvPr id="11346" name="Text Box 82"/>
          <p:cNvSpPr txBox="1">
            <a:spLocks noChangeArrowheads="1"/>
          </p:cNvSpPr>
          <p:nvPr/>
        </p:nvSpPr>
        <p:spPr bwMode="auto">
          <a:xfrm>
            <a:off x="6483350" y="3803650"/>
            <a:ext cx="16294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00FF"/>
                </a:solidFill>
                <a:latin typeface="Arial" pitchFamily="34" charset="0"/>
                <a:ea typeface="굴림" charset="-127"/>
                <a:cs typeface="Arial" pitchFamily="34" charset="0"/>
              </a:rPr>
              <a:t>Test Data Set</a:t>
            </a:r>
          </a:p>
        </p:txBody>
      </p:sp>
      <p:sp>
        <p:nvSpPr>
          <p:cNvPr id="11348" name="Line 84"/>
          <p:cNvSpPr>
            <a:spLocks noChangeShapeType="1"/>
          </p:cNvSpPr>
          <p:nvPr/>
        </p:nvSpPr>
        <p:spPr bwMode="auto">
          <a:xfrm>
            <a:off x="2413000" y="1550432"/>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49" name="Line 85"/>
          <p:cNvSpPr>
            <a:spLocks noChangeShapeType="1"/>
          </p:cNvSpPr>
          <p:nvPr/>
        </p:nvSpPr>
        <p:spPr bwMode="auto">
          <a:xfrm>
            <a:off x="2628900" y="1385332"/>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50" name="Line 89"/>
          <p:cNvSpPr>
            <a:spLocks noChangeShapeType="1"/>
          </p:cNvSpPr>
          <p:nvPr/>
        </p:nvSpPr>
        <p:spPr bwMode="auto">
          <a:xfrm flipH="1">
            <a:off x="6121400" y="4141232"/>
            <a:ext cx="901700" cy="2921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dirty="0"/>
          </a:p>
        </p:txBody>
      </p:sp>
      <mc:AlternateContent xmlns:mc="http://schemas.openxmlformats.org/markup-compatibility/2006" xmlns:a14="http://schemas.microsoft.com/office/drawing/2010/main">
        <mc:Choice Requires="a14">
          <p:sp>
            <p:nvSpPr>
              <p:cNvPr id="12" name="Rectangle 11"/>
              <p:cNvSpPr/>
              <p:nvPr/>
            </p:nvSpPr>
            <p:spPr>
              <a:xfrm>
                <a:off x="990600" y="5485907"/>
                <a:ext cx="7162800" cy="1219693"/>
              </a:xfrm>
              <a:prstGeom prst="rect">
                <a:avLst/>
              </a:prstGeom>
            </p:spPr>
            <p:txBody>
              <a:bodyPr wrap="square">
                <a:spAutoFit/>
              </a:bodyPr>
              <a:lstStyle/>
              <a:p>
                <a:pPr algn="ctr"/>
                <a:r>
                  <a:rPr lang="en-CA" sz="3600" b="1" dirty="0">
                    <a:solidFill>
                      <a:srgbClr val="0000FF"/>
                    </a:solidFill>
                    <a:latin typeface="Arial" pitchFamily="34" charset="0"/>
                    <a:cs typeface="Arial" pitchFamily="34" charset="0"/>
                  </a:rPr>
                  <a:t>RMSE</a:t>
                </a:r>
                <a:r>
                  <a:rPr lang="en-CA" sz="3600" dirty="0">
                    <a:solidFill>
                      <a:srgbClr val="0000FF"/>
                    </a:solidFill>
                  </a:rPr>
                  <a:t> </a:t>
                </a:r>
                <a:r>
                  <a:rPr lang="en-CA" sz="3600" dirty="0">
                    <a:solidFill>
                      <a:srgbClr val="0000FF"/>
                    </a:solidFill>
                    <a:latin typeface="Times New Roman" pitchFamily="18" charset="0"/>
                    <a:cs typeface="Times New Roman" pitchFamily="18" charset="0"/>
                  </a:rPr>
                  <a:t>= </a:t>
                </a:r>
                <a14:m>
                  <m:oMath xmlns:m="http://schemas.openxmlformats.org/officeDocument/2006/math">
                    <m:f>
                      <m:fPr>
                        <m:ctrlPr>
                          <a:rPr lang="en-US" sz="3600" b="0" i="1" smtClean="0">
                            <a:solidFill>
                              <a:srgbClr val="0000FF"/>
                            </a:solidFill>
                            <a:latin typeface="Cambria Math" panose="02040503050406030204" pitchFamily="18" charset="0"/>
                          </a:rPr>
                        </m:ctrlPr>
                      </m:fPr>
                      <m:num>
                        <m:r>
                          <a:rPr lang="en-US" sz="3600">
                            <a:solidFill>
                              <a:srgbClr val="0000FF"/>
                            </a:solidFill>
                            <a:latin typeface="Cambria Math"/>
                          </a:rPr>
                          <m:t>1</m:t>
                        </m:r>
                      </m:num>
                      <m:den>
                        <m:d>
                          <m:dPr>
                            <m:begChr m:val="|"/>
                            <m:endChr m:val="|"/>
                            <m:ctrlPr>
                              <a:rPr lang="en-US" sz="3600" b="0" i="1" smtClean="0">
                                <a:solidFill>
                                  <a:srgbClr val="0000FF"/>
                                </a:solidFill>
                                <a:latin typeface="Cambria Math" panose="02040503050406030204" pitchFamily="18" charset="0"/>
                              </a:rPr>
                            </m:ctrlPr>
                          </m:dPr>
                          <m:e>
                            <m:r>
                              <m:rPr>
                                <m:sty m:val="p"/>
                              </m:rPr>
                              <a:rPr lang="en-US" sz="3600" b="0" i="0" smtClean="0">
                                <a:solidFill>
                                  <a:srgbClr val="0000FF"/>
                                </a:solidFill>
                                <a:latin typeface="Cambria Math"/>
                              </a:rPr>
                              <m:t>R</m:t>
                            </m:r>
                          </m:e>
                        </m:d>
                      </m:den>
                    </m:f>
                    <m:rad>
                      <m:radPr>
                        <m:degHide m:val="on"/>
                        <m:ctrlPr>
                          <a:rPr lang="en-US" sz="3600" b="0" i="1" smtClean="0">
                            <a:solidFill>
                              <a:srgbClr val="0000FF"/>
                            </a:solidFill>
                            <a:latin typeface="Cambria Math" panose="02040503050406030204" pitchFamily="18" charset="0"/>
                          </a:rPr>
                        </m:ctrlPr>
                      </m:radPr>
                      <m:deg/>
                      <m:e>
                        <m:nary>
                          <m:naryPr>
                            <m:chr m:val="∑"/>
                            <m:supHide m:val="on"/>
                            <m:ctrlPr>
                              <a:rPr lang="en-US" sz="3600" i="1">
                                <a:solidFill>
                                  <a:srgbClr val="0000FF"/>
                                </a:solidFill>
                                <a:latin typeface="Cambria Math" panose="02040503050406030204" pitchFamily="18" charset="0"/>
                              </a:rPr>
                            </m:ctrlPr>
                          </m:naryPr>
                          <m:sub>
                            <m:r>
                              <m:rPr>
                                <m:brk m:alnAt="7"/>
                              </m:rPr>
                              <a:rPr lang="en-US" sz="3600" i="1">
                                <a:solidFill>
                                  <a:srgbClr val="0000FF"/>
                                </a:solidFill>
                                <a:latin typeface="Cambria Math"/>
                              </a:rPr>
                              <m:t>(</m:t>
                            </m:r>
                            <m:r>
                              <a:rPr lang="en-US" sz="3600" i="1">
                                <a:solidFill>
                                  <a:srgbClr val="0000FF"/>
                                </a:solidFill>
                                <a:latin typeface="Cambria Math"/>
                              </a:rPr>
                              <m:t>𝑖</m:t>
                            </m:r>
                            <m:r>
                              <a:rPr lang="en-US" sz="3600" i="1">
                                <a:solidFill>
                                  <a:srgbClr val="0000FF"/>
                                </a:solidFill>
                                <a:latin typeface="Cambria Math"/>
                              </a:rPr>
                              <m:t>,</m:t>
                            </m:r>
                            <m:r>
                              <a:rPr lang="en-US" sz="3600" i="1">
                                <a:solidFill>
                                  <a:srgbClr val="0000FF"/>
                                </a:solidFill>
                                <a:latin typeface="Cambria Math"/>
                              </a:rPr>
                              <m:t>𝑥</m:t>
                            </m:r>
                            <m:r>
                              <a:rPr lang="en-US" sz="3600" i="1">
                                <a:solidFill>
                                  <a:srgbClr val="0000FF"/>
                                </a:solidFill>
                                <a:latin typeface="Cambria Math"/>
                              </a:rPr>
                              <m:t>)∈</m:t>
                            </m:r>
                            <m:r>
                              <a:rPr lang="en-US" sz="3600" i="1">
                                <a:solidFill>
                                  <a:srgbClr val="0000FF"/>
                                </a:solidFill>
                                <a:latin typeface="Cambria Math"/>
                              </a:rPr>
                              <m:t>𝑅</m:t>
                            </m:r>
                          </m:sub>
                          <m:sup/>
                          <m:e>
                            <m:sSup>
                              <m:sSupPr>
                                <m:ctrlPr>
                                  <a:rPr lang="en-US" sz="3600" i="1">
                                    <a:solidFill>
                                      <a:srgbClr val="0000FF"/>
                                    </a:solidFill>
                                    <a:latin typeface="Cambria Math" panose="02040503050406030204" pitchFamily="18" charset="0"/>
                                  </a:rPr>
                                </m:ctrlPr>
                              </m:sSupPr>
                              <m:e>
                                <m:d>
                                  <m:dPr>
                                    <m:ctrlPr>
                                      <a:rPr lang="en-US" sz="3600" i="1">
                                        <a:solidFill>
                                          <a:srgbClr val="0000FF"/>
                                        </a:solidFill>
                                        <a:latin typeface="Cambria Math" panose="02040503050406030204" pitchFamily="18" charset="0"/>
                                      </a:rPr>
                                    </m:ctrlPr>
                                  </m:dPr>
                                  <m:e>
                                    <m:sSub>
                                      <m:sSubPr>
                                        <m:ctrlPr>
                                          <a:rPr lang="en-US" sz="3600" i="1" dirty="0">
                                            <a:solidFill>
                                              <a:srgbClr val="0000FF"/>
                                            </a:solidFill>
                                            <a:latin typeface="Cambria Math" panose="02040503050406030204" pitchFamily="18" charset="0"/>
                                          </a:rPr>
                                        </m:ctrlPr>
                                      </m:sSubPr>
                                      <m:e>
                                        <m:acc>
                                          <m:accPr>
                                            <m:chr m:val="̂"/>
                                            <m:ctrlPr>
                                              <a:rPr lang="en-US" sz="3600" i="1" dirty="0">
                                                <a:solidFill>
                                                  <a:srgbClr val="0000FF"/>
                                                </a:solidFill>
                                                <a:latin typeface="Cambria Math" panose="02040503050406030204" pitchFamily="18" charset="0"/>
                                              </a:rPr>
                                            </m:ctrlPr>
                                          </m:accPr>
                                          <m:e>
                                            <m:r>
                                              <a:rPr lang="en-US" sz="3600" i="1" dirty="0">
                                                <a:solidFill>
                                                  <a:srgbClr val="0000FF"/>
                                                </a:solidFill>
                                                <a:latin typeface="Cambria Math"/>
                                              </a:rPr>
                                              <m:t>𝑟</m:t>
                                            </m:r>
                                          </m:e>
                                        </m:acc>
                                      </m:e>
                                      <m:sub>
                                        <m:r>
                                          <a:rPr lang="en-US" sz="3600" i="1" dirty="0">
                                            <a:solidFill>
                                              <a:srgbClr val="0000FF"/>
                                            </a:solidFill>
                                            <a:latin typeface="Cambria Math"/>
                                          </a:rPr>
                                          <m:t>𝑥𝑖</m:t>
                                        </m:r>
                                      </m:sub>
                                    </m:sSub>
                                    <m:r>
                                      <a:rPr lang="en-US" sz="3600" i="1" dirty="0">
                                        <a:solidFill>
                                          <a:srgbClr val="0000FF"/>
                                        </a:solidFill>
                                        <a:latin typeface="Cambria Math"/>
                                      </a:rPr>
                                      <m:t>−</m:t>
                                    </m:r>
                                    <m:sSub>
                                      <m:sSubPr>
                                        <m:ctrlPr>
                                          <a:rPr lang="en-US" sz="3600" i="1">
                                            <a:solidFill>
                                              <a:srgbClr val="0000FF"/>
                                            </a:solidFill>
                                            <a:latin typeface="Cambria Math" panose="02040503050406030204" pitchFamily="18" charset="0"/>
                                          </a:rPr>
                                        </m:ctrlPr>
                                      </m:sSubPr>
                                      <m:e>
                                        <m:r>
                                          <a:rPr lang="en-US" sz="3600" i="1">
                                            <a:solidFill>
                                              <a:srgbClr val="0000FF"/>
                                            </a:solidFill>
                                            <a:latin typeface="Cambria Math"/>
                                          </a:rPr>
                                          <m:t>𝑟</m:t>
                                        </m:r>
                                      </m:e>
                                      <m:sub>
                                        <m:r>
                                          <a:rPr lang="en-US" sz="3600" i="1">
                                            <a:solidFill>
                                              <a:srgbClr val="0000FF"/>
                                            </a:solidFill>
                                            <a:latin typeface="Cambria Math"/>
                                          </a:rPr>
                                          <m:t>𝑥𝑖</m:t>
                                        </m:r>
                                      </m:sub>
                                    </m:sSub>
                                  </m:e>
                                </m:d>
                              </m:e>
                              <m:sup>
                                <m:r>
                                  <a:rPr lang="en-US" sz="3600" i="1">
                                    <a:solidFill>
                                      <a:srgbClr val="0000FF"/>
                                    </a:solidFill>
                                    <a:latin typeface="Cambria Math"/>
                                  </a:rPr>
                                  <m:t>2</m:t>
                                </m:r>
                              </m:sup>
                            </m:sSup>
                          </m:e>
                        </m:nary>
                      </m:e>
                    </m:rad>
                  </m:oMath>
                </a14:m>
                <a:endParaRPr lang="en-US" sz="3600" baseline="30000" dirty="0">
                  <a:solidFill>
                    <a:srgbClr val="0000FF"/>
                  </a:solidFill>
                  <a:latin typeface="Times New Roman" pitchFamily="18" charset="0"/>
                  <a:cs typeface="Times New Roman" pitchFamily="18"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990600" y="5485907"/>
                <a:ext cx="7162800" cy="1219693"/>
              </a:xfrm>
              <a:prstGeom prst="rect">
                <a:avLst/>
              </a:prstGeom>
              <a:blipFill rotWithShape="1">
                <a:blip r:embed="rId2"/>
                <a:stretch>
                  <a:fillRect/>
                </a:stretch>
              </a:blipFill>
            </p:spPr>
            <p:txBody>
              <a:bodyPr/>
              <a:lstStyle/>
              <a:p>
                <a:r>
                  <a:rPr lang="en-US">
                    <a:noFill/>
                  </a:rPr>
                  <a:t> </a:t>
                </a:r>
              </a:p>
            </p:txBody>
          </p:sp>
        </mc:Fallback>
      </mc:AlternateContent>
      <p:sp>
        <p:nvSpPr>
          <p:cNvPr id="16" name="Slide Number Placeholder 15"/>
          <p:cNvSpPr>
            <a:spLocks noGrp="1"/>
          </p:cNvSpPr>
          <p:nvPr>
            <p:ph type="sldNum" sz="quarter" idx="12"/>
          </p:nvPr>
        </p:nvSpPr>
        <p:spPr/>
        <p:txBody>
          <a:bodyPr/>
          <a:lstStyle/>
          <a:p>
            <a:fld id="{19B12225-5612-419B-A8D5-4B8EEE4C217E}" type="slidenum">
              <a:rPr lang="en-US" smtClean="0"/>
              <a:pPr/>
              <a:t>4</a:t>
            </a:fld>
            <a:endParaRPr lang="en-US"/>
          </a:p>
        </p:txBody>
      </p:sp>
      <p:sp>
        <p:nvSpPr>
          <p:cNvPr id="18" name="Text Box 153"/>
          <p:cNvSpPr txBox="1">
            <a:spLocks noChangeArrowheads="1"/>
          </p:cNvSpPr>
          <p:nvPr/>
        </p:nvSpPr>
        <p:spPr bwMode="auto">
          <a:xfrm>
            <a:off x="3540125" y="1066800"/>
            <a:ext cx="16979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8000"/>
                </a:solidFill>
                <a:latin typeface="Arial" pitchFamily="34" charset="0"/>
                <a:ea typeface="굴림" charset="-127"/>
                <a:cs typeface="Arial" pitchFamily="34" charset="0"/>
              </a:rPr>
              <a:t>480,000 users</a:t>
            </a:r>
          </a:p>
        </p:txBody>
      </p:sp>
      <p:sp>
        <p:nvSpPr>
          <p:cNvPr id="19" name="Text Box 154"/>
          <p:cNvSpPr txBox="1">
            <a:spLocks noChangeArrowheads="1"/>
          </p:cNvSpPr>
          <p:nvPr/>
        </p:nvSpPr>
        <p:spPr bwMode="auto">
          <a:xfrm>
            <a:off x="1295400" y="2852182"/>
            <a:ext cx="13573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a:solidFill>
                  <a:srgbClr val="008000"/>
                </a:solidFill>
                <a:latin typeface="Arial" pitchFamily="34" charset="0"/>
                <a:ea typeface="굴림" charset="-127"/>
                <a:cs typeface="Arial" pitchFamily="34" charset="0"/>
              </a:rPr>
              <a:t>17,700 movies</a:t>
            </a:r>
          </a:p>
        </p:txBody>
      </p:sp>
      <p:cxnSp>
        <p:nvCxnSpPr>
          <p:cNvPr id="3" name="Elbow Connector 2"/>
          <p:cNvCxnSpPr/>
          <p:nvPr/>
        </p:nvCxnSpPr>
        <p:spPr>
          <a:xfrm rot="10800000">
            <a:off x="6019801" y="6342619"/>
            <a:ext cx="450850" cy="374651"/>
          </a:xfrm>
          <a:prstGeom prst="bentConnector3">
            <a:avLst>
              <a:gd name="adj1" fmla="val 100285"/>
            </a:avLst>
          </a:prstGeom>
          <a:ln w="28575">
            <a:tailEnd type="arrow"/>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6422758" y="6488668"/>
            <a:ext cx="1800493"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Predicted rating</a:t>
            </a:r>
          </a:p>
        </p:txBody>
      </p:sp>
      <p:cxnSp>
        <p:nvCxnSpPr>
          <p:cNvPr id="21" name="Elbow Connector 20"/>
          <p:cNvCxnSpPr/>
          <p:nvPr/>
        </p:nvCxnSpPr>
        <p:spPr>
          <a:xfrm rot="5400000">
            <a:off x="6791215" y="5293096"/>
            <a:ext cx="788782" cy="512227"/>
          </a:xfrm>
          <a:prstGeom prst="bentConnector3">
            <a:avLst>
              <a:gd name="adj1" fmla="val 1311"/>
            </a:avLst>
          </a:prstGeom>
          <a:ln w="28575">
            <a:tailEnd type="arrow"/>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7369155" y="4953000"/>
            <a:ext cx="1774845" cy="646331"/>
          </a:xfrm>
          <a:prstGeom prst="rect">
            <a:avLst/>
          </a:prstGeom>
          <a:noFill/>
        </p:spPr>
        <p:txBody>
          <a:bodyPr wrap="none" rtlCol="0">
            <a:spAutoFit/>
          </a:bodyPr>
          <a:lstStyle/>
          <a:p>
            <a:r>
              <a:rPr lang="en-US" dirty="0">
                <a:solidFill>
                  <a:srgbClr val="008000"/>
                </a:solidFill>
                <a:latin typeface="Arial" pitchFamily="34" charset="0"/>
                <a:cs typeface="Arial" pitchFamily="34" charset="0"/>
              </a:rPr>
              <a:t>True rating of </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user </a:t>
            </a:r>
            <a:r>
              <a:rPr lang="en-US" b="1" i="1" dirty="0">
                <a:solidFill>
                  <a:srgbClr val="008000"/>
                </a:solidFill>
                <a:latin typeface="Arial" pitchFamily="34" charset="0"/>
                <a:cs typeface="Arial" pitchFamily="34" charset="0"/>
              </a:rPr>
              <a:t>x</a:t>
            </a:r>
            <a:r>
              <a:rPr lang="en-US" dirty="0">
                <a:solidFill>
                  <a:srgbClr val="008000"/>
                </a:solidFill>
                <a:latin typeface="Arial" pitchFamily="34" charset="0"/>
                <a:cs typeface="Arial" pitchFamily="34" charset="0"/>
              </a:rPr>
              <a:t> on item </a:t>
            </a:r>
            <a:r>
              <a:rPr lang="en-US" b="1" i="1" dirty="0" err="1">
                <a:solidFill>
                  <a:srgbClr val="008000"/>
                </a:solidFill>
                <a:latin typeface="Arial" pitchFamily="34" charset="0"/>
                <a:cs typeface="Arial" pitchFamily="34" charset="0"/>
              </a:rPr>
              <a:t>i</a:t>
            </a:r>
            <a:endParaRPr lang="en-US" b="1" i="1" dirty="0">
              <a:solidFill>
                <a:srgbClr val="008000"/>
              </a:solidFill>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30" name="Text Box 82"/>
              <p:cNvSpPr txBox="1">
                <a:spLocks noChangeArrowheads="1"/>
              </p:cNvSpPr>
              <p:nvPr/>
            </p:nvSpPr>
            <p:spPr bwMode="auto">
              <a:xfrm>
                <a:off x="6619984" y="1810782"/>
                <a:ext cx="619016" cy="38151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14:m>
                  <m:oMathPara xmlns:m="http://schemas.openxmlformats.org/officeDocument/2006/math">
                    <m:oMathParaPr>
                      <m:jc m:val="centerGroup"/>
                    </m:oMathParaPr>
                    <m:oMath xmlns:m="http://schemas.openxmlformats.org/officeDocument/2006/math">
                      <m:sSub>
                        <m:sSubPr>
                          <m:ctrlPr>
                            <a:rPr lang="en-US" altLang="ko-KR" sz="1800" b="1" i="1" dirty="0" smtClean="0">
                              <a:solidFill>
                                <a:srgbClr val="0000FF"/>
                              </a:solidFill>
                              <a:latin typeface="Cambria Math" panose="02040503050406030204" pitchFamily="18" charset="0"/>
                              <a:ea typeface="굴림" charset="-127"/>
                              <a:cs typeface="Arial" pitchFamily="34" charset="0"/>
                            </a:rPr>
                          </m:ctrlPr>
                        </m:sSubPr>
                        <m:e>
                          <m:r>
                            <a:rPr lang="en-US" altLang="ko-KR" sz="1800" b="1" i="1" dirty="0" smtClean="0">
                              <a:solidFill>
                                <a:srgbClr val="0000FF"/>
                              </a:solidFill>
                              <a:latin typeface="Cambria Math"/>
                              <a:ea typeface="굴림" charset="-127"/>
                              <a:cs typeface="Arial" pitchFamily="34" charset="0"/>
                            </a:rPr>
                            <m:t>𝒓</m:t>
                          </m:r>
                        </m:e>
                        <m:sub>
                          <m:r>
                            <a:rPr lang="en-US" altLang="ko-KR" sz="1800" b="1" i="1" dirty="0" smtClean="0">
                              <a:solidFill>
                                <a:srgbClr val="0000FF"/>
                              </a:solidFill>
                              <a:latin typeface="Cambria Math"/>
                              <a:ea typeface="굴림" charset="-127"/>
                              <a:cs typeface="Arial" pitchFamily="34" charset="0"/>
                            </a:rPr>
                            <m:t>𝟑</m:t>
                          </m:r>
                          <m:r>
                            <a:rPr lang="en-US" altLang="ko-KR" sz="1800" b="1" i="1" dirty="0" smtClean="0">
                              <a:solidFill>
                                <a:srgbClr val="0000FF"/>
                              </a:solidFill>
                              <a:latin typeface="Cambria Math"/>
                              <a:ea typeface="굴림" charset="-127"/>
                              <a:cs typeface="Arial" pitchFamily="34" charset="0"/>
                            </a:rPr>
                            <m:t>,</m:t>
                          </m:r>
                          <m:r>
                            <a:rPr lang="en-US" altLang="ko-KR" sz="1800" b="1" i="1" dirty="0" smtClean="0">
                              <a:solidFill>
                                <a:srgbClr val="0000FF"/>
                              </a:solidFill>
                              <a:latin typeface="Cambria Math"/>
                              <a:ea typeface="굴림" charset="-127"/>
                              <a:cs typeface="Arial" pitchFamily="34" charset="0"/>
                            </a:rPr>
                            <m:t>𝟔</m:t>
                          </m:r>
                        </m:sub>
                      </m:sSub>
                    </m:oMath>
                  </m:oMathPara>
                </a14:m>
                <a:endParaRPr lang="en-US" altLang="ko-KR" sz="1800" b="1" dirty="0">
                  <a:solidFill>
                    <a:srgbClr val="0000FF"/>
                  </a:solidFill>
                  <a:latin typeface="Arial" pitchFamily="34" charset="0"/>
                  <a:ea typeface="굴림" charset="-127"/>
                  <a:cs typeface="Arial" pitchFamily="34" charset="0"/>
                </a:endParaRPr>
              </a:p>
            </p:txBody>
          </p:sp>
        </mc:Choice>
        <mc:Fallback xmlns="">
          <p:sp>
            <p:nvSpPr>
              <p:cNvPr id="30" name="Text Box 82"/>
              <p:cNvSpPr txBox="1">
                <a:spLocks noRot="1" noChangeAspect="1" noMove="1" noResize="1" noEditPoints="1" noAdjustHandles="1" noChangeArrowheads="1" noChangeShapeType="1" noTextEdit="1"/>
              </p:cNvSpPr>
              <p:nvPr/>
            </p:nvSpPr>
            <p:spPr bwMode="auto">
              <a:xfrm>
                <a:off x="6619984" y="1810782"/>
                <a:ext cx="619016" cy="381515"/>
              </a:xfrm>
              <a:prstGeom prst="rect">
                <a:avLst/>
              </a:prstGeom>
              <a:blipFill rotWithShape="1">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1" name="Line 89"/>
          <p:cNvSpPr>
            <a:spLocks noChangeShapeType="1"/>
          </p:cNvSpPr>
          <p:nvPr/>
        </p:nvSpPr>
        <p:spPr bwMode="auto">
          <a:xfrm flipH="1">
            <a:off x="5943600" y="2204482"/>
            <a:ext cx="901700" cy="292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3" name="Rectangle 22"/>
          <p:cNvSpPr/>
          <p:nvPr/>
        </p:nvSpPr>
        <p:spPr>
          <a:xfrm>
            <a:off x="76200" y="1227266"/>
            <a:ext cx="2005677" cy="646331"/>
          </a:xfrm>
          <a:prstGeom prst="rect">
            <a:avLst/>
          </a:prstGeom>
        </p:spPr>
        <p:txBody>
          <a:bodyPr wrap="none">
            <a:spAutoFit/>
          </a:bodyPr>
          <a:lstStyle/>
          <a:p>
            <a:r>
              <a:rPr lang="en-CA" sz="3600" b="1" i="1" dirty="0">
                <a:solidFill>
                  <a:srgbClr val="D60093"/>
                </a:solidFill>
                <a:latin typeface="Arial" pitchFamily="34" charset="0"/>
                <a:cs typeface="Arial" pitchFamily="34" charset="0"/>
              </a:rPr>
              <a:t>Matrix R</a:t>
            </a:r>
            <a:endParaRPr lang="en-US" i="1" dirty="0">
              <a:solidFill>
                <a:srgbClr val="D60093"/>
              </a:solidFill>
            </a:endParaRPr>
          </a:p>
        </p:txBody>
      </p:sp>
      <p:cxnSp>
        <p:nvCxnSpPr>
          <p:cNvPr id="25" name="Straight Connector 24"/>
          <p:cNvCxnSpPr/>
          <p:nvPr/>
        </p:nvCxnSpPr>
        <p:spPr>
          <a:xfrm>
            <a:off x="4306062" y="3533029"/>
            <a:ext cx="1524" cy="2005203"/>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sp>
        <p:nvSpPr>
          <p:cNvPr id="27" name="Rectangle 26"/>
          <p:cNvSpPr/>
          <p:nvPr/>
        </p:nvSpPr>
        <p:spPr>
          <a:xfrm>
            <a:off x="4362450" y="3533029"/>
            <a:ext cx="1709166" cy="2011553"/>
          </a:xfrm>
          <a:prstGeom prst="rect">
            <a:avLst/>
          </a:prstGeom>
          <a:ln w="5715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Text Box 82"/>
          <p:cNvSpPr txBox="1">
            <a:spLocks noChangeArrowheads="1"/>
          </p:cNvSpPr>
          <p:nvPr/>
        </p:nvSpPr>
        <p:spPr bwMode="auto">
          <a:xfrm>
            <a:off x="175857" y="3771384"/>
            <a:ext cx="20698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D60093"/>
                </a:solidFill>
                <a:latin typeface="Arial" pitchFamily="34" charset="0"/>
                <a:ea typeface="굴림" charset="-127"/>
                <a:cs typeface="Arial" pitchFamily="34" charset="0"/>
              </a:rPr>
              <a:t>Training Data Set</a:t>
            </a:r>
          </a:p>
        </p:txBody>
      </p:sp>
      <p:sp>
        <p:nvSpPr>
          <p:cNvPr id="39" name="Line 89"/>
          <p:cNvSpPr>
            <a:spLocks noChangeShapeType="1"/>
          </p:cNvSpPr>
          <p:nvPr/>
        </p:nvSpPr>
        <p:spPr bwMode="auto">
          <a:xfrm>
            <a:off x="1079038" y="4108966"/>
            <a:ext cx="1549862" cy="445016"/>
          </a:xfrm>
          <a:prstGeom prst="line">
            <a:avLst/>
          </a:prstGeom>
          <a:noFill/>
          <a:ln w="38100">
            <a:solidFill>
              <a:srgbClr val="D60093"/>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dirty="0"/>
          </a:p>
        </p:txBody>
      </p:sp>
      <p:cxnSp>
        <p:nvCxnSpPr>
          <p:cNvPr id="41" name="Straight Connector 40"/>
          <p:cNvCxnSpPr>
            <a:endCxn id="243800" idx="2"/>
          </p:cNvCxnSpPr>
          <p:nvPr/>
        </p:nvCxnSpPr>
        <p:spPr>
          <a:xfrm>
            <a:off x="2652712" y="5538232"/>
            <a:ext cx="1709738" cy="0"/>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V="1">
            <a:off x="2652712" y="1550431"/>
            <a:ext cx="0" cy="3987801"/>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flipH="1">
            <a:off x="2643568" y="1513855"/>
            <a:ext cx="3418904" cy="0"/>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cxnSp>
        <p:nvCxnSpPr>
          <p:cNvPr id="50" name="Straight Connector 49"/>
          <p:cNvCxnSpPr>
            <a:stCxn id="243800" idx="3"/>
          </p:cNvCxnSpPr>
          <p:nvPr/>
        </p:nvCxnSpPr>
        <p:spPr>
          <a:xfrm flipH="1" flipV="1">
            <a:off x="6051232" y="1513856"/>
            <a:ext cx="6668" cy="2011426"/>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4315206" y="3479562"/>
            <a:ext cx="1748504" cy="0"/>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545878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Extending Latent Factor Model to Include Biases</a:t>
            </a:r>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450518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624888" cy="987552"/>
          </a:xfrm>
        </p:spPr>
        <p:txBody>
          <a:bodyPr>
            <a:normAutofit/>
          </a:bodyPr>
          <a:lstStyle/>
          <a:p>
            <a:r>
              <a:rPr lang="en-US" dirty="0"/>
              <a:t>Modeling Biases and Interactions</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41</a:t>
            </a:fld>
            <a:endParaRPr lang="en-US"/>
          </a:p>
        </p:txBody>
      </p:sp>
      <p:sp>
        <p:nvSpPr>
          <p:cNvPr id="7" name="Content Placeholder 3"/>
          <p:cNvSpPr txBox="1">
            <a:spLocks/>
          </p:cNvSpPr>
          <p:nvPr/>
        </p:nvSpPr>
        <p:spPr>
          <a:xfrm>
            <a:off x="457200" y="5410201"/>
            <a:ext cx="8229600" cy="1295400"/>
          </a:xfrm>
          <a:prstGeom prst="rect">
            <a:avLst/>
          </a:prstGeom>
        </p:spPr>
        <p:txBody>
          <a:bodyPr vert="horz" lIns="54864" tIns="91440" rtlCol="0">
            <a:normAutofit fontScale="92500" lnSpcReduction="2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l-GR" b="1" i="1" dirty="0"/>
              <a:t>μ</a:t>
            </a:r>
            <a:r>
              <a:rPr lang="en-US" dirty="0"/>
              <a:t> </a:t>
            </a:r>
            <a:r>
              <a:rPr lang="en-CA" dirty="0"/>
              <a:t> =  overall mean rating</a:t>
            </a:r>
          </a:p>
          <a:p>
            <a:r>
              <a:rPr lang="en-CA" b="1" i="1" dirty="0" err="1"/>
              <a:t>b</a:t>
            </a:r>
            <a:r>
              <a:rPr lang="en-CA" b="1" i="1" baseline="-25000" dirty="0" err="1"/>
              <a:t>x</a:t>
            </a:r>
            <a:r>
              <a:rPr lang="en-CA" dirty="0"/>
              <a:t>  =  bias of user </a:t>
            </a:r>
            <a:r>
              <a:rPr lang="en-CA" b="1" i="1" dirty="0"/>
              <a:t>x</a:t>
            </a:r>
          </a:p>
          <a:p>
            <a:r>
              <a:rPr lang="en-CA" b="1" i="1" dirty="0"/>
              <a:t>b</a:t>
            </a:r>
            <a:r>
              <a:rPr lang="en-CA" b="1" i="1" baseline="-25000" dirty="0"/>
              <a:t>i</a:t>
            </a:r>
            <a:r>
              <a:rPr lang="en-CA" dirty="0"/>
              <a:t>   =  bias of movie </a:t>
            </a:r>
            <a:r>
              <a:rPr lang="en-CA" b="1" i="1" dirty="0" err="1"/>
              <a:t>i</a:t>
            </a:r>
            <a:endParaRPr lang="en-CA" b="1" i="1" dirty="0"/>
          </a:p>
          <a:p>
            <a:endParaRPr lang="en-US" dirty="0"/>
          </a:p>
        </p:txBody>
      </p:sp>
      <p:pic>
        <p:nvPicPr>
          <p:cNvPr id="8" name="Picture 2" descr="http://www.popsci.com/files/imagecache/article_image_large/files/articles/movies.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334000" y="1676400"/>
            <a:ext cx="1376363" cy="1143000"/>
          </a:xfrm>
          <a:prstGeom prst="rect">
            <a:avLst/>
          </a:prstGeom>
          <a:noFill/>
          <a:ln w="9525">
            <a:noFill/>
            <a:miter lim="800000"/>
            <a:headEnd/>
            <a:tailEnd/>
          </a:ln>
        </p:spPr>
      </p:pic>
      <p:pic>
        <p:nvPicPr>
          <p:cNvPr id="9" name="Picture 4" descr="http://www.freewebs.com/yoshisisle/mario-and-luigi-superstar-saga-yoshi-in-cinema.jpg"/>
          <p:cNvPicPr>
            <a:picLocks noChangeAspect="1" noChangeArrowheads="1"/>
          </p:cNvPicPr>
          <p:nvPr/>
        </p:nvPicPr>
        <p:blipFill>
          <a:blip r:embed="rId3" cstate="print">
            <a:clrChange>
              <a:clrFrom>
                <a:srgbClr val="FFFFFF"/>
              </a:clrFrom>
              <a:clrTo>
                <a:srgbClr val="FFFFFF">
                  <a:alpha val="0"/>
                </a:srgbClr>
              </a:clrTo>
            </a:clrChange>
          </a:blip>
          <a:srcRect b="917"/>
          <a:stretch>
            <a:fillRect/>
          </a:stretch>
        </p:blipFill>
        <p:spPr bwMode="auto">
          <a:xfrm>
            <a:off x="381000" y="1524000"/>
            <a:ext cx="1333500" cy="1371600"/>
          </a:xfrm>
          <a:prstGeom prst="rect">
            <a:avLst/>
          </a:prstGeom>
          <a:noFill/>
          <a:ln w="9525">
            <a:noFill/>
            <a:miter lim="800000"/>
            <a:headEnd/>
            <a:tailEnd/>
          </a:ln>
        </p:spPr>
      </p:pic>
      <p:pic>
        <p:nvPicPr>
          <p:cNvPr id="10" name="Picture 4" descr="http://www.freewebs.com/yoshisisle/mario-and-luigi-superstar-saga-yoshi-in-cinema.jpg"/>
          <p:cNvPicPr>
            <a:picLocks noChangeAspect="1" noChangeArrowheads="1"/>
          </p:cNvPicPr>
          <p:nvPr/>
        </p:nvPicPr>
        <p:blipFill>
          <a:blip r:embed="rId3" cstate="print">
            <a:clrChange>
              <a:clrFrom>
                <a:srgbClr val="FFFFFF"/>
              </a:clrFrom>
              <a:clrTo>
                <a:srgbClr val="FFFFFF">
                  <a:alpha val="0"/>
                </a:srgbClr>
              </a:clrTo>
            </a:clrChange>
          </a:blip>
          <a:srcRect b="917"/>
          <a:stretch>
            <a:fillRect/>
          </a:stretch>
        </p:blipFill>
        <p:spPr bwMode="auto">
          <a:xfrm>
            <a:off x="7467600" y="1600200"/>
            <a:ext cx="1333500" cy="1371600"/>
          </a:xfrm>
          <a:prstGeom prst="rect">
            <a:avLst/>
          </a:prstGeom>
          <a:noFill/>
          <a:ln w="9525">
            <a:noFill/>
            <a:miter lim="800000"/>
            <a:headEnd/>
            <a:tailEnd/>
          </a:ln>
        </p:spPr>
      </p:pic>
      <p:pic>
        <p:nvPicPr>
          <p:cNvPr id="11" name="Picture 2" descr="http://www.popsci.com/files/imagecache/article_image_large/files/articles/movies.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819400" y="1600200"/>
            <a:ext cx="1393825" cy="1157287"/>
          </a:xfrm>
          <a:prstGeom prst="rect">
            <a:avLst/>
          </a:prstGeom>
          <a:noFill/>
          <a:ln w="9525">
            <a:noFill/>
            <a:miter lim="800000"/>
            <a:headEnd/>
            <a:tailEnd/>
          </a:ln>
        </p:spPr>
      </p:pic>
      <p:sp>
        <p:nvSpPr>
          <p:cNvPr id="12" name="Left-Right Arrow 11"/>
          <p:cNvSpPr/>
          <p:nvPr/>
        </p:nvSpPr>
        <p:spPr>
          <a:xfrm>
            <a:off x="6781800" y="1905000"/>
            <a:ext cx="533400" cy="152400"/>
          </a:xfrm>
          <a:prstGeom prst="lef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3" name="Left-Right Arrow 12"/>
          <p:cNvSpPr/>
          <p:nvPr/>
        </p:nvSpPr>
        <p:spPr>
          <a:xfrm>
            <a:off x="6781800" y="2133600"/>
            <a:ext cx="533400" cy="152400"/>
          </a:xfrm>
          <a:prstGeom prst="lef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4" name="Left-Right Arrow 13"/>
          <p:cNvSpPr/>
          <p:nvPr/>
        </p:nvSpPr>
        <p:spPr>
          <a:xfrm>
            <a:off x="6781800" y="2362200"/>
            <a:ext cx="533400" cy="152400"/>
          </a:xfrm>
          <a:prstGeom prst="lef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5" name="Rectangle 14"/>
          <p:cNvSpPr/>
          <p:nvPr/>
        </p:nvSpPr>
        <p:spPr>
          <a:xfrm>
            <a:off x="5181600" y="1447800"/>
            <a:ext cx="3810000" cy="1600200"/>
          </a:xfrm>
          <a:prstGeom prst="rect">
            <a:avLst/>
          </a:prstGeom>
          <a:noFill/>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6" name="Rectangle 15"/>
          <p:cNvSpPr/>
          <p:nvPr/>
        </p:nvSpPr>
        <p:spPr>
          <a:xfrm>
            <a:off x="2743200" y="1447800"/>
            <a:ext cx="1676400" cy="1600200"/>
          </a:xfrm>
          <a:prstGeom prst="rect">
            <a:avLst/>
          </a:prstGeom>
          <a:noFill/>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7" name="Rectangle 16"/>
          <p:cNvSpPr/>
          <p:nvPr/>
        </p:nvSpPr>
        <p:spPr>
          <a:xfrm>
            <a:off x="228600" y="1447800"/>
            <a:ext cx="1676400" cy="1600200"/>
          </a:xfrm>
          <a:prstGeom prst="rect">
            <a:avLst/>
          </a:prstGeom>
          <a:noFill/>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8" name="Plus 17"/>
          <p:cNvSpPr/>
          <p:nvPr/>
        </p:nvSpPr>
        <p:spPr>
          <a:xfrm>
            <a:off x="2133600" y="1981200"/>
            <a:ext cx="457200" cy="381000"/>
          </a:xfrm>
          <a:prstGeom prst="mathPlus">
            <a:avLst/>
          </a:prstGeom>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9" name="Plus 18"/>
          <p:cNvSpPr/>
          <p:nvPr/>
        </p:nvSpPr>
        <p:spPr>
          <a:xfrm>
            <a:off x="4572000" y="1981200"/>
            <a:ext cx="457200" cy="381000"/>
          </a:xfrm>
          <a:prstGeom prst="mathPlus">
            <a:avLst/>
          </a:prstGeom>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20" name="TextBox 19"/>
          <p:cNvSpPr txBox="1">
            <a:spLocks noChangeArrowheads="1"/>
          </p:cNvSpPr>
          <p:nvPr/>
        </p:nvSpPr>
        <p:spPr bwMode="auto">
          <a:xfrm>
            <a:off x="5624512" y="1135825"/>
            <a:ext cx="3457576" cy="369332"/>
          </a:xfrm>
          <a:prstGeom prst="rect">
            <a:avLst/>
          </a:prstGeom>
          <a:noFill/>
          <a:ln w="9525">
            <a:noFill/>
            <a:miter lim="800000"/>
            <a:headEnd/>
            <a:tailEnd/>
          </a:ln>
        </p:spPr>
        <p:txBody>
          <a:bodyPr wrap="square">
            <a:spAutoFit/>
          </a:bodyPr>
          <a:lstStyle/>
          <a:p>
            <a:pPr algn="ctr" eaLnBrk="1" hangingPunct="1"/>
            <a:r>
              <a:rPr lang="en-US" sz="1800" b="1">
                <a:latin typeface="Arial" pitchFamily="34" charset="0"/>
                <a:cs typeface="Arial" pitchFamily="34" charset="0"/>
              </a:rPr>
              <a:t>user-movie interaction</a:t>
            </a:r>
          </a:p>
        </p:txBody>
      </p:sp>
      <p:sp>
        <p:nvSpPr>
          <p:cNvPr id="21" name="TextBox 20"/>
          <p:cNvSpPr txBox="1">
            <a:spLocks noChangeArrowheads="1"/>
          </p:cNvSpPr>
          <p:nvPr/>
        </p:nvSpPr>
        <p:spPr bwMode="auto">
          <a:xfrm>
            <a:off x="2743200" y="1135825"/>
            <a:ext cx="1676400" cy="369332"/>
          </a:xfrm>
          <a:prstGeom prst="rect">
            <a:avLst/>
          </a:prstGeom>
          <a:noFill/>
          <a:ln w="9525">
            <a:noFill/>
            <a:miter lim="800000"/>
            <a:headEnd/>
            <a:tailEnd/>
          </a:ln>
        </p:spPr>
        <p:txBody>
          <a:bodyPr wrap="square">
            <a:spAutoFit/>
          </a:bodyPr>
          <a:lstStyle/>
          <a:p>
            <a:pPr algn="ctr" eaLnBrk="1" hangingPunct="1"/>
            <a:r>
              <a:rPr lang="en-US" sz="1800" b="1">
                <a:latin typeface="Arial" pitchFamily="34" charset="0"/>
                <a:cs typeface="Arial" pitchFamily="34" charset="0"/>
              </a:rPr>
              <a:t>movie bias</a:t>
            </a:r>
          </a:p>
        </p:txBody>
      </p:sp>
      <p:sp>
        <p:nvSpPr>
          <p:cNvPr id="22" name="TextBox 21"/>
          <p:cNvSpPr txBox="1">
            <a:spLocks noChangeArrowheads="1"/>
          </p:cNvSpPr>
          <p:nvPr/>
        </p:nvSpPr>
        <p:spPr bwMode="auto">
          <a:xfrm>
            <a:off x="304800" y="1135825"/>
            <a:ext cx="1676400" cy="369887"/>
          </a:xfrm>
          <a:prstGeom prst="rect">
            <a:avLst/>
          </a:prstGeom>
          <a:noFill/>
          <a:ln w="9525">
            <a:noFill/>
            <a:miter lim="800000"/>
            <a:headEnd/>
            <a:tailEnd/>
          </a:ln>
        </p:spPr>
        <p:txBody>
          <a:bodyPr wrap="square">
            <a:spAutoFit/>
          </a:bodyPr>
          <a:lstStyle/>
          <a:p>
            <a:pPr algn="ctr" eaLnBrk="1" hangingPunct="1"/>
            <a:r>
              <a:rPr lang="en-US" sz="1800" b="1" dirty="0">
                <a:latin typeface="Arial" pitchFamily="34" charset="0"/>
                <a:cs typeface="Arial" pitchFamily="34" charset="0"/>
              </a:rPr>
              <a:t>user bias</a:t>
            </a:r>
          </a:p>
        </p:txBody>
      </p:sp>
      <p:sp>
        <p:nvSpPr>
          <p:cNvPr id="23" name="Left Brace 22"/>
          <p:cNvSpPr/>
          <p:nvPr/>
        </p:nvSpPr>
        <p:spPr>
          <a:xfrm rot="16200000">
            <a:off x="2286000" y="990600"/>
            <a:ext cx="152400" cy="4419600"/>
          </a:xfrm>
          <a:prstGeom prst="leftBrace">
            <a:avLst>
              <a:gd name="adj1" fmla="val 8333"/>
              <a:gd name="adj2" fmla="val 50000"/>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sz="1800">
              <a:latin typeface="Calibri" pitchFamily="34" charset="0"/>
            </a:endParaRPr>
          </a:p>
        </p:txBody>
      </p:sp>
      <p:sp>
        <p:nvSpPr>
          <p:cNvPr id="24" name="Content Placeholder 2"/>
          <p:cNvSpPr txBox="1">
            <a:spLocks/>
          </p:cNvSpPr>
          <p:nvPr/>
        </p:nvSpPr>
        <p:spPr>
          <a:xfrm>
            <a:off x="4876800" y="3429000"/>
            <a:ext cx="4114800" cy="1828800"/>
          </a:xfrm>
          <a:prstGeom prst="rect">
            <a:avLst/>
          </a:prstGeom>
          <a:solidFill>
            <a:schemeClr val="bg2"/>
          </a:solidFill>
        </p:spPr>
        <p:txBody>
          <a:bodyPr vert="horz" lIns="91440" tIns="45720" rIns="91440" bIns="45720" rtlCol="0">
            <a:normAutofit/>
          </a:bodyPr>
          <a:lstStyle/>
          <a:p>
            <a:pPr marL="438912" marR="0" lvl="0" indent="-320040" algn="ctr" defTabSz="914400" rtl="0" eaLnBrk="1" fontAlgn="auto" latinLnBrk="0" hangingPunct="1">
              <a:lnSpc>
                <a:spcPct val="100000"/>
              </a:lnSpc>
              <a:spcBef>
                <a:spcPts val="0"/>
              </a:spcBef>
              <a:spcAft>
                <a:spcPts val="0"/>
              </a:spcAft>
              <a:buClr>
                <a:schemeClr val="accent1"/>
              </a:buClr>
              <a:buSzPct val="80000"/>
              <a:buFontTx/>
              <a:buNone/>
              <a:tabLst/>
              <a:defRPr/>
            </a:pPr>
            <a:r>
              <a:rPr kumimoji="0" lang="en-US" sz="1800" b="1" i="0" u="none" strike="noStrike" kern="1200" cap="none" spc="0" normalizeH="0" baseline="0" noProof="0" dirty="0">
                <a:ln>
                  <a:noFill/>
                </a:ln>
                <a:solidFill>
                  <a:srgbClr val="C00000"/>
                </a:solidFill>
                <a:effectLst/>
                <a:uLnTx/>
                <a:uFillTx/>
                <a:latin typeface="Calibri" pitchFamily="34" charset="0"/>
                <a:ea typeface="+mn-ea"/>
                <a:cs typeface="Calibri" pitchFamily="34" charset="0"/>
              </a:rPr>
              <a:t>User-Movie interaction</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1800" b="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Characterizes the matching between users and movies</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1800" b="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Attracts most research in the field</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1800" b="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Benefits from algorithmic and mathematical innovations</a:t>
            </a:r>
          </a:p>
        </p:txBody>
      </p:sp>
      <p:sp>
        <p:nvSpPr>
          <p:cNvPr id="25" name="Content Placeholder 2"/>
          <p:cNvSpPr txBox="1">
            <a:spLocks/>
          </p:cNvSpPr>
          <p:nvPr/>
        </p:nvSpPr>
        <p:spPr bwMode="auto">
          <a:xfrm>
            <a:off x="381000" y="3417887"/>
            <a:ext cx="4038600" cy="1839913"/>
          </a:xfrm>
          <a:prstGeom prst="rect">
            <a:avLst/>
          </a:prstGeom>
          <a:solidFill>
            <a:schemeClr val="bg2"/>
          </a:solidFill>
          <a:ln w="9525">
            <a:noFill/>
            <a:miter lim="800000"/>
            <a:headEnd/>
            <a:tailEnd/>
          </a:ln>
        </p:spPr>
        <p:txBody>
          <a:bodyPr/>
          <a:lstStyle/>
          <a:p>
            <a:pPr marL="342900" indent="-342900" algn="ctr" eaLnBrk="1" hangingPunct="1">
              <a:lnSpc>
                <a:spcPct val="90000"/>
              </a:lnSpc>
              <a:spcBef>
                <a:spcPct val="20000"/>
              </a:spcBef>
            </a:pPr>
            <a:r>
              <a:rPr lang="en-US" sz="1900" b="1" dirty="0">
                <a:solidFill>
                  <a:srgbClr val="C00000"/>
                </a:solidFill>
                <a:latin typeface="Calibri" pitchFamily="34" charset="0"/>
              </a:rPr>
              <a:t>Baseline predictor</a:t>
            </a:r>
          </a:p>
          <a:p>
            <a:pPr marL="342900" indent="-342900" eaLnBrk="1" hangingPunct="1">
              <a:lnSpc>
                <a:spcPct val="90000"/>
              </a:lnSpc>
              <a:spcBef>
                <a:spcPct val="20000"/>
              </a:spcBef>
              <a:buClr>
                <a:schemeClr val="accent1"/>
              </a:buClr>
              <a:buFont typeface="Wingdings" pitchFamily="2" charset="2"/>
              <a:buChar char="§"/>
            </a:pPr>
            <a:r>
              <a:rPr lang="en-US" sz="1900" dirty="0">
                <a:latin typeface="Calibri" pitchFamily="34" charset="0"/>
              </a:rPr>
              <a:t>Separates users and movies</a:t>
            </a:r>
            <a:endParaRPr lang="en-US" sz="1900" i="1" dirty="0">
              <a:solidFill>
                <a:srgbClr val="C00000"/>
              </a:solidFill>
              <a:latin typeface="Calibri" pitchFamily="34" charset="0"/>
            </a:endParaRPr>
          </a:p>
          <a:p>
            <a:pPr marL="342900" indent="-342900" eaLnBrk="1" hangingPunct="1">
              <a:lnSpc>
                <a:spcPct val="90000"/>
              </a:lnSpc>
              <a:spcBef>
                <a:spcPct val="20000"/>
              </a:spcBef>
              <a:buClr>
                <a:schemeClr val="accent1"/>
              </a:buClr>
              <a:buFont typeface="Wingdings" pitchFamily="2" charset="2"/>
              <a:buChar char="§"/>
            </a:pPr>
            <a:r>
              <a:rPr lang="en-US" sz="1900" dirty="0">
                <a:latin typeface="Calibri" pitchFamily="34" charset="0"/>
              </a:rPr>
              <a:t>Benefits from insights into user’s behavior</a:t>
            </a:r>
          </a:p>
          <a:p>
            <a:pPr marL="342900" indent="-342900" eaLnBrk="1" hangingPunct="1">
              <a:lnSpc>
                <a:spcPct val="90000"/>
              </a:lnSpc>
              <a:spcBef>
                <a:spcPct val="20000"/>
              </a:spcBef>
              <a:buClr>
                <a:schemeClr val="accent1"/>
              </a:buClr>
              <a:buFont typeface="Wingdings" pitchFamily="2" charset="2"/>
              <a:buChar char="§"/>
            </a:pPr>
            <a:r>
              <a:rPr lang="en-US" sz="1900" dirty="0">
                <a:latin typeface="Calibri" pitchFamily="34" charset="0"/>
              </a:rPr>
              <a:t>Among the main practical contributions of the competition</a:t>
            </a:r>
          </a:p>
        </p:txBody>
      </p:sp>
      <p:sp>
        <p:nvSpPr>
          <p:cNvPr id="26" name="Left Brace 25"/>
          <p:cNvSpPr/>
          <p:nvPr/>
        </p:nvSpPr>
        <p:spPr>
          <a:xfrm rot="16200000">
            <a:off x="7017544" y="1215231"/>
            <a:ext cx="138112" cy="3962400"/>
          </a:xfrm>
          <a:prstGeom prst="leftBrace">
            <a:avLst>
              <a:gd name="adj1" fmla="val 8333"/>
              <a:gd name="adj2" fmla="val 50000"/>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sz="1800">
              <a:latin typeface="Calibri" pitchFamily="34" charset="0"/>
            </a:endParaRPr>
          </a:p>
        </p:txBody>
      </p:sp>
    </p:spTree>
    <p:extLst>
      <p:ext uri="{BB962C8B-B14F-4D97-AF65-F5344CB8AC3E}">
        <p14:creationId xmlns:p14="http://schemas.microsoft.com/office/powerpoint/2010/main" val="2988760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lIns="91440" tIns="45720" rIns="91440" bIns="45720"/>
          <a:lstStyle/>
          <a:p>
            <a:r>
              <a:rPr lang="en-US" dirty="0"/>
              <a:t>Baseline Predictor</a:t>
            </a:r>
          </a:p>
        </p:txBody>
      </p:sp>
      <p:sp>
        <p:nvSpPr>
          <p:cNvPr id="33798" name="Content Placeholder 2"/>
          <p:cNvSpPr>
            <a:spLocks noGrp="1"/>
          </p:cNvSpPr>
          <p:nvPr>
            <p:ph idx="1"/>
          </p:nvPr>
        </p:nvSpPr>
        <p:spPr/>
        <p:txBody>
          <a:bodyPr lIns="91440" tIns="45720" rIns="91440" bIns="45720"/>
          <a:lstStyle/>
          <a:p>
            <a:r>
              <a:rPr lang="en-US" dirty="0"/>
              <a:t>We have expectations on the rating by </a:t>
            </a:r>
            <a:br>
              <a:rPr lang="en-US" dirty="0"/>
            </a:br>
            <a:r>
              <a:rPr lang="en-US" dirty="0"/>
              <a:t>user </a:t>
            </a:r>
            <a:r>
              <a:rPr lang="en-US" b="1" i="1" dirty="0">
                <a:solidFill>
                  <a:srgbClr val="00B050"/>
                </a:solidFill>
              </a:rPr>
              <a:t>x</a:t>
            </a:r>
            <a:r>
              <a:rPr lang="en-US" dirty="0"/>
              <a:t> of movie </a:t>
            </a:r>
            <a:r>
              <a:rPr lang="en-US" b="1" i="1" dirty="0" err="1">
                <a:solidFill>
                  <a:srgbClr val="00B050"/>
                </a:solidFill>
              </a:rPr>
              <a:t>i</a:t>
            </a:r>
            <a:r>
              <a:rPr lang="en-US" dirty="0"/>
              <a:t>, even without estimating </a:t>
            </a:r>
            <a:r>
              <a:rPr lang="en-US" b="1" i="1" dirty="0">
                <a:solidFill>
                  <a:srgbClr val="00B050"/>
                </a:solidFill>
              </a:rPr>
              <a:t>x</a:t>
            </a:r>
            <a:r>
              <a:rPr lang="en-US" dirty="0"/>
              <a:t>’s attitude towards movies like</a:t>
            </a:r>
            <a:r>
              <a:rPr lang="en-US" dirty="0">
                <a:solidFill>
                  <a:srgbClr val="00B050"/>
                </a:solidFill>
              </a:rPr>
              <a:t> </a:t>
            </a:r>
            <a:r>
              <a:rPr lang="en-US" b="1" i="1" dirty="0" err="1">
                <a:solidFill>
                  <a:srgbClr val="00B050"/>
                </a:solidFill>
              </a:rPr>
              <a:t>i</a:t>
            </a:r>
            <a:endParaRPr lang="en-US" b="1" i="1" dirty="0">
              <a:solidFill>
                <a:srgbClr val="00B050"/>
              </a:solidFill>
            </a:endParaRPr>
          </a:p>
          <a:p>
            <a:pPr lvl="1"/>
            <a:endParaRPr lang="en-US" dirty="0"/>
          </a:p>
          <a:p>
            <a:endParaRPr lang="en-US" dirty="0"/>
          </a:p>
          <a:p>
            <a:pPr>
              <a:buFontTx/>
              <a:buNone/>
            </a:pPr>
            <a:endParaRPr lang="en-US" dirty="0"/>
          </a:p>
        </p:txBody>
      </p:sp>
      <p:pic>
        <p:nvPicPr>
          <p:cNvPr id="33795" name="Picture 4" descr="http://www.freewebs.com/yoshisisle/mario-and-luigi-superstar-saga-yoshi-in-cinema.jpg"/>
          <p:cNvPicPr>
            <a:picLocks noChangeAspect="1" noChangeArrowheads="1"/>
          </p:cNvPicPr>
          <p:nvPr/>
        </p:nvPicPr>
        <p:blipFill>
          <a:blip r:embed="rId2" cstate="print">
            <a:clrChange>
              <a:clrFrom>
                <a:srgbClr val="FFFFFF"/>
              </a:clrFrom>
              <a:clrTo>
                <a:srgbClr val="FFFFFF">
                  <a:alpha val="0"/>
                </a:srgbClr>
              </a:clrTo>
            </a:clrChange>
          </a:blip>
          <a:srcRect b="917"/>
          <a:stretch>
            <a:fillRect/>
          </a:stretch>
        </p:blipFill>
        <p:spPr bwMode="auto">
          <a:xfrm>
            <a:off x="1371600" y="2895600"/>
            <a:ext cx="1333500" cy="1371600"/>
          </a:xfrm>
          <a:prstGeom prst="rect">
            <a:avLst/>
          </a:prstGeom>
          <a:noFill/>
          <a:ln w="9525">
            <a:noFill/>
            <a:miter lim="800000"/>
            <a:headEnd/>
            <a:tailEnd/>
          </a:ln>
        </p:spPr>
      </p:pic>
      <p:pic>
        <p:nvPicPr>
          <p:cNvPr id="33796" name="Picture 2" descr="http://www.popsci.com/files/imagecache/article_image_large/files/articles/movies.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562600" y="3048000"/>
            <a:ext cx="1393825" cy="1157288"/>
          </a:xfrm>
          <a:prstGeom prst="rect">
            <a:avLst/>
          </a:prstGeom>
          <a:noFill/>
          <a:ln w="9525">
            <a:noFill/>
            <a:miter lim="800000"/>
            <a:headEnd/>
            <a:tailEnd/>
          </a:ln>
        </p:spPr>
      </p:pic>
      <p:sp>
        <p:nvSpPr>
          <p:cNvPr id="18" name="Plus 17"/>
          <p:cNvSpPr/>
          <p:nvPr/>
        </p:nvSpPr>
        <p:spPr>
          <a:xfrm>
            <a:off x="4114800" y="3505200"/>
            <a:ext cx="457200" cy="381000"/>
          </a:xfrm>
          <a:prstGeom prst="mathPlus">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33799" name="Content Placeholder 2"/>
          <p:cNvSpPr txBox="1">
            <a:spLocks/>
          </p:cNvSpPr>
          <p:nvPr/>
        </p:nvSpPr>
        <p:spPr bwMode="auto">
          <a:xfrm>
            <a:off x="533400" y="4419600"/>
            <a:ext cx="3429000" cy="1828800"/>
          </a:xfrm>
          <a:prstGeom prst="rect">
            <a:avLst/>
          </a:prstGeom>
          <a:solidFill>
            <a:schemeClr val="bg2"/>
          </a:solidFill>
          <a:ln w="9525">
            <a:noFill/>
            <a:miter lim="800000"/>
            <a:headEnd/>
            <a:tailEnd/>
          </a:ln>
        </p:spPr>
        <p:txBody>
          <a:bodyPr/>
          <a:lstStyle/>
          <a:p>
            <a:pPr marL="285750" lvl="1" indent="-285750" eaLnBrk="1" hangingPunct="1">
              <a:spcBef>
                <a:spcPct val="20000"/>
              </a:spcBef>
              <a:buFont typeface="Arial" charset="0"/>
              <a:buChar char="–"/>
            </a:pPr>
            <a:r>
              <a:rPr lang="en-US" sz="2000" dirty="0">
                <a:latin typeface="Calibri" pitchFamily="34" charset="0"/>
              </a:rPr>
              <a:t>Rating scale of user </a:t>
            </a:r>
            <a:r>
              <a:rPr lang="en-US" sz="2000" b="1" i="1" dirty="0">
                <a:solidFill>
                  <a:srgbClr val="00B050"/>
                </a:solidFill>
                <a:latin typeface="Calibri" pitchFamily="34" charset="0"/>
              </a:rPr>
              <a:t>x</a:t>
            </a:r>
          </a:p>
          <a:p>
            <a:pPr marL="285750" lvl="1" indent="-285750" eaLnBrk="1" hangingPunct="1">
              <a:spcBef>
                <a:spcPct val="20000"/>
              </a:spcBef>
              <a:buFont typeface="Arial" charset="0"/>
              <a:buChar char="–"/>
            </a:pPr>
            <a:r>
              <a:rPr lang="en-US" sz="2000" dirty="0">
                <a:latin typeface="Calibri" pitchFamily="34" charset="0"/>
              </a:rPr>
              <a:t>Values of other ratings user gave recently (day-specific mood, anchoring, multi-user accounts)</a:t>
            </a:r>
          </a:p>
          <a:p>
            <a:pPr marL="342900" indent="-342900" eaLnBrk="1" hangingPunct="1">
              <a:spcBef>
                <a:spcPct val="20000"/>
              </a:spcBef>
              <a:buFont typeface="Arial" charset="0"/>
              <a:buNone/>
            </a:pPr>
            <a:endParaRPr lang="en-US" dirty="0">
              <a:solidFill>
                <a:srgbClr val="00B050"/>
              </a:solidFill>
              <a:latin typeface="Calibri" pitchFamily="34" charset="0"/>
            </a:endParaRPr>
          </a:p>
        </p:txBody>
      </p:sp>
      <p:sp>
        <p:nvSpPr>
          <p:cNvPr id="33800" name="Content Placeholder 2"/>
          <p:cNvSpPr txBox="1">
            <a:spLocks/>
          </p:cNvSpPr>
          <p:nvPr/>
        </p:nvSpPr>
        <p:spPr bwMode="auto">
          <a:xfrm>
            <a:off x="4876800" y="4419600"/>
            <a:ext cx="3733800" cy="1828800"/>
          </a:xfrm>
          <a:prstGeom prst="rect">
            <a:avLst/>
          </a:prstGeom>
          <a:solidFill>
            <a:schemeClr val="bg2"/>
          </a:solidFill>
          <a:ln w="9525">
            <a:noFill/>
            <a:miter lim="800000"/>
            <a:headEnd/>
            <a:tailEnd/>
          </a:ln>
        </p:spPr>
        <p:txBody>
          <a:bodyPr/>
          <a:lstStyle/>
          <a:p>
            <a:pPr marL="285750" lvl="1" indent="-285750" eaLnBrk="1" hangingPunct="1">
              <a:spcBef>
                <a:spcPct val="20000"/>
              </a:spcBef>
              <a:buFont typeface="Arial" charset="0"/>
              <a:buChar char="–"/>
            </a:pPr>
            <a:r>
              <a:rPr lang="en-US" sz="2000" dirty="0">
                <a:latin typeface="Calibri" pitchFamily="34" charset="0"/>
              </a:rPr>
              <a:t>(Recent) popularity of movie </a:t>
            </a:r>
            <a:r>
              <a:rPr lang="en-US" sz="2000" b="1" i="1" dirty="0" err="1">
                <a:solidFill>
                  <a:srgbClr val="00B050"/>
                </a:solidFill>
                <a:latin typeface="Calibri" pitchFamily="34" charset="0"/>
              </a:rPr>
              <a:t>i</a:t>
            </a:r>
            <a:endParaRPr lang="en-US" sz="2000" b="1" i="1" dirty="0">
              <a:solidFill>
                <a:srgbClr val="00B050"/>
              </a:solidFill>
              <a:latin typeface="Calibri" pitchFamily="34" charset="0"/>
            </a:endParaRPr>
          </a:p>
          <a:p>
            <a:pPr marL="285750" lvl="1" indent="-285750" eaLnBrk="1" hangingPunct="1">
              <a:spcBef>
                <a:spcPct val="20000"/>
              </a:spcBef>
              <a:buFont typeface="Arial" charset="0"/>
              <a:buChar char="–"/>
            </a:pPr>
            <a:r>
              <a:rPr lang="en-US" sz="2000" dirty="0">
                <a:latin typeface="Calibri" pitchFamily="34" charset="0"/>
              </a:rPr>
              <a:t>Selection bias; related to number of ratings user gave on the same day (“frequency”)</a:t>
            </a:r>
          </a:p>
          <a:p>
            <a:pPr marL="342900" indent="-342900" eaLnBrk="1" hangingPunct="1">
              <a:spcBef>
                <a:spcPct val="20000"/>
              </a:spcBef>
              <a:buFont typeface="Arial" charset="0"/>
              <a:buChar char="•"/>
            </a:pPr>
            <a:endParaRPr lang="en-US" baseline="-25000" dirty="0">
              <a:solidFill>
                <a:srgbClr val="00B050"/>
              </a:solidFill>
              <a:latin typeface="Calibri" pitchFamily="34" charset="0"/>
            </a:endParaRPr>
          </a:p>
          <a:p>
            <a:pPr marL="342900" indent="-342900" eaLnBrk="1" hangingPunct="1">
              <a:spcBef>
                <a:spcPct val="20000"/>
              </a:spcBef>
              <a:buFont typeface="Arial" charset="0"/>
              <a:buNone/>
            </a:pPr>
            <a:endParaRPr lang="en-US" dirty="0">
              <a:solidFill>
                <a:srgbClr val="00B050"/>
              </a:solidFill>
              <a:latin typeface="Calibri" pitchFamily="34" charset="0"/>
            </a:endParaRPr>
          </a:p>
        </p:txBody>
      </p:sp>
      <p:sp>
        <p:nvSpPr>
          <p:cNvPr id="12" name="Slide Number Placeholder 11"/>
          <p:cNvSpPr>
            <a:spLocks noGrp="1"/>
          </p:cNvSpPr>
          <p:nvPr>
            <p:ph type="sldNum" sz="quarter" idx="12"/>
          </p:nvPr>
        </p:nvSpPr>
        <p:spPr/>
        <p:txBody>
          <a:bodyPr/>
          <a:lstStyle/>
          <a:p>
            <a:fld id="{19B12225-5612-419B-A8D5-4B8EEE4C217E}" type="slidenum">
              <a:rPr lang="en-US" smtClean="0"/>
              <a:pPr/>
              <a:t>42</a:t>
            </a:fld>
            <a:endParaRPr lang="en-US"/>
          </a:p>
        </p:txBody>
      </p:sp>
      <p:sp>
        <p:nvSpPr>
          <p:cNvPr id="13" name="Footer Placeholder 12"/>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505860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p:nvPr>
        </p:nvSpPr>
        <p:spPr/>
        <p:txBody>
          <a:bodyPr/>
          <a:lstStyle/>
          <a:p>
            <a:r>
              <a:rPr lang="en-US" dirty="0"/>
              <a:t>Putting It All Together</a:t>
            </a:r>
          </a:p>
        </p:txBody>
      </p:sp>
      <p:sp>
        <p:nvSpPr>
          <p:cNvPr id="13" name="Content Placeholder 12"/>
          <p:cNvSpPr>
            <a:spLocks noGrp="1"/>
          </p:cNvSpPr>
          <p:nvPr>
            <p:ph idx="1"/>
          </p:nvPr>
        </p:nvSpPr>
        <p:spPr>
          <a:xfrm>
            <a:off x="457200" y="2819400"/>
            <a:ext cx="7909664" cy="3733801"/>
          </a:xfrm>
        </p:spPr>
        <p:txBody>
          <a:bodyPr>
            <a:normAutofit lnSpcReduction="10000"/>
          </a:bodyPr>
          <a:lstStyle/>
          <a:p>
            <a:r>
              <a:rPr lang="en-CA" b="1" dirty="0">
                <a:solidFill>
                  <a:srgbClr val="FF0066"/>
                </a:solidFill>
              </a:rPr>
              <a:t>Example:</a:t>
            </a:r>
          </a:p>
          <a:p>
            <a:pPr lvl="1"/>
            <a:r>
              <a:rPr lang="en-CA" dirty="0"/>
              <a:t>Mean rating: </a:t>
            </a:r>
            <a:r>
              <a:rPr lang="en-CA" b="1" i="1" dirty="0">
                <a:sym typeface="Symbol"/>
              </a:rPr>
              <a:t></a:t>
            </a:r>
            <a:r>
              <a:rPr lang="en-CA" b="1" i="1" dirty="0"/>
              <a:t> = 3.7</a:t>
            </a:r>
          </a:p>
          <a:p>
            <a:pPr lvl="1"/>
            <a:r>
              <a:rPr lang="en-CA" dirty="0"/>
              <a:t>You are a critical reviewer: your ratings are 1 star lower than the mean: </a:t>
            </a:r>
            <a:r>
              <a:rPr lang="en-CA" b="1" i="1" dirty="0" err="1"/>
              <a:t>b</a:t>
            </a:r>
            <a:r>
              <a:rPr lang="en-CA" b="1" i="1" baseline="-25000" dirty="0" err="1"/>
              <a:t>x</a:t>
            </a:r>
            <a:r>
              <a:rPr lang="en-CA" b="1" i="1" dirty="0"/>
              <a:t> = -1</a:t>
            </a:r>
          </a:p>
          <a:p>
            <a:pPr lvl="1"/>
            <a:r>
              <a:rPr lang="en-CA" dirty="0"/>
              <a:t>Star Wars gets a mean rating of </a:t>
            </a:r>
            <a:r>
              <a:rPr lang="en-CA" i="1" dirty="0"/>
              <a:t>0.5</a:t>
            </a:r>
            <a:r>
              <a:rPr lang="en-CA" dirty="0"/>
              <a:t> higher than average movie:  </a:t>
            </a:r>
            <a:r>
              <a:rPr lang="en-CA" b="1" i="1" dirty="0"/>
              <a:t>b</a:t>
            </a:r>
            <a:r>
              <a:rPr lang="en-CA" b="1" i="1" baseline="-25000" dirty="0"/>
              <a:t>i</a:t>
            </a:r>
            <a:r>
              <a:rPr lang="en-CA" b="1" i="1" dirty="0"/>
              <a:t> = + 0.5</a:t>
            </a:r>
          </a:p>
          <a:p>
            <a:pPr lvl="1"/>
            <a:r>
              <a:rPr lang="en-CA" dirty="0"/>
              <a:t>Predicted rating for you on Star Wars: </a:t>
            </a:r>
            <a:br>
              <a:rPr lang="en-CA" dirty="0"/>
            </a:br>
            <a:r>
              <a:rPr lang="en-CA" dirty="0"/>
              <a:t>	</a:t>
            </a:r>
            <a:r>
              <a:rPr lang="en-CA" b="1" i="1" dirty="0"/>
              <a:t>= 3.7 -  1  +  0.5  = 3.2 </a:t>
            </a:r>
          </a:p>
          <a:p>
            <a:endParaRPr lang="en-US" dirty="0"/>
          </a:p>
        </p:txBody>
      </p:sp>
      <p:sp>
        <p:nvSpPr>
          <p:cNvPr id="17" name="Footer Placeholder 16"/>
          <p:cNvSpPr>
            <a:spLocks noGrp="1"/>
          </p:cNvSpPr>
          <p:nvPr>
            <p:ph type="ftr" sz="quarter" idx="11"/>
          </p:nvPr>
        </p:nvSpPr>
        <p:spPr/>
        <p:txBody>
          <a:bodyPr/>
          <a:lstStyle/>
          <a:p>
            <a:r>
              <a:rPr lang="en-US"/>
              <a:t>J. Leskovec, A. Rajaraman, J. Ullman: Mining of Massive Datasets, http://www.mmds.org</a:t>
            </a:r>
          </a:p>
        </p:txBody>
      </p:sp>
      <p:sp>
        <p:nvSpPr>
          <p:cNvPr id="16" name="Slide Number Placeholder 15"/>
          <p:cNvSpPr>
            <a:spLocks noGrp="1"/>
          </p:cNvSpPr>
          <p:nvPr>
            <p:ph type="sldNum" sz="quarter" idx="12"/>
          </p:nvPr>
        </p:nvSpPr>
        <p:spPr/>
        <p:txBody>
          <a:bodyPr/>
          <a:lstStyle/>
          <a:p>
            <a:fld id="{19B12225-5612-419B-A8D5-4B8EEE4C217E}" type="slidenum">
              <a:rPr lang="en-US" smtClean="0"/>
              <a:pPr/>
              <a:t>43</a:t>
            </a:fld>
            <a:endParaRPr lang="en-US"/>
          </a:p>
        </p:txBody>
      </p:sp>
      <p:sp>
        <p:nvSpPr>
          <p:cNvPr id="34820" name="TextBox 6"/>
          <p:cNvSpPr txBox="1">
            <a:spLocks noChangeArrowheads="1"/>
          </p:cNvSpPr>
          <p:nvPr/>
        </p:nvSpPr>
        <p:spPr bwMode="auto">
          <a:xfrm>
            <a:off x="1887538" y="2058622"/>
            <a:ext cx="1236662" cy="584775"/>
          </a:xfrm>
          <a:prstGeom prst="rect">
            <a:avLst/>
          </a:prstGeom>
          <a:noFill/>
          <a:ln w="9525">
            <a:noFill/>
            <a:miter lim="800000"/>
            <a:headEnd/>
            <a:tailEnd/>
          </a:ln>
        </p:spPr>
        <p:txBody>
          <a:bodyPr wrap="square">
            <a:spAutoFit/>
          </a:bodyPr>
          <a:lstStyle/>
          <a:p>
            <a:pPr algn="ctr" eaLnBrk="1" hangingPunct="1"/>
            <a:r>
              <a:rPr lang="en-CA" sz="1600" dirty="0">
                <a:solidFill>
                  <a:srgbClr val="008000"/>
                </a:solidFill>
                <a:latin typeface="Calibri" pitchFamily="34" charset="0"/>
              </a:rPr>
              <a:t>Overall mean rating</a:t>
            </a:r>
          </a:p>
        </p:txBody>
      </p:sp>
      <p:sp>
        <p:nvSpPr>
          <p:cNvPr id="34821" name="TextBox 6"/>
          <p:cNvSpPr txBox="1">
            <a:spLocks noChangeArrowheads="1"/>
          </p:cNvSpPr>
          <p:nvPr/>
        </p:nvSpPr>
        <p:spPr bwMode="auto">
          <a:xfrm>
            <a:off x="3124200" y="2060210"/>
            <a:ext cx="1295400" cy="584775"/>
          </a:xfrm>
          <a:prstGeom prst="rect">
            <a:avLst/>
          </a:prstGeom>
          <a:noFill/>
          <a:ln w="9525">
            <a:noFill/>
            <a:miter lim="800000"/>
            <a:headEnd/>
            <a:tailEnd/>
          </a:ln>
        </p:spPr>
        <p:txBody>
          <a:bodyPr>
            <a:spAutoFit/>
          </a:bodyPr>
          <a:lstStyle/>
          <a:p>
            <a:pPr algn="ctr" eaLnBrk="1" hangingPunct="1"/>
            <a:r>
              <a:rPr lang="en-CA" sz="1600" dirty="0">
                <a:solidFill>
                  <a:srgbClr val="008000"/>
                </a:solidFill>
                <a:latin typeface="Calibri" pitchFamily="34" charset="0"/>
              </a:rPr>
              <a:t>Bias for </a:t>
            </a:r>
            <a:br>
              <a:rPr lang="en-CA" sz="1600" dirty="0">
                <a:solidFill>
                  <a:srgbClr val="008000"/>
                </a:solidFill>
                <a:latin typeface="Calibri" pitchFamily="34" charset="0"/>
              </a:rPr>
            </a:br>
            <a:r>
              <a:rPr lang="en-CA" sz="1600" dirty="0">
                <a:solidFill>
                  <a:srgbClr val="008000"/>
                </a:solidFill>
                <a:latin typeface="Calibri" pitchFamily="34" charset="0"/>
              </a:rPr>
              <a:t>user </a:t>
            </a:r>
            <a:r>
              <a:rPr lang="en-CA" sz="1600" b="1" i="1" dirty="0">
                <a:solidFill>
                  <a:srgbClr val="008000"/>
                </a:solidFill>
                <a:latin typeface="Calibri" pitchFamily="34" charset="0"/>
              </a:rPr>
              <a:t>x</a:t>
            </a:r>
          </a:p>
        </p:txBody>
      </p:sp>
      <p:sp>
        <p:nvSpPr>
          <p:cNvPr id="34822" name="TextBox 6"/>
          <p:cNvSpPr txBox="1">
            <a:spLocks noChangeArrowheads="1"/>
          </p:cNvSpPr>
          <p:nvPr/>
        </p:nvSpPr>
        <p:spPr bwMode="auto">
          <a:xfrm>
            <a:off x="4419600" y="2061797"/>
            <a:ext cx="1430337" cy="584775"/>
          </a:xfrm>
          <a:prstGeom prst="rect">
            <a:avLst/>
          </a:prstGeom>
          <a:noFill/>
          <a:ln w="9525">
            <a:noFill/>
            <a:miter lim="800000"/>
            <a:headEnd/>
            <a:tailEnd/>
          </a:ln>
        </p:spPr>
        <p:txBody>
          <a:bodyPr>
            <a:spAutoFit/>
          </a:bodyPr>
          <a:lstStyle/>
          <a:p>
            <a:pPr algn="ctr" eaLnBrk="1" hangingPunct="1"/>
            <a:r>
              <a:rPr lang="en-CA" sz="1600" dirty="0">
                <a:solidFill>
                  <a:srgbClr val="008000"/>
                </a:solidFill>
                <a:latin typeface="Calibri" pitchFamily="34" charset="0"/>
              </a:rPr>
              <a:t>Bias for</a:t>
            </a:r>
            <a:br>
              <a:rPr lang="en-CA" sz="1600" dirty="0">
                <a:solidFill>
                  <a:srgbClr val="008000"/>
                </a:solidFill>
                <a:latin typeface="Calibri" pitchFamily="34" charset="0"/>
              </a:rPr>
            </a:br>
            <a:r>
              <a:rPr lang="en-CA" sz="1600" dirty="0">
                <a:solidFill>
                  <a:srgbClr val="008000"/>
                </a:solidFill>
                <a:latin typeface="Calibri" pitchFamily="34" charset="0"/>
              </a:rPr>
              <a:t>movie </a:t>
            </a:r>
            <a:r>
              <a:rPr lang="en-CA" sz="1600" b="1" i="1" dirty="0" err="1">
                <a:solidFill>
                  <a:srgbClr val="008000"/>
                </a:solidFill>
                <a:latin typeface="Calibri" pitchFamily="34" charset="0"/>
              </a:rPr>
              <a:t>i</a:t>
            </a:r>
            <a:endParaRPr lang="en-CA" sz="1600" b="1" i="1" dirty="0">
              <a:solidFill>
                <a:srgbClr val="008000"/>
              </a:solidFill>
              <a:latin typeface="Calibri" pitchFamily="34" charset="0"/>
            </a:endParaRPr>
          </a:p>
        </p:txBody>
      </p:sp>
      <mc:AlternateContent xmlns:mc="http://schemas.openxmlformats.org/markup-compatibility/2006" xmlns:a14="http://schemas.microsoft.com/office/drawing/2010/main">
        <mc:Choice Requires="a14">
          <p:sp>
            <p:nvSpPr>
              <p:cNvPr id="4" name="TextBox 3"/>
              <p:cNvSpPr txBox="1"/>
              <p:nvPr/>
            </p:nvSpPr>
            <p:spPr>
              <a:xfrm>
                <a:off x="769049" y="1371600"/>
                <a:ext cx="700172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cs typeface="Arial" pitchFamily="34" charset="0"/>
                            </a:rPr>
                          </m:ctrlPr>
                        </m:sSubPr>
                        <m:e>
                          <m:r>
                            <a:rPr lang="en-US" sz="4400" b="0" i="1" smtClean="0">
                              <a:latin typeface="Cambria Math"/>
                              <a:cs typeface="Arial" pitchFamily="34" charset="0"/>
                            </a:rPr>
                            <m:t>𝑟</m:t>
                          </m:r>
                        </m:e>
                        <m:sub>
                          <m:r>
                            <a:rPr lang="en-US" sz="4400" b="0" i="1" smtClean="0">
                              <a:latin typeface="Cambria Math"/>
                              <a:cs typeface="Arial" pitchFamily="34" charset="0"/>
                            </a:rPr>
                            <m:t>𝑥𝑖</m:t>
                          </m:r>
                        </m:sub>
                      </m:sSub>
                      <m:r>
                        <a:rPr lang="en-US" sz="4400" b="0" i="1" smtClean="0">
                          <a:latin typeface="Cambria Math"/>
                          <a:cs typeface="Arial" pitchFamily="34" charset="0"/>
                        </a:rPr>
                        <m:t>=</m:t>
                      </m:r>
                      <m:r>
                        <a:rPr lang="en-US" sz="4400" b="0" i="1" smtClean="0">
                          <a:latin typeface="Cambria Math"/>
                          <a:cs typeface="Arial" pitchFamily="34" charset="0"/>
                        </a:rPr>
                        <m:t>𝜇</m:t>
                      </m:r>
                      <m:r>
                        <a:rPr lang="en-US" sz="4400" b="0" i="1" smtClean="0">
                          <a:latin typeface="Cambria Math"/>
                          <a:cs typeface="Arial" pitchFamily="34" charset="0"/>
                        </a:rPr>
                        <m:t> +</m:t>
                      </m:r>
                      <m:sSub>
                        <m:sSubPr>
                          <m:ctrlPr>
                            <a:rPr lang="en-US" sz="4400" b="0" i="1" smtClean="0">
                              <a:latin typeface="Cambria Math" panose="02040503050406030204" pitchFamily="18" charset="0"/>
                              <a:cs typeface="Arial" pitchFamily="34" charset="0"/>
                            </a:rPr>
                          </m:ctrlPr>
                        </m:sSubPr>
                        <m:e>
                          <m:r>
                            <a:rPr lang="en-US" sz="4400" b="0" i="1" smtClean="0">
                              <a:latin typeface="Cambria Math"/>
                              <a:cs typeface="Arial" pitchFamily="34" charset="0"/>
                            </a:rPr>
                            <m:t> </m:t>
                          </m:r>
                          <m:r>
                            <a:rPr lang="en-US" sz="4400" b="0" i="1" smtClean="0">
                              <a:latin typeface="Cambria Math"/>
                              <a:cs typeface="Arial" pitchFamily="34" charset="0"/>
                            </a:rPr>
                            <m:t>𝑏</m:t>
                          </m:r>
                        </m:e>
                        <m:sub>
                          <m:r>
                            <a:rPr lang="en-US" sz="4400" b="0" i="1" smtClean="0">
                              <a:latin typeface="Cambria Math"/>
                              <a:cs typeface="Arial" pitchFamily="34" charset="0"/>
                            </a:rPr>
                            <m:t>𝑥</m:t>
                          </m:r>
                        </m:sub>
                      </m:sSub>
                      <m:r>
                        <a:rPr lang="en-US" sz="4400" b="0" i="1" smtClean="0">
                          <a:latin typeface="Cambria Math"/>
                          <a:cs typeface="Arial" pitchFamily="34" charset="0"/>
                        </a:rPr>
                        <m:t> +</m:t>
                      </m:r>
                      <m:sSub>
                        <m:sSubPr>
                          <m:ctrlPr>
                            <a:rPr lang="en-US" sz="4400" b="0" i="1" smtClean="0">
                              <a:latin typeface="Cambria Math" panose="02040503050406030204" pitchFamily="18" charset="0"/>
                              <a:cs typeface="Arial" pitchFamily="34" charset="0"/>
                            </a:rPr>
                          </m:ctrlPr>
                        </m:sSubPr>
                        <m:e>
                          <m:r>
                            <a:rPr lang="en-US" sz="4400" b="0" i="1" smtClean="0">
                              <a:latin typeface="Cambria Math"/>
                              <a:cs typeface="Arial" pitchFamily="34" charset="0"/>
                            </a:rPr>
                            <m:t> </m:t>
                          </m:r>
                          <m:r>
                            <a:rPr lang="en-US" sz="4400" b="0" i="1" smtClean="0">
                              <a:latin typeface="Cambria Math"/>
                              <a:cs typeface="Arial" pitchFamily="34" charset="0"/>
                            </a:rPr>
                            <m:t>𝑏</m:t>
                          </m:r>
                        </m:e>
                        <m:sub>
                          <m:r>
                            <a:rPr lang="en-US" sz="4400" b="0" i="1" smtClean="0">
                              <a:latin typeface="Cambria Math"/>
                              <a:cs typeface="Arial" pitchFamily="34" charset="0"/>
                            </a:rPr>
                            <m:t>𝑖</m:t>
                          </m:r>
                        </m:sub>
                      </m:sSub>
                      <m:r>
                        <a:rPr lang="en-US" sz="4400" b="0" i="1" smtClean="0">
                          <a:latin typeface="Cambria Math"/>
                          <a:cs typeface="Arial" pitchFamily="34" charset="0"/>
                        </a:rPr>
                        <m:t> + </m:t>
                      </m:r>
                      <m:sSub>
                        <m:sSubPr>
                          <m:ctrlPr>
                            <a:rPr lang="en-US" sz="4400" b="0" i="1" smtClean="0">
                              <a:latin typeface="Cambria Math" panose="02040503050406030204" pitchFamily="18" charset="0"/>
                              <a:cs typeface="Arial" pitchFamily="34" charset="0"/>
                            </a:rPr>
                          </m:ctrlPr>
                        </m:sSubPr>
                        <m:e>
                          <m:r>
                            <a:rPr lang="en-US" sz="4400" b="0" i="1" smtClean="0">
                              <a:latin typeface="Cambria Math"/>
                              <a:cs typeface="Arial" pitchFamily="34" charset="0"/>
                            </a:rPr>
                            <m:t> </m:t>
                          </m:r>
                          <m:r>
                            <a:rPr lang="en-US" sz="4400" b="0" i="1" smtClean="0">
                              <a:latin typeface="Cambria Math"/>
                              <a:cs typeface="Arial" pitchFamily="34" charset="0"/>
                            </a:rPr>
                            <m:t>𝑞</m:t>
                          </m:r>
                        </m:e>
                        <m:sub>
                          <m:r>
                            <a:rPr lang="en-US" sz="4400" b="0" i="1" smtClean="0">
                              <a:latin typeface="Cambria Math"/>
                              <a:cs typeface="Arial" pitchFamily="34" charset="0"/>
                            </a:rPr>
                            <m:t>𝑖</m:t>
                          </m:r>
                        </m:sub>
                      </m:sSub>
                      <m:r>
                        <a:rPr lang="en-US" sz="4400" b="0" i="1" smtClean="0">
                          <a:latin typeface="Cambria Math"/>
                          <a:cs typeface="Arial" pitchFamily="34" charset="0"/>
                        </a:rPr>
                        <m:t>⋅</m:t>
                      </m:r>
                      <m:sSubSup>
                        <m:sSubSupPr>
                          <m:ctrlPr>
                            <a:rPr lang="en-US" sz="4400" b="0" i="1" smtClean="0">
                              <a:latin typeface="Cambria Math" panose="02040503050406030204" pitchFamily="18" charset="0"/>
                              <a:cs typeface="Arial" pitchFamily="34" charset="0"/>
                            </a:rPr>
                          </m:ctrlPr>
                        </m:sSubSupPr>
                        <m:e>
                          <m:r>
                            <a:rPr lang="en-US" sz="4400" b="0" i="1" smtClean="0">
                              <a:latin typeface="Cambria Math"/>
                              <a:cs typeface="Arial" pitchFamily="34" charset="0"/>
                            </a:rPr>
                            <m:t>𝑝</m:t>
                          </m:r>
                        </m:e>
                        <m:sub>
                          <m:r>
                            <a:rPr lang="en-US" sz="4400" b="0" i="1" smtClean="0">
                              <a:latin typeface="Cambria Math"/>
                              <a:cs typeface="Arial" pitchFamily="34" charset="0"/>
                            </a:rPr>
                            <m:t>𝑥</m:t>
                          </m:r>
                        </m:sub>
                        <m:sup/>
                      </m:sSubSup>
                    </m:oMath>
                  </m:oMathPara>
                </a14:m>
                <a:endParaRPr lang="en-US" sz="4400" dirty="0">
                  <a:latin typeface="Arial" pitchFamily="34" charset="0"/>
                  <a:cs typeface="Arial"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769049" y="1371600"/>
                <a:ext cx="7001725" cy="769441"/>
              </a:xfrm>
              <a:prstGeom prst="rect">
                <a:avLst/>
              </a:prstGeom>
              <a:blipFill rotWithShape="1">
                <a:blip r:embed="rId2"/>
                <a:stretch>
                  <a:fillRect/>
                </a:stretch>
              </a:blipFill>
            </p:spPr>
            <p:txBody>
              <a:bodyPr/>
              <a:lstStyle/>
              <a:p>
                <a:r>
                  <a:rPr lang="en-US">
                    <a:noFill/>
                  </a:rPr>
                  <a:t> </a:t>
                </a:r>
              </a:p>
            </p:txBody>
          </p:sp>
        </mc:Fallback>
      </mc:AlternateContent>
      <p:sp>
        <p:nvSpPr>
          <p:cNvPr id="19" name="TextBox 6"/>
          <p:cNvSpPr txBox="1">
            <a:spLocks noChangeArrowheads="1"/>
          </p:cNvSpPr>
          <p:nvPr/>
        </p:nvSpPr>
        <p:spPr bwMode="auto">
          <a:xfrm>
            <a:off x="6172200" y="2072910"/>
            <a:ext cx="1430337" cy="584775"/>
          </a:xfrm>
          <a:prstGeom prst="rect">
            <a:avLst/>
          </a:prstGeom>
          <a:noFill/>
          <a:ln w="9525">
            <a:noFill/>
            <a:miter lim="800000"/>
            <a:headEnd/>
            <a:tailEnd/>
          </a:ln>
        </p:spPr>
        <p:txBody>
          <a:bodyPr>
            <a:spAutoFit/>
          </a:bodyPr>
          <a:lstStyle/>
          <a:p>
            <a:pPr algn="ctr" eaLnBrk="1" hangingPunct="1"/>
            <a:r>
              <a:rPr lang="en-CA" sz="1600" dirty="0">
                <a:solidFill>
                  <a:srgbClr val="008000"/>
                </a:solidFill>
                <a:latin typeface="Calibri" pitchFamily="34" charset="0"/>
              </a:rPr>
              <a:t>User-Movie</a:t>
            </a:r>
            <a:br>
              <a:rPr lang="en-CA" sz="1600" dirty="0">
                <a:solidFill>
                  <a:srgbClr val="008000"/>
                </a:solidFill>
                <a:latin typeface="Calibri" pitchFamily="34" charset="0"/>
              </a:rPr>
            </a:br>
            <a:r>
              <a:rPr lang="en-CA" sz="1600" dirty="0">
                <a:solidFill>
                  <a:srgbClr val="008000"/>
                </a:solidFill>
                <a:latin typeface="Calibri" pitchFamily="34" charset="0"/>
              </a:rPr>
              <a:t>interaction</a:t>
            </a:r>
            <a:endParaRPr lang="en-CA" sz="1600" i="1" dirty="0">
              <a:solidFill>
                <a:srgbClr val="008000"/>
              </a:solidFill>
              <a:latin typeface="Calibri" pitchFamily="34" charset="0"/>
            </a:endParaRPr>
          </a:p>
        </p:txBody>
      </p:sp>
    </p:spTree>
    <p:extLst>
      <p:ext uri="{BB962C8B-B14F-4D97-AF65-F5344CB8AC3E}">
        <p14:creationId xmlns:p14="http://schemas.microsoft.com/office/powerpoint/2010/main" val="30543995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
          <p:cNvSpPr>
            <a:spLocks noGrp="1"/>
          </p:cNvSpPr>
          <p:nvPr>
            <p:ph type="title"/>
          </p:nvPr>
        </p:nvSpPr>
        <p:spPr/>
        <p:txBody>
          <a:bodyPr/>
          <a:lstStyle/>
          <a:p>
            <a:r>
              <a:rPr lang="en-US" dirty="0"/>
              <a:t>Fitting the New Model</a:t>
            </a:r>
          </a:p>
        </p:txBody>
      </p:sp>
      <p:sp>
        <p:nvSpPr>
          <p:cNvPr id="9" name="Content Placeholder 8"/>
          <p:cNvSpPr>
            <a:spLocks noGrp="1"/>
          </p:cNvSpPr>
          <p:nvPr>
            <p:ph idx="1"/>
          </p:nvPr>
        </p:nvSpPr>
        <p:spPr>
          <a:xfrm>
            <a:off x="457200" y="1295400"/>
            <a:ext cx="8458200" cy="5257801"/>
          </a:xfrm>
        </p:spPr>
        <p:txBody>
          <a:bodyPr>
            <a:normAutofit/>
          </a:bodyPr>
          <a:lstStyle/>
          <a:p>
            <a:r>
              <a:rPr lang="en-US" b="1" dirty="0">
                <a:solidFill>
                  <a:srgbClr val="D60093"/>
                </a:solidFill>
              </a:rPr>
              <a:t>Solve:</a:t>
            </a:r>
          </a:p>
          <a:p>
            <a:endParaRPr lang="en-US" dirty="0">
              <a:solidFill>
                <a:schemeClr val="accent3"/>
              </a:solidFill>
            </a:endParaRPr>
          </a:p>
          <a:p>
            <a:endParaRPr lang="en-US" dirty="0">
              <a:solidFill>
                <a:schemeClr val="accent3"/>
              </a:solidFill>
            </a:endParaRPr>
          </a:p>
          <a:p>
            <a:endParaRPr lang="en-US" dirty="0">
              <a:solidFill>
                <a:schemeClr val="accent3"/>
              </a:solidFill>
            </a:endParaRPr>
          </a:p>
          <a:p>
            <a:endParaRPr lang="en-US" dirty="0">
              <a:solidFill>
                <a:schemeClr val="accent3"/>
              </a:solidFill>
            </a:endParaRPr>
          </a:p>
          <a:p>
            <a:pPr lvl="8"/>
            <a:endParaRPr lang="en-US" dirty="0">
              <a:solidFill>
                <a:schemeClr val="accent3"/>
              </a:solidFill>
            </a:endParaRPr>
          </a:p>
          <a:p>
            <a:pPr lvl="8"/>
            <a:endParaRPr lang="en-US" dirty="0">
              <a:solidFill>
                <a:schemeClr val="accent3"/>
              </a:solidFill>
            </a:endParaRPr>
          </a:p>
          <a:p>
            <a:pPr lvl="8"/>
            <a:endParaRPr lang="en-US" dirty="0">
              <a:solidFill>
                <a:schemeClr val="accent3"/>
              </a:solidFill>
            </a:endParaRPr>
          </a:p>
          <a:p>
            <a:r>
              <a:rPr lang="en-US" b="1" dirty="0">
                <a:solidFill>
                  <a:srgbClr val="0000FF"/>
                </a:solidFill>
              </a:rPr>
              <a:t>Stochastic gradient decent to find parameters</a:t>
            </a:r>
          </a:p>
          <a:p>
            <a:pPr lvl="1"/>
            <a:r>
              <a:rPr lang="en-US" b="1" dirty="0"/>
              <a:t>Note:</a:t>
            </a:r>
            <a:r>
              <a:rPr lang="en-US" dirty="0"/>
              <a:t> Both biases </a:t>
            </a:r>
            <a:r>
              <a:rPr lang="en-US" b="1" i="1" dirty="0" err="1"/>
              <a:t>b</a:t>
            </a:r>
            <a:r>
              <a:rPr lang="en-US" b="1" i="1" baseline="-25000" dirty="0" err="1"/>
              <a:t>x</a:t>
            </a:r>
            <a:r>
              <a:rPr lang="en-US" dirty="0"/>
              <a:t>, </a:t>
            </a:r>
            <a:r>
              <a:rPr lang="en-US" b="1" i="1" dirty="0"/>
              <a:t>b</a:t>
            </a:r>
            <a:r>
              <a:rPr lang="en-US" b="1" i="1" baseline="-25000" dirty="0"/>
              <a:t>i</a:t>
            </a:r>
            <a:r>
              <a:rPr lang="en-US" dirty="0"/>
              <a:t> as well as interactions </a:t>
            </a:r>
            <a:r>
              <a:rPr lang="en-US" b="1" i="1" dirty="0"/>
              <a:t>q</a:t>
            </a:r>
            <a:r>
              <a:rPr lang="en-US" b="1" i="1" baseline="-25000" dirty="0"/>
              <a:t>i</a:t>
            </a:r>
            <a:r>
              <a:rPr lang="en-US" dirty="0"/>
              <a:t>, </a:t>
            </a:r>
            <a:r>
              <a:rPr lang="en-US" b="1" i="1" dirty="0" err="1"/>
              <a:t>p</a:t>
            </a:r>
            <a:r>
              <a:rPr lang="en-US" b="1" i="1" baseline="-25000" dirty="0" err="1"/>
              <a:t>x</a:t>
            </a:r>
            <a:r>
              <a:rPr lang="en-US" dirty="0"/>
              <a:t> are treated as parameters (we estimate them)</a:t>
            </a:r>
          </a:p>
        </p:txBody>
      </p:sp>
      <p:sp>
        <p:nvSpPr>
          <p:cNvPr id="13" name="Footer Placeholder 12"/>
          <p:cNvSpPr>
            <a:spLocks noGrp="1"/>
          </p:cNvSpPr>
          <p:nvPr>
            <p:ph type="ftr" sz="quarter" idx="11"/>
          </p:nvPr>
        </p:nvSpPr>
        <p:spPr/>
        <p:txBody>
          <a:bodyPr/>
          <a:lstStyle/>
          <a:p>
            <a:r>
              <a:rPr lang="en-US"/>
              <a:t>J. Leskovec, A. Rajaraman, J. Ullman: Mining of Massive Datasets, http://www.mmds.org</a:t>
            </a:r>
          </a:p>
        </p:txBody>
      </p:sp>
      <p:sp>
        <p:nvSpPr>
          <p:cNvPr id="12" name="Slide Number Placeholder 11"/>
          <p:cNvSpPr>
            <a:spLocks noGrp="1"/>
          </p:cNvSpPr>
          <p:nvPr>
            <p:ph type="sldNum" sz="quarter" idx="12"/>
          </p:nvPr>
        </p:nvSpPr>
        <p:spPr/>
        <p:txBody>
          <a:bodyPr/>
          <a:lstStyle/>
          <a:p>
            <a:fld id="{19B12225-5612-419B-A8D5-4B8EEE4C217E}" type="slidenum">
              <a:rPr lang="en-US" smtClean="0"/>
              <a:pPr/>
              <a:t>44</a:t>
            </a:fld>
            <a:endParaRPr lang="en-US"/>
          </a:p>
        </p:txBody>
      </p:sp>
      <p:sp>
        <p:nvSpPr>
          <p:cNvPr id="35844" name="TextBox 6"/>
          <p:cNvSpPr txBox="1">
            <a:spLocks noChangeArrowheads="1"/>
          </p:cNvSpPr>
          <p:nvPr/>
        </p:nvSpPr>
        <p:spPr bwMode="auto">
          <a:xfrm>
            <a:off x="4343400" y="3878747"/>
            <a:ext cx="1569660" cy="369332"/>
          </a:xfrm>
          <a:prstGeom prst="rect">
            <a:avLst/>
          </a:prstGeom>
          <a:noFill/>
          <a:ln w="9525">
            <a:noFill/>
            <a:miter lim="800000"/>
            <a:headEnd/>
            <a:tailEnd/>
          </a:ln>
        </p:spPr>
        <p:txBody>
          <a:bodyPr wrap="none">
            <a:spAutoFit/>
          </a:bodyPr>
          <a:lstStyle/>
          <a:p>
            <a:pPr eaLnBrk="1" hangingPunct="1"/>
            <a:r>
              <a:rPr lang="en-CA" sz="1800" dirty="0">
                <a:solidFill>
                  <a:srgbClr val="008000"/>
                </a:solidFill>
                <a:latin typeface="Arial" pitchFamily="34" charset="0"/>
                <a:cs typeface="Arial" pitchFamily="34" charset="0"/>
              </a:rPr>
              <a:t>regularization</a:t>
            </a:r>
          </a:p>
        </p:txBody>
      </p:sp>
      <p:sp>
        <p:nvSpPr>
          <p:cNvPr id="35845" name="TextBox 6"/>
          <p:cNvSpPr txBox="1">
            <a:spLocks noChangeArrowheads="1"/>
          </p:cNvSpPr>
          <p:nvPr/>
        </p:nvSpPr>
        <p:spPr bwMode="auto">
          <a:xfrm>
            <a:off x="4114800" y="2474881"/>
            <a:ext cx="1685077" cy="369332"/>
          </a:xfrm>
          <a:prstGeom prst="rect">
            <a:avLst/>
          </a:prstGeom>
          <a:noFill/>
          <a:ln w="9525">
            <a:noFill/>
            <a:miter lim="800000"/>
            <a:headEnd/>
            <a:tailEnd/>
          </a:ln>
        </p:spPr>
        <p:txBody>
          <a:bodyPr wrap="none">
            <a:spAutoFit/>
          </a:bodyPr>
          <a:lstStyle/>
          <a:p>
            <a:pPr eaLnBrk="1" hangingPunct="1"/>
            <a:r>
              <a:rPr lang="en-CA" sz="1800">
                <a:solidFill>
                  <a:srgbClr val="008000"/>
                </a:solidFill>
                <a:latin typeface="Arial" pitchFamily="34" charset="0"/>
                <a:cs typeface="Arial" pitchFamily="34" charset="0"/>
              </a:rPr>
              <a:t>goodness of fit</a:t>
            </a:r>
          </a:p>
        </p:txBody>
      </p:sp>
      <p:sp>
        <p:nvSpPr>
          <p:cNvPr id="35846" name="TextBox 6"/>
          <p:cNvSpPr txBox="1">
            <a:spLocks noChangeArrowheads="1"/>
          </p:cNvSpPr>
          <p:nvPr/>
        </p:nvSpPr>
        <p:spPr bwMode="auto">
          <a:xfrm>
            <a:off x="258734" y="4119133"/>
            <a:ext cx="2865466" cy="646331"/>
          </a:xfrm>
          <a:prstGeom prst="rect">
            <a:avLst/>
          </a:prstGeom>
          <a:noFill/>
          <a:ln w="9525">
            <a:noFill/>
            <a:miter lim="800000"/>
            <a:headEnd/>
            <a:tailEnd/>
          </a:ln>
        </p:spPr>
        <p:txBody>
          <a:bodyPr wrap="square">
            <a:spAutoFit/>
          </a:bodyPr>
          <a:lstStyle/>
          <a:p>
            <a:pPr algn="ctr" eaLnBrk="1" hangingPunct="1"/>
            <a:r>
              <a:rPr lang="en-CA" dirty="0">
                <a:solidFill>
                  <a:srgbClr val="008000"/>
                </a:solidFill>
                <a:latin typeface="Arial" pitchFamily="34" charset="0"/>
                <a:cs typeface="Arial" pitchFamily="34" charset="0"/>
                <a:sym typeface="Symbol"/>
              </a:rPr>
              <a:t> is </a:t>
            </a:r>
            <a:r>
              <a:rPr lang="en-CA" dirty="0">
                <a:solidFill>
                  <a:srgbClr val="008000"/>
                </a:solidFill>
                <a:latin typeface="Arial" pitchFamily="34" charset="0"/>
                <a:cs typeface="Arial" pitchFamily="34" charset="0"/>
              </a:rPr>
              <a:t>selected via grid-search on a validation set</a:t>
            </a:r>
          </a:p>
        </p:txBody>
      </p:sp>
      <p:cxnSp>
        <p:nvCxnSpPr>
          <p:cNvPr id="35847" name="Straight Arrow Connector 13"/>
          <p:cNvCxnSpPr>
            <a:cxnSpLocks noChangeShapeType="1"/>
            <a:stCxn id="35846" idx="0"/>
          </p:cNvCxnSpPr>
          <p:nvPr/>
        </p:nvCxnSpPr>
        <p:spPr bwMode="auto">
          <a:xfrm flipV="1">
            <a:off x="1691467" y="3733800"/>
            <a:ext cx="61133" cy="385333"/>
          </a:xfrm>
          <a:prstGeom prst="straightConnector1">
            <a:avLst/>
          </a:prstGeom>
          <a:ln w="38100">
            <a:solidFill>
              <a:srgbClr val="008000"/>
            </a:solidFill>
            <a:headEnd/>
            <a:tailEnd type="arrow" w="med" len="med"/>
          </a:ln>
        </p:spPr>
        <p:style>
          <a:lnRef idx="1">
            <a:schemeClr val="dk1"/>
          </a:lnRef>
          <a:fillRef idx="0">
            <a:schemeClr val="dk1"/>
          </a:fillRef>
          <a:effectRef idx="0">
            <a:schemeClr val="dk1"/>
          </a:effectRef>
          <a:fontRef idx="minor">
            <a:schemeClr val="tx1"/>
          </a:fontRef>
        </p:style>
      </p:cxnSp>
      <p:graphicFrame>
        <p:nvGraphicFramePr>
          <p:cNvPr id="8" name="Object 7"/>
          <p:cNvGraphicFramePr>
            <a:graphicFrameLocks noChangeAspect="1"/>
          </p:cNvGraphicFramePr>
          <p:nvPr>
            <p:extLst>
              <p:ext uri="{D42A27DB-BD31-4B8C-83A1-F6EECF244321}">
                <p14:modId xmlns:p14="http://schemas.microsoft.com/office/powerpoint/2010/main" val="1609511325"/>
              </p:ext>
            </p:extLst>
          </p:nvPr>
        </p:nvGraphicFramePr>
        <p:xfrm>
          <a:off x="80840" y="1828800"/>
          <a:ext cx="9053636" cy="2246313"/>
        </p:xfrm>
        <a:graphic>
          <a:graphicData uri="http://schemas.openxmlformats.org/presentationml/2006/ole">
            <mc:AlternateContent xmlns:mc="http://schemas.openxmlformats.org/markup-compatibility/2006">
              <mc:Choice xmlns:v="urn:schemas-microsoft-com:vml" Requires="v">
                <p:oleObj spid="_x0000_s41105" name="Equation" r:id="rId3" imgW="3479760" imgH="863280" progId="Equation.3">
                  <p:embed/>
                </p:oleObj>
              </mc:Choice>
              <mc:Fallback>
                <p:oleObj name="Equation" r:id="rId3" imgW="3479760" imgH="863280" progId="Equation.3">
                  <p:embed/>
                  <p:pic>
                    <p:nvPicPr>
                      <p:cNvPr id="0" name=""/>
                      <p:cNvPicPr>
                        <a:picLocks noChangeAspect="1" noChangeArrowheads="1"/>
                      </p:cNvPicPr>
                      <p:nvPr/>
                    </p:nvPicPr>
                    <p:blipFill>
                      <a:blip r:embed="rId4"/>
                      <a:srcRect/>
                      <a:stretch>
                        <a:fillRect/>
                      </a:stretch>
                    </p:blipFill>
                    <p:spPr bwMode="auto">
                      <a:xfrm>
                        <a:off x="80840" y="1828800"/>
                        <a:ext cx="9053636" cy="2246313"/>
                      </a:xfrm>
                      <a:prstGeom prst="rect">
                        <a:avLst/>
                      </a:prstGeom>
                      <a:noFill/>
                    </p:spPr>
                  </p:pic>
                </p:oleObj>
              </mc:Fallback>
            </mc:AlternateContent>
          </a:graphicData>
        </a:graphic>
      </p:graphicFrame>
    </p:spTree>
    <p:extLst>
      <p:ext uri="{BB962C8B-B14F-4D97-AF65-F5344CB8AC3E}">
        <p14:creationId xmlns:p14="http://schemas.microsoft.com/office/powerpoint/2010/main" val="254484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of Various Methods</a:t>
            </a:r>
          </a:p>
        </p:txBody>
      </p:sp>
      <p:sp>
        <p:nvSpPr>
          <p:cNvPr id="717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12B867F-BFB9-41FD-A198-03B6E8DFFCFE}" type="slidenum">
              <a:rPr lang="en-US" smtClean="0"/>
              <a:pPr eaLnBrk="1" hangingPunct="1"/>
              <a:t>45</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657456073"/>
              </p:ext>
            </p:extLst>
          </p:nvPr>
        </p:nvGraphicFramePr>
        <p:xfrm>
          <a:off x="304800" y="1219200"/>
          <a:ext cx="86106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521291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9144000" cy="6858000"/>
          </a:xfrm>
          <a:prstGeom prst="rect">
            <a:avLst/>
          </a:prstGeom>
          <a:solidFill>
            <a:schemeClr val="tx1"/>
          </a:solidFill>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4886" name="AutoShape 22"/>
          <p:cNvSpPr>
            <a:spLocks noChangeArrowheads="1"/>
          </p:cNvSpPr>
          <p:nvPr/>
        </p:nvSpPr>
        <p:spPr bwMode="auto">
          <a:xfrm>
            <a:off x="3905250" y="1219200"/>
            <a:ext cx="585787" cy="5257800"/>
          </a:xfrm>
          <a:prstGeom prst="downArrow">
            <a:avLst>
              <a:gd name="adj1" fmla="val 50000"/>
              <a:gd name="adj2" fmla="val 29201"/>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67" name="Line 3"/>
          <p:cNvSpPr>
            <a:spLocks noChangeShapeType="1"/>
          </p:cNvSpPr>
          <p:nvPr/>
        </p:nvSpPr>
        <p:spPr bwMode="auto">
          <a:xfrm>
            <a:off x="4048506" y="1676400"/>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77" name="Line 13"/>
          <p:cNvSpPr>
            <a:spLocks noChangeShapeType="1"/>
          </p:cNvSpPr>
          <p:nvPr/>
        </p:nvSpPr>
        <p:spPr bwMode="auto">
          <a:xfrm>
            <a:off x="4057650" y="6129337"/>
            <a:ext cx="936625"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78" name="Text Box 14"/>
          <p:cNvSpPr txBox="1">
            <a:spLocks noChangeArrowheads="1"/>
          </p:cNvSpPr>
          <p:nvPr/>
        </p:nvSpPr>
        <p:spPr bwMode="auto">
          <a:xfrm>
            <a:off x="4310062" y="5805487"/>
            <a:ext cx="2268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solidFill>
                  <a:srgbClr val="FF0000"/>
                </a:solidFill>
                <a:latin typeface="Arial" pitchFamily="34" charset="0"/>
                <a:cs typeface="Arial" pitchFamily="34" charset="0"/>
              </a:rPr>
              <a:t>Grand Prize: 0.8563 </a:t>
            </a:r>
          </a:p>
        </p:txBody>
      </p:sp>
      <p:sp>
        <p:nvSpPr>
          <p:cNvPr id="164880" name="Text Box 16"/>
          <p:cNvSpPr txBox="1">
            <a:spLocks noChangeArrowheads="1"/>
          </p:cNvSpPr>
          <p:nvPr/>
        </p:nvSpPr>
        <p:spPr bwMode="auto">
          <a:xfrm>
            <a:off x="4300537" y="2855976"/>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Netflix: 0.9514 </a:t>
            </a:r>
          </a:p>
        </p:txBody>
      </p:sp>
      <p:sp>
        <p:nvSpPr>
          <p:cNvPr id="164881" name="Text Box 17"/>
          <p:cNvSpPr txBox="1">
            <a:spLocks noChangeArrowheads="1"/>
          </p:cNvSpPr>
          <p:nvPr/>
        </p:nvSpPr>
        <p:spPr bwMode="auto">
          <a:xfrm>
            <a:off x="4310062" y="2300287"/>
            <a:ext cx="2700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Movie average: 1.0533</a:t>
            </a:r>
          </a:p>
        </p:txBody>
      </p:sp>
      <p:sp>
        <p:nvSpPr>
          <p:cNvPr id="164882" name="Text Box 18"/>
          <p:cNvSpPr txBox="1">
            <a:spLocks noChangeArrowheads="1"/>
          </p:cNvSpPr>
          <p:nvPr/>
        </p:nvSpPr>
        <p:spPr bwMode="auto">
          <a:xfrm>
            <a:off x="4310062" y="1937575"/>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User average: 1.0651 </a:t>
            </a:r>
          </a:p>
        </p:txBody>
      </p:sp>
      <p:sp>
        <p:nvSpPr>
          <p:cNvPr id="164883" name="Text Box 19"/>
          <p:cNvSpPr txBox="1">
            <a:spLocks noChangeArrowheads="1"/>
          </p:cNvSpPr>
          <p:nvPr/>
        </p:nvSpPr>
        <p:spPr bwMode="auto">
          <a:xfrm>
            <a:off x="4310062" y="1313688"/>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Global average: 1.1296 </a:t>
            </a:r>
          </a:p>
        </p:txBody>
      </p:sp>
      <p:sp>
        <p:nvSpPr>
          <p:cNvPr id="164892" name="Rectangle 28"/>
          <p:cNvSpPr>
            <a:spLocks noGrp="1" noChangeArrowheads="1"/>
          </p:cNvSpPr>
          <p:nvPr>
            <p:ph type="title"/>
          </p:nvPr>
        </p:nvSpPr>
        <p:spPr>
          <a:noFill/>
          <a:ln/>
        </p:spPr>
        <p:txBody>
          <a:bodyPr/>
          <a:lstStyle/>
          <a:p>
            <a:r>
              <a:rPr lang="en-US" dirty="0"/>
              <a:t>Performance of Various Methods</a:t>
            </a:r>
          </a:p>
        </p:txBody>
      </p:sp>
      <p:sp>
        <p:nvSpPr>
          <p:cNvPr id="33" name="Line 3"/>
          <p:cNvSpPr>
            <a:spLocks noChangeShapeType="1"/>
          </p:cNvSpPr>
          <p:nvPr/>
        </p:nvSpPr>
        <p:spPr bwMode="auto">
          <a:xfrm>
            <a:off x="4049712" y="2242375"/>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4" name="Line 3"/>
          <p:cNvSpPr>
            <a:spLocks noChangeShapeType="1"/>
          </p:cNvSpPr>
          <p:nvPr/>
        </p:nvSpPr>
        <p:spPr bwMode="auto">
          <a:xfrm>
            <a:off x="4049712" y="2623375"/>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5" name="Line 3"/>
          <p:cNvSpPr>
            <a:spLocks noChangeShapeType="1"/>
          </p:cNvSpPr>
          <p:nvPr/>
        </p:nvSpPr>
        <p:spPr bwMode="auto">
          <a:xfrm>
            <a:off x="4050918" y="3202924"/>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6" name="Line 3"/>
          <p:cNvSpPr>
            <a:spLocks noChangeShapeType="1"/>
          </p:cNvSpPr>
          <p:nvPr/>
        </p:nvSpPr>
        <p:spPr bwMode="auto">
          <a:xfrm>
            <a:off x="3449256" y="3669792"/>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7" name="Text Box 16"/>
          <p:cNvSpPr txBox="1">
            <a:spLocks noChangeArrowheads="1"/>
          </p:cNvSpPr>
          <p:nvPr/>
        </p:nvSpPr>
        <p:spPr bwMode="auto">
          <a:xfrm>
            <a:off x="533400" y="3352800"/>
            <a:ext cx="35163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a:solidFill>
                  <a:srgbClr val="FFFF00"/>
                </a:solidFill>
                <a:latin typeface="Arial" pitchFamily="34" charset="0"/>
                <a:cs typeface="Arial" pitchFamily="34" charset="0"/>
              </a:rPr>
              <a:t>Basic Collaborative filtering: 0.94</a:t>
            </a:r>
          </a:p>
        </p:txBody>
      </p:sp>
      <p:sp>
        <p:nvSpPr>
          <p:cNvPr id="38" name="Line 3"/>
          <p:cNvSpPr>
            <a:spLocks noChangeShapeType="1"/>
          </p:cNvSpPr>
          <p:nvPr/>
        </p:nvSpPr>
        <p:spPr bwMode="auto">
          <a:xfrm>
            <a:off x="3449256" y="4376928"/>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9" name="Text Box 16"/>
          <p:cNvSpPr txBox="1">
            <a:spLocks noChangeArrowheads="1"/>
          </p:cNvSpPr>
          <p:nvPr/>
        </p:nvSpPr>
        <p:spPr bwMode="auto">
          <a:xfrm>
            <a:off x="1001712" y="4059936"/>
            <a:ext cx="3048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a:solidFill>
                  <a:srgbClr val="FFFF00"/>
                </a:solidFill>
                <a:latin typeface="Arial" pitchFamily="34" charset="0"/>
                <a:cs typeface="Arial" pitchFamily="34" charset="0"/>
              </a:rPr>
              <a:t>Latent factors: 0.90</a:t>
            </a:r>
          </a:p>
        </p:txBody>
      </p:sp>
      <p:sp>
        <p:nvSpPr>
          <p:cNvPr id="41" name="Line 3"/>
          <p:cNvSpPr>
            <a:spLocks noChangeShapeType="1"/>
          </p:cNvSpPr>
          <p:nvPr/>
        </p:nvSpPr>
        <p:spPr bwMode="auto">
          <a:xfrm>
            <a:off x="3449256" y="4845796"/>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42" name="Text Box 16"/>
          <p:cNvSpPr txBox="1">
            <a:spLocks noChangeArrowheads="1"/>
          </p:cNvSpPr>
          <p:nvPr/>
        </p:nvSpPr>
        <p:spPr bwMode="auto">
          <a:xfrm>
            <a:off x="762000" y="4519660"/>
            <a:ext cx="3276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b="1" dirty="0">
                <a:solidFill>
                  <a:srgbClr val="FFFF00"/>
                </a:solidFill>
                <a:latin typeface="Arial" pitchFamily="34" charset="0"/>
                <a:cs typeface="Arial" pitchFamily="34" charset="0"/>
              </a:rPr>
              <a:t>Latent </a:t>
            </a:r>
            <a:r>
              <a:rPr lang="en-US" b="1" dirty="0" err="1">
                <a:solidFill>
                  <a:srgbClr val="FFFF00"/>
                </a:solidFill>
                <a:latin typeface="Arial" pitchFamily="34" charset="0"/>
                <a:cs typeface="Arial" pitchFamily="34" charset="0"/>
              </a:rPr>
              <a:t>factors+Biases</a:t>
            </a:r>
            <a:r>
              <a:rPr lang="en-US" b="1" dirty="0">
                <a:solidFill>
                  <a:srgbClr val="FFFF00"/>
                </a:solidFill>
                <a:latin typeface="Arial" pitchFamily="34" charset="0"/>
                <a:cs typeface="Arial" pitchFamily="34" charset="0"/>
              </a:rPr>
              <a:t>: 0.89</a:t>
            </a:r>
          </a:p>
        </p:txBody>
      </p:sp>
      <p:sp>
        <p:nvSpPr>
          <p:cNvPr id="43" name="Line 3"/>
          <p:cNvSpPr>
            <a:spLocks noChangeShapeType="1"/>
          </p:cNvSpPr>
          <p:nvPr/>
        </p:nvSpPr>
        <p:spPr bwMode="auto">
          <a:xfrm>
            <a:off x="3449256" y="4062460"/>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44" name="Text Box 16"/>
          <p:cNvSpPr txBox="1">
            <a:spLocks noChangeArrowheads="1"/>
          </p:cNvSpPr>
          <p:nvPr/>
        </p:nvSpPr>
        <p:spPr bwMode="auto">
          <a:xfrm>
            <a:off x="533400" y="3745468"/>
            <a:ext cx="35163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a:solidFill>
                  <a:srgbClr val="FFFF00"/>
                </a:solidFill>
                <a:latin typeface="Arial" pitchFamily="34" charset="0"/>
                <a:cs typeface="Arial" pitchFamily="34" charset="0"/>
              </a:rPr>
              <a:t>Collaborative filtering++: 0.91</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46</a:t>
            </a:fld>
            <a:endParaRPr lang="en-US"/>
          </a:p>
        </p:txBody>
      </p:sp>
    </p:spTree>
    <p:extLst>
      <p:ext uri="{BB962C8B-B14F-4D97-AF65-F5344CB8AC3E}">
        <p14:creationId xmlns:p14="http://schemas.microsoft.com/office/powerpoint/2010/main" val="3413266306"/>
      </p:ext>
    </p:extLst>
  </p:cSld>
  <p:clrMapOvr>
    <a:masterClrMapping/>
  </p:clrMapOvr>
  <p:transition advTm="32094"/>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br>
              <a:rPr lang="en-US" dirty="0"/>
            </a:br>
            <a:r>
              <a:rPr lang="en-US" dirty="0"/>
              <a:t>The Netflix Challenge: 2006-09</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908323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Biases of Users</a:t>
            </a:r>
          </a:p>
        </p:txBody>
      </p:sp>
      <p:sp>
        <p:nvSpPr>
          <p:cNvPr id="3" name="Content Placeholder 2"/>
          <p:cNvSpPr>
            <a:spLocks noGrp="1"/>
          </p:cNvSpPr>
          <p:nvPr>
            <p:ph idx="1"/>
          </p:nvPr>
        </p:nvSpPr>
        <p:spPr>
          <a:xfrm>
            <a:off x="457200" y="1295401"/>
            <a:ext cx="8229600" cy="5029200"/>
          </a:xfrm>
        </p:spPr>
        <p:txBody>
          <a:bodyPr>
            <a:normAutofit fontScale="92500" lnSpcReduction="20000"/>
          </a:bodyPr>
          <a:lstStyle/>
          <a:p>
            <a:r>
              <a:rPr lang="en-US" altLang="ko-KR" b="1" dirty="0">
                <a:solidFill>
                  <a:srgbClr val="FF0066"/>
                </a:solidFill>
              </a:rPr>
              <a:t>Sudden rise in the </a:t>
            </a:r>
            <a:br>
              <a:rPr lang="en-US" altLang="ko-KR" b="1" dirty="0">
                <a:solidFill>
                  <a:srgbClr val="FF0066"/>
                </a:solidFill>
              </a:rPr>
            </a:br>
            <a:r>
              <a:rPr lang="en-US" altLang="ko-KR" b="1" dirty="0">
                <a:solidFill>
                  <a:srgbClr val="FF0066"/>
                </a:solidFill>
              </a:rPr>
              <a:t>average movie rating</a:t>
            </a:r>
            <a:r>
              <a:rPr lang="en-US" altLang="ko-KR" dirty="0">
                <a:solidFill>
                  <a:srgbClr val="FF0066"/>
                </a:solidFill>
              </a:rPr>
              <a:t> </a:t>
            </a:r>
            <a:br>
              <a:rPr lang="en-US" altLang="ko-KR" dirty="0">
                <a:solidFill>
                  <a:srgbClr val="FF0066"/>
                </a:solidFill>
              </a:rPr>
            </a:br>
            <a:r>
              <a:rPr lang="en-US" altLang="ko-KR" dirty="0"/>
              <a:t>(early 2004)</a:t>
            </a:r>
          </a:p>
          <a:p>
            <a:pPr lvl="1"/>
            <a:r>
              <a:rPr lang="en-US" altLang="ko-KR" dirty="0"/>
              <a:t>Improvements in Netflix</a:t>
            </a:r>
          </a:p>
          <a:p>
            <a:pPr lvl="1"/>
            <a:r>
              <a:rPr lang="en-US" altLang="ko-KR" dirty="0"/>
              <a:t>GUI improvements</a:t>
            </a:r>
          </a:p>
          <a:p>
            <a:pPr lvl="1"/>
            <a:r>
              <a:rPr lang="en-US" altLang="ko-KR" dirty="0"/>
              <a:t>Meaning of rating changed</a:t>
            </a:r>
          </a:p>
          <a:p>
            <a:r>
              <a:rPr lang="en-US" altLang="ko-KR" b="1" dirty="0">
                <a:solidFill>
                  <a:srgbClr val="0000FF"/>
                </a:solidFill>
              </a:rPr>
              <a:t>Movie age</a:t>
            </a:r>
          </a:p>
          <a:p>
            <a:pPr lvl="1"/>
            <a:r>
              <a:rPr lang="en-US" altLang="ko-KR" dirty="0"/>
              <a:t>Users prefer new movies </a:t>
            </a:r>
            <a:br>
              <a:rPr lang="en-US" altLang="ko-KR" dirty="0"/>
            </a:br>
            <a:r>
              <a:rPr lang="en-US" altLang="ko-KR" dirty="0"/>
              <a:t>without any reasons</a:t>
            </a:r>
          </a:p>
          <a:p>
            <a:pPr lvl="1"/>
            <a:r>
              <a:rPr lang="en-US" altLang="ko-KR" dirty="0"/>
              <a:t>Older movies are just </a:t>
            </a:r>
            <a:br>
              <a:rPr lang="en-US" altLang="ko-KR" dirty="0"/>
            </a:br>
            <a:r>
              <a:rPr lang="en-US" altLang="ko-KR" dirty="0"/>
              <a:t>inherently better than </a:t>
            </a:r>
            <a:br>
              <a:rPr lang="en-US" altLang="ko-KR" dirty="0"/>
            </a:br>
            <a:r>
              <a:rPr lang="en-US" altLang="ko-KR" dirty="0"/>
              <a:t>newer ones</a:t>
            </a:r>
          </a:p>
          <a:p>
            <a:endParaRPr lang="en-US" altLang="ko-KR" dirty="0"/>
          </a:p>
          <a:p>
            <a:pPr marL="768096" lvl="2" indent="0">
              <a:buNone/>
              <a:defRPr/>
            </a:pPr>
            <a:endParaRPr lang="en-US" dirty="0"/>
          </a:p>
          <a:p>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48</a:t>
            </a:fld>
            <a:endParaRPr lang="en-US"/>
          </a:p>
        </p:txBody>
      </p:sp>
      <p:sp>
        <p:nvSpPr>
          <p:cNvPr id="8" name="Rectangle 7"/>
          <p:cNvSpPr/>
          <p:nvPr/>
        </p:nvSpPr>
        <p:spPr>
          <a:xfrm>
            <a:off x="457200" y="6096000"/>
            <a:ext cx="4648200" cy="584775"/>
          </a:xfrm>
          <a:prstGeom prst="rect">
            <a:avLst/>
          </a:prstGeom>
        </p:spPr>
        <p:txBody>
          <a:bodyPr wrap="square">
            <a:spAutoFit/>
          </a:bodyPr>
          <a:lstStyle/>
          <a:p>
            <a:pPr lvl="1">
              <a:defRPr/>
            </a:pPr>
            <a:r>
              <a:rPr lang="en-US" sz="1600" dirty="0">
                <a:latin typeface="Arial" pitchFamily="34" charset="0"/>
                <a:cs typeface="Arial" pitchFamily="34" charset="0"/>
              </a:rPr>
              <a:t>Y. </a:t>
            </a:r>
            <a:r>
              <a:rPr lang="en-US" sz="1600" dirty="0" err="1">
                <a:latin typeface="Arial" pitchFamily="34" charset="0"/>
                <a:cs typeface="Arial" pitchFamily="34" charset="0"/>
              </a:rPr>
              <a:t>Koren</a:t>
            </a:r>
            <a:r>
              <a:rPr lang="en-US" sz="1600" dirty="0">
                <a:latin typeface="Arial" pitchFamily="34" charset="0"/>
                <a:cs typeface="Arial" pitchFamily="34" charset="0"/>
              </a:rPr>
              <a:t>, Collaborative filtering with temporal dynamics, KDD ’09</a:t>
            </a:r>
          </a:p>
        </p:txBody>
      </p:sp>
      <p:pic>
        <p:nvPicPr>
          <p:cNvPr id="10"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143000"/>
            <a:ext cx="3901818" cy="2743200"/>
          </a:xfrm>
          <a:prstGeom prst="rect">
            <a:avLst/>
          </a:prstGeom>
        </p:spPr>
      </p:pic>
      <p:pic>
        <p:nvPicPr>
          <p:cNvPr id="9"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7286" y="3962400"/>
            <a:ext cx="3890514" cy="2743200"/>
          </a:xfrm>
          <a:prstGeom prst="rect">
            <a:avLst/>
          </a:prstGeom>
        </p:spPr>
      </p:pic>
    </p:spTree>
    <p:extLst>
      <p:ext uri="{BB962C8B-B14F-4D97-AF65-F5344CB8AC3E}">
        <p14:creationId xmlns:p14="http://schemas.microsoft.com/office/powerpoint/2010/main" val="23040790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Biases &amp; Factors</a:t>
            </a:r>
          </a:p>
        </p:txBody>
      </p:sp>
      <p:sp>
        <p:nvSpPr>
          <p:cNvPr id="3" name="Content Placeholder 2"/>
          <p:cNvSpPr>
            <a:spLocks noGrp="1"/>
          </p:cNvSpPr>
          <p:nvPr>
            <p:ph idx="1"/>
          </p:nvPr>
        </p:nvSpPr>
        <p:spPr>
          <a:xfrm>
            <a:off x="457200" y="1295400"/>
            <a:ext cx="8458200" cy="5257801"/>
          </a:xfrm>
        </p:spPr>
        <p:txBody>
          <a:bodyPr>
            <a:normAutofit/>
          </a:bodyPr>
          <a:lstStyle/>
          <a:p>
            <a:r>
              <a:rPr lang="en-CA" b="1" dirty="0">
                <a:solidFill>
                  <a:srgbClr val="0000FF"/>
                </a:solidFill>
              </a:rPr>
              <a:t>Original model:</a:t>
            </a:r>
            <a:br>
              <a:rPr lang="en-CA" b="1" dirty="0">
                <a:solidFill>
                  <a:srgbClr val="0000FF"/>
                </a:solidFill>
              </a:rPr>
            </a:br>
            <a:r>
              <a:rPr lang="en-CA" b="1" i="1" dirty="0" err="1">
                <a:latin typeface="Times New Roman" pitchFamily="18" charset="0"/>
                <a:cs typeface="Times New Roman" pitchFamily="18" charset="0"/>
              </a:rPr>
              <a:t>r</a:t>
            </a:r>
            <a:r>
              <a:rPr lang="en-CA" b="1" i="1" baseline="-25000" dirty="0" err="1">
                <a:latin typeface="Times New Roman" pitchFamily="18" charset="0"/>
                <a:cs typeface="Times New Roman" pitchFamily="18" charset="0"/>
              </a:rPr>
              <a:t>xi</a:t>
            </a:r>
            <a:r>
              <a:rPr lang="en-CA" b="1" i="1" dirty="0">
                <a:latin typeface="Times New Roman" pitchFamily="18" charset="0"/>
                <a:cs typeface="Times New Roman" pitchFamily="18" charset="0"/>
              </a:rPr>
              <a:t> = </a:t>
            </a:r>
            <a:r>
              <a:rPr lang="en-CA" b="1" i="1" dirty="0">
                <a:latin typeface="Symbol" pitchFamily="18" charset="2"/>
              </a:rPr>
              <a:t>m</a:t>
            </a:r>
            <a:r>
              <a:rPr lang="en-CA" b="1" i="1" dirty="0">
                <a:latin typeface="Times New Roman" pitchFamily="18" charset="0"/>
                <a:cs typeface="Times New Roman" pitchFamily="18" charset="0"/>
              </a:rPr>
              <a:t> +</a:t>
            </a:r>
            <a:r>
              <a:rPr lang="en-CA" b="1" i="1" dirty="0" err="1">
                <a:latin typeface="Times New Roman" pitchFamily="18" charset="0"/>
                <a:cs typeface="Times New Roman" pitchFamily="18" charset="0"/>
              </a:rPr>
              <a:t>b</a:t>
            </a:r>
            <a:r>
              <a:rPr lang="en-CA" b="1" i="1" baseline="-25000" dirty="0" err="1">
                <a:latin typeface="Times New Roman" pitchFamily="18" charset="0"/>
                <a:cs typeface="Times New Roman" pitchFamily="18" charset="0"/>
              </a:rPr>
              <a:t>x</a:t>
            </a:r>
            <a:r>
              <a:rPr lang="en-CA" b="1" i="1" baseline="-25000" dirty="0">
                <a:latin typeface="Times New Roman" pitchFamily="18" charset="0"/>
                <a:cs typeface="Times New Roman" pitchFamily="18" charset="0"/>
              </a:rPr>
              <a:t> </a:t>
            </a:r>
            <a:r>
              <a:rPr lang="en-CA" b="1" i="1" dirty="0">
                <a:latin typeface="Times New Roman" pitchFamily="18" charset="0"/>
                <a:cs typeface="Times New Roman" pitchFamily="18" charset="0"/>
              </a:rPr>
              <a:t>+ b</a:t>
            </a:r>
            <a:r>
              <a:rPr lang="en-CA" b="1" i="1" baseline="-25000" dirty="0">
                <a:latin typeface="Times New Roman" pitchFamily="18" charset="0"/>
                <a:cs typeface="Times New Roman" pitchFamily="18" charset="0"/>
              </a:rPr>
              <a:t>i </a:t>
            </a:r>
            <a:r>
              <a:rPr lang="en-CA" b="1" i="1" dirty="0">
                <a:latin typeface="Times New Roman" pitchFamily="18" charset="0"/>
                <a:cs typeface="Times New Roman" pitchFamily="18" charset="0"/>
              </a:rPr>
              <a:t>+ q</a:t>
            </a:r>
            <a:r>
              <a:rPr lang="en-CA" b="1" i="1" baseline="-25000" dirty="0">
                <a:latin typeface="Times New Roman" pitchFamily="18" charset="0"/>
                <a:cs typeface="Times New Roman" pitchFamily="18" charset="0"/>
              </a:rPr>
              <a:t>i </a:t>
            </a:r>
            <a:r>
              <a:rPr lang="en-CA" b="1" dirty="0"/>
              <a:t>·</a:t>
            </a:r>
            <a:r>
              <a:rPr lang="en-CA" b="1" i="1" dirty="0" err="1">
                <a:latin typeface="Times New Roman" pitchFamily="18" charset="0"/>
                <a:cs typeface="Times New Roman" pitchFamily="18" charset="0"/>
              </a:rPr>
              <a:t>p</a:t>
            </a:r>
            <a:r>
              <a:rPr lang="en-CA" b="1" i="1" baseline="-25000" dirty="0" err="1">
                <a:latin typeface="Times New Roman" pitchFamily="18" charset="0"/>
                <a:cs typeface="Times New Roman" pitchFamily="18" charset="0"/>
              </a:rPr>
              <a:t>x</a:t>
            </a:r>
            <a:endParaRPr lang="en-CA" b="1" i="1" baseline="-25000" dirty="0">
              <a:latin typeface="Times New Roman" pitchFamily="18" charset="0"/>
              <a:cs typeface="Times New Roman" pitchFamily="18" charset="0"/>
            </a:endParaRPr>
          </a:p>
          <a:p>
            <a:pPr lvl="8"/>
            <a:endParaRPr lang="en-CA" sz="800" dirty="0"/>
          </a:p>
          <a:p>
            <a:r>
              <a:rPr lang="en-CA" b="1" dirty="0">
                <a:solidFill>
                  <a:srgbClr val="008000"/>
                </a:solidFill>
              </a:rPr>
              <a:t>Add time dependence to biases:</a:t>
            </a:r>
            <a:br>
              <a:rPr lang="en-CA" b="1" dirty="0">
                <a:solidFill>
                  <a:srgbClr val="008000"/>
                </a:solidFill>
              </a:rPr>
            </a:br>
            <a:r>
              <a:rPr lang="en-CA" b="1" i="1" dirty="0" err="1">
                <a:latin typeface="Times New Roman" pitchFamily="18" charset="0"/>
                <a:cs typeface="Times New Roman" pitchFamily="18" charset="0"/>
              </a:rPr>
              <a:t>r</a:t>
            </a:r>
            <a:r>
              <a:rPr lang="en-CA" b="1" i="1" baseline="-25000" dirty="0" err="1">
                <a:latin typeface="Times New Roman" pitchFamily="18" charset="0"/>
                <a:cs typeface="Times New Roman" pitchFamily="18" charset="0"/>
              </a:rPr>
              <a:t>xi</a:t>
            </a:r>
            <a:r>
              <a:rPr lang="en-CA" b="1" i="1" dirty="0">
                <a:latin typeface="Times New Roman" pitchFamily="18" charset="0"/>
                <a:cs typeface="Times New Roman" pitchFamily="18" charset="0"/>
              </a:rPr>
              <a:t> = </a:t>
            </a:r>
            <a:r>
              <a:rPr lang="en-CA" b="1" i="1" dirty="0">
                <a:latin typeface="Symbol" pitchFamily="18" charset="2"/>
              </a:rPr>
              <a:t>m</a:t>
            </a:r>
            <a:r>
              <a:rPr lang="en-CA" b="1" i="1" dirty="0">
                <a:latin typeface="Times New Roman" pitchFamily="18" charset="0"/>
                <a:cs typeface="Times New Roman" pitchFamily="18" charset="0"/>
              </a:rPr>
              <a:t> +</a:t>
            </a:r>
            <a:r>
              <a:rPr lang="en-CA" b="1" i="1" dirty="0" err="1">
                <a:latin typeface="Times New Roman" pitchFamily="18" charset="0"/>
                <a:cs typeface="Times New Roman" pitchFamily="18" charset="0"/>
              </a:rPr>
              <a:t>b</a:t>
            </a:r>
            <a:r>
              <a:rPr lang="en-CA" b="1" i="1" baseline="-25000" dirty="0" err="1">
                <a:latin typeface="Times New Roman" pitchFamily="18" charset="0"/>
                <a:cs typeface="Times New Roman" pitchFamily="18" charset="0"/>
              </a:rPr>
              <a:t>x</a:t>
            </a:r>
            <a:r>
              <a:rPr lang="en-CA" b="1" i="1" dirty="0">
                <a:solidFill>
                  <a:srgbClr val="FF0000"/>
                </a:solidFill>
                <a:latin typeface="Times New Roman" pitchFamily="18" charset="0"/>
                <a:cs typeface="Times New Roman" pitchFamily="18" charset="0"/>
              </a:rPr>
              <a:t>(t)</a:t>
            </a:r>
            <a:r>
              <a:rPr lang="en-CA" b="1" i="1" dirty="0">
                <a:latin typeface="Times New Roman" pitchFamily="18" charset="0"/>
                <a:cs typeface="Times New Roman" pitchFamily="18" charset="0"/>
              </a:rPr>
              <a:t>+ b</a:t>
            </a:r>
            <a:r>
              <a:rPr lang="en-CA" b="1" i="1" baseline="-25000" dirty="0">
                <a:latin typeface="Times New Roman" pitchFamily="18" charset="0"/>
                <a:cs typeface="Times New Roman" pitchFamily="18" charset="0"/>
              </a:rPr>
              <a:t>i</a:t>
            </a:r>
            <a:r>
              <a:rPr lang="en-CA" b="1" i="1" dirty="0">
                <a:solidFill>
                  <a:srgbClr val="FF0000"/>
                </a:solidFill>
                <a:latin typeface="Times New Roman" pitchFamily="18" charset="0"/>
                <a:cs typeface="Times New Roman" pitchFamily="18" charset="0"/>
              </a:rPr>
              <a:t>(t)</a:t>
            </a:r>
            <a:r>
              <a:rPr lang="en-CA" b="1" i="1" baseline="-25000" dirty="0">
                <a:latin typeface="Times New Roman" pitchFamily="18" charset="0"/>
                <a:cs typeface="Times New Roman" pitchFamily="18" charset="0"/>
              </a:rPr>
              <a:t> </a:t>
            </a:r>
            <a:r>
              <a:rPr lang="en-CA" b="1" i="1" dirty="0">
                <a:latin typeface="Times New Roman" pitchFamily="18" charset="0"/>
                <a:cs typeface="Times New Roman" pitchFamily="18" charset="0"/>
              </a:rPr>
              <a:t>+q</a:t>
            </a:r>
            <a:r>
              <a:rPr lang="en-CA" b="1" i="1" baseline="-25000" dirty="0">
                <a:latin typeface="Times New Roman" pitchFamily="18" charset="0"/>
                <a:cs typeface="Times New Roman" pitchFamily="18" charset="0"/>
              </a:rPr>
              <a:t>i </a:t>
            </a:r>
            <a:r>
              <a:rPr lang="en-CA" b="1" dirty="0"/>
              <a:t>· </a:t>
            </a:r>
            <a:r>
              <a:rPr lang="en-CA" b="1" i="1" dirty="0" err="1">
                <a:latin typeface="Times New Roman" pitchFamily="18" charset="0"/>
                <a:cs typeface="Times New Roman" pitchFamily="18" charset="0"/>
              </a:rPr>
              <a:t>p</a:t>
            </a:r>
            <a:r>
              <a:rPr lang="en-CA" b="1" i="1" baseline="-25000" dirty="0" err="1">
                <a:latin typeface="Times New Roman" pitchFamily="18" charset="0"/>
                <a:cs typeface="Times New Roman" pitchFamily="18" charset="0"/>
              </a:rPr>
              <a:t>x</a:t>
            </a:r>
            <a:endParaRPr lang="en-CA" b="1" i="1" baseline="-25000" dirty="0">
              <a:latin typeface="Times New Roman" pitchFamily="18" charset="0"/>
              <a:cs typeface="Times New Roman" pitchFamily="18" charset="0"/>
            </a:endParaRPr>
          </a:p>
          <a:p>
            <a:pPr lvl="1">
              <a:defRPr/>
            </a:pPr>
            <a:r>
              <a:rPr lang="en-US" dirty="0"/>
              <a:t>Make parameters </a:t>
            </a:r>
            <a:r>
              <a:rPr lang="en-US" b="1" i="1" dirty="0" err="1"/>
              <a:t>b</a:t>
            </a:r>
            <a:r>
              <a:rPr lang="en-US" b="1" i="1" baseline="-25000" dirty="0" err="1"/>
              <a:t>x</a:t>
            </a:r>
            <a:r>
              <a:rPr lang="en-US" dirty="0"/>
              <a:t> and </a:t>
            </a:r>
            <a:r>
              <a:rPr lang="en-US" b="1" i="1" dirty="0"/>
              <a:t>b</a:t>
            </a:r>
            <a:r>
              <a:rPr lang="en-US" b="1" i="1" baseline="-25000" dirty="0"/>
              <a:t>i</a:t>
            </a:r>
            <a:r>
              <a:rPr lang="en-US" dirty="0"/>
              <a:t> to depend on time</a:t>
            </a:r>
          </a:p>
          <a:p>
            <a:pPr lvl="1">
              <a:defRPr/>
            </a:pPr>
            <a:r>
              <a:rPr lang="en-US" b="1" dirty="0"/>
              <a:t>(1)</a:t>
            </a:r>
            <a:r>
              <a:rPr lang="en-US" dirty="0"/>
              <a:t> Parameterize time-dependence by linear trends</a:t>
            </a:r>
            <a:br>
              <a:rPr lang="en-US" dirty="0"/>
            </a:br>
            <a:r>
              <a:rPr lang="en-US" altLang="ko-KR" b="1" dirty="0"/>
              <a:t>(2)</a:t>
            </a:r>
            <a:r>
              <a:rPr lang="en-US" altLang="ko-KR" dirty="0"/>
              <a:t> Each bin corresponds to 10 consecutive weeks</a:t>
            </a:r>
          </a:p>
          <a:p>
            <a:pPr marL="457200" lvl="1" indent="0">
              <a:buNone/>
              <a:defRPr/>
            </a:pPr>
            <a:endParaRPr lang="en-US" dirty="0"/>
          </a:p>
          <a:p>
            <a:r>
              <a:rPr lang="en-US" b="1" dirty="0">
                <a:solidFill>
                  <a:srgbClr val="D60093"/>
                </a:solidFill>
              </a:rPr>
              <a:t>Add temporal dependence to factors</a:t>
            </a:r>
          </a:p>
          <a:p>
            <a:pPr lvl="1"/>
            <a:r>
              <a:rPr lang="en-US" b="1" i="1" dirty="0" err="1"/>
              <a:t>p</a:t>
            </a:r>
            <a:r>
              <a:rPr lang="en-US" b="1" i="1" baseline="-25000" dirty="0" err="1"/>
              <a:t>x</a:t>
            </a:r>
            <a:r>
              <a:rPr lang="en-US" b="1" i="1" dirty="0"/>
              <a:t>(t)</a:t>
            </a:r>
            <a:r>
              <a:rPr lang="en-US" dirty="0"/>
              <a:t>… user preference vector on day </a:t>
            </a:r>
            <a:r>
              <a:rPr lang="en-US" b="1" i="1" dirty="0"/>
              <a:t>t</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49</a:t>
            </a:fld>
            <a:endParaRPr lang="en-US"/>
          </a:p>
        </p:txBody>
      </p:sp>
      <p:sp>
        <p:nvSpPr>
          <p:cNvPr id="8" name="Rectangle 7"/>
          <p:cNvSpPr/>
          <p:nvPr/>
        </p:nvSpPr>
        <p:spPr>
          <a:xfrm>
            <a:off x="1219200" y="6443246"/>
            <a:ext cx="7315200" cy="338554"/>
          </a:xfrm>
          <a:prstGeom prst="rect">
            <a:avLst/>
          </a:prstGeom>
        </p:spPr>
        <p:txBody>
          <a:bodyPr wrap="square">
            <a:spAutoFit/>
          </a:bodyPr>
          <a:lstStyle/>
          <a:p>
            <a:pPr lvl="1" algn="r">
              <a:defRPr/>
            </a:pPr>
            <a:r>
              <a:rPr lang="en-US" sz="1600" dirty="0">
                <a:solidFill>
                  <a:schemeClr val="bg1">
                    <a:lumMod val="50000"/>
                  </a:schemeClr>
                </a:solidFill>
                <a:latin typeface="Arial" pitchFamily="34" charset="0"/>
                <a:cs typeface="Arial" pitchFamily="34" charset="0"/>
              </a:rPr>
              <a:t>Y. </a:t>
            </a:r>
            <a:r>
              <a:rPr lang="en-US" sz="1600" dirty="0" err="1">
                <a:solidFill>
                  <a:schemeClr val="bg1">
                    <a:lumMod val="50000"/>
                  </a:schemeClr>
                </a:solidFill>
                <a:latin typeface="Arial" pitchFamily="34" charset="0"/>
                <a:cs typeface="Arial" pitchFamily="34" charset="0"/>
              </a:rPr>
              <a:t>Koren</a:t>
            </a:r>
            <a:r>
              <a:rPr lang="en-US" sz="1600" dirty="0">
                <a:solidFill>
                  <a:schemeClr val="bg1">
                    <a:lumMod val="50000"/>
                  </a:schemeClr>
                </a:solidFill>
                <a:latin typeface="Arial" pitchFamily="34" charset="0"/>
                <a:cs typeface="Arial" pitchFamily="34" charset="0"/>
              </a:rPr>
              <a:t>, Collaborative filtering with temporal dynamics, KDD ’09</a:t>
            </a:r>
            <a:endParaRPr lang="en-US" sz="1200" dirty="0">
              <a:solidFill>
                <a:schemeClr val="bg1">
                  <a:lumMod val="50000"/>
                </a:schemeClr>
              </a:solidFill>
              <a:latin typeface="Arial" pitchFamily="34" charset="0"/>
              <a:cs typeface="Arial" pitchFamily="34" charset="0"/>
            </a:endParaRPr>
          </a:p>
        </p:txBody>
      </p:sp>
      <p:pic>
        <p:nvPicPr>
          <p:cNvPr id="12" name="내용 개체 틀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1676400" y="4917832"/>
            <a:ext cx="3073016" cy="596825"/>
          </a:xfrm>
          <a:prstGeom prst="rect">
            <a:avLst/>
          </a:prstGeom>
          <a:noFill/>
          <a:ln w="9525">
            <a:noFill/>
            <a:miter lim="800000"/>
            <a:headEnd/>
            <a:tailEnd/>
          </a:ln>
          <a:effectLst/>
        </p:spPr>
      </p:pic>
    </p:spTree>
    <p:extLst>
      <p:ext uri="{BB962C8B-B14F-4D97-AF65-F5344CB8AC3E}">
        <p14:creationId xmlns:p14="http://schemas.microsoft.com/office/powerpoint/2010/main" val="3073874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a:grpSpLocks/>
          </p:cNvGrpSpPr>
          <p:nvPr/>
        </p:nvGrpSpPr>
        <p:grpSpPr bwMode="auto">
          <a:xfrm>
            <a:off x="5461000" y="2686050"/>
            <a:ext cx="2844800" cy="3563937"/>
            <a:chOff x="3379" y="1162"/>
            <a:chExt cx="1792" cy="2245"/>
          </a:xfrm>
        </p:grpSpPr>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l="10287" r="15967" b="-313"/>
            <a:stretch>
              <a:fillRect/>
            </a:stretch>
          </p:blipFill>
          <p:spPr bwMode="auto">
            <a:xfrm>
              <a:off x="3379" y="1162"/>
              <a:ext cx="1792" cy="224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a:spLocks noChangeArrowheads="1"/>
            </p:cNvSpPr>
            <p:nvPr/>
          </p:nvSpPr>
          <p:spPr bwMode="auto">
            <a:xfrm>
              <a:off x="3424" y="2840"/>
              <a:ext cx="227"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0" name="Rectangle 9"/>
            <p:cNvSpPr>
              <a:spLocks noChangeArrowheads="1"/>
            </p:cNvSpPr>
            <p:nvPr/>
          </p:nvSpPr>
          <p:spPr bwMode="auto">
            <a:xfrm>
              <a:off x="3424" y="2115"/>
              <a:ext cx="227"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1" name="Rectangle 10"/>
            <p:cNvSpPr>
              <a:spLocks noChangeArrowheads="1"/>
            </p:cNvSpPr>
            <p:nvPr/>
          </p:nvSpPr>
          <p:spPr bwMode="auto">
            <a:xfrm>
              <a:off x="3470" y="1366"/>
              <a:ext cx="158"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sp>
        <p:nvSpPr>
          <p:cNvPr id="19" name="Title 18"/>
          <p:cNvSpPr>
            <a:spLocks noGrp="1"/>
          </p:cNvSpPr>
          <p:nvPr>
            <p:ph type="title"/>
          </p:nvPr>
        </p:nvSpPr>
        <p:spPr/>
        <p:txBody>
          <a:bodyPr/>
          <a:lstStyle/>
          <a:p>
            <a:r>
              <a:rPr lang="en-US" dirty="0" err="1"/>
              <a:t>BellKor</a:t>
            </a:r>
            <a:r>
              <a:rPr lang="en-US" dirty="0"/>
              <a:t> Recommender System</a:t>
            </a:r>
          </a:p>
        </p:txBody>
      </p:sp>
      <p:sp>
        <p:nvSpPr>
          <p:cNvPr id="3" name="Content Placeholder 2"/>
          <p:cNvSpPr>
            <a:spLocks noGrp="1"/>
          </p:cNvSpPr>
          <p:nvPr>
            <p:ph idx="1"/>
          </p:nvPr>
        </p:nvSpPr>
        <p:spPr/>
        <p:txBody>
          <a:bodyPr>
            <a:normAutofit lnSpcReduction="10000"/>
          </a:bodyPr>
          <a:lstStyle/>
          <a:p>
            <a:r>
              <a:rPr lang="en-US" b="1" dirty="0">
                <a:solidFill>
                  <a:srgbClr val="008000"/>
                </a:solidFill>
              </a:rPr>
              <a:t>The winner of the Netflix Challenge!</a:t>
            </a:r>
          </a:p>
          <a:p>
            <a:r>
              <a:rPr lang="en-US" b="1" dirty="0">
                <a:solidFill>
                  <a:srgbClr val="0000FF"/>
                </a:solidFill>
              </a:rPr>
              <a:t>Multi-scale modeling of the data:</a:t>
            </a:r>
            <a:br>
              <a:rPr lang="en-US" b="1" dirty="0">
                <a:solidFill>
                  <a:srgbClr val="0000FF"/>
                </a:solidFill>
              </a:rPr>
            </a:br>
            <a:r>
              <a:rPr lang="en-US" dirty="0"/>
              <a:t>Combine top level, “regional”</a:t>
            </a:r>
            <a:br>
              <a:rPr lang="en-US" dirty="0"/>
            </a:br>
            <a:r>
              <a:rPr lang="en-US" dirty="0"/>
              <a:t>modeling of the data, with </a:t>
            </a:r>
            <a:br>
              <a:rPr lang="en-US" dirty="0"/>
            </a:br>
            <a:r>
              <a:rPr lang="en-US" dirty="0"/>
              <a:t>a refined, local view:</a:t>
            </a:r>
          </a:p>
          <a:p>
            <a:pPr lvl="1"/>
            <a:r>
              <a:rPr lang="en-US" b="1" dirty="0">
                <a:solidFill>
                  <a:srgbClr val="D60093"/>
                </a:solidFill>
              </a:rPr>
              <a:t>Global:</a:t>
            </a:r>
          </a:p>
          <a:p>
            <a:pPr lvl="2"/>
            <a:r>
              <a:rPr lang="en-US" dirty="0"/>
              <a:t>Overall deviations of users/movies</a:t>
            </a:r>
          </a:p>
          <a:p>
            <a:pPr lvl="1"/>
            <a:r>
              <a:rPr lang="en-US" b="1" dirty="0">
                <a:solidFill>
                  <a:srgbClr val="D60093"/>
                </a:solidFill>
              </a:rPr>
              <a:t>Factorization:</a:t>
            </a:r>
            <a:r>
              <a:rPr lang="en-US" dirty="0">
                <a:solidFill>
                  <a:srgbClr val="D60093"/>
                </a:solidFill>
              </a:rPr>
              <a:t> </a:t>
            </a:r>
          </a:p>
          <a:p>
            <a:pPr lvl="2"/>
            <a:r>
              <a:rPr lang="en-US" dirty="0"/>
              <a:t>Addressing “regional” effects</a:t>
            </a:r>
          </a:p>
          <a:p>
            <a:pPr lvl="1"/>
            <a:r>
              <a:rPr lang="en-US" b="1" dirty="0">
                <a:solidFill>
                  <a:srgbClr val="D60093"/>
                </a:solidFill>
              </a:rPr>
              <a:t>Collaborative filtering:</a:t>
            </a:r>
            <a:r>
              <a:rPr lang="en-US" dirty="0"/>
              <a:t> </a:t>
            </a:r>
          </a:p>
          <a:p>
            <a:pPr lvl="2"/>
            <a:r>
              <a:rPr lang="en-US" dirty="0"/>
              <a:t>Extract local patterns</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5</a:t>
            </a:fld>
            <a:endParaRPr lang="en-US"/>
          </a:p>
        </p:txBody>
      </p:sp>
      <p:sp>
        <p:nvSpPr>
          <p:cNvPr id="12" name="Text Box 12"/>
          <p:cNvSpPr txBox="1">
            <a:spLocks noChangeArrowheads="1"/>
          </p:cNvSpPr>
          <p:nvPr/>
        </p:nvSpPr>
        <p:spPr bwMode="auto">
          <a:xfrm>
            <a:off x="7391401" y="2362200"/>
            <a:ext cx="18478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b="1" dirty="0">
                <a:solidFill>
                  <a:srgbClr val="D60093"/>
                </a:solidFill>
              </a:rPr>
              <a:t>Global effects</a:t>
            </a:r>
          </a:p>
        </p:txBody>
      </p:sp>
      <p:sp>
        <p:nvSpPr>
          <p:cNvPr id="13" name="Text Box 13"/>
          <p:cNvSpPr txBox="1">
            <a:spLocks noChangeArrowheads="1"/>
          </p:cNvSpPr>
          <p:nvPr/>
        </p:nvSpPr>
        <p:spPr bwMode="auto">
          <a:xfrm>
            <a:off x="7467463" y="3586162"/>
            <a:ext cx="18052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b="1" dirty="0">
                <a:solidFill>
                  <a:srgbClr val="D60093"/>
                </a:solidFill>
              </a:rPr>
              <a:t>Factorization</a:t>
            </a:r>
          </a:p>
        </p:txBody>
      </p:sp>
      <p:sp>
        <p:nvSpPr>
          <p:cNvPr id="14" name="Text Box 14"/>
          <p:cNvSpPr txBox="1">
            <a:spLocks noChangeArrowheads="1"/>
          </p:cNvSpPr>
          <p:nvPr/>
        </p:nvSpPr>
        <p:spPr bwMode="auto">
          <a:xfrm>
            <a:off x="7543801" y="4535269"/>
            <a:ext cx="17525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b="1" dirty="0">
                <a:solidFill>
                  <a:srgbClr val="D60093"/>
                </a:solidFill>
              </a:rPr>
              <a:t>Collaborative filtering</a:t>
            </a:r>
          </a:p>
        </p:txBody>
      </p:sp>
    </p:spTree>
    <p:extLst>
      <p:ext uri="{BB962C8B-B14F-4D97-AF65-F5344CB8AC3E}">
        <p14:creationId xmlns:p14="http://schemas.microsoft.com/office/powerpoint/2010/main" val="3015225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Temporal Effects</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50</a:t>
            </a:fld>
            <a:endParaRPr lang="en-US"/>
          </a:p>
        </p:txBody>
      </p:sp>
      <p:graphicFrame>
        <p:nvGraphicFramePr>
          <p:cNvPr id="7" name="Chart 6"/>
          <p:cNvGraphicFramePr>
            <a:graphicFrameLocks/>
          </p:cNvGraphicFramePr>
          <p:nvPr>
            <p:extLst>
              <p:ext uri="{D42A27DB-BD31-4B8C-83A1-F6EECF244321}">
                <p14:modId xmlns:p14="http://schemas.microsoft.com/office/powerpoint/2010/main" val="1029117118"/>
              </p:ext>
            </p:extLst>
          </p:nvPr>
        </p:nvGraphicFramePr>
        <p:xfrm>
          <a:off x="228600" y="1219200"/>
          <a:ext cx="8686800" cy="533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209986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9144000" cy="6858000"/>
          </a:xfrm>
          <a:prstGeom prst="rect">
            <a:avLst/>
          </a:prstGeom>
          <a:solidFill>
            <a:schemeClr val="tx1"/>
          </a:solidFill>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64886" name="AutoShape 22"/>
          <p:cNvSpPr>
            <a:spLocks noChangeArrowheads="1"/>
          </p:cNvSpPr>
          <p:nvPr/>
        </p:nvSpPr>
        <p:spPr bwMode="auto">
          <a:xfrm>
            <a:off x="3905250" y="1219200"/>
            <a:ext cx="585787" cy="5257800"/>
          </a:xfrm>
          <a:prstGeom prst="downArrow">
            <a:avLst>
              <a:gd name="adj1" fmla="val 50000"/>
              <a:gd name="adj2" fmla="val 29201"/>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67" name="Line 3"/>
          <p:cNvSpPr>
            <a:spLocks noChangeShapeType="1"/>
          </p:cNvSpPr>
          <p:nvPr/>
        </p:nvSpPr>
        <p:spPr bwMode="auto">
          <a:xfrm>
            <a:off x="4048506" y="1676400"/>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77" name="Line 13"/>
          <p:cNvSpPr>
            <a:spLocks noChangeShapeType="1"/>
          </p:cNvSpPr>
          <p:nvPr/>
        </p:nvSpPr>
        <p:spPr bwMode="auto">
          <a:xfrm>
            <a:off x="4057650" y="6129337"/>
            <a:ext cx="936625"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78" name="Text Box 14"/>
          <p:cNvSpPr txBox="1">
            <a:spLocks noChangeArrowheads="1"/>
          </p:cNvSpPr>
          <p:nvPr/>
        </p:nvSpPr>
        <p:spPr bwMode="auto">
          <a:xfrm>
            <a:off x="4310062" y="5805487"/>
            <a:ext cx="2268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solidFill>
                  <a:srgbClr val="FF0000"/>
                </a:solidFill>
                <a:latin typeface="Arial" pitchFamily="34" charset="0"/>
                <a:cs typeface="Arial" pitchFamily="34" charset="0"/>
              </a:rPr>
              <a:t>Grand Prize: 0.8563 </a:t>
            </a:r>
          </a:p>
        </p:txBody>
      </p:sp>
      <p:sp>
        <p:nvSpPr>
          <p:cNvPr id="164880" name="Text Box 16"/>
          <p:cNvSpPr txBox="1">
            <a:spLocks noChangeArrowheads="1"/>
          </p:cNvSpPr>
          <p:nvPr/>
        </p:nvSpPr>
        <p:spPr bwMode="auto">
          <a:xfrm>
            <a:off x="4300537" y="2855976"/>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Netflix: 0.9514 </a:t>
            </a:r>
          </a:p>
        </p:txBody>
      </p:sp>
      <p:sp>
        <p:nvSpPr>
          <p:cNvPr id="164881" name="Text Box 17"/>
          <p:cNvSpPr txBox="1">
            <a:spLocks noChangeArrowheads="1"/>
          </p:cNvSpPr>
          <p:nvPr/>
        </p:nvSpPr>
        <p:spPr bwMode="auto">
          <a:xfrm>
            <a:off x="4310062" y="2300287"/>
            <a:ext cx="2700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Movie average: 1.0533</a:t>
            </a:r>
          </a:p>
        </p:txBody>
      </p:sp>
      <p:sp>
        <p:nvSpPr>
          <p:cNvPr id="164882" name="Text Box 18"/>
          <p:cNvSpPr txBox="1">
            <a:spLocks noChangeArrowheads="1"/>
          </p:cNvSpPr>
          <p:nvPr/>
        </p:nvSpPr>
        <p:spPr bwMode="auto">
          <a:xfrm>
            <a:off x="4310062" y="1937575"/>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User average: 1.0651 </a:t>
            </a:r>
          </a:p>
        </p:txBody>
      </p:sp>
      <p:sp>
        <p:nvSpPr>
          <p:cNvPr id="164883" name="Text Box 19"/>
          <p:cNvSpPr txBox="1">
            <a:spLocks noChangeArrowheads="1"/>
          </p:cNvSpPr>
          <p:nvPr/>
        </p:nvSpPr>
        <p:spPr bwMode="auto">
          <a:xfrm>
            <a:off x="4310062" y="1313688"/>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Global average: 1.1296 </a:t>
            </a:r>
          </a:p>
        </p:txBody>
      </p:sp>
      <p:sp>
        <p:nvSpPr>
          <p:cNvPr id="164892" name="Rectangle 28"/>
          <p:cNvSpPr>
            <a:spLocks noGrp="1" noChangeArrowheads="1"/>
          </p:cNvSpPr>
          <p:nvPr>
            <p:ph type="title"/>
          </p:nvPr>
        </p:nvSpPr>
        <p:spPr>
          <a:noFill/>
          <a:ln/>
        </p:spPr>
        <p:txBody>
          <a:bodyPr/>
          <a:lstStyle/>
          <a:p>
            <a:r>
              <a:rPr lang="en-US" dirty="0"/>
              <a:t>Performance of Various Methods</a:t>
            </a:r>
          </a:p>
        </p:txBody>
      </p:sp>
      <p:sp>
        <p:nvSpPr>
          <p:cNvPr id="33" name="Line 3"/>
          <p:cNvSpPr>
            <a:spLocks noChangeShapeType="1"/>
          </p:cNvSpPr>
          <p:nvPr/>
        </p:nvSpPr>
        <p:spPr bwMode="auto">
          <a:xfrm>
            <a:off x="4049712" y="2242375"/>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4" name="Line 3"/>
          <p:cNvSpPr>
            <a:spLocks noChangeShapeType="1"/>
          </p:cNvSpPr>
          <p:nvPr/>
        </p:nvSpPr>
        <p:spPr bwMode="auto">
          <a:xfrm>
            <a:off x="4049712" y="2623375"/>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5" name="Line 3"/>
          <p:cNvSpPr>
            <a:spLocks noChangeShapeType="1"/>
          </p:cNvSpPr>
          <p:nvPr/>
        </p:nvSpPr>
        <p:spPr bwMode="auto">
          <a:xfrm>
            <a:off x="4050918" y="3202924"/>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6" name="Line 3"/>
          <p:cNvSpPr>
            <a:spLocks noChangeShapeType="1"/>
          </p:cNvSpPr>
          <p:nvPr/>
        </p:nvSpPr>
        <p:spPr bwMode="auto">
          <a:xfrm>
            <a:off x="3449256" y="3669792"/>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7" name="Text Box 16"/>
          <p:cNvSpPr txBox="1">
            <a:spLocks noChangeArrowheads="1"/>
          </p:cNvSpPr>
          <p:nvPr/>
        </p:nvSpPr>
        <p:spPr bwMode="auto">
          <a:xfrm>
            <a:off x="533400" y="3352800"/>
            <a:ext cx="35163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a:solidFill>
                  <a:srgbClr val="FFFF00"/>
                </a:solidFill>
                <a:latin typeface="Arial" pitchFamily="34" charset="0"/>
                <a:cs typeface="Arial" pitchFamily="34" charset="0"/>
              </a:rPr>
              <a:t>Basic Collaborative filtering: 0.94</a:t>
            </a:r>
          </a:p>
        </p:txBody>
      </p:sp>
      <p:sp>
        <p:nvSpPr>
          <p:cNvPr id="38" name="Line 3"/>
          <p:cNvSpPr>
            <a:spLocks noChangeShapeType="1"/>
          </p:cNvSpPr>
          <p:nvPr/>
        </p:nvSpPr>
        <p:spPr bwMode="auto">
          <a:xfrm>
            <a:off x="3449256" y="4376928"/>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9" name="Text Box 16"/>
          <p:cNvSpPr txBox="1">
            <a:spLocks noChangeArrowheads="1"/>
          </p:cNvSpPr>
          <p:nvPr/>
        </p:nvSpPr>
        <p:spPr bwMode="auto">
          <a:xfrm>
            <a:off x="1001712" y="4059936"/>
            <a:ext cx="3048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a:solidFill>
                  <a:srgbClr val="FFFF00"/>
                </a:solidFill>
                <a:latin typeface="Arial" pitchFamily="34" charset="0"/>
                <a:cs typeface="Arial" pitchFamily="34" charset="0"/>
              </a:rPr>
              <a:t>Latent factors: 0.90</a:t>
            </a:r>
          </a:p>
        </p:txBody>
      </p:sp>
      <p:sp>
        <p:nvSpPr>
          <p:cNvPr id="41" name="Line 3"/>
          <p:cNvSpPr>
            <a:spLocks noChangeShapeType="1"/>
          </p:cNvSpPr>
          <p:nvPr/>
        </p:nvSpPr>
        <p:spPr bwMode="auto">
          <a:xfrm>
            <a:off x="3449256" y="4845796"/>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42" name="Text Box 16"/>
          <p:cNvSpPr txBox="1">
            <a:spLocks noChangeArrowheads="1"/>
          </p:cNvSpPr>
          <p:nvPr/>
        </p:nvSpPr>
        <p:spPr bwMode="auto">
          <a:xfrm>
            <a:off x="762000" y="4519660"/>
            <a:ext cx="3276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a:solidFill>
                  <a:srgbClr val="FFFF00"/>
                </a:solidFill>
                <a:latin typeface="Arial" pitchFamily="34" charset="0"/>
                <a:cs typeface="Arial" pitchFamily="34" charset="0"/>
              </a:rPr>
              <a:t>Latent </a:t>
            </a:r>
            <a:r>
              <a:rPr lang="en-US" dirty="0" err="1">
                <a:solidFill>
                  <a:srgbClr val="FFFF00"/>
                </a:solidFill>
                <a:latin typeface="Arial" pitchFamily="34" charset="0"/>
                <a:cs typeface="Arial" pitchFamily="34" charset="0"/>
              </a:rPr>
              <a:t>factors+Biases</a:t>
            </a:r>
            <a:r>
              <a:rPr lang="en-US" dirty="0">
                <a:solidFill>
                  <a:srgbClr val="FFFF00"/>
                </a:solidFill>
                <a:latin typeface="Arial" pitchFamily="34" charset="0"/>
                <a:cs typeface="Arial" pitchFamily="34" charset="0"/>
              </a:rPr>
              <a:t>: 0.89</a:t>
            </a:r>
          </a:p>
        </p:txBody>
      </p:sp>
      <p:sp>
        <p:nvSpPr>
          <p:cNvPr id="43" name="Line 3"/>
          <p:cNvSpPr>
            <a:spLocks noChangeShapeType="1"/>
          </p:cNvSpPr>
          <p:nvPr/>
        </p:nvSpPr>
        <p:spPr bwMode="auto">
          <a:xfrm>
            <a:off x="3449256" y="4062460"/>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44" name="Text Box 16"/>
          <p:cNvSpPr txBox="1">
            <a:spLocks noChangeArrowheads="1"/>
          </p:cNvSpPr>
          <p:nvPr/>
        </p:nvSpPr>
        <p:spPr bwMode="auto">
          <a:xfrm>
            <a:off x="533400" y="3745468"/>
            <a:ext cx="35163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a:solidFill>
                  <a:srgbClr val="FFFF00"/>
                </a:solidFill>
                <a:latin typeface="Arial" pitchFamily="34" charset="0"/>
                <a:cs typeface="Arial" pitchFamily="34" charset="0"/>
              </a:rPr>
              <a:t>Collaborative filtering++: 0.91</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51</a:t>
            </a:fld>
            <a:endParaRPr lang="en-US"/>
          </a:p>
        </p:txBody>
      </p:sp>
      <p:sp>
        <p:nvSpPr>
          <p:cNvPr id="30" name="Line 3"/>
          <p:cNvSpPr>
            <a:spLocks noChangeShapeType="1"/>
          </p:cNvSpPr>
          <p:nvPr/>
        </p:nvSpPr>
        <p:spPr bwMode="auto">
          <a:xfrm>
            <a:off x="3449256" y="5595604"/>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1" name="Text Box 16"/>
          <p:cNvSpPr txBox="1">
            <a:spLocks noChangeArrowheads="1"/>
          </p:cNvSpPr>
          <p:nvPr/>
        </p:nvSpPr>
        <p:spPr bwMode="auto">
          <a:xfrm>
            <a:off x="0" y="5269468"/>
            <a:ext cx="4038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b="1" dirty="0">
                <a:solidFill>
                  <a:srgbClr val="FFFF00"/>
                </a:solidFill>
                <a:latin typeface="Arial" pitchFamily="34" charset="0"/>
                <a:cs typeface="Arial" pitchFamily="34" charset="0"/>
              </a:rPr>
              <a:t>Latent </a:t>
            </a:r>
            <a:r>
              <a:rPr lang="en-US" b="1" dirty="0" err="1">
                <a:solidFill>
                  <a:srgbClr val="FFFF00"/>
                </a:solidFill>
                <a:latin typeface="Arial" pitchFamily="34" charset="0"/>
                <a:cs typeface="Arial" pitchFamily="34" charset="0"/>
              </a:rPr>
              <a:t>factors+Biases+Time</a:t>
            </a:r>
            <a:r>
              <a:rPr lang="en-US" b="1" dirty="0">
                <a:solidFill>
                  <a:srgbClr val="FFFF00"/>
                </a:solidFill>
                <a:latin typeface="Arial" pitchFamily="34" charset="0"/>
                <a:cs typeface="Arial" pitchFamily="34" charset="0"/>
              </a:rPr>
              <a:t>: 0.876</a:t>
            </a:r>
          </a:p>
        </p:txBody>
      </p:sp>
      <p:sp>
        <p:nvSpPr>
          <p:cNvPr id="5" name="TextBox 4"/>
          <p:cNvSpPr txBox="1"/>
          <p:nvPr/>
        </p:nvSpPr>
        <p:spPr>
          <a:xfrm>
            <a:off x="5415023" y="3500497"/>
            <a:ext cx="3554178" cy="2062103"/>
          </a:xfrm>
          <a:prstGeom prst="rect">
            <a:avLst/>
          </a:prstGeom>
          <a:noFill/>
        </p:spPr>
        <p:txBody>
          <a:bodyPr wrap="none" rtlCol="0">
            <a:spAutoFit/>
          </a:bodyPr>
          <a:lstStyle/>
          <a:p>
            <a:r>
              <a:rPr lang="en-US" sz="3200" dirty="0">
                <a:solidFill>
                  <a:srgbClr val="D60093"/>
                </a:solidFill>
                <a:latin typeface="Arial" pitchFamily="34" charset="0"/>
                <a:cs typeface="Arial" pitchFamily="34" charset="0"/>
              </a:rPr>
              <a:t>Still no prize! </a:t>
            </a:r>
            <a:r>
              <a:rPr lang="en-US" sz="3200" dirty="0">
                <a:solidFill>
                  <a:srgbClr val="D60093"/>
                </a:solidFill>
                <a:latin typeface="Arial" pitchFamily="34" charset="0"/>
                <a:cs typeface="Arial" pitchFamily="34" charset="0"/>
                <a:sym typeface="Wingdings" pitchFamily="2" charset="2"/>
              </a:rPr>
              <a:t></a:t>
            </a:r>
            <a:endParaRPr lang="en-US" sz="3200" dirty="0">
              <a:solidFill>
                <a:srgbClr val="D60093"/>
              </a:solidFill>
              <a:latin typeface="Arial" pitchFamily="34" charset="0"/>
              <a:cs typeface="Arial" pitchFamily="34" charset="0"/>
            </a:endParaRPr>
          </a:p>
          <a:p>
            <a:r>
              <a:rPr lang="en-US" sz="3200" dirty="0">
                <a:solidFill>
                  <a:srgbClr val="D60093"/>
                </a:solidFill>
                <a:latin typeface="Arial" pitchFamily="34" charset="0"/>
                <a:cs typeface="Arial" pitchFamily="34" charset="0"/>
              </a:rPr>
              <a:t>Getting desperate.</a:t>
            </a:r>
          </a:p>
          <a:p>
            <a:r>
              <a:rPr lang="en-US" sz="3200" b="1" dirty="0">
                <a:solidFill>
                  <a:srgbClr val="D60093"/>
                </a:solidFill>
                <a:latin typeface="Arial" pitchFamily="34" charset="0"/>
                <a:cs typeface="Arial" pitchFamily="34" charset="0"/>
              </a:rPr>
              <a:t>Try a “kitchen </a:t>
            </a:r>
            <a:br>
              <a:rPr lang="en-US" sz="3200" b="1" dirty="0">
                <a:solidFill>
                  <a:srgbClr val="D60093"/>
                </a:solidFill>
                <a:latin typeface="Arial" pitchFamily="34" charset="0"/>
                <a:cs typeface="Arial" pitchFamily="34" charset="0"/>
              </a:rPr>
            </a:br>
            <a:r>
              <a:rPr lang="en-US" sz="3200" b="1" dirty="0">
                <a:solidFill>
                  <a:srgbClr val="D60093"/>
                </a:solidFill>
                <a:latin typeface="Arial" pitchFamily="34" charset="0"/>
                <a:cs typeface="Arial" pitchFamily="34" charset="0"/>
              </a:rPr>
              <a:t>sink” approach!</a:t>
            </a:r>
          </a:p>
        </p:txBody>
      </p:sp>
    </p:spTree>
    <p:extLst>
      <p:ext uri="{BB962C8B-B14F-4D97-AF65-F5344CB8AC3E}">
        <p14:creationId xmlns:p14="http://schemas.microsoft.com/office/powerpoint/2010/main" val="261878406"/>
      </p:ext>
    </p:extLst>
  </p:cSld>
  <p:clrMapOvr>
    <a:masterClrMapping/>
  </p:clrMapOvr>
  <p:transition advTm="32094"/>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endParaRPr lang="en-US"/>
          </a:p>
        </p:txBody>
      </p:sp>
      <p:graphicFrame>
        <p:nvGraphicFramePr>
          <p:cNvPr id="2050" name="Object 2"/>
          <p:cNvGraphicFramePr>
            <a:graphicFrameLocks noGrp="1" noChangeAspect="1"/>
          </p:cNvGraphicFramePr>
          <p:nvPr>
            <p:ph idx="1"/>
          </p:nvPr>
        </p:nvGraphicFramePr>
        <p:xfrm>
          <a:off x="0" y="0"/>
          <a:ext cx="9144000" cy="6851650"/>
        </p:xfrm>
        <a:graphic>
          <a:graphicData uri="http://schemas.openxmlformats.org/presentationml/2006/ole">
            <mc:AlternateContent xmlns:mc="http://schemas.openxmlformats.org/markup-compatibility/2006">
              <mc:Choice xmlns:v="urn:schemas-microsoft-com:vml" Requires="v">
                <p:oleObj spid="_x0000_s42126" name="Acrobat Document" r:id="rId4" imgW="8485560" imgH="6275160" progId="AcroExch.Document.7">
                  <p:embed/>
                </p:oleObj>
              </mc:Choice>
              <mc:Fallback>
                <p:oleObj name="Acrobat Document" r:id="rId4" imgW="8485560" imgH="6275160" progId="AcroExch.Document.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52</a:t>
            </a:fld>
            <a:endParaRPr lang="en-US"/>
          </a:p>
        </p:txBody>
      </p:sp>
    </p:spTree>
    <p:extLst>
      <p:ext uri="{BB962C8B-B14F-4D97-AF65-F5344CB8AC3E}">
        <p14:creationId xmlns:p14="http://schemas.microsoft.com/office/powerpoint/2010/main" val="7640892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Autofit/>
          </a:bodyPr>
          <a:lstStyle/>
          <a:p>
            <a:r>
              <a:rPr lang="en-US" sz="4000" dirty="0"/>
              <a:t>Standing on June 26</a:t>
            </a:r>
            <a:r>
              <a:rPr lang="en-US" sz="4000" baseline="30000" dirty="0"/>
              <a:t>th</a:t>
            </a:r>
            <a:r>
              <a:rPr lang="en-US" sz="4000" dirty="0"/>
              <a:t> 2009</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53</a:t>
            </a:fld>
            <a:endParaRPr lang="en-US"/>
          </a:p>
        </p:txBody>
      </p:sp>
      <p:pic>
        <p:nvPicPr>
          <p:cNvPr id="62468" name="Picture 3" descr="netflix_leaderboard_june26_2009"/>
          <p:cNvPicPr>
            <a:picLocks noChangeAspect="1" noChangeArrowheads="1"/>
          </p:cNvPicPr>
          <p:nvPr/>
        </p:nvPicPr>
        <p:blipFill>
          <a:blip r:embed="rId2" cstate="print"/>
          <a:srcRect l="1801" t="15079" r="4500" b="4712"/>
          <a:stretch>
            <a:fillRect/>
          </a:stretch>
        </p:blipFill>
        <p:spPr bwMode="auto">
          <a:xfrm>
            <a:off x="1182688" y="1133475"/>
            <a:ext cx="6818312" cy="5572125"/>
          </a:xfrm>
          <a:prstGeom prst="rect">
            <a:avLst/>
          </a:prstGeom>
          <a:noFill/>
          <a:ln w="9525">
            <a:noFill/>
            <a:miter lim="800000"/>
            <a:headEnd/>
            <a:tailEnd/>
          </a:ln>
        </p:spPr>
      </p:pic>
      <p:sp>
        <p:nvSpPr>
          <p:cNvPr id="2" name="Rectangle 1"/>
          <p:cNvSpPr/>
          <p:nvPr/>
        </p:nvSpPr>
        <p:spPr>
          <a:xfrm>
            <a:off x="762000" y="6336268"/>
            <a:ext cx="7659688" cy="369332"/>
          </a:xfrm>
          <a:prstGeom prst="rect">
            <a:avLst/>
          </a:prstGeom>
          <a:solidFill>
            <a:schemeClr val="bg1"/>
          </a:solidFill>
        </p:spPr>
        <p:txBody>
          <a:bodyPr wrap="square">
            <a:spAutoFit/>
          </a:bodyPr>
          <a:lstStyle/>
          <a:p>
            <a:pPr algn="ctr"/>
            <a:r>
              <a:rPr lang="en-US" b="1" dirty="0">
                <a:latin typeface="Arial" pitchFamily="34" charset="0"/>
                <a:cs typeface="Arial" pitchFamily="34" charset="0"/>
              </a:rPr>
              <a:t>June 26</a:t>
            </a:r>
            <a:r>
              <a:rPr lang="en-US" b="1" baseline="30000" dirty="0">
                <a:latin typeface="Arial" pitchFamily="34" charset="0"/>
                <a:cs typeface="Arial" pitchFamily="34" charset="0"/>
              </a:rPr>
              <a:t>th</a:t>
            </a:r>
            <a:r>
              <a:rPr lang="en-US" b="1" dirty="0">
                <a:latin typeface="Arial" pitchFamily="34" charset="0"/>
                <a:cs typeface="Arial" pitchFamily="34" charset="0"/>
              </a:rPr>
              <a:t> submission triggers 30-day “last call”</a:t>
            </a:r>
          </a:p>
        </p:txBody>
      </p:sp>
    </p:spTree>
    <p:extLst>
      <p:ext uri="{BB962C8B-B14F-4D97-AF65-F5344CB8AC3E}">
        <p14:creationId xmlns:p14="http://schemas.microsoft.com/office/powerpoint/2010/main" val="31337501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3"/>
          <p:cNvSpPr>
            <a:spLocks noGrp="1"/>
          </p:cNvSpPr>
          <p:nvPr>
            <p:ph type="title"/>
          </p:nvPr>
        </p:nvSpPr>
        <p:spPr/>
        <p:txBody>
          <a:bodyPr/>
          <a:lstStyle/>
          <a:p>
            <a:r>
              <a:rPr lang="en-US"/>
              <a:t>The Last 30 Days</a:t>
            </a:r>
          </a:p>
        </p:txBody>
      </p:sp>
      <p:sp>
        <p:nvSpPr>
          <p:cNvPr id="64515" name="Content Placeholder 4"/>
          <p:cNvSpPr>
            <a:spLocks noGrp="1"/>
          </p:cNvSpPr>
          <p:nvPr>
            <p:ph idx="1"/>
          </p:nvPr>
        </p:nvSpPr>
        <p:spPr>
          <a:xfrm>
            <a:off x="457200" y="1371600"/>
            <a:ext cx="8229600" cy="5257800"/>
          </a:xfrm>
        </p:spPr>
        <p:txBody>
          <a:bodyPr>
            <a:normAutofit fontScale="85000" lnSpcReduction="10000"/>
          </a:bodyPr>
          <a:lstStyle/>
          <a:p>
            <a:r>
              <a:rPr lang="en-US" b="1" dirty="0">
                <a:solidFill>
                  <a:srgbClr val="0000FF"/>
                </a:solidFill>
              </a:rPr>
              <a:t>Ensemble team formed</a:t>
            </a:r>
          </a:p>
          <a:p>
            <a:pPr lvl="1"/>
            <a:r>
              <a:rPr lang="en-US" dirty="0"/>
              <a:t>Group of other teams on </a:t>
            </a:r>
            <a:r>
              <a:rPr lang="en-US" dirty="0" err="1"/>
              <a:t>leaderboard</a:t>
            </a:r>
            <a:r>
              <a:rPr lang="en-US" dirty="0"/>
              <a:t> forms a new team</a:t>
            </a:r>
          </a:p>
          <a:p>
            <a:pPr lvl="1"/>
            <a:r>
              <a:rPr lang="en-US" dirty="0"/>
              <a:t>Relies on combining their models</a:t>
            </a:r>
          </a:p>
          <a:p>
            <a:pPr lvl="1"/>
            <a:r>
              <a:rPr lang="en-US" dirty="0"/>
              <a:t>Quickly also get a qualifying score over 10%</a:t>
            </a:r>
          </a:p>
          <a:p>
            <a:pPr lvl="8"/>
            <a:endParaRPr lang="en-US" dirty="0"/>
          </a:p>
          <a:p>
            <a:r>
              <a:rPr lang="en-US" b="1" dirty="0" err="1">
                <a:solidFill>
                  <a:srgbClr val="D60093"/>
                </a:solidFill>
              </a:rPr>
              <a:t>BellKor</a:t>
            </a:r>
            <a:endParaRPr lang="en-US" b="1" dirty="0">
              <a:solidFill>
                <a:srgbClr val="D60093"/>
              </a:solidFill>
            </a:endParaRPr>
          </a:p>
          <a:p>
            <a:pPr lvl="1"/>
            <a:r>
              <a:rPr lang="en-US" dirty="0"/>
              <a:t>Continue to get small improvements in their scores</a:t>
            </a:r>
          </a:p>
          <a:p>
            <a:pPr lvl="1"/>
            <a:r>
              <a:rPr lang="en-US" dirty="0"/>
              <a:t>Realize that they are in direct competition with </a:t>
            </a:r>
            <a:r>
              <a:rPr lang="en-US" dirty="0">
                <a:solidFill>
                  <a:schemeClr val="accent3"/>
                </a:solidFill>
              </a:rPr>
              <a:t>Ensemble</a:t>
            </a:r>
          </a:p>
          <a:p>
            <a:pPr lvl="8"/>
            <a:endParaRPr lang="en-US" dirty="0"/>
          </a:p>
          <a:p>
            <a:r>
              <a:rPr lang="en-US" b="1" dirty="0">
                <a:solidFill>
                  <a:srgbClr val="008000"/>
                </a:solidFill>
              </a:rPr>
              <a:t>Strategy</a:t>
            </a:r>
          </a:p>
          <a:p>
            <a:pPr lvl="1"/>
            <a:r>
              <a:rPr lang="en-US" dirty="0"/>
              <a:t>Both teams carefully monitoring the </a:t>
            </a:r>
            <a:r>
              <a:rPr lang="en-US" dirty="0" err="1"/>
              <a:t>leaderboard</a:t>
            </a:r>
            <a:endParaRPr lang="en-US" dirty="0"/>
          </a:p>
          <a:p>
            <a:pPr lvl="1"/>
            <a:r>
              <a:rPr lang="en-US" dirty="0"/>
              <a:t>Only sure way to check for improvement is to submit a set of predictions</a:t>
            </a:r>
          </a:p>
          <a:p>
            <a:pPr lvl="2"/>
            <a:r>
              <a:rPr lang="en-US" dirty="0"/>
              <a:t>This alerts the other team of your latest score</a:t>
            </a:r>
          </a:p>
        </p:txBody>
      </p:sp>
      <p:sp>
        <p:nvSpPr>
          <p:cNvPr id="5" name="Slide Number Placeholder 4"/>
          <p:cNvSpPr>
            <a:spLocks noGrp="1"/>
          </p:cNvSpPr>
          <p:nvPr>
            <p:ph type="sldNum" sz="quarter" idx="12"/>
          </p:nvPr>
        </p:nvSpPr>
        <p:spPr/>
        <p:txBody>
          <a:bodyPr/>
          <a:lstStyle/>
          <a:p>
            <a:fld id="{19B12225-5612-419B-A8D5-4B8EEE4C217E}" type="slidenum">
              <a:rPr lang="en-US" smtClean="0"/>
              <a:pPr/>
              <a:t>54</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1704752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3"/>
          <p:cNvSpPr>
            <a:spLocks noGrp="1"/>
          </p:cNvSpPr>
          <p:nvPr>
            <p:ph type="title"/>
          </p:nvPr>
        </p:nvSpPr>
        <p:spPr/>
        <p:txBody>
          <a:bodyPr/>
          <a:lstStyle/>
          <a:p>
            <a:r>
              <a:rPr lang="en-US"/>
              <a:t>24 Hours from the Deadline</a:t>
            </a:r>
          </a:p>
        </p:txBody>
      </p:sp>
      <p:sp>
        <p:nvSpPr>
          <p:cNvPr id="65539" name="Content Placeholder 4"/>
          <p:cNvSpPr>
            <a:spLocks noGrp="1"/>
          </p:cNvSpPr>
          <p:nvPr>
            <p:ph idx="1"/>
          </p:nvPr>
        </p:nvSpPr>
        <p:spPr>
          <a:xfrm>
            <a:off x="457200" y="1295400"/>
            <a:ext cx="8534400" cy="5410200"/>
          </a:xfrm>
        </p:spPr>
        <p:txBody>
          <a:bodyPr>
            <a:normAutofit fontScale="85000" lnSpcReduction="20000"/>
          </a:bodyPr>
          <a:lstStyle/>
          <a:p>
            <a:r>
              <a:rPr lang="en-US" b="1" dirty="0">
                <a:solidFill>
                  <a:srgbClr val="0000FF"/>
                </a:solidFill>
              </a:rPr>
              <a:t>Submissions limited to 1 a day</a:t>
            </a:r>
          </a:p>
          <a:p>
            <a:pPr lvl="1"/>
            <a:r>
              <a:rPr lang="en-US" dirty="0"/>
              <a:t>Only 1 final submission could be made in the last 24h</a:t>
            </a:r>
          </a:p>
          <a:p>
            <a:pPr lvl="8"/>
            <a:endParaRPr lang="en-US" dirty="0">
              <a:solidFill>
                <a:schemeClr val="accent3"/>
              </a:solidFill>
            </a:endParaRPr>
          </a:p>
          <a:p>
            <a:r>
              <a:rPr lang="en-US" b="1" dirty="0">
                <a:solidFill>
                  <a:srgbClr val="008000"/>
                </a:solidFill>
              </a:rPr>
              <a:t>24 hours before deadline…</a:t>
            </a:r>
          </a:p>
          <a:p>
            <a:pPr lvl="1"/>
            <a:r>
              <a:rPr lang="en-US" b="1" dirty="0" err="1">
                <a:solidFill>
                  <a:srgbClr val="0000FF"/>
                </a:solidFill>
              </a:rPr>
              <a:t>BellKor</a:t>
            </a:r>
            <a:r>
              <a:rPr lang="en-US" dirty="0">
                <a:solidFill>
                  <a:srgbClr val="0000FF"/>
                </a:solidFill>
              </a:rPr>
              <a:t> </a:t>
            </a:r>
            <a:r>
              <a:rPr lang="en-US" dirty="0"/>
              <a:t>team member in Austria notices (by chance) that </a:t>
            </a:r>
            <a:r>
              <a:rPr lang="en-US" b="1" dirty="0">
                <a:solidFill>
                  <a:srgbClr val="D60093"/>
                </a:solidFill>
              </a:rPr>
              <a:t>Ensemble</a:t>
            </a:r>
            <a:r>
              <a:rPr lang="en-US" dirty="0">
                <a:solidFill>
                  <a:schemeClr val="accent3"/>
                </a:solidFill>
              </a:rPr>
              <a:t> </a:t>
            </a:r>
            <a:r>
              <a:rPr lang="en-US" dirty="0"/>
              <a:t>posts a score that is slightly better than </a:t>
            </a:r>
            <a:r>
              <a:rPr lang="en-US" dirty="0" err="1"/>
              <a:t>BellKor’s</a:t>
            </a:r>
            <a:endParaRPr lang="en-US" dirty="0"/>
          </a:p>
          <a:p>
            <a:pPr lvl="8"/>
            <a:endParaRPr lang="en-US" dirty="0"/>
          </a:p>
          <a:p>
            <a:r>
              <a:rPr lang="en-US" b="1" dirty="0">
                <a:solidFill>
                  <a:srgbClr val="008000"/>
                </a:solidFill>
              </a:rPr>
              <a:t>Frantic last 24 hours for both teams</a:t>
            </a:r>
          </a:p>
          <a:p>
            <a:pPr lvl="1"/>
            <a:r>
              <a:rPr lang="en-US" dirty="0"/>
              <a:t>Much computer time on final optimization</a:t>
            </a:r>
          </a:p>
          <a:p>
            <a:pPr lvl="1"/>
            <a:r>
              <a:rPr lang="en-US" dirty="0"/>
              <a:t>Carefully calibrated to end about an hour before deadline</a:t>
            </a:r>
          </a:p>
          <a:p>
            <a:r>
              <a:rPr lang="en-US" b="1" dirty="0">
                <a:solidFill>
                  <a:srgbClr val="008000"/>
                </a:solidFill>
              </a:rPr>
              <a:t>Final submissions</a:t>
            </a:r>
          </a:p>
          <a:p>
            <a:pPr lvl="1"/>
            <a:r>
              <a:rPr lang="en-US" b="1" dirty="0" err="1"/>
              <a:t>BellKor</a:t>
            </a:r>
            <a:r>
              <a:rPr lang="en-US" dirty="0"/>
              <a:t> submits a little early (on purpose), 40 </a:t>
            </a:r>
            <a:r>
              <a:rPr lang="en-US" dirty="0" err="1"/>
              <a:t>mins</a:t>
            </a:r>
            <a:r>
              <a:rPr lang="en-US" dirty="0"/>
              <a:t> before deadline</a:t>
            </a:r>
          </a:p>
          <a:p>
            <a:pPr lvl="1"/>
            <a:r>
              <a:rPr lang="en-US" b="1" dirty="0"/>
              <a:t>Ensemble</a:t>
            </a:r>
            <a:r>
              <a:rPr lang="en-US" dirty="0"/>
              <a:t> submits their final entry 20 </a:t>
            </a:r>
            <a:r>
              <a:rPr lang="en-US" dirty="0" err="1"/>
              <a:t>mins</a:t>
            </a:r>
            <a:r>
              <a:rPr lang="en-US" dirty="0"/>
              <a:t> later</a:t>
            </a:r>
          </a:p>
          <a:p>
            <a:pPr lvl="1"/>
            <a:r>
              <a:rPr lang="en-US" b="1" dirty="0"/>
              <a:t>….and everyone waits….</a:t>
            </a:r>
          </a:p>
          <a:p>
            <a:pPr lvl="1"/>
            <a:endParaRPr lang="en-US" dirty="0"/>
          </a:p>
          <a:p>
            <a:pPr lvl="1"/>
            <a:endParaRPr lang="en-US" dirty="0"/>
          </a:p>
          <a:p>
            <a:pPr lvl="1"/>
            <a:endParaRPr lang="en-US" dirty="0"/>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55</a:t>
            </a:fld>
            <a:endParaRPr lang="en-US"/>
          </a:p>
        </p:txBody>
      </p:sp>
    </p:spTree>
    <p:extLst>
      <p:ext uri="{BB962C8B-B14F-4D97-AF65-F5344CB8AC3E}">
        <p14:creationId xmlns:p14="http://schemas.microsoft.com/office/powerpoint/2010/main" val="7353901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631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bwMode="auto">
          <a:xfrm>
            <a:off x="4097338" y="2827338"/>
            <a:ext cx="3433762" cy="474662"/>
          </a:xfrm>
          <a:prstGeom prst="rect">
            <a:avLst/>
          </a:prstGeom>
          <a:noFill/>
          <a:ln w="95250" cap="flat" cmpd="sng" algn="ctr">
            <a:solidFill>
              <a:srgbClr val="D60093"/>
            </a:solidFill>
            <a:prstDash val="sysDash"/>
            <a:round/>
            <a:headEnd type="none" w="med" len="med"/>
            <a:tailEnd type="none" w="med" len="med"/>
          </a:ln>
          <a:effectLst/>
        </p:spPr>
        <p:txBody>
          <a:bodyPr/>
          <a:lstStyle/>
          <a:p>
            <a:pPr>
              <a:defRPr/>
            </a:pPr>
            <a:endParaRPr lang="en-US">
              <a:cs typeface="Arial" pitchFamily="34" charset="0"/>
            </a:endParaRPr>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56</a:t>
            </a:fld>
            <a:endParaRPr lang="en-US"/>
          </a:p>
        </p:txBody>
      </p:sp>
    </p:spTree>
    <p:extLst>
      <p:ext uri="{BB962C8B-B14F-4D97-AF65-F5344CB8AC3E}">
        <p14:creationId xmlns:p14="http://schemas.microsoft.com/office/powerpoint/2010/main" val="3742727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152400"/>
            <a:ext cx="8686800" cy="838200"/>
          </a:xfrm>
        </p:spPr>
        <p:txBody>
          <a:bodyPr>
            <a:normAutofit/>
          </a:bodyPr>
          <a:lstStyle/>
          <a:p>
            <a:r>
              <a:rPr lang="en-US" dirty="0"/>
              <a:t>Million $ Awarded Sept 21</a:t>
            </a:r>
            <a:r>
              <a:rPr lang="en-US" baseline="30000" dirty="0"/>
              <a:t>st</a:t>
            </a:r>
            <a:r>
              <a:rPr lang="en-US" dirty="0"/>
              <a:t> 2009</a:t>
            </a:r>
          </a:p>
        </p:txBody>
      </p:sp>
      <p:pic>
        <p:nvPicPr>
          <p:cNvPr id="72707" name="Picture 3" descr="netflixawards_bigcheque_4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00" y="1506538"/>
            <a:ext cx="8191500"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57</a:t>
            </a:fld>
            <a:endParaRPr lang="en-US"/>
          </a:p>
        </p:txBody>
      </p:sp>
    </p:spTree>
    <p:extLst>
      <p:ext uri="{BB962C8B-B14F-4D97-AF65-F5344CB8AC3E}">
        <p14:creationId xmlns:p14="http://schemas.microsoft.com/office/powerpoint/2010/main" val="8736259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Acknowledgments</a:t>
            </a:r>
          </a:p>
        </p:txBody>
      </p:sp>
      <p:sp>
        <p:nvSpPr>
          <p:cNvPr id="3" name="Content Placeholder 2"/>
          <p:cNvSpPr>
            <a:spLocks noGrp="1"/>
          </p:cNvSpPr>
          <p:nvPr>
            <p:ph idx="1"/>
          </p:nvPr>
        </p:nvSpPr>
        <p:spPr/>
        <p:txBody>
          <a:bodyPr/>
          <a:lstStyle/>
          <a:p>
            <a:r>
              <a:rPr lang="en-US" dirty="0"/>
              <a:t>Some slides and plots borrowed from </a:t>
            </a:r>
            <a:br>
              <a:rPr lang="en-US" dirty="0"/>
            </a:br>
            <a:r>
              <a:rPr lang="en-US" dirty="0"/>
              <a:t>Yehuda </a:t>
            </a:r>
            <a:r>
              <a:rPr lang="en-US" dirty="0" err="1"/>
              <a:t>Koren</a:t>
            </a:r>
            <a:r>
              <a:rPr lang="en-US" dirty="0"/>
              <a:t>, Robert Bell and </a:t>
            </a:r>
            <a:r>
              <a:rPr lang="en-US" dirty="0" err="1"/>
              <a:t>Padhraic</a:t>
            </a:r>
            <a:r>
              <a:rPr lang="en-US" dirty="0"/>
              <a:t> Smyth</a:t>
            </a:r>
          </a:p>
          <a:p>
            <a:r>
              <a:rPr lang="en-US" b="1" dirty="0"/>
              <a:t>Further reading:</a:t>
            </a:r>
          </a:p>
          <a:p>
            <a:pPr lvl="1"/>
            <a:r>
              <a:rPr lang="en-US" dirty="0"/>
              <a:t>Y. </a:t>
            </a:r>
            <a:r>
              <a:rPr lang="en-US" dirty="0" err="1"/>
              <a:t>Koren</a:t>
            </a:r>
            <a:r>
              <a:rPr lang="en-US" dirty="0"/>
              <a:t>, Collaborative filtering with temporal dynamics, KDD ’09</a:t>
            </a:r>
          </a:p>
          <a:p>
            <a:pPr lvl="1"/>
            <a:r>
              <a:rPr lang="en-US" sz="2400" dirty="0">
                <a:hlinkClick r:id="rId2"/>
              </a:rPr>
              <a:t>http://www2.research.att.com/~volinsky/netflix/bpc.html</a:t>
            </a:r>
            <a:endParaRPr lang="en-US" sz="2400" dirty="0"/>
          </a:p>
          <a:p>
            <a:pPr lvl="1"/>
            <a:r>
              <a:rPr lang="en-US" sz="2400" dirty="0">
                <a:hlinkClick r:id="rId3"/>
              </a:rPr>
              <a:t>http://www.the-ensemble.com/</a:t>
            </a:r>
            <a:endParaRPr lang="en-US" sz="2400" dirty="0"/>
          </a:p>
          <a:p>
            <a:pPr lvl="1"/>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58</a:t>
            </a:fld>
            <a:endParaRPr lang="en-US"/>
          </a:p>
        </p:txBody>
      </p:sp>
    </p:spTree>
    <p:extLst>
      <p:ext uri="{BB962C8B-B14F-4D97-AF65-F5344CB8AC3E}">
        <p14:creationId xmlns:p14="http://schemas.microsoft.com/office/powerpoint/2010/main" val="3782076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rmAutofit/>
          </a:bodyPr>
          <a:lstStyle/>
          <a:p>
            <a:pPr marL="118872" indent="0"/>
            <a:r>
              <a:rPr lang="en-US" dirty="0"/>
              <a:t>Modeling Local &amp; Global Effects</a:t>
            </a:r>
          </a:p>
        </p:txBody>
      </p:sp>
      <p:sp>
        <p:nvSpPr>
          <p:cNvPr id="3" name="Content Placeholder 2"/>
          <p:cNvSpPr>
            <a:spLocks noGrp="1"/>
          </p:cNvSpPr>
          <p:nvPr>
            <p:ph idx="1"/>
          </p:nvPr>
        </p:nvSpPr>
        <p:spPr/>
        <p:txBody>
          <a:bodyPr/>
          <a:lstStyle/>
          <a:p>
            <a:r>
              <a:rPr lang="en-US" b="1" dirty="0">
                <a:solidFill>
                  <a:srgbClr val="D60093"/>
                </a:solidFill>
              </a:rPr>
              <a:t>Global:</a:t>
            </a:r>
          </a:p>
          <a:p>
            <a:pPr lvl="1"/>
            <a:r>
              <a:rPr lang="en-US" dirty="0"/>
              <a:t>Mean movie rating: </a:t>
            </a:r>
            <a:r>
              <a:rPr lang="en-US" b="1" dirty="0"/>
              <a:t>3.7 stars</a:t>
            </a:r>
          </a:p>
          <a:p>
            <a:pPr lvl="1"/>
            <a:r>
              <a:rPr lang="en-US" i="1" dirty="0"/>
              <a:t>The Sixth Sense</a:t>
            </a:r>
            <a:r>
              <a:rPr lang="en-US" dirty="0"/>
              <a:t> is </a:t>
            </a:r>
            <a:r>
              <a:rPr lang="en-US" b="1" dirty="0"/>
              <a:t>0.5</a:t>
            </a:r>
            <a:r>
              <a:rPr lang="en-US" dirty="0"/>
              <a:t> stars above avg.</a:t>
            </a:r>
          </a:p>
          <a:p>
            <a:pPr lvl="1"/>
            <a:r>
              <a:rPr lang="en-US" dirty="0"/>
              <a:t>Joe rates </a:t>
            </a:r>
            <a:r>
              <a:rPr lang="en-US" b="1" dirty="0"/>
              <a:t>0.2</a:t>
            </a:r>
            <a:r>
              <a:rPr lang="en-US" dirty="0"/>
              <a:t> stars below avg. </a:t>
            </a:r>
            <a:br>
              <a:rPr lang="en-US" dirty="0"/>
            </a:br>
            <a:r>
              <a:rPr lang="en-US" b="1" dirty="0">
                <a:solidFill>
                  <a:srgbClr val="0000FF"/>
                </a:solidFill>
                <a:sym typeface="Symbol"/>
              </a:rPr>
              <a:t> </a:t>
            </a:r>
            <a:r>
              <a:rPr lang="en-US" b="1" dirty="0">
                <a:solidFill>
                  <a:srgbClr val="0000FF"/>
                </a:solidFill>
                <a:sym typeface="Wingdings" pitchFamily="2" charset="2"/>
              </a:rPr>
              <a:t>Baseline estimation: </a:t>
            </a:r>
            <a:br>
              <a:rPr lang="en-US" b="1" dirty="0">
                <a:solidFill>
                  <a:srgbClr val="0000FF"/>
                </a:solidFill>
                <a:sym typeface="Wingdings" pitchFamily="2" charset="2"/>
              </a:rPr>
            </a:br>
            <a:r>
              <a:rPr lang="en-US" b="1" i="1" dirty="0">
                <a:solidFill>
                  <a:srgbClr val="008000"/>
                </a:solidFill>
                <a:sym typeface="Wingdings" pitchFamily="2" charset="2"/>
              </a:rPr>
              <a:t>Joe</a:t>
            </a:r>
            <a:r>
              <a:rPr lang="en-US" b="1" dirty="0">
                <a:solidFill>
                  <a:srgbClr val="008000"/>
                </a:solidFill>
                <a:sym typeface="Wingdings" pitchFamily="2" charset="2"/>
              </a:rPr>
              <a:t> will rate </a:t>
            </a:r>
            <a:r>
              <a:rPr lang="en-US" b="1" i="1" dirty="0">
                <a:solidFill>
                  <a:srgbClr val="008000"/>
                </a:solidFill>
              </a:rPr>
              <a:t>The Sixth Sense</a:t>
            </a:r>
            <a:r>
              <a:rPr lang="en-US" b="1" dirty="0">
                <a:solidFill>
                  <a:srgbClr val="008000"/>
                </a:solidFill>
                <a:sym typeface="Wingdings" pitchFamily="2" charset="2"/>
              </a:rPr>
              <a:t> 4 stars</a:t>
            </a:r>
          </a:p>
          <a:p>
            <a:r>
              <a:rPr lang="en-US" b="1" dirty="0">
                <a:solidFill>
                  <a:srgbClr val="D60093"/>
                </a:solidFill>
                <a:sym typeface="Wingdings" pitchFamily="2" charset="2"/>
              </a:rPr>
              <a:t>Local neighborhood (CF/NN):</a:t>
            </a:r>
          </a:p>
          <a:p>
            <a:pPr lvl="1"/>
            <a:r>
              <a:rPr lang="en-US" i="1" dirty="0"/>
              <a:t>Joe</a:t>
            </a:r>
            <a:r>
              <a:rPr lang="en-US" dirty="0"/>
              <a:t> didn’t like related movie </a:t>
            </a:r>
            <a:r>
              <a:rPr lang="en-US" i="1" dirty="0"/>
              <a:t>Signs</a:t>
            </a:r>
          </a:p>
          <a:p>
            <a:pPr lvl="1"/>
            <a:r>
              <a:rPr lang="en-US" b="1" dirty="0">
                <a:solidFill>
                  <a:srgbClr val="0000FF"/>
                </a:solidFill>
                <a:sym typeface="Symbol"/>
              </a:rPr>
              <a:t> </a:t>
            </a:r>
            <a:r>
              <a:rPr lang="en-US" b="1" dirty="0">
                <a:solidFill>
                  <a:srgbClr val="0000FF"/>
                </a:solidFill>
                <a:sym typeface="Wingdings" pitchFamily="2" charset="2"/>
              </a:rPr>
              <a:t>Final estimate:</a:t>
            </a:r>
            <a:br>
              <a:rPr lang="en-US" b="1" dirty="0">
                <a:solidFill>
                  <a:srgbClr val="0000FF"/>
                </a:solidFill>
                <a:sym typeface="Wingdings" pitchFamily="2" charset="2"/>
              </a:rPr>
            </a:br>
            <a:r>
              <a:rPr lang="en-US" b="1" i="1" dirty="0">
                <a:solidFill>
                  <a:srgbClr val="008000"/>
                </a:solidFill>
                <a:sym typeface="Wingdings" pitchFamily="2" charset="2"/>
              </a:rPr>
              <a:t>Joe</a:t>
            </a:r>
            <a:r>
              <a:rPr lang="en-US" b="1" dirty="0">
                <a:solidFill>
                  <a:srgbClr val="008000"/>
                </a:solidFill>
                <a:sym typeface="Wingdings" pitchFamily="2" charset="2"/>
              </a:rPr>
              <a:t> will rate </a:t>
            </a:r>
            <a:r>
              <a:rPr lang="en-US" b="1" i="1" dirty="0">
                <a:solidFill>
                  <a:srgbClr val="008000"/>
                </a:solidFill>
              </a:rPr>
              <a:t>The Sixth Sense</a:t>
            </a:r>
            <a:r>
              <a:rPr lang="en-US" b="1" dirty="0">
                <a:solidFill>
                  <a:srgbClr val="008000"/>
                </a:solidFill>
                <a:sym typeface="Wingdings" pitchFamily="2" charset="2"/>
              </a:rPr>
              <a:t> 3.8 stars</a:t>
            </a:r>
          </a:p>
          <a:p>
            <a:pPr lvl="1"/>
            <a:endParaRPr lang="en-US" b="1" dirty="0">
              <a:solidFill>
                <a:schemeClr val="accent2"/>
              </a:solidFill>
            </a:endParaRPr>
          </a:p>
          <a:p>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6</a:t>
            </a:fld>
            <a:endParaRPr lang="en-US"/>
          </a:p>
        </p:txBody>
      </p:sp>
      <p:pic>
        <p:nvPicPr>
          <p:cNvPr id="12"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17400" t="6799" r="18333" b="2499"/>
          <a:stretch>
            <a:fillRect/>
          </a:stretch>
        </p:blipFill>
        <p:spPr bwMode="auto">
          <a:xfrm>
            <a:off x="6781800" y="1219200"/>
            <a:ext cx="972018"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40547" b="1324"/>
          <a:stretch>
            <a:fillRect/>
          </a:stretch>
        </p:blipFill>
        <p:spPr bwMode="auto">
          <a:xfrm>
            <a:off x="7938564" y="1237407"/>
            <a:ext cx="983718"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l="14366" t="5299" r="15334" b="200"/>
          <a:stretch>
            <a:fillRect/>
          </a:stretch>
        </p:blipFill>
        <p:spPr bwMode="auto">
          <a:xfrm>
            <a:off x="7769058" y="4419600"/>
            <a:ext cx="1020744"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00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5"/>
          <p:cNvSpPr>
            <a:spLocks noGrp="1" noChangeArrowheads="1"/>
          </p:cNvSpPr>
          <p:nvPr>
            <p:ph type="title"/>
          </p:nvPr>
        </p:nvSpPr>
        <p:spPr>
          <a:xfrm>
            <a:off x="457200" y="76200"/>
            <a:ext cx="8610600" cy="987552"/>
          </a:xfrm>
        </p:spPr>
        <p:txBody>
          <a:bodyPr>
            <a:normAutofit/>
          </a:bodyPr>
          <a:lstStyle/>
          <a:p>
            <a:r>
              <a:rPr lang="en-US" dirty="0"/>
              <a:t>Recap: Collaborative Filtering (CF)</a:t>
            </a:r>
          </a:p>
        </p:txBody>
      </p:sp>
      <p:sp>
        <p:nvSpPr>
          <p:cNvPr id="37891" name="Rectangle 3"/>
          <p:cNvSpPr>
            <a:spLocks noGrp="1" noChangeArrowheads="1"/>
          </p:cNvSpPr>
          <p:nvPr>
            <p:ph idx="1"/>
          </p:nvPr>
        </p:nvSpPr>
        <p:spPr>
          <a:xfrm>
            <a:off x="457200" y="1295400"/>
            <a:ext cx="8458200" cy="5257801"/>
          </a:xfrm>
        </p:spPr>
        <p:txBody>
          <a:bodyPr/>
          <a:lstStyle/>
          <a:p>
            <a:r>
              <a:rPr lang="en-US" b="1" dirty="0"/>
              <a:t>Earliest and most popular</a:t>
            </a:r>
            <a:r>
              <a:rPr lang="en-US" b="1" dirty="0">
                <a:solidFill>
                  <a:schemeClr val="accent3"/>
                </a:solidFill>
              </a:rPr>
              <a:t> </a:t>
            </a:r>
            <a:r>
              <a:rPr lang="en-US" b="1" dirty="0">
                <a:solidFill>
                  <a:srgbClr val="0000FF"/>
                </a:solidFill>
              </a:rPr>
              <a:t>collaborative filtering method</a:t>
            </a:r>
          </a:p>
          <a:p>
            <a:r>
              <a:rPr lang="en-US" dirty="0"/>
              <a:t>Derive unknown ratings from those of “</a:t>
            </a:r>
            <a:r>
              <a:rPr lang="en-US" b="1" dirty="0"/>
              <a:t>similar</a:t>
            </a:r>
            <a:r>
              <a:rPr lang="en-US" dirty="0"/>
              <a:t>” movies (item-item variant)</a:t>
            </a:r>
          </a:p>
          <a:p>
            <a:r>
              <a:rPr lang="en-US" dirty="0"/>
              <a:t>Define </a:t>
            </a:r>
            <a:r>
              <a:rPr lang="en-US" b="1" dirty="0">
                <a:solidFill>
                  <a:srgbClr val="FF0066"/>
                </a:solidFill>
              </a:rPr>
              <a:t>similarity measure</a:t>
            </a:r>
            <a:r>
              <a:rPr lang="en-US" dirty="0"/>
              <a:t> </a:t>
            </a:r>
            <a:r>
              <a:rPr lang="en-US" b="1" i="1" dirty="0" err="1">
                <a:solidFill>
                  <a:srgbClr val="0000FF"/>
                </a:solidFill>
              </a:rPr>
              <a:t>s</a:t>
            </a:r>
            <a:r>
              <a:rPr lang="en-US" b="1" i="1" baseline="-25000" dirty="0" err="1">
                <a:solidFill>
                  <a:srgbClr val="0000FF"/>
                </a:solidFill>
              </a:rPr>
              <a:t>ij</a:t>
            </a:r>
            <a:r>
              <a:rPr lang="en-US" dirty="0"/>
              <a:t> of items </a:t>
            </a:r>
            <a:r>
              <a:rPr lang="en-US" b="1" i="1" dirty="0" err="1"/>
              <a:t>i</a:t>
            </a:r>
            <a:r>
              <a:rPr lang="en-US" dirty="0"/>
              <a:t> and </a:t>
            </a:r>
            <a:r>
              <a:rPr lang="en-US" b="1" i="1" dirty="0"/>
              <a:t>j</a:t>
            </a:r>
          </a:p>
          <a:p>
            <a:r>
              <a:rPr lang="en-US" dirty="0"/>
              <a:t>Select </a:t>
            </a:r>
            <a:r>
              <a:rPr lang="en-US" b="1" i="1" dirty="0"/>
              <a:t>k</a:t>
            </a:r>
            <a:r>
              <a:rPr lang="en-US" i="1" dirty="0"/>
              <a:t>-</a:t>
            </a:r>
            <a:r>
              <a:rPr lang="en-US" dirty="0"/>
              <a:t>nearest neighbors, compute the rating </a:t>
            </a:r>
          </a:p>
          <a:p>
            <a:pPr lvl="1"/>
            <a:r>
              <a:rPr lang="en-US" b="1" i="1" dirty="0">
                <a:solidFill>
                  <a:srgbClr val="0000FF"/>
                </a:solidFill>
              </a:rPr>
              <a:t>N(</a:t>
            </a:r>
            <a:r>
              <a:rPr lang="en-US" b="1" i="1" dirty="0" err="1">
                <a:solidFill>
                  <a:srgbClr val="0000FF"/>
                </a:solidFill>
              </a:rPr>
              <a:t>i</a:t>
            </a:r>
            <a:r>
              <a:rPr lang="en-US" b="1" i="1" dirty="0">
                <a:solidFill>
                  <a:srgbClr val="0000FF"/>
                </a:solidFill>
              </a:rPr>
              <a:t>; x):</a:t>
            </a:r>
            <a:r>
              <a:rPr lang="en-US" b="1" i="1" dirty="0">
                <a:solidFill>
                  <a:srgbClr val="33CC33"/>
                </a:solidFill>
              </a:rPr>
              <a:t> </a:t>
            </a:r>
            <a:r>
              <a:rPr lang="en-US" dirty="0"/>
              <a:t>items </a:t>
            </a:r>
            <a:r>
              <a:rPr lang="en-US" u="sng" dirty="0"/>
              <a:t>most similar to </a:t>
            </a:r>
            <a:r>
              <a:rPr lang="en-US" b="1" i="1" u="sng" dirty="0" err="1"/>
              <a:t>i</a:t>
            </a:r>
            <a:r>
              <a:rPr lang="en-US" u="sng" dirty="0"/>
              <a:t> </a:t>
            </a:r>
            <a:r>
              <a:rPr lang="en-US" dirty="0"/>
              <a:t>that </a:t>
            </a:r>
            <a:r>
              <a:rPr lang="en-US" u="sng" dirty="0"/>
              <a:t>were rated by </a:t>
            </a:r>
            <a:r>
              <a:rPr lang="en-US" b="1" i="1" u="sng" dirty="0"/>
              <a:t>x</a:t>
            </a:r>
          </a:p>
        </p:txBody>
      </p:sp>
      <p:sp>
        <p:nvSpPr>
          <p:cNvPr id="9" name="Slide Number Placeholder 8"/>
          <p:cNvSpPr>
            <a:spLocks noGrp="1"/>
          </p:cNvSpPr>
          <p:nvPr>
            <p:ph type="sldNum" sz="quarter" idx="12"/>
          </p:nvPr>
        </p:nvSpPr>
        <p:spPr/>
        <p:txBody>
          <a:bodyPr/>
          <a:lstStyle/>
          <a:p>
            <a:fld id="{19B12225-5612-419B-A8D5-4B8EEE4C217E}" type="slidenum">
              <a:rPr lang="en-US" smtClean="0"/>
              <a:pPr/>
              <a:t>7</a:t>
            </a:fld>
            <a:endParaRPr lang="en-US"/>
          </a:p>
        </p:txBody>
      </p:sp>
      <p:sp>
        <p:nvSpPr>
          <p:cNvPr id="10" name="Footer Placeholder 9"/>
          <p:cNvSpPr>
            <a:spLocks noGrp="1"/>
          </p:cNvSpPr>
          <p:nvPr>
            <p:ph type="ftr" sz="quarter" idx="11"/>
          </p:nvPr>
        </p:nvSpPr>
        <p:spPr/>
        <p:txBody>
          <a:bodyPr/>
          <a:lstStyle/>
          <a:p>
            <a:r>
              <a:rPr lang="en-US"/>
              <a:t>J. Leskovec, A. Rajaraman, J. Ullman: Mining of Massive Datasets, http://www.mmds.org</a:t>
            </a:r>
          </a:p>
        </p:txBody>
      </p:sp>
      <p:graphicFrame>
        <p:nvGraphicFramePr>
          <p:cNvPr id="9217" name="Object 4"/>
          <p:cNvGraphicFramePr>
            <a:graphicFrameLocks noChangeAspect="1"/>
          </p:cNvGraphicFramePr>
          <p:nvPr>
            <p:extLst>
              <p:ext uri="{D42A27DB-BD31-4B8C-83A1-F6EECF244321}">
                <p14:modId xmlns:p14="http://schemas.microsoft.com/office/powerpoint/2010/main" val="2128143541"/>
              </p:ext>
            </p:extLst>
          </p:nvPr>
        </p:nvGraphicFramePr>
        <p:xfrm>
          <a:off x="1154113" y="4876800"/>
          <a:ext cx="3990975" cy="1752600"/>
        </p:xfrm>
        <a:graphic>
          <a:graphicData uri="http://schemas.openxmlformats.org/presentationml/2006/ole">
            <mc:AlternateContent xmlns:mc="http://schemas.openxmlformats.org/markup-compatibility/2006">
              <mc:Choice xmlns:v="urn:schemas-microsoft-com:vml" Requires="v">
                <p:oleObj spid="_x0000_s34963" name="Equation" r:id="rId3" imgW="1244520" imgH="545760" progId="Equation.3">
                  <p:embed/>
                </p:oleObj>
              </mc:Choice>
              <mc:Fallback>
                <p:oleObj name="Equation" r:id="rId3" imgW="1244520" imgH="545760" progId="Equation.3">
                  <p:embed/>
                  <p:pic>
                    <p:nvPicPr>
                      <p:cNvPr id="0" name=""/>
                      <p:cNvPicPr>
                        <a:picLocks noChangeAspect="1" noChangeArrowheads="1"/>
                      </p:cNvPicPr>
                      <p:nvPr/>
                    </p:nvPicPr>
                    <p:blipFill>
                      <a:blip r:embed="rId4"/>
                      <a:srcRect/>
                      <a:stretch>
                        <a:fillRect/>
                      </a:stretch>
                    </p:blipFill>
                    <p:spPr bwMode="auto">
                      <a:xfrm>
                        <a:off x="1154113" y="4876800"/>
                        <a:ext cx="3990975" cy="1752600"/>
                      </a:xfrm>
                      <a:prstGeom prst="rect">
                        <a:avLst/>
                      </a:prstGeom>
                      <a:noFill/>
                    </p:spPr>
                  </p:pic>
                </p:oleObj>
              </mc:Fallback>
            </mc:AlternateContent>
          </a:graphicData>
        </a:graphic>
      </p:graphicFrame>
      <p:sp>
        <p:nvSpPr>
          <p:cNvPr id="2" name="TextBox 1"/>
          <p:cNvSpPr txBox="1"/>
          <p:nvPr/>
        </p:nvSpPr>
        <p:spPr>
          <a:xfrm>
            <a:off x="5855920" y="5486400"/>
            <a:ext cx="3288080" cy="1200329"/>
          </a:xfrm>
          <a:prstGeom prst="rect">
            <a:avLst/>
          </a:prstGeom>
          <a:noFill/>
        </p:spPr>
        <p:txBody>
          <a:bodyPr wrap="none" rtlCol="0">
            <a:spAutoFit/>
          </a:bodyPr>
          <a:lstStyle/>
          <a:p>
            <a:pPr algn="just"/>
            <a:r>
              <a:rPr lang="en-US" b="1" i="1" dirty="0" err="1">
                <a:solidFill>
                  <a:srgbClr val="008000"/>
                </a:solidFill>
                <a:latin typeface="Arial" pitchFamily="34" charset="0"/>
                <a:cs typeface="Arial" pitchFamily="34" charset="0"/>
              </a:rPr>
              <a:t>s</a:t>
            </a:r>
            <a:r>
              <a:rPr lang="en-US" b="1" i="1" baseline="-25000" dirty="0" err="1">
                <a:solidFill>
                  <a:srgbClr val="008000"/>
                </a:solidFill>
                <a:latin typeface="Arial" pitchFamily="34" charset="0"/>
                <a:cs typeface="Arial" pitchFamily="34" charset="0"/>
              </a:rPr>
              <a:t>ij</a:t>
            </a:r>
            <a:r>
              <a:rPr lang="en-US" dirty="0">
                <a:solidFill>
                  <a:srgbClr val="008000"/>
                </a:solidFill>
                <a:latin typeface="Arial" pitchFamily="34" charset="0"/>
                <a:cs typeface="Arial" pitchFamily="34" charset="0"/>
              </a:rPr>
              <a:t>… similarity of items </a:t>
            </a:r>
            <a:r>
              <a:rPr lang="en-US" b="1" i="1" dirty="0" err="1">
                <a:solidFill>
                  <a:srgbClr val="008000"/>
                </a:solidFill>
                <a:latin typeface="Arial" pitchFamily="34" charset="0"/>
                <a:cs typeface="Arial" pitchFamily="34" charset="0"/>
              </a:rPr>
              <a:t>i</a:t>
            </a:r>
            <a:r>
              <a:rPr lang="en-US" i="1" dirty="0">
                <a:solidFill>
                  <a:srgbClr val="008000"/>
                </a:solidFill>
                <a:latin typeface="Arial" pitchFamily="34" charset="0"/>
                <a:cs typeface="Arial" pitchFamily="34" charset="0"/>
              </a:rPr>
              <a:t> </a:t>
            </a:r>
            <a:r>
              <a:rPr lang="en-US" dirty="0">
                <a:solidFill>
                  <a:srgbClr val="008000"/>
                </a:solidFill>
                <a:latin typeface="Arial" pitchFamily="34" charset="0"/>
                <a:cs typeface="Arial" pitchFamily="34" charset="0"/>
              </a:rPr>
              <a:t>and </a:t>
            </a:r>
            <a:r>
              <a:rPr lang="en-US" b="1" i="1" dirty="0">
                <a:solidFill>
                  <a:srgbClr val="008000"/>
                </a:solidFill>
                <a:latin typeface="Arial" pitchFamily="34" charset="0"/>
                <a:cs typeface="Arial" pitchFamily="34" charset="0"/>
              </a:rPr>
              <a:t>j</a:t>
            </a:r>
          </a:p>
          <a:p>
            <a:pPr algn="just"/>
            <a:r>
              <a:rPr lang="en-US" b="1" i="1" dirty="0" err="1">
                <a:solidFill>
                  <a:srgbClr val="008000"/>
                </a:solidFill>
                <a:latin typeface="Arial" pitchFamily="34" charset="0"/>
                <a:cs typeface="Arial" pitchFamily="34" charset="0"/>
              </a:rPr>
              <a:t>r</a:t>
            </a:r>
            <a:r>
              <a:rPr lang="en-US" b="1" i="1" baseline="-25000" dirty="0" err="1">
                <a:solidFill>
                  <a:srgbClr val="008000"/>
                </a:solidFill>
                <a:latin typeface="Arial" pitchFamily="34" charset="0"/>
                <a:cs typeface="Arial" pitchFamily="34" charset="0"/>
              </a:rPr>
              <a:t>xj</a:t>
            </a:r>
            <a:r>
              <a:rPr lang="en-US" i="1" dirty="0">
                <a:solidFill>
                  <a:srgbClr val="008000"/>
                </a:solidFill>
                <a:latin typeface="Arial" pitchFamily="34" charset="0"/>
                <a:cs typeface="Arial" pitchFamily="34" charset="0"/>
              </a:rPr>
              <a:t>…</a:t>
            </a:r>
            <a:r>
              <a:rPr lang="en-US" dirty="0">
                <a:solidFill>
                  <a:srgbClr val="008000"/>
                </a:solidFill>
                <a:latin typeface="Arial" pitchFamily="34" charset="0"/>
                <a:cs typeface="Arial" pitchFamily="34" charset="0"/>
              </a:rPr>
              <a:t>rating of user </a:t>
            </a:r>
            <a:r>
              <a:rPr lang="en-US" b="1" i="1" dirty="0">
                <a:solidFill>
                  <a:srgbClr val="008000"/>
                </a:solidFill>
                <a:latin typeface="Arial" pitchFamily="34" charset="0"/>
                <a:cs typeface="Arial" pitchFamily="34" charset="0"/>
              </a:rPr>
              <a:t>x</a:t>
            </a:r>
            <a:r>
              <a:rPr lang="en-US" dirty="0">
                <a:solidFill>
                  <a:srgbClr val="008000"/>
                </a:solidFill>
                <a:latin typeface="Arial" pitchFamily="34" charset="0"/>
                <a:cs typeface="Arial" pitchFamily="34" charset="0"/>
              </a:rPr>
              <a:t> on item </a:t>
            </a:r>
            <a:r>
              <a:rPr lang="en-US" b="1" i="1" dirty="0">
                <a:solidFill>
                  <a:srgbClr val="008000"/>
                </a:solidFill>
                <a:latin typeface="Arial" pitchFamily="34" charset="0"/>
                <a:cs typeface="Arial" pitchFamily="34" charset="0"/>
              </a:rPr>
              <a:t>j</a:t>
            </a:r>
          </a:p>
          <a:p>
            <a:pPr algn="just"/>
            <a:r>
              <a:rPr lang="en-US" b="1" i="1" dirty="0">
                <a:solidFill>
                  <a:srgbClr val="008000"/>
                </a:solidFill>
                <a:latin typeface="Arial" pitchFamily="34" charset="0"/>
                <a:cs typeface="Arial" pitchFamily="34" charset="0"/>
              </a:rPr>
              <a:t>N(</a:t>
            </a:r>
            <a:r>
              <a:rPr lang="en-US" b="1" i="1" dirty="0" err="1">
                <a:solidFill>
                  <a:srgbClr val="008000"/>
                </a:solidFill>
                <a:latin typeface="Arial" pitchFamily="34" charset="0"/>
                <a:cs typeface="Arial" pitchFamily="34" charset="0"/>
              </a:rPr>
              <a:t>i;x</a:t>
            </a:r>
            <a:r>
              <a:rPr lang="en-US" b="1" i="1" dirty="0">
                <a:solidFill>
                  <a:srgbClr val="008000"/>
                </a:solidFill>
                <a:latin typeface="Arial" pitchFamily="34" charset="0"/>
                <a:cs typeface="Arial" pitchFamily="34" charset="0"/>
              </a:rPr>
              <a:t>)</a:t>
            </a:r>
            <a:r>
              <a:rPr lang="en-US" i="1" dirty="0">
                <a:solidFill>
                  <a:srgbClr val="008000"/>
                </a:solidFill>
                <a:latin typeface="Arial" pitchFamily="34" charset="0"/>
                <a:cs typeface="Arial" pitchFamily="34" charset="0"/>
              </a:rPr>
              <a:t>… </a:t>
            </a:r>
            <a:r>
              <a:rPr lang="en-US" dirty="0">
                <a:solidFill>
                  <a:srgbClr val="008000"/>
                </a:solidFill>
                <a:latin typeface="Arial" pitchFamily="34" charset="0"/>
                <a:cs typeface="Arial" pitchFamily="34" charset="0"/>
              </a:rPr>
              <a:t>set of items similar to</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     item </a:t>
            </a:r>
            <a:r>
              <a:rPr lang="en-US" b="1" i="1" dirty="0" err="1">
                <a:solidFill>
                  <a:srgbClr val="008000"/>
                </a:solidFill>
                <a:latin typeface="Arial" pitchFamily="34" charset="0"/>
                <a:cs typeface="Arial" pitchFamily="34" charset="0"/>
              </a:rPr>
              <a:t>i</a:t>
            </a:r>
            <a:r>
              <a:rPr lang="en-US" dirty="0">
                <a:solidFill>
                  <a:srgbClr val="008000"/>
                </a:solidFill>
                <a:latin typeface="Arial" pitchFamily="34" charset="0"/>
                <a:cs typeface="Arial" pitchFamily="34" charset="0"/>
              </a:rPr>
              <a:t> that were rated by </a:t>
            </a:r>
            <a:r>
              <a:rPr lang="en-US" b="1" i="1" dirty="0">
                <a:solidFill>
                  <a:srgbClr val="008000"/>
                </a:solidFill>
                <a:latin typeface="Arial" pitchFamily="34" charset="0"/>
                <a:cs typeface="Arial" pitchFamily="34" charset="0"/>
              </a:rPr>
              <a:t>x</a:t>
            </a:r>
          </a:p>
        </p:txBody>
      </p:sp>
    </p:spTree>
    <p:extLst>
      <p:ext uri="{BB962C8B-B14F-4D97-AF65-F5344CB8AC3E}">
        <p14:creationId xmlns:p14="http://schemas.microsoft.com/office/powerpoint/2010/main" val="1224663720"/>
      </p:ext>
    </p:extLst>
  </p:cSld>
  <p:clrMapOvr>
    <a:masterClrMapping/>
  </p:clrMapOvr>
  <p:transition advTm="64797"/>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Modeling Local &amp; Global Effects</a:t>
            </a:r>
            <a:endParaRPr lang="en-US" dirty="0"/>
          </a:p>
        </p:txBody>
      </p:sp>
      <p:sp>
        <p:nvSpPr>
          <p:cNvPr id="124931" name="Rectangle 3"/>
          <p:cNvSpPr>
            <a:spLocks noGrp="1" noChangeArrowheads="1"/>
          </p:cNvSpPr>
          <p:nvPr>
            <p:ph idx="1"/>
          </p:nvPr>
        </p:nvSpPr>
        <p:spPr/>
        <p:txBody>
          <a:bodyPr/>
          <a:lstStyle/>
          <a:p>
            <a:r>
              <a:rPr lang="en-US" b="1" dirty="0">
                <a:solidFill>
                  <a:srgbClr val="0000FF"/>
                </a:solidFill>
              </a:rPr>
              <a:t>In practice we get better estimates if we model deviations:</a:t>
            </a:r>
          </a:p>
        </p:txBody>
      </p:sp>
      <p:sp>
        <p:nvSpPr>
          <p:cNvPr id="11" name="Footer Placeholder 10"/>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10" name="Slide Number Placeholder 9"/>
          <p:cNvSpPr>
            <a:spLocks noGrp="1"/>
          </p:cNvSpPr>
          <p:nvPr>
            <p:ph type="sldNum" sz="quarter" idx="12"/>
          </p:nvPr>
        </p:nvSpPr>
        <p:spPr/>
        <p:txBody>
          <a:bodyPr/>
          <a:lstStyle/>
          <a:p>
            <a:fld id="{19B12225-5612-419B-A8D5-4B8EEE4C217E}" type="slidenum">
              <a:rPr lang="en-US" smtClean="0"/>
              <a:pPr/>
              <a:t>8</a:t>
            </a:fld>
            <a:endParaRPr lang="en-US"/>
          </a:p>
        </p:txBody>
      </p:sp>
      <p:sp>
        <p:nvSpPr>
          <p:cNvPr id="14" name="Content Placeholder 3"/>
          <p:cNvSpPr txBox="1">
            <a:spLocks/>
          </p:cNvSpPr>
          <p:nvPr/>
        </p:nvSpPr>
        <p:spPr>
          <a:xfrm>
            <a:off x="381000" y="5246649"/>
            <a:ext cx="4114800" cy="1306551"/>
          </a:xfrm>
          <a:prstGeom prst="rect">
            <a:avLst/>
          </a:prstGeom>
        </p:spPr>
        <p:txBody>
          <a:bodyPr vert="horz" lIns="54864" tIns="91440" rtlCol="0">
            <a:noAutofit/>
          </a:bodyPr>
          <a:lstStyle/>
          <a:p>
            <a:pPr marL="118872" marR="0" lvl="0" algn="l" defTabSz="914400" rtl="0" eaLnBrk="1" fontAlgn="auto" latinLnBrk="0" hangingPunct="1">
              <a:lnSpc>
                <a:spcPct val="100000"/>
              </a:lnSpc>
              <a:spcBef>
                <a:spcPts val="0"/>
              </a:spcBef>
              <a:spcAft>
                <a:spcPts val="0"/>
              </a:spcAft>
              <a:buClr>
                <a:schemeClr val="accent1"/>
              </a:buClr>
              <a:buSzPct val="80000"/>
              <a:tabLst/>
              <a:defRPr/>
            </a:pPr>
            <a:r>
              <a:rPr kumimoji="0" lang="el-GR" b="1" i="1" u="none" strike="noStrike" kern="1200" cap="none" spc="0" normalizeH="0" baseline="0" noProof="0" dirty="0">
                <a:ln>
                  <a:noFill/>
                </a:ln>
                <a:solidFill>
                  <a:srgbClr val="008000"/>
                </a:solidFill>
                <a:effectLst/>
                <a:uLnTx/>
                <a:uFillTx/>
                <a:latin typeface="Arial" pitchFamily="34" charset="0"/>
                <a:cs typeface="Arial" pitchFamily="34" charset="0"/>
              </a:rPr>
              <a:t>μ</a:t>
            </a:r>
            <a:r>
              <a:rPr kumimoji="0" lang="en-US" b="0" i="0" u="none" strike="noStrike" kern="1200" cap="none" spc="0" normalizeH="0" baseline="0" noProof="0" dirty="0">
                <a:ln>
                  <a:noFill/>
                </a:ln>
                <a:solidFill>
                  <a:srgbClr val="008000"/>
                </a:solidFill>
                <a:effectLst/>
                <a:uLnTx/>
                <a:uFillTx/>
                <a:latin typeface="Arial" pitchFamily="34" charset="0"/>
                <a:cs typeface="Arial" pitchFamily="34" charset="0"/>
              </a:rPr>
              <a:t> </a:t>
            </a:r>
            <a:r>
              <a:rPr kumimoji="0" lang="en-CA" b="0" i="0" u="none" strike="noStrike" kern="1200" cap="none" spc="0" normalizeH="0" baseline="0" noProof="0" dirty="0">
                <a:ln>
                  <a:noFill/>
                </a:ln>
                <a:solidFill>
                  <a:srgbClr val="008000"/>
                </a:solidFill>
                <a:effectLst/>
                <a:uLnTx/>
                <a:uFillTx/>
                <a:latin typeface="Arial" pitchFamily="34" charset="0"/>
                <a:cs typeface="Arial" pitchFamily="34" charset="0"/>
              </a:rPr>
              <a:t>  =  overall mean rating</a:t>
            </a:r>
          </a:p>
          <a:p>
            <a:pPr marL="118872" marR="0" lvl="0" algn="l" defTabSz="914400" rtl="0" eaLnBrk="1" fontAlgn="auto" latinLnBrk="0" hangingPunct="1">
              <a:lnSpc>
                <a:spcPct val="100000"/>
              </a:lnSpc>
              <a:spcBef>
                <a:spcPts val="0"/>
              </a:spcBef>
              <a:spcAft>
                <a:spcPts val="0"/>
              </a:spcAft>
              <a:buClr>
                <a:schemeClr val="accent1"/>
              </a:buClr>
              <a:buSzPct val="80000"/>
              <a:tabLst/>
              <a:defRPr/>
            </a:pPr>
            <a:r>
              <a:rPr kumimoji="0" lang="en-CA" b="1" i="1" u="none" strike="noStrike" kern="1200" cap="none" spc="0" normalizeH="0" baseline="0" noProof="0" dirty="0" err="1">
                <a:ln>
                  <a:noFill/>
                </a:ln>
                <a:solidFill>
                  <a:srgbClr val="008000"/>
                </a:solidFill>
                <a:effectLst/>
                <a:uLnTx/>
                <a:uFillTx/>
                <a:latin typeface="Arial" pitchFamily="34" charset="0"/>
                <a:cs typeface="Arial" pitchFamily="34" charset="0"/>
              </a:rPr>
              <a:t>b</a:t>
            </a:r>
            <a:r>
              <a:rPr kumimoji="0" lang="en-CA" b="1" i="1" u="none" strike="noStrike" kern="1200" cap="none" spc="0" normalizeH="0" baseline="-25000" noProof="0" dirty="0" err="1">
                <a:ln>
                  <a:noFill/>
                </a:ln>
                <a:solidFill>
                  <a:srgbClr val="008000"/>
                </a:solidFill>
                <a:effectLst/>
                <a:uLnTx/>
                <a:uFillTx/>
                <a:latin typeface="Arial" pitchFamily="34" charset="0"/>
                <a:cs typeface="Arial" pitchFamily="34" charset="0"/>
              </a:rPr>
              <a:t>x</a:t>
            </a:r>
            <a:r>
              <a:rPr kumimoji="0" lang="en-CA" b="0" i="0" u="none" strike="noStrike" kern="1200" cap="none" spc="0" normalizeH="0" baseline="0" noProof="0" dirty="0">
                <a:ln>
                  <a:noFill/>
                </a:ln>
                <a:solidFill>
                  <a:srgbClr val="008000"/>
                </a:solidFill>
                <a:effectLst/>
                <a:uLnTx/>
                <a:uFillTx/>
                <a:latin typeface="Arial" pitchFamily="34" charset="0"/>
                <a:cs typeface="Arial" pitchFamily="34" charset="0"/>
              </a:rPr>
              <a:t>  =  rating deviation of user </a:t>
            </a:r>
            <a:r>
              <a:rPr kumimoji="0" lang="en-CA" b="1" i="1" u="none" strike="noStrike" kern="1200" cap="none" spc="0" normalizeH="0" baseline="0" noProof="0" dirty="0">
                <a:ln>
                  <a:noFill/>
                </a:ln>
                <a:solidFill>
                  <a:srgbClr val="008000"/>
                </a:solidFill>
                <a:effectLst/>
                <a:uLnTx/>
                <a:uFillTx/>
                <a:latin typeface="Arial" pitchFamily="34" charset="0"/>
                <a:cs typeface="Arial" pitchFamily="34" charset="0"/>
              </a:rPr>
              <a:t>x</a:t>
            </a:r>
          </a:p>
          <a:p>
            <a:pPr marL="118872" lvl="0">
              <a:buClr>
                <a:schemeClr val="accent1"/>
              </a:buClr>
              <a:buSzPct val="80000"/>
              <a:defRPr/>
            </a:pPr>
            <a:r>
              <a:rPr lang="en-CA" i="1" dirty="0">
                <a:solidFill>
                  <a:srgbClr val="008000"/>
                </a:solidFill>
                <a:latin typeface="Arial" pitchFamily="34" charset="0"/>
                <a:cs typeface="Arial" pitchFamily="34" charset="0"/>
              </a:rPr>
              <a:t>      </a:t>
            </a:r>
            <a:r>
              <a:rPr lang="en-US" dirty="0">
                <a:solidFill>
                  <a:srgbClr val="008000"/>
                </a:solidFill>
                <a:latin typeface="Arial" pitchFamily="34" charset="0"/>
                <a:cs typeface="Arial" pitchFamily="34" charset="0"/>
              </a:rPr>
              <a:t>= (</a:t>
            </a:r>
            <a:r>
              <a:rPr lang="en-US" i="1" dirty="0">
                <a:solidFill>
                  <a:srgbClr val="008000"/>
                </a:solidFill>
                <a:latin typeface="Arial" pitchFamily="34" charset="0"/>
                <a:cs typeface="Arial" pitchFamily="34" charset="0"/>
              </a:rPr>
              <a:t>avg. rating of </a:t>
            </a:r>
            <a:r>
              <a:rPr lang="en-US" dirty="0">
                <a:solidFill>
                  <a:srgbClr val="008000"/>
                </a:solidFill>
                <a:latin typeface="Arial" pitchFamily="34" charset="0"/>
                <a:cs typeface="Arial" pitchFamily="34" charset="0"/>
              </a:rPr>
              <a:t>user</a:t>
            </a:r>
            <a:r>
              <a:rPr lang="en-US" i="1" dirty="0">
                <a:solidFill>
                  <a:srgbClr val="008000"/>
                </a:solidFill>
                <a:latin typeface="Arial" pitchFamily="34" charset="0"/>
                <a:cs typeface="Arial" pitchFamily="34" charset="0"/>
              </a:rPr>
              <a:t> </a:t>
            </a:r>
            <a:r>
              <a:rPr lang="en-US" b="1" i="1" dirty="0">
                <a:solidFill>
                  <a:srgbClr val="008000"/>
                </a:solidFill>
                <a:latin typeface="Arial" pitchFamily="34" charset="0"/>
                <a:cs typeface="Arial" pitchFamily="34" charset="0"/>
              </a:rPr>
              <a:t>x</a:t>
            </a:r>
            <a:r>
              <a:rPr lang="en-US" i="1" dirty="0">
                <a:solidFill>
                  <a:srgbClr val="008000"/>
                </a:solidFill>
                <a:latin typeface="Arial" pitchFamily="34" charset="0"/>
                <a:cs typeface="Arial" pitchFamily="34" charset="0"/>
              </a:rPr>
              <a:t>)</a:t>
            </a:r>
            <a:r>
              <a:rPr lang="en-US" b="1" i="1" dirty="0">
                <a:solidFill>
                  <a:srgbClr val="008000"/>
                </a:solidFill>
                <a:latin typeface="Arial" pitchFamily="34" charset="0"/>
                <a:cs typeface="Arial" pitchFamily="34" charset="0"/>
              </a:rPr>
              <a:t> – </a:t>
            </a:r>
            <a:r>
              <a:rPr lang="el-GR" b="1" i="1" dirty="0">
                <a:solidFill>
                  <a:srgbClr val="008000"/>
                </a:solidFill>
                <a:latin typeface="Arial" pitchFamily="34" charset="0"/>
                <a:cs typeface="Arial" pitchFamily="34" charset="0"/>
              </a:rPr>
              <a:t>μ</a:t>
            </a:r>
            <a:endParaRPr kumimoji="0" lang="en-CA" b="1" i="1" u="none" strike="noStrike" kern="1200" cap="none" spc="0" normalizeH="0" baseline="0" noProof="0" dirty="0">
              <a:ln>
                <a:noFill/>
              </a:ln>
              <a:solidFill>
                <a:srgbClr val="008000"/>
              </a:solidFill>
              <a:effectLst/>
              <a:uLnTx/>
              <a:uFillTx/>
              <a:latin typeface="Arial" pitchFamily="34" charset="0"/>
              <a:cs typeface="Arial" pitchFamily="34" charset="0"/>
            </a:endParaRPr>
          </a:p>
          <a:p>
            <a:pPr marL="118872">
              <a:buClr>
                <a:schemeClr val="accent1"/>
              </a:buClr>
              <a:buSzPct val="80000"/>
              <a:defRPr/>
            </a:pPr>
            <a:r>
              <a:rPr kumimoji="0" lang="en-CA" b="1" i="1" u="none" strike="noStrike" kern="1200" cap="none" spc="0" normalizeH="0" baseline="0" noProof="0" dirty="0">
                <a:ln>
                  <a:noFill/>
                </a:ln>
                <a:solidFill>
                  <a:srgbClr val="008000"/>
                </a:solidFill>
                <a:effectLst/>
                <a:uLnTx/>
                <a:uFillTx/>
                <a:latin typeface="Arial" pitchFamily="34" charset="0"/>
                <a:cs typeface="Arial" pitchFamily="34" charset="0"/>
              </a:rPr>
              <a:t>b</a:t>
            </a:r>
            <a:r>
              <a:rPr kumimoji="0" lang="en-CA" b="1" i="1" u="none" strike="noStrike" kern="1200" cap="none" spc="0" normalizeH="0" baseline="-25000" noProof="0" dirty="0">
                <a:ln>
                  <a:noFill/>
                </a:ln>
                <a:solidFill>
                  <a:srgbClr val="008000"/>
                </a:solidFill>
                <a:effectLst/>
                <a:uLnTx/>
                <a:uFillTx/>
                <a:latin typeface="Arial" pitchFamily="34" charset="0"/>
                <a:cs typeface="Arial" pitchFamily="34" charset="0"/>
              </a:rPr>
              <a:t>i</a:t>
            </a:r>
            <a:r>
              <a:rPr kumimoji="0" lang="en-CA" b="0" i="0" u="none" strike="noStrike" kern="1200" cap="none" spc="0" normalizeH="0" baseline="0" noProof="0" dirty="0">
                <a:ln>
                  <a:noFill/>
                </a:ln>
                <a:solidFill>
                  <a:srgbClr val="008000"/>
                </a:solidFill>
                <a:effectLst/>
                <a:uLnTx/>
                <a:uFillTx/>
                <a:latin typeface="Arial" pitchFamily="34" charset="0"/>
                <a:cs typeface="Arial" pitchFamily="34" charset="0"/>
              </a:rPr>
              <a:t>   = (</a:t>
            </a:r>
            <a:r>
              <a:rPr lang="en-US" i="1" dirty="0">
                <a:solidFill>
                  <a:srgbClr val="008000"/>
                </a:solidFill>
                <a:latin typeface="Arial" pitchFamily="34" charset="0"/>
                <a:cs typeface="Arial" pitchFamily="34" charset="0"/>
              </a:rPr>
              <a:t>avg. rating of </a:t>
            </a:r>
            <a:r>
              <a:rPr lang="en-US" dirty="0">
                <a:solidFill>
                  <a:srgbClr val="008000"/>
                </a:solidFill>
                <a:latin typeface="Arial" pitchFamily="34" charset="0"/>
                <a:cs typeface="Arial" pitchFamily="34" charset="0"/>
              </a:rPr>
              <a:t>movie</a:t>
            </a:r>
            <a:r>
              <a:rPr lang="en-US" i="1" dirty="0">
                <a:solidFill>
                  <a:srgbClr val="008000"/>
                </a:solidFill>
                <a:latin typeface="Arial" pitchFamily="34" charset="0"/>
                <a:cs typeface="Arial" pitchFamily="34" charset="0"/>
              </a:rPr>
              <a:t> </a:t>
            </a:r>
            <a:r>
              <a:rPr lang="en-US" b="1" i="1" dirty="0" err="1">
                <a:solidFill>
                  <a:srgbClr val="008000"/>
                </a:solidFill>
                <a:latin typeface="Arial" pitchFamily="34" charset="0"/>
                <a:cs typeface="Arial" pitchFamily="34" charset="0"/>
              </a:rPr>
              <a:t>i</a:t>
            </a:r>
            <a:r>
              <a:rPr lang="en-US" i="1" dirty="0">
                <a:solidFill>
                  <a:srgbClr val="008000"/>
                </a:solidFill>
                <a:latin typeface="Arial" pitchFamily="34" charset="0"/>
                <a:cs typeface="Arial" pitchFamily="34" charset="0"/>
              </a:rPr>
              <a:t>)</a:t>
            </a:r>
            <a:r>
              <a:rPr lang="en-US" b="1" i="1" dirty="0">
                <a:solidFill>
                  <a:srgbClr val="008000"/>
                </a:solidFill>
                <a:latin typeface="Arial" pitchFamily="34" charset="0"/>
                <a:cs typeface="Arial" pitchFamily="34" charset="0"/>
              </a:rPr>
              <a:t> – </a:t>
            </a:r>
            <a:r>
              <a:rPr lang="el-GR" b="1" i="1" dirty="0">
                <a:solidFill>
                  <a:srgbClr val="008000"/>
                </a:solidFill>
                <a:latin typeface="Arial" pitchFamily="34" charset="0"/>
                <a:cs typeface="Arial" pitchFamily="34" charset="0"/>
              </a:rPr>
              <a:t>μ</a:t>
            </a:r>
            <a:endParaRPr lang="en-CA" b="1" i="1" dirty="0">
              <a:solidFill>
                <a:srgbClr val="008000"/>
              </a:solidFill>
              <a:latin typeface="Arial" pitchFamily="34" charset="0"/>
              <a:cs typeface="Arial" pitchFamily="34" charset="0"/>
            </a:endParaRPr>
          </a:p>
          <a:p>
            <a:pPr marL="118872" lvl="0">
              <a:buClr>
                <a:schemeClr val="accent1"/>
              </a:buClr>
              <a:buSzPct val="80000"/>
              <a:defRPr/>
            </a:pPr>
            <a:endParaRPr kumimoji="0" lang="en-US" b="0" i="0" u="none" strike="noStrike" kern="1200" cap="none" spc="0" normalizeH="0" baseline="0" noProof="0" dirty="0">
              <a:ln>
                <a:noFill/>
              </a:ln>
              <a:solidFill>
                <a:srgbClr val="008000"/>
              </a:solidFill>
              <a:effectLst/>
              <a:uLnTx/>
              <a:uFillTx/>
              <a:latin typeface="Arial" pitchFamily="34" charset="0"/>
              <a:cs typeface="Arial" pitchFamily="34" charset="0"/>
            </a:endParaRPr>
          </a:p>
        </p:txBody>
      </p:sp>
      <p:sp>
        <p:nvSpPr>
          <p:cNvPr id="17" name="Content Placeholder 3"/>
          <p:cNvSpPr txBox="1">
            <a:spLocks/>
          </p:cNvSpPr>
          <p:nvPr/>
        </p:nvSpPr>
        <p:spPr>
          <a:xfrm>
            <a:off x="4648200" y="3962400"/>
            <a:ext cx="4495800" cy="2743200"/>
          </a:xfrm>
          <a:prstGeom prst="rect">
            <a:avLst/>
          </a:prstGeom>
        </p:spPr>
        <p:txBody>
          <a:bodyPr vert="horz" lIns="54864" tIns="91440" rtlCol="0">
            <a:noAutofit/>
          </a:bodyPr>
          <a:lstStyle/>
          <a:p>
            <a:pPr marL="118872" marR="0" lvl="0" algn="l" defTabSz="914400" rtl="0" eaLnBrk="1" fontAlgn="auto" latinLnBrk="0" hangingPunct="1">
              <a:lnSpc>
                <a:spcPct val="100000"/>
              </a:lnSpc>
              <a:spcBef>
                <a:spcPts val="0"/>
              </a:spcBef>
              <a:spcAft>
                <a:spcPts val="0"/>
              </a:spcAft>
              <a:buClr>
                <a:schemeClr val="accent1"/>
              </a:buClr>
              <a:buSzPct val="80000"/>
              <a:tabLst/>
              <a:defRPr/>
            </a:pPr>
            <a:r>
              <a:rPr lang="en-US" sz="2200" b="1" dirty="0">
                <a:solidFill>
                  <a:srgbClr val="FF0066"/>
                </a:solidFill>
                <a:latin typeface="Calibri" pitchFamily="34" charset="0"/>
                <a:cs typeface="Calibri" pitchFamily="34" charset="0"/>
              </a:rPr>
              <a:t>Problems/Issues:</a:t>
            </a:r>
          </a:p>
          <a:p>
            <a:pPr marL="118872" marR="0" lvl="0" algn="l" defTabSz="914400" rtl="0" eaLnBrk="1" fontAlgn="auto" latinLnBrk="0" hangingPunct="1">
              <a:lnSpc>
                <a:spcPct val="100000"/>
              </a:lnSpc>
              <a:spcBef>
                <a:spcPts val="0"/>
              </a:spcBef>
              <a:spcAft>
                <a:spcPts val="0"/>
              </a:spcAft>
              <a:buClr>
                <a:schemeClr val="accent1"/>
              </a:buClr>
              <a:buSzPct val="80000"/>
              <a:tabLst/>
              <a:defRPr/>
            </a:pPr>
            <a:r>
              <a:rPr lang="en-US" sz="2200" b="1" dirty="0">
                <a:solidFill>
                  <a:srgbClr val="008000"/>
                </a:solidFill>
                <a:latin typeface="Calibri" pitchFamily="34" charset="0"/>
                <a:cs typeface="Calibri" pitchFamily="34" charset="0"/>
              </a:rPr>
              <a:t>1)</a:t>
            </a:r>
            <a:r>
              <a:rPr lang="en-US" sz="2200" dirty="0">
                <a:solidFill>
                  <a:srgbClr val="008000"/>
                </a:solidFill>
                <a:latin typeface="Calibri" pitchFamily="34" charset="0"/>
                <a:cs typeface="Calibri" pitchFamily="34" charset="0"/>
              </a:rPr>
              <a:t> </a:t>
            </a:r>
            <a:r>
              <a:rPr lang="en-US" sz="2200" dirty="0">
                <a:latin typeface="Calibri" pitchFamily="34" charset="0"/>
                <a:cs typeface="Calibri" pitchFamily="34" charset="0"/>
              </a:rPr>
              <a:t>Similarity measures are “arbitrary”</a:t>
            </a:r>
            <a:br>
              <a:rPr lang="en-US" sz="2200" dirty="0">
                <a:latin typeface="Calibri" pitchFamily="34" charset="0"/>
                <a:cs typeface="Calibri" pitchFamily="34" charset="0"/>
              </a:rPr>
            </a:br>
            <a:r>
              <a:rPr lang="en-US" sz="2200" b="1" dirty="0">
                <a:solidFill>
                  <a:srgbClr val="008000"/>
                </a:solidFill>
                <a:latin typeface="Calibri" pitchFamily="34" charset="0"/>
                <a:cs typeface="Calibri" pitchFamily="34" charset="0"/>
              </a:rPr>
              <a:t>2)</a:t>
            </a:r>
            <a:r>
              <a:rPr lang="en-US" sz="2200" dirty="0">
                <a:latin typeface="Calibri" pitchFamily="34" charset="0"/>
                <a:cs typeface="Calibri" pitchFamily="34" charset="0"/>
              </a:rPr>
              <a:t> Pairwise similarities neglect interdependencies among users </a:t>
            </a:r>
          </a:p>
          <a:p>
            <a:pPr marL="118872" marR="0" lvl="0" algn="l" defTabSz="914400" rtl="0" eaLnBrk="1" fontAlgn="auto" latinLnBrk="0" hangingPunct="1">
              <a:lnSpc>
                <a:spcPct val="100000"/>
              </a:lnSpc>
              <a:spcBef>
                <a:spcPts val="0"/>
              </a:spcBef>
              <a:spcAft>
                <a:spcPts val="0"/>
              </a:spcAft>
              <a:buClr>
                <a:schemeClr val="accent1"/>
              </a:buClr>
              <a:buSzPct val="80000"/>
              <a:tabLst/>
              <a:defRPr/>
            </a:pPr>
            <a:r>
              <a:rPr lang="en-US" sz="2200" b="1" dirty="0">
                <a:solidFill>
                  <a:srgbClr val="008000"/>
                </a:solidFill>
                <a:latin typeface="Calibri" pitchFamily="34" charset="0"/>
                <a:cs typeface="Calibri" pitchFamily="34" charset="0"/>
              </a:rPr>
              <a:t>3)</a:t>
            </a:r>
            <a:r>
              <a:rPr lang="en-US" sz="2200" dirty="0">
                <a:latin typeface="Calibri" pitchFamily="34" charset="0"/>
                <a:cs typeface="Calibri" pitchFamily="34" charset="0"/>
              </a:rPr>
              <a:t> Taking a weighted average can be restricting</a:t>
            </a:r>
          </a:p>
          <a:p>
            <a:pPr marL="118872" marR="0" lvl="0" algn="l" defTabSz="914400" rtl="0" eaLnBrk="1" fontAlgn="auto" latinLnBrk="0" hangingPunct="1">
              <a:lnSpc>
                <a:spcPct val="100000"/>
              </a:lnSpc>
              <a:spcBef>
                <a:spcPts val="0"/>
              </a:spcBef>
              <a:spcAft>
                <a:spcPts val="0"/>
              </a:spcAft>
              <a:buClr>
                <a:schemeClr val="accent1"/>
              </a:buClr>
              <a:buSzPct val="80000"/>
              <a:tabLst/>
              <a:defRPr/>
            </a:pPr>
            <a:r>
              <a:rPr lang="en-US" sz="2200" b="1" dirty="0">
                <a:solidFill>
                  <a:srgbClr val="FF0000"/>
                </a:solidFill>
                <a:latin typeface="Calibri" pitchFamily="34" charset="0"/>
                <a:cs typeface="Calibri" pitchFamily="34" charset="0"/>
              </a:rPr>
              <a:t>Solution:</a:t>
            </a:r>
            <a:r>
              <a:rPr lang="en-US" sz="2200" b="1" dirty="0">
                <a:latin typeface="Calibri" pitchFamily="34" charset="0"/>
                <a:cs typeface="Calibri" pitchFamily="34" charset="0"/>
              </a:rPr>
              <a:t> Instead of </a:t>
            </a:r>
            <a:r>
              <a:rPr lang="en-US" sz="2200" b="1" i="1" dirty="0" err="1">
                <a:latin typeface="Calibri" pitchFamily="34" charset="0"/>
                <a:cs typeface="Calibri" pitchFamily="34" charset="0"/>
              </a:rPr>
              <a:t>s</a:t>
            </a:r>
            <a:r>
              <a:rPr lang="en-US" sz="2200" b="1" i="1" baseline="-25000" dirty="0" err="1">
                <a:latin typeface="Calibri" pitchFamily="34" charset="0"/>
                <a:cs typeface="Calibri" pitchFamily="34" charset="0"/>
              </a:rPr>
              <a:t>ij</a:t>
            </a:r>
            <a:r>
              <a:rPr lang="en-US" sz="2200" b="1" dirty="0">
                <a:latin typeface="Calibri" pitchFamily="34" charset="0"/>
                <a:cs typeface="Calibri" pitchFamily="34" charset="0"/>
              </a:rPr>
              <a:t> use </a:t>
            </a:r>
            <a:r>
              <a:rPr lang="en-US" sz="2200" b="1" i="1" dirty="0" err="1">
                <a:latin typeface="Calibri" pitchFamily="34" charset="0"/>
                <a:cs typeface="Calibri" pitchFamily="34" charset="0"/>
              </a:rPr>
              <a:t>w</a:t>
            </a:r>
            <a:r>
              <a:rPr lang="en-US" sz="2200" b="1" i="1" baseline="-25000" dirty="0" err="1">
                <a:latin typeface="Calibri" pitchFamily="34" charset="0"/>
                <a:cs typeface="Calibri" pitchFamily="34" charset="0"/>
              </a:rPr>
              <a:t>ij</a:t>
            </a:r>
            <a:r>
              <a:rPr lang="en-US" sz="2200" b="1" dirty="0">
                <a:latin typeface="Calibri" pitchFamily="34" charset="0"/>
                <a:cs typeface="Calibri" pitchFamily="34" charset="0"/>
              </a:rPr>
              <a:t> that we estimate directly from data</a:t>
            </a:r>
          </a:p>
        </p:txBody>
      </p:sp>
      <p:sp>
        <p:nvSpPr>
          <p:cNvPr id="28" name="Rectangle 27"/>
          <p:cNvSpPr/>
          <p:nvPr/>
        </p:nvSpPr>
        <p:spPr>
          <a:xfrm>
            <a:off x="932688" y="2694369"/>
            <a:ext cx="609600" cy="523220"/>
          </a:xfrm>
          <a:prstGeom prst="rect">
            <a:avLst/>
          </a:prstGeom>
        </p:spPr>
        <p:txBody>
          <a:bodyPr wrap="square">
            <a:spAutoFit/>
          </a:bodyPr>
          <a:lstStyle/>
          <a:p>
            <a:r>
              <a:rPr lang="en-CA" sz="2800" b="1" dirty="0">
                <a:latin typeface="Verdana" pitchFamily="34" charset="0"/>
              </a:rPr>
              <a:t>^</a:t>
            </a:r>
            <a:endParaRPr lang="en-US" sz="2800" b="1" dirty="0"/>
          </a:p>
        </p:txBody>
      </p:sp>
      <p:graphicFrame>
        <p:nvGraphicFramePr>
          <p:cNvPr id="2" name="Object 1"/>
          <p:cNvGraphicFramePr>
            <a:graphicFrameLocks noChangeAspect="1"/>
          </p:cNvGraphicFramePr>
          <p:nvPr>
            <p:extLst>
              <p:ext uri="{D42A27DB-BD31-4B8C-83A1-F6EECF244321}">
                <p14:modId xmlns:p14="http://schemas.microsoft.com/office/powerpoint/2010/main" val="570329235"/>
              </p:ext>
            </p:extLst>
          </p:nvPr>
        </p:nvGraphicFramePr>
        <p:xfrm>
          <a:off x="976313" y="2286000"/>
          <a:ext cx="5881687" cy="1789113"/>
        </p:xfrm>
        <a:graphic>
          <a:graphicData uri="http://schemas.openxmlformats.org/presentationml/2006/ole">
            <mc:AlternateContent xmlns:mc="http://schemas.openxmlformats.org/markup-compatibility/2006">
              <mc:Choice xmlns:v="urn:schemas-microsoft-com:vml" Requires="v">
                <p:oleObj spid="_x0000_s36091" name="Equation" r:id="rId3" imgW="1930320" imgH="545760" progId="Equation.3">
                  <p:embed/>
                </p:oleObj>
              </mc:Choice>
              <mc:Fallback>
                <p:oleObj name="Equation" r:id="rId3" imgW="1930320" imgH="5457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313" y="2286000"/>
                        <a:ext cx="5881687" cy="17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 Box 14"/>
          <p:cNvSpPr txBox="1">
            <a:spLocks noChangeArrowheads="1"/>
          </p:cNvSpPr>
          <p:nvPr/>
        </p:nvSpPr>
        <p:spPr bwMode="auto">
          <a:xfrm>
            <a:off x="817563" y="3993254"/>
            <a:ext cx="2840037" cy="400110"/>
          </a:xfrm>
          <a:prstGeom prst="rect">
            <a:avLst/>
          </a:prstGeom>
          <a:solidFill>
            <a:srgbClr val="FFCC99"/>
          </a:solidFill>
          <a:ln w="9525" algn="ctr">
            <a:noFill/>
            <a:miter lim="800000"/>
            <a:headEnd/>
            <a:tailEnd/>
          </a:ln>
          <a:effectLst/>
        </p:spPr>
        <p:txBody>
          <a:bodyPr wrap="square">
            <a:spAutoFit/>
          </a:bodyPr>
          <a:lstStyle/>
          <a:p>
            <a:pPr algn="ctr"/>
            <a:r>
              <a:rPr lang="en-US" sz="2000" b="1" dirty="0"/>
              <a:t>baseline estimate for </a:t>
            </a:r>
            <a:r>
              <a:rPr lang="en-US" sz="2000" b="1" i="1" dirty="0" err="1"/>
              <a:t>r</a:t>
            </a:r>
            <a:r>
              <a:rPr lang="en-US" sz="2000" b="1" i="1" baseline="-25000" dirty="0" err="1"/>
              <a:t>xi</a:t>
            </a:r>
            <a:endParaRPr lang="en-US" sz="2000" b="1" i="1" dirty="0"/>
          </a:p>
        </p:txBody>
      </p:sp>
      <p:sp>
        <p:nvSpPr>
          <p:cNvPr id="18" name="Line 15"/>
          <p:cNvSpPr>
            <a:spLocks noChangeShapeType="1"/>
          </p:cNvSpPr>
          <p:nvPr/>
        </p:nvSpPr>
        <p:spPr bwMode="auto">
          <a:xfrm flipV="1">
            <a:off x="2162176" y="3505199"/>
            <a:ext cx="0" cy="488053"/>
          </a:xfrm>
          <a:prstGeom prst="line">
            <a:avLst/>
          </a:prstGeom>
          <a:noFill/>
          <a:ln w="38100">
            <a:solidFill>
              <a:srgbClr val="FF9900"/>
            </a:solidFill>
            <a:round/>
            <a:headEnd/>
            <a:tailEnd type="triangle" w="med" len="med"/>
          </a:ln>
          <a:effectLst/>
        </p:spPr>
        <p:txBody>
          <a:bodyPr wrap="none" anchor="ctr"/>
          <a:lstStyle/>
          <a:p>
            <a:endParaRPr lang="en-US"/>
          </a:p>
        </p:txBody>
      </p:sp>
      <mc:AlternateContent xmlns:mc="http://schemas.openxmlformats.org/markup-compatibility/2006" xmlns:a14="http://schemas.microsoft.com/office/drawing/2010/main">
        <mc:Choice Requires="a14">
          <p:sp>
            <p:nvSpPr>
              <p:cNvPr id="19" name="TextBox 18"/>
              <p:cNvSpPr txBox="1"/>
              <p:nvPr/>
            </p:nvSpPr>
            <p:spPr>
              <a:xfrm>
                <a:off x="838201" y="4415135"/>
                <a:ext cx="262482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𝒙𝒊</m:t>
                          </m:r>
                        </m:sub>
                      </m:sSub>
                      <m:r>
                        <a:rPr lang="en-US" sz="2400" b="1" i="1" smtClean="0">
                          <a:latin typeface="Cambria Math"/>
                          <a:cs typeface="Arial" pitchFamily="34" charset="0"/>
                        </a:rPr>
                        <m:t>=</m:t>
                      </m:r>
                      <m:r>
                        <a:rPr lang="en-US" sz="2400" b="1" i="1" smtClean="0">
                          <a:latin typeface="Cambria Math"/>
                          <a:cs typeface="Arial" pitchFamily="34" charset="0"/>
                        </a:rPr>
                        <m:t>𝝁</m:t>
                      </m:r>
                      <m:r>
                        <a:rPr lang="en-US" sz="2400" b="1" i="1" smtClean="0">
                          <a:latin typeface="Cambria Math"/>
                          <a:cs typeface="Arial" pitchFamily="34" charset="0"/>
                        </a:rPr>
                        <m:t>+</m:t>
                      </m:r>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m:t>
                          </m:r>
                        </m:sub>
                      </m:sSub>
                      <m:r>
                        <a:rPr lang="en-US" sz="2400" b="1" i="1" smtClean="0">
                          <a:latin typeface="Cambria Math"/>
                          <a:cs typeface="Arial" pitchFamily="34" charset="0"/>
                        </a:rPr>
                        <m:t>+</m:t>
                      </m:r>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𝒊</m:t>
                          </m:r>
                        </m:sub>
                      </m:sSub>
                    </m:oMath>
                  </m:oMathPara>
                </a14:m>
                <a:endParaRPr lang="en-US" sz="2400" b="1" dirty="0">
                  <a:latin typeface="Arial" pitchFamily="34" charset="0"/>
                  <a:cs typeface="Arial" pitchFamily="34"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838201" y="4415135"/>
                <a:ext cx="2624821" cy="461665"/>
              </a:xfrm>
              <a:prstGeom prst="rect">
                <a:avLst/>
              </a:prstGeom>
              <a:blipFill rotWithShape="1">
                <a:blip r:embed="rId5"/>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3935262665"/>
      </p:ext>
    </p:extLst>
  </p:cSld>
  <p:clrMapOvr>
    <a:masterClrMapping/>
  </p:clrMapOvr>
  <p:transition advTm="9690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type="title"/>
          </p:nvPr>
        </p:nvSpPr>
        <p:spPr/>
        <p:txBody>
          <a:bodyPr>
            <a:normAutofit/>
          </a:bodyPr>
          <a:lstStyle/>
          <a:p>
            <a:r>
              <a:rPr lang="en-US" dirty="0"/>
              <a:t>Idea: Interpolation Weights </a:t>
            </a:r>
            <a:r>
              <a:rPr lang="en-US" i="1" dirty="0" err="1"/>
              <a:t>w</a:t>
            </a:r>
            <a:r>
              <a:rPr lang="en-US" i="1" baseline="-25000" dirty="0" err="1"/>
              <a:t>ij</a:t>
            </a:r>
            <a:endParaRPr lang="en-US" i="1" baseline="-25000" dirty="0"/>
          </a:p>
        </p:txBody>
      </p:sp>
      <mc:AlternateContent xmlns:mc="http://schemas.openxmlformats.org/markup-compatibility/2006" xmlns:a14="http://schemas.microsoft.com/office/drawing/2010/main">
        <mc:Choice Requires="a14">
          <p:sp>
            <p:nvSpPr>
              <p:cNvPr id="198660" name="Rectangle 4"/>
              <p:cNvSpPr>
                <a:spLocks noGrp="1" noChangeArrowheads="1"/>
              </p:cNvSpPr>
              <p:nvPr>
                <p:ph idx="1"/>
              </p:nvPr>
            </p:nvSpPr>
            <p:spPr>
              <a:xfrm>
                <a:off x="457200" y="1295400"/>
                <a:ext cx="8534400" cy="5562600"/>
              </a:xfrm>
            </p:spPr>
            <p:txBody>
              <a:bodyPr>
                <a:normAutofit/>
              </a:bodyPr>
              <a:lstStyle/>
              <a:p>
                <a:r>
                  <a:rPr lang="en-US" dirty="0"/>
                  <a:t>Use a </a:t>
                </a:r>
                <a:r>
                  <a:rPr lang="en-US" b="1" dirty="0">
                    <a:solidFill>
                      <a:srgbClr val="0000FF"/>
                    </a:solidFill>
                  </a:rPr>
                  <a:t>weighted sum</a:t>
                </a:r>
                <a:r>
                  <a:rPr lang="en-US" dirty="0">
                    <a:solidFill>
                      <a:srgbClr val="0000FF"/>
                    </a:solidFill>
                  </a:rPr>
                  <a:t> </a:t>
                </a:r>
                <a:r>
                  <a:rPr lang="en-US" dirty="0"/>
                  <a:t>rather than </a:t>
                </a:r>
                <a:r>
                  <a:rPr lang="en-US" b="1" dirty="0">
                    <a:solidFill>
                      <a:srgbClr val="008000"/>
                    </a:solidFill>
                  </a:rPr>
                  <a:t>weighted avg.</a:t>
                </a:r>
                <a:r>
                  <a:rPr lang="en-US" dirty="0"/>
                  <a:t>: </a:t>
                </a:r>
                <a:endParaRPr lang="en-US" b="0" i="1" dirty="0">
                  <a:solidFill>
                    <a:srgbClr val="0000FF"/>
                  </a:solidFill>
                  <a:latin typeface="Cambria Math"/>
                </a:endParaRPr>
              </a:p>
              <a:p>
                <a:pPr marL="118872" indent="0">
                  <a:buNone/>
                </a:pPr>
                <a14:m>
                  <m:oMathPara xmlns:m="http://schemas.openxmlformats.org/officeDocument/2006/math">
                    <m:oMathParaPr>
                      <m:jc m:val="centerGroup"/>
                    </m:oMathParaPr>
                    <m:oMath xmlns:m="http://schemas.openxmlformats.org/officeDocument/2006/math">
                      <m:r>
                        <a:rPr lang="en-US" b="0" i="1" smtClean="0">
                          <a:solidFill>
                            <a:srgbClr val="0000FF"/>
                          </a:solidFill>
                          <a:latin typeface="Cambria Math"/>
                        </a:rPr>
                        <m:t> </m:t>
                      </m:r>
                      <m:acc>
                        <m:accPr>
                          <m:chr m:val="̂"/>
                          <m:ctrlPr>
                            <a:rPr lang="en-US" b="0" i="1" smtClean="0">
                              <a:solidFill>
                                <a:srgbClr val="0000FF"/>
                              </a:solidFill>
                              <a:latin typeface="Cambria Math" panose="02040503050406030204" pitchFamily="18" charset="0"/>
                            </a:rPr>
                          </m:ctrlPr>
                        </m:accPr>
                        <m:e>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a:rPr>
                                <m:t>𝑟</m:t>
                              </m:r>
                            </m:e>
                            <m:sub>
                              <m:r>
                                <a:rPr lang="en-US" b="0" i="1" smtClean="0">
                                  <a:solidFill>
                                    <a:srgbClr val="0000FF"/>
                                  </a:solidFill>
                                  <a:latin typeface="Cambria Math"/>
                                </a:rPr>
                                <m:t>𝑥𝑖</m:t>
                              </m:r>
                            </m:sub>
                          </m:sSub>
                        </m:e>
                      </m:acc>
                      <m:r>
                        <a:rPr lang="en-US" b="0" i="1" dirty="0" smtClean="0">
                          <a:solidFill>
                            <a:srgbClr val="0000FF"/>
                          </a:solidFill>
                          <a:latin typeface="Cambria Math"/>
                        </a:rPr>
                        <m:t>=</m:t>
                      </m:r>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𝑏</m:t>
                          </m:r>
                        </m:e>
                        <m:sub>
                          <m:r>
                            <a:rPr lang="en-US" b="0" i="1" dirty="0" smtClean="0">
                              <a:solidFill>
                                <a:srgbClr val="0000FF"/>
                              </a:solidFill>
                              <a:latin typeface="Cambria Math"/>
                            </a:rPr>
                            <m:t>𝑥𝑖</m:t>
                          </m:r>
                        </m:sub>
                      </m:sSub>
                      <m:r>
                        <a:rPr lang="en-US" b="0" i="1" dirty="0" smtClean="0">
                          <a:solidFill>
                            <a:srgbClr val="0000FF"/>
                          </a:solidFill>
                          <a:latin typeface="Cambria Math"/>
                        </a:rPr>
                        <m:t>+</m:t>
                      </m:r>
                      <m:nary>
                        <m:naryPr>
                          <m:chr m:val="∑"/>
                          <m:supHide m:val="on"/>
                          <m:ctrlPr>
                            <a:rPr lang="en-US" b="0" i="1" dirty="0" smtClean="0">
                              <a:solidFill>
                                <a:srgbClr val="0000FF"/>
                              </a:solidFill>
                              <a:latin typeface="Cambria Math" panose="02040503050406030204" pitchFamily="18" charset="0"/>
                            </a:rPr>
                          </m:ctrlPr>
                        </m:naryPr>
                        <m:sub>
                          <m:r>
                            <a:rPr lang="en-US" b="0" i="1" dirty="0" smtClean="0">
                              <a:solidFill>
                                <a:srgbClr val="0000FF"/>
                              </a:solidFill>
                              <a:latin typeface="Cambria Math"/>
                            </a:rPr>
                            <m:t>𝑗</m:t>
                          </m:r>
                          <m:r>
                            <a:rPr lang="en-US" b="0" i="1" dirty="0" smtClean="0">
                              <a:solidFill>
                                <a:srgbClr val="0000FF"/>
                              </a:solidFill>
                              <a:latin typeface="Cambria Math"/>
                            </a:rPr>
                            <m:t>∈</m:t>
                          </m:r>
                          <m:r>
                            <a:rPr lang="en-US" b="0" i="1" dirty="0" smtClean="0">
                              <a:solidFill>
                                <a:srgbClr val="0000FF"/>
                              </a:solidFill>
                              <a:latin typeface="Cambria Math"/>
                            </a:rPr>
                            <m:t>𝑁</m:t>
                          </m:r>
                          <m:r>
                            <a:rPr lang="en-US" b="0" i="1" dirty="0" smtClean="0">
                              <a:solidFill>
                                <a:srgbClr val="0000FF"/>
                              </a:solidFill>
                              <a:latin typeface="Cambria Math"/>
                            </a:rPr>
                            <m:t>(</m:t>
                          </m:r>
                          <m:r>
                            <a:rPr lang="en-US" b="0" i="1" dirty="0" smtClean="0">
                              <a:solidFill>
                                <a:srgbClr val="0000FF"/>
                              </a:solidFill>
                              <a:latin typeface="Cambria Math"/>
                            </a:rPr>
                            <m:t>𝑖</m:t>
                          </m:r>
                          <m:r>
                            <a:rPr lang="en-US" b="0" i="1" dirty="0" smtClean="0">
                              <a:solidFill>
                                <a:srgbClr val="0000FF"/>
                              </a:solidFill>
                              <a:latin typeface="Cambria Math"/>
                            </a:rPr>
                            <m:t>;</m:t>
                          </m:r>
                          <m:r>
                            <a:rPr lang="en-US" b="0" i="1" dirty="0" smtClean="0">
                              <a:solidFill>
                                <a:srgbClr val="0000FF"/>
                              </a:solidFill>
                              <a:latin typeface="Cambria Math"/>
                            </a:rPr>
                            <m:t>𝑥</m:t>
                          </m:r>
                          <m:r>
                            <a:rPr lang="en-US" b="0" i="1" dirty="0" smtClean="0">
                              <a:solidFill>
                                <a:srgbClr val="0000FF"/>
                              </a:solidFill>
                              <a:latin typeface="Cambria Math"/>
                            </a:rPr>
                            <m:t>)</m:t>
                          </m:r>
                        </m:sub>
                        <m:sup/>
                        <m:e>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𝑤</m:t>
                              </m:r>
                            </m:e>
                            <m:sub>
                              <m:r>
                                <a:rPr lang="en-US" b="0" i="1" dirty="0" smtClean="0">
                                  <a:solidFill>
                                    <a:srgbClr val="0000FF"/>
                                  </a:solidFill>
                                  <a:latin typeface="Cambria Math"/>
                                </a:rPr>
                                <m:t>𝑖𝑗</m:t>
                              </m:r>
                            </m:sub>
                          </m:sSub>
                          <m:d>
                            <m:dPr>
                              <m:ctrlPr>
                                <a:rPr lang="en-US" b="0" i="1" dirty="0" smtClean="0">
                                  <a:solidFill>
                                    <a:srgbClr val="0000FF"/>
                                  </a:solidFill>
                                  <a:latin typeface="Cambria Math" panose="02040503050406030204" pitchFamily="18" charset="0"/>
                                </a:rPr>
                              </m:ctrlPr>
                            </m:dPr>
                            <m:e>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𝑟</m:t>
                                  </m:r>
                                </m:e>
                                <m:sub>
                                  <m:r>
                                    <a:rPr lang="en-US" b="0" i="1" dirty="0" smtClean="0">
                                      <a:solidFill>
                                        <a:srgbClr val="0000FF"/>
                                      </a:solidFill>
                                      <a:latin typeface="Cambria Math"/>
                                    </a:rPr>
                                    <m:t>𝑥𝑗</m:t>
                                  </m:r>
                                </m:sub>
                              </m:sSub>
                              <m:r>
                                <a:rPr lang="en-US" b="0" i="1" dirty="0" smtClean="0">
                                  <a:solidFill>
                                    <a:srgbClr val="0000FF"/>
                                  </a:solidFill>
                                  <a:latin typeface="Cambria Math"/>
                                </a:rPr>
                                <m:t>−</m:t>
                              </m:r>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𝑏</m:t>
                                  </m:r>
                                </m:e>
                                <m:sub>
                                  <m:r>
                                    <a:rPr lang="en-US" b="0" i="1" dirty="0" smtClean="0">
                                      <a:solidFill>
                                        <a:srgbClr val="0000FF"/>
                                      </a:solidFill>
                                      <a:latin typeface="Cambria Math"/>
                                    </a:rPr>
                                    <m:t>𝑥𝑗</m:t>
                                  </m:r>
                                </m:sub>
                              </m:sSub>
                            </m:e>
                          </m:d>
                        </m:e>
                      </m:nary>
                    </m:oMath>
                  </m:oMathPara>
                </a14:m>
                <a:endParaRPr lang="en-US" dirty="0">
                  <a:solidFill>
                    <a:srgbClr val="008000"/>
                  </a:solidFill>
                </a:endParaRPr>
              </a:p>
              <a:p>
                <a:r>
                  <a:rPr lang="en-US" b="1" dirty="0">
                    <a:solidFill>
                      <a:srgbClr val="D60093"/>
                    </a:solidFill>
                  </a:rPr>
                  <a:t>A few notes:</a:t>
                </a:r>
              </a:p>
              <a:p>
                <a:pPr lvl="1"/>
                <a14:m>
                  <m:oMath xmlns:m="http://schemas.openxmlformats.org/officeDocument/2006/math">
                    <m:r>
                      <a:rPr lang="en-US" b="1" i="1" dirty="0">
                        <a:latin typeface="Cambria Math"/>
                      </a:rPr>
                      <m:t>𝑵</m:t>
                    </m:r>
                    <m:r>
                      <a:rPr lang="en-US" b="1" i="1" dirty="0">
                        <a:latin typeface="Cambria Math"/>
                      </a:rPr>
                      <m:t>(</m:t>
                    </m:r>
                    <m:r>
                      <a:rPr lang="en-US" b="1" i="1" dirty="0" err="1">
                        <a:latin typeface="Cambria Math"/>
                      </a:rPr>
                      <m:t>𝒊</m:t>
                    </m:r>
                    <m:r>
                      <a:rPr lang="en-US" b="1" i="1" dirty="0" err="1">
                        <a:latin typeface="Cambria Math"/>
                      </a:rPr>
                      <m:t>;</m:t>
                    </m:r>
                    <m:r>
                      <a:rPr lang="en-US" b="1" i="1" dirty="0" err="1">
                        <a:latin typeface="Cambria Math"/>
                      </a:rPr>
                      <m:t>𝒙</m:t>
                    </m:r>
                    <m:r>
                      <a:rPr lang="en-US" b="1" i="1" dirty="0">
                        <a:latin typeface="Cambria Math"/>
                      </a:rPr>
                      <m:t>)</m:t>
                    </m:r>
                    <m:r>
                      <m:rPr>
                        <m:nor/>
                      </m:rPr>
                      <a:rPr lang="en-US" dirty="0"/>
                      <m:t> … </m:t>
                    </m:r>
                    <m:r>
                      <m:rPr>
                        <m:nor/>
                      </m:rPr>
                      <a:rPr lang="en-US" dirty="0"/>
                      <m:t>set</m:t>
                    </m:r>
                    <m:r>
                      <m:rPr>
                        <m:nor/>
                      </m:rPr>
                      <a:rPr lang="en-US" dirty="0"/>
                      <m:t> </m:t>
                    </m:r>
                    <m:r>
                      <m:rPr>
                        <m:nor/>
                      </m:rPr>
                      <a:rPr lang="en-US" dirty="0"/>
                      <m:t>of</m:t>
                    </m:r>
                    <m:r>
                      <m:rPr>
                        <m:nor/>
                      </m:rPr>
                      <a:rPr lang="en-US" dirty="0"/>
                      <m:t> </m:t>
                    </m:r>
                    <m:r>
                      <m:rPr>
                        <m:nor/>
                      </m:rPr>
                      <a:rPr lang="en-US" dirty="0"/>
                      <m:t>movies</m:t>
                    </m:r>
                    <m:r>
                      <m:rPr>
                        <m:nor/>
                      </m:rPr>
                      <a:rPr lang="en-US" dirty="0"/>
                      <m:t> </m:t>
                    </m:r>
                    <m:r>
                      <m:rPr>
                        <m:nor/>
                      </m:rPr>
                      <a:rPr lang="en-US" dirty="0"/>
                      <m:t>rated</m:t>
                    </m:r>
                    <m:r>
                      <m:rPr>
                        <m:nor/>
                      </m:rPr>
                      <a:rPr lang="en-US" dirty="0"/>
                      <m:t> </m:t>
                    </m:r>
                    <m:r>
                      <m:rPr>
                        <m:nor/>
                      </m:rPr>
                      <a:rPr lang="en-US" dirty="0"/>
                      <m:t>by</m:t>
                    </m:r>
                    <m:r>
                      <m:rPr>
                        <m:nor/>
                      </m:rPr>
                      <a:rPr lang="en-US" dirty="0"/>
                      <m:t> </m:t>
                    </m:r>
                    <m:r>
                      <m:rPr>
                        <m:nor/>
                      </m:rPr>
                      <a:rPr lang="en-US" dirty="0"/>
                      <m:t>user</m:t>
                    </m:r>
                    <m:r>
                      <m:rPr>
                        <m:nor/>
                      </m:rPr>
                      <a:rPr lang="en-US" dirty="0"/>
                      <m:t> </m:t>
                    </m:r>
                    <m:r>
                      <m:rPr>
                        <m:nor/>
                      </m:rPr>
                      <a:rPr lang="en-US" b="1" i="1" dirty="0"/>
                      <m:t>x</m:t>
                    </m:r>
                    <m:r>
                      <m:rPr>
                        <m:nor/>
                      </m:rPr>
                      <a:rPr lang="en-US" dirty="0"/>
                      <m:t> </m:t>
                    </m:r>
                    <m:r>
                      <m:rPr>
                        <m:nor/>
                      </m:rPr>
                      <a:rPr lang="en-US" dirty="0"/>
                      <m:t>that</m:t>
                    </m:r>
                    <m:r>
                      <m:rPr>
                        <m:nor/>
                      </m:rPr>
                      <a:rPr lang="en-US" dirty="0"/>
                      <m:t> </m:t>
                    </m:r>
                    <m:r>
                      <m:rPr>
                        <m:nor/>
                      </m:rPr>
                      <a:rPr lang="en-US" dirty="0"/>
                      <m:t>are</m:t>
                    </m:r>
                    <m:r>
                      <m:rPr>
                        <m:nor/>
                      </m:rPr>
                      <a:rPr lang="en-US" dirty="0" smtClean="0"/>
                      <m:t> </m:t>
                    </m:r>
                    <m:r>
                      <m:rPr>
                        <m:nor/>
                      </m:rPr>
                      <a:rPr lang="en-US" dirty="0"/>
                      <m:t>similar</m:t>
                    </m:r>
                    <m:r>
                      <m:rPr>
                        <m:nor/>
                      </m:rPr>
                      <a:rPr lang="en-US" dirty="0"/>
                      <m:t> </m:t>
                    </m:r>
                    <m:r>
                      <m:rPr>
                        <m:nor/>
                      </m:rPr>
                      <a:rPr lang="en-US" dirty="0"/>
                      <m:t>to</m:t>
                    </m:r>
                    <m:r>
                      <m:rPr>
                        <m:nor/>
                      </m:rPr>
                      <a:rPr lang="en-US" dirty="0"/>
                      <m:t> </m:t>
                    </m:r>
                    <m:r>
                      <m:rPr>
                        <m:nor/>
                      </m:rPr>
                      <a:rPr lang="en-US" dirty="0"/>
                      <m:t>movie</m:t>
                    </m:r>
                    <m:r>
                      <m:rPr>
                        <m:nor/>
                      </m:rPr>
                      <a:rPr lang="en-US" dirty="0"/>
                      <m:t> </m:t>
                    </m:r>
                    <m:r>
                      <m:rPr>
                        <m:nor/>
                      </m:rPr>
                      <a:rPr lang="en-US" b="1" i="1" dirty="0" err="1"/>
                      <m:t>i</m:t>
                    </m:r>
                  </m:oMath>
                </a14:m>
                <a:endParaRPr lang="en-US" b="1" i="1" dirty="0"/>
              </a:p>
              <a:p>
                <a:pPr lvl="1"/>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a:rPr>
                          <m:t>𝒘</m:t>
                        </m:r>
                      </m:e>
                      <m:sub>
                        <m:r>
                          <a:rPr lang="en-US" b="1" i="1" dirty="0" smtClean="0">
                            <a:latin typeface="Cambria Math"/>
                          </a:rPr>
                          <m:t>𝒊𝒋</m:t>
                        </m:r>
                      </m:sub>
                    </m:sSub>
                  </m:oMath>
                </a14:m>
                <a:r>
                  <a:rPr lang="en-US" dirty="0"/>
                  <a:t> is the interpolation weight (some real number)</a:t>
                </a:r>
              </a:p>
              <a:p>
                <a:pPr lvl="2"/>
                <a:r>
                  <a:rPr lang="en-US" dirty="0"/>
                  <a:t>We allow: </a:t>
                </a:r>
                <a14:m>
                  <m:oMath xmlns:m="http://schemas.openxmlformats.org/officeDocument/2006/math">
                    <m:nary>
                      <m:naryPr>
                        <m:chr m:val="∑"/>
                        <m:supHide m:val="on"/>
                        <m:ctrlPr>
                          <a:rPr lang="en-US" b="1" i="1" dirty="0">
                            <a:solidFill>
                              <a:srgbClr val="008000"/>
                            </a:solidFill>
                            <a:latin typeface="Cambria Math" panose="02040503050406030204" pitchFamily="18" charset="0"/>
                          </a:rPr>
                        </m:ctrlPr>
                      </m:naryPr>
                      <m:sub>
                        <m:r>
                          <a:rPr lang="en-US" b="1" i="1" dirty="0">
                            <a:solidFill>
                              <a:srgbClr val="008000"/>
                            </a:solidFill>
                            <a:latin typeface="Cambria Math"/>
                          </a:rPr>
                          <m:t>𝒋</m:t>
                        </m:r>
                        <m:r>
                          <a:rPr lang="en-US" b="1" i="1" dirty="0">
                            <a:solidFill>
                              <a:srgbClr val="008000"/>
                            </a:solidFill>
                            <a:latin typeface="Cambria Math"/>
                          </a:rPr>
                          <m:t>∈</m:t>
                        </m:r>
                        <m:r>
                          <a:rPr lang="en-US" b="1" i="1" dirty="0">
                            <a:solidFill>
                              <a:srgbClr val="008000"/>
                            </a:solidFill>
                            <a:latin typeface="Cambria Math"/>
                          </a:rPr>
                          <m:t>𝑵</m:t>
                        </m:r>
                        <m:r>
                          <a:rPr lang="en-US" b="1" i="1" dirty="0">
                            <a:solidFill>
                              <a:srgbClr val="008000"/>
                            </a:solidFill>
                            <a:latin typeface="Cambria Math"/>
                          </a:rPr>
                          <m:t>(</m:t>
                        </m:r>
                        <m:r>
                          <a:rPr lang="en-US" b="1" i="1" dirty="0">
                            <a:solidFill>
                              <a:srgbClr val="008000"/>
                            </a:solidFill>
                            <a:latin typeface="Cambria Math"/>
                          </a:rPr>
                          <m:t>𝒊</m:t>
                        </m:r>
                        <m:r>
                          <a:rPr lang="en-US" b="1" i="1" dirty="0">
                            <a:solidFill>
                              <a:srgbClr val="008000"/>
                            </a:solidFill>
                            <a:latin typeface="Cambria Math"/>
                          </a:rPr>
                          <m:t>,</m:t>
                        </m:r>
                        <m:r>
                          <a:rPr lang="en-US" b="1" i="1" dirty="0">
                            <a:solidFill>
                              <a:srgbClr val="008000"/>
                            </a:solidFill>
                            <a:latin typeface="Cambria Math"/>
                          </a:rPr>
                          <m:t>𝒙</m:t>
                        </m:r>
                        <m:r>
                          <a:rPr lang="en-US" b="1" i="1" dirty="0">
                            <a:solidFill>
                              <a:srgbClr val="008000"/>
                            </a:solidFill>
                            <a:latin typeface="Cambria Math"/>
                          </a:rPr>
                          <m:t>)</m:t>
                        </m:r>
                      </m:sub>
                      <m:sup/>
                      <m:e>
                        <m:sSub>
                          <m:sSubPr>
                            <m:ctrlPr>
                              <a:rPr lang="en-US" b="1" i="1" dirty="0">
                                <a:solidFill>
                                  <a:srgbClr val="008000"/>
                                </a:solidFill>
                                <a:latin typeface="Cambria Math" panose="02040503050406030204" pitchFamily="18" charset="0"/>
                              </a:rPr>
                            </m:ctrlPr>
                          </m:sSubPr>
                          <m:e>
                            <m:r>
                              <a:rPr lang="en-US" b="1" i="1" dirty="0">
                                <a:solidFill>
                                  <a:srgbClr val="008000"/>
                                </a:solidFill>
                                <a:latin typeface="Cambria Math"/>
                              </a:rPr>
                              <m:t>𝒘</m:t>
                            </m:r>
                          </m:e>
                          <m:sub>
                            <m:r>
                              <a:rPr lang="en-US" b="1" i="1" dirty="0">
                                <a:solidFill>
                                  <a:srgbClr val="008000"/>
                                </a:solidFill>
                                <a:latin typeface="Cambria Math"/>
                              </a:rPr>
                              <m:t>𝒊𝒋</m:t>
                            </m:r>
                          </m:sub>
                        </m:sSub>
                        <m:r>
                          <a:rPr lang="en-US" b="1" i="1" dirty="0">
                            <a:solidFill>
                              <a:srgbClr val="008000"/>
                            </a:solidFill>
                            <a:latin typeface="Cambria Math"/>
                          </a:rPr>
                          <m:t>≠</m:t>
                        </m:r>
                        <m:r>
                          <a:rPr lang="en-US" b="1" i="1" dirty="0">
                            <a:solidFill>
                              <a:srgbClr val="008000"/>
                            </a:solidFill>
                            <a:latin typeface="Cambria Math"/>
                          </a:rPr>
                          <m:t>𝟏</m:t>
                        </m:r>
                      </m:e>
                    </m:nary>
                  </m:oMath>
                </a14:m>
                <a:endParaRPr lang="en-US" b="1" dirty="0">
                  <a:solidFill>
                    <a:srgbClr val="008000"/>
                  </a:solidFill>
                </a:endParaRPr>
              </a:p>
              <a:p>
                <a:pPr lvl="1"/>
                <a14:m>
                  <m:oMath xmlns:m="http://schemas.openxmlformats.org/officeDocument/2006/math">
                    <m:sSub>
                      <m:sSubPr>
                        <m:ctrlPr>
                          <a:rPr lang="en-US" b="1" i="1" dirty="0">
                            <a:latin typeface="Cambria Math" panose="02040503050406030204" pitchFamily="18" charset="0"/>
                          </a:rPr>
                        </m:ctrlPr>
                      </m:sSubPr>
                      <m:e>
                        <m:r>
                          <a:rPr lang="en-US" b="1" i="1" dirty="0">
                            <a:latin typeface="Cambria Math"/>
                          </a:rPr>
                          <m:t>𝒘</m:t>
                        </m:r>
                      </m:e>
                      <m:sub>
                        <m:r>
                          <a:rPr lang="en-US" b="1" i="1" dirty="0">
                            <a:latin typeface="Cambria Math"/>
                          </a:rPr>
                          <m:t>𝒊𝒋</m:t>
                        </m:r>
                      </m:sub>
                    </m:sSub>
                  </m:oMath>
                </a14:m>
                <a:r>
                  <a:rPr lang="en-US" dirty="0"/>
                  <a:t> models interaction between pairs of movies </a:t>
                </a:r>
                <a:br>
                  <a:rPr lang="en-US" dirty="0"/>
                </a:br>
                <a:r>
                  <a:rPr lang="en-US" dirty="0"/>
                  <a:t>(it does not depend on user </a:t>
                </a:r>
                <a:r>
                  <a:rPr lang="en-US" b="1" i="1" dirty="0"/>
                  <a:t>x</a:t>
                </a:r>
                <a:r>
                  <a:rPr lang="en-US" dirty="0"/>
                  <a:t>)</a:t>
                </a:r>
              </a:p>
            </p:txBody>
          </p:sp>
        </mc:Choice>
        <mc:Fallback xmlns="">
          <p:sp>
            <p:nvSpPr>
              <p:cNvPr id="198660" name="Rectangle 4"/>
              <p:cNvSpPr>
                <a:spLocks noGrp="1" noRot="1" noChangeAspect="1" noMove="1" noResize="1" noEditPoints="1" noAdjustHandles="1" noChangeArrowheads="1" noChangeShapeType="1" noTextEdit="1"/>
              </p:cNvSpPr>
              <p:nvPr>
                <p:ph idx="1"/>
              </p:nvPr>
            </p:nvSpPr>
            <p:spPr>
              <a:xfrm>
                <a:off x="457200" y="1295400"/>
                <a:ext cx="8534400" cy="5562600"/>
              </a:xfrm>
              <a:blipFill rotWithShape="1">
                <a:blip r:embed="rId2"/>
                <a:stretch>
                  <a:fillRect t="-548" r="-2071"/>
                </a:stretch>
              </a:blipFill>
            </p:spPr>
            <p:txBody>
              <a:bodyPr/>
              <a:lstStyle/>
              <a:p>
                <a:r>
                  <a:rPr lang="en-US">
                    <a:noFill/>
                  </a:rPr>
                  <a:t> </a:t>
                </a:r>
              </a:p>
            </p:txBody>
          </p:sp>
        </mc:Fallback>
      </mc:AlternateContent>
      <p:sp>
        <p:nvSpPr>
          <p:cNvPr id="15" name="Footer Placeholder 14"/>
          <p:cNvSpPr>
            <a:spLocks noGrp="1"/>
          </p:cNvSpPr>
          <p:nvPr>
            <p:ph type="ftr" sz="quarter" idx="11"/>
          </p:nvPr>
        </p:nvSpPr>
        <p:spPr/>
        <p:txBody>
          <a:bodyPr/>
          <a:lstStyle/>
          <a:p>
            <a:r>
              <a:rPr lang="en-US"/>
              <a:t>J. Leskovec, A. Rajaraman, J. Ullman: Mining of Massive Datasets, http://www.mmds.org</a:t>
            </a:r>
          </a:p>
        </p:txBody>
      </p:sp>
      <p:sp>
        <p:nvSpPr>
          <p:cNvPr id="14" name="Slide Number Placeholder 13"/>
          <p:cNvSpPr>
            <a:spLocks noGrp="1"/>
          </p:cNvSpPr>
          <p:nvPr>
            <p:ph type="sldNum" sz="quarter" idx="12"/>
          </p:nvPr>
        </p:nvSpPr>
        <p:spPr/>
        <p:txBody>
          <a:bodyPr/>
          <a:lstStyle/>
          <a:p>
            <a:fld id="{19B12225-5612-419B-A8D5-4B8EEE4C217E}" type="slidenum">
              <a:rPr lang="en-US" smtClean="0"/>
              <a:pPr/>
              <a:t>9</a:t>
            </a:fld>
            <a:endParaRPr lang="en-US"/>
          </a:p>
        </p:txBody>
      </p:sp>
    </p:spTree>
    <p:extLst>
      <p:ext uri="{BB962C8B-B14F-4D97-AF65-F5344CB8AC3E}">
        <p14:creationId xmlns:p14="http://schemas.microsoft.com/office/powerpoint/2010/main" val="3714044134"/>
      </p:ext>
    </p:extLst>
  </p:cSld>
  <p:clrMapOvr>
    <a:masterClrMapping/>
  </p:clrMapOvr>
  <p:transition advTm="65641"/>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28310</TotalTime>
  <Words>6065</Words>
  <Application>Microsoft Office PowerPoint</Application>
  <PresentationFormat>如螢幕大小 (4:3)</PresentationFormat>
  <Paragraphs>1437</Paragraphs>
  <Slides>58</Slides>
  <Notes>15</Notes>
  <HiddenSlides>0</HiddenSlides>
  <MMClips>0</MMClips>
  <ScaleCrop>false</ScaleCrop>
  <HeadingPairs>
    <vt:vector size="8" baseType="variant">
      <vt:variant>
        <vt:lpstr>使用字型</vt:lpstr>
      </vt:variant>
      <vt:variant>
        <vt:i4>12</vt:i4>
      </vt:variant>
      <vt:variant>
        <vt:lpstr>佈景主題</vt:lpstr>
      </vt:variant>
      <vt:variant>
        <vt:i4>1</vt:i4>
      </vt:variant>
      <vt:variant>
        <vt:lpstr>內嵌 OLE 伺服程式</vt:lpstr>
      </vt:variant>
      <vt:variant>
        <vt:i4>2</vt:i4>
      </vt:variant>
      <vt:variant>
        <vt:lpstr>投影片標題</vt:lpstr>
      </vt:variant>
      <vt:variant>
        <vt:i4>58</vt:i4>
      </vt:variant>
    </vt:vector>
  </HeadingPairs>
  <TitlesOfParts>
    <vt:vector size="73" baseType="lpstr">
      <vt:lpstr>Arial</vt:lpstr>
      <vt:lpstr>Calibri</vt:lpstr>
      <vt:lpstr>Cambria Math</vt:lpstr>
      <vt:lpstr>Corbel</vt:lpstr>
      <vt:lpstr>Lucida Bright</vt:lpstr>
      <vt:lpstr>Sylfaen</vt:lpstr>
      <vt:lpstr>Symbol</vt:lpstr>
      <vt:lpstr>Times</vt:lpstr>
      <vt:lpstr>Times New Roman</vt:lpstr>
      <vt:lpstr>Verdana</vt:lpstr>
      <vt:lpstr>Wingdings</vt:lpstr>
      <vt:lpstr>Wingdings 2</vt:lpstr>
      <vt:lpstr>Module</vt:lpstr>
      <vt:lpstr>Equation</vt:lpstr>
      <vt:lpstr>Acrobat Document</vt:lpstr>
      <vt:lpstr>Recommender Systems: Latent Factor Models</vt:lpstr>
      <vt:lpstr>The Netflix Prize</vt:lpstr>
      <vt:lpstr>The Netflix Utility Matrix R</vt:lpstr>
      <vt:lpstr>Utility Matrix R: Evaluation</vt:lpstr>
      <vt:lpstr>BellKor Recommender System</vt:lpstr>
      <vt:lpstr>Modeling Local &amp; Global Effects</vt:lpstr>
      <vt:lpstr>Recap: Collaborative Filtering (CF)</vt:lpstr>
      <vt:lpstr>Modeling Local &amp; Global Effects</vt:lpstr>
      <vt:lpstr>Idea: Interpolation Weights wij</vt:lpstr>
      <vt:lpstr>Idea: Interpolation Weights wij</vt:lpstr>
      <vt:lpstr>Recommendations via Optimization</vt:lpstr>
      <vt:lpstr>Recommendations via Optimization</vt:lpstr>
      <vt:lpstr>Detour: Minimizing a function</vt:lpstr>
      <vt:lpstr>Interpolation Weights</vt:lpstr>
      <vt:lpstr>Interpolation Weights</vt:lpstr>
      <vt:lpstr>Performance of Various Methods</vt:lpstr>
      <vt:lpstr>Latent Factor Models (e.g., SVD)</vt:lpstr>
      <vt:lpstr>Latent Factor Models</vt:lpstr>
      <vt:lpstr>Ratings as Products of Factors</vt:lpstr>
      <vt:lpstr>Ratings as Products of Factors</vt:lpstr>
      <vt:lpstr>Ratings as Products of Factors</vt:lpstr>
      <vt:lpstr>Latent Factor Models</vt:lpstr>
      <vt:lpstr>Latent Factor Models</vt:lpstr>
      <vt:lpstr>Recap: SVD</vt:lpstr>
      <vt:lpstr>SVD: More good stuff</vt:lpstr>
      <vt:lpstr>Latent Factor Models</vt:lpstr>
      <vt:lpstr> Finding the Latent Factors</vt:lpstr>
      <vt:lpstr>Latent Factor Models</vt:lpstr>
      <vt:lpstr>Back to Our Problem</vt:lpstr>
      <vt:lpstr>Dealing with Missing Entries</vt:lpstr>
      <vt:lpstr>The Effect of Regularization</vt:lpstr>
      <vt:lpstr>The Effect of Regularization</vt:lpstr>
      <vt:lpstr>The Effect of Regularization</vt:lpstr>
      <vt:lpstr>The Effect of Regularization</vt:lpstr>
      <vt:lpstr>Stochastic Gradient Descent</vt:lpstr>
      <vt:lpstr>Stochastic Gradient Descent</vt:lpstr>
      <vt:lpstr>SGD vs. GD</vt:lpstr>
      <vt:lpstr>Stochastic Gradient Descent</vt:lpstr>
      <vt:lpstr>PowerPoint 簡報</vt:lpstr>
      <vt:lpstr>Extending Latent Factor Model to Include Biases</vt:lpstr>
      <vt:lpstr>Modeling Biases and Interactions</vt:lpstr>
      <vt:lpstr>Baseline Predictor</vt:lpstr>
      <vt:lpstr>Putting It All Together</vt:lpstr>
      <vt:lpstr>Fitting the New Model</vt:lpstr>
      <vt:lpstr>Performance of Various Methods</vt:lpstr>
      <vt:lpstr>Performance of Various Methods</vt:lpstr>
      <vt:lpstr> The Netflix Challenge: 2006-09</vt:lpstr>
      <vt:lpstr>Temporal Biases of Users</vt:lpstr>
      <vt:lpstr>Temporal Biases &amp; Factors</vt:lpstr>
      <vt:lpstr>Adding Temporal Effects</vt:lpstr>
      <vt:lpstr>Performance of Various Methods</vt:lpstr>
      <vt:lpstr>PowerPoint 簡報</vt:lpstr>
      <vt:lpstr>Standing on June 26th 2009</vt:lpstr>
      <vt:lpstr>The Last 30 Days</vt:lpstr>
      <vt:lpstr>24 Hours from the Deadline</vt:lpstr>
      <vt:lpstr>PowerPoint 簡報</vt:lpstr>
      <vt:lpstr>Million $ Awarded Sept 21st 2009</vt:lpstr>
      <vt:lpstr>Acknowledgments</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Chris Wang</cp:lastModifiedBy>
  <cp:revision>1595</cp:revision>
  <cp:lastPrinted>2012-01-25T16:54:23Z</cp:lastPrinted>
  <dcterms:created xsi:type="dcterms:W3CDTF">2009-06-12T17:14:38Z</dcterms:created>
  <dcterms:modified xsi:type="dcterms:W3CDTF">2024-11-05T10:45:26Z</dcterms:modified>
</cp:coreProperties>
</file>