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7"/>
  </p:notesMasterIdLst>
  <p:handoutMasterIdLst>
    <p:handoutMasterId r:id="rId68"/>
  </p:handoutMasterIdLst>
  <p:sldIdLst>
    <p:sldId id="432" r:id="rId2"/>
    <p:sldId id="341" r:id="rId3"/>
    <p:sldId id="340" r:id="rId4"/>
    <p:sldId id="422" r:id="rId5"/>
    <p:sldId id="423" r:id="rId6"/>
    <p:sldId id="424" r:id="rId7"/>
    <p:sldId id="342" r:id="rId8"/>
    <p:sldId id="343" r:id="rId9"/>
    <p:sldId id="344" r:id="rId10"/>
    <p:sldId id="345" r:id="rId11"/>
    <p:sldId id="346" r:id="rId12"/>
    <p:sldId id="396" r:id="rId13"/>
    <p:sldId id="408" r:id="rId14"/>
    <p:sldId id="404" r:id="rId15"/>
    <p:sldId id="405" r:id="rId16"/>
    <p:sldId id="406" r:id="rId17"/>
    <p:sldId id="407" r:id="rId18"/>
    <p:sldId id="353" r:id="rId19"/>
    <p:sldId id="425" r:id="rId20"/>
    <p:sldId id="354" r:id="rId21"/>
    <p:sldId id="429" r:id="rId22"/>
    <p:sldId id="355" r:id="rId23"/>
    <p:sldId id="410" r:id="rId24"/>
    <p:sldId id="411" r:id="rId25"/>
    <p:sldId id="358" r:id="rId26"/>
    <p:sldId id="412" r:id="rId27"/>
    <p:sldId id="413" r:id="rId28"/>
    <p:sldId id="414" r:id="rId29"/>
    <p:sldId id="415" r:id="rId30"/>
    <p:sldId id="417" r:id="rId31"/>
    <p:sldId id="394" r:id="rId32"/>
    <p:sldId id="428" r:id="rId33"/>
    <p:sldId id="392" r:id="rId34"/>
    <p:sldId id="393" r:id="rId35"/>
    <p:sldId id="364" r:id="rId36"/>
    <p:sldId id="365" r:id="rId37"/>
    <p:sldId id="366" r:id="rId38"/>
    <p:sldId id="367" r:id="rId39"/>
    <p:sldId id="368" r:id="rId40"/>
    <p:sldId id="369" r:id="rId41"/>
    <p:sldId id="370" r:id="rId42"/>
    <p:sldId id="421" r:id="rId43"/>
    <p:sldId id="371" r:id="rId44"/>
    <p:sldId id="426" r:id="rId45"/>
    <p:sldId id="418" r:id="rId46"/>
    <p:sldId id="374" r:id="rId47"/>
    <p:sldId id="375" r:id="rId48"/>
    <p:sldId id="376" r:id="rId49"/>
    <p:sldId id="419" r:id="rId50"/>
    <p:sldId id="378" r:id="rId51"/>
    <p:sldId id="379" r:id="rId52"/>
    <p:sldId id="420" r:id="rId53"/>
    <p:sldId id="380" r:id="rId54"/>
    <p:sldId id="381" r:id="rId55"/>
    <p:sldId id="382" r:id="rId56"/>
    <p:sldId id="383" r:id="rId57"/>
    <p:sldId id="384" r:id="rId58"/>
    <p:sldId id="427" r:id="rId59"/>
    <p:sldId id="385" r:id="rId60"/>
    <p:sldId id="386" r:id="rId61"/>
    <p:sldId id="387" r:id="rId62"/>
    <p:sldId id="388" r:id="rId63"/>
    <p:sldId id="389" r:id="rId64"/>
    <p:sldId id="390" r:id="rId65"/>
    <p:sldId id="391" r:id="rId6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0066"/>
    <a:srgbClr val="D6009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91829" autoAdjust="0"/>
  </p:normalViewPr>
  <p:slideViewPr>
    <p:cSldViewPr>
      <p:cViewPr varScale="1">
        <p:scale>
          <a:sx n="61" d="100"/>
          <a:sy n="61" d="100"/>
        </p:scale>
        <p:origin x="1408" y="56"/>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10/22/2024</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280" units="cm"/>
          <inkml:channel name="Y" type="integer" max="800" units="cm"/>
        </inkml:traceFormat>
        <inkml:channelProperties>
          <inkml:channelProperty channel="X" name="resolution" value="28.31858" units="1/cm"/>
          <inkml:channelProperty channel="Y" name="resolution" value="28.36879" units="1/cm"/>
        </inkml:channelProperties>
      </inkml:inkSource>
      <inkml:timestamp xml:id="ts0" timeString="2010-02-10T01:53:51.34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10/22/2024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www.cs.cmu.edu/~jimeng/papers/SunSDM07.pdf"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itchFamily="34" charset="0"/>
                <a:cs typeface="Arial" pitchFamily="34" charset="0"/>
              </a:rPr>
              <a:t>True since ratings are correlated and SVD uncovered this correlation</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50</a:t>
            </a:fld>
            <a:endParaRPr lang="en-US"/>
          </a:p>
        </p:txBody>
      </p:sp>
    </p:spTree>
    <p:extLst>
      <p:ext uri="{BB962C8B-B14F-4D97-AF65-F5344CB8AC3E}">
        <p14:creationId xmlns:p14="http://schemas.microsoft.com/office/powerpoint/2010/main" val="2452673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008000"/>
                </a:solidFill>
              </a:rPr>
              <a:t>HOW TO PICK NUMBER of COS/ROWS In practice. Mahoney’s slides say pick 4k cols/rows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55</a:t>
            </a:fld>
            <a:endParaRPr lang="en-US"/>
          </a:p>
        </p:txBody>
      </p:sp>
    </p:spTree>
    <p:extLst>
      <p:ext uri="{BB962C8B-B14F-4D97-AF65-F5344CB8AC3E}">
        <p14:creationId xmlns:p14="http://schemas.microsoft.com/office/powerpoint/2010/main" val="3408327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rgbClr val="008000"/>
                </a:solidFill>
              </a:rPr>
              <a:t>HOW TO PICK NUMBER of COS/ROWS In practice. Mahoney’s slides say pick 4k cols/rows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58</a:t>
            </a:fld>
            <a:endParaRPr lang="en-US"/>
          </a:p>
        </p:txBody>
      </p:sp>
    </p:spTree>
    <p:extLst>
      <p:ext uri="{BB962C8B-B14F-4D97-AF65-F5344CB8AC3E}">
        <p14:creationId xmlns:p14="http://schemas.microsoft.com/office/powerpoint/2010/main" val="3408327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http://www.cs.cmu.edu/~jimeng/papers/SunSDM07.pdf</a:t>
            </a:r>
            <a:endParaRPr lang="en-US" dirty="0"/>
          </a:p>
        </p:txBody>
      </p:sp>
      <p:sp>
        <p:nvSpPr>
          <p:cNvPr id="4" name="Slide Number Placeholder 3"/>
          <p:cNvSpPr>
            <a:spLocks noGrp="1"/>
          </p:cNvSpPr>
          <p:nvPr>
            <p:ph type="sldNum" sz="quarter" idx="10"/>
          </p:nvPr>
        </p:nvSpPr>
        <p:spPr/>
        <p:txBody>
          <a:bodyPr/>
          <a:lstStyle/>
          <a:p>
            <a:fld id="{6B81F57D-0EF3-4713-8906-EEC17DB47EC3}" type="slidenum">
              <a:rPr lang="en-US" smtClean="0"/>
              <a:pPr/>
              <a:t>63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Faloutsos</a:t>
            </a:r>
          </a:p>
        </p:txBody>
      </p:sp>
      <p:sp>
        <p:nvSpPr>
          <p:cNvPr id="7" name="Rectangle 7"/>
          <p:cNvSpPr>
            <a:spLocks noGrp="1" noChangeArrowheads="1"/>
          </p:cNvSpPr>
          <p:nvPr>
            <p:ph type="sldNum" sz="quarter" idx="5"/>
          </p:nvPr>
        </p:nvSpPr>
        <p:spPr>
          <a:ln/>
        </p:spPr>
        <p:txBody>
          <a:bodyPr/>
          <a:lstStyle/>
          <a:p>
            <a:fld id="{98D1660F-E8BB-4AFA-AF58-39DB8CCF09FC}" type="slidenum">
              <a:rPr lang="en-US"/>
              <a:pPr/>
              <a:t>9</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Faloutsos</a:t>
            </a:r>
          </a:p>
        </p:txBody>
      </p:sp>
      <p:sp>
        <p:nvSpPr>
          <p:cNvPr id="7" name="Rectangle 7"/>
          <p:cNvSpPr>
            <a:spLocks noGrp="1" noChangeArrowheads="1"/>
          </p:cNvSpPr>
          <p:nvPr>
            <p:ph type="sldNum" sz="quarter" idx="5"/>
          </p:nvPr>
        </p:nvSpPr>
        <p:spPr>
          <a:ln/>
        </p:spPr>
        <p:txBody>
          <a:bodyPr/>
          <a:lstStyle/>
          <a:p>
            <a:fld id="{D533D358-4D76-46D6-9782-08150E55FE91}" type="slidenum">
              <a:rPr lang="en-US"/>
              <a:pPr/>
              <a:t>10</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Drop</a:t>
            </a:r>
            <a:r>
              <a:rPr lang="en-US" baseline="0" dirty="0"/>
              <a:t> summations </a:t>
            </a:r>
            <a:endParaRPr lang="en-US" dirty="0"/>
          </a:p>
          <a:p>
            <a:endParaRPr lang="en-US" dirty="0"/>
          </a:p>
          <a:p>
            <a:r>
              <a:rPr lang="en-US" dirty="0"/>
              <a:t>USV</a:t>
            </a:r>
            <a:r>
              <a:rPr lang="en-US" baseline="0" dirty="0"/>
              <a:t> – UXV = U-U(SV-XV)</a:t>
            </a:r>
          </a:p>
          <a:p>
            <a:r>
              <a:rPr lang="en-US" baseline="0" dirty="0"/>
              <a:t>AXC –AYC =  (AC)(X-Y)</a:t>
            </a:r>
          </a:p>
          <a:p>
            <a:endParaRPr lang="en-US" baseline="0"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32</a:t>
            </a:fld>
            <a:endParaRPr lang="en-US"/>
          </a:p>
        </p:txBody>
      </p:sp>
    </p:spTree>
    <p:extLst>
      <p:ext uri="{BB962C8B-B14F-4D97-AF65-F5344CB8AC3E}">
        <p14:creationId xmlns:p14="http://schemas.microsoft.com/office/powerpoint/2010/main" val="656098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Drop</a:t>
            </a:r>
            <a:r>
              <a:rPr lang="en-US" baseline="0" dirty="0"/>
              <a:t> summations </a:t>
            </a:r>
            <a:endParaRPr lang="en-US" dirty="0"/>
          </a:p>
          <a:p>
            <a:endParaRPr lang="en-US" dirty="0"/>
          </a:p>
          <a:p>
            <a:r>
              <a:rPr lang="en-US" dirty="0"/>
              <a:t>USV</a:t>
            </a:r>
            <a:r>
              <a:rPr lang="en-US" baseline="0" dirty="0"/>
              <a:t> – UXV = U-U(SV-XV)</a:t>
            </a:r>
          </a:p>
          <a:p>
            <a:r>
              <a:rPr lang="en-US" baseline="0" dirty="0"/>
              <a:t>AXC –AYC =  (AC)(X-Y)</a:t>
            </a:r>
          </a:p>
          <a:p>
            <a:endParaRPr lang="en-US" baseline="0"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33</a:t>
            </a:fld>
            <a:endParaRPr lang="en-US"/>
          </a:p>
        </p:txBody>
      </p:sp>
    </p:spTree>
    <p:extLst>
      <p:ext uri="{BB962C8B-B14F-4D97-AF65-F5344CB8AC3E}">
        <p14:creationId xmlns:p14="http://schemas.microsoft.com/office/powerpoint/2010/main" val="656098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Drop</a:t>
            </a:r>
            <a:r>
              <a:rPr lang="en-US" baseline="0" dirty="0"/>
              <a:t> summations </a:t>
            </a:r>
            <a:endParaRPr lang="en-US" dirty="0"/>
          </a:p>
          <a:p>
            <a:endParaRPr lang="en-US" dirty="0"/>
          </a:p>
          <a:p>
            <a:r>
              <a:rPr lang="en-US" dirty="0"/>
              <a:t>USV</a:t>
            </a:r>
            <a:r>
              <a:rPr lang="en-US" baseline="0" dirty="0"/>
              <a:t> – UXV = U-U(SV-XV)</a:t>
            </a:r>
          </a:p>
          <a:p>
            <a:r>
              <a:rPr lang="en-US" baseline="0" dirty="0"/>
              <a:t>AXC –AYC =  (AC)(X-Y)</a:t>
            </a:r>
          </a:p>
          <a:p>
            <a:endParaRPr lang="en-US" baseline="0"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34</a:t>
            </a:fld>
            <a:endParaRPr lang="en-US"/>
          </a:p>
        </p:txBody>
      </p:sp>
    </p:spTree>
    <p:extLst>
      <p:ext uri="{BB962C8B-B14F-4D97-AF65-F5344CB8AC3E}">
        <p14:creationId xmlns:p14="http://schemas.microsoft.com/office/powerpoint/2010/main" val="656098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USV</a:t>
            </a:r>
            <a:r>
              <a:rPr lang="en-US" baseline="0" dirty="0"/>
              <a:t> – UXV = U-U(SV-XV)</a:t>
            </a:r>
          </a:p>
          <a:p>
            <a:r>
              <a:rPr lang="en-US" baseline="0" dirty="0"/>
              <a:t>AXC –AYC =  (A-A)(XC-YC)</a:t>
            </a:r>
          </a:p>
          <a:p>
            <a:endParaRPr lang="en-US" baseline="0" dirty="0"/>
          </a:p>
          <a:p>
            <a:r>
              <a:rPr lang="en-US" baseline="0" dirty="0"/>
              <a:t>5 2 4 – 5 3 4</a:t>
            </a:r>
          </a:p>
          <a:p>
            <a:r>
              <a:rPr lang="en-US" baseline="0" dirty="0"/>
              <a:t>40-60 = 20</a:t>
            </a:r>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35</a:t>
            </a:fld>
            <a:endParaRPr lang="en-US"/>
          </a:p>
        </p:txBody>
      </p:sp>
    </p:spTree>
    <p:extLst>
      <p:ext uri="{BB962C8B-B14F-4D97-AF65-F5344CB8AC3E}">
        <p14:creationId xmlns:p14="http://schemas.microsoft.com/office/powerpoint/2010/main" val="656098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columns of U are orthonormal eigenvectors of AAT</a:t>
            </a:r>
          </a:p>
          <a:p>
            <a:r>
              <a:rPr lang="en-US" dirty="0"/>
              <a:t>the</a:t>
            </a:r>
            <a:r>
              <a:rPr lang="en-US" baseline="0" dirty="0"/>
              <a:t> </a:t>
            </a:r>
            <a:r>
              <a:rPr lang="en-US" dirty="0"/>
              <a:t>columns of V are orthonormal eigenvectors of ATA, </a:t>
            </a:r>
          </a:p>
          <a:p>
            <a:r>
              <a:rPr lang="en-US" dirty="0"/>
              <a:t>S is a diagonal matrix containing</a:t>
            </a:r>
            <a:r>
              <a:rPr lang="en-US" baseline="0" dirty="0"/>
              <a:t> </a:t>
            </a:r>
            <a:r>
              <a:rPr lang="en-US" dirty="0"/>
              <a:t>the square roots of eigenvalues from U or V in descending order.</a:t>
            </a:r>
          </a:p>
        </p:txBody>
      </p:sp>
      <p:sp>
        <p:nvSpPr>
          <p:cNvPr id="4" name="Slide Number Placeholder 3"/>
          <p:cNvSpPr>
            <a:spLocks noGrp="1"/>
          </p:cNvSpPr>
          <p:nvPr>
            <p:ph type="sldNum" sz="quarter" idx="10"/>
          </p:nvPr>
        </p:nvSpPr>
        <p:spPr/>
        <p:txBody>
          <a:bodyPr/>
          <a:lstStyle/>
          <a:p>
            <a:fld id="{EE707532-839C-41A2-9E71-D5288AEAE66A}" type="slidenum">
              <a:rPr lang="en-US" smtClean="0"/>
              <a:pPr/>
              <a:t>41</a:t>
            </a:fld>
            <a:endParaRPr lang="en-US"/>
          </a:p>
        </p:txBody>
      </p:sp>
    </p:spTree>
    <p:extLst>
      <p:ext uri="{BB962C8B-B14F-4D97-AF65-F5344CB8AC3E}">
        <p14:creationId xmlns:p14="http://schemas.microsoft.com/office/powerpoint/2010/main" val="3614911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columns of U are orthonormal eigenvectors of AAT</a:t>
            </a:r>
          </a:p>
          <a:p>
            <a:r>
              <a:rPr lang="en-US" dirty="0"/>
              <a:t>the</a:t>
            </a:r>
            <a:r>
              <a:rPr lang="en-US" baseline="0" dirty="0"/>
              <a:t> </a:t>
            </a:r>
            <a:r>
              <a:rPr lang="en-US" dirty="0"/>
              <a:t>columns of V are orthonormal eigenvectors of ATA, </a:t>
            </a:r>
          </a:p>
          <a:p>
            <a:r>
              <a:rPr lang="en-US" dirty="0"/>
              <a:t>S is a diagonal matrix containing</a:t>
            </a:r>
            <a:r>
              <a:rPr lang="en-US" baseline="0" dirty="0"/>
              <a:t> </a:t>
            </a:r>
            <a:r>
              <a:rPr lang="en-US" dirty="0"/>
              <a:t>the square roots of eigenvalues from U or V in descending order.</a:t>
            </a:r>
          </a:p>
          <a:p>
            <a:endParaRPr lang="en-US" dirty="0"/>
          </a:p>
          <a:p>
            <a:r>
              <a:rPr lang="en-US" dirty="0"/>
              <a:t>If A = A^T</a:t>
            </a:r>
            <a:r>
              <a:rPr lang="en-US" baseline="0" dirty="0"/>
              <a:t> </a:t>
            </a:r>
            <a:r>
              <a:rPr lang="en-US" dirty="0"/>
              <a:t>is a symmetric matrix, its singular values are the</a:t>
            </a:r>
            <a:r>
              <a:rPr lang="en-US" baseline="0" dirty="0"/>
              <a:t> </a:t>
            </a:r>
            <a:r>
              <a:rPr lang="en-US" dirty="0"/>
              <a:t>absolute values of its nonzero eigenvalues: </a:t>
            </a:r>
            <a:r>
              <a:rPr lang="en-US" dirty="0" err="1"/>
              <a:t>σi</a:t>
            </a:r>
            <a:r>
              <a:rPr lang="en-US" dirty="0"/>
              <a:t> = | </a:t>
            </a:r>
            <a:r>
              <a:rPr lang="en-US" dirty="0" err="1"/>
              <a:t>λi</a:t>
            </a:r>
            <a:r>
              <a:rPr lang="en-US"/>
              <a:t>| </a:t>
            </a:r>
            <a:r>
              <a:rPr lang="en-US" dirty="0"/>
              <a:t>&gt; 0; its singular vectors </a:t>
            </a:r>
            <a:r>
              <a:rPr lang="en-US"/>
              <a:t>coincide with</a:t>
            </a:r>
            <a:r>
              <a:rPr lang="en-US" baseline="0"/>
              <a:t> </a:t>
            </a:r>
            <a:r>
              <a:rPr lang="en-US"/>
              <a:t>the </a:t>
            </a:r>
            <a:r>
              <a:rPr lang="en-US" dirty="0"/>
              <a:t>associated non-null eigenvectors.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42</a:t>
            </a:fld>
            <a:endParaRPr lang="en-US"/>
          </a:p>
        </p:txBody>
      </p:sp>
    </p:spTree>
    <p:extLst>
      <p:ext uri="{BB962C8B-B14F-4D97-AF65-F5344CB8AC3E}">
        <p14:creationId xmlns:p14="http://schemas.microsoft.com/office/powerpoint/2010/main" val="3614911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C2E68C40-DC97-441C-880E-25A4400CB158}" type="datetime1">
              <a:rPr lang="en-US" smtClean="0"/>
              <a:t>10/22/2024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ABD742-5C98-472F-94C1-C40221EF7907}" type="datetime1">
              <a:rPr lang="en-US" smtClean="0"/>
              <a:t>10/22/2024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F4DDB4-AF13-4D48-86DE-B684F0AE4F56}" type="datetime1">
              <a:rPr lang="en-US" smtClean="0"/>
              <a:t>10/22/2024</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FB80F3CF-EAB3-44ED-AB7B-3A60EAE443AA}" type="datetime1">
              <a:rPr lang="en-US" smtClean="0"/>
              <a:t>10/22/2024</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84A0E8FD-BB8A-49E8-AACE-C60CD85509EA}" type="datetime1">
              <a:rPr lang="en-US" smtClean="0"/>
              <a:t>10/22/2024</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3828022C-0482-484B-92E6-57C88F87D1B2}" type="datetime1">
              <a:rPr lang="en-US" smtClean="0"/>
              <a:t>10/22/2024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10E9494C-0D68-479A-9930-698265C1F4F8}" type="datetime1">
              <a:rPr lang="en-US" smtClean="0"/>
              <a:t>10/22/2024</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2A997F5-7111-4137-832F-3508303DDD07}" type="datetime1">
              <a:rPr lang="en-US" smtClean="0"/>
              <a:t>10/22/2024</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B96B3D5-7FBF-4843-A13B-7DA34A485965}" type="datetime1">
              <a:rPr lang="en-US" smtClean="0"/>
              <a:t>10/22/2024</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825C174-4789-484F-B689-BB38490FDA13}" type="datetime1">
              <a:rPr lang="en-US" smtClean="0"/>
              <a:t>10/22/2024</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D57FD-8E16-4A1A-886A-C5857FA84A0F}" type="datetime1">
              <a:rPr lang="en-US" smtClean="0"/>
              <a:t>10/22/2024</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4E701B5-9C1F-4481-8804-D3BB40A4BA9E}" type="datetime1">
              <a:rPr lang="en-US" smtClean="0"/>
              <a:t>10/22/2024</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6470376-7853-4E9F-AE39-6A803A2D8137}" type="datetime1">
              <a:rPr lang="en-US" smtClean="0"/>
              <a:t>10/22/2024</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48F003CF-D46B-4527-B29A-ECE66F71DD33}" type="datetime1">
              <a:rPr lang="en-US" smtClean="0"/>
              <a:t>10/22/2024</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notesSlide" Target="../notesSlides/notesSlide7.xml"/><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9.wmf"/><Relationship Id="rId5" Type="http://schemas.openxmlformats.org/officeDocument/2006/relationships/oleObject" Target="../embeddings/oleObject1.bin"/><Relationship Id="rId4" Type="http://schemas.openxmlformats.org/officeDocument/2006/relationships/image" Target="../media/image15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1.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2.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2.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3.e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5.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image" Target="../media/image24.emf"/><Relationship Id="rId4" Type="http://schemas.openxmlformats.org/officeDocument/2006/relationships/oleObject" Target="../embeddings/oleObject7.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wmf"/></Relationships>
</file>

<file path=ppt/slides/_rels/slide6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Dimensionality Reduction:</a:t>
            </a:r>
            <a:br>
              <a:rPr lang="en-US" sz="5400" dirty="0"/>
            </a:br>
            <a:r>
              <a:rPr lang="en-US" sz="5400" dirty="0"/>
              <a:t>SVD &amp; CUR</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Modified from Mining 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195878185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type="title"/>
          </p:nvPr>
        </p:nvSpPr>
        <p:spPr/>
        <p:txBody>
          <a:bodyPr/>
          <a:lstStyle/>
          <a:p>
            <a:r>
              <a:rPr lang="en-US" dirty="0"/>
              <a:t>SVD</a:t>
            </a:r>
          </a:p>
        </p:txBody>
      </p:sp>
      <p:sp>
        <p:nvSpPr>
          <p:cNvPr id="146436" name="Rectangle 4"/>
          <p:cNvSpPr>
            <a:spLocks noGrp="1" noChangeArrowheads="1"/>
          </p:cNvSpPr>
          <p:nvPr>
            <p:ph idx="1"/>
          </p:nvPr>
        </p:nvSpPr>
        <p:spPr/>
        <p:txBody>
          <a:bodyPr>
            <a:normAutofit/>
          </a:bodyPr>
          <a:lstStyle/>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lvl="1">
              <a:lnSpc>
                <a:spcPct val="90000"/>
              </a:lnSpc>
            </a:pPr>
            <a:endParaRPr lang="en-US" dirty="0"/>
          </a:p>
          <a:p>
            <a:pPr lvl="1">
              <a:lnSpc>
                <a:spcPct val="90000"/>
              </a:lnSpc>
            </a:pPr>
            <a:endParaRPr lang="en-US" dirty="0"/>
          </a:p>
        </p:txBody>
      </p:sp>
      <p:sp>
        <p:nvSpPr>
          <p:cNvPr id="23" name="Slide Number Placeholder 5"/>
          <p:cNvSpPr>
            <a:spLocks noGrp="1"/>
          </p:cNvSpPr>
          <p:nvPr>
            <p:ph type="sldNum" sz="quarter" idx="12"/>
          </p:nvPr>
        </p:nvSpPr>
        <p:spPr/>
        <p:txBody>
          <a:bodyPr/>
          <a:lstStyle/>
          <a:p>
            <a:fld id="{CF275999-92DF-4821-995D-90B0EE284B4E}" type="slidenum">
              <a:rPr lang="en-US"/>
              <a:pPr/>
              <a:t>10</a:t>
            </a:fld>
            <a:endParaRPr lang="en-US"/>
          </a:p>
        </p:txBody>
      </p:sp>
      <p:sp>
        <p:nvSpPr>
          <p:cNvPr id="146437" name="AutoShape 5"/>
          <p:cNvSpPr>
            <a:spLocks noChangeArrowheads="1"/>
          </p:cNvSpPr>
          <p:nvPr/>
        </p:nvSpPr>
        <p:spPr bwMode="auto">
          <a:xfrm rot="16200000">
            <a:off x="1495425" y="3424238"/>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a:latin typeface="Sylfaen" pitchFamily="18" charset="0"/>
              </a:rPr>
              <a:t>A</a:t>
            </a:r>
            <a:endParaRPr kumimoji="0" lang="en-US" sz="2400" b="1" baseline="30000" dirty="0">
              <a:latin typeface="Sylfaen" pitchFamily="18" charset="0"/>
            </a:endParaRPr>
          </a:p>
        </p:txBody>
      </p:sp>
      <p:sp>
        <p:nvSpPr>
          <p:cNvPr id="146438" name="AutoShape 6"/>
          <p:cNvSpPr>
            <a:spLocks/>
          </p:cNvSpPr>
          <p:nvPr/>
        </p:nvSpPr>
        <p:spPr bwMode="auto">
          <a:xfrm>
            <a:off x="1638300" y="3081338"/>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46439" name="Text Box 7"/>
          <p:cNvSpPr txBox="1">
            <a:spLocks noChangeArrowheads="1"/>
          </p:cNvSpPr>
          <p:nvPr/>
        </p:nvSpPr>
        <p:spPr bwMode="auto">
          <a:xfrm>
            <a:off x="1381125" y="3767138"/>
            <a:ext cx="3921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sp>
        <p:nvSpPr>
          <p:cNvPr id="146440" name="Text Box 8"/>
          <p:cNvSpPr txBox="1">
            <a:spLocks noChangeArrowheads="1"/>
          </p:cNvSpPr>
          <p:nvPr/>
        </p:nvSpPr>
        <p:spPr bwMode="auto">
          <a:xfrm>
            <a:off x="2247900" y="2405063"/>
            <a:ext cx="3286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46441" name="AutoShape 9"/>
          <p:cNvSpPr>
            <a:spLocks/>
          </p:cNvSpPr>
          <p:nvPr/>
        </p:nvSpPr>
        <p:spPr bwMode="auto">
          <a:xfrm rot="5400000">
            <a:off x="2247900" y="2328863"/>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146450" name="AutoShape 18"/>
          <p:cNvSpPr>
            <a:spLocks noChangeArrowheads="1"/>
          </p:cNvSpPr>
          <p:nvPr/>
        </p:nvSpPr>
        <p:spPr bwMode="auto">
          <a:xfrm rot="16200000">
            <a:off x="3205957" y="3913981"/>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146451" name="AutoShape 19"/>
          <p:cNvSpPr>
            <a:spLocks noChangeArrowheads="1"/>
          </p:cNvSpPr>
          <p:nvPr/>
        </p:nvSpPr>
        <p:spPr bwMode="auto">
          <a:xfrm rot="16200000">
            <a:off x="4260850" y="3092450"/>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146453" name="Rectangle 21"/>
          <p:cNvSpPr>
            <a:spLocks noChangeArrowheads="1"/>
          </p:cNvSpPr>
          <p:nvPr/>
        </p:nvSpPr>
        <p:spPr bwMode="auto">
          <a:xfrm>
            <a:off x="2946400" y="3436938"/>
            <a:ext cx="977900" cy="1006475"/>
          </a:xfrm>
          <a:prstGeom prst="rect">
            <a:avLst/>
          </a:prstGeom>
          <a:noFill/>
          <a:ln w="9525" algn="ctr">
            <a:noFill/>
            <a:miter lim="800000"/>
            <a:headEnd/>
            <a:tailEnd/>
          </a:ln>
          <a:effectLst/>
        </p:spPr>
        <p:txBody>
          <a:bodyPr>
            <a:spAutoFit/>
          </a:bodyPr>
          <a:lstStyle/>
          <a:p>
            <a:r>
              <a:rPr kumimoji="0" lang="en-US" sz="6000">
                <a:latin typeface="Symbol" pitchFamily="18" charset="2"/>
                <a:sym typeface="Symbol" pitchFamily="18" charset="2"/>
              </a:rPr>
              <a:t></a:t>
            </a:r>
            <a:r>
              <a:rPr kumimoji="0" lang="en-US" sz="4400">
                <a:latin typeface="Symbol" pitchFamily="18" charset="2"/>
              </a:rPr>
              <a:t> </a:t>
            </a:r>
          </a:p>
        </p:txBody>
      </p:sp>
      <p:sp>
        <p:nvSpPr>
          <p:cNvPr id="146454" name="Rectangle 22"/>
          <p:cNvSpPr>
            <a:spLocks noChangeArrowheads="1"/>
          </p:cNvSpPr>
          <p:nvPr/>
        </p:nvSpPr>
        <p:spPr bwMode="auto">
          <a:xfrm>
            <a:off x="6229350" y="312102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5" name="Rectangle 23"/>
          <p:cNvSpPr>
            <a:spLocks noChangeArrowheads="1"/>
          </p:cNvSpPr>
          <p:nvPr/>
        </p:nvSpPr>
        <p:spPr bwMode="auto">
          <a:xfrm>
            <a:off x="6477000" y="3121025"/>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6" name="AutoShape 24"/>
          <p:cNvSpPr>
            <a:spLocks noChangeArrowheads="1"/>
          </p:cNvSpPr>
          <p:nvPr/>
        </p:nvSpPr>
        <p:spPr bwMode="auto">
          <a:xfrm>
            <a:off x="4572000" y="3098800"/>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146457" name="Rectangle 25"/>
          <p:cNvSpPr>
            <a:spLocks noChangeArrowheads="1"/>
          </p:cNvSpPr>
          <p:nvPr/>
        </p:nvSpPr>
        <p:spPr bwMode="auto">
          <a:xfrm>
            <a:off x="6781800" y="3121025"/>
            <a:ext cx="1150938"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8" name="Text Box 26"/>
          <p:cNvSpPr txBox="1">
            <a:spLocks noChangeArrowheads="1"/>
          </p:cNvSpPr>
          <p:nvPr/>
        </p:nvSpPr>
        <p:spPr bwMode="auto">
          <a:xfrm>
            <a:off x="5795963" y="3635375"/>
            <a:ext cx="452437" cy="762000"/>
          </a:xfrm>
          <a:prstGeom prst="rect">
            <a:avLst/>
          </a:prstGeom>
          <a:noFill/>
          <a:ln w="9525" algn="ctr">
            <a:noFill/>
            <a:miter lim="800000"/>
            <a:headEnd/>
            <a:tailEnd/>
          </a:ln>
          <a:effectLst/>
        </p:spPr>
        <p:txBody>
          <a:bodyPr wrap="none">
            <a:spAutoFit/>
          </a:bodyPr>
          <a:lstStyle/>
          <a:p>
            <a:r>
              <a:rPr kumimoji="0" lang="en-US" sz="4400">
                <a:latin typeface="Comic Sans MS" pitchFamily="66" charset="0"/>
              </a:rPr>
              <a:t>+</a:t>
            </a:r>
          </a:p>
        </p:txBody>
      </p:sp>
      <p:sp>
        <p:nvSpPr>
          <p:cNvPr id="146459" name="Text Box 27"/>
          <p:cNvSpPr txBox="1">
            <a:spLocks noChangeArrowheads="1"/>
          </p:cNvSpPr>
          <p:nvPr/>
        </p:nvSpPr>
        <p:spPr bwMode="auto">
          <a:xfrm>
            <a:off x="3833813" y="2555875"/>
            <a:ext cx="782587" cy="369332"/>
          </a:xfrm>
          <a:prstGeom prst="rect">
            <a:avLst/>
          </a:prstGeom>
          <a:noFill/>
          <a:ln w="9525" algn="ctr">
            <a:noFill/>
            <a:miter lim="800000"/>
            <a:headEnd/>
            <a:tailEnd/>
          </a:ln>
          <a:effectLst/>
        </p:spPr>
        <p:txBody>
          <a:bodyPr wrap="none">
            <a:spAutoFit/>
          </a:bodyPr>
          <a:lstStyle/>
          <a:p>
            <a:r>
              <a:rPr kumimoji="0" lang="en-US" dirty="0">
                <a:sym typeface="Symbol" pitchFamily="18" charset="2"/>
              </a:rPr>
              <a:t></a:t>
            </a:r>
            <a:r>
              <a:rPr kumimoji="0" lang="en-US" baseline="-25000" dirty="0">
                <a:sym typeface="Symbol" pitchFamily="18" charset="2"/>
              </a:rPr>
              <a:t>1</a:t>
            </a:r>
            <a:r>
              <a:rPr kumimoji="0" lang="en-US" b="1" dirty="0"/>
              <a:t>u</a:t>
            </a:r>
            <a:r>
              <a:rPr kumimoji="0" lang="en-US" b="1" baseline="-25000" dirty="0"/>
              <a:t>1</a:t>
            </a:r>
            <a:r>
              <a:rPr kumimoji="0" lang="en-US" b="1" dirty="0"/>
              <a:t>v</a:t>
            </a:r>
            <a:r>
              <a:rPr kumimoji="0" lang="en-US" b="1" baseline="-25000" dirty="0"/>
              <a:t>1</a:t>
            </a:r>
          </a:p>
        </p:txBody>
      </p:sp>
      <p:sp>
        <p:nvSpPr>
          <p:cNvPr id="146460" name="Text Box 28"/>
          <p:cNvSpPr txBox="1">
            <a:spLocks noChangeArrowheads="1"/>
          </p:cNvSpPr>
          <p:nvPr/>
        </p:nvSpPr>
        <p:spPr bwMode="auto">
          <a:xfrm>
            <a:off x="6216650" y="2603500"/>
            <a:ext cx="795411" cy="369332"/>
          </a:xfrm>
          <a:prstGeom prst="rect">
            <a:avLst/>
          </a:prstGeom>
          <a:noFill/>
          <a:ln w="9525" algn="ctr">
            <a:noFill/>
            <a:miter lim="800000"/>
            <a:headEnd/>
            <a:tailEnd/>
          </a:ln>
          <a:effectLst/>
        </p:spPr>
        <p:txBody>
          <a:bodyPr wrap="none">
            <a:spAutoFit/>
          </a:bodyPr>
          <a:lstStyle/>
          <a:p>
            <a:r>
              <a:rPr kumimoji="0" lang="en-US" dirty="0">
                <a:sym typeface="Symbol" pitchFamily="18" charset="2"/>
              </a:rPr>
              <a:t></a:t>
            </a:r>
            <a:r>
              <a:rPr kumimoji="0" lang="en-US" baseline="-25000" dirty="0">
                <a:sym typeface="Symbol" pitchFamily="18" charset="2"/>
              </a:rPr>
              <a:t>2</a:t>
            </a:r>
            <a:r>
              <a:rPr kumimoji="0" lang="en-US" b="1" dirty="0"/>
              <a:t>u</a:t>
            </a:r>
            <a:r>
              <a:rPr kumimoji="0" lang="en-US" b="1" baseline="-25000" dirty="0"/>
              <a:t>2</a:t>
            </a:r>
            <a:r>
              <a:rPr kumimoji="0" lang="en-US" b="1" dirty="0"/>
              <a:t>v</a:t>
            </a:r>
            <a:r>
              <a:rPr kumimoji="0" lang="en-US" b="1" baseline="-25000" dirty="0"/>
              <a:t>2</a:t>
            </a:r>
            <a:endParaRPr kumimoji="0" lang="en-US" baseline="-25000" dirty="0"/>
          </a:p>
        </p:txBody>
      </p:sp>
      <p:pic>
        <p:nvPicPr>
          <p:cNvPr id="146462" name="Picture 30" descr="TP_tmp"/>
          <p:cNvPicPr>
            <a:picLocks noChangeAspect="1" noChangeArrowheads="1"/>
          </p:cNvPicPr>
          <p:nvPr>
            <p:custDataLst>
              <p:tags r:id="rId2"/>
            </p:custDataLst>
          </p:nvPr>
        </p:nvPicPr>
        <p:blipFill>
          <a:blip r:embed="rId5" cstate="print">
            <a:clrChange>
              <a:clrFrom>
                <a:srgbClr val="FFFFFF"/>
              </a:clrFrom>
              <a:clrTo>
                <a:srgbClr val="FFFFFF">
                  <a:alpha val="0"/>
                </a:srgbClr>
              </a:clrTo>
            </a:clrChange>
          </a:blip>
          <a:srcRect/>
          <a:stretch>
            <a:fillRect/>
          </a:stretch>
        </p:blipFill>
        <p:spPr bwMode="auto">
          <a:xfrm>
            <a:off x="1676400" y="1520825"/>
            <a:ext cx="6248400" cy="635000"/>
          </a:xfrm>
          <a:prstGeom prst="rect">
            <a:avLst/>
          </a:prstGeom>
          <a:noFill/>
          <a:ln w="28575" algn="ctr">
            <a:noFill/>
            <a:miter lim="800000"/>
            <a:headEnd type="none" w="sm" len="sm"/>
            <a:tailEnd/>
          </a:ln>
          <a:effectLst/>
        </p:spPr>
      </p:pic>
      <p:sp>
        <p:nvSpPr>
          <p:cNvPr id="24" name="Footer Placeholder 23"/>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25" name="TextBox 24"/>
          <p:cNvSpPr txBox="1"/>
          <p:nvPr/>
        </p:nvSpPr>
        <p:spPr>
          <a:xfrm>
            <a:off x="6934200" y="5257800"/>
            <a:ext cx="1944763" cy="1384995"/>
          </a:xfrm>
          <a:prstGeom prst="rect">
            <a:avLst/>
          </a:prstGeom>
          <a:noFill/>
        </p:spPr>
        <p:txBody>
          <a:bodyPr wrap="none" rtlCol="0">
            <a:spAutoFit/>
          </a:bodyPr>
          <a:lstStyle/>
          <a:p>
            <a:r>
              <a:rPr lang="el-GR" sz="2800" b="1" dirty="0">
                <a:solidFill>
                  <a:srgbClr val="008000"/>
                </a:solidFill>
                <a:latin typeface="Times New Roman"/>
                <a:cs typeface="Times New Roman"/>
              </a:rPr>
              <a:t>σ</a:t>
            </a:r>
            <a:r>
              <a:rPr lang="en-US" sz="2800" b="1" baseline="-25000" dirty="0" err="1">
                <a:solidFill>
                  <a:srgbClr val="008000"/>
                </a:solidFill>
                <a:latin typeface="Times New Roman"/>
                <a:cs typeface="Times New Roman"/>
              </a:rPr>
              <a:t>i</a:t>
            </a:r>
            <a:r>
              <a:rPr lang="en-US" sz="2800" b="1" baseline="-25000" dirty="0">
                <a:solidFill>
                  <a:srgbClr val="008000"/>
                </a:solidFill>
                <a:latin typeface="Times New Roman"/>
                <a:cs typeface="Times New Roman"/>
              </a:rPr>
              <a:t>  </a:t>
            </a:r>
            <a:r>
              <a:rPr lang="en-US" sz="2800" b="1" dirty="0">
                <a:solidFill>
                  <a:srgbClr val="008000"/>
                </a:solidFill>
                <a:latin typeface="Times New Roman"/>
                <a:cs typeface="Times New Roman"/>
              </a:rPr>
              <a:t>… scalar</a:t>
            </a:r>
          </a:p>
          <a:p>
            <a:r>
              <a:rPr lang="en-US" sz="2800" b="1" dirty="0" err="1">
                <a:solidFill>
                  <a:srgbClr val="008000"/>
                </a:solidFill>
                <a:latin typeface="Times New Roman"/>
                <a:cs typeface="Times New Roman"/>
              </a:rPr>
              <a:t>u</a:t>
            </a:r>
            <a:r>
              <a:rPr lang="en-US" sz="2800" b="1" baseline="-25000" dirty="0" err="1">
                <a:solidFill>
                  <a:srgbClr val="008000"/>
                </a:solidFill>
                <a:latin typeface="Times New Roman"/>
                <a:cs typeface="Times New Roman"/>
              </a:rPr>
              <a:t>i</a:t>
            </a:r>
            <a:r>
              <a:rPr lang="en-US" sz="2800" b="1" dirty="0">
                <a:solidFill>
                  <a:srgbClr val="008000"/>
                </a:solidFill>
                <a:latin typeface="Times New Roman"/>
                <a:cs typeface="Times New Roman"/>
              </a:rPr>
              <a:t> … vector</a:t>
            </a:r>
          </a:p>
          <a:p>
            <a:r>
              <a:rPr lang="en-US" sz="2800" b="1" dirty="0">
                <a:solidFill>
                  <a:srgbClr val="008000"/>
                </a:solidFill>
                <a:latin typeface="Times New Roman"/>
                <a:cs typeface="Times New Roman"/>
              </a:rPr>
              <a:t>v</a:t>
            </a:r>
            <a:r>
              <a:rPr lang="en-US" sz="2800" b="1" baseline="-25000" dirty="0">
                <a:solidFill>
                  <a:srgbClr val="008000"/>
                </a:solidFill>
                <a:latin typeface="Times New Roman"/>
                <a:cs typeface="Times New Roman"/>
              </a:rPr>
              <a:t>i</a:t>
            </a:r>
            <a:r>
              <a:rPr lang="en-US" sz="2800" b="1" dirty="0">
                <a:solidFill>
                  <a:srgbClr val="008000"/>
                </a:solidFill>
                <a:latin typeface="Times New Roman"/>
                <a:cs typeface="Times New Roman"/>
              </a:rPr>
              <a:t> … vector</a:t>
            </a:r>
            <a:endParaRPr lang="en-US" sz="2800" b="1" dirty="0">
              <a:solidFill>
                <a:srgbClr val="008000"/>
              </a:solidFill>
            </a:endParaRPr>
          </a:p>
        </p:txBody>
      </p:sp>
      <p:sp>
        <p:nvSpPr>
          <p:cNvPr id="26" name="TextBox 25"/>
          <p:cNvSpPr txBox="1"/>
          <p:nvPr/>
        </p:nvSpPr>
        <p:spPr>
          <a:xfrm>
            <a:off x="7646126" y="1524726"/>
            <a:ext cx="325730" cy="369332"/>
          </a:xfrm>
          <a:prstGeom prst="rect">
            <a:avLst/>
          </a:prstGeom>
          <a:noFill/>
        </p:spPr>
        <p:txBody>
          <a:bodyPr wrap="none" rtlCol="0">
            <a:spAutoFit/>
          </a:bodyPr>
          <a:lstStyle/>
          <a:p>
            <a:r>
              <a:rPr lang="en-US" dirty="0">
                <a:latin typeface="Arial" pitchFamily="34" charset="0"/>
                <a:cs typeface="Arial" pitchFamily="34" charset="0"/>
              </a:rPr>
              <a:t>T</a:t>
            </a:r>
          </a:p>
        </p:txBody>
      </p:sp>
    </p:spTree>
    <p:custDataLst>
      <p:tags r:id="rId1"/>
    </p:custDataLst>
    <p:extLst>
      <p:ext uri="{BB962C8B-B14F-4D97-AF65-F5344CB8AC3E}">
        <p14:creationId xmlns:p14="http://schemas.microsoft.com/office/powerpoint/2010/main" val="3032948441"/>
      </p:ext>
    </p:extLst>
  </p:cSld>
  <p:clrMapOvr>
    <a:masterClrMapping/>
  </p:clrMapOvr>
  <p:transition advTm="63359"/>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1026"/>
          <p:cNvSpPr>
            <a:spLocks noGrp="1" noChangeArrowheads="1"/>
          </p:cNvSpPr>
          <p:nvPr>
            <p:ph type="title"/>
          </p:nvPr>
        </p:nvSpPr>
        <p:spPr/>
        <p:txBody>
          <a:bodyPr/>
          <a:lstStyle/>
          <a:p>
            <a:r>
              <a:rPr lang="en-US"/>
              <a:t>SVD - Properties</a:t>
            </a:r>
          </a:p>
        </p:txBody>
      </p:sp>
      <p:sp>
        <p:nvSpPr>
          <p:cNvPr id="1376259" name="Rectangle 1027"/>
          <p:cNvSpPr>
            <a:spLocks noGrp="1" noChangeArrowheads="1"/>
          </p:cNvSpPr>
          <p:nvPr>
            <p:ph idx="1"/>
          </p:nvPr>
        </p:nvSpPr>
        <p:spPr/>
        <p:txBody>
          <a:bodyPr>
            <a:normAutofit/>
          </a:bodyPr>
          <a:lstStyle/>
          <a:p>
            <a:pPr>
              <a:buFontTx/>
              <a:buNone/>
            </a:pPr>
            <a:r>
              <a:rPr lang="en-US" dirty="0">
                <a:solidFill>
                  <a:srgbClr val="0000FF"/>
                </a:solidFill>
              </a:rPr>
              <a:t>It is </a:t>
            </a:r>
            <a:r>
              <a:rPr lang="en-US" b="1" dirty="0">
                <a:solidFill>
                  <a:srgbClr val="0000FF"/>
                </a:solidFill>
              </a:rPr>
              <a:t>always</a:t>
            </a:r>
            <a:r>
              <a:rPr lang="en-US" dirty="0">
                <a:solidFill>
                  <a:srgbClr val="0000FF"/>
                </a:solidFill>
              </a:rPr>
              <a:t> possible to decompose a real </a:t>
            </a:r>
            <a:br>
              <a:rPr lang="en-US" dirty="0">
                <a:solidFill>
                  <a:srgbClr val="0000FF"/>
                </a:solidFill>
              </a:rPr>
            </a:br>
            <a:r>
              <a:rPr lang="en-US" dirty="0">
                <a:solidFill>
                  <a:srgbClr val="0000FF"/>
                </a:solidFill>
              </a:rPr>
              <a:t>matrix </a:t>
            </a:r>
            <a:r>
              <a:rPr lang="en-US" b="1" i="1" dirty="0">
                <a:solidFill>
                  <a:srgbClr val="0000FF"/>
                </a:solidFill>
              </a:rPr>
              <a:t>A</a:t>
            </a:r>
            <a:r>
              <a:rPr lang="en-US" dirty="0">
                <a:solidFill>
                  <a:srgbClr val="0000FF"/>
                </a:solidFill>
              </a:rPr>
              <a:t> into </a:t>
            </a:r>
            <a:r>
              <a:rPr lang="en-US" b="1" i="1" dirty="0">
                <a:solidFill>
                  <a:srgbClr val="0000FF"/>
                </a:solidFill>
              </a:rPr>
              <a:t>A = U </a:t>
            </a:r>
            <a:r>
              <a:rPr lang="en-US" b="1" dirty="0">
                <a:solidFill>
                  <a:srgbClr val="0000FF"/>
                </a:solidFill>
                <a:sym typeface="Symbol"/>
              </a:rPr>
              <a:t></a:t>
            </a:r>
            <a:r>
              <a:rPr lang="en-US" b="1" dirty="0">
                <a:solidFill>
                  <a:srgbClr val="0000FF"/>
                </a:solidFill>
              </a:rPr>
              <a:t> </a:t>
            </a:r>
            <a:r>
              <a:rPr lang="en-US" b="1" i="1" dirty="0">
                <a:solidFill>
                  <a:srgbClr val="0000FF"/>
                </a:solidFill>
              </a:rPr>
              <a:t>V</a:t>
            </a:r>
            <a:r>
              <a:rPr lang="en-US" b="1" baseline="30000" dirty="0">
                <a:solidFill>
                  <a:srgbClr val="0000FF"/>
                </a:solidFill>
              </a:rPr>
              <a:t>T</a:t>
            </a:r>
            <a:r>
              <a:rPr lang="en-US" dirty="0">
                <a:solidFill>
                  <a:srgbClr val="0000FF"/>
                </a:solidFill>
              </a:rPr>
              <a:t> , where</a:t>
            </a:r>
          </a:p>
          <a:p>
            <a:r>
              <a:rPr lang="en-US" b="1" i="1" dirty="0"/>
              <a:t>U, </a:t>
            </a:r>
            <a:r>
              <a:rPr lang="en-US" b="1" dirty="0">
                <a:sym typeface="Symbol"/>
              </a:rPr>
              <a:t></a:t>
            </a:r>
            <a:r>
              <a:rPr lang="en-US" b="1" i="1" dirty="0"/>
              <a:t>, V</a:t>
            </a:r>
            <a:r>
              <a:rPr lang="en-US" dirty="0"/>
              <a:t>: </a:t>
            </a:r>
            <a:r>
              <a:rPr lang="en-US" dirty="0">
                <a:solidFill>
                  <a:srgbClr val="D60093"/>
                </a:solidFill>
              </a:rPr>
              <a:t>unique</a:t>
            </a:r>
          </a:p>
          <a:p>
            <a:r>
              <a:rPr lang="en-US" b="1" i="1" dirty="0"/>
              <a:t>U, V</a:t>
            </a:r>
            <a:r>
              <a:rPr lang="en-US" dirty="0"/>
              <a:t>: </a:t>
            </a:r>
            <a:r>
              <a:rPr lang="en-US" dirty="0">
                <a:solidFill>
                  <a:srgbClr val="D60093"/>
                </a:solidFill>
              </a:rPr>
              <a:t>column orthonormal</a:t>
            </a:r>
          </a:p>
          <a:p>
            <a:pPr lvl="1"/>
            <a:r>
              <a:rPr lang="en-US" b="1" i="1" dirty="0"/>
              <a:t>U</a:t>
            </a:r>
            <a:r>
              <a:rPr lang="en-US" b="1" i="1" baseline="30000" dirty="0"/>
              <a:t>T</a:t>
            </a:r>
            <a:r>
              <a:rPr lang="en-US" b="1" i="1" dirty="0"/>
              <a:t> U = I</a:t>
            </a:r>
            <a:r>
              <a:rPr lang="en-US" i="1" dirty="0"/>
              <a:t>; </a:t>
            </a:r>
            <a:r>
              <a:rPr lang="en-US" b="1" i="1" dirty="0"/>
              <a:t>V</a:t>
            </a:r>
            <a:r>
              <a:rPr lang="en-US" b="1" i="1" baseline="30000" dirty="0"/>
              <a:t>T</a:t>
            </a:r>
            <a:r>
              <a:rPr lang="en-US" b="1" i="1" dirty="0"/>
              <a:t> V = I</a:t>
            </a:r>
            <a:r>
              <a:rPr lang="en-US" i="1" dirty="0"/>
              <a:t>  </a:t>
            </a:r>
            <a:r>
              <a:rPr lang="en-US" dirty="0"/>
              <a:t>(</a:t>
            </a:r>
            <a:r>
              <a:rPr lang="en-US" b="1" i="1" dirty="0"/>
              <a:t>I</a:t>
            </a:r>
            <a:r>
              <a:rPr lang="en-US" dirty="0"/>
              <a:t>: identity matrix)</a:t>
            </a:r>
          </a:p>
          <a:p>
            <a:pPr lvl="1"/>
            <a:r>
              <a:rPr lang="en-US" dirty="0"/>
              <a:t>(Columns are orthogonal unit vectors)</a:t>
            </a:r>
          </a:p>
          <a:p>
            <a:r>
              <a:rPr lang="en-US" b="1" dirty="0">
                <a:sym typeface="Symbol"/>
              </a:rPr>
              <a:t></a:t>
            </a:r>
            <a:r>
              <a:rPr lang="en-US" dirty="0"/>
              <a:t>: </a:t>
            </a:r>
            <a:r>
              <a:rPr lang="en-US" dirty="0">
                <a:solidFill>
                  <a:srgbClr val="D60093"/>
                </a:solidFill>
              </a:rPr>
              <a:t>diagonal</a:t>
            </a:r>
          </a:p>
          <a:p>
            <a:pPr lvl="1"/>
            <a:r>
              <a:rPr lang="en-US" dirty="0"/>
              <a:t>Entries (</a:t>
            </a:r>
            <a:r>
              <a:rPr lang="en-US" b="1" dirty="0">
                <a:solidFill>
                  <a:srgbClr val="008000"/>
                </a:solidFill>
              </a:rPr>
              <a:t>singular values</a:t>
            </a:r>
            <a:r>
              <a:rPr lang="en-US" dirty="0"/>
              <a:t>) are </a:t>
            </a:r>
            <a:r>
              <a:rPr lang="en-US" dirty="0">
                <a:solidFill>
                  <a:srgbClr val="008000"/>
                </a:solidFill>
              </a:rPr>
              <a:t>positive</a:t>
            </a:r>
            <a:r>
              <a:rPr lang="en-US" dirty="0"/>
              <a:t>, </a:t>
            </a:r>
            <a:br>
              <a:rPr lang="en-US" dirty="0"/>
            </a:br>
            <a:r>
              <a:rPr lang="en-US" dirty="0"/>
              <a:t>and sorted in decreasing order (</a:t>
            </a:r>
            <a:r>
              <a:rPr lang="el-GR" b="1" dirty="0">
                <a:latin typeface="Times New Roman"/>
                <a:cs typeface="Times New Roman"/>
              </a:rPr>
              <a:t>σ</a:t>
            </a:r>
            <a:r>
              <a:rPr lang="en-US" b="1" baseline="-25000" dirty="0"/>
              <a:t>1</a:t>
            </a:r>
            <a:r>
              <a:rPr lang="en-US" b="1" dirty="0"/>
              <a:t> </a:t>
            </a:r>
            <a:r>
              <a:rPr lang="en-US" b="1" dirty="0">
                <a:sym typeface="Symbol"/>
              </a:rPr>
              <a:t></a:t>
            </a:r>
            <a:r>
              <a:rPr lang="en-US" b="1" dirty="0"/>
              <a:t> </a:t>
            </a:r>
            <a:r>
              <a:rPr lang="el-GR" b="1" dirty="0">
                <a:latin typeface="Times New Roman"/>
                <a:cs typeface="Times New Roman"/>
              </a:rPr>
              <a:t>σ</a:t>
            </a:r>
            <a:r>
              <a:rPr lang="en-US" b="1" baseline="-25000" dirty="0"/>
              <a:t>2</a:t>
            </a:r>
            <a:r>
              <a:rPr lang="en-US" b="1" dirty="0"/>
              <a:t> </a:t>
            </a:r>
            <a:r>
              <a:rPr lang="en-US" b="1" dirty="0">
                <a:sym typeface="Symbol"/>
              </a:rPr>
              <a:t> </a:t>
            </a:r>
            <a:r>
              <a:rPr lang="en-US" b="1" dirty="0"/>
              <a:t>... </a:t>
            </a:r>
            <a:r>
              <a:rPr lang="en-US" b="1" dirty="0">
                <a:sym typeface="Symbol"/>
              </a:rPr>
              <a:t> </a:t>
            </a:r>
            <a:r>
              <a:rPr lang="en-US" b="1" dirty="0"/>
              <a:t>0</a:t>
            </a:r>
            <a:r>
              <a:rPr lang="en-US" dirty="0"/>
              <a:t>)</a:t>
            </a:r>
          </a:p>
          <a:p>
            <a:pPr lvl="1"/>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FCE1C96C-E71B-41BA-8399-68A08BB3010E}" type="slidenum">
              <a:rPr lang="en-US"/>
              <a:pPr/>
              <a:t>11</a:t>
            </a:fld>
            <a:endParaRPr lang="en-US"/>
          </a:p>
        </p:txBody>
      </p:sp>
    </p:spTree>
    <p:extLst>
      <p:ext uri="{BB962C8B-B14F-4D97-AF65-F5344CB8AC3E}">
        <p14:creationId xmlns:p14="http://schemas.microsoft.com/office/powerpoint/2010/main" val="36957417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12</a:t>
            </a:fld>
            <a:endParaRPr lang="en-US"/>
          </a:p>
        </p:txBody>
      </p:sp>
      <p:sp>
        <p:nvSpPr>
          <p:cNvPr id="1404936"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3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14049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140495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34" name="TextBox 33"/>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0" name="Rectangle 29"/>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54" name="Rectangle 2"/>
          <p:cNvSpPr>
            <a:spLocks noChangeArrowheads="1"/>
          </p:cNvSpPr>
          <p:nvPr/>
        </p:nvSpPr>
        <p:spPr bwMode="auto">
          <a:xfrm>
            <a:off x="4178300" y="345440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55" name="Rectangle 10"/>
          <p:cNvSpPr>
            <a:spLocks noChangeArrowheads="1"/>
          </p:cNvSpPr>
          <p:nvPr/>
        </p:nvSpPr>
        <p:spPr bwMode="auto">
          <a:xfrm>
            <a:off x="4175125" y="381158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56" name="Group 11"/>
          <p:cNvGrpSpPr>
            <a:grpSpLocks/>
          </p:cNvGrpSpPr>
          <p:nvPr/>
        </p:nvGrpSpPr>
        <p:grpSpPr bwMode="auto">
          <a:xfrm>
            <a:off x="3200400" y="3448050"/>
            <a:ext cx="468312" cy="1752600"/>
            <a:chOff x="1663" y="1551"/>
            <a:chExt cx="295" cy="1104"/>
          </a:xfrm>
        </p:grpSpPr>
        <p:sp>
          <p:nvSpPr>
            <p:cNvPr id="57"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58"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59" name="Group 14"/>
          <p:cNvGrpSpPr>
            <a:grpSpLocks/>
          </p:cNvGrpSpPr>
          <p:nvPr/>
        </p:nvGrpSpPr>
        <p:grpSpPr bwMode="auto">
          <a:xfrm>
            <a:off x="4670425" y="2749550"/>
            <a:ext cx="1066800" cy="660400"/>
            <a:chOff x="2589" y="1111"/>
            <a:chExt cx="672" cy="416"/>
          </a:xfrm>
        </p:grpSpPr>
        <p:sp>
          <p:nvSpPr>
            <p:cNvPr id="60"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61"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62" name="Rectangle 17"/>
          <p:cNvSpPr>
            <a:spLocks noChangeArrowheads="1"/>
          </p:cNvSpPr>
          <p:nvPr/>
        </p:nvSpPr>
        <p:spPr bwMode="auto">
          <a:xfrm>
            <a:off x="3709987" y="5195887"/>
            <a:ext cx="439738"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U</a:t>
            </a:r>
            <a:endParaRPr kumimoji="0" lang="en-US" sz="2800" b="1" baseline="30000">
              <a:latin typeface="Sylfaen" pitchFamily="18" charset="0"/>
            </a:endParaRPr>
          </a:p>
        </p:txBody>
      </p:sp>
      <p:sp>
        <p:nvSpPr>
          <p:cNvPr id="63" name="AutoShape 18"/>
          <p:cNvSpPr>
            <a:spLocks noChangeArrowheads="1"/>
          </p:cNvSpPr>
          <p:nvPr/>
        </p:nvSpPr>
        <p:spPr bwMode="auto">
          <a:xfrm rot="16200000">
            <a:off x="2912269" y="428069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64" name="AutoShape 19"/>
          <p:cNvSpPr>
            <a:spLocks noChangeArrowheads="1"/>
          </p:cNvSpPr>
          <p:nvPr/>
        </p:nvSpPr>
        <p:spPr bwMode="auto">
          <a:xfrm rot="16200000">
            <a:off x="4167187" y="345916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65" name="Rectangle 20"/>
          <p:cNvSpPr>
            <a:spLocks noChangeArrowheads="1"/>
          </p:cNvSpPr>
          <p:nvPr/>
        </p:nvSpPr>
        <p:spPr bwMode="auto">
          <a:xfrm>
            <a:off x="4940300" y="3773487"/>
            <a:ext cx="584200"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V</a:t>
            </a:r>
            <a:r>
              <a:rPr kumimoji="0" lang="en-US" sz="2800" b="1" baseline="30000">
                <a:latin typeface="Sylfaen" pitchFamily="18" charset="0"/>
              </a:rPr>
              <a:t>T</a:t>
            </a:r>
          </a:p>
        </p:txBody>
      </p:sp>
      <p:sp>
        <p:nvSpPr>
          <p:cNvPr id="66" name="Rectangle 22"/>
          <p:cNvSpPr>
            <a:spLocks noChangeArrowheads="1"/>
          </p:cNvSpPr>
          <p:nvPr/>
        </p:nvSpPr>
        <p:spPr bwMode="auto">
          <a:xfrm>
            <a:off x="3903662" y="344487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67" name="Rectangle 23"/>
          <p:cNvSpPr>
            <a:spLocks noChangeArrowheads="1"/>
          </p:cNvSpPr>
          <p:nvPr/>
        </p:nvSpPr>
        <p:spPr bwMode="auto">
          <a:xfrm>
            <a:off x="4343400" y="362426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68" name="AutoShape 24"/>
          <p:cNvSpPr>
            <a:spLocks noChangeArrowheads="1"/>
          </p:cNvSpPr>
          <p:nvPr/>
        </p:nvSpPr>
        <p:spPr bwMode="auto">
          <a:xfrm>
            <a:off x="4627562" y="346551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69" name="Rectangle 25"/>
          <p:cNvSpPr>
            <a:spLocks noChangeArrowheads="1"/>
          </p:cNvSpPr>
          <p:nvPr/>
        </p:nvSpPr>
        <p:spPr bwMode="auto">
          <a:xfrm>
            <a:off x="4625975" y="363378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70" name="Text Box 31"/>
          <p:cNvSpPr txBox="1">
            <a:spLocks noChangeArrowheads="1"/>
          </p:cNvSpPr>
          <p:nvPr/>
        </p:nvSpPr>
        <p:spPr bwMode="auto">
          <a:xfrm>
            <a:off x="5381773" y="5401270"/>
            <a:ext cx="2536272" cy="923330"/>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“Concepts” </a:t>
            </a:r>
            <a:br>
              <a:rPr lang="en-US" b="1" dirty="0">
                <a:solidFill>
                  <a:srgbClr val="0000FF"/>
                </a:solidFill>
              </a:rPr>
            </a:br>
            <a:r>
              <a:rPr lang="en-US" b="1" dirty="0">
                <a:solidFill>
                  <a:srgbClr val="0000FF"/>
                </a:solidFill>
              </a:rPr>
              <a:t>AKA Latent dimensions</a:t>
            </a:r>
            <a:br>
              <a:rPr lang="en-US" b="1" dirty="0">
                <a:solidFill>
                  <a:srgbClr val="0000FF"/>
                </a:solidFill>
              </a:rPr>
            </a:br>
            <a:r>
              <a:rPr lang="en-US" b="1" dirty="0">
                <a:solidFill>
                  <a:srgbClr val="0000FF"/>
                </a:solidFill>
              </a:rPr>
              <a:t>AKA Latent factors</a:t>
            </a:r>
          </a:p>
        </p:txBody>
      </p:sp>
      <p:sp>
        <p:nvSpPr>
          <p:cNvPr id="71" name="Line 33"/>
          <p:cNvSpPr>
            <a:spLocks noChangeShapeType="1"/>
          </p:cNvSpPr>
          <p:nvPr/>
        </p:nvSpPr>
        <p:spPr bwMode="auto">
          <a:xfrm flipH="1" flipV="1">
            <a:off x="4149725" y="4648200"/>
            <a:ext cx="1262276" cy="88346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2" name="Line 33"/>
          <p:cNvSpPr>
            <a:spLocks noChangeShapeType="1"/>
          </p:cNvSpPr>
          <p:nvPr/>
        </p:nvSpPr>
        <p:spPr bwMode="auto">
          <a:xfrm flipH="1" flipV="1">
            <a:off x="5638800" y="3811586"/>
            <a:ext cx="228600" cy="1589684"/>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pic>
        <p:nvPicPr>
          <p:cNvPr id="73" name="Picture 2"/>
          <p:cNvPicPr>
            <a:picLocks noChangeAspect="1" noChangeArrowheads="1"/>
          </p:cNvPicPr>
          <p:nvPr/>
        </p:nvPicPr>
        <p:blipFill rotWithShape="1">
          <a:blip r:embed="rId2" cstate="print"/>
          <a:srcRect l="36826"/>
          <a:stretch/>
        </p:blipFill>
        <p:spPr bwMode="auto">
          <a:xfrm>
            <a:off x="6248400" y="3201651"/>
            <a:ext cx="2796275" cy="1960712"/>
          </a:xfrm>
          <a:prstGeom prst="rect">
            <a:avLst/>
          </a:prstGeom>
          <a:noFill/>
          <a:ln w="9525">
            <a:noFill/>
            <a:miter lim="800000"/>
            <a:headEnd/>
            <a:tailEnd/>
          </a:ln>
        </p:spPr>
      </p:pic>
      <p:sp>
        <p:nvSpPr>
          <p:cNvPr id="74" name="Line 33"/>
          <p:cNvSpPr>
            <a:spLocks noChangeShapeType="1"/>
          </p:cNvSpPr>
          <p:nvPr/>
        </p:nvSpPr>
        <p:spPr bwMode="auto">
          <a:xfrm flipV="1">
            <a:off x="6248400" y="4199628"/>
            <a:ext cx="381000" cy="1201642"/>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5" name="Line 33"/>
          <p:cNvSpPr>
            <a:spLocks noChangeShapeType="1"/>
          </p:cNvSpPr>
          <p:nvPr/>
        </p:nvSpPr>
        <p:spPr bwMode="auto">
          <a:xfrm flipV="1">
            <a:off x="7086600" y="4868019"/>
            <a:ext cx="559936" cy="587423"/>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Tree>
    <p:extLst>
      <p:ext uri="{BB962C8B-B14F-4D97-AF65-F5344CB8AC3E}">
        <p14:creationId xmlns:p14="http://schemas.microsoft.com/office/powerpoint/2010/main" val="1285084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72" grpId="0" animBg="1"/>
      <p:bldP spid="74" grpId="0" animBg="1"/>
      <p:bldP spid="7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endParaRPr lang="en-US" sz="3600" b="1" dirty="0">
              <a:solidFill>
                <a:srgbClr val="FF0066"/>
              </a:solidFill>
            </a:endParaRP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13</a:t>
            </a:fld>
            <a:endParaRPr lang="en-US"/>
          </a:p>
        </p:txBody>
      </p:sp>
      <p:grpSp>
        <p:nvGrpSpPr>
          <p:cNvPr id="3" name="Group 2"/>
          <p:cNvGrpSpPr/>
          <p:nvPr/>
        </p:nvGrpSpPr>
        <p:grpSpPr>
          <a:xfrm>
            <a:off x="-76200" y="1828801"/>
            <a:ext cx="9220200" cy="4934128"/>
            <a:chOff x="-76200" y="1828801"/>
            <a:chExt cx="9220200" cy="4934128"/>
          </a:xfrm>
        </p:grpSpPr>
        <p:sp>
          <p:nvSpPr>
            <p:cNvPr id="1404936"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3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14049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140495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1404958"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59"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60"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1404963"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1404964"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65"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4" name="TextBox 33"/>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0" name="Rectangle 29"/>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2" name="Group 1"/>
            <p:cNvGrpSpPr/>
            <p:nvPr/>
          </p:nvGrpSpPr>
          <p:grpSpPr>
            <a:xfrm>
              <a:off x="2895600" y="3018528"/>
              <a:ext cx="2514600" cy="2677656"/>
              <a:chOff x="2971800" y="3018528"/>
              <a:chExt cx="2514600" cy="2677656"/>
            </a:xfrm>
          </p:grpSpPr>
          <p:sp>
            <p:nvSpPr>
              <p:cNvPr id="1404947"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8"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5" name="Rectangle 3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36" name="Rectangle 35"/>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37" name="Rectangle 36"/>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161508284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14</a:t>
            </a:fld>
            <a:endParaRPr lang="en-US"/>
          </a:p>
        </p:txBody>
      </p:sp>
      <p:sp>
        <p:nvSpPr>
          <p:cNvPr id="38" name="Text Box 31"/>
          <p:cNvSpPr txBox="1">
            <a:spLocks noChangeArrowheads="1"/>
          </p:cNvSpPr>
          <p:nvPr/>
        </p:nvSpPr>
        <p:spPr bwMode="auto">
          <a:xfrm>
            <a:off x="2815441" y="2057400"/>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39" name="Text Box 32"/>
          <p:cNvSpPr txBox="1">
            <a:spLocks noChangeArrowheads="1"/>
          </p:cNvSpPr>
          <p:nvPr/>
        </p:nvSpPr>
        <p:spPr bwMode="auto">
          <a:xfrm>
            <a:off x="4415641" y="2362200"/>
            <a:ext cx="19851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Romance-concept</a:t>
            </a:r>
          </a:p>
        </p:txBody>
      </p:sp>
      <p:sp>
        <p:nvSpPr>
          <p:cNvPr id="40" name="Line 33"/>
          <p:cNvSpPr>
            <a:spLocks noChangeShapeType="1"/>
          </p:cNvSpPr>
          <p:nvPr/>
        </p:nvSpPr>
        <p:spPr bwMode="auto">
          <a:xfrm>
            <a:off x="3505200" y="2363510"/>
            <a:ext cx="0" cy="6858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1" name="Line 34"/>
          <p:cNvSpPr>
            <a:spLocks noChangeShapeType="1"/>
          </p:cNvSpPr>
          <p:nvPr/>
        </p:nvSpPr>
        <p:spPr bwMode="auto">
          <a:xfrm flipH="1">
            <a:off x="4267200" y="2668310"/>
            <a:ext cx="533400" cy="3810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grpSp>
        <p:nvGrpSpPr>
          <p:cNvPr id="42" name="Group 41"/>
          <p:cNvGrpSpPr/>
          <p:nvPr/>
        </p:nvGrpSpPr>
        <p:grpSpPr>
          <a:xfrm>
            <a:off x="-76200" y="1828801"/>
            <a:ext cx="9220200" cy="4934128"/>
            <a:chOff x="-76200" y="1828801"/>
            <a:chExt cx="9220200" cy="4934128"/>
          </a:xfrm>
        </p:grpSpPr>
        <p:sp>
          <p:nvSpPr>
            <p:cNvPr id="43"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6"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47"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48"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49"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0"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1"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2"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5"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TextBox 57"/>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59" name="Rectangle 58"/>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895600" y="3018528"/>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402329949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15</a:t>
            </a:fld>
            <a:endParaRPr lang="en-US"/>
          </a:p>
        </p:txBody>
      </p:sp>
      <p:sp>
        <p:nvSpPr>
          <p:cNvPr id="39" name="Text Box 32"/>
          <p:cNvSpPr txBox="1">
            <a:spLocks noChangeArrowheads="1"/>
          </p:cNvSpPr>
          <p:nvPr/>
        </p:nvSpPr>
        <p:spPr bwMode="auto">
          <a:xfrm>
            <a:off x="4415641" y="2362200"/>
            <a:ext cx="19851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Romance-concept</a:t>
            </a:r>
          </a:p>
        </p:txBody>
      </p:sp>
      <p:sp>
        <p:nvSpPr>
          <p:cNvPr id="41" name="Line 34"/>
          <p:cNvSpPr>
            <a:spLocks noChangeShapeType="1"/>
          </p:cNvSpPr>
          <p:nvPr/>
        </p:nvSpPr>
        <p:spPr bwMode="auto">
          <a:xfrm flipH="1">
            <a:off x="4267200" y="2668310"/>
            <a:ext cx="533400" cy="3810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2" name="Text Box 36"/>
          <p:cNvSpPr txBox="1">
            <a:spLocks noChangeArrowheads="1"/>
          </p:cNvSpPr>
          <p:nvPr/>
        </p:nvSpPr>
        <p:spPr bwMode="auto">
          <a:xfrm>
            <a:off x="5486400" y="1295400"/>
            <a:ext cx="3666388" cy="954107"/>
          </a:xfrm>
          <a:prstGeom prst="rect">
            <a:avLst/>
          </a:prstGeom>
          <a:noFill/>
          <a:ln w="15875">
            <a:noFill/>
            <a:miter lim="800000"/>
            <a:headEnd type="none" w="sm" len="sm"/>
            <a:tailEnd/>
          </a:ln>
          <a:effectLst/>
        </p:spPr>
        <p:txBody>
          <a:bodyPr wrap="none" anchor="ctr">
            <a:spAutoFit/>
          </a:bodyPr>
          <a:lstStyle/>
          <a:p>
            <a:pPr algn="l"/>
            <a:r>
              <a:rPr lang="en-US" sz="2800" b="1" i="1" dirty="0">
                <a:solidFill>
                  <a:srgbClr val="008000"/>
                </a:solidFill>
              </a:rPr>
              <a:t>U</a:t>
            </a:r>
            <a:r>
              <a:rPr lang="en-US" sz="2800" b="1" dirty="0">
                <a:solidFill>
                  <a:srgbClr val="008000"/>
                </a:solidFill>
              </a:rPr>
              <a:t> is “user-to-concept” </a:t>
            </a:r>
          </a:p>
          <a:p>
            <a:pPr algn="l"/>
            <a:r>
              <a:rPr lang="en-US" sz="2800" b="1" dirty="0">
                <a:solidFill>
                  <a:srgbClr val="008000"/>
                </a:solidFill>
              </a:rPr>
              <a:t>similarity matrix</a:t>
            </a:r>
          </a:p>
        </p:txBody>
      </p:sp>
      <p:sp>
        <p:nvSpPr>
          <p:cNvPr id="3" name="Oval 2"/>
          <p:cNvSpPr/>
          <p:nvPr/>
        </p:nvSpPr>
        <p:spPr>
          <a:xfrm>
            <a:off x="3029712" y="3018528"/>
            <a:ext cx="762000" cy="486672"/>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4"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grpSp>
        <p:nvGrpSpPr>
          <p:cNvPr id="69" name="Group 68"/>
          <p:cNvGrpSpPr/>
          <p:nvPr/>
        </p:nvGrpSpPr>
        <p:grpSpPr>
          <a:xfrm>
            <a:off x="-76200" y="1828801"/>
            <a:ext cx="9220200" cy="4934128"/>
            <a:chOff x="-76200" y="1828801"/>
            <a:chExt cx="9220200" cy="4934128"/>
          </a:xfrm>
        </p:grpSpPr>
        <p:sp>
          <p:nvSpPr>
            <p:cNvPr id="70"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1"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2"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73"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74"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75"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76"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77"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78"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79"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0"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1"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82"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83"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4"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5" name="TextBox 84"/>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86" name="Rectangle 85"/>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87" name="Group 86"/>
            <p:cNvGrpSpPr/>
            <p:nvPr/>
          </p:nvGrpSpPr>
          <p:grpSpPr>
            <a:xfrm>
              <a:off x="2895600" y="3018528"/>
              <a:ext cx="2514600" cy="2677656"/>
              <a:chOff x="2971800" y="3018528"/>
              <a:chExt cx="2514600" cy="2677656"/>
            </a:xfrm>
          </p:grpSpPr>
          <p:sp>
            <p:nvSpPr>
              <p:cNvPr id="9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2" name="Rectangle 9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88" name="Rectangle 87"/>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89" name="Rectangle 8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67818843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16</a:t>
            </a:fld>
            <a:endParaRPr lang="en-US"/>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t>SciFi</a:t>
            </a:r>
            <a:endParaRPr lang="en-US" dirty="0"/>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t>Romnce</a:t>
            </a:r>
            <a:endParaRPr lang="en-US" dirty="0"/>
          </a:p>
        </p:txBody>
      </p:sp>
      <p:sp>
        <p:nvSpPr>
          <p:cNvPr id="38"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0"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3" name="Text Box 35"/>
          <p:cNvSpPr txBox="1">
            <a:spLocks noChangeArrowheads="1"/>
          </p:cNvSpPr>
          <p:nvPr/>
        </p:nvSpPr>
        <p:spPr bwMode="auto">
          <a:xfrm>
            <a:off x="5627026" y="2731532"/>
            <a:ext cx="3271217"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“strength” of the </a:t>
            </a:r>
            <a:r>
              <a:rPr lang="en-US" b="1" dirty="0" err="1">
                <a:solidFill>
                  <a:srgbClr val="0000FF"/>
                </a:solidFill>
              </a:rPr>
              <a:t>SciFi</a:t>
            </a:r>
            <a:r>
              <a:rPr lang="en-US" b="1" dirty="0">
                <a:solidFill>
                  <a:srgbClr val="0000FF"/>
                </a:solidFill>
              </a:rPr>
              <a:t>-concept</a:t>
            </a:r>
          </a:p>
        </p:txBody>
      </p:sp>
      <p:sp>
        <p:nvSpPr>
          <p:cNvPr id="44" name="Oval 37"/>
          <p:cNvSpPr>
            <a:spLocks noChangeArrowheads="1"/>
          </p:cNvSpPr>
          <p:nvPr/>
        </p:nvSpPr>
        <p:spPr bwMode="auto">
          <a:xfrm>
            <a:off x="6128290" y="3608832"/>
            <a:ext cx="729710" cy="533400"/>
          </a:xfrm>
          <a:prstGeom prst="ellipse">
            <a:avLst/>
          </a:prstGeom>
          <a:noFill/>
          <a:ln w="38100">
            <a:solidFill>
              <a:srgbClr val="0000FF"/>
            </a:solidFill>
            <a:round/>
            <a:headEnd type="none" w="sm" len="sm"/>
            <a:tailEnd/>
          </a:ln>
          <a:effectLst/>
        </p:spPr>
        <p:txBody>
          <a:bodyPr wrap="none" anchor="ctr"/>
          <a:lstStyle/>
          <a:p>
            <a:endParaRPr lang="en-US">
              <a:solidFill>
                <a:schemeClr val="accent3"/>
              </a:solidFill>
            </a:endParaRPr>
          </a:p>
        </p:txBody>
      </p:sp>
      <p:sp>
        <p:nvSpPr>
          <p:cNvPr id="45" name="Line 36"/>
          <p:cNvSpPr>
            <a:spLocks noChangeShapeType="1"/>
          </p:cNvSpPr>
          <p:nvPr/>
        </p:nvSpPr>
        <p:spPr bwMode="auto">
          <a:xfrm flipH="1">
            <a:off x="6585490" y="3097096"/>
            <a:ext cx="272510" cy="484303"/>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pSp>
        <p:nvGrpSpPr>
          <p:cNvPr id="46" name="Group 45"/>
          <p:cNvGrpSpPr/>
          <p:nvPr/>
        </p:nvGrpSpPr>
        <p:grpSpPr>
          <a:xfrm>
            <a:off x="-76200" y="1828801"/>
            <a:ext cx="9220200" cy="4934128"/>
            <a:chOff x="-76200" y="1828801"/>
            <a:chExt cx="9220200" cy="4934128"/>
          </a:xfrm>
        </p:grpSpPr>
        <p:sp>
          <p:nvSpPr>
            <p:cNvPr id="47"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52"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53"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4"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5"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6"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9"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0"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2" name="TextBox 61"/>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3" name="Rectangle 62"/>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4" name="Group 63"/>
            <p:cNvGrpSpPr/>
            <p:nvPr/>
          </p:nvGrpSpPr>
          <p:grpSpPr>
            <a:xfrm>
              <a:off x="2895600" y="3018528"/>
              <a:ext cx="2514600" cy="2677656"/>
              <a:chOff x="2971800" y="3018528"/>
              <a:chExt cx="2514600" cy="2677656"/>
            </a:xfrm>
          </p:grpSpPr>
          <p:sp>
            <p:nvSpPr>
              <p:cNvPr id="67"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8"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Rectangle 68"/>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5" name="Rectangle 64"/>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6" name="Rectangle 65"/>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31647985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33" name="Slide Number Placeholder 5"/>
          <p:cNvSpPr>
            <a:spLocks noGrp="1"/>
          </p:cNvSpPr>
          <p:nvPr>
            <p:ph type="sldNum" sz="quarter" idx="12"/>
          </p:nvPr>
        </p:nvSpPr>
        <p:spPr/>
        <p:txBody>
          <a:bodyPr/>
          <a:lstStyle/>
          <a:p>
            <a:fld id="{D073BEF0-3123-4184-98D7-FBB99C137BD3}" type="slidenum">
              <a:rPr lang="en-US" smtClean="0"/>
              <a:pPr/>
              <a:t>17</a:t>
            </a:fld>
            <a:endParaRPr lang="en-US"/>
          </a:p>
        </p:txBody>
      </p:sp>
      <p:sp>
        <p:nvSpPr>
          <p:cNvPr id="38"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0"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39" name="Text Box 31"/>
          <p:cNvSpPr txBox="1">
            <a:spLocks noChangeArrowheads="1"/>
          </p:cNvSpPr>
          <p:nvPr/>
        </p:nvSpPr>
        <p:spPr bwMode="auto">
          <a:xfrm>
            <a:off x="5275633" y="1865293"/>
            <a:ext cx="3868367" cy="954107"/>
          </a:xfrm>
          <a:prstGeom prst="rect">
            <a:avLst/>
          </a:prstGeom>
          <a:noFill/>
          <a:ln w="15875">
            <a:noFill/>
            <a:miter lim="800000"/>
            <a:headEnd type="none" w="sm" len="sm"/>
            <a:tailEnd/>
          </a:ln>
          <a:effectLst/>
        </p:spPr>
        <p:txBody>
          <a:bodyPr wrap="none" anchor="ctr">
            <a:spAutoFit/>
          </a:bodyPr>
          <a:lstStyle/>
          <a:p>
            <a:pPr algn="l"/>
            <a:r>
              <a:rPr lang="en-US" sz="2800" b="1" i="1" dirty="0">
                <a:solidFill>
                  <a:srgbClr val="0000FF"/>
                </a:solidFill>
              </a:rPr>
              <a:t>V</a:t>
            </a:r>
            <a:r>
              <a:rPr lang="en-US" sz="2800" b="1" dirty="0">
                <a:solidFill>
                  <a:srgbClr val="0000FF"/>
                </a:solidFill>
              </a:rPr>
              <a:t> is “movie-to-concept”</a:t>
            </a:r>
          </a:p>
          <a:p>
            <a:pPr algn="l"/>
            <a:r>
              <a:rPr lang="en-US" sz="2800" b="1" dirty="0">
                <a:solidFill>
                  <a:srgbClr val="0000FF"/>
                </a:solidFill>
              </a:rPr>
              <a:t>similarity matrix</a:t>
            </a:r>
          </a:p>
        </p:txBody>
      </p:sp>
      <p:sp>
        <p:nvSpPr>
          <p:cNvPr id="41" name="Text Box 34"/>
          <p:cNvSpPr txBox="1">
            <a:spLocks noChangeArrowheads="1"/>
          </p:cNvSpPr>
          <p:nvPr/>
        </p:nvSpPr>
        <p:spPr bwMode="auto">
          <a:xfrm>
            <a:off x="2972213" y="6024586"/>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2" name="Freeform 35"/>
          <p:cNvSpPr>
            <a:spLocks/>
          </p:cNvSpPr>
          <p:nvPr/>
        </p:nvSpPr>
        <p:spPr bwMode="auto">
          <a:xfrm flipV="1">
            <a:off x="3733800" y="5813076"/>
            <a:ext cx="1524000" cy="211510"/>
          </a:xfrm>
          <a:custGeom>
            <a:avLst/>
            <a:gdLst/>
            <a:ahLst/>
            <a:cxnLst>
              <a:cxn ang="0">
                <a:pos x="0" y="0"/>
              </a:cxn>
              <a:cxn ang="0">
                <a:pos x="0" y="1056"/>
              </a:cxn>
              <a:cxn ang="0">
                <a:pos x="240" y="1056"/>
              </a:cxn>
            </a:cxnLst>
            <a:rect l="0" t="0" r="r" b="b"/>
            <a:pathLst>
              <a:path w="240" h="1056">
                <a:moveTo>
                  <a:pt x="0" y="0"/>
                </a:moveTo>
                <a:lnTo>
                  <a:pt x="0" y="1056"/>
                </a:lnTo>
                <a:lnTo>
                  <a:pt x="240" y="1056"/>
                </a:lnTo>
              </a:path>
            </a:pathLst>
          </a:custGeom>
          <a:noFill/>
          <a:ln w="28575" cap="flat" cmpd="sng">
            <a:solidFill>
              <a:srgbClr val="0000FF"/>
            </a:solidFill>
            <a:prstDash val="solid"/>
            <a:round/>
            <a:headEnd type="none" w="sm" len="sm"/>
            <a:tailEnd type="arrow" w="med" len="med"/>
          </a:ln>
          <a:effectLst/>
        </p:spPr>
        <p:txBody>
          <a:bodyPr wrap="none" anchor="ctr"/>
          <a:lstStyle/>
          <a:p>
            <a:endParaRPr lang="en-US"/>
          </a:p>
        </p:txBody>
      </p:sp>
      <p:sp>
        <p:nvSpPr>
          <p:cNvPr id="46" name="Line 36"/>
          <p:cNvSpPr>
            <a:spLocks noChangeShapeType="1"/>
          </p:cNvSpPr>
          <p:nvPr/>
        </p:nvSpPr>
        <p:spPr bwMode="auto">
          <a:xfrm>
            <a:off x="990600" y="3351490"/>
            <a:ext cx="4572000" cy="2284262"/>
          </a:xfrm>
          <a:prstGeom prst="line">
            <a:avLst/>
          </a:prstGeom>
          <a:noFill/>
          <a:ln w="28575">
            <a:solidFill>
              <a:srgbClr val="0000FF"/>
            </a:solidFill>
            <a:round/>
            <a:headEnd type="none" w="sm" len="sm"/>
            <a:tailEnd type="triangle" w="med" len="med"/>
          </a:ln>
          <a:effectLst/>
        </p:spPr>
        <p:txBody>
          <a:bodyPr wrap="none" anchor="ctr"/>
          <a:lstStyle/>
          <a:p>
            <a:endParaRPr lang="en-US"/>
          </a:p>
        </p:txBody>
      </p:sp>
      <p:sp>
        <p:nvSpPr>
          <p:cNvPr id="47" name="Line 37"/>
          <p:cNvSpPr>
            <a:spLocks noChangeShapeType="1"/>
          </p:cNvSpPr>
          <p:nvPr/>
        </p:nvSpPr>
        <p:spPr bwMode="auto">
          <a:xfrm>
            <a:off x="1447800" y="3351490"/>
            <a:ext cx="4876800" cy="2284262"/>
          </a:xfrm>
          <a:prstGeom prst="line">
            <a:avLst/>
          </a:prstGeom>
          <a:noFill/>
          <a:ln w="28575">
            <a:solidFill>
              <a:srgbClr val="0000FF"/>
            </a:solidFill>
            <a:round/>
            <a:headEnd type="none" w="sm" len="sm"/>
            <a:tailEnd type="triangle" w="med" len="med"/>
          </a:ln>
          <a:effectLst/>
        </p:spPr>
        <p:txBody>
          <a:bodyPr wrap="none" anchor="ctr"/>
          <a:lstStyle/>
          <a:p>
            <a:endParaRPr lang="en-US"/>
          </a:p>
        </p:txBody>
      </p:sp>
      <p:sp>
        <p:nvSpPr>
          <p:cNvPr id="48" name="Oval 37"/>
          <p:cNvSpPr>
            <a:spLocks noChangeArrowheads="1"/>
          </p:cNvSpPr>
          <p:nvPr/>
        </p:nvSpPr>
        <p:spPr bwMode="auto">
          <a:xfrm>
            <a:off x="5353336" y="5502132"/>
            <a:ext cx="729710" cy="533400"/>
          </a:xfrm>
          <a:prstGeom prst="ellipse">
            <a:avLst/>
          </a:prstGeom>
          <a:noFill/>
          <a:ln w="38100">
            <a:solidFill>
              <a:srgbClr val="0000FF"/>
            </a:solidFill>
            <a:round/>
            <a:headEnd type="none" w="sm" len="sm"/>
            <a:tailEnd/>
          </a:ln>
          <a:effectLst/>
        </p:spPr>
        <p:txBody>
          <a:bodyPr wrap="none" anchor="ctr"/>
          <a:lstStyle/>
          <a:p>
            <a:endParaRPr lang="en-US">
              <a:solidFill>
                <a:schemeClr val="accent3"/>
              </a:solidFill>
            </a:endParaRPr>
          </a:p>
        </p:txBody>
      </p:sp>
      <p:grpSp>
        <p:nvGrpSpPr>
          <p:cNvPr id="49" name="Group 48"/>
          <p:cNvGrpSpPr/>
          <p:nvPr/>
        </p:nvGrpSpPr>
        <p:grpSpPr>
          <a:xfrm>
            <a:off x="-76200" y="1828801"/>
            <a:ext cx="9220200" cy="4934128"/>
            <a:chOff x="-76200" y="1828801"/>
            <a:chExt cx="9220200" cy="4934128"/>
          </a:xfrm>
        </p:grpSpPr>
        <p:sp>
          <p:nvSpPr>
            <p:cNvPr id="50"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3"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54"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55"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56"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7"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8"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9"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0"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2"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3"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TextBox 64"/>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6" name="Rectangle 65"/>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7" name="Group 66"/>
            <p:cNvGrpSpPr/>
            <p:nvPr/>
          </p:nvGrpSpPr>
          <p:grpSpPr>
            <a:xfrm>
              <a:off x="2895600" y="3018528"/>
              <a:ext cx="2514600" cy="2677656"/>
              <a:chOff x="2971800" y="3018528"/>
              <a:chExt cx="2514600" cy="2677656"/>
            </a:xfrm>
          </p:grpSpPr>
          <p:sp>
            <p:nvSpPr>
              <p:cNvPr id="7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2" name="Rectangle 7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8" name="Rectangle 67"/>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9" name="Rectangle 6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102917908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31DA76BA-728A-4B72-824D-A8F7CD9C9268}" type="slidenum">
              <a:rPr lang="en-US"/>
              <a:pPr/>
              <a:t>18</a:t>
            </a:fld>
            <a:endParaRPr lang="en-US"/>
          </a:p>
        </p:txBody>
      </p:sp>
      <p:sp>
        <p:nvSpPr>
          <p:cNvPr id="1377282" name="Rectangle 1026"/>
          <p:cNvSpPr>
            <a:spLocks noGrp="1" noChangeArrowheads="1"/>
          </p:cNvSpPr>
          <p:nvPr>
            <p:ph type="title"/>
          </p:nvPr>
        </p:nvSpPr>
        <p:spPr/>
        <p:txBody>
          <a:bodyPr/>
          <a:lstStyle/>
          <a:p>
            <a:r>
              <a:rPr lang="en-US"/>
              <a:t>SVD - Interpretation #1</a:t>
            </a:r>
          </a:p>
        </p:txBody>
      </p:sp>
      <p:sp>
        <p:nvSpPr>
          <p:cNvPr id="1377283" name="Rectangle 1027"/>
          <p:cNvSpPr>
            <a:spLocks noGrp="1" noChangeArrowheads="1"/>
          </p:cNvSpPr>
          <p:nvPr>
            <p:ph type="body" idx="1"/>
          </p:nvPr>
        </p:nvSpPr>
        <p:spPr>
          <a:xfrm>
            <a:off x="685800" y="1752600"/>
            <a:ext cx="7772400" cy="4114800"/>
          </a:xfrm>
        </p:spPr>
        <p:txBody>
          <a:bodyPr/>
          <a:lstStyle/>
          <a:p>
            <a:pPr>
              <a:lnSpc>
                <a:spcPct val="90000"/>
              </a:lnSpc>
              <a:buFontTx/>
              <a:buNone/>
            </a:pPr>
            <a:r>
              <a:rPr lang="en-US" sz="3600" dirty="0"/>
              <a:t>‘</a:t>
            </a:r>
            <a:r>
              <a:rPr lang="en-US" sz="3600" b="1" dirty="0">
                <a:solidFill>
                  <a:srgbClr val="D60093"/>
                </a:solidFill>
              </a:rPr>
              <a:t>movies</a:t>
            </a:r>
            <a:r>
              <a:rPr lang="en-US" sz="3600" dirty="0"/>
              <a:t>’, ‘</a:t>
            </a:r>
            <a:r>
              <a:rPr lang="en-US" sz="3600" b="1" dirty="0">
                <a:solidFill>
                  <a:srgbClr val="D60093"/>
                </a:solidFill>
              </a:rPr>
              <a:t>users</a:t>
            </a:r>
            <a:r>
              <a:rPr lang="en-US" sz="3600" dirty="0"/>
              <a:t>’ and ‘</a:t>
            </a:r>
            <a:r>
              <a:rPr lang="en-US" sz="3600" b="1" dirty="0">
                <a:solidFill>
                  <a:srgbClr val="D60093"/>
                </a:solidFill>
              </a:rPr>
              <a:t>concepts</a:t>
            </a:r>
            <a:r>
              <a:rPr lang="en-US" sz="3600" dirty="0"/>
              <a:t>’:</a:t>
            </a:r>
          </a:p>
          <a:p>
            <a:pPr>
              <a:lnSpc>
                <a:spcPct val="90000"/>
              </a:lnSpc>
            </a:pPr>
            <a:r>
              <a:rPr lang="en-US" b="1" i="1" dirty="0"/>
              <a:t>U</a:t>
            </a:r>
            <a:r>
              <a:rPr lang="en-US" dirty="0"/>
              <a:t>: user-to-concept similarity matrix</a:t>
            </a:r>
          </a:p>
          <a:p>
            <a:pPr lvl="6">
              <a:lnSpc>
                <a:spcPct val="90000"/>
              </a:lnSpc>
            </a:pPr>
            <a:endParaRPr lang="en-US" b="1" i="1" dirty="0"/>
          </a:p>
          <a:p>
            <a:pPr>
              <a:lnSpc>
                <a:spcPct val="90000"/>
              </a:lnSpc>
            </a:pPr>
            <a:r>
              <a:rPr lang="en-US" b="1" i="1" dirty="0"/>
              <a:t>V</a:t>
            </a:r>
            <a:r>
              <a:rPr lang="en-US" dirty="0"/>
              <a:t>: movie-to-concept similarity matrix</a:t>
            </a:r>
          </a:p>
          <a:p>
            <a:pPr lvl="5">
              <a:lnSpc>
                <a:spcPct val="90000"/>
              </a:lnSpc>
            </a:pPr>
            <a:endParaRPr lang="en-US" dirty="0"/>
          </a:p>
          <a:p>
            <a:pPr>
              <a:lnSpc>
                <a:spcPct val="90000"/>
              </a:lnSpc>
            </a:pPr>
            <a:r>
              <a:rPr lang="en-US" b="1" dirty="0">
                <a:latin typeface="Symbol" pitchFamily="18" charset="2"/>
                <a:sym typeface="Symbol"/>
              </a:rPr>
              <a:t></a:t>
            </a:r>
            <a:r>
              <a:rPr lang="en-US" dirty="0"/>
              <a:t>: its diagonal elements: </a:t>
            </a:r>
            <a:br>
              <a:rPr lang="en-US" dirty="0"/>
            </a:br>
            <a:r>
              <a:rPr lang="en-US" dirty="0"/>
              <a:t>	‘strength’ of each concept</a:t>
            </a:r>
          </a:p>
          <a:p>
            <a:pPr>
              <a:lnSpc>
                <a:spcPct val="90000"/>
              </a:lnSpc>
            </a:pPr>
            <a:endParaRPr lang="en-US" dirty="0"/>
          </a:p>
        </p:txBody>
      </p:sp>
    </p:spTree>
    <p:extLst>
      <p:ext uri="{BB962C8B-B14F-4D97-AF65-F5344CB8AC3E}">
        <p14:creationId xmlns:p14="http://schemas.microsoft.com/office/powerpoint/2010/main" val="376053902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Dimensionality Reduction with SVD</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8157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a:t>
            </a:r>
          </a:p>
        </p:txBody>
      </p:sp>
      <p:sp>
        <p:nvSpPr>
          <p:cNvPr id="3" name="Content Placeholder 2"/>
          <p:cNvSpPr>
            <a:spLocks noGrp="1"/>
          </p:cNvSpPr>
          <p:nvPr>
            <p:ph idx="1"/>
          </p:nvPr>
        </p:nvSpPr>
        <p:spPr>
          <a:xfrm>
            <a:off x="457200" y="4419600"/>
            <a:ext cx="8229600" cy="2286000"/>
          </a:xfrm>
        </p:spPr>
        <p:txBody>
          <a:bodyPr>
            <a:normAutofit/>
          </a:bodyPr>
          <a:lstStyle/>
          <a:p>
            <a:r>
              <a:rPr lang="en-US" b="1" dirty="0">
                <a:solidFill>
                  <a:srgbClr val="0000FF"/>
                </a:solidFill>
              </a:rPr>
              <a:t>Assumption:</a:t>
            </a:r>
            <a:r>
              <a:rPr lang="en-US" dirty="0"/>
              <a:t> Data lies on or near a low </a:t>
            </a:r>
            <a:br>
              <a:rPr lang="en-US" dirty="0"/>
            </a:br>
            <a:r>
              <a:rPr lang="en-US" i="1" dirty="0"/>
              <a:t>d</a:t>
            </a:r>
            <a:r>
              <a:rPr lang="en-US" dirty="0"/>
              <a:t>-dimensional subspace</a:t>
            </a:r>
          </a:p>
          <a:p>
            <a:r>
              <a:rPr lang="en-US" b="1" dirty="0">
                <a:solidFill>
                  <a:srgbClr val="FF0066"/>
                </a:solidFill>
              </a:rPr>
              <a:t>Axes of this subspace are effective representation of the data</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pic>
        <p:nvPicPr>
          <p:cNvPr id="66562" name="Picture 2"/>
          <p:cNvPicPr>
            <a:picLocks noChangeAspect="1" noChangeArrowheads="1"/>
          </p:cNvPicPr>
          <p:nvPr/>
        </p:nvPicPr>
        <p:blipFill>
          <a:blip r:embed="rId2" cstate="print"/>
          <a:srcRect/>
          <a:stretch>
            <a:fillRect/>
          </a:stretch>
        </p:blipFill>
        <p:spPr bwMode="auto">
          <a:xfrm>
            <a:off x="838200" y="1198188"/>
            <a:ext cx="7272338" cy="3221412"/>
          </a:xfrm>
          <a:prstGeom prst="rect">
            <a:avLst/>
          </a:prstGeom>
          <a:noFill/>
          <a:ln w="9525">
            <a:noFill/>
            <a:miter lim="800000"/>
            <a:headEnd/>
            <a:tailEnd/>
          </a:ln>
        </p:spPr>
      </p:pic>
    </p:spTree>
    <p:extLst>
      <p:ext uri="{BB962C8B-B14F-4D97-AF65-F5344CB8AC3E}">
        <p14:creationId xmlns:p14="http://schemas.microsoft.com/office/powerpoint/2010/main" val="707778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a:xfrm>
            <a:off x="457200" y="76200"/>
            <a:ext cx="8534400" cy="987552"/>
          </a:xfrm>
        </p:spPr>
        <p:txBody>
          <a:bodyPr/>
          <a:lstStyle/>
          <a:p>
            <a:r>
              <a:rPr lang="en-US" dirty="0"/>
              <a:t>SVD – Dimensionality Reduction</a:t>
            </a:r>
          </a:p>
        </p:txBody>
      </p:sp>
      <p:sp>
        <p:nvSpPr>
          <p:cNvPr id="13" name="Footer Placeholder 3"/>
          <p:cNvSpPr>
            <a:spLocks noGrp="1"/>
          </p:cNvSpPr>
          <p:nvPr>
            <p:ph type="ftr" sz="quarter" idx="11"/>
          </p:nvPr>
        </p:nvSpPr>
        <p:spPr/>
        <p:txBody>
          <a:bodyPr/>
          <a:lstStyle/>
          <a:p>
            <a:r>
              <a:rPr lang="nn-NO"/>
              <a:t>J. Leskovec, A. Rajaraman, J. Ullman: Mining of Massive Datasets, http://www.mmds.org</a:t>
            </a:r>
            <a:endParaRPr lang="en-US"/>
          </a:p>
        </p:txBody>
      </p:sp>
      <p:sp>
        <p:nvSpPr>
          <p:cNvPr id="14" name="Slide Number Placeholder 4"/>
          <p:cNvSpPr>
            <a:spLocks noGrp="1"/>
          </p:cNvSpPr>
          <p:nvPr>
            <p:ph type="sldNum" sz="quarter" idx="12"/>
          </p:nvPr>
        </p:nvSpPr>
        <p:spPr/>
        <p:txBody>
          <a:bodyPr/>
          <a:lstStyle/>
          <a:p>
            <a:fld id="{B688D959-DF3F-42BB-B129-B95AC761CD3A}" type="slidenum">
              <a:rPr lang="en-US" smtClean="0"/>
              <a:pPr/>
              <a:t>20</a:t>
            </a:fld>
            <a:endParaRPr lang="en-US"/>
          </a:p>
        </p:txBody>
      </p:sp>
      <p:grpSp>
        <p:nvGrpSpPr>
          <p:cNvPr id="2" name="Group 4"/>
          <p:cNvGrpSpPr>
            <a:grpSpLocks/>
          </p:cNvGrpSpPr>
          <p:nvPr/>
        </p:nvGrpSpPr>
        <p:grpSpPr bwMode="auto">
          <a:xfrm>
            <a:off x="2312432" y="1202871"/>
            <a:ext cx="3983038" cy="3695700"/>
            <a:chOff x="1104" y="1248"/>
            <a:chExt cx="2509" cy="2328"/>
          </a:xfrm>
        </p:grpSpPr>
        <p:pic>
          <p:nvPicPr>
            <p:cNvPr id="1400837" name="Picture 5" descr="img54"/>
            <p:cNvPicPr>
              <a:picLocks noChangeAspect="1" noChangeArrowheads="1"/>
            </p:cNvPicPr>
            <p:nvPr/>
          </p:nvPicPr>
          <p:blipFill rotWithShape="1">
            <a:blip r:embed="rId2" cstate="print"/>
            <a:srcRect r="23748"/>
            <a:stretch/>
          </p:blipFill>
          <p:spPr bwMode="auto">
            <a:xfrm>
              <a:off x="1104" y="1248"/>
              <a:ext cx="2509" cy="2328"/>
            </a:xfrm>
            <a:prstGeom prst="rect">
              <a:avLst/>
            </a:prstGeom>
            <a:noFill/>
          </p:spPr>
        </p:pic>
        <p:sp>
          <p:nvSpPr>
            <p:cNvPr id="1400838" name="Line 6"/>
            <p:cNvSpPr>
              <a:spLocks noChangeShapeType="1"/>
            </p:cNvSpPr>
            <p:nvPr/>
          </p:nvSpPr>
          <p:spPr bwMode="auto">
            <a:xfrm flipV="1">
              <a:off x="1296" y="2877"/>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1400839" name="Line 7"/>
          <p:cNvSpPr>
            <a:spLocks noChangeShapeType="1"/>
          </p:cNvSpPr>
          <p:nvPr/>
        </p:nvSpPr>
        <p:spPr bwMode="auto">
          <a:xfrm>
            <a:off x="4319032" y="2082800"/>
            <a:ext cx="381000" cy="381000"/>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1400840" name="Oval 8"/>
          <p:cNvSpPr>
            <a:spLocks noChangeArrowheads="1"/>
          </p:cNvSpPr>
          <p:nvPr/>
        </p:nvSpPr>
        <p:spPr bwMode="auto">
          <a:xfrm>
            <a:off x="4623832" y="2387600"/>
            <a:ext cx="152400" cy="152400"/>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1400843" name="Text Box 11"/>
          <p:cNvSpPr txBox="1">
            <a:spLocks noChangeArrowheads="1"/>
          </p:cNvSpPr>
          <p:nvPr/>
        </p:nvSpPr>
        <p:spPr bwMode="auto">
          <a:xfrm>
            <a:off x="2541032" y="3869871"/>
            <a:ext cx="397866" cy="369332"/>
          </a:xfrm>
          <a:prstGeom prst="rect">
            <a:avLst/>
          </a:prstGeom>
          <a:noFill/>
          <a:ln w="15875">
            <a:noFill/>
            <a:miter lim="800000"/>
            <a:headEnd type="none" w="sm" len="sm"/>
            <a:tailEnd/>
          </a:ln>
          <a:effectLst/>
        </p:spPr>
        <p:txBody>
          <a:bodyPr wrap="none" anchor="ctr">
            <a:spAutoFit/>
          </a:bodyPr>
          <a:lstStyle/>
          <a:p>
            <a:r>
              <a:rPr lang="en-US" b="1" dirty="0">
                <a:latin typeface="Arial" pitchFamily="34" charset="0"/>
                <a:cs typeface="Arial" pitchFamily="34" charset="0"/>
              </a:rPr>
              <a:t>v</a:t>
            </a:r>
            <a:r>
              <a:rPr lang="en-US" b="1" baseline="-25000" dirty="0">
                <a:latin typeface="Arial" pitchFamily="34" charset="0"/>
                <a:cs typeface="Arial" pitchFamily="34" charset="0"/>
              </a:rPr>
              <a:t>1</a:t>
            </a:r>
          </a:p>
        </p:txBody>
      </p:sp>
      <p:sp>
        <p:nvSpPr>
          <p:cNvPr id="1400844" name="Text Box 12"/>
          <p:cNvSpPr txBox="1">
            <a:spLocks noChangeArrowheads="1"/>
          </p:cNvSpPr>
          <p:nvPr/>
        </p:nvSpPr>
        <p:spPr bwMode="auto">
          <a:xfrm>
            <a:off x="5457270" y="2209800"/>
            <a:ext cx="1828800" cy="646331"/>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b="1" dirty="0">
                <a:latin typeface="Arial" pitchFamily="34" charset="0"/>
                <a:cs typeface="Arial" pitchFamily="34" charset="0"/>
              </a:rPr>
              <a:t>first right </a:t>
            </a:r>
            <a:br>
              <a:rPr lang="en-US" b="1" dirty="0">
                <a:latin typeface="Arial" pitchFamily="34" charset="0"/>
                <a:cs typeface="Arial" pitchFamily="34" charset="0"/>
              </a:rPr>
            </a:br>
            <a:r>
              <a:rPr lang="en-US" b="1" dirty="0">
                <a:latin typeface="Arial" pitchFamily="34" charset="0"/>
                <a:cs typeface="Arial" pitchFamily="34" charset="0"/>
              </a:rPr>
              <a:t>singular vector</a:t>
            </a:r>
          </a:p>
        </p:txBody>
      </p:sp>
      <p:sp>
        <p:nvSpPr>
          <p:cNvPr id="15" name="TextBox 14"/>
          <p:cNvSpPr txBox="1"/>
          <p:nvPr/>
        </p:nvSpPr>
        <p:spPr>
          <a:xfrm>
            <a:off x="3743904" y="4583668"/>
            <a:ext cx="2226128" cy="369332"/>
          </a:xfrm>
          <a:prstGeom prst="rect">
            <a:avLst/>
          </a:prstGeom>
          <a:solidFill>
            <a:schemeClr val="bg1"/>
          </a:solidFill>
        </p:spPr>
        <p:txBody>
          <a:bodyPr wrap="square" rtlCol="0">
            <a:spAutoFit/>
          </a:bodyPr>
          <a:lstStyle/>
          <a:p>
            <a:r>
              <a:rPr lang="en-US" b="1" dirty="0">
                <a:solidFill>
                  <a:srgbClr val="008000"/>
                </a:solidFill>
                <a:latin typeface="Arial" pitchFamily="34" charset="0"/>
                <a:cs typeface="Arial" pitchFamily="34" charset="0"/>
              </a:rPr>
              <a:t>Movie 1 rating</a:t>
            </a:r>
          </a:p>
        </p:txBody>
      </p:sp>
      <p:sp>
        <p:nvSpPr>
          <p:cNvPr id="16" name="TextBox 15"/>
          <p:cNvSpPr txBox="1"/>
          <p:nvPr/>
        </p:nvSpPr>
        <p:spPr>
          <a:xfrm rot="16200000">
            <a:off x="1357601" y="2055069"/>
            <a:ext cx="2073730" cy="369332"/>
          </a:xfrm>
          <a:prstGeom prst="rect">
            <a:avLst/>
          </a:prstGeom>
          <a:solidFill>
            <a:schemeClr val="bg1"/>
          </a:solidFill>
        </p:spPr>
        <p:txBody>
          <a:bodyPr wrap="square" rtlCol="0">
            <a:spAutoFit/>
          </a:bodyPr>
          <a:lstStyle/>
          <a:p>
            <a:r>
              <a:rPr lang="en-US" b="1" dirty="0">
                <a:solidFill>
                  <a:srgbClr val="008000"/>
                </a:solidFill>
                <a:latin typeface="Arial" pitchFamily="34" charset="0"/>
                <a:cs typeface="Arial" pitchFamily="34" charset="0"/>
              </a:rPr>
              <a:t>Movie 2 rating</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57200" y="4876800"/>
                <a:ext cx="8610600" cy="1752600"/>
              </a:xfrm>
            </p:spPr>
            <p:txBody>
              <a:bodyPr>
                <a:noAutofit/>
              </a:bodyPr>
              <a:lstStyle/>
              <a:p>
                <a:r>
                  <a:rPr lang="en-US" sz="2800" dirty="0"/>
                  <a:t>Instead of using two coordinates </a:t>
                </a:r>
                <a14:m>
                  <m:oMath xmlns:m="http://schemas.openxmlformats.org/officeDocument/2006/math">
                    <m:r>
                      <a:rPr lang="en-US" sz="2800" b="1" i="1" dirty="0" smtClean="0">
                        <a:latin typeface="Cambria Math"/>
                      </a:rPr>
                      <m:t>(</m:t>
                    </m:r>
                    <m:r>
                      <a:rPr lang="en-US" sz="2800" b="1" i="1" dirty="0" err="1" smtClean="0">
                        <a:latin typeface="Cambria Math"/>
                      </a:rPr>
                      <m:t>𝒙</m:t>
                    </m:r>
                    <m:r>
                      <a:rPr lang="en-US" sz="2800" b="1" i="1" dirty="0" err="1" smtClean="0">
                        <a:latin typeface="Cambria Math"/>
                      </a:rPr>
                      <m:t>,</m:t>
                    </m:r>
                    <m:r>
                      <a:rPr lang="en-US" sz="2800" b="1" i="1" dirty="0" err="1" smtClean="0">
                        <a:latin typeface="Cambria Math"/>
                      </a:rPr>
                      <m:t>𝒚</m:t>
                    </m:r>
                    <m:r>
                      <a:rPr lang="en-US" sz="2800" b="1" i="1" dirty="0" smtClean="0">
                        <a:latin typeface="Cambria Math"/>
                      </a:rPr>
                      <m:t>)</m:t>
                    </m:r>
                  </m:oMath>
                </a14:m>
                <a:r>
                  <a:rPr lang="en-US" sz="2800" dirty="0"/>
                  <a:t> to describe point locations, let’s use only one coordinate </a:t>
                </a:r>
                <a14:m>
                  <m:oMath xmlns:m="http://schemas.openxmlformats.org/officeDocument/2006/math">
                    <m:d>
                      <m:dPr>
                        <m:ctrlPr>
                          <a:rPr lang="en-US" sz="2800" b="1" i="1" dirty="0" smtClean="0">
                            <a:latin typeface="Cambria Math" panose="02040503050406030204" pitchFamily="18" charset="0"/>
                          </a:rPr>
                        </m:ctrlPr>
                      </m:dPr>
                      <m:e>
                        <m:r>
                          <a:rPr lang="en-US" sz="2800" b="1" i="1" dirty="0" smtClean="0">
                            <a:latin typeface="Cambria Math"/>
                          </a:rPr>
                          <m:t>𝒛</m:t>
                        </m:r>
                      </m:e>
                    </m:d>
                  </m:oMath>
                </a14:m>
                <a:endParaRPr lang="en-US" sz="2800" b="1" dirty="0"/>
              </a:p>
              <a:p>
                <a:r>
                  <a:rPr lang="en-US" sz="2800" dirty="0"/>
                  <a:t>Point’s position is its location along vector </a:t>
                </a:r>
                <a14:m>
                  <m:oMath xmlns:m="http://schemas.openxmlformats.org/officeDocument/2006/math">
                    <m:sSub>
                      <m:sSubPr>
                        <m:ctrlPr>
                          <a:rPr lang="en-US" sz="2800" b="1" i="1" dirty="0" smtClean="0">
                            <a:latin typeface="Cambria Math" panose="02040503050406030204" pitchFamily="18" charset="0"/>
                          </a:rPr>
                        </m:ctrlPr>
                      </m:sSubPr>
                      <m:e>
                        <m:r>
                          <a:rPr lang="en-US" sz="2800" b="1" i="1" dirty="0" smtClean="0">
                            <a:latin typeface="Cambria Math"/>
                          </a:rPr>
                          <m:t>𝒗</m:t>
                        </m:r>
                      </m:e>
                      <m:sub>
                        <m:r>
                          <a:rPr lang="en-US" sz="2800" b="1" i="1" dirty="0" smtClean="0">
                            <a:latin typeface="Cambria Math"/>
                          </a:rPr>
                          <m:t>𝟏</m:t>
                        </m:r>
                      </m:sub>
                    </m:sSub>
                  </m:oMath>
                </a14:m>
                <a:endParaRPr lang="en-US" sz="2800" b="1" dirty="0"/>
              </a:p>
              <a:p>
                <a:r>
                  <a:rPr lang="en-US" sz="2800" b="1" dirty="0"/>
                  <a:t>How to choose </a:t>
                </a:r>
                <a14:m>
                  <m:oMath xmlns:m="http://schemas.openxmlformats.org/officeDocument/2006/math">
                    <m:sSub>
                      <m:sSubPr>
                        <m:ctrlPr>
                          <a:rPr lang="en-US" sz="2800" b="1" i="1" dirty="0">
                            <a:latin typeface="Cambria Math" panose="02040503050406030204" pitchFamily="18" charset="0"/>
                          </a:rPr>
                        </m:ctrlPr>
                      </m:sSubPr>
                      <m:e>
                        <m:r>
                          <a:rPr lang="en-US" sz="2800" b="1" i="1" dirty="0">
                            <a:latin typeface="Cambria Math"/>
                          </a:rPr>
                          <m:t>𝒗</m:t>
                        </m:r>
                      </m:e>
                      <m:sub>
                        <m:r>
                          <a:rPr lang="en-US" sz="2800" b="1" i="1" dirty="0">
                            <a:latin typeface="Cambria Math"/>
                          </a:rPr>
                          <m:t>𝟏</m:t>
                        </m:r>
                      </m:sub>
                    </m:sSub>
                  </m:oMath>
                </a14:m>
                <a:r>
                  <a:rPr lang="en-US" sz="2800" b="1" dirty="0"/>
                  <a:t>? </a:t>
                </a:r>
                <a:r>
                  <a:rPr lang="en-US" sz="2800" b="1" dirty="0">
                    <a:solidFill>
                      <a:srgbClr val="FF0066"/>
                    </a:solidFill>
                  </a:rPr>
                  <a:t>Minimize reconstruction error</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57200" y="4876800"/>
                <a:ext cx="8610600" cy="1752600"/>
              </a:xfrm>
              <a:blipFill rotWithShape="1">
                <a:blip r:embed="rId3"/>
                <a:stretch>
                  <a:fillRect t="-347" b="-14931"/>
                </a:stretch>
              </a:blipFill>
            </p:spPr>
            <p:txBody>
              <a:bodyPr/>
              <a:lstStyle/>
              <a:p>
                <a:r>
                  <a:rPr lang="en-US">
                    <a:noFill/>
                  </a:rPr>
                  <a:t> </a:t>
                </a:r>
              </a:p>
            </p:txBody>
          </p:sp>
        </mc:Fallback>
      </mc:AlternateContent>
    </p:spTree>
    <p:extLst>
      <p:ext uri="{BB962C8B-B14F-4D97-AF65-F5344CB8AC3E}">
        <p14:creationId xmlns:p14="http://schemas.microsoft.com/office/powerpoint/2010/main" val="3297094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p:txBody>
          <a:bodyPr/>
          <a:lstStyle/>
          <a:p>
            <a:r>
              <a:rPr lang="en-US" dirty="0"/>
              <a:t>SVD – Dimensionality Reduction</a:t>
            </a:r>
          </a:p>
        </p:txBody>
      </p:sp>
      <mc:AlternateContent xmlns:mc="http://schemas.openxmlformats.org/markup-compatibility/2006" xmlns:a14="http://schemas.microsoft.com/office/drawing/2010/main">
        <mc:Choice Requires="a14">
          <p:sp>
            <p:nvSpPr>
              <p:cNvPr id="1400841" name="Rectangle 9"/>
              <p:cNvSpPr>
                <a:spLocks noGrp="1" noChangeArrowheads="1"/>
              </p:cNvSpPr>
              <p:nvPr>
                <p:ph idx="1"/>
              </p:nvPr>
            </p:nvSpPr>
            <p:spPr>
              <a:xfrm>
                <a:off x="457200" y="1295400"/>
                <a:ext cx="7123138" cy="5257801"/>
              </a:xfrm>
            </p:spPr>
            <p:txBody>
              <a:bodyPr>
                <a:normAutofit fontScale="92500"/>
              </a:bodyPr>
              <a:lstStyle/>
              <a:p>
                <a:r>
                  <a:rPr lang="en-US" b="1" dirty="0">
                    <a:solidFill>
                      <a:srgbClr val="D60093"/>
                    </a:solidFill>
                  </a:rPr>
                  <a:t>Goal: </a:t>
                </a:r>
                <a:r>
                  <a:rPr lang="en-US" b="1" dirty="0"/>
                  <a:t>Minimize the sum</a:t>
                </a:r>
                <a:br>
                  <a:rPr lang="en-US" b="1" dirty="0"/>
                </a:br>
                <a:r>
                  <a:rPr lang="en-US" b="1" dirty="0"/>
                  <a:t>of reconstruction errors: </a:t>
                </a:r>
              </a:p>
              <a:p>
                <a:pPr marL="118872" indent="0">
                  <a:buNone/>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a:rPr lang="en-US" b="0" i="1">
                              <a:latin typeface="Cambria Math"/>
                            </a:rPr>
                            <m:t>𝑖</m:t>
                          </m:r>
                          <m:r>
                            <a:rPr lang="en-US" b="0" i="1">
                              <a:latin typeface="Cambria Math"/>
                            </a:rPr>
                            <m:t>=1</m:t>
                          </m:r>
                        </m:sub>
                        <m:sup>
                          <m:r>
                            <a:rPr lang="en-US" b="0" i="1">
                              <a:latin typeface="Cambria Math"/>
                            </a:rPr>
                            <m:t>𝑁</m:t>
                          </m:r>
                        </m:sup>
                        <m:e>
                          <m:nary>
                            <m:naryPr>
                              <m:chr m:val="∑"/>
                              <m:ctrlPr>
                                <a:rPr lang="en-US" i="1">
                                  <a:latin typeface="Cambria Math" panose="02040503050406030204" pitchFamily="18" charset="0"/>
                                </a:rPr>
                              </m:ctrlPr>
                            </m:naryPr>
                            <m:sub>
                              <m:r>
                                <a:rPr lang="en-US" b="0" i="1">
                                  <a:latin typeface="Cambria Math"/>
                                </a:rPr>
                                <m:t>𝑗</m:t>
                              </m:r>
                              <m:r>
                                <a:rPr lang="en-US" b="0" i="1">
                                  <a:latin typeface="Cambria Math"/>
                                </a:rPr>
                                <m:t>=1</m:t>
                              </m:r>
                            </m:sub>
                            <m:sup>
                              <m:r>
                                <a:rPr lang="en-US" b="0" i="1">
                                  <a:latin typeface="Cambria Math"/>
                                </a:rPr>
                                <m:t>𝐷</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a:rPr>
                                            <m:t>𝑥</m:t>
                                          </m:r>
                                        </m:e>
                                        <m:sub>
                                          <m:r>
                                            <a:rPr lang="en-US" b="0" i="1">
                                              <a:latin typeface="Cambria Math"/>
                                            </a:rPr>
                                            <m:t>𝑖𝑗</m:t>
                                          </m:r>
                                        </m:sub>
                                      </m:sSub>
                                      <m:r>
                                        <a:rPr lang="en-US" b="0" i="1">
                                          <a:latin typeface="Cambria Math"/>
                                        </a:rPr>
                                        <m:t>−</m:t>
                                      </m:r>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𝑖𝑗</m:t>
                                          </m:r>
                                        </m:sub>
                                      </m:sSub>
                                    </m:e>
                                  </m:d>
                                </m:e>
                                <m:sup>
                                  <m:r>
                                    <a:rPr lang="en-US" b="0" i="1">
                                      <a:latin typeface="Cambria Math"/>
                                    </a:rPr>
                                    <m:t>2</m:t>
                                  </m:r>
                                </m:sup>
                              </m:sSup>
                            </m:e>
                          </m:nary>
                        </m:e>
                      </m:nary>
                    </m:oMath>
                  </m:oMathPara>
                </a14:m>
                <a:endParaRPr lang="en-US" dirty="0"/>
              </a:p>
              <a:p>
                <a:pPr lvl="2"/>
                <a:r>
                  <a:rPr lang="en-US" dirty="0"/>
                  <a:t>where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𝒙</m:t>
                        </m:r>
                      </m:e>
                      <m:sub>
                        <m:r>
                          <a:rPr lang="en-US" b="1" i="1" dirty="0" smtClean="0">
                            <a:latin typeface="Cambria Math"/>
                          </a:rPr>
                          <m:t>𝒊𝒋</m:t>
                        </m:r>
                      </m:sub>
                    </m:sSub>
                  </m:oMath>
                </a14:m>
                <a:r>
                  <a:rPr lang="en-US" dirty="0"/>
                  <a:t> are the “old” and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𝒛</m:t>
                        </m:r>
                      </m:e>
                      <m:sub>
                        <m:r>
                          <a:rPr lang="en-US" b="1" i="1" dirty="0" smtClean="0">
                            <a:latin typeface="Cambria Math"/>
                          </a:rPr>
                          <m:t>𝒊𝒋</m:t>
                        </m:r>
                      </m:sub>
                    </m:sSub>
                  </m:oMath>
                </a14:m>
                <a:r>
                  <a:rPr lang="en-US" dirty="0"/>
                  <a:t> are the </a:t>
                </a:r>
                <a:br>
                  <a:rPr lang="en-US" dirty="0"/>
                </a:br>
                <a:r>
                  <a:rPr lang="en-US" dirty="0"/>
                  <a:t>“new” coordinates</a:t>
                </a:r>
              </a:p>
              <a:p>
                <a:r>
                  <a:rPr lang="en-US" b="1" dirty="0">
                    <a:solidFill>
                      <a:srgbClr val="D60093"/>
                    </a:solidFill>
                  </a:rPr>
                  <a:t>SVD </a:t>
                </a:r>
                <a:r>
                  <a:rPr lang="en-US" b="1">
                    <a:solidFill>
                      <a:srgbClr val="D60093"/>
                    </a:solidFill>
                  </a:rPr>
                  <a:t>gives the ‘best</a:t>
                </a:r>
                <a:r>
                  <a:rPr lang="en-US" b="1" dirty="0">
                    <a:solidFill>
                      <a:srgbClr val="D60093"/>
                    </a:solidFill>
                  </a:rPr>
                  <a:t>’ axis to project on:</a:t>
                </a:r>
              </a:p>
              <a:p>
                <a:pPr lvl="1"/>
                <a:r>
                  <a:rPr lang="en-US" dirty="0"/>
                  <a:t>‘</a:t>
                </a:r>
                <a:r>
                  <a:rPr lang="en-US" b="1" dirty="0"/>
                  <a:t>best</a:t>
                </a:r>
                <a:r>
                  <a:rPr lang="en-US" dirty="0"/>
                  <a:t>’ = minimizing the reconstruction errors</a:t>
                </a:r>
              </a:p>
              <a:p>
                <a:r>
                  <a:rPr lang="en-US" b="1" dirty="0"/>
                  <a:t>In other words, </a:t>
                </a:r>
                <a:r>
                  <a:rPr lang="en-US" b="1" dirty="0">
                    <a:solidFill>
                      <a:srgbClr val="0000FF"/>
                    </a:solidFill>
                  </a:rPr>
                  <a:t>minimum reconstruction error</a:t>
                </a:r>
                <a:endParaRPr lang="en-US" sz="3600" b="1" dirty="0">
                  <a:solidFill>
                    <a:srgbClr val="0000FF"/>
                  </a:solidFill>
                </a:endParaRPr>
              </a:p>
            </p:txBody>
          </p:sp>
        </mc:Choice>
        <mc:Fallback xmlns="">
          <p:sp>
            <p:nvSpPr>
              <p:cNvPr id="1400841" name="Rectangle 9"/>
              <p:cNvSpPr>
                <a:spLocks noGrp="1" noRot="1" noChangeAspect="1" noMove="1" noResize="1" noEditPoints="1" noAdjustHandles="1" noChangeArrowheads="1" noChangeShapeType="1" noTextEdit="1"/>
              </p:cNvSpPr>
              <p:nvPr>
                <p:ph idx="1"/>
              </p:nvPr>
            </p:nvSpPr>
            <p:spPr>
              <a:xfrm>
                <a:off x="457200" y="1295400"/>
                <a:ext cx="7123138" cy="5257801"/>
              </a:xfrm>
              <a:blipFill>
                <a:blip r:embed="rId2"/>
                <a:stretch>
                  <a:fillRect t="-580" r="-1541"/>
                </a:stretch>
              </a:blipFill>
            </p:spPr>
            <p:txBody>
              <a:bodyPr/>
              <a:lstStyle/>
              <a:p>
                <a:r>
                  <a:rPr lang="zh-TW" altLang="en-US">
                    <a:noFill/>
                  </a:rPr>
                  <a:t> </a:t>
                </a:r>
              </a:p>
            </p:txBody>
          </p:sp>
        </mc:Fallback>
      </mc:AlternateContent>
      <p:sp>
        <p:nvSpPr>
          <p:cNvPr id="13" name="Footer Placeholder 3"/>
          <p:cNvSpPr>
            <a:spLocks noGrp="1"/>
          </p:cNvSpPr>
          <p:nvPr>
            <p:ph type="ftr" sz="quarter" idx="11"/>
          </p:nvPr>
        </p:nvSpPr>
        <p:spPr/>
        <p:txBody>
          <a:bodyPr/>
          <a:lstStyle/>
          <a:p>
            <a:r>
              <a:rPr lang="nn-NO"/>
              <a:t>J. Leskovec, A. Rajaraman, J. Ullman: Mining of Massive Datasets, http://www.mmds.org</a:t>
            </a:r>
            <a:endParaRPr lang="en-US"/>
          </a:p>
        </p:txBody>
      </p:sp>
      <p:sp>
        <p:nvSpPr>
          <p:cNvPr id="14" name="Slide Number Placeholder 4"/>
          <p:cNvSpPr>
            <a:spLocks noGrp="1"/>
          </p:cNvSpPr>
          <p:nvPr>
            <p:ph type="sldNum" sz="quarter" idx="12"/>
          </p:nvPr>
        </p:nvSpPr>
        <p:spPr/>
        <p:txBody>
          <a:bodyPr/>
          <a:lstStyle/>
          <a:p>
            <a:fld id="{B688D959-DF3F-42BB-B129-B95AC761CD3A}" type="slidenum">
              <a:rPr lang="en-US" smtClean="0"/>
              <a:pPr/>
              <a:t>21</a:t>
            </a:fld>
            <a:endParaRPr lang="en-US"/>
          </a:p>
        </p:txBody>
      </p:sp>
      <p:grpSp>
        <p:nvGrpSpPr>
          <p:cNvPr id="23" name="Group 4"/>
          <p:cNvGrpSpPr>
            <a:grpSpLocks/>
          </p:cNvGrpSpPr>
          <p:nvPr/>
        </p:nvGrpSpPr>
        <p:grpSpPr bwMode="auto">
          <a:xfrm>
            <a:off x="6070612" y="1142999"/>
            <a:ext cx="3548063" cy="2586038"/>
            <a:chOff x="1104" y="1248"/>
            <a:chExt cx="3291" cy="2328"/>
          </a:xfrm>
        </p:grpSpPr>
        <p:pic>
          <p:nvPicPr>
            <p:cNvPr id="24" name="Picture 5" descr="img54"/>
            <p:cNvPicPr>
              <a:picLocks noChangeAspect="1" noChangeArrowheads="1"/>
            </p:cNvPicPr>
            <p:nvPr/>
          </p:nvPicPr>
          <p:blipFill>
            <a:blip r:embed="rId3" cstate="print"/>
            <a:srcRect/>
            <a:stretch>
              <a:fillRect/>
            </a:stretch>
          </p:blipFill>
          <p:spPr bwMode="auto">
            <a:xfrm>
              <a:off x="1104" y="1248"/>
              <a:ext cx="3291" cy="2328"/>
            </a:xfrm>
            <a:prstGeom prst="rect">
              <a:avLst/>
            </a:prstGeom>
            <a:noFill/>
          </p:spPr>
        </p:pic>
        <p:sp>
          <p:nvSpPr>
            <p:cNvPr id="25"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6" name="Line 7"/>
          <p:cNvSpPr>
            <a:spLocks noChangeShapeType="1"/>
          </p:cNvSpPr>
          <p:nvPr/>
        </p:nvSpPr>
        <p:spPr bwMode="auto">
          <a:xfrm>
            <a:off x="7450965" y="1768928"/>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27" name="Oval 8"/>
          <p:cNvSpPr>
            <a:spLocks noChangeArrowheads="1"/>
          </p:cNvSpPr>
          <p:nvPr/>
        </p:nvSpPr>
        <p:spPr bwMode="auto">
          <a:xfrm>
            <a:off x="7651612" y="1982209"/>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28" name="Text Box 11"/>
          <p:cNvSpPr txBox="1">
            <a:spLocks noChangeArrowheads="1"/>
          </p:cNvSpPr>
          <p:nvPr/>
        </p:nvSpPr>
        <p:spPr bwMode="auto">
          <a:xfrm>
            <a:off x="6190419" y="2872251"/>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29" name="Text Box 12"/>
          <p:cNvSpPr txBox="1">
            <a:spLocks noChangeArrowheads="1"/>
          </p:cNvSpPr>
          <p:nvPr/>
        </p:nvSpPr>
        <p:spPr bwMode="auto">
          <a:xfrm>
            <a:off x="8094675" y="1921328"/>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0" name="TextBox 29"/>
          <p:cNvSpPr txBox="1"/>
          <p:nvPr/>
        </p:nvSpPr>
        <p:spPr>
          <a:xfrm>
            <a:off x="7023112" y="3505199"/>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1" name="TextBox 30"/>
          <p:cNvSpPr txBox="1"/>
          <p:nvPr/>
        </p:nvSpPr>
        <p:spPr>
          <a:xfrm rot="16200000">
            <a:off x="5286327" y="1770708"/>
            <a:ext cx="15939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spTree>
    <p:extLst>
      <p:ext uri="{BB962C8B-B14F-4D97-AF65-F5344CB8AC3E}">
        <p14:creationId xmlns:p14="http://schemas.microsoft.com/office/powerpoint/2010/main" val="347349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08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084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08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a:lnSpc>
                <a:spcPct val="90000"/>
              </a:lnSpc>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lvl="1"/>
            <a:r>
              <a:rPr lang="en-US" b="1" dirty="0"/>
              <a:t>V</a:t>
            </a:r>
            <a:r>
              <a:rPr lang="en-US" dirty="0"/>
              <a:t>: “movie-to-concept” matrix</a:t>
            </a:r>
          </a:p>
          <a:p>
            <a:pPr lvl="1"/>
            <a:r>
              <a:rPr lang="en-US" b="1" dirty="0"/>
              <a:t>U</a:t>
            </a:r>
            <a:r>
              <a:rPr lang="en-US" dirty="0"/>
              <a:t>: “user-to-concept” matrix</a:t>
            </a: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22</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grpSp>
        <p:nvGrpSpPr>
          <p:cNvPr id="3" name="Group 2"/>
          <p:cNvGrpSpPr/>
          <p:nvPr/>
        </p:nvGrpSpPr>
        <p:grpSpPr>
          <a:xfrm>
            <a:off x="228600" y="3494544"/>
            <a:ext cx="8915400" cy="3268385"/>
            <a:chOff x="228600" y="3494544"/>
            <a:chExt cx="8915400" cy="3268385"/>
          </a:xfrm>
        </p:grpSpPr>
        <p:sp>
          <p:nvSpPr>
            <p:cNvPr id="3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7"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Rectangle 4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0" name="Group 49"/>
            <p:cNvGrpSpPr/>
            <p:nvPr/>
          </p:nvGrpSpPr>
          <p:grpSpPr>
            <a:xfrm>
              <a:off x="2365528" y="3494544"/>
              <a:ext cx="2514600" cy="2677656"/>
              <a:chOff x="2971800" y="3018528"/>
              <a:chExt cx="2514600" cy="2677656"/>
            </a:xfrm>
          </p:grpSpPr>
          <p:sp>
            <p:nvSpPr>
              <p:cNvPr id="51"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Rectangle 52"/>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4" name="Rectangle 53"/>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5" name="Rectangle 54"/>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4" name="Rectangle 3"/>
          <p:cNvSpPr/>
          <p:nvPr/>
        </p:nvSpPr>
        <p:spPr>
          <a:xfrm>
            <a:off x="5330672" y="5638800"/>
            <a:ext cx="3737128" cy="370927"/>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5" name="Straight Arrow Connector 4"/>
          <p:cNvCxnSpPr>
            <a:stCxn id="4" idx="0"/>
          </p:cNvCxnSpPr>
          <p:nvPr/>
        </p:nvCxnSpPr>
        <p:spPr>
          <a:xfrm flipH="1" flipV="1">
            <a:off x="6401882" y="3352800"/>
            <a:ext cx="797354" cy="2286000"/>
          </a:xfrm>
          <a:prstGeom prst="straightConnector1">
            <a:avLst/>
          </a:prstGeom>
          <a:ln w="28575">
            <a:solidFill>
              <a:srgbClr val="0000FF"/>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25183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a:lnSpc>
                <a:spcPct val="90000"/>
              </a:lnSpc>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23</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sp>
        <p:nvSpPr>
          <p:cNvPr id="38" name="Oval 21"/>
          <p:cNvSpPr>
            <a:spLocks noChangeArrowheads="1"/>
          </p:cNvSpPr>
          <p:nvPr/>
        </p:nvSpPr>
        <p:spPr bwMode="auto">
          <a:xfrm>
            <a:off x="5448730" y="4114800"/>
            <a:ext cx="762000" cy="533400"/>
          </a:xfrm>
          <a:prstGeom prst="ellipse">
            <a:avLst/>
          </a:prstGeom>
          <a:noFill/>
          <a:ln w="38100">
            <a:solidFill>
              <a:srgbClr val="008000"/>
            </a:solidFill>
            <a:round/>
            <a:headEnd type="none" w="sm" len="sm"/>
            <a:tailEnd/>
          </a:ln>
          <a:effectLst/>
        </p:spPr>
        <p:txBody>
          <a:bodyPr wrap="none" anchor="ctr"/>
          <a:lstStyle/>
          <a:p>
            <a:endParaRPr lang="en-US"/>
          </a:p>
        </p:txBody>
      </p:sp>
      <p:sp>
        <p:nvSpPr>
          <p:cNvPr id="39" name="Text Box 22"/>
          <p:cNvSpPr txBox="1">
            <a:spLocks noChangeArrowheads="1"/>
          </p:cNvSpPr>
          <p:nvPr/>
        </p:nvSpPr>
        <p:spPr bwMode="auto">
          <a:xfrm>
            <a:off x="3402954" y="2436019"/>
            <a:ext cx="2287807" cy="646331"/>
          </a:xfrm>
          <a:prstGeom prst="rect">
            <a:avLst/>
          </a:prstGeom>
          <a:noFill/>
          <a:ln w="15875">
            <a:noFill/>
            <a:miter lim="800000"/>
            <a:headEnd type="none" w="sm" len="sm"/>
            <a:tailEnd/>
          </a:ln>
          <a:effectLst/>
        </p:spPr>
        <p:txBody>
          <a:bodyPr wrap="none" anchor="ctr">
            <a:spAutoFit/>
          </a:bodyPr>
          <a:lstStyle/>
          <a:p>
            <a:pPr algn="ctr"/>
            <a:r>
              <a:rPr lang="en-US" b="1" dirty="0">
                <a:solidFill>
                  <a:srgbClr val="008000"/>
                </a:solidFill>
                <a:latin typeface="Arial" pitchFamily="34" charset="0"/>
                <a:cs typeface="Arial" pitchFamily="34" charset="0"/>
              </a:rPr>
              <a:t>variance (‘spread’) </a:t>
            </a:r>
            <a:br>
              <a:rPr lang="en-US" b="1" dirty="0">
                <a:solidFill>
                  <a:srgbClr val="008000"/>
                </a:solidFill>
                <a:latin typeface="Arial" pitchFamily="34" charset="0"/>
                <a:cs typeface="Arial" pitchFamily="34" charset="0"/>
              </a:rPr>
            </a:br>
            <a:r>
              <a:rPr lang="en-US" b="1" dirty="0">
                <a:solidFill>
                  <a:srgbClr val="008000"/>
                </a:solidFill>
                <a:latin typeface="Arial" pitchFamily="34" charset="0"/>
                <a:cs typeface="Arial" pitchFamily="34" charset="0"/>
              </a:rPr>
              <a:t>on the v</a:t>
            </a:r>
            <a:r>
              <a:rPr lang="en-US" b="1" baseline="-25000" dirty="0">
                <a:solidFill>
                  <a:srgbClr val="008000"/>
                </a:solidFill>
                <a:latin typeface="Arial" pitchFamily="34" charset="0"/>
                <a:cs typeface="Arial" pitchFamily="34" charset="0"/>
              </a:rPr>
              <a:t>1</a:t>
            </a:r>
            <a:r>
              <a:rPr lang="en-US" b="1" dirty="0">
                <a:solidFill>
                  <a:srgbClr val="008000"/>
                </a:solidFill>
                <a:latin typeface="Arial" pitchFamily="34" charset="0"/>
                <a:cs typeface="Arial" pitchFamily="34" charset="0"/>
              </a:rPr>
              <a:t> axis</a:t>
            </a:r>
          </a:p>
        </p:txBody>
      </p:sp>
      <p:sp>
        <p:nvSpPr>
          <p:cNvPr id="40" name="Line 23"/>
          <p:cNvSpPr>
            <a:spLocks noChangeShapeType="1"/>
          </p:cNvSpPr>
          <p:nvPr/>
        </p:nvSpPr>
        <p:spPr bwMode="auto">
          <a:xfrm>
            <a:off x="5029200" y="3082350"/>
            <a:ext cx="648165" cy="943465"/>
          </a:xfrm>
          <a:prstGeom prst="line">
            <a:avLst/>
          </a:prstGeom>
          <a:noFill/>
          <a:ln w="28575">
            <a:solidFill>
              <a:srgbClr val="008000"/>
            </a:solidFill>
            <a:round/>
            <a:headEnd type="none" w="sm" len="sm"/>
            <a:tailEnd type="triangle" w="med" len="med"/>
          </a:ln>
          <a:effectLst/>
        </p:spPr>
        <p:txBody>
          <a:bodyPr wrap="none" anchor="ctr"/>
          <a:lstStyle/>
          <a:p>
            <a:endParaRPr lang="en-US"/>
          </a:p>
        </p:txBody>
      </p:sp>
      <p:grpSp>
        <p:nvGrpSpPr>
          <p:cNvPr id="41" name="Group 40"/>
          <p:cNvGrpSpPr/>
          <p:nvPr/>
        </p:nvGrpSpPr>
        <p:grpSpPr>
          <a:xfrm>
            <a:off x="228600" y="3494544"/>
            <a:ext cx="8915400" cy="3268385"/>
            <a:chOff x="228600" y="3494544"/>
            <a:chExt cx="8915400" cy="3268385"/>
          </a:xfrm>
        </p:grpSpPr>
        <p:sp>
          <p:nvSpPr>
            <p:cNvPr id="42"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8"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0"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1"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2"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3"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Rectangle 6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5" name="Group 64"/>
            <p:cNvGrpSpPr/>
            <p:nvPr/>
          </p:nvGrpSpPr>
          <p:grpSpPr>
            <a:xfrm>
              <a:off x="2365528" y="3494544"/>
              <a:ext cx="2514600" cy="2677656"/>
              <a:chOff x="2971800" y="3018528"/>
              <a:chExt cx="2514600" cy="2677656"/>
            </a:xfrm>
          </p:grpSpPr>
          <p:sp>
            <p:nvSpPr>
              <p:cNvPr id="6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0" name="Rectangle 69"/>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6" name="Rectangle 65"/>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7" name="Rectangle 66"/>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86671271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marL="118872" indent="0">
              <a:lnSpc>
                <a:spcPct val="90000"/>
              </a:lnSpc>
              <a:buNone/>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a:lnSpc>
                <a:spcPct val="90000"/>
              </a:lnSpc>
            </a:pPr>
            <a:r>
              <a:rPr lang="en-US" b="1" dirty="0">
                <a:solidFill>
                  <a:srgbClr val="FF0066"/>
                </a:solidFill>
              </a:rPr>
              <a:t>U </a:t>
            </a:r>
            <a:r>
              <a:rPr lang="en-US" b="1" dirty="0">
                <a:solidFill>
                  <a:srgbClr val="FF0066"/>
                </a:solidFill>
                <a:latin typeface="Symbol" pitchFamily="18" charset="2"/>
                <a:sym typeface="Symbol"/>
              </a:rPr>
              <a:t></a:t>
            </a:r>
            <a:r>
              <a:rPr lang="en-US" dirty="0">
                <a:solidFill>
                  <a:srgbClr val="FF0066"/>
                </a:solidFill>
                <a:latin typeface="Symbol" pitchFamily="18" charset="2"/>
                <a:sym typeface="Symbol"/>
              </a:rPr>
              <a:t>:</a:t>
            </a:r>
            <a:r>
              <a:rPr lang="en-US" dirty="0">
                <a:solidFill>
                  <a:srgbClr val="FF0066"/>
                </a:solidFill>
              </a:rPr>
              <a:t>  </a:t>
            </a:r>
            <a:r>
              <a:rPr lang="en-US" dirty="0"/>
              <a:t>Gives the coordinates </a:t>
            </a:r>
            <a:br>
              <a:rPr lang="en-US" dirty="0"/>
            </a:br>
            <a:r>
              <a:rPr lang="en-US" dirty="0"/>
              <a:t>of the points in the </a:t>
            </a:r>
            <a:br>
              <a:rPr lang="en-US" dirty="0"/>
            </a:br>
            <a:r>
              <a:rPr lang="en-US" dirty="0"/>
              <a:t>projection axis</a:t>
            </a:r>
          </a:p>
          <a:p>
            <a:pPr lvl="1">
              <a:lnSpc>
                <a:spcPct val="90000"/>
              </a:lnSpc>
            </a:pPr>
            <a:endParaRPr lang="en-US" b="1" dirty="0">
              <a:solidFill>
                <a:srgbClr val="0000FF"/>
              </a:solidFill>
            </a:endParaRP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24</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grpSp>
        <p:nvGrpSpPr>
          <p:cNvPr id="3" name="Group 2"/>
          <p:cNvGrpSpPr/>
          <p:nvPr/>
        </p:nvGrpSpPr>
        <p:grpSpPr>
          <a:xfrm>
            <a:off x="228600" y="3494544"/>
            <a:ext cx="8763000" cy="3297912"/>
            <a:chOff x="228600" y="3494544"/>
            <a:chExt cx="8763000" cy="3297912"/>
          </a:xfrm>
        </p:grpSpPr>
        <p:sp>
          <p:nvSpPr>
            <p:cNvPr id="3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7" name="Freeform 36"/>
            <p:cNvSpPr>
              <a:spLocks/>
            </p:cNvSpPr>
            <p:nvPr/>
          </p:nvSpPr>
          <p:spPr bwMode="auto">
            <a:xfrm>
              <a:off x="6019800" y="4160823"/>
              <a:ext cx="135047" cy="253656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solidFill>
                  <a:srgbClr val="008000"/>
                </a:solidFill>
              </a:endParaRPr>
            </a:p>
          </p:txBody>
        </p:sp>
        <p:sp>
          <p:nvSpPr>
            <p:cNvPr id="48" name="Freeform 37"/>
            <p:cNvSpPr>
              <a:spLocks/>
            </p:cNvSpPr>
            <p:nvPr/>
          </p:nvSpPr>
          <p:spPr bwMode="auto">
            <a:xfrm flipH="1">
              <a:off x="8382000" y="4160823"/>
              <a:ext cx="152400" cy="253656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Rectangle 4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55" name="Rectangle 54"/>
            <p:cNvSpPr/>
            <p:nvPr/>
          </p:nvSpPr>
          <p:spPr>
            <a:xfrm>
              <a:off x="6019800" y="4114800"/>
              <a:ext cx="2971800" cy="2677656"/>
            </a:xfrm>
            <a:prstGeom prst="rect">
              <a:avLst/>
            </a:prstGeom>
          </p:spPr>
          <p:txBody>
            <a:bodyPr wrap="square">
              <a:spAutoFit/>
            </a:bodyPr>
            <a:lstStyle/>
            <a:p>
              <a:r>
                <a:rPr lang="en-US" sz="2400" dirty="0">
                  <a:latin typeface="Times New Roman" pitchFamily="18" charset="0"/>
                  <a:cs typeface="Times New Roman" pitchFamily="18" charset="0"/>
                </a:rPr>
                <a:t>1.61    0.19   -0.01</a:t>
              </a:r>
            </a:p>
            <a:p>
              <a:r>
                <a:rPr lang="en-US" sz="2400" dirty="0">
                  <a:latin typeface="Times New Roman" pitchFamily="18" charset="0"/>
                  <a:cs typeface="Times New Roman" pitchFamily="18" charset="0"/>
                </a:rPr>
                <a:t>5.08    0.66   -0.03</a:t>
              </a:r>
            </a:p>
            <a:p>
              <a:r>
                <a:rPr lang="en-US" sz="2400" dirty="0">
                  <a:latin typeface="Times New Roman" pitchFamily="18" charset="0"/>
                  <a:cs typeface="Times New Roman" pitchFamily="18" charset="0"/>
                </a:rPr>
                <a:t>6.82    0.85   -0.05</a:t>
              </a:r>
            </a:p>
            <a:p>
              <a:r>
                <a:rPr lang="en-US" sz="2400" dirty="0">
                  <a:latin typeface="Times New Roman" pitchFamily="18" charset="0"/>
                  <a:cs typeface="Times New Roman" pitchFamily="18" charset="0"/>
                </a:rPr>
                <a:t>8.43    1.04   -0.06</a:t>
              </a:r>
            </a:p>
            <a:p>
              <a:r>
                <a:rPr lang="en-US" sz="2400" dirty="0">
                  <a:latin typeface="Times New Roman" pitchFamily="18" charset="0"/>
                  <a:cs typeface="Times New Roman" pitchFamily="18" charset="0"/>
                </a:rPr>
                <a:t>1.86   -5.60    0.84</a:t>
              </a:r>
            </a:p>
            <a:p>
              <a:r>
                <a:rPr lang="en-US" sz="2400" dirty="0">
                  <a:latin typeface="Times New Roman" pitchFamily="18" charset="0"/>
                  <a:cs typeface="Times New Roman" pitchFamily="18" charset="0"/>
                </a:rPr>
                <a:t>0.86   -6.93   -0.87</a:t>
              </a:r>
            </a:p>
            <a:p>
              <a:r>
                <a:rPr lang="en-US" sz="2400" dirty="0">
                  <a:latin typeface="Times New Roman" pitchFamily="18" charset="0"/>
                  <a:cs typeface="Times New Roman" pitchFamily="18" charset="0"/>
                </a:rPr>
                <a:t>0.86   -2.75    0.41</a:t>
              </a:r>
            </a:p>
          </p:txBody>
        </p:sp>
      </p:grpSp>
      <p:sp>
        <p:nvSpPr>
          <p:cNvPr id="2" name="TextBox 1"/>
          <p:cNvSpPr txBox="1"/>
          <p:nvPr/>
        </p:nvSpPr>
        <p:spPr>
          <a:xfrm>
            <a:off x="2896184" y="3524071"/>
            <a:ext cx="3000376" cy="1200329"/>
          </a:xfrm>
          <a:prstGeom prst="rect">
            <a:avLst/>
          </a:prstGeom>
          <a:noFill/>
        </p:spPr>
        <p:txBody>
          <a:bodyPr wrap="square" rtlCol="0">
            <a:spAutoFit/>
          </a:bodyPr>
          <a:lstStyle/>
          <a:p>
            <a:r>
              <a:rPr lang="en-US" sz="2400" b="1" dirty="0">
                <a:solidFill>
                  <a:srgbClr val="008000"/>
                </a:solidFill>
                <a:latin typeface="Arial" pitchFamily="34" charset="0"/>
                <a:cs typeface="Arial" pitchFamily="34" charset="0"/>
              </a:rPr>
              <a:t>Projection of users on the “Sci-Fi” axis </a:t>
            </a:r>
            <a:r>
              <a:rPr lang="en-US" sz="2400" b="1" dirty="0">
                <a:latin typeface="Symbol" pitchFamily="18" charset="2"/>
                <a:sym typeface="Symbol"/>
              </a:rPr>
              <a:t>(</a:t>
            </a:r>
            <a:r>
              <a:rPr lang="en-US" sz="2400" b="1" dirty="0"/>
              <a:t>U </a:t>
            </a:r>
            <a:r>
              <a:rPr lang="en-US" sz="2400" b="1" dirty="0">
                <a:latin typeface="Symbol" pitchFamily="18" charset="2"/>
                <a:sym typeface="Symbol"/>
              </a:rPr>
              <a:t>)</a:t>
            </a:r>
            <a:r>
              <a:rPr lang="en-US" sz="2400" b="1" baseline="30000" dirty="0">
                <a:latin typeface="Symbol" pitchFamily="18" charset="2"/>
                <a:sym typeface="Symbol"/>
              </a:rPr>
              <a:t> T</a:t>
            </a:r>
            <a:r>
              <a:rPr lang="en-US" sz="2400" b="1" dirty="0">
                <a:solidFill>
                  <a:srgbClr val="008000"/>
                </a:solidFill>
                <a:latin typeface="Arial" pitchFamily="34" charset="0"/>
                <a:cs typeface="Arial" pitchFamily="34" charset="0"/>
                <a:sym typeface="Wingdings" pitchFamily="2" charset="2"/>
              </a:rPr>
              <a:t>:</a:t>
            </a:r>
            <a:endParaRPr lang="en-US" sz="2400" b="1" dirty="0">
              <a:solidFill>
                <a:srgbClr val="008000"/>
              </a:solidFill>
              <a:latin typeface="Arial" pitchFamily="34" charset="0"/>
              <a:cs typeface="Arial" pitchFamily="34" charset="0"/>
            </a:endParaRPr>
          </a:p>
        </p:txBody>
      </p:sp>
      <p:sp>
        <p:nvSpPr>
          <p:cNvPr id="4" name="Rectangle 3"/>
          <p:cNvSpPr/>
          <p:nvPr/>
        </p:nvSpPr>
        <p:spPr>
          <a:xfrm>
            <a:off x="6096000" y="4160823"/>
            <a:ext cx="636488" cy="2536562"/>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6" name="Straight Arrow Connector 5"/>
          <p:cNvCxnSpPr/>
          <p:nvPr/>
        </p:nvCxnSpPr>
        <p:spPr>
          <a:xfrm>
            <a:off x="5029200" y="4419600"/>
            <a:ext cx="1036636" cy="5334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60164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25</a:t>
            </a:fld>
            <a:endParaRPr lang="en-US"/>
          </a:p>
        </p:txBody>
      </p:sp>
      <p:grpSp>
        <p:nvGrpSpPr>
          <p:cNvPr id="41" name="Group 40"/>
          <p:cNvGrpSpPr/>
          <p:nvPr/>
        </p:nvGrpSpPr>
        <p:grpSpPr>
          <a:xfrm>
            <a:off x="228600" y="3494544"/>
            <a:ext cx="8915400" cy="3268385"/>
            <a:chOff x="228600" y="3494544"/>
            <a:chExt cx="8915400" cy="3268385"/>
          </a:xfrm>
        </p:grpSpPr>
        <p:sp>
          <p:nvSpPr>
            <p:cNvPr id="42"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3"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5"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6"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7"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8"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9"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0"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Rectangle 50"/>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2" name="Group 51"/>
            <p:cNvGrpSpPr/>
            <p:nvPr/>
          </p:nvGrpSpPr>
          <p:grpSpPr>
            <a:xfrm>
              <a:off x="2365528" y="3494544"/>
              <a:ext cx="2514600" cy="2677656"/>
              <a:chOff x="2971800" y="3018528"/>
              <a:chExt cx="2514600" cy="2677656"/>
            </a:xfrm>
          </p:grpSpPr>
          <p:sp>
            <p:nvSpPr>
              <p:cNvPr id="55"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Rectangle 56"/>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3" name="Rectangle 52"/>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4" name="Rectangle 53"/>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148601159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26</a:t>
            </a:fld>
            <a:endParaRPr lang="en-US"/>
          </a:p>
        </p:txBody>
      </p:sp>
      <p:grpSp>
        <p:nvGrpSpPr>
          <p:cNvPr id="43" name="Group 42"/>
          <p:cNvGrpSpPr/>
          <p:nvPr/>
        </p:nvGrpSpPr>
        <p:grpSpPr>
          <a:xfrm>
            <a:off x="6629400" y="4876800"/>
            <a:ext cx="342900" cy="424428"/>
            <a:chOff x="6629400" y="4876800"/>
            <a:chExt cx="342900" cy="424428"/>
          </a:xfrm>
        </p:grpSpPr>
        <p:sp>
          <p:nvSpPr>
            <p:cNvPr id="44"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5"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6" name="Group 45"/>
          <p:cNvGrpSpPr/>
          <p:nvPr/>
        </p:nvGrpSpPr>
        <p:grpSpPr>
          <a:xfrm>
            <a:off x="228600" y="3494544"/>
            <a:ext cx="8915400" cy="3268385"/>
            <a:chOff x="228600" y="3494544"/>
            <a:chExt cx="8915400" cy="3268385"/>
          </a:xfrm>
        </p:grpSpPr>
        <p:sp>
          <p:nvSpPr>
            <p:cNvPr id="47"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0"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3"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4"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Rectangle 55"/>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7" name="Group 56"/>
            <p:cNvGrpSpPr/>
            <p:nvPr/>
          </p:nvGrpSpPr>
          <p:grpSpPr>
            <a:xfrm>
              <a:off x="2365528" y="3494544"/>
              <a:ext cx="2514600" cy="2677656"/>
              <a:chOff x="2971800" y="3018528"/>
              <a:chExt cx="2514600" cy="2677656"/>
            </a:xfrm>
          </p:grpSpPr>
          <p:sp>
            <p:nvSpPr>
              <p:cNvPr id="6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2" name="Rectangle 6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8" name="Rectangle 57"/>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9" name="Rectangle 5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92427129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27</a:t>
            </a:fld>
            <a:endParaRPr lang="en-US"/>
          </a:p>
        </p:txBody>
      </p:sp>
      <p:grpSp>
        <p:nvGrpSpPr>
          <p:cNvPr id="46" name="Group 45"/>
          <p:cNvGrpSpPr/>
          <p:nvPr/>
        </p:nvGrpSpPr>
        <p:grpSpPr>
          <a:xfrm>
            <a:off x="6629400" y="4876800"/>
            <a:ext cx="342900" cy="424428"/>
            <a:chOff x="6629400" y="4876800"/>
            <a:chExt cx="342900" cy="424428"/>
          </a:xfrm>
        </p:grpSpPr>
        <p:sp>
          <p:nvSpPr>
            <p:cNvPr id="47"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8"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9" name="Group 48"/>
          <p:cNvGrpSpPr/>
          <p:nvPr/>
        </p:nvGrpSpPr>
        <p:grpSpPr>
          <a:xfrm>
            <a:off x="228600" y="3494544"/>
            <a:ext cx="8915400" cy="3268385"/>
            <a:chOff x="228600" y="3494544"/>
            <a:chExt cx="8915400" cy="3268385"/>
          </a:xfrm>
        </p:grpSpPr>
        <p:sp>
          <p:nvSpPr>
            <p:cNvPr id="50"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Rectangle 5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365528" y="3494544"/>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66"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Tree>
    <p:extLst>
      <p:ext uri="{BB962C8B-B14F-4D97-AF65-F5344CB8AC3E}">
        <p14:creationId xmlns:p14="http://schemas.microsoft.com/office/powerpoint/2010/main" val="64188636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28</a:t>
            </a:fld>
            <a:endParaRPr lang="en-US"/>
          </a:p>
        </p:txBody>
      </p:sp>
      <p:grpSp>
        <p:nvGrpSpPr>
          <p:cNvPr id="41" name="Group 40"/>
          <p:cNvGrpSpPr/>
          <p:nvPr/>
        </p:nvGrpSpPr>
        <p:grpSpPr>
          <a:xfrm>
            <a:off x="6629400" y="4876800"/>
            <a:ext cx="342900" cy="424428"/>
            <a:chOff x="6629400" y="4876800"/>
            <a:chExt cx="342900" cy="424428"/>
          </a:xfrm>
        </p:grpSpPr>
        <p:sp>
          <p:nvSpPr>
            <p:cNvPr id="42"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3"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4" name="Group 43"/>
          <p:cNvGrpSpPr/>
          <p:nvPr/>
        </p:nvGrpSpPr>
        <p:grpSpPr>
          <a:xfrm>
            <a:off x="4191000" y="3606368"/>
            <a:ext cx="460528" cy="2498300"/>
            <a:chOff x="6613700" y="4876800"/>
            <a:chExt cx="533400" cy="424428"/>
          </a:xfrm>
        </p:grpSpPr>
        <p:sp>
          <p:nvSpPr>
            <p:cNvPr id="45" name="Line 19"/>
            <p:cNvSpPr>
              <a:spLocks noChangeShapeType="1"/>
            </p:cNvSpPr>
            <p:nvPr/>
          </p:nvSpPr>
          <p:spPr bwMode="auto">
            <a:xfrm flipV="1">
              <a:off x="6629400" y="4876800"/>
              <a:ext cx="419100" cy="421145"/>
            </a:xfrm>
            <a:prstGeom prst="line">
              <a:avLst/>
            </a:prstGeom>
            <a:noFill/>
            <a:ln w="38100">
              <a:solidFill>
                <a:srgbClr val="FF0000"/>
              </a:solidFill>
              <a:round/>
              <a:headEnd type="none" w="sm" len="sm"/>
              <a:tailEnd/>
            </a:ln>
            <a:effectLst/>
          </p:spPr>
          <p:txBody>
            <a:bodyPr wrap="none" anchor="ctr"/>
            <a:lstStyle/>
            <a:p>
              <a:endParaRPr lang="en-US"/>
            </a:p>
          </p:txBody>
        </p:sp>
        <p:sp>
          <p:nvSpPr>
            <p:cNvPr id="46" name="Line 21"/>
            <p:cNvSpPr>
              <a:spLocks noChangeShapeType="1"/>
            </p:cNvSpPr>
            <p:nvPr/>
          </p:nvSpPr>
          <p:spPr bwMode="auto">
            <a:xfrm>
              <a:off x="6613700" y="4885504"/>
              <a:ext cx="533400" cy="415724"/>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7" name="Group 46"/>
          <p:cNvGrpSpPr/>
          <p:nvPr/>
        </p:nvGrpSpPr>
        <p:grpSpPr>
          <a:xfrm rot="16200000">
            <a:off x="7108893" y="4672157"/>
            <a:ext cx="230265" cy="3687552"/>
            <a:chOff x="6613700" y="4876800"/>
            <a:chExt cx="533400" cy="424428"/>
          </a:xfrm>
        </p:grpSpPr>
        <p:sp>
          <p:nvSpPr>
            <p:cNvPr id="48" name="Line 19"/>
            <p:cNvSpPr>
              <a:spLocks noChangeShapeType="1"/>
            </p:cNvSpPr>
            <p:nvPr/>
          </p:nvSpPr>
          <p:spPr bwMode="auto">
            <a:xfrm flipV="1">
              <a:off x="6629400" y="4876800"/>
              <a:ext cx="419100" cy="421145"/>
            </a:xfrm>
            <a:prstGeom prst="line">
              <a:avLst/>
            </a:prstGeom>
            <a:noFill/>
            <a:ln w="38100">
              <a:solidFill>
                <a:srgbClr val="FF0000"/>
              </a:solidFill>
              <a:round/>
              <a:headEnd type="none" w="sm" len="sm"/>
              <a:tailEnd/>
            </a:ln>
            <a:effectLst/>
          </p:spPr>
          <p:txBody>
            <a:bodyPr wrap="none" anchor="ctr"/>
            <a:lstStyle/>
            <a:p>
              <a:endParaRPr lang="en-US"/>
            </a:p>
          </p:txBody>
        </p:sp>
        <p:sp>
          <p:nvSpPr>
            <p:cNvPr id="49" name="Line 21"/>
            <p:cNvSpPr>
              <a:spLocks noChangeShapeType="1"/>
            </p:cNvSpPr>
            <p:nvPr/>
          </p:nvSpPr>
          <p:spPr bwMode="auto">
            <a:xfrm>
              <a:off x="6613700" y="4885504"/>
              <a:ext cx="533400" cy="415724"/>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50" name="Group 49"/>
          <p:cNvGrpSpPr/>
          <p:nvPr/>
        </p:nvGrpSpPr>
        <p:grpSpPr>
          <a:xfrm>
            <a:off x="228600" y="3494544"/>
            <a:ext cx="8915400" cy="3268385"/>
            <a:chOff x="228600" y="3494544"/>
            <a:chExt cx="8915400" cy="3268385"/>
          </a:xfrm>
        </p:grpSpPr>
        <p:sp>
          <p:nvSpPr>
            <p:cNvPr id="51"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Rectangle 5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365528" y="3494544"/>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66"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Tree>
    <p:extLst>
      <p:ext uri="{BB962C8B-B14F-4D97-AF65-F5344CB8AC3E}">
        <p14:creationId xmlns:p14="http://schemas.microsoft.com/office/powerpoint/2010/main" val="106002045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29</a:t>
            </a:fld>
            <a:endParaRPr lang="en-US"/>
          </a:p>
        </p:txBody>
      </p:sp>
      <p:grpSp>
        <p:nvGrpSpPr>
          <p:cNvPr id="24" name="Group 23"/>
          <p:cNvGrpSpPr/>
          <p:nvPr/>
        </p:nvGrpSpPr>
        <p:grpSpPr>
          <a:xfrm>
            <a:off x="228600" y="3494544"/>
            <a:ext cx="8915400" cy="3202841"/>
            <a:chOff x="228600" y="3494544"/>
            <a:chExt cx="8915400" cy="3202841"/>
          </a:xfrm>
        </p:grpSpPr>
        <p:sp>
          <p:nvSpPr>
            <p:cNvPr id="2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7"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
          <p:nvSpPr>
            <p:cNvPr id="28"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9"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0"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31"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32"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3"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4" name="Rectangle 3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35" name="Group 34"/>
            <p:cNvGrpSpPr/>
            <p:nvPr/>
          </p:nvGrpSpPr>
          <p:grpSpPr>
            <a:xfrm>
              <a:off x="2496312" y="3494544"/>
              <a:ext cx="2514600" cy="2677656"/>
              <a:chOff x="3102584" y="3018528"/>
              <a:chExt cx="2514600" cy="2677656"/>
            </a:xfrm>
          </p:grpSpPr>
          <p:sp>
            <p:nvSpPr>
              <p:cNvPr id="3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0" name="Rectangle 39"/>
              <p:cNvSpPr/>
              <p:nvPr/>
            </p:nvSpPr>
            <p:spPr>
              <a:xfrm>
                <a:off x="3102584" y="3018528"/>
                <a:ext cx="2514600" cy="2677656"/>
              </a:xfrm>
              <a:prstGeom prst="rect">
                <a:avLst/>
              </a:prstGeom>
            </p:spPr>
            <p:txBody>
              <a:bodyPr wrap="square">
                <a:spAutoFit/>
              </a:bodyPr>
              <a:lstStyle/>
              <a:p>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a:t>
                </a:r>
              </a:p>
              <a:p>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a:t>
                </a:r>
              </a:p>
              <a:p>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a:t>
                </a:r>
              </a:p>
              <a:p>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a:t>
                </a:r>
              </a:p>
              <a:p>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p>
              <a:p>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p>
              <a:p>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p>
            </p:txBody>
          </p:sp>
        </p:grpSp>
        <p:sp>
          <p:nvSpPr>
            <p:cNvPr id="36" name="Rectangle 35"/>
            <p:cNvSpPr/>
            <p:nvPr/>
          </p:nvSpPr>
          <p:spPr>
            <a:xfrm>
              <a:off x="5409618" y="4133671"/>
              <a:ext cx="1984528" cy="830997"/>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  </a:t>
              </a:r>
            </a:p>
          </p:txBody>
        </p:sp>
        <p:sp>
          <p:nvSpPr>
            <p:cNvPr id="37" name="Rectangle 36"/>
            <p:cNvSpPr/>
            <p:nvPr/>
          </p:nvSpPr>
          <p:spPr>
            <a:xfrm>
              <a:off x="5334000" y="5562600"/>
              <a:ext cx="3810000" cy="830997"/>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p:txBody>
        </p:sp>
      </p:grpSp>
    </p:spTree>
    <p:extLst>
      <p:ext uri="{BB962C8B-B14F-4D97-AF65-F5344CB8AC3E}">
        <p14:creationId xmlns:p14="http://schemas.microsoft.com/office/powerpoint/2010/main" val="247119254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p:cNvSpPr>
            <a:spLocks noGrp="1" noChangeArrowheads="1"/>
          </p:cNvSpPr>
          <p:nvPr>
            <p:ph type="title"/>
          </p:nvPr>
        </p:nvSpPr>
        <p:spPr/>
        <p:txBody>
          <a:bodyPr/>
          <a:lstStyle/>
          <a:p>
            <a:r>
              <a:rPr lang="en-US" dirty="0"/>
              <a:t>Dimensionality Reduction</a:t>
            </a:r>
          </a:p>
        </p:txBody>
      </p:sp>
      <p:sp>
        <p:nvSpPr>
          <p:cNvPr id="1402883" name="Rectangle 3"/>
          <p:cNvSpPr>
            <a:spLocks noGrp="1" noChangeArrowheads="1"/>
          </p:cNvSpPr>
          <p:nvPr>
            <p:ph idx="1"/>
          </p:nvPr>
        </p:nvSpPr>
        <p:spPr/>
        <p:txBody>
          <a:bodyPr>
            <a:normAutofit/>
          </a:bodyPr>
          <a:lstStyle/>
          <a:p>
            <a:r>
              <a:rPr lang="en-US" b="1" dirty="0">
                <a:solidFill>
                  <a:srgbClr val="D60093"/>
                </a:solidFill>
              </a:rPr>
              <a:t>Compress / reduce dimensionality:</a:t>
            </a:r>
          </a:p>
          <a:p>
            <a:pPr lvl="1"/>
            <a:r>
              <a:rPr lang="en-US" dirty="0"/>
              <a:t>10</a:t>
            </a:r>
            <a:r>
              <a:rPr lang="en-US" baseline="30000" dirty="0"/>
              <a:t>6</a:t>
            </a:r>
            <a:r>
              <a:rPr lang="en-US" dirty="0"/>
              <a:t> rows; 10</a:t>
            </a:r>
            <a:r>
              <a:rPr lang="en-US" baseline="30000" dirty="0"/>
              <a:t>3</a:t>
            </a:r>
            <a:r>
              <a:rPr lang="en-US" dirty="0"/>
              <a:t> columns; no updates</a:t>
            </a:r>
          </a:p>
          <a:p>
            <a:pPr lvl="1"/>
            <a:r>
              <a:rPr lang="en-US" dirty="0"/>
              <a:t>Random access to any cell(s); </a:t>
            </a:r>
            <a:r>
              <a:rPr lang="en-US" b="1" dirty="0"/>
              <a:t>small error: OK</a:t>
            </a:r>
          </a:p>
        </p:txBody>
      </p:sp>
      <p:sp>
        <p:nvSpPr>
          <p:cNvPr id="9"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10" name="Slide Number Placeholder 5"/>
          <p:cNvSpPr>
            <a:spLocks noGrp="1"/>
          </p:cNvSpPr>
          <p:nvPr>
            <p:ph type="sldNum" sz="quarter" idx="12"/>
          </p:nvPr>
        </p:nvSpPr>
        <p:spPr/>
        <p:txBody>
          <a:bodyPr/>
          <a:lstStyle/>
          <a:p>
            <a:fld id="{35217FC2-B8CA-4B62-A7C7-342DAD8411DE}" type="slidenum">
              <a:rPr lang="en-US"/>
              <a:pPr/>
              <a:t>3</a:t>
            </a:fld>
            <a:endParaRPr lang="en-US"/>
          </a:p>
        </p:txBody>
      </p:sp>
      <p:grpSp>
        <p:nvGrpSpPr>
          <p:cNvPr id="2" name="Group 4"/>
          <p:cNvGrpSpPr>
            <a:grpSpLocks/>
          </p:cNvGrpSpPr>
          <p:nvPr/>
        </p:nvGrpSpPr>
        <p:grpSpPr bwMode="auto">
          <a:xfrm>
            <a:off x="1219200" y="3048000"/>
            <a:ext cx="6248400" cy="2381250"/>
            <a:chOff x="576" y="2208"/>
            <a:chExt cx="3936" cy="1500"/>
          </a:xfrm>
        </p:grpSpPr>
        <p:pic>
          <p:nvPicPr>
            <p:cNvPr id="1402885" name="Picture 5" descr="img7"/>
            <p:cNvPicPr>
              <a:picLocks noChangeAspect="1" noChangeArrowheads="1"/>
            </p:cNvPicPr>
            <p:nvPr/>
          </p:nvPicPr>
          <p:blipFill>
            <a:blip r:embed="rId2" cstate="print"/>
            <a:srcRect/>
            <a:stretch>
              <a:fillRect/>
            </a:stretch>
          </p:blipFill>
          <p:spPr bwMode="auto">
            <a:xfrm>
              <a:off x="576" y="2208"/>
              <a:ext cx="3936" cy="1500"/>
            </a:xfrm>
            <a:prstGeom prst="rect">
              <a:avLst/>
            </a:prstGeom>
            <a:noFill/>
          </p:spPr>
        </p:pic>
        <p:sp>
          <p:nvSpPr>
            <p:cNvPr id="1402886" name="Rectangle 6"/>
            <p:cNvSpPr>
              <a:spLocks noChangeArrowheads="1"/>
            </p:cNvSpPr>
            <p:nvPr/>
          </p:nvSpPr>
          <p:spPr bwMode="auto">
            <a:xfrm>
              <a:off x="2880" y="2880"/>
              <a:ext cx="240" cy="144"/>
            </a:xfrm>
            <a:prstGeom prst="rect">
              <a:avLst/>
            </a:prstGeom>
            <a:noFill/>
            <a:ln w="28575">
              <a:solidFill>
                <a:srgbClr val="FF3300"/>
              </a:solidFill>
              <a:miter lim="800000"/>
              <a:headEnd/>
              <a:tailEnd/>
            </a:ln>
            <a:effectLst/>
          </p:spPr>
          <p:txBody>
            <a:bodyPr wrap="none" anchor="ctr"/>
            <a:lstStyle/>
            <a:p>
              <a:endParaRPr lang="en-US"/>
            </a:p>
          </p:txBody>
        </p:sp>
      </p:grpSp>
      <p:sp>
        <p:nvSpPr>
          <p:cNvPr id="1402887" name="Rectangle 7"/>
          <p:cNvSpPr>
            <a:spLocks noChangeArrowheads="1"/>
          </p:cNvSpPr>
          <p:nvPr/>
        </p:nvSpPr>
        <p:spPr bwMode="auto">
          <a:xfrm>
            <a:off x="2743200" y="4648200"/>
            <a:ext cx="4495800" cy="228600"/>
          </a:xfrm>
          <a:prstGeom prst="rect">
            <a:avLst/>
          </a:prstGeom>
          <a:noFill/>
          <a:ln w="12700">
            <a:solidFill>
              <a:srgbClr val="FF3300"/>
            </a:solidFill>
            <a:miter lim="800000"/>
            <a:headEnd/>
            <a:tailEnd/>
          </a:ln>
          <a:effectLst/>
        </p:spPr>
        <p:txBody>
          <a:bodyPr wrap="none" anchor="ctr"/>
          <a:lstStyle/>
          <a:p>
            <a:endParaRPr lang="en-US"/>
          </a:p>
        </p:txBody>
      </p:sp>
      <p:sp>
        <p:nvSpPr>
          <p:cNvPr id="3" name="TextBox 2"/>
          <p:cNvSpPr txBox="1"/>
          <p:nvPr/>
        </p:nvSpPr>
        <p:spPr>
          <a:xfrm>
            <a:off x="1317519" y="5943600"/>
            <a:ext cx="6531081" cy="707886"/>
          </a:xfrm>
          <a:prstGeom prst="rect">
            <a:avLst/>
          </a:prstGeom>
          <a:noFill/>
        </p:spPr>
        <p:txBody>
          <a:bodyPr wrap="square" rtlCol="0">
            <a:spAutoFit/>
          </a:bodyPr>
          <a:lstStyle/>
          <a:p>
            <a:r>
              <a:rPr lang="en-US" sz="2000" dirty="0">
                <a:solidFill>
                  <a:srgbClr val="008000"/>
                </a:solidFill>
                <a:latin typeface="Arial" pitchFamily="34" charset="0"/>
                <a:cs typeface="Arial" pitchFamily="34" charset="0"/>
              </a:rPr>
              <a:t>The above matrix is really “2-dimensional.” All rows can be reconstructed by scaling [1 1 1 0 0] or [0 0 0 1 1]</a:t>
            </a:r>
          </a:p>
        </p:txBody>
      </p:sp>
    </p:spTree>
    <p:extLst>
      <p:ext uri="{BB962C8B-B14F-4D97-AF65-F5344CB8AC3E}">
        <p14:creationId xmlns:p14="http://schemas.microsoft.com/office/powerpoint/2010/main" val="3467406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30</a:t>
            </a:fld>
            <a:endParaRPr lang="en-US"/>
          </a:p>
        </p:txBody>
      </p:sp>
      <p:grpSp>
        <p:nvGrpSpPr>
          <p:cNvPr id="24" name="Group 23"/>
          <p:cNvGrpSpPr/>
          <p:nvPr/>
        </p:nvGrpSpPr>
        <p:grpSpPr>
          <a:xfrm>
            <a:off x="228600" y="2819400"/>
            <a:ext cx="7162800" cy="2677656"/>
            <a:chOff x="228600" y="3494544"/>
            <a:chExt cx="7162800" cy="2677656"/>
          </a:xfrm>
        </p:grpSpPr>
        <p:sp>
          <p:nvSpPr>
            <p:cNvPr id="2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7" name="Text Box 21"/>
            <p:cNvSpPr txBox="1">
              <a:spLocks noChangeArrowheads="1"/>
            </p:cNvSpPr>
            <p:nvPr/>
          </p:nvSpPr>
          <p:spPr bwMode="auto">
            <a:xfrm>
              <a:off x="2352606"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
          <p:nvSpPr>
            <p:cNvPr id="34" name="Rectangle 3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35" name="Group 34"/>
            <p:cNvGrpSpPr/>
            <p:nvPr/>
          </p:nvGrpSpPr>
          <p:grpSpPr>
            <a:xfrm>
              <a:off x="3048000" y="3494544"/>
              <a:ext cx="4343400" cy="2677656"/>
              <a:chOff x="3654272" y="3018528"/>
              <a:chExt cx="4343400" cy="2677656"/>
            </a:xfrm>
          </p:grpSpPr>
          <p:sp>
            <p:nvSpPr>
              <p:cNvPr id="38" name="Freeform 19"/>
              <p:cNvSpPr>
                <a:spLocks/>
              </p:cNvSpPr>
              <p:nvPr/>
            </p:nvSpPr>
            <p:spPr bwMode="auto">
              <a:xfrm flipH="1">
                <a:off x="7311872"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Freeform 20"/>
              <p:cNvSpPr>
                <a:spLocks/>
              </p:cNvSpPr>
              <p:nvPr/>
            </p:nvSpPr>
            <p:spPr bwMode="auto">
              <a:xfrm>
                <a:off x="3657600"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0" name="Rectangle 39"/>
              <p:cNvSpPr/>
              <p:nvPr/>
            </p:nvSpPr>
            <p:spPr>
              <a:xfrm>
                <a:off x="3654272" y="3018528"/>
                <a:ext cx="4343400" cy="2677656"/>
              </a:xfrm>
              <a:prstGeom prst="rect">
                <a:avLst/>
              </a:prstGeom>
            </p:spPr>
            <p:txBody>
              <a:bodyPr wrap="square">
                <a:spAutoFit/>
              </a:bodyPr>
              <a:lstStyle/>
              <a:p>
                <a:r>
                  <a:rPr lang="en-US" sz="2400" b="1" dirty="0">
                    <a:latin typeface="Times New Roman" pitchFamily="18" charset="0"/>
                    <a:cs typeface="Times New Roman" pitchFamily="18" charset="0"/>
                  </a:rPr>
                  <a:t> 0.92  0.95   0.92   </a:t>
                </a:r>
                <a:r>
                  <a:rPr lang="en-US" sz="2400" dirty="0">
                    <a:latin typeface="Times New Roman" pitchFamily="18" charset="0"/>
                    <a:cs typeface="Times New Roman" pitchFamily="18" charset="0"/>
                  </a:rPr>
                  <a:t>0.01   0.01</a:t>
                </a:r>
              </a:p>
              <a:p>
                <a:r>
                  <a:rPr lang="en-US" sz="2400" b="1" dirty="0">
                    <a:latin typeface="Times New Roman" pitchFamily="18" charset="0"/>
                    <a:cs typeface="Times New Roman" pitchFamily="18" charset="0"/>
                  </a:rPr>
                  <a:t> 2.91  3.01   2.91</a:t>
                </a:r>
                <a:r>
                  <a:rPr lang="en-US" sz="2400" dirty="0">
                    <a:latin typeface="Times New Roman" pitchFamily="18" charset="0"/>
                    <a:cs typeface="Times New Roman" pitchFamily="18" charset="0"/>
                  </a:rPr>
                  <a:t>  -0.01  -0.01</a:t>
                </a:r>
              </a:p>
              <a:p>
                <a:r>
                  <a:rPr lang="en-US" sz="2400" b="1" dirty="0">
                    <a:latin typeface="Times New Roman" pitchFamily="18" charset="0"/>
                    <a:cs typeface="Times New Roman" pitchFamily="18" charset="0"/>
                  </a:rPr>
                  <a:t> 3.90  4.04   3.90</a:t>
                </a:r>
                <a:r>
                  <a:rPr lang="en-US" sz="2400" dirty="0">
                    <a:latin typeface="Times New Roman" pitchFamily="18" charset="0"/>
                    <a:cs typeface="Times New Roman" pitchFamily="18" charset="0"/>
                  </a:rPr>
                  <a:t>   0.01   0.01</a:t>
                </a:r>
              </a:p>
              <a:p>
                <a:r>
                  <a:rPr lang="en-US" sz="2400" b="1" dirty="0">
                    <a:latin typeface="Times New Roman" pitchFamily="18" charset="0"/>
                    <a:cs typeface="Times New Roman" pitchFamily="18" charset="0"/>
                  </a:rPr>
                  <a:t> 4.82  5.00   4.82</a:t>
                </a:r>
                <a:r>
                  <a:rPr lang="en-US" sz="2400" dirty="0">
                    <a:latin typeface="Times New Roman" pitchFamily="18" charset="0"/>
                    <a:cs typeface="Times New Roman" pitchFamily="18" charset="0"/>
                  </a:rPr>
                  <a:t>   0.03   0.03</a:t>
                </a:r>
              </a:p>
              <a:p>
                <a:r>
                  <a:rPr lang="en-US" sz="2400" dirty="0">
                    <a:latin typeface="Times New Roman" pitchFamily="18" charset="0"/>
                    <a:cs typeface="Times New Roman" pitchFamily="18" charset="0"/>
                  </a:rPr>
                  <a:t> 0.70  </a:t>
                </a:r>
                <a:r>
                  <a:rPr lang="en-US" sz="2400" b="1" dirty="0">
                    <a:latin typeface="Times New Roman" pitchFamily="18" charset="0"/>
                    <a:cs typeface="Times New Roman" pitchFamily="18" charset="0"/>
                  </a:rPr>
                  <a:t>0.53</a:t>
                </a:r>
                <a:r>
                  <a:rPr lang="en-US" sz="2400" dirty="0">
                    <a:latin typeface="Times New Roman" pitchFamily="18" charset="0"/>
                    <a:cs typeface="Times New Roman" pitchFamily="18" charset="0"/>
                  </a:rPr>
                  <a:t>   0.70  </a:t>
                </a:r>
                <a:r>
                  <a:rPr lang="en-US" sz="2400" b="1" dirty="0">
                    <a:latin typeface="Times New Roman" pitchFamily="18" charset="0"/>
                    <a:cs typeface="Times New Roman" pitchFamily="18" charset="0"/>
                  </a:rPr>
                  <a:t> 4.11   4.11</a:t>
                </a:r>
              </a:p>
              <a:p>
                <a:r>
                  <a:rPr lang="en-US" sz="2400" dirty="0">
                    <a:latin typeface="Times New Roman" pitchFamily="18" charset="0"/>
                    <a:cs typeface="Times New Roman" pitchFamily="18" charset="0"/>
                  </a:rPr>
                  <a:t>-0.69  1.34  -0.69 </a:t>
                </a:r>
                <a:r>
                  <a:rPr lang="en-US" sz="2400" b="1" dirty="0">
                    <a:latin typeface="Times New Roman" pitchFamily="18" charset="0"/>
                    <a:cs typeface="Times New Roman" pitchFamily="18" charset="0"/>
                  </a:rPr>
                  <a:t> 4.78   4.78</a:t>
                </a:r>
              </a:p>
              <a:p>
                <a:r>
                  <a:rPr lang="en-US" sz="2400" dirty="0">
                    <a:latin typeface="Times New Roman" pitchFamily="18" charset="0"/>
                    <a:cs typeface="Times New Roman" pitchFamily="18" charset="0"/>
                  </a:rPr>
                  <a:t> 0.32  </a:t>
                </a:r>
                <a:r>
                  <a:rPr lang="en-US" sz="2400" b="1" dirty="0">
                    <a:latin typeface="Times New Roman" pitchFamily="18" charset="0"/>
                    <a:cs typeface="Times New Roman" pitchFamily="18" charset="0"/>
                  </a:rPr>
                  <a:t>0.23</a:t>
                </a:r>
                <a:r>
                  <a:rPr lang="en-US" sz="2400" dirty="0">
                    <a:latin typeface="Times New Roman" pitchFamily="18" charset="0"/>
                    <a:cs typeface="Times New Roman" pitchFamily="18" charset="0"/>
                  </a:rPr>
                  <a:t>   0.32   </a:t>
                </a:r>
                <a:r>
                  <a:rPr lang="en-US" sz="2400" b="1" dirty="0">
                    <a:latin typeface="Times New Roman" pitchFamily="18" charset="0"/>
                    <a:cs typeface="Times New Roman" pitchFamily="18" charset="0"/>
                  </a:rPr>
                  <a:t>2.01   2.01</a:t>
                </a:r>
              </a:p>
            </p:txBody>
          </p:sp>
        </p:grpSp>
      </p:grpSp>
      <p:sp>
        <p:nvSpPr>
          <p:cNvPr id="41" name="TextBox 40"/>
          <p:cNvSpPr txBox="1"/>
          <p:nvPr/>
        </p:nvSpPr>
        <p:spPr>
          <a:xfrm>
            <a:off x="693612" y="5715000"/>
            <a:ext cx="2664512" cy="954107"/>
          </a:xfrm>
          <a:prstGeom prst="rect">
            <a:avLst/>
          </a:prstGeom>
          <a:noFill/>
        </p:spPr>
        <p:txBody>
          <a:bodyPr wrap="none" rtlCol="0">
            <a:spAutoFit/>
          </a:bodyPr>
          <a:lstStyle/>
          <a:p>
            <a:r>
              <a:rPr lang="en-US" sz="2400" b="1" dirty="0" err="1">
                <a:solidFill>
                  <a:srgbClr val="008000"/>
                </a:solidFill>
              </a:rPr>
              <a:t>Frobenius</a:t>
            </a:r>
            <a:r>
              <a:rPr lang="en-US" sz="2400" b="1" dirty="0">
                <a:solidFill>
                  <a:srgbClr val="008000"/>
                </a:solidFill>
              </a:rPr>
              <a:t> norm:</a:t>
            </a:r>
          </a:p>
          <a:p>
            <a:r>
              <a:rPr lang="en-US" sz="3200" dirty="0" err="1">
                <a:solidFill>
                  <a:srgbClr val="008000"/>
                </a:solidFill>
                <a:latin typeface="Times New Roman"/>
                <a:cs typeface="Times New Roman"/>
              </a:rPr>
              <a:t>ǁ</a:t>
            </a:r>
            <a:r>
              <a:rPr lang="en-US" sz="3200" dirty="0" err="1">
                <a:solidFill>
                  <a:srgbClr val="008000"/>
                </a:solidFill>
                <a:latin typeface="Times New Roman" pitchFamily="18" charset="0"/>
                <a:cs typeface="Times New Roman" pitchFamily="18" charset="0"/>
              </a:rPr>
              <a:t>M</a:t>
            </a:r>
            <a:r>
              <a:rPr lang="en-US" sz="3200" dirty="0" err="1">
                <a:solidFill>
                  <a:srgbClr val="008000"/>
                </a:solidFill>
                <a:latin typeface="Times New Roman"/>
                <a:cs typeface="Times New Roman"/>
              </a:rPr>
              <a:t>ǁ</a:t>
            </a:r>
            <a:r>
              <a:rPr lang="en-US" sz="3200" baseline="-25000" dirty="0" err="1">
                <a:solidFill>
                  <a:srgbClr val="008000"/>
                </a:solidFill>
                <a:latin typeface="Times New Roman"/>
                <a:cs typeface="Times New Roman"/>
              </a:rPr>
              <a:t>F</a:t>
            </a:r>
            <a:r>
              <a:rPr lang="en-US" sz="3200" baseline="-25000" dirty="0">
                <a:solidFill>
                  <a:srgbClr val="008000"/>
                </a:solidFill>
                <a:latin typeface="Times New Roman"/>
                <a:cs typeface="Times New Roman"/>
              </a:rPr>
              <a:t> </a:t>
            </a:r>
            <a:r>
              <a:rPr lang="en-US" sz="3200" dirty="0">
                <a:solidFill>
                  <a:srgbClr val="008000"/>
                </a:solidFill>
              </a:rPr>
              <a:t>= </a:t>
            </a:r>
            <a:r>
              <a:rPr lang="en-US" sz="3200" dirty="0">
                <a:solidFill>
                  <a:srgbClr val="008000"/>
                </a:solidFill>
                <a:sym typeface="Symbol"/>
              </a:rPr>
              <a:t></a:t>
            </a:r>
            <a:r>
              <a:rPr lang="el-GR" sz="3200" dirty="0">
                <a:solidFill>
                  <a:srgbClr val="008000"/>
                </a:solidFill>
                <a:latin typeface="Times New Roman"/>
                <a:cs typeface="Times New Roman"/>
              </a:rPr>
              <a:t>Σ</a:t>
            </a:r>
            <a:r>
              <a:rPr lang="en-US" sz="3200" baseline="-25000" dirty="0" err="1">
                <a:solidFill>
                  <a:srgbClr val="008000"/>
                </a:solidFill>
                <a:latin typeface="Times New Roman"/>
                <a:cs typeface="Times New Roman"/>
              </a:rPr>
              <a:t>ij</a:t>
            </a:r>
            <a:r>
              <a:rPr lang="en-US" sz="3200" dirty="0">
                <a:solidFill>
                  <a:srgbClr val="008000"/>
                </a:solidFill>
                <a:latin typeface="Times New Roman"/>
                <a:cs typeface="Times New Roman"/>
              </a:rPr>
              <a:t> M</a:t>
            </a:r>
            <a:r>
              <a:rPr lang="en-US" sz="3200" baseline="-25000" dirty="0">
                <a:solidFill>
                  <a:srgbClr val="008000"/>
                </a:solidFill>
                <a:latin typeface="Times New Roman"/>
                <a:cs typeface="Times New Roman"/>
              </a:rPr>
              <a:t>ij</a:t>
            </a:r>
            <a:r>
              <a:rPr lang="en-US" sz="3200" baseline="30000" dirty="0">
                <a:solidFill>
                  <a:srgbClr val="008000"/>
                </a:solidFill>
                <a:latin typeface="Times New Roman"/>
                <a:cs typeface="Times New Roman"/>
              </a:rPr>
              <a:t>2</a:t>
            </a:r>
            <a:endParaRPr lang="en-US" sz="3200" baseline="30000" dirty="0">
              <a:solidFill>
                <a:srgbClr val="008000"/>
              </a:solidFill>
            </a:endParaRPr>
          </a:p>
        </p:txBody>
      </p:sp>
      <p:sp>
        <p:nvSpPr>
          <p:cNvPr id="42" name="Rectangle 41"/>
          <p:cNvSpPr/>
          <p:nvPr/>
        </p:nvSpPr>
        <p:spPr>
          <a:xfrm>
            <a:off x="5715000" y="5903893"/>
            <a:ext cx="3395481" cy="954107"/>
          </a:xfrm>
          <a:prstGeom prst="rect">
            <a:avLst/>
          </a:prstGeom>
        </p:spPr>
        <p:txBody>
          <a:bodyPr wrap="none">
            <a:spAutoFit/>
          </a:bodyPr>
          <a:lstStyle/>
          <a:p>
            <a:r>
              <a:rPr lang="en-US" sz="2800" dirty="0" err="1">
                <a:solidFill>
                  <a:srgbClr val="008000"/>
                </a:solidFill>
                <a:latin typeface="Times New Roman"/>
                <a:cs typeface="Times New Roman"/>
              </a:rPr>
              <a:t>ǁ</a:t>
            </a:r>
            <a:r>
              <a:rPr lang="en-US" sz="2800" dirty="0" err="1">
                <a:solidFill>
                  <a:srgbClr val="008000"/>
                </a:solidFill>
                <a:latin typeface="Times New Roman" pitchFamily="18" charset="0"/>
                <a:cs typeface="Times New Roman" pitchFamily="18" charset="0"/>
              </a:rPr>
              <a:t>A-B</a:t>
            </a:r>
            <a:r>
              <a:rPr lang="en-US" sz="2800" dirty="0" err="1">
                <a:solidFill>
                  <a:srgbClr val="008000"/>
                </a:solidFill>
                <a:latin typeface="Times New Roman"/>
                <a:cs typeface="Times New Roman"/>
              </a:rPr>
              <a:t>ǁ</a:t>
            </a:r>
            <a:r>
              <a:rPr lang="en-US" sz="2800" baseline="-25000" dirty="0" err="1">
                <a:solidFill>
                  <a:srgbClr val="008000"/>
                </a:solidFill>
                <a:latin typeface="Times New Roman"/>
                <a:cs typeface="Times New Roman"/>
              </a:rPr>
              <a:t>F</a:t>
            </a:r>
            <a:r>
              <a:rPr lang="en-US" sz="2800" baseline="-25000" dirty="0">
                <a:solidFill>
                  <a:srgbClr val="008000"/>
                </a:solidFill>
                <a:latin typeface="Times New Roman"/>
                <a:cs typeface="Times New Roman"/>
              </a:rPr>
              <a:t> </a:t>
            </a:r>
            <a:r>
              <a:rPr lang="en-US" sz="2800" dirty="0">
                <a:solidFill>
                  <a:srgbClr val="008000"/>
                </a:solidFill>
              </a:rPr>
              <a:t>= </a:t>
            </a:r>
            <a:r>
              <a:rPr lang="en-US" sz="2800" dirty="0">
                <a:solidFill>
                  <a:srgbClr val="008000"/>
                </a:solidFill>
                <a:sym typeface="Symbol"/>
              </a:rPr>
              <a:t> </a:t>
            </a:r>
            <a:r>
              <a:rPr lang="el-GR" sz="2800" dirty="0">
                <a:solidFill>
                  <a:srgbClr val="008000"/>
                </a:solidFill>
                <a:latin typeface="Times New Roman"/>
                <a:cs typeface="Times New Roman"/>
              </a:rPr>
              <a:t>Σ</a:t>
            </a:r>
            <a:r>
              <a:rPr lang="en-US" sz="2800" baseline="-25000" dirty="0" err="1">
                <a:solidFill>
                  <a:srgbClr val="008000"/>
                </a:solidFill>
                <a:latin typeface="Times New Roman"/>
                <a:cs typeface="Times New Roman"/>
              </a:rPr>
              <a:t>ij</a:t>
            </a:r>
            <a:r>
              <a:rPr lang="en-US" sz="2800" dirty="0">
                <a:solidFill>
                  <a:srgbClr val="008000"/>
                </a:solidFill>
                <a:latin typeface="Times New Roman"/>
                <a:cs typeface="Times New Roman"/>
              </a:rPr>
              <a:t> (</a:t>
            </a:r>
            <a:r>
              <a:rPr lang="en-US" sz="2800" dirty="0" err="1">
                <a:solidFill>
                  <a:srgbClr val="008000"/>
                </a:solidFill>
                <a:latin typeface="Times New Roman"/>
                <a:cs typeface="Times New Roman"/>
              </a:rPr>
              <a:t>A</a:t>
            </a:r>
            <a:r>
              <a:rPr lang="en-US" sz="2800" baseline="-25000" dirty="0" err="1">
                <a:solidFill>
                  <a:srgbClr val="008000"/>
                </a:solidFill>
                <a:latin typeface="Times New Roman"/>
                <a:cs typeface="Times New Roman"/>
              </a:rPr>
              <a:t>ij</a:t>
            </a:r>
            <a:r>
              <a:rPr lang="en-US" sz="2800" dirty="0" err="1">
                <a:solidFill>
                  <a:srgbClr val="008000"/>
                </a:solidFill>
                <a:latin typeface="Times New Roman"/>
                <a:cs typeface="Times New Roman"/>
              </a:rPr>
              <a:t>-B</a:t>
            </a:r>
            <a:r>
              <a:rPr lang="en-US" sz="2800" baseline="-25000" dirty="0" err="1">
                <a:solidFill>
                  <a:srgbClr val="008000"/>
                </a:solidFill>
                <a:latin typeface="Times New Roman"/>
                <a:cs typeface="Times New Roman"/>
              </a:rPr>
              <a:t>ij</a:t>
            </a:r>
            <a:r>
              <a:rPr lang="en-US" sz="2800" dirty="0">
                <a:solidFill>
                  <a:srgbClr val="008000"/>
                </a:solidFill>
                <a:latin typeface="Times New Roman"/>
                <a:cs typeface="Times New Roman"/>
              </a:rPr>
              <a:t>)</a:t>
            </a:r>
            <a:r>
              <a:rPr lang="en-US" sz="2800" baseline="30000" dirty="0">
                <a:solidFill>
                  <a:srgbClr val="008000"/>
                </a:solidFill>
                <a:latin typeface="Times New Roman"/>
                <a:cs typeface="Times New Roman"/>
              </a:rPr>
              <a:t>2</a:t>
            </a:r>
          </a:p>
          <a:p>
            <a:r>
              <a:rPr lang="en-US" sz="2800" baseline="30000" dirty="0">
                <a:solidFill>
                  <a:srgbClr val="008000"/>
                </a:solidFill>
                <a:latin typeface="Calibri" pitchFamily="34" charset="0"/>
                <a:cs typeface="Calibri" pitchFamily="34" charset="0"/>
              </a:rPr>
              <a:t>is “small”</a:t>
            </a:r>
            <a:endParaRPr lang="en-US" dirty="0">
              <a:solidFill>
                <a:srgbClr val="008000"/>
              </a:solidFill>
              <a:latin typeface="Calibri" pitchFamily="34" charset="0"/>
              <a:cs typeface="Calibri" pitchFamily="34" charset="0"/>
            </a:endParaRPr>
          </a:p>
        </p:txBody>
      </p:sp>
      <p:cxnSp>
        <p:nvCxnSpPr>
          <p:cNvPr id="3" name="Straight Connector 2"/>
          <p:cNvCxnSpPr/>
          <p:nvPr/>
        </p:nvCxnSpPr>
        <p:spPr>
          <a:xfrm>
            <a:off x="2111081" y="6144768"/>
            <a:ext cx="1010692"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7252521" y="5964853"/>
            <a:ext cx="1739079"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0086615"/>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5029200" y="5529262"/>
            <a:ext cx="2895600" cy="4572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Rectangle 27"/>
          <p:cNvSpPr/>
          <p:nvPr/>
        </p:nvSpPr>
        <p:spPr>
          <a:xfrm>
            <a:off x="3200400" y="4178998"/>
            <a:ext cx="381000" cy="1807464"/>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Rectangle 23"/>
          <p:cNvSpPr/>
          <p:nvPr/>
        </p:nvSpPr>
        <p:spPr>
          <a:xfrm>
            <a:off x="4038600" y="4562475"/>
            <a:ext cx="381000" cy="3429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Rectangle 2"/>
          <p:cNvSpPr/>
          <p:nvPr/>
        </p:nvSpPr>
        <p:spPr>
          <a:xfrm>
            <a:off x="4419600" y="4219575"/>
            <a:ext cx="381000" cy="6858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a:t>SVD – Best Low Rank Approx.</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31</a:t>
            </a:fld>
            <a:endParaRPr lang="en-US"/>
          </a:p>
        </p:txBody>
      </p:sp>
      <p:sp>
        <p:nvSpPr>
          <p:cNvPr id="8" name="Rectangle 7"/>
          <p:cNvSpPr/>
          <p:nvPr/>
        </p:nvSpPr>
        <p:spPr>
          <a:xfrm>
            <a:off x="381000" y="1600200"/>
            <a:ext cx="1524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A</a:t>
            </a:r>
          </a:p>
        </p:txBody>
      </p:sp>
      <p:sp>
        <p:nvSpPr>
          <p:cNvPr id="9" name="Rectangle 8"/>
          <p:cNvSpPr/>
          <p:nvPr/>
        </p:nvSpPr>
        <p:spPr>
          <a:xfrm>
            <a:off x="2819400" y="1538287"/>
            <a:ext cx="762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U</a:t>
            </a:r>
          </a:p>
        </p:txBody>
      </p:sp>
      <p:sp>
        <p:nvSpPr>
          <p:cNvPr id="10" name="Rectangle 9"/>
          <p:cNvSpPr/>
          <p:nvPr/>
        </p:nvSpPr>
        <p:spPr>
          <a:xfrm>
            <a:off x="4038600" y="1600200"/>
            <a:ext cx="762000" cy="685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1600" dirty="0"/>
              <a:t>Sigma</a:t>
            </a:r>
          </a:p>
        </p:txBody>
      </p:sp>
      <p:sp>
        <p:nvSpPr>
          <p:cNvPr id="11" name="Rectangle 10"/>
          <p:cNvSpPr/>
          <p:nvPr/>
        </p:nvSpPr>
        <p:spPr>
          <a:xfrm>
            <a:off x="5029200" y="2452687"/>
            <a:ext cx="2895600" cy="9144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dirty="0"/>
              <a:t>V</a:t>
            </a:r>
            <a:r>
              <a:rPr lang="en-US" sz="3200" baseline="30000" dirty="0"/>
              <a:t>T</a:t>
            </a:r>
          </a:p>
        </p:txBody>
      </p:sp>
      <p:sp>
        <p:nvSpPr>
          <p:cNvPr id="12" name="TextBox 11"/>
          <p:cNvSpPr txBox="1"/>
          <p:nvPr/>
        </p:nvSpPr>
        <p:spPr>
          <a:xfrm>
            <a:off x="2119082" y="2514600"/>
            <a:ext cx="319318" cy="369332"/>
          </a:xfrm>
          <a:prstGeom prst="rect">
            <a:avLst/>
          </a:prstGeom>
          <a:noFill/>
        </p:spPr>
        <p:txBody>
          <a:bodyPr wrap="none" rtlCol="0">
            <a:spAutoFit/>
          </a:bodyPr>
          <a:lstStyle/>
          <a:p>
            <a:r>
              <a:rPr lang="en-US" dirty="0">
                <a:latin typeface="Arial" pitchFamily="34" charset="0"/>
                <a:cs typeface="Arial" pitchFamily="34" charset="0"/>
              </a:rPr>
              <a:t>=</a:t>
            </a:r>
          </a:p>
        </p:txBody>
      </p:sp>
      <p:sp>
        <p:nvSpPr>
          <p:cNvPr id="13" name="Rectangle 12"/>
          <p:cNvSpPr/>
          <p:nvPr/>
        </p:nvSpPr>
        <p:spPr>
          <a:xfrm>
            <a:off x="304800" y="4114800"/>
            <a:ext cx="1524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B</a:t>
            </a:r>
          </a:p>
        </p:txBody>
      </p:sp>
      <p:sp>
        <p:nvSpPr>
          <p:cNvPr id="14" name="Rectangle 13"/>
          <p:cNvSpPr/>
          <p:nvPr/>
        </p:nvSpPr>
        <p:spPr>
          <a:xfrm>
            <a:off x="2819400" y="4157662"/>
            <a:ext cx="762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U</a:t>
            </a:r>
          </a:p>
        </p:txBody>
      </p:sp>
      <p:sp>
        <p:nvSpPr>
          <p:cNvPr id="15" name="Rectangle 14"/>
          <p:cNvSpPr/>
          <p:nvPr/>
        </p:nvSpPr>
        <p:spPr>
          <a:xfrm>
            <a:off x="4038600" y="4219575"/>
            <a:ext cx="762000" cy="685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1600" dirty="0"/>
              <a:t>Sigma</a:t>
            </a:r>
          </a:p>
        </p:txBody>
      </p:sp>
      <p:sp>
        <p:nvSpPr>
          <p:cNvPr id="16" name="Rectangle 15"/>
          <p:cNvSpPr/>
          <p:nvPr/>
        </p:nvSpPr>
        <p:spPr>
          <a:xfrm>
            <a:off x="5029200" y="5072062"/>
            <a:ext cx="2895600" cy="9144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dirty="0"/>
              <a:t>V</a:t>
            </a:r>
            <a:r>
              <a:rPr lang="en-US" sz="3200" baseline="30000" dirty="0"/>
              <a:t>T</a:t>
            </a:r>
          </a:p>
        </p:txBody>
      </p:sp>
      <p:cxnSp>
        <p:nvCxnSpPr>
          <p:cNvPr id="18" name="Straight Connector 17"/>
          <p:cNvCxnSpPr>
            <a:stCxn id="14" idx="0"/>
            <a:endCxn id="14" idx="2"/>
          </p:cNvCxnSpPr>
          <p:nvPr/>
        </p:nvCxnSpPr>
        <p:spPr>
          <a:xfrm>
            <a:off x="3200400" y="4157662"/>
            <a:ext cx="0" cy="182880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p:cNvCxnSpPr>
            <a:stCxn id="16" idx="3"/>
            <a:endCxn id="16" idx="1"/>
          </p:cNvCxnSpPr>
          <p:nvPr/>
        </p:nvCxnSpPr>
        <p:spPr>
          <a:xfrm flipH="1">
            <a:off x="5029200" y="5529262"/>
            <a:ext cx="28956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p:cNvCxnSpPr>
            <a:stCxn id="15" idx="0"/>
          </p:cNvCxnSpPr>
          <p:nvPr/>
        </p:nvCxnSpPr>
        <p:spPr>
          <a:xfrm>
            <a:off x="4419600" y="4219575"/>
            <a:ext cx="0" cy="342900"/>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Straight Connector 24"/>
          <p:cNvCxnSpPr>
            <a:stCxn id="15" idx="1"/>
          </p:cNvCxnSpPr>
          <p:nvPr/>
        </p:nvCxnSpPr>
        <p:spPr>
          <a:xfrm>
            <a:off x="4038600" y="4562475"/>
            <a:ext cx="381000" cy="0"/>
          </a:xfrm>
          <a:prstGeom prst="line">
            <a:avLst/>
          </a:prstGeom>
          <a:ln w="28575"/>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2111823" y="4905375"/>
            <a:ext cx="319318" cy="369332"/>
          </a:xfrm>
          <a:prstGeom prst="rect">
            <a:avLst/>
          </a:prstGeom>
          <a:noFill/>
        </p:spPr>
        <p:txBody>
          <a:bodyPr wrap="none" rtlCol="0">
            <a:spAutoFit/>
          </a:bodyPr>
          <a:lstStyle/>
          <a:p>
            <a:r>
              <a:rPr lang="en-US" dirty="0">
                <a:latin typeface="Arial" pitchFamily="34" charset="0"/>
                <a:cs typeface="Arial" pitchFamily="34" charset="0"/>
              </a:rPr>
              <a:t>=</a:t>
            </a:r>
          </a:p>
        </p:txBody>
      </p:sp>
      <p:sp>
        <p:nvSpPr>
          <p:cNvPr id="27" name="TextBox 26"/>
          <p:cNvSpPr txBox="1"/>
          <p:nvPr/>
        </p:nvSpPr>
        <p:spPr>
          <a:xfrm>
            <a:off x="304800" y="3505200"/>
            <a:ext cx="5143844" cy="523220"/>
          </a:xfrm>
          <a:prstGeom prst="rect">
            <a:avLst/>
          </a:prstGeom>
          <a:noFill/>
        </p:spPr>
        <p:txBody>
          <a:bodyPr wrap="none" rtlCol="0">
            <a:spAutoFit/>
          </a:bodyPr>
          <a:lstStyle/>
          <a:p>
            <a:r>
              <a:rPr lang="en-US" sz="2800" b="1" dirty="0">
                <a:solidFill>
                  <a:srgbClr val="0000FF"/>
                </a:solidFill>
                <a:latin typeface="Arial" pitchFamily="34" charset="0"/>
                <a:cs typeface="Arial" pitchFamily="34" charset="0"/>
              </a:rPr>
              <a:t>B is best approximation of  A</a:t>
            </a:r>
          </a:p>
        </p:txBody>
      </p:sp>
    </p:spTree>
    <p:extLst>
      <p:ext uri="{BB962C8B-B14F-4D97-AF65-F5344CB8AC3E}">
        <p14:creationId xmlns:p14="http://schemas.microsoft.com/office/powerpoint/2010/main" val="2502694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 Best Low Rank Approx.</a:t>
            </a:r>
          </a:p>
        </p:txBody>
      </p:sp>
      <p:sp>
        <p:nvSpPr>
          <p:cNvPr id="9" name="Rectangle 3"/>
          <p:cNvSpPr txBox="1">
            <a:spLocks noGrp="1" noChangeArrowheads="1"/>
          </p:cNvSpPr>
          <p:nvPr>
            <p:ph idx="1"/>
          </p:nvPr>
        </p:nvSpPr>
        <p:spPr>
          <a:xfrm>
            <a:off x="457200" y="1295401"/>
            <a:ext cx="8763000" cy="3429000"/>
          </a:xfrm>
          <a:prstGeom prst="rect">
            <a:avLst/>
          </a:prstGeom>
        </p:spPr>
        <p:txBody>
          <a:bodyPr vert="horz" lIns="54864" tIns="91440" rtlCol="0">
            <a:normAutofit/>
          </a:bodyPr>
          <a:lstStyle/>
          <a:p>
            <a:pPr>
              <a:lnSpc>
                <a:spcPct val="90000"/>
              </a:lnSpc>
            </a:pPr>
            <a:r>
              <a:rPr lang="en-US" b="1" u="sng" dirty="0">
                <a:solidFill>
                  <a:srgbClr val="FF0066"/>
                </a:solidFill>
              </a:rPr>
              <a:t>Theorem:</a:t>
            </a:r>
            <a:br>
              <a:rPr lang="en-US" dirty="0">
                <a:solidFill>
                  <a:srgbClr val="FF0066"/>
                </a:solidFill>
              </a:rPr>
            </a:br>
            <a:r>
              <a:rPr lang="en-US" dirty="0"/>
              <a:t>Let</a:t>
            </a:r>
            <a:r>
              <a:rPr lang="en-US" dirty="0">
                <a:solidFill>
                  <a:schemeClr val="accent2"/>
                </a:solidFill>
              </a:rPr>
              <a:t> </a:t>
            </a:r>
            <a:r>
              <a:rPr lang="en-US" b="1" dirty="0">
                <a:solidFill>
                  <a:srgbClr val="FF0066"/>
                </a:solidFill>
              </a:rPr>
              <a:t>A</a:t>
            </a:r>
            <a:r>
              <a:rPr lang="en-US" dirty="0">
                <a:solidFill>
                  <a:srgbClr val="FF0066"/>
                </a:solidFill>
              </a:rPr>
              <a:t> = </a:t>
            </a:r>
            <a:r>
              <a:rPr lang="en-US" b="1" dirty="0">
                <a:solidFill>
                  <a:srgbClr val="FF0066"/>
                </a:solidFill>
              </a:rPr>
              <a:t>U </a:t>
            </a:r>
            <a:r>
              <a:rPr lang="en-US" b="1" dirty="0">
                <a:solidFill>
                  <a:srgbClr val="FF0066"/>
                </a:solidFill>
                <a:sym typeface="Symbol"/>
              </a:rPr>
              <a:t></a:t>
            </a:r>
            <a:r>
              <a:rPr lang="en-US" b="1" dirty="0">
                <a:solidFill>
                  <a:srgbClr val="FF0066"/>
                </a:solidFill>
              </a:rPr>
              <a:t> V</a:t>
            </a:r>
            <a:r>
              <a:rPr lang="en-US" baseline="30000" dirty="0">
                <a:solidFill>
                  <a:srgbClr val="FF0066"/>
                </a:solidFill>
              </a:rPr>
              <a:t>T</a:t>
            </a:r>
            <a:r>
              <a:rPr lang="en-US" dirty="0"/>
              <a:t> and</a:t>
            </a:r>
            <a:r>
              <a:rPr lang="en-US" dirty="0">
                <a:solidFill>
                  <a:srgbClr val="0000FF"/>
                </a:solidFill>
              </a:rPr>
              <a:t> </a:t>
            </a:r>
            <a:r>
              <a:rPr lang="en-US" b="1" dirty="0">
                <a:solidFill>
                  <a:srgbClr val="FF0066"/>
                </a:solidFill>
              </a:rPr>
              <a:t>B</a:t>
            </a:r>
            <a:r>
              <a:rPr lang="en-US" dirty="0">
                <a:solidFill>
                  <a:srgbClr val="FF0066"/>
                </a:solidFill>
              </a:rPr>
              <a:t> = </a:t>
            </a:r>
            <a:r>
              <a:rPr lang="en-US" b="1" dirty="0">
                <a:solidFill>
                  <a:srgbClr val="FF0066"/>
                </a:solidFill>
              </a:rPr>
              <a:t>U </a:t>
            </a:r>
            <a:r>
              <a:rPr lang="en-US" b="1" dirty="0">
                <a:solidFill>
                  <a:srgbClr val="FF0066"/>
                </a:solidFill>
                <a:sym typeface="Symbol"/>
              </a:rPr>
              <a:t>S</a:t>
            </a:r>
            <a:r>
              <a:rPr lang="en-US" b="1" dirty="0">
                <a:solidFill>
                  <a:srgbClr val="FF0066"/>
                </a:solidFill>
              </a:rPr>
              <a:t> V</a:t>
            </a:r>
            <a:r>
              <a:rPr lang="en-US" baseline="30000" dirty="0">
                <a:solidFill>
                  <a:srgbClr val="FF0066"/>
                </a:solidFill>
              </a:rPr>
              <a:t>T</a:t>
            </a:r>
            <a:r>
              <a:rPr lang="en-US" dirty="0">
                <a:solidFill>
                  <a:srgbClr val="FF0066"/>
                </a:solidFill>
              </a:rPr>
              <a:t> </a:t>
            </a:r>
            <a:r>
              <a:rPr lang="en-US" dirty="0"/>
              <a:t>where </a:t>
            </a:r>
            <a:br>
              <a:rPr lang="en-US" dirty="0"/>
            </a:br>
            <a:r>
              <a:rPr lang="en-US" b="1" dirty="0">
                <a:solidFill>
                  <a:srgbClr val="FF0066"/>
                </a:solidFill>
              </a:rPr>
              <a:t>S</a:t>
            </a:r>
            <a:r>
              <a:rPr lang="en-US" dirty="0">
                <a:solidFill>
                  <a:srgbClr val="FF0066"/>
                </a:solidFill>
              </a:rPr>
              <a:t> =</a:t>
            </a:r>
            <a:r>
              <a:rPr lang="en-US" dirty="0">
                <a:solidFill>
                  <a:srgbClr val="FF0066"/>
                </a:solidFill>
                <a:sym typeface="Symbol"/>
              </a:rPr>
              <a:t> </a:t>
            </a:r>
            <a:r>
              <a:rPr lang="en-US" b="1" dirty="0">
                <a:solidFill>
                  <a:srgbClr val="FF0066"/>
                </a:solidFill>
                <a:sym typeface="Symbol"/>
              </a:rPr>
              <a:t>diagonal </a:t>
            </a:r>
            <a:r>
              <a:rPr lang="en-US" b="1" i="1" dirty="0" err="1">
                <a:solidFill>
                  <a:srgbClr val="FF0066"/>
                </a:solidFill>
                <a:latin typeface="Times New Roman" pitchFamily="18" charset="0"/>
                <a:cs typeface="Times New Roman" pitchFamily="18" charset="0"/>
                <a:sym typeface="Symbol"/>
              </a:rPr>
              <a:t>r</a:t>
            </a:r>
            <a:r>
              <a:rPr lang="en-US" sz="2000" b="1" dirty="0" err="1">
                <a:solidFill>
                  <a:srgbClr val="FF0066"/>
                </a:solidFill>
                <a:sym typeface="Symbol"/>
              </a:rPr>
              <a:t>x</a:t>
            </a:r>
            <a:r>
              <a:rPr lang="en-US" b="1" i="1" dirty="0" err="1">
                <a:solidFill>
                  <a:srgbClr val="FF0066"/>
                </a:solidFill>
                <a:latin typeface="Times New Roman" pitchFamily="18" charset="0"/>
                <a:cs typeface="Times New Roman" pitchFamily="18" charset="0"/>
                <a:sym typeface="Symbol"/>
              </a:rPr>
              <a:t>r</a:t>
            </a:r>
            <a:r>
              <a:rPr lang="en-US" b="1" dirty="0">
                <a:solidFill>
                  <a:srgbClr val="FF0066"/>
                </a:solidFill>
                <a:sym typeface="Symbol"/>
              </a:rPr>
              <a:t> matrix</a:t>
            </a:r>
            <a:r>
              <a:rPr lang="en-US" dirty="0">
                <a:sym typeface="Symbol"/>
              </a:rPr>
              <a:t> with </a:t>
            </a:r>
            <a:r>
              <a:rPr lang="en-US" b="1" i="1" dirty="0" err="1">
                <a:sym typeface="Symbol"/>
              </a:rPr>
              <a:t>s</a:t>
            </a:r>
            <a:r>
              <a:rPr lang="en-US" b="1" i="1" baseline="-25000" dirty="0" err="1">
                <a:sym typeface="Symbol"/>
              </a:rPr>
              <a:t>i</a:t>
            </a:r>
            <a:r>
              <a:rPr lang="en-US" b="1" i="1" dirty="0">
                <a:sym typeface="Symbol"/>
              </a:rPr>
              <a:t>=</a:t>
            </a:r>
            <a:r>
              <a:rPr lang="el-GR" b="1" i="1" dirty="0">
                <a:latin typeface="Times New Roman"/>
                <a:cs typeface="Times New Roman"/>
              </a:rPr>
              <a:t>σ</a:t>
            </a:r>
            <a:r>
              <a:rPr lang="en-US" b="1" i="1" baseline="-25000" dirty="0" err="1"/>
              <a:t>i</a:t>
            </a:r>
            <a:r>
              <a:rPr lang="en-US" dirty="0"/>
              <a:t> (</a:t>
            </a:r>
            <a:r>
              <a:rPr lang="en-US" i="1" dirty="0" err="1"/>
              <a:t>i</a:t>
            </a:r>
            <a:r>
              <a:rPr lang="en-US" i="1" dirty="0"/>
              <a:t>=1…</a:t>
            </a:r>
            <a:r>
              <a:rPr lang="en-US" b="1" i="1" dirty="0">
                <a:solidFill>
                  <a:srgbClr val="0000FF"/>
                </a:solidFill>
              </a:rPr>
              <a:t>k</a:t>
            </a:r>
            <a:r>
              <a:rPr lang="en-US" dirty="0"/>
              <a:t>) else </a:t>
            </a:r>
            <a:r>
              <a:rPr lang="en-US" b="1" i="1" dirty="0" err="1">
                <a:sym typeface="Symbol"/>
              </a:rPr>
              <a:t>s</a:t>
            </a:r>
            <a:r>
              <a:rPr lang="en-US" b="1" i="1" baseline="-25000" dirty="0" err="1">
                <a:sym typeface="Symbol"/>
              </a:rPr>
              <a:t>i</a:t>
            </a:r>
            <a:r>
              <a:rPr lang="en-US" b="1" dirty="0">
                <a:sym typeface="Symbol"/>
              </a:rPr>
              <a:t>=</a:t>
            </a:r>
            <a:r>
              <a:rPr lang="en-US" b="1" dirty="0"/>
              <a:t>0</a:t>
            </a:r>
            <a:br>
              <a:rPr lang="en-US" dirty="0"/>
            </a:br>
            <a:r>
              <a:rPr lang="en-US" dirty="0"/>
              <a:t>then </a:t>
            </a:r>
            <a:r>
              <a:rPr lang="en-US" b="1" dirty="0">
                <a:solidFill>
                  <a:srgbClr val="0000FF"/>
                </a:solidFill>
              </a:rPr>
              <a:t>B</a:t>
            </a:r>
            <a:r>
              <a:rPr lang="en-US" dirty="0"/>
              <a:t> is a</a:t>
            </a:r>
            <a:r>
              <a:rPr lang="en-US" dirty="0">
                <a:solidFill>
                  <a:srgbClr val="0000FF"/>
                </a:solidFill>
              </a:rPr>
              <a:t> </a:t>
            </a:r>
            <a:r>
              <a:rPr lang="en-US" b="1" dirty="0">
                <a:solidFill>
                  <a:srgbClr val="0000FF"/>
                </a:solidFill>
              </a:rPr>
              <a:t>best</a:t>
            </a:r>
            <a:r>
              <a:rPr lang="en-US" dirty="0">
                <a:solidFill>
                  <a:srgbClr val="0000FF"/>
                </a:solidFill>
              </a:rPr>
              <a:t> rank(</a:t>
            </a:r>
            <a:r>
              <a:rPr lang="en-US" b="1" dirty="0">
                <a:solidFill>
                  <a:srgbClr val="0000FF"/>
                </a:solidFill>
              </a:rPr>
              <a:t>B</a:t>
            </a:r>
            <a:r>
              <a:rPr lang="en-US" dirty="0">
                <a:solidFill>
                  <a:srgbClr val="0000FF"/>
                </a:solidFill>
              </a:rPr>
              <a:t>)=</a:t>
            </a:r>
            <a:r>
              <a:rPr lang="en-US" b="1" i="1" dirty="0">
                <a:solidFill>
                  <a:srgbClr val="0000FF"/>
                </a:solidFill>
              </a:rPr>
              <a:t>k</a:t>
            </a:r>
            <a:r>
              <a:rPr lang="en-US" dirty="0">
                <a:solidFill>
                  <a:srgbClr val="0000FF"/>
                </a:solidFill>
              </a:rPr>
              <a:t> approx. to </a:t>
            </a:r>
            <a:r>
              <a:rPr lang="en-US" b="1" i="1" dirty="0">
                <a:solidFill>
                  <a:srgbClr val="0000FF"/>
                </a:solidFill>
              </a:rPr>
              <a:t>A</a:t>
            </a:r>
            <a:endParaRPr lang="en-US" dirty="0"/>
          </a:p>
          <a:p>
            <a:pPr lvl="8">
              <a:lnSpc>
                <a:spcPct val="90000"/>
              </a:lnSpc>
            </a:pPr>
            <a:endParaRPr lang="en-US" b="1" dirty="0"/>
          </a:p>
          <a:p>
            <a:pPr marL="118872" indent="0">
              <a:lnSpc>
                <a:spcPct val="90000"/>
              </a:lnSpc>
              <a:buNone/>
            </a:pPr>
            <a:r>
              <a:rPr lang="en-US" dirty="0">
                <a:solidFill>
                  <a:srgbClr val="008000"/>
                </a:solidFill>
              </a:rPr>
              <a:t>What do we mean by “best”:</a:t>
            </a:r>
          </a:p>
          <a:p>
            <a:pPr lvl="1">
              <a:lnSpc>
                <a:spcPct val="90000"/>
              </a:lnSpc>
            </a:pPr>
            <a:r>
              <a:rPr lang="en-US" b="1" i="1" dirty="0">
                <a:latin typeface="Times New Roman" pitchFamily="18" charset="0"/>
                <a:cs typeface="Times New Roman" pitchFamily="18" charset="0"/>
              </a:rPr>
              <a:t>B</a:t>
            </a:r>
            <a:r>
              <a:rPr lang="en-US" b="1" dirty="0">
                <a:latin typeface="Times New Roman" pitchFamily="18" charset="0"/>
                <a:cs typeface="Times New Roman" pitchFamily="18" charset="0"/>
              </a:rPr>
              <a:t> </a:t>
            </a:r>
            <a:r>
              <a:rPr lang="en-US" b="1" dirty="0"/>
              <a:t>is a solution to </a:t>
            </a:r>
            <a:r>
              <a:rPr lang="en-US" b="1" dirty="0" err="1">
                <a:latin typeface="Times New Roman" pitchFamily="18" charset="0"/>
                <a:cs typeface="Times New Roman" pitchFamily="18" charset="0"/>
              </a:rPr>
              <a:t>min</a:t>
            </a:r>
            <a:r>
              <a:rPr lang="en-US" b="1" i="1" baseline="-25000" dirty="0" err="1">
                <a:latin typeface="Times New Roman" pitchFamily="18" charset="0"/>
                <a:cs typeface="Times New Roman" pitchFamily="18" charset="0"/>
              </a:rPr>
              <a:t>B</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ǁ</a:t>
            </a:r>
            <a:r>
              <a:rPr lang="en-US" b="1" i="1" dirty="0" err="1">
                <a:latin typeface="Times New Roman" pitchFamily="18" charset="0"/>
                <a:cs typeface="Times New Roman" pitchFamily="18" charset="0"/>
              </a:rPr>
              <a:t>A-B</a:t>
            </a:r>
            <a:r>
              <a:rPr lang="en-US" b="1" dirty="0" err="1">
                <a:latin typeface="Times New Roman" pitchFamily="18" charset="0"/>
                <a:cs typeface="Times New Roman" pitchFamily="18" charset="0"/>
              </a:rPr>
              <a:t>ǁ</a:t>
            </a:r>
            <a:r>
              <a:rPr lang="en-US" b="1" baseline="-25000" dirty="0" err="1">
                <a:latin typeface="Times New Roman" pitchFamily="18" charset="0"/>
                <a:cs typeface="Times New Roman" pitchFamily="18" charset="0"/>
              </a:rPr>
              <a:t>F</a:t>
            </a:r>
            <a:r>
              <a:rPr lang="en-US" b="1" dirty="0">
                <a:latin typeface="Times New Roman" pitchFamily="18" charset="0"/>
                <a:cs typeface="Times New Roman" pitchFamily="18" charset="0"/>
              </a:rPr>
              <a:t>  </a:t>
            </a:r>
            <a:r>
              <a:rPr lang="en-US" b="1" dirty="0"/>
              <a:t>where </a:t>
            </a:r>
            <a:r>
              <a:rPr lang="en-US" b="1" dirty="0">
                <a:latin typeface="Times New Roman" pitchFamily="18" charset="0"/>
                <a:cs typeface="Times New Roman" pitchFamily="18" charset="0"/>
              </a:rPr>
              <a:t>rank(</a:t>
            </a:r>
            <a:r>
              <a:rPr lang="en-US" b="1" i="1" dirty="0">
                <a:latin typeface="Times New Roman" pitchFamily="18" charset="0"/>
                <a:cs typeface="Times New Roman" pitchFamily="18" charset="0"/>
              </a:rPr>
              <a:t>B</a:t>
            </a:r>
            <a:r>
              <a:rPr lang="en-US" b="1" dirty="0">
                <a:latin typeface="Times New Roman" pitchFamily="18" charset="0"/>
                <a:cs typeface="Times New Roman" pitchFamily="18" charset="0"/>
              </a:rPr>
              <a:t>)=</a:t>
            </a:r>
            <a:r>
              <a:rPr lang="en-US" b="1" i="1" dirty="0">
                <a:latin typeface="Times New Roman" pitchFamily="18" charset="0"/>
                <a:cs typeface="Times New Roman" pitchFamily="18" charset="0"/>
              </a:rPr>
              <a:t>k</a:t>
            </a:r>
            <a:endParaRPr lang="en-US" b="1" i="1" baseline="30000" dirty="0">
              <a:latin typeface="Times New Roman" pitchFamily="18" charset="0"/>
              <a:cs typeface="Times New Roman" pitchFamily="18" charset="0"/>
            </a:endParaRPr>
          </a:p>
          <a:p>
            <a:pPr lvl="8">
              <a:lnSpc>
                <a:spcPct val="90000"/>
              </a:lnSpc>
            </a:pPr>
            <a:endParaRPr lang="en-US" b="1" dirty="0">
              <a:solidFill>
                <a:schemeClr val="accent3"/>
              </a:solidFill>
            </a:endParaRPr>
          </a:p>
          <a:p>
            <a:pPr lvl="8">
              <a:lnSpc>
                <a:spcPct val="90000"/>
              </a:lnSpc>
            </a:pPr>
            <a:endParaRPr lang="en-US" b="1" dirty="0">
              <a:solidFill>
                <a:schemeClr val="accent3"/>
              </a:solidFill>
            </a:endParaRPr>
          </a:p>
          <a:p>
            <a:pPr lvl="8">
              <a:lnSpc>
                <a:spcPct val="90000"/>
              </a:lnSpc>
            </a:pPr>
            <a:endParaRPr lang="en-US" b="1" dirty="0">
              <a:solidFill>
                <a:schemeClr val="accent3"/>
              </a:solidFill>
            </a:endParaRPr>
          </a:p>
          <a:p>
            <a:pPr>
              <a:lnSpc>
                <a:spcPct val="90000"/>
              </a:lnSpc>
            </a:pPr>
            <a:endParaRPr lang="en-US" b="1" dirty="0">
              <a:solidFill>
                <a:schemeClr val="accent3"/>
              </a:solidFill>
            </a:endParaRPr>
          </a:p>
          <a:p>
            <a:pPr marL="457200" lvl="1" indent="0">
              <a:lnSpc>
                <a:spcPct val="90000"/>
              </a:lnSpc>
              <a:buNone/>
            </a:pPr>
            <a:endParaRPr lang="en-US" b="1" i="1" dirty="0"/>
          </a:p>
        </p:txBody>
      </p:sp>
      <p:pic>
        <p:nvPicPr>
          <p:cNvPr id="27655" name="Picture 7" descr="http://www.cs.carleton.edu/cs_comps/0607/recommend/recommender/images/sv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464992"/>
            <a:ext cx="6685407" cy="117380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953768" y="4431718"/>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Rectangle 20"/>
              <p:cNvSpPr/>
              <p:nvPr/>
            </p:nvSpPr>
            <p:spPr>
              <a:xfrm>
                <a:off x="5715000" y="4474136"/>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000" b="0" i="0" smtClean="0">
                          <a:latin typeface="Cambria Math"/>
                        </a:rPr>
                        <m:t>Σ</m:t>
                      </m:r>
                    </m:oMath>
                  </m:oMathPara>
                </a14:m>
                <a:endParaRPr lang="en-US" sz="2000" dirty="0"/>
              </a:p>
            </p:txBody>
          </p:sp>
        </mc:Choice>
        <mc:Fallback xmlns="">
          <p:sp>
            <p:nvSpPr>
              <p:cNvPr id="21" name="Rectangle 20"/>
              <p:cNvSpPr>
                <a:spLocks noRot="1" noChangeAspect="1" noMove="1" noResize="1" noEditPoints="1" noAdjustHandles="1" noChangeArrowheads="1" noChangeShapeType="1" noTextEdit="1"/>
              </p:cNvSpPr>
              <p:nvPr/>
            </p:nvSpPr>
            <p:spPr>
              <a:xfrm>
                <a:off x="5715000" y="4474136"/>
                <a:ext cx="304800" cy="152400"/>
              </a:xfrm>
              <a:prstGeom prst="rect">
                <a:avLst/>
              </a:prstGeom>
              <a:blipFill rotWithShape="1">
                <a:blip r:embed="rId4"/>
                <a:stretch>
                  <a:fillRect l="-12000" t="-36000" b="-64000"/>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334000" y="4653968"/>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11</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334000" y="4653968"/>
                <a:ext cx="304800" cy="228600"/>
              </a:xfrm>
              <a:prstGeom prst="rect">
                <a:avLst/>
              </a:prstGeom>
              <a:blipFill rotWithShape="1">
                <a:blip r:embed="rId5"/>
                <a:stretch>
                  <a:fillRect l="-28000" r="-10000" b="-28947"/>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988050" y="5263568"/>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𝑟𝑟</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5988050" y="5263568"/>
                <a:ext cx="304800" cy="228600"/>
              </a:xfrm>
              <a:prstGeom prst="rect">
                <a:avLst/>
              </a:prstGeom>
              <a:blipFill rotWithShape="1">
                <a:blip r:embed="rId6"/>
                <a:stretch>
                  <a:fillRect l="-26000" r="-6000" b="-23684"/>
                </a:stretch>
              </a:blipFill>
              <a:ln w="38100">
                <a:noFill/>
              </a:ln>
            </p:spPr>
            <p:txBody>
              <a:bodyPr/>
              <a:lstStyle/>
              <a:p>
                <a:r>
                  <a:rPr lang="en-US">
                    <a:noFill/>
                  </a:rPr>
                  <a:t> </a:t>
                </a:r>
              </a:p>
            </p:txBody>
          </p:sp>
        </mc:Fallback>
      </mc:AlternateContent>
      <p:cxnSp>
        <p:nvCxnSpPr>
          <p:cNvPr id="16" name="Straight Connector 15"/>
          <p:cNvCxnSpPr/>
          <p:nvPr/>
        </p:nvCxnSpPr>
        <p:spPr>
          <a:xfrm>
            <a:off x="5854700" y="5140796"/>
            <a:ext cx="381000" cy="364072"/>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638103" y="4664546"/>
            <a:ext cx="0" cy="77470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6927850" y="5322832"/>
            <a:ext cx="838200" cy="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5486400" y="5929666"/>
                <a:ext cx="3245247"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e>
                        <m:sub>
                          <m:r>
                            <a:rPr lang="en-US" i="1">
                              <a:latin typeface="Cambria Math"/>
                            </a:rPr>
                            <m:t>𝐹</m:t>
                          </m:r>
                        </m:sub>
                      </m:sSub>
                      <m:r>
                        <a:rPr lang="en-US" i="1">
                          <a:latin typeface="Cambria Math"/>
                        </a:rPr>
                        <m:t>=</m:t>
                      </m:r>
                      <m:rad>
                        <m:radPr>
                          <m:degHide m:val="on"/>
                          <m:ctrlPr>
                            <a:rPr lang="en-US" i="1">
                              <a:latin typeface="Cambria Math" panose="02040503050406030204" pitchFamily="18" charset="0"/>
                            </a:rPr>
                          </m:ctrlPr>
                        </m:radPr>
                        <m:deg/>
                        <m:e>
                          <m:nary>
                            <m:naryPr>
                              <m:chr m:val="∑"/>
                              <m:supHide m:val="on"/>
                              <m:ctrlPr>
                                <a:rPr lang="en-US" i="1">
                                  <a:latin typeface="Cambria Math" panose="02040503050406030204" pitchFamily="18" charset="0"/>
                                </a:rPr>
                              </m:ctrlPr>
                            </m:naryPr>
                            <m:sub>
                              <m:r>
                                <a:rPr lang="en-US" i="1">
                                  <a:latin typeface="Cambria Math"/>
                                </a:rPr>
                                <m:t>𝑖𝑗</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𝐴</m:t>
                                          </m:r>
                                        </m:e>
                                        <m:sub>
                                          <m:r>
                                            <a:rPr lang="en-US" i="1">
                                              <a:latin typeface="Cambria Math"/>
                                            </a:rPr>
                                            <m:t>𝑖𝑗</m:t>
                                          </m:r>
                                        </m:sub>
                                      </m:sSub>
                                      <m:r>
                                        <a:rPr lang="en-US" i="1">
                                          <a:latin typeface="Cambria Math"/>
                                        </a:rPr>
                                        <m:t>−</m:t>
                                      </m:r>
                                      <m:sSub>
                                        <m:sSubPr>
                                          <m:ctrlPr>
                                            <a:rPr lang="en-US" i="1">
                                              <a:latin typeface="Cambria Math" panose="02040503050406030204" pitchFamily="18" charset="0"/>
                                            </a:rPr>
                                          </m:ctrlPr>
                                        </m:sSubPr>
                                        <m:e>
                                          <m:r>
                                            <a:rPr lang="en-US" i="1">
                                              <a:latin typeface="Cambria Math"/>
                                            </a:rPr>
                                            <m:t>𝐵</m:t>
                                          </m:r>
                                        </m:e>
                                        <m:sub>
                                          <m:r>
                                            <a:rPr lang="en-US" i="1">
                                              <a:latin typeface="Cambria Math"/>
                                            </a:rPr>
                                            <m:t>𝑖𝑗</m:t>
                                          </m:r>
                                        </m:sub>
                                      </m:sSub>
                                    </m:e>
                                  </m:d>
                                </m:e>
                                <m:sup>
                                  <m:r>
                                    <a:rPr lang="en-US" i="1">
                                      <a:latin typeface="Cambria Math"/>
                                    </a:rPr>
                                    <m:t>2</m:t>
                                  </m:r>
                                </m:sup>
                              </m:sSup>
                            </m:e>
                          </m:nary>
                        </m:e>
                      </m:rad>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5486400" y="5929666"/>
                <a:ext cx="3245247" cy="910699"/>
              </a:xfrm>
              <a:prstGeom prst="rect">
                <a:avLst/>
              </a:prstGeom>
              <a:blipFill rotWithShape="1">
                <a:blip r:embed="rId7"/>
                <a:stretch>
                  <a:fillRect/>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32</a:t>
            </a:fld>
            <a:endParaRPr lang="en-US"/>
          </a:p>
        </p:txBody>
      </p:sp>
    </p:spTree>
    <p:extLst>
      <p:ext uri="{BB962C8B-B14F-4D97-AF65-F5344CB8AC3E}">
        <p14:creationId xmlns:p14="http://schemas.microsoft.com/office/powerpoint/2010/main" val="52915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 Best Low Rank Approx.</a:t>
            </a:r>
          </a:p>
        </p:txBody>
      </p:sp>
      <mc:AlternateContent xmlns:mc="http://schemas.openxmlformats.org/markup-compatibility/2006" xmlns:a14="http://schemas.microsoft.com/office/drawing/2010/main">
        <mc:Choice Requires="a14">
          <p:sp>
            <p:nvSpPr>
              <p:cNvPr id="9" name="Rectangle 3"/>
              <p:cNvSpPr txBox="1">
                <a:spLocks noGrp="1" noChangeArrowheads="1"/>
              </p:cNvSpPr>
              <p:nvPr>
                <p:ph idx="1"/>
              </p:nvPr>
            </p:nvSpPr>
            <p:spPr>
              <a:xfrm>
                <a:off x="457200" y="1295400"/>
                <a:ext cx="8610600" cy="5257801"/>
              </a:xfrm>
              <a:prstGeom prst="rect">
                <a:avLst/>
              </a:prstGeom>
            </p:spPr>
            <p:txBody>
              <a:bodyPr vert="horz" lIns="54864" tIns="91440" rtlCol="0">
                <a:normAutofit/>
              </a:bodyPr>
              <a:lstStyle/>
              <a:p>
                <a:pPr>
                  <a:lnSpc>
                    <a:spcPct val="90000"/>
                  </a:lnSpc>
                </a:pPr>
                <a:r>
                  <a:rPr lang="en-US" b="1" u="sng" dirty="0">
                    <a:solidFill>
                      <a:srgbClr val="FF0066"/>
                    </a:solidFill>
                  </a:rPr>
                  <a:t>Theorem:</a:t>
                </a:r>
                <a:r>
                  <a:rPr lang="en-US" dirty="0">
                    <a:solidFill>
                      <a:srgbClr val="FF0066"/>
                    </a:solidFill>
                  </a:rPr>
                  <a:t> </a:t>
                </a:r>
                <a:r>
                  <a:rPr lang="en-US" dirty="0">
                    <a:solidFill>
                      <a:srgbClr val="0000FF"/>
                    </a:solidFill>
                  </a:rPr>
                  <a:t>Let</a:t>
                </a:r>
                <a:r>
                  <a:rPr lang="en-US" dirty="0">
                    <a:solidFill>
                      <a:schemeClr val="accent2"/>
                    </a:solidFill>
                  </a:rPr>
                  <a:t> </a:t>
                </a:r>
                <a:r>
                  <a:rPr lang="en-US" b="1" dirty="0"/>
                  <a:t>A</a:t>
                </a:r>
                <a:r>
                  <a:rPr lang="en-US" dirty="0"/>
                  <a:t> = </a:t>
                </a:r>
                <a:r>
                  <a:rPr lang="en-US" b="1" dirty="0"/>
                  <a:t>U </a:t>
                </a:r>
                <a:r>
                  <a:rPr lang="en-US" b="1" dirty="0">
                    <a:sym typeface="Symbol"/>
                  </a:rPr>
                  <a:t></a:t>
                </a:r>
                <a:r>
                  <a:rPr lang="en-US" b="1" dirty="0"/>
                  <a:t> V</a:t>
                </a:r>
                <a:r>
                  <a:rPr lang="en-US" baseline="30000" dirty="0"/>
                  <a:t>T</a:t>
                </a:r>
                <a:r>
                  <a:rPr lang="en-US" dirty="0"/>
                  <a:t>  </a:t>
                </a:r>
                <a:r>
                  <a:rPr lang="en-US" sz="2800" dirty="0"/>
                  <a:t>(</a:t>
                </a:r>
                <a:r>
                  <a:rPr lang="el-GR" sz="2800" dirty="0">
                    <a:latin typeface="Times New Roman"/>
                    <a:cs typeface="Times New Roman"/>
                  </a:rPr>
                  <a:t>σ</a:t>
                </a:r>
                <a:r>
                  <a:rPr lang="en-US" sz="2800" baseline="-25000" dirty="0"/>
                  <a:t>1</a:t>
                </a:r>
                <a:r>
                  <a:rPr lang="en-US" sz="2800" dirty="0">
                    <a:sym typeface="Symbol"/>
                  </a:rPr>
                  <a:t></a:t>
                </a:r>
                <a:r>
                  <a:rPr lang="el-GR" sz="2800" dirty="0">
                    <a:latin typeface="Times New Roman"/>
                    <a:cs typeface="Times New Roman"/>
                  </a:rPr>
                  <a:t>σ</a:t>
                </a:r>
                <a:r>
                  <a:rPr lang="en-US" sz="2800" baseline="-25000" dirty="0"/>
                  <a:t>2</a:t>
                </a:r>
                <a:r>
                  <a:rPr lang="en-US" sz="2800" dirty="0">
                    <a:sym typeface="Symbol"/>
                  </a:rPr>
                  <a:t></a:t>
                </a:r>
                <a:r>
                  <a:rPr lang="en-US" sz="2800" dirty="0"/>
                  <a:t>…, rank(</a:t>
                </a:r>
                <a:r>
                  <a:rPr lang="en-US" sz="2800" b="1" i="1" dirty="0"/>
                  <a:t>A</a:t>
                </a:r>
                <a:r>
                  <a:rPr lang="en-US" sz="2800" dirty="0"/>
                  <a:t>)=</a:t>
                </a:r>
                <a:r>
                  <a:rPr lang="en-US" sz="2800" b="1" i="1" dirty="0"/>
                  <a:t>r</a:t>
                </a:r>
                <a:r>
                  <a:rPr lang="en-US" sz="2800" dirty="0"/>
                  <a:t>)</a:t>
                </a:r>
              </a:p>
              <a:p>
                <a:pPr>
                  <a:lnSpc>
                    <a:spcPct val="90000"/>
                  </a:lnSpc>
                  <a:buNone/>
                </a:pPr>
                <a:r>
                  <a:rPr lang="en-US" dirty="0">
                    <a:solidFill>
                      <a:schemeClr val="accent3"/>
                    </a:solidFill>
                  </a:rPr>
                  <a:t>	</a:t>
                </a:r>
                <a:r>
                  <a:rPr lang="en-US" b="1" dirty="0">
                    <a:solidFill>
                      <a:srgbClr val="0000FF"/>
                    </a:solidFill>
                  </a:rPr>
                  <a:t>then</a:t>
                </a:r>
                <a:r>
                  <a:rPr lang="en-US" dirty="0">
                    <a:solidFill>
                      <a:srgbClr val="0000FF"/>
                    </a:solidFill>
                  </a:rPr>
                  <a:t> </a:t>
                </a:r>
                <a:r>
                  <a:rPr lang="en-US" b="1" dirty="0"/>
                  <a:t>B</a:t>
                </a:r>
                <a:r>
                  <a:rPr lang="en-US" dirty="0"/>
                  <a:t> = </a:t>
                </a:r>
                <a:r>
                  <a:rPr lang="en-US" b="1" dirty="0"/>
                  <a:t>U </a:t>
                </a:r>
                <a:r>
                  <a:rPr lang="en-US" b="1" dirty="0">
                    <a:sym typeface="Symbol"/>
                  </a:rPr>
                  <a:t>S</a:t>
                </a:r>
                <a:r>
                  <a:rPr lang="en-US" b="1" dirty="0"/>
                  <a:t> V</a:t>
                </a:r>
                <a:r>
                  <a:rPr lang="en-US" baseline="30000" dirty="0"/>
                  <a:t>T</a:t>
                </a:r>
                <a:r>
                  <a:rPr lang="en-US" dirty="0"/>
                  <a:t> </a:t>
                </a:r>
              </a:p>
              <a:p>
                <a:pPr lvl="1">
                  <a:lnSpc>
                    <a:spcPct val="90000"/>
                  </a:lnSpc>
                </a:pPr>
                <a:r>
                  <a:rPr lang="en-US" b="1" dirty="0"/>
                  <a:t>S</a:t>
                </a:r>
                <a:r>
                  <a:rPr lang="en-US" dirty="0"/>
                  <a:t> =</a:t>
                </a:r>
                <a:r>
                  <a:rPr lang="en-US" dirty="0">
                    <a:sym typeface="Symbol"/>
                  </a:rPr>
                  <a:t> </a:t>
                </a:r>
                <a:r>
                  <a:rPr lang="en-US" b="1" dirty="0">
                    <a:sym typeface="Symbol"/>
                  </a:rPr>
                  <a:t>diagonal </a:t>
                </a:r>
                <a:r>
                  <a:rPr lang="en-US" b="1" i="1" dirty="0" err="1">
                    <a:latin typeface="Times New Roman" pitchFamily="18" charset="0"/>
                    <a:cs typeface="Times New Roman" pitchFamily="18" charset="0"/>
                    <a:sym typeface="Symbol"/>
                  </a:rPr>
                  <a:t>r</a:t>
                </a:r>
                <a:r>
                  <a:rPr lang="en-US" sz="2000" b="1" dirty="0" err="1">
                    <a:sym typeface="Symbol"/>
                  </a:rPr>
                  <a:t>x</a:t>
                </a:r>
                <a:r>
                  <a:rPr lang="en-US" b="1" i="1" dirty="0" err="1">
                    <a:latin typeface="Times New Roman" pitchFamily="18" charset="0"/>
                    <a:cs typeface="Times New Roman" pitchFamily="18" charset="0"/>
                    <a:sym typeface="Symbol"/>
                  </a:rPr>
                  <a:t>r</a:t>
                </a:r>
                <a:r>
                  <a:rPr lang="en-US" b="1" dirty="0">
                    <a:sym typeface="Symbol"/>
                  </a:rPr>
                  <a:t> matrix</a:t>
                </a:r>
                <a:r>
                  <a:rPr lang="en-US" dirty="0">
                    <a:sym typeface="Symbol"/>
                  </a:rPr>
                  <a:t> where </a:t>
                </a:r>
                <a:r>
                  <a:rPr lang="en-US" i="1" dirty="0" err="1">
                    <a:sym typeface="Symbol"/>
                  </a:rPr>
                  <a:t>s</a:t>
                </a:r>
                <a:r>
                  <a:rPr lang="en-US" i="1" baseline="-25000" dirty="0" err="1">
                    <a:sym typeface="Symbol"/>
                  </a:rPr>
                  <a:t>i</a:t>
                </a:r>
                <a:r>
                  <a:rPr lang="en-US" i="1" dirty="0">
                    <a:sym typeface="Symbol"/>
                  </a:rPr>
                  <a:t>=</a:t>
                </a:r>
                <a:r>
                  <a:rPr lang="el-GR" i="1" dirty="0">
                    <a:latin typeface="Times New Roman"/>
                    <a:cs typeface="Times New Roman"/>
                  </a:rPr>
                  <a:t>σ</a:t>
                </a:r>
                <a:r>
                  <a:rPr lang="en-US" i="1" baseline="-25000" dirty="0" err="1"/>
                  <a:t>i</a:t>
                </a:r>
                <a:r>
                  <a:rPr lang="en-US" dirty="0"/>
                  <a:t> (</a:t>
                </a:r>
                <a:r>
                  <a:rPr lang="en-US" i="1" dirty="0" err="1"/>
                  <a:t>i</a:t>
                </a:r>
                <a:r>
                  <a:rPr lang="en-US" i="1" dirty="0"/>
                  <a:t>=1…k</a:t>
                </a:r>
                <a:r>
                  <a:rPr lang="en-US" dirty="0"/>
                  <a:t>) else </a:t>
                </a:r>
                <a:r>
                  <a:rPr lang="en-US" i="1" dirty="0" err="1">
                    <a:sym typeface="Symbol"/>
                  </a:rPr>
                  <a:t>s</a:t>
                </a:r>
                <a:r>
                  <a:rPr lang="en-US" i="1" baseline="-25000" dirty="0" err="1">
                    <a:sym typeface="Symbol"/>
                  </a:rPr>
                  <a:t>i</a:t>
                </a:r>
                <a:r>
                  <a:rPr lang="en-US" dirty="0">
                    <a:sym typeface="Symbol"/>
                  </a:rPr>
                  <a:t>=</a:t>
                </a:r>
                <a:r>
                  <a:rPr lang="en-US" dirty="0"/>
                  <a:t>0</a:t>
                </a:r>
              </a:p>
              <a:p>
                <a:pPr marL="118872" indent="0">
                  <a:lnSpc>
                    <a:spcPct val="90000"/>
                  </a:lnSpc>
                  <a:buNone/>
                </a:pPr>
                <a:r>
                  <a:rPr lang="en-US" dirty="0">
                    <a:solidFill>
                      <a:schemeClr val="accent3"/>
                    </a:solidFill>
                  </a:rPr>
                  <a:t>   </a:t>
                </a:r>
                <a:r>
                  <a:rPr lang="en-US" dirty="0">
                    <a:solidFill>
                      <a:srgbClr val="0000FF"/>
                    </a:solidFill>
                  </a:rPr>
                  <a:t>is a best rank-</a:t>
                </a:r>
                <a:r>
                  <a:rPr lang="en-US" b="1" i="1" dirty="0">
                    <a:solidFill>
                      <a:srgbClr val="0000FF"/>
                    </a:solidFill>
                  </a:rPr>
                  <a:t>k</a:t>
                </a:r>
                <a:r>
                  <a:rPr lang="en-US" dirty="0">
                    <a:solidFill>
                      <a:srgbClr val="0000FF"/>
                    </a:solidFill>
                  </a:rPr>
                  <a:t> approximation to </a:t>
                </a:r>
                <a:r>
                  <a:rPr lang="en-US" b="1" i="1" dirty="0">
                    <a:solidFill>
                      <a:srgbClr val="0000FF"/>
                    </a:solidFill>
                  </a:rPr>
                  <a:t>A</a:t>
                </a:r>
                <a:r>
                  <a:rPr lang="en-US" dirty="0">
                    <a:solidFill>
                      <a:srgbClr val="0000FF"/>
                    </a:solidFill>
                  </a:rPr>
                  <a:t>:</a:t>
                </a:r>
              </a:p>
              <a:p>
                <a:pPr lvl="1">
                  <a:lnSpc>
                    <a:spcPct val="90000"/>
                  </a:lnSpc>
                </a:pPr>
                <a:r>
                  <a:rPr lang="en-US" b="1" i="1" dirty="0">
                    <a:solidFill>
                      <a:srgbClr val="008000"/>
                    </a:solidFill>
                    <a:latin typeface="Times New Roman" pitchFamily="18" charset="0"/>
                    <a:cs typeface="Times New Roman" pitchFamily="18" charset="0"/>
                  </a:rPr>
                  <a:t>B</a:t>
                </a:r>
                <a:r>
                  <a:rPr lang="en-US" b="1" dirty="0">
                    <a:solidFill>
                      <a:srgbClr val="008000"/>
                    </a:solidFill>
                    <a:latin typeface="Times New Roman" pitchFamily="18" charset="0"/>
                    <a:cs typeface="Times New Roman" pitchFamily="18" charset="0"/>
                  </a:rPr>
                  <a:t> </a:t>
                </a:r>
                <a:r>
                  <a:rPr lang="en-US" b="1" dirty="0">
                    <a:solidFill>
                      <a:srgbClr val="008000"/>
                    </a:solidFill>
                  </a:rPr>
                  <a:t>is a solution to </a:t>
                </a:r>
                <a:r>
                  <a:rPr lang="en-US" b="1" dirty="0" err="1">
                    <a:solidFill>
                      <a:srgbClr val="008000"/>
                    </a:solidFill>
                    <a:latin typeface="Times New Roman" pitchFamily="18" charset="0"/>
                    <a:cs typeface="Times New Roman" pitchFamily="18" charset="0"/>
                  </a:rPr>
                  <a:t>min</a:t>
                </a:r>
                <a:r>
                  <a:rPr lang="en-US" b="1" i="1" baseline="-25000" dirty="0" err="1">
                    <a:solidFill>
                      <a:srgbClr val="008000"/>
                    </a:solidFill>
                    <a:latin typeface="Times New Roman" pitchFamily="18" charset="0"/>
                    <a:cs typeface="Times New Roman" pitchFamily="18" charset="0"/>
                  </a:rPr>
                  <a:t>B</a:t>
                </a:r>
                <a:r>
                  <a:rPr lang="en-US" b="1" dirty="0">
                    <a:solidFill>
                      <a:srgbClr val="008000"/>
                    </a:solidFill>
                    <a:latin typeface="Times New Roman" pitchFamily="18" charset="0"/>
                    <a:cs typeface="Times New Roman" pitchFamily="18" charset="0"/>
                  </a:rPr>
                  <a:t> </a:t>
                </a:r>
                <a:r>
                  <a:rPr lang="en-US" b="1" dirty="0" err="1">
                    <a:solidFill>
                      <a:srgbClr val="008000"/>
                    </a:solidFill>
                    <a:latin typeface="Times New Roman" pitchFamily="18" charset="0"/>
                    <a:cs typeface="Times New Roman" pitchFamily="18" charset="0"/>
                  </a:rPr>
                  <a:t>ǁ</a:t>
                </a:r>
                <a:r>
                  <a:rPr lang="en-US" b="1" i="1" dirty="0" err="1">
                    <a:solidFill>
                      <a:srgbClr val="008000"/>
                    </a:solidFill>
                    <a:latin typeface="Times New Roman" pitchFamily="18" charset="0"/>
                    <a:cs typeface="Times New Roman" pitchFamily="18" charset="0"/>
                  </a:rPr>
                  <a:t>A-B</a:t>
                </a:r>
                <a:r>
                  <a:rPr lang="en-US" b="1" dirty="0" err="1">
                    <a:solidFill>
                      <a:srgbClr val="008000"/>
                    </a:solidFill>
                    <a:latin typeface="Times New Roman" pitchFamily="18" charset="0"/>
                    <a:cs typeface="Times New Roman" pitchFamily="18" charset="0"/>
                  </a:rPr>
                  <a:t>ǁ</a:t>
                </a:r>
                <a:r>
                  <a:rPr lang="en-US" b="1" baseline="-25000" dirty="0" err="1">
                    <a:solidFill>
                      <a:srgbClr val="008000"/>
                    </a:solidFill>
                    <a:latin typeface="Times New Roman" pitchFamily="18" charset="0"/>
                    <a:cs typeface="Times New Roman" pitchFamily="18" charset="0"/>
                  </a:rPr>
                  <a:t>F</a:t>
                </a:r>
                <a:r>
                  <a:rPr lang="en-US" b="1" dirty="0">
                    <a:solidFill>
                      <a:srgbClr val="008000"/>
                    </a:solidFill>
                    <a:latin typeface="Times New Roman" pitchFamily="18" charset="0"/>
                    <a:cs typeface="Times New Roman" pitchFamily="18" charset="0"/>
                  </a:rPr>
                  <a:t>  </a:t>
                </a:r>
                <a:r>
                  <a:rPr lang="en-US" b="1" dirty="0">
                    <a:solidFill>
                      <a:srgbClr val="008000"/>
                    </a:solidFill>
                  </a:rPr>
                  <a:t>where </a:t>
                </a:r>
                <a:r>
                  <a:rPr lang="en-US" b="1" dirty="0">
                    <a:solidFill>
                      <a:srgbClr val="008000"/>
                    </a:solidFill>
                    <a:latin typeface="Times New Roman" pitchFamily="18" charset="0"/>
                    <a:cs typeface="Times New Roman" pitchFamily="18" charset="0"/>
                  </a:rPr>
                  <a:t>rank(</a:t>
                </a:r>
                <a:r>
                  <a:rPr lang="en-US" b="1" i="1" dirty="0">
                    <a:solidFill>
                      <a:srgbClr val="008000"/>
                    </a:solidFill>
                    <a:latin typeface="Times New Roman" pitchFamily="18" charset="0"/>
                    <a:cs typeface="Times New Roman" pitchFamily="18" charset="0"/>
                  </a:rPr>
                  <a:t>B</a:t>
                </a:r>
                <a:r>
                  <a:rPr lang="en-US" b="1" dirty="0">
                    <a:solidFill>
                      <a:srgbClr val="008000"/>
                    </a:solidFill>
                    <a:latin typeface="Times New Roman" pitchFamily="18" charset="0"/>
                    <a:cs typeface="Times New Roman" pitchFamily="18" charset="0"/>
                  </a:rPr>
                  <a:t>)=</a:t>
                </a:r>
                <a:r>
                  <a:rPr lang="en-US" b="1" i="1" dirty="0">
                    <a:solidFill>
                      <a:srgbClr val="008000"/>
                    </a:solidFill>
                    <a:latin typeface="Times New Roman" pitchFamily="18" charset="0"/>
                    <a:cs typeface="Times New Roman" pitchFamily="18" charset="0"/>
                  </a:rPr>
                  <a:t>k</a:t>
                </a:r>
                <a:endParaRPr lang="en-US" b="1" i="1" baseline="30000" dirty="0">
                  <a:solidFill>
                    <a:srgbClr val="008000"/>
                  </a:solidFill>
                  <a:latin typeface="Times New Roman" pitchFamily="18" charset="0"/>
                  <a:cs typeface="Times New Roman" pitchFamily="18" charset="0"/>
                </a:endParaRPr>
              </a:p>
              <a:p>
                <a:pPr lvl="8">
                  <a:lnSpc>
                    <a:spcPct val="90000"/>
                  </a:lnSpc>
                </a:pPr>
                <a:endParaRPr lang="en-US" b="1" dirty="0">
                  <a:solidFill>
                    <a:schemeClr val="accent3"/>
                  </a:solidFill>
                </a:endParaRPr>
              </a:p>
              <a:p>
                <a:pPr lvl="8">
                  <a:lnSpc>
                    <a:spcPct val="90000"/>
                  </a:lnSpc>
                </a:pPr>
                <a:endParaRPr lang="en-US" b="1" dirty="0">
                  <a:solidFill>
                    <a:schemeClr val="accent3"/>
                  </a:solidFill>
                </a:endParaRPr>
              </a:p>
              <a:p>
                <a:pPr lvl="8">
                  <a:lnSpc>
                    <a:spcPct val="90000"/>
                  </a:lnSpc>
                </a:pPr>
                <a:endParaRPr lang="en-US" b="1" dirty="0">
                  <a:solidFill>
                    <a:schemeClr val="accent3"/>
                  </a:solidFill>
                </a:endParaRPr>
              </a:p>
              <a:p>
                <a:pPr>
                  <a:lnSpc>
                    <a:spcPct val="90000"/>
                  </a:lnSpc>
                </a:pPr>
                <a:endParaRPr lang="en-US" b="1" dirty="0">
                  <a:solidFill>
                    <a:schemeClr val="accent3"/>
                  </a:solidFill>
                </a:endParaRPr>
              </a:p>
              <a:p>
                <a:pPr>
                  <a:lnSpc>
                    <a:spcPct val="90000"/>
                  </a:lnSpc>
                </a:pPr>
                <a:r>
                  <a:rPr lang="en-US" b="1" dirty="0">
                    <a:solidFill>
                      <a:srgbClr val="008000"/>
                    </a:solidFill>
                  </a:rPr>
                  <a:t>We will need 2 facts:</a:t>
                </a:r>
              </a:p>
              <a:p>
                <a:pPr lvl="1">
                  <a:lnSpc>
                    <a:spcPct val="90000"/>
                  </a:lnSpc>
                </a:pPr>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a:rPr>
                                  <m:t>𝑀</m:t>
                                </m:r>
                              </m:e>
                            </m:d>
                          </m:e>
                        </m:d>
                      </m:e>
                      <m:sub>
                        <m:r>
                          <a:rPr lang="en-US" b="0" i="1" smtClean="0">
                            <a:latin typeface="Cambria Math"/>
                          </a:rPr>
                          <m:t>𝐹</m:t>
                        </m:r>
                      </m:sub>
                    </m:sSub>
                    <m:r>
                      <a:rPr lang="en-US" b="0" i="1" smtClean="0">
                        <a:latin typeface="Cambria Math"/>
                      </a:rPr>
                      <m:t>=</m:t>
                    </m:r>
                    <m:nary>
                      <m:naryPr>
                        <m:chr m:val="∑"/>
                        <m:supHide m:val="on"/>
                        <m:ctrlPr>
                          <a:rPr lang="en-US" b="0" i="1" smtClean="0">
                            <a:latin typeface="Cambria Math" panose="02040503050406030204" pitchFamily="18" charset="0"/>
                          </a:rPr>
                        </m:ctrlPr>
                      </m:naryPr>
                      <m:sub>
                        <m:r>
                          <a:rPr lang="en-US" b="0" i="1" smtClean="0">
                            <a:latin typeface="Cambria Math"/>
                          </a:rPr>
                          <m:t>𝑖</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𝑞</m:t>
                                    </m:r>
                                  </m:e>
                                  <m:sub>
                                    <m:r>
                                      <a:rPr lang="en-US" b="0" i="1" smtClean="0">
                                        <a:latin typeface="Cambria Math"/>
                                      </a:rPr>
                                      <m:t>𝑖𝑖</m:t>
                                    </m:r>
                                  </m:sub>
                                </m:sSub>
                              </m:e>
                            </m:d>
                          </m:e>
                          <m:sup>
                            <m:r>
                              <a:rPr lang="en-US" b="0" i="1" smtClean="0">
                                <a:latin typeface="Cambria Math"/>
                              </a:rPr>
                              <m:t>2</m:t>
                            </m:r>
                          </m:sup>
                        </m:sSup>
                      </m:e>
                    </m:nary>
                  </m:oMath>
                </a14:m>
                <a:r>
                  <a:rPr lang="en-US" dirty="0"/>
                  <a:t> where </a:t>
                </a:r>
                <a:r>
                  <a:rPr lang="en-US" b="1" i="1" dirty="0"/>
                  <a:t>M</a:t>
                </a:r>
                <a:r>
                  <a:rPr lang="en-US" b="1" dirty="0"/>
                  <a:t> </a:t>
                </a:r>
                <a:r>
                  <a:rPr lang="en-US" dirty="0"/>
                  <a:t>= </a:t>
                </a:r>
                <a:r>
                  <a:rPr lang="en-US" b="1" i="1" dirty="0"/>
                  <a:t>P</a:t>
                </a:r>
                <a:r>
                  <a:rPr lang="en-US" i="1" dirty="0"/>
                  <a:t> </a:t>
                </a:r>
                <a:r>
                  <a:rPr lang="en-US" b="1" i="1" dirty="0"/>
                  <a:t>Q</a:t>
                </a:r>
                <a:r>
                  <a:rPr lang="en-US" i="1" dirty="0"/>
                  <a:t> </a:t>
                </a:r>
                <a:r>
                  <a:rPr lang="en-US" b="1" i="1" dirty="0"/>
                  <a:t>R</a:t>
                </a:r>
                <a:r>
                  <a:rPr lang="en-US" dirty="0"/>
                  <a:t> is SVD of </a:t>
                </a:r>
                <a:r>
                  <a:rPr lang="en-US" b="1" i="1" dirty="0"/>
                  <a:t>M</a:t>
                </a:r>
              </a:p>
              <a:p>
                <a:pPr lvl="1">
                  <a:lnSpc>
                    <a:spcPct val="90000"/>
                  </a:lnSpc>
                </a:pPr>
                <a:r>
                  <a:rPr lang="en-US" b="1" dirty="0"/>
                  <a:t>U </a:t>
                </a:r>
                <a:r>
                  <a:rPr lang="en-US" b="1" dirty="0">
                    <a:sym typeface="Symbol"/>
                  </a:rPr>
                  <a:t></a:t>
                </a:r>
                <a:r>
                  <a:rPr lang="en-US" b="1" dirty="0"/>
                  <a:t> V</a:t>
                </a:r>
                <a:r>
                  <a:rPr lang="en-US" baseline="30000" dirty="0"/>
                  <a:t>T </a:t>
                </a:r>
                <a:r>
                  <a:rPr lang="en-US" dirty="0"/>
                  <a:t>- </a:t>
                </a:r>
                <a:r>
                  <a:rPr lang="en-US" b="1" dirty="0"/>
                  <a:t>U </a:t>
                </a:r>
                <a:r>
                  <a:rPr lang="en-US" b="1" dirty="0">
                    <a:sym typeface="Symbol"/>
                  </a:rPr>
                  <a:t>S</a:t>
                </a:r>
                <a:r>
                  <a:rPr lang="en-US" b="1" dirty="0"/>
                  <a:t> V</a:t>
                </a:r>
                <a:r>
                  <a:rPr lang="en-US" baseline="30000" dirty="0"/>
                  <a:t>T</a:t>
                </a:r>
                <a:r>
                  <a:rPr lang="en-US" dirty="0"/>
                  <a:t> = </a:t>
                </a:r>
                <a:r>
                  <a:rPr lang="en-US" b="1" dirty="0"/>
                  <a:t>U</a:t>
                </a:r>
                <a:r>
                  <a:rPr lang="en-US" dirty="0"/>
                  <a:t> (</a:t>
                </a:r>
                <a:r>
                  <a:rPr lang="en-US" b="1" dirty="0">
                    <a:sym typeface="Symbol"/>
                  </a:rPr>
                  <a:t> - S</a:t>
                </a:r>
                <a:r>
                  <a:rPr lang="en-US" dirty="0"/>
                  <a:t>) </a:t>
                </a:r>
                <a:r>
                  <a:rPr lang="en-US" b="1" dirty="0"/>
                  <a:t>V</a:t>
                </a:r>
                <a:r>
                  <a:rPr lang="en-US" baseline="30000" dirty="0"/>
                  <a:t>T </a:t>
                </a:r>
                <a:endParaRPr lang="en-US" dirty="0"/>
              </a:p>
              <a:p>
                <a:pPr marL="457200" lvl="1" indent="0">
                  <a:lnSpc>
                    <a:spcPct val="90000"/>
                  </a:lnSpc>
                  <a:buNone/>
                </a:pPr>
                <a:endParaRPr lang="en-US" b="1" i="1" dirty="0"/>
              </a:p>
            </p:txBody>
          </p:sp>
        </mc:Choice>
        <mc:Fallback xmlns="">
          <p:sp>
            <p:nvSpPr>
              <p:cNvPr id="9" name="Rectangle 3"/>
              <p:cNvSpPr txBox="1">
                <a:spLocks noGrp="1" noRot="1" noChangeAspect="1" noMove="1" noResize="1" noEditPoints="1" noAdjustHandles="1" noChangeArrowheads="1" noChangeShapeType="1" noTextEdit="1"/>
              </p:cNvSpPr>
              <p:nvPr>
                <p:ph idx="1"/>
              </p:nvPr>
            </p:nvSpPr>
            <p:spPr>
              <a:xfrm>
                <a:off x="457200" y="1295400"/>
                <a:ext cx="8610600" cy="5257801"/>
              </a:xfrm>
              <a:prstGeom prst="rect">
                <a:avLst/>
              </a:prstGeom>
              <a:blipFill rotWithShape="1">
                <a:blip r:embed="rId3"/>
                <a:stretch>
                  <a:fillRect t="-1856" b="-3016"/>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33</a:t>
            </a:fld>
            <a:endParaRPr lang="en-US"/>
          </a:p>
        </p:txBody>
      </p:sp>
      <p:pic>
        <p:nvPicPr>
          <p:cNvPr id="27655" name="Picture 7" descr="http://www.cs.carleton.edu/cs_comps/0607/recommend/recommender/images/svd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697224"/>
            <a:ext cx="6685407" cy="117380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953768" y="3663950"/>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Rectangle 20"/>
              <p:cNvSpPr/>
              <p:nvPr/>
            </p:nvSpPr>
            <p:spPr>
              <a:xfrm>
                <a:off x="5715000" y="3706368"/>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000" b="0" i="0" smtClean="0">
                          <a:latin typeface="Cambria Math"/>
                        </a:rPr>
                        <m:t>Σ</m:t>
                      </m:r>
                    </m:oMath>
                  </m:oMathPara>
                </a14:m>
                <a:endParaRPr lang="en-US" sz="2000" dirty="0"/>
              </a:p>
            </p:txBody>
          </p:sp>
        </mc:Choice>
        <mc:Fallback xmlns="">
          <p:sp>
            <p:nvSpPr>
              <p:cNvPr id="21" name="Rectangle 20"/>
              <p:cNvSpPr>
                <a:spLocks noRot="1" noChangeAspect="1" noMove="1" noResize="1" noEditPoints="1" noAdjustHandles="1" noChangeArrowheads="1" noChangeShapeType="1" noTextEdit="1"/>
              </p:cNvSpPr>
              <p:nvPr/>
            </p:nvSpPr>
            <p:spPr>
              <a:xfrm>
                <a:off x="5715000" y="3706368"/>
                <a:ext cx="304800" cy="152400"/>
              </a:xfrm>
              <a:prstGeom prst="rect">
                <a:avLst/>
              </a:prstGeom>
              <a:blipFill rotWithShape="1">
                <a:blip r:embed="rId5"/>
                <a:stretch>
                  <a:fillRect l="-12000" t="-36000" b="-64000"/>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334000" y="3886200"/>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11</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334000" y="3886200"/>
                <a:ext cx="304800" cy="228600"/>
              </a:xfrm>
              <a:prstGeom prst="rect">
                <a:avLst/>
              </a:prstGeom>
              <a:blipFill rotWithShape="1">
                <a:blip r:embed="rId6"/>
                <a:stretch>
                  <a:fillRect l="-28000" r="-10000" b="-29730"/>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988050" y="4495800"/>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𝑟𝑟</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5988050" y="4495800"/>
                <a:ext cx="304800" cy="228600"/>
              </a:xfrm>
              <a:prstGeom prst="rect">
                <a:avLst/>
              </a:prstGeom>
              <a:blipFill rotWithShape="1">
                <a:blip r:embed="rId7"/>
                <a:stretch>
                  <a:fillRect l="-26000" r="-6000" b="-24324"/>
                </a:stretch>
              </a:blipFill>
              <a:ln w="38100">
                <a:noFill/>
              </a:ln>
            </p:spPr>
            <p:txBody>
              <a:bodyPr/>
              <a:lstStyle/>
              <a:p>
                <a:r>
                  <a:rPr lang="en-US">
                    <a:noFill/>
                  </a:rPr>
                  <a:t> </a:t>
                </a:r>
              </a:p>
            </p:txBody>
          </p:sp>
        </mc:Fallback>
      </mc:AlternateContent>
      <p:cxnSp>
        <p:nvCxnSpPr>
          <p:cNvPr id="16" name="Straight Connector 15"/>
          <p:cNvCxnSpPr/>
          <p:nvPr/>
        </p:nvCxnSpPr>
        <p:spPr>
          <a:xfrm>
            <a:off x="5854700" y="4373028"/>
            <a:ext cx="381000" cy="364072"/>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638103" y="3896778"/>
            <a:ext cx="0" cy="77470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6927850" y="4555064"/>
            <a:ext cx="838200" cy="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grpSp>
        <p:nvGrpSpPr>
          <p:cNvPr id="17" name="Group 16"/>
          <p:cNvGrpSpPr/>
          <p:nvPr/>
        </p:nvGrpSpPr>
        <p:grpSpPr>
          <a:xfrm>
            <a:off x="7696200" y="0"/>
            <a:ext cx="1447800" cy="685800"/>
            <a:chOff x="7696200" y="0"/>
            <a:chExt cx="1447800" cy="685800"/>
          </a:xfrm>
        </p:grpSpPr>
        <p:sp>
          <p:nvSpPr>
            <p:cNvPr id="18" name="Teardrop 17"/>
            <p:cNvSpPr/>
            <p:nvPr/>
          </p:nvSpPr>
          <p:spPr>
            <a:xfrm>
              <a:off x="7696200" y="0"/>
              <a:ext cx="1447800" cy="685800"/>
            </a:xfrm>
            <a:prstGeom prst="teardrop">
              <a:avLst/>
            </a:prstGeom>
            <a:solidFill>
              <a:srgbClr val="FF0000"/>
            </a:solidFill>
            <a:ln w="38100">
              <a:solidFill>
                <a:schemeClr val="bg1"/>
              </a:solidFill>
            </a:ln>
          </p:spPr>
          <p:style>
            <a:lnRef idx="1">
              <a:schemeClr val="dk1"/>
            </a:lnRef>
            <a:fillRef idx="0">
              <a:schemeClr val="dk1"/>
            </a:fillRef>
            <a:effectRef idx="0">
              <a:schemeClr val="dk1"/>
            </a:effectRef>
            <a:fontRef idx="minor">
              <a:schemeClr val="tx1"/>
            </a:fontRef>
          </p:style>
          <p:txBody>
            <a:bodyPr lIns="0" rIns="0" rtlCol="0" anchor="ctr"/>
            <a:lstStyle/>
            <a:p>
              <a:pPr algn="ctr"/>
              <a:endParaRPr lang="en-US" sz="2800" b="1" dirty="0">
                <a:solidFill>
                  <a:schemeClr val="bg1"/>
                </a:solidFill>
              </a:endParaRPr>
            </a:p>
          </p:txBody>
        </p:sp>
        <p:sp>
          <p:nvSpPr>
            <p:cNvPr id="19" name="Rectangle 18"/>
            <p:cNvSpPr/>
            <p:nvPr/>
          </p:nvSpPr>
          <p:spPr>
            <a:xfrm>
              <a:off x="7768302" y="76200"/>
              <a:ext cx="1375698" cy="523220"/>
            </a:xfrm>
            <a:prstGeom prst="rect">
              <a:avLst/>
            </a:prstGeom>
          </p:spPr>
          <p:txBody>
            <a:bodyPr wrap="none">
              <a:spAutoFit/>
            </a:bodyPr>
            <a:lstStyle/>
            <a:p>
              <a:pPr algn="ctr"/>
              <a:r>
                <a:rPr lang="en-US" sz="2800" b="1" dirty="0">
                  <a:solidFill>
                    <a:schemeClr val="bg1"/>
                  </a:solidFill>
                </a:rPr>
                <a:t>Details!</a:t>
              </a:r>
            </a:p>
          </p:txBody>
        </p:sp>
      </p:grpSp>
    </p:spTree>
    <p:extLst>
      <p:ext uri="{BB962C8B-B14F-4D97-AF65-F5344CB8AC3E}">
        <p14:creationId xmlns:p14="http://schemas.microsoft.com/office/powerpoint/2010/main" val="191378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 Best Low Rank Approx.</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34</a:t>
            </a:fld>
            <a:endParaRPr lang="en-US"/>
          </a:p>
        </p:txBody>
      </p:sp>
      <mc:AlternateContent xmlns:mc="http://schemas.openxmlformats.org/markup-compatibility/2006" xmlns:a14="http://schemas.microsoft.com/office/drawing/2010/main">
        <mc:Choice Requires="a14">
          <p:sp>
            <p:nvSpPr>
              <p:cNvPr id="9" name="Rectangle 3"/>
              <p:cNvSpPr txBox="1">
                <a:spLocks noGrp="1" noChangeArrowheads="1"/>
              </p:cNvSpPr>
              <p:nvPr>
                <p:ph idx="1"/>
              </p:nvPr>
            </p:nvSpPr>
            <p:spPr>
              <a:xfrm>
                <a:off x="457200" y="1371600"/>
                <a:ext cx="8458200" cy="5181601"/>
              </a:xfrm>
              <a:prstGeom prst="rect">
                <a:avLst/>
              </a:prstGeom>
            </p:spPr>
            <p:txBody>
              <a:bodyPr vert="horz" lIns="54864" tIns="91440" rtlCol="0">
                <a:normAutofit/>
              </a:bodyPr>
              <a:lstStyle/>
              <a:p>
                <a:pPr>
                  <a:lnSpc>
                    <a:spcPct val="90000"/>
                  </a:lnSpc>
                </a:pPr>
                <a:r>
                  <a:rPr lang="en-US" b="1" dirty="0">
                    <a:solidFill>
                      <a:srgbClr val="008000"/>
                    </a:solidFill>
                  </a:rPr>
                  <a:t>We will need 2 facts:</a:t>
                </a:r>
              </a:p>
              <a:p>
                <a:pPr lvl="1">
                  <a:lnSpc>
                    <a:spcPct val="90000"/>
                  </a:lnSpc>
                </a:pPr>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a:rPr>
                                  <m:t>𝑀</m:t>
                                </m:r>
                              </m:e>
                            </m:d>
                          </m:e>
                        </m:d>
                      </m:e>
                      <m:sub>
                        <m:r>
                          <a:rPr lang="en-US" b="0" i="1" smtClean="0">
                            <a:latin typeface="Cambria Math"/>
                          </a:rPr>
                          <m:t>𝐹</m:t>
                        </m:r>
                      </m:sub>
                    </m:sSub>
                    <m:r>
                      <a:rPr lang="en-US" b="0" i="1" smtClean="0">
                        <a:latin typeface="Cambria Math"/>
                      </a:rPr>
                      <m:t>=</m:t>
                    </m:r>
                    <m:nary>
                      <m:naryPr>
                        <m:chr m:val="∑"/>
                        <m:supHide m:val="on"/>
                        <m:ctrlPr>
                          <a:rPr lang="en-US" b="0" i="1" smtClean="0">
                            <a:latin typeface="Cambria Math" panose="02040503050406030204" pitchFamily="18" charset="0"/>
                          </a:rPr>
                        </m:ctrlPr>
                      </m:naryPr>
                      <m:sub>
                        <m:r>
                          <a:rPr lang="en-US" b="0" i="1" smtClean="0">
                            <a:latin typeface="Cambria Math"/>
                          </a:rPr>
                          <m:t>𝑘</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𝑞</m:t>
                                    </m:r>
                                  </m:e>
                                  <m:sub>
                                    <m:r>
                                      <a:rPr lang="en-US" b="0" i="1" smtClean="0">
                                        <a:latin typeface="Cambria Math"/>
                                      </a:rPr>
                                      <m:t>𝑘𝑘</m:t>
                                    </m:r>
                                  </m:sub>
                                </m:sSub>
                              </m:e>
                            </m:d>
                          </m:e>
                          <m:sup>
                            <m:r>
                              <a:rPr lang="en-US" b="0" i="1" smtClean="0">
                                <a:latin typeface="Cambria Math"/>
                              </a:rPr>
                              <m:t>2</m:t>
                            </m:r>
                          </m:sup>
                        </m:sSup>
                      </m:e>
                    </m:nary>
                  </m:oMath>
                </a14:m>
                <a:r>
                  <a:rPr lang="en-US" dirty="0"/>
                  <a:t> where </a:t>
                </a:r>
                <a:r>
                  <a:rPr lang="en-US" b="1" i="1" dirty="0"/>
                  <a:t>M</a:t>
                </a:r>
                <a:r>
                  <a:rPr lang="en-US" b="1" dirty="0"/>
                  <a:t> </a:t>
                </a:r>
                <a:r>
                  <a:rPr lang="en-US" dirty="0"/>
                  <a:t>= </a:t>
                </a:r>
                <a:r>
                  <a:rPr lang="en-US" b="1" i="1" dirty="0"/>
                  <a:t>P</a:t>
                </a:r>
                <a:r>
                  <a:rPr lang="en-US" i="1" dirty="0"/>
                  <a:t> </a:t>
                </a:r>
                <a:r>
                  <a:rPr lang="en-US" b="1" i="1" dirty="0"/>
                  <a:t>Q</a:t>
                </a:r>
                <a:r>
                  <a:rPr lang="en-US" i="1" dirty="0"/>
                  <a:t> </a:t>
                </a:r>
                <a:r>
                  <a:rPr lang="en-US" b="1" i="1" dirty="0"/>
                  <a:t>R</a:t>
                </a:r>
                <a:r>
                  <a:rPr lang="en-US" dirty="0"/>
                  <a:t> is SVD of </a:t>
                </a:r>
                <a:r>
                  <a:rPr lang="en-US" b="1" i="1" dirty="0"/>
                  <a:t>M</a:t>
                </a:r>
              </a:p>
              <a:p>
                <a:pPr lvl="1">
                  <a:lnSpc>
                    <a:spcPct val="90000"/>
                  </a:lnSpc>
                </a:pPr>
                <a:endParaRPr lang="en-US" b="1" i="1" dirty="0"/>
              </a:p>
              <a:p>
                <a:pPr lvl="1">
                  <a:lnSpc>
                    <a:spcPct val="90000"/>
                  </a:lnSpc>
                </a:pPr>
                <a:endParaRPr lang="en-US" b="1" i="1" dirty="0"/>
              </a:p>
              <a:p>
                <a:pPr lvl="1">
                  <a:lnSpc>
                    <a:spcPct val="90000"/>
                  </a:lnSpc>
                </a:pPr>
                <a:endParaRPr lang="en-US" b="1" i="1" dirty="0"/>
              </a:p>
              <a:p>
                <a:pPr lvl="1">
                  <a:lnSpc>
                    <a:spcPct val="90000"/>
                  </a:lnSpc>
                </a:pPr>
                <a:endParaRPr lang="en-US" b="1" i="1" dirty="0"/>
              </a:p>
              <a:p>
                <a:pPr lvl="1">
                  <a:lnSpc>
                    <a:spcPct val="90000"/>
                  </a:lnSpc>
                </a:pPr>
                <a:endParaRPr lang="en-US" b="1" dirty="0"/>
              </a:p>
              <a:p>
                <a:pPr lvl="1">
                  <a:lnSpc>
                    <a:spcPct val="90000"/>
                  </a:lnSpc>
                </a:pPr>
                <a:endParaRPr lang="en-US" b="1" dirty="0"/>
              </a:p>
              <a:p>
                <a:pPr lvl="3">
                  <a:lnSpc>
                    <a:spcPct val="90000"/>
                  </a:lnSpc>
                </a:pPr>
                <a:endParaRPr lang="en-US" b="1" dirty="0"/>
              </a:p>
              <a:p>
                <a:pPr lvl="1">
                  <a:lnSpc>
                    <a:spcPct val="90000"/>
                  </a:lnSpc>
                </a:pPr>
                <a:r>
                  <a:rPr lang="en-US" sz="3200" b="1" dirty="0"/>
                  <a:t>U </a:t>
                </a:r>
                <a:r>
                  <a:rPr lang="en-US" sz="3200" b="1" dirty="0">
                    <a:sym typeface="Symbol"/>
                  </a:rPr>
                  <a:t></a:t>
                </a:r>
                <a:r>
                  <a:rPr lang="en-US" sz="3200" b="1" dirty="0"/>
                  <a:t> V</a:t>
                </a:r>
                <a:r>
                  <a:rPr lang="en-US" sz="3200" baseline="30000" dirty="0"/>
                  <a:t>T </a:t>
                </a:r>
                <a:r>
                  <a:rPr lang="en-US" sz="3200" dirty="0"/>
                  <a:t>- </a:t>
                </a:r>
                <a:r>
                  <a:rPr lang="en-US" sz="3200" b="1" dirty="0"/>
                  <a:t>U </a:t>
                </a:r>
                <a:r>
                  <a:rPr lang="en-US" sz="3200" b="1" dirty="0">
                    <a:sym typeface="Symbol"/>
                  </a:rPr>
                  <a:t>S</a:t>
                </a:r>
                <a:r>
                  <a:rPr lang="en-US" sz="3200" b="1" dirty="0"/>
                  <a:t> V</a:t>
                </a:r>
                <a:r>
                  <a:rPr lang="en-US" sz="3200" baseline="30000" dirty="0"/>
                  <a:t>T</a:t>
                </a:r>
                <a:r>
                  <a:rPr lang="en-US" sz="3200" dirty="0"/>
                  <a:t> = </a:t>
                </a:r>
                <a:r>
                  <a:rPr lang="en-US" sz="3200" b="1" dirty="0"/>
                  <a:t>U</a:t>
                </a:r>
                <a:r>
                  <a:rPr lang="en-US" sz="3200" dirty="0"/>
                  <a:t> (</a:t>
                </a:r>
                <a:r>
                  <a:rPr lang="en-US" sz="3200" b="1" dirty="0">
                    <a:sym typeface="Symbol"/>
                  </a:rPr>
                  <a:t> - S</a:t>
                </a:r>
                <a:r>
                  <a:rPr lang="en-US" sz="3200" dirty="0"/>
                  <a:t>) </a:t>
                </a:r>
                <a:r>
                  <a:rPr lang="en-US" sz="3200" b="1" dirty="0"/>
                  <a:t>V</a:t>
                </a:r>
                <a:r>
                  <a:rPr lang="en-US" sz="3200" baseline="30000" dirty="0"/>
                  <a:t>T </a:t>
                </a:r>
                <a:endParaRPr lang="en-US" sz="3200" dirty="0"/>
              </a:p>
              <a:p>
                <a:pPr lvl="1">
                  <a:lnSpc>
                    <a:spcPct val="90000"/>
                  </a:lnSpc>
                </a:pPr>
                <a:endParaRPr lang="en-US" b="1" i="1" dirty="0"/>
              </a:p>
            </p:txBody>
          </p:sp>
        </mc:Choice>
        <mc:Fallback xmlns="">
          <p:sp>
            <p:nvSpPr>
              <p:cNvPr id="9" name="Rectangle 3"/>
              <p:cNvSpPr txBox="1">
                <a:spLocks noGrp="1" noRot="1" noChangeAspect="1" noMove="1" noResize="1" noEditPoints="1" noAdjustHandles="1" noChangeArrowheads="1" noChangeShapeType="1" noTextEdit="1"/>
              </p:cNvSpPr>
              <p:nvPr>
                <p:ph idx="1"/>
              </p:nvPr>
            </p:nvSpPr>
            <p:spPr>
              <a:xfrm>
                <a:off x="457200" y="1371600"/>
                <a:ext cx="8458200" cy="5181601"/>
              </a:xfrm>
              <a:prstGeom prst="rect">
                <a:avLst/>
              </a:prstGeom>
              <a:blipFill rotWithShape="1">
                <a:blip r:embed="rId3"/>
                <a:stretch>
                  <a:fillRect t="-1529"/>
                </a:stretch>
              </a:blipFill>
            </p:spPr>
            <p:txBody>
              <a:bodyPr/>
              <a:lstStyle/>
              <a:p>
                <a:r>
                  <a:rPr lang="en-US">
                    <a:noFill/>
                  </a:rPr>
                  <a:t> </a:t>
                </a:r>
              </a:p>
            </p:txBody>
          </p:sp>
        </mc:Fallback>
      </mc:AlternateContent>
      <p:pic>
        <p:nvPicPr>
          <p:cNvPr id="276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658740"/>
            <a:ext cx="6400800" cy="843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486150"/>
            <a:ext cx="62960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6400800" y="4828480"/>
            <a:ext cx="2655535" cy="1200329"/>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We apply:</a:t>
            </a:r>
          </a:p>
          <a:p>
            <a:r>
              <a:rPr lang="en-US" dirty="0">
                <a:solidFill>
                  <a:srgbClr val="008000"/>
                </a:solidFill>
                <a:latin typeface="Arial" pitchFamily="34" charset="0"/>
                <a:cs typeface="Arial" pitchFamily="34" charset="0"/>
              </a:rPr>
              <a:t>-- P column orthonormal</a:t>
            </a:r>
          </a:p>
          <a:p>
            <a:r>
              <a:rPr lang="en-US" dirty="0">
                <a:solidFill>
                  <a:srgbClr val="008000"/>
                </a:solidFill>
                <a:latin typeface="Arial" pitchFamily="34" charset="0"/>
                <a:cs typeface="Arial" pitchFamily="34" charset="0"/>
              </a:rPr>
              <a:t>-- R row orthonormal</a:t>
            </a:r>
          </a:p>
          <a:p>
            <a:r>
              <a:rPr lang="en-US" dirty="0">
                <a:solidFill>
                  <a:srgbClr val="008000"/>
                </a:solidFill>
                <a:latin typeface="Arial" pitchFamily="34" charset="0"/>
                <a:cs typeface="Arial" pitchFamily="34" charset="0"/>
              </a:rPr>
              <a:t>-- Q is diagonal</a:t>
            </a:r>
          </a:p>
        </p:txBody>
      </p:sp>
      <p:pic>
        <p:nvPicPr>
          <p:cNvPr id="286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4419600"/>
            <a:ext cx="4733925" cy="408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 name="Group 10"/>
          <p:cNvGrpSpPr/>
          <p:nvPr/>
        </p:nvGrpSpPr>
        <p:grpSpPr>
          <a:xfrm>
            <a:off x="7696200" y="0"/>
            <a:ext cx="1447800" cy="685800"/>
            <a:chOff x="7696200" y="0"/>
            <a:chExt cx="1447800" cy="685800"/>
          </a:xfrm>
        </p:grpSpPr>
        <p:sp>
          <p:nvSpPr>
            <p:cNvPr id="12" name="Teardrop 11"/>
            <p:cNvSpPr/>
            <p:nvPr/>
          </p:nvSpPr>
          <p:spPr>
            <a:xfrm>
              <a:off x="7696200" y="0"/>
              <a:ext cx="1447800" cy="685800"/>
            </a:xfrm>
            <a:prstGeom prst="teardrop">
              <a:avLst/>
            </a:prstGeom>
            <a:solidFill>
              <a:srgbClr val="FF0000"/>
            </a:solidFill>
            <a:ln w="38100">
              <a:solidFill>
                <a:schemeClr val="bg1"/>
              </a:solidFill>
            </a:ln>
          </p:spPr>
          <p:style>
            <a:lnRef idx="1">
              <a:schemeClr val="dk1"/>
            </a:lnRef>
            <a:fillRef idx="0">
              <a:schemeClr val="dk1"/>
            </a:fillRef>
            <a:effectRef idx="0">
              <a:schemeClr val="dk1"/>
            </a:effectRef>
            <a:fontRef idx="minor">
              <a:schemeClr val="tx1"/>
            </a:fontRef>
          </p:style>
          <p:txBody>
            <a:bodyPr lIns="0" rIns="0" rtlCol="0" anchor="ctr"/>
            <a:lstStyle/>
            <a:p>
              <a:pPr algn="ctr"/>
              <a:endParaRPr lang="en-US" sz="2800" b="1" dirty="0">
                <a:solidFill>
                  <a:schemeClr val="bg1"/>
                </a:solidFill>
              </a:endParaRPr>
            </a:p>
          </p:txBody>
        </p:sp>
        <p:sp>
          <p:nvSpPr>
            <p:cNvPr id="14" name="Rectangle 13"/>
            <p:cNvSpPr/>
            <p:nvPr/>
          </p:nvSpPr>
          <p:spPr>
            <a:xfrm>
              <a:off x="7768302" y="76200"/>
              <a:ext cx="1375698" cy="523220"/>
            </a:xfrm>
            <a:prstGeom prst="rect">
              <a:avLst/>
            </a:prstGeom>
          </p:spPr>
          <p:txBody>
            <a:bodyPr wrap="none">
              <a:spAutoFit/>
            </a:bodyPr>
            <a:lstStyle/>
            <a:p>
              <a:pPr algn="ctr"/>
              <a:r>
                <a:rPr lang="en-US" sz="2800" b="1" dirty="0">
                  <a:solidFill>
                    <a:schemeClr val="bg1"/>
                  </a:solidFill>
                </a:rPr>
                <a:t>Details!</a:t>
              </a:r>
            </a:p>
          </p:txBody>
        </p:sp>
      </p:grpSp>
    </p:spTree>
    <p:extLst>
      <p:ext uri="{BB962C8B-B14F-4D97-AF65-F5344CB8AC3E}">
        <p14:creationId xmlns:p14="http://schemas.microsoft.com/office/powerpoint/2010/main" val="1838508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 Best Low Rank Approx.</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35</a:t>
            </a:fld>
            <a:endParaRPr lang="en-US"/>
          </a:p>
        </p:txBody>
      </p:sp>
      <mc:AlternateContent xmlns:mc="http://schemas.openxmlformats.org/markup-compatibility/2006" xmlns:a14="http://schemas.microsoft.com/office/drawing/2010/main">
        <mc:Choice Requires="a14">
          <p:sp>
            <p:nvSpPr>
              <p:cNvPr id="9" name="Rectangle 3"/>
              <p:cNvSpPr txBox="1">
                <a:spLocks noGrp="1" noChangeArrowheads="1"/>
              </p:cNvSpPr>
              <p:nvPr>
                <p:ph idx="1"/>
              </p:nvPr>
            </p:nvSpPr>
            <p:spPr>
              <a:xfrm>
                <a:off x="457200" y="1371600"/>
                <a:ext cx="8686800" cy="5181601"/>
              </a:xfrm>
              <a:prstGeom prst="rect">
                <a:avLst/>
              </a:prstGeom>
            </p:spPr>
            <p:txBody>
              <a:bodyPr vert="horz" lIns="54864" tIns="91440" rtlCol="0">
                <a:normAutofit/>
              </a:bodyPr>
              <a:lstStyle/>
              <a:p>
                <a:pPr>
                  <a:lnSpc>
                    <a:spcPct val="90000"/>
                  </a:lnSpc>
                </a:pPr>
                <a:r>
                  <a:rPr lang="en-US" b="1" dirty="0">
                    <a:solidFill>
                      <a:srgbClr val="0000FF"/>
                    </a:solidFill>
                  </a:rPr>
                  <a:t>A</a:t>
                </a:r>
                <a:r>
                  <a:rPr lang="en-US" dirty="0">
                    <a:solidFill>
                      <a:srgbClr val="0000FF"/>
                    </a:solidFill>
                  </a:rPr>
                  <a:t> = </a:t>
                </a:r>
                <a:r>
                  <a:rPr lang="en-US" b="1" dirty="0">
                    <a:solidFill>
                      <a:srgbClr val="0000FF"/>
                    </a:solidFill>
                  </a:rPr>
                  <a:t>U </a:t>
                </a:r>
                <a:r>
                  <a:rPr lang="en-US" b="1" dirty="0">
                    <a:solidFill>
                      <a:srgbClr val="0000FF"/>
                    </a:solidFill>
                    <a:sym typeface="Symbol"/>
                  </a:rPr>
                  <a:t></a:t>
                </a:r>
                <a:r>
                  <a:rPr lang="en-US" b="1" dirty="0">
                    <a:solidFill>
                      <a:srgbClr val="0000FF"/>
                    </a:solidFill>
                  </a:rPr>
                  <a:t> V</a:t>
                </a:r>
                <a:r>
                  <a:rPr lang="en-US" baseline="30000" dirty="0">
                    <a:solidFill>
                      <a:srgbClr val="0000FF"/>
                    </a:solidFill>
                  </a:rPr>
                  <a:t>T</a:t>
                </a:r>
                <a:r>
                  <a:rPr lang="en-US" dirty="0">
                    <a:solidFill>
                      <a:srgbClr val="0000FF"/>
                    </a:solidFill>
                  </a:rPr>
                  <a:t> , </a:t>
                </a:r>
                <a:r>
                  <a:rPr lang="en-US" b="1" dirty="0">
                    <a:solidFill>
                      <a:srgbClr val="0000FF"/>
                    </a:solidFill>
                  </a:rPr>
                  <a:t>B</a:t>
                </a:r>
                <a:r>
                  <a:rPr lang="en-US" dirty="0">
                    <a:solidFill>
                      <a:srgbClr val="0000FF"/>
                    </a:solidFill>
                  </a:rPr>
                  <a:t> = </a:t>
                </a:r>
                <a:r>
                  <a:rPr lang="en-US" b="1" dirty="0">
                    <a:solidFill>
                      <a:srgbClr val="0000FF"/>
                    </a:solidFill>
                  </a:rPr>
                  <a:t>U </a:t>
                </a:r>
                <a:r>
                  <a:rPr lang="en-US" b="1" dirty="0">
                    <a:solidFill>
                      <a:srgbClr val="0000FF"/>
                    </a:solidFill>
                    <a:sym typeface="Symbol"/>
                  </a:rPr>
                  <a:t>S</a:t>
                </a:r>
                <a:r>
                  <a:rPr lang="en-US" b="1" dirty="0">
                    <a:solidFill>
                      <a:srgbClr val="0000FF"/>
                    </a:solidFill>
                  </a:rPr>
                  <a:t> V</a:t>
                </a:r>
                <a:r>
                  <a:rPr lang="en-US" baseline="30000" dirty="0">
                    <a:solidFill>
                      <a:srgbClr val="0000FF"/>
                    </a:solidFill>
                  </a:rPr>
                  <a:t>T</a:t>
                </a:r>
                <a:r>
                  <a:rPr lang="en-US" dirty="0"/>
                  <a:t>   </a:t>
                </a:r>
                <a:r>
                  <a:rPr lang="en-US" sz="2800" dirty="0"/>
                  <a:t>(</a:t>
                </a:r>
                <a:r>
                  <a:rPr lang="el-GR" sz="2800" dirty="0">
                    <a:latin typeface="Times New Roman"/>
                    <a:cs typeface="Times New Roman"/>
                  </a:rPr>
                  <a:t>σ</a:t>
                </a:r>
                <a:r>
                  <a:rPr lang="en-US" sz="2800" baseline="-25000" dirty="0"/>
                  <a:t>1</a:t>
                </a:r>
                <a:r>
                  <a:rPr lang="en-US" sz="2800" dirty="0">
                    <a:sym typeface="Symbol"/>
                  </a:rPr>
                  <a:t></a:t>
                </a:r>
                <a:r>
                  <a:rPr lang="el-GR" sz="2800" dirty="0">
                    <a:latin typeface="Times New Roman"/>
                    <a:cs typeface="Times New Roman"/>
                  </a:rPr>
                  <a:t>σ</a:t>
                </a:r>
                <a:r>
                  <a:rPr lang="en-US" sz="2800" baseline="-25000" dirty="0"/>
                  <a:t>2</a:t>
                </a:r>
                <a:r>
                  <a:rPr lang="en-US" sz="2800" dirty="0">
                    <a:sym typeface="Symbol"/>
                  </a:rPr>
                  <a:t></a:t>
                </a:r>
                <a:r>
                  <a:rPr lang="en-US" sz="2800" dirty="0"/>
                  <a:t>… </a:t>
                </a:r>
                <a:r>
                  <a:rPr lang="en-US" sz="2800" dirty="0">
                    <a:sym typeface="Symbol"/>
                  </a:rPr>
                  <a:t> </a:t>
                </a:r>
                <a:r>
                  <a:rPr lang="en-US" sz="2800" dirty="0">
                    <a:latin typeface="Times New Roman" pitchFamily="18" charset="0"/>
                    <a:cs typeface="Times New Roman" pitchFamily="18" charset="0"/>
                  </a:rPr>
                  <a:t>0, rank(</a:t>
                </a:r>
                <a:r>
                  <a:rPr lang="en-US" sz="2800" b="1" i="1" dirty="0">
                    <a:latin typeface="Times New Roman" pitchFamily="18" charset="0"/>
                    <a:cs typeface="Times New Roman" pitchFamily="18" charset="0"/>
                  </a:rPr>
                  <a:t>A</a:t>
                </a:r>
                <a:r>
                  <a:rPr lang="en-US" sz="2800" dirty="0">
                    <a:latin typeface="Times New Roman" pitchFamily="18" charset="0"/>
                    <a:cs typeface="Times New Roman" pitchFamily="18" charset="0"/>
                  </a:rPr>
                  <a:t>)=</a:t>
                </a:r>
                <a:r>
                  <a:rPr lang="en-US" sz="2800" b="1" i="1" dirty="0">
                    <a:latin typeface="Times New Roman" pitchFamily="18" charset="0"/>
                    <a:cs typeface="Times New Roman" pitchFamily="18" charset="0"/>
                  </a:rPr>
                  <a:t>r</a:t>
                </a:r>
                <a:r>
                  <a:rPr lang="en-US" sz="2800" dirty="0"/>
                  <a:t>)</a:t>
                </a:r>
              </a:p>
              <a:p>
                <a:pPr lvl="1">
                  <a:lnSpc>
                    <a:spcPct val="90000"/>
                  </a:lnSpc>
                </a:pPr>
                <a:r>
                  <a:rPr lang="en-US" b="1" dirty="0">
                    <a:solidFill>
                      <a:srgbClr val="0000FF"/>
                    </a:solidFill>
                  </a:rPr>
                  <a:t>S</a:t>
                </a:r>
                <a:r>
                  <a:rPr lang="en-US" dirty="0">
                    <a:solidFill>
                      <a:srgbClr val="0000FF"/>
                    </a:solidFill>
                  </a:rPr>
                  <a:t> =</a:t>
                </a:r>
                <a:r>
                  <a:rPr lang="en-US" dirty="0">
                    <a:solidFill>
                      <a:srgbClr val="0000FF"/>
                    </a:solidFill>
                    <a:sym typeface="Symbol"/>
                  </a:rPr>
                  <a:t> diagonal </a:t>
                </a:r>
                <a:r>
                  <a:rPr lang="en-US" i="1" dirty="0" err="1">
                    <a:solidFill>
                      <a:srgbClr val="0000FF"/>
                    </a:solidFill>
                    <a:latin typeface="Times New Roman" pitchFamily="18" charset="0"/>
                    <a:cs typeface="Times New Roman" pitchFamily="18" charset="0"/>
                    <a:sym typeface="Symbol"/>
                  </a:rPr>
                  <a:t>n</a:t>
                </a:r>
                <a:r>
                  <a:rPr lang="en-US" sz="1600" dirty="0" err="1">
                    <a:solidFill>
                      <a:srgbClr val="0000FF"/>
                    </a:solidFill>
                    <a:sym typeface="Symbol"/>
                  </a:rPr>
                  <a:t>x</a:t>
                </a:r>
                <a:r>
                  <a:rPr lang="en-US" i="1" dirty="0" err="1">
                    <a:solidFill>
                      <a:srgbClr val="0000FF"/>
                    </a:solidFill>
                    <a:latin typeface="Times New Roman" pitchFamily="18" charset="0"/>
                    <a:cs typeface="Times New Roman" pitchFamily="18" charset="0"/>
                    <a:sym typeface="Symbol"/>
                  </a:rPr>
                  <a:t>n</a:t>
                </a:r>
                <a:r>
                  <a:rPr lang="en-US" dirty="0">
                    <a:solidFill>
                      <a:srgbClr val="0000FF"/>
                    </a:solidFill>
                    <a:sym typeface="Symbol"/>
                  </a:rPr>
                  <a:t> matrix </a:t>
                </a:r>
                <a:r>
                  <a:rPr lang="en-US" dirty="0">
                    <a:sym typeface="Symbol"/>
                  </a:rPr>
                  <a:t>where </a:t>
                </a:r>
                <a:r>
                  <a:rPr lang="en-US" i="1" dirty="0" err="1">
                    <a:sym typeface="Symbol"/>
                  </a:rPr>
                  <a:t>s</a:t>
                </a:r>
                <a:r>
                  <a:rPr lang="en-US" i="1" baseline="-25000" dirty="0" err="1">
                    <a:sym typeface="Symbol"/>
                  </a:rPr>
                  <a:t>i</a:t>
                </a:r>
                <a:r>
                  <a:rPr lang="en-US" i="1" dirty="0">
                    <a:sym typeface="Symbol"/>
                  </a:rPr>
                  <a:t>=</a:t>
                </a:r>
                <a:r>
                  <a:rPr lang="el-GR" i="1" dirty="0">
                    <a:latin typeface="Times New Roman"/>
                    <a:cs typeface="Times New Roman"/>
                  </a:rPr>
                  <a:t>σ</a:t>
                </a:r>
                <a:r>
                  <a:rPr lang="en-US" i="1" baseline="-25000" dirty="0" err="1"/>
                  <a:t>i</a:t>
                </a:r>
                <a:r>
                  <a:rPr lang="en-US" dirty="0"/>
                  <a:t> (</a:t>
                </a:r>
                <a:r>
                  <a:rPr lang="en-US" i="1" dirty="0" err="1"/>
                  <a:t>i</a:t>
                </a:r>
                <a:r>
                  <a:rPr lang="en-US" i="1" dirty="0"/>
                  <a:t>=1…k</a:t>
                </a:r>
                <a:r>
                  <a:rPr lang="en-US" dirty="0"/>
                  <a:t>) else </a:t>
                </a:r>
                <a:r>
                  <a:rPr lang="en-US" i="1" dirty="0" err="1">
                    <a:sym typeface="Symbol"/>
                  </a:rPr>
                  <a:t>s</a:t>
                </a:r>
                <a:r>
                  <a:rPr lang="en-US" i="1" baseline="-25000" dirty="0" err="1">
                    <a:sym typeface="Symbol"/>
                  </a:rPr>
                  <a:t>i</a:t>
                </a:r>
                <a:r>
                  <a:rPr lang="en-US" dirty="0">
                    <a:sym typeface="Symbol"/>
                  </a:rPr>
                  <a:t>=</a:t>
                </a:r>
                <a:r>
                  <a:rPr lang="en-US" dirty="0"/>
                  <a:t>0</a:t>
                </a:r>
                <a:endParaRPr lang="en-US" baseline="-25000" dirty="0"/>
              </a:p>
              <a:p>
                <a:pPr marL="118872" indent="0">
                  <a:lnSpc>
                    <a:spcPct val="90000"/>
                  </a:lnSpc>
                  <a:buNone/>
                </a:pPr>
                <a:r>
                  <a:rPr lang="en-US" dirty="0">
                    <a:solidFill>
                      <a:srgbClr val="0000FF"/>
                    </a:solidFill>
                  </a:rPr>
                  <a:t>   </a:t>
                </a:r>
                <a:r>
                  <a:rPr lang="en-US" b="1" dirty="0">
                    <a:solidFill>
                      <a:srgbClr val="D60093"/>
                    </a:solidFill>
                  </a:rPr>
                  <a:t>then</a:t>
                </a:r>
                <a:r>
                  <a:rPr lang="en-US" dirty="0">
                    <a:solidFill>
                      <a:srgbClr val="D60093"/>
                    </a:solidFill>
                  </a:rPr>
                  <a:t> </a:t>
                </a:r>
                <a:r>
                  <a:rPr lang="en-US" b="1" i="1" dirty="0">
                    <a:solidFill>
                      <a:srgbClr val="0000FF"/>
                    </a:solidFill>
                    <a:latin typeface="Times New Roman" pitchFamily="18" charset="0"/>
                    <a:cs typeface="Times New Roman" pitchFamily="18" charset="0"/>
                  </a:rPr>
                  <a:t>B</a:t>
                </a:r>
                <a:r>
                  <a:rPr lang="en-US" dirty="0">
                    <a:solidFill>
                      <a:srgbClr val="0000FF"/>
                    </a:solidFill>
                    <a:latin typeface="Times New Roman" pitchFamily="18" charset="0"/>
                    <a:cs typeface="Times New Roman" pitchFamily="18" charset="0"/>
                  </a:rPr>
                  <a:t> </a:t>
                </a:r>
                <a:r>
                  <a:rPr lang="en-US" dirty="0">
                    <a:solidFill>
                      <a:srgbClr val="0000FF"/>
                    </a:solidFill>
                  </a:rPr>
                  <a:t>is solution to  </a:t>
                </a:r>
                <a:r>
                  <a:rPr lang="en-US" dirty="0" err="1">
                    <a:solidFill>
                      <a:srgbClr val="0000FF"/>
                    </a:solidFill>
                    <a:latin typeface="Times New Roman" pitchFamily="18" charset="0"/>
                    <a:cs typeface="Times New Roman" pitchFamily="18" charset="0"/>
                  </a:rPr>
                  <a:t>min</a:t>
                </a:r>
                <a:r>
                  <a:rPr lang="en-US" b="1" i="1" baseline="-25000" dirty="0" err="1">
                    <a:solidFill>
                      <a:srgbClr val="0000FF"/>
                    </a:solidFill>
                    <a:latin typeface="Times New Roman" pitchFamily="18" charset="0"/>
                    <a:cs typeface="Times New Roman" pitchFamily="18" charset="0"/>
                  </a:rPr>
                  <a:t>B</a:t>
                </a:r>
                <a:r>
                  <a:rPr lang="en-US" dirty="0">
                    <a:solidFill>
                      <a:srgbClr val="0000FF"/>
                    </a:solidFill>
                    <a:latin typeface="Times New Roman" pitchFamily="18" charset="0"/>
                    <a:cs typeface="Times New Roman" pitchFamily="18" charset="0"/>
                  </a:rPr>
                  <a:t> </a:t>
                </a:r>
                <a:r>
                  <a:rPr lang="en-US" dirty="0" err="1">
                    <a:solidFill>
                      <a:srgbClr val="0000FF"/>
                    </a:solidFill>
                    <a:latin typeface="Times New Roman" pitchFamily="18" charset="0"/>
                    <a:cs typeface="Times New Roman" pitchFamily="18" charset="0"/>
                  </a:rPr>
                  <a:t>ǁ</a:t>
                </a:r>
                <a:r>
                  <a:rPr lang="en-US" b="1" i="1" dirty="0" err="1">
                    <a:solidFill>
                      <a:srgbClr val="0000FF"/>
                    </a:solidFill>
                    <a:latin typeface="Times New Roman" pitchFamily="18" charset="0"/>
                    <a:cs typeface="Times New Roman" pitchFamily="18" charset="0"/>
                  </a:rPr>
                  <a:t>A-B</a:t>
                </a:r>
                <a:r>
                  <a:rPr lang="en-US" dirty="0" err="1">
                    <a:solidFill>
                      <a:srgbClr val="0000FF"/>
                    </a:solidFill>
                    <a:latin typeface="Times New Roman" pitchFamily="18" charset="0"/>
                    <a:cs typeface="Times New Roman" pitchFamily="18" charset="0"/>
                  </a:rPr>
                  <a:t>ǁ</a:t>
                </a:r>
                <a:r>
                  <a:rPr lang="en-US" baseline="-25000" dirty="0" err="1">
                    <a:solidFill>
                      <a:srgbClr val="0000FF"/>
                    </a:solidFill>
                    <a:latin typeface="Times New Roman" pitchFamily="18" charset="0"/>
                    <a:cs typeface="Times New Roman" pitchFamily="18" charset="0"/>
                  </a:rPr>
                  <a:t>F</a:t>
                </a:r>
                <a:r>
                  <a:rPr lang="en-US" dirty="0">
                    <a:solidFill>
                      <a:srgbClr val="0000FF"/>
                    </a:solidFill>
                    <a:latin typeface="Times New Roman" pitchFamily="18" charset="0"/>
                    <a:cs typeface="Times New Roman" pitchFamily="18" charset="0"/>
                  </a:rPr>
                  <a:t>  </a:t>
                </a:r>
                <a:r>
                  <a:rPr lang="en-US" dirty="0">
                    <a:solidFill>
                      <a:srgbClr val="0000FF"/>
                    </a:solidFill>
                  </a:rPr>
                  <a:t>, </a:t>
                </a:r>
                <a:r>
                  <a:rPr lang="en-US" dirty="0">
                    <a:solidFill>
                      <a:srgbClr val="0000FF"/>
                    </a:solidFill>
                    <a:latin typeface="Times New Roman" pitchFamily="18" charset="0"/>
                    <a:cs typeface="Times New Roman" pitchFamily="18" charset="0"/>
                  </a:rPr>
                  <a:t>rank(</a:t>
                </a:r>
                <a:r>
                  <a:rPr lang="en-US" b="1" i="1" dirty="0">
                    <a:solidFill>
                      <a:srgbClr val="0000FF"/>
                    </a:solidFill>
                    <a:latin typeface="Times New Roman" pitchFamily="18" charset="0"/>
                    <a:cs typeface="Times New Roman" pitchFamily="18" charset="0"/>
                  </a:rPr>
                  <a:t>B</a:t>
                </a:r>
                <a:r>
                  <a:rPr lang="en-US" dirty="0">
                    <a:solidFill>
                      <a:srgbClr val="0000FF"/>
                    </a:solidFill>
                    <a:latin typeface="Times New Roman" pitchFamily="18" charset="0"/>
                    <a:cs typeface="Times New Roman" pitchFamily="18" charset="0"/>
                  </a:rPr>
                  <a:t>)=</a:t>
                </a:r>
                <a:r>
                  <a:rPr lang="en-US" b="1" i="1" dirty="0">
                    <a:solidFill>
                      <a:srgbClr val="0000FF"/>
                    </a:solidFill>
                    <a:latin typeface="Times New Roman" pitchFamily="18" charset="0"/>
                    <a:cs typeface="Times New Roman" pitchFamily="18" charset="0"/>
                  </a:rPr>
                  <a:t>k</a:t>
                </a:r>
                <a:endParaRPr lang="en-US" b="1" i="1" baseline="30000" dirty="0">
                  <a:solidFill>
                    <a:srgbClr val="0000FF"/>
                  </a:solidFill>
                  <a:latin typeface="Times New Roman" pitchFamily="18" charset="0"/>
                  <a:cs typeface="Times New Roman" pitchFamily="18" charset="0"/>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2"/>
                  <a:buChar char=""/>
                  <a:tabLst/>
                  <a:defRPr/>
                </a:pPr>
                <a:r>
                  <a:rPr lang="en-US" b="1" dirty="0">
                    <a:solidFill>
                      <a:srgbClr val="008000"/>
                    </a:solidFill>
                  </a:rPr>
                  <a:t>Why?</a:t>
                </a: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2"/>
                  <a:buChar char=""/>
                  <a:tabLst/>
                  <a:defRPr/>
                </a:pPr>
                <a:endParaRPr lang="en-US" b="1" dirty="0">
                  <a:solidFill>
                    <a:schemeClr val="accent3"/>
                  </a:solidFill>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2"/>
                  <a:buChar char=""/>
                  <a:tabLst/>
                  <a:defRPr/>
                </a:pPr>
                <a:endParaRPr lang="en-US" b="1" dirty="0">
                  <a:solidFill>
                    <a:schemeClr val="accent3"/>
                  </a:solidFill>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2"/>
                  <a:buChar char=""/>
                  <a:tabLst/>
                  <a:defRPr/>
                </a:pPr>
                <a:endParaRPr lang="en-US" b="1" dirty="0">
                  <a:solidFill>
                    <a:schemeClr val="accent3"/>
                  </a:solidFill>
                </a:endParaRPr>
              </a:p>
              <a:p>
                <a:pPr>
                  <a:lnSpc>
                    <a:spcPct val="90000"/>
                  </a:lnSpc>
                  <a:defRPr/>
                </a:pPr>
                <a:r>
                  <a:rPr lang="en-US" dirty="0"/>
                  <a:t>We want to choose </a:t>
                </a:r>
                <a:r>
                  <a:rPr lang="en-US" b="1" i="1" dirty="0" err="1"/>
                  <a:t>s</a:t>
                </a:r>
                <a:r>
                  <a:rPr lang="en-US" b="1" i="1" baseline="-25000" dirty="0" err="1"/>
                  <a:t>i</a:t>
                </a:r>
                <a:r>
                  <a:rPr lang="en-US" dirty="0"/>
                  <a:t> to minimize </a:t>
                </a:r>
                <a14:m>
                  <m:oMath xmlns:m="http://schemas.openxmlformats.org/officeDocument/2006/math">
                    <m:nary>
                      <m:naryPr>
                        <m:chr m:val="∑"/>
                        <m:supHide m:val="on"/>
                        <m:ctrlPr>
                          <a:rPr lang="en-US" b="0" i="1" smtClean="0">
                            <a:latin typeface="Cambria Math" panose="02040503050406030204" pitchFamily="18" charset="0"/>
                          </a:rPr>
                        </m:ctrlPr>
                      </m:naryPr>
                      <m:sub>
                        <m:r>
                          <a:rPr lang="en-US" b="0" i="1" smtClean="0">
                            <a:latin typeface="Cambria Math"/>
                          </a:rPr>
                          <m:t>𝑖</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𝑖</m:t>
                                    </m:r>
                                  </m:sub>
                                </m:sSub>
                              </m:e>
                            </m:d>
                          </m:e>
                          <m:sup>
                            <m:r>
                              <a:rPr lang="en-US" b="0" i="1" smtClean="0">
                                <a:latin typeface="Cambria Math"/>
                              </a:rPr>
                              <m:t>2</m:t>
                            </m:r>
                          </m:sup>
                        </m:sSup>
                      </m:e>
                    </m:nary>
                  </m:oMath>
                </a14:m>
                <a:endParaRPr lang="en-US" b="0" dirty="0"/>
              </a:p>
              <a:p>
                <a:pPr>
                  <a:lnSpc>
                    <a:spcPct val="90000"/>
                  </a:lnSpc>
                  <a:defRPr/>
                </a:pPr>
                <a:r>
                  <a:rPr lang="en-US" dirty="0">
                    <a:solidFill>
                      <a:srgbClr val="008000"/>
                    </a:solidFill>
                  </a:rPr>
                  <a:t>Solution is to set </a:t>
                </a:r>
                <a:r>
                  <a:rPr lang="en-US" b="1" i="1" dirty="0" err="1">
                    <a:solidFill>
                      <a:srgbClr val="008000"/>
                    </a:solidFill>
                    <a:sym typeface="Symbol"/>
                  </a:rPr>
                  <a:t>s</a:t>
                </a:r>
                <a:r>
                  <a:rPr lang="en-US" b="1" i="1" baseline="-25000" dirty="0" err="1">
                    <a:solidFill>
                      <a:srgbClr val="008000"/>
                    </a:solidFill>
                    <a:sym typeface="Symbol"/>
                  </a:rPr>
                  <a:t>i</a:t>
                </a:r>
                <a:r>
                  <a:rPr lang="en-US" b="1" i="1" dirty="0">
                    <a:solidFill>
                      <a:srgbClr val="008000"/>
                    </a:solidFill>
                    <a:sym typeface="Symbol"/>
                  </a:rPr>
                  <a:t>=</a:t>
                </a:r>
                <a:r>
                  <a:rPr lang="el-GR" b="1" i="1" dirty="0">
                    <a:solidFill>
                      <a:srgbClr val="008000"/>
                    </a:solidFill>
                    <a:latin typeface="Times New Roman"/>
                    <a:cs typeface="Times New Roman"/>
                  </a:rPr>
                  <a:t>σ</a:t>
                </a:r>
                <a:r>
                  <a:rPr lang="en-US" b="1" i="1" baseline="-25000" dirty="0" err="1">
                    <a:solidFill>
                      <a:srgbClr val="008000"/>
                    </a:solidFill>
                  </a:rPr>
                  <a:t>i</a:t>
                </a:r>
                <a:r>
                  <a:rPr lang="en-US" b="1" dirty="0">
                    <a:solidFill>
                      <a:srgbClr val="008000"/>
                    </a:solidFill>
                  </a:rPr>
                  <a:t> </a:t>
                </a:r>
                <a:r>
                  <a:rPr lang="en-US" dirty="0">
                    <a:solidFill>
                      <a:srgbClr val="008000"/>
                    </a:solidFill>
                  </a:rPr>
                  <a:t>(</a:t>
                </a:r>
                <a:r>
                  <a:rPr lang="en-US" i="1" dirty="0" err="1">
                    <a:solidFill>
                      <a:srgbClr val="008000"/>
                    </a:solidFill>
                  </a:rPr>
                  <a:t>i</a:t>
                </a:r>
                <a:r>
                  <a:rPr lang="en-US" i="1" dirty="0">
                    <a:solidFill>
                      <a:srgbClr val="008000"/>
                    </a:solidFill>
                  </a:rPr>
                  <a:t>=1…k</a:t>
                </a:r>
                <a:r>
                  <a:rPr lang="en-US" dirty="0">
                    <a:solidFill>
                      <a:srgbClr val="008000"/>
                    </a:solidFill>
                  </a:rPr>
                  <a:t>) and other </a:t>
                </a:r>
                <a:r>
                  <a:rPr lang="en-US" b="1" i="1" dirty="0" err="1">
                    <a:solidFill>
                      <a:srgbClr val="008000"/>
                    </a:solidFill>
                    <a:sym typeface="Symbol"/>
                  </a:rPr>
                  <a:t>s</a:t>
                </a:r>
                <a:r>
                  <a:rPr lang="en-US" b="1" i="1" baseline="-25000" dirty="0" err="1">
                    <a:solidFill>
                      <a:srgbClr val="008000"/>
                    </a:solidFill>
                    <a:sym typeface="Symbol"/>
                  </a:rPr>
                  <a:t>i</a:t>
                </a:r>
                <a:r>
                  <a:rPr lang="en-US" b="1" dirty="0">
                    <a:solidFill>
                      <a:srgbClr val="008000"/>
                    </a:solidFill>
                    <a:sym typeface="Symbol"/>
                  </a:rPr>
                  <a:t>=</a:t>
                </a:r>
                <a:r>
                  <a:rPr lang="en-US" b="1" dirty="0">
                    <a:solidFill>
                      <a:srgbClr val="008000"/>
                    </a:solidFill>
                  </a:rPr>
                  <a:t>0</a:t>
                </a:r>
                <a:endParaRPr lang="en-US" b="1" baseline="-25000" dirty="0">
                  <a:solidFill>
                    <a:srgbClr val="008000"/>
                  </a:solidFill>
                </a:endParaRPr>
              </a:p>
              <a:p>
                <a:pPr marL="438912" marR="0" lvl="0" indent="-320040" algn="l" defTabSz="914400" rtl="0" eaLnBrk="1" fontAlgn="auto" latinLnBrk="0" hangingPunct="1">
                  <a:lnSpc>
                    <a:spcPct val="90000"/>
                  </a:lnSpc>
                  <a:spcBef>
                    <a:spcPts val="0"/>
                  </a:spcBef>
                  <a:spcAft>
                    <a:spcPts val="0"/>
                  </a:spcAft>
                  <a:buClr>
                    <a:schemeClr val="accent1"/>
                  </a:buClr>
                  <a:buSzPct val="80000"/>
                  <a:buFont typeface="Wingdings 2"/>
                  <a:buChar char=""/>
                  <a:tabLst/>
                  <a:defRPr/>
                </a:pPr>
                <a:endParaRPr lang="en-US" dirty="0"/>
              </a:p>
              <a:p>
                <a:pPr marL="118872" marR="0" lvl="0" indent="0" algn="l" defTabSz="914400" rtl="0" eaLnBrk="1" fontAlgn="auto" latinLnBrk="0" hangingPunct="1">
                  <a:lnSpc>
                    <a:spcPct val="90000"/>
                  </a:lnSpc>
                  <a:spcBef>
                    <a:spcPts val="0"/>
                  </a:spcBef>
                  <a:spcAft>
                    <a:spcPts val="0"/>
                  </a:spcAft>
                  <a:buClr>
                    <a:schemeClr val="accent1"/>
                  </a:buClr>
                  <a:buSzPct val="80000"/>
                  <a:buNone/>
                  <a:tabLst/>
                  <a:defRPr/>
                </a:pPr>
                <a:endParaRPr lang="en-US" dirty="0"/>
              </a:p>
            </p:txBody>
          </p:sp>
        </mc:Choice>
        <mc:Fallback xmlns="">
          <p:sp>
            <p:nvSpPr>
              <p:cNvPr id="9" name="Rectangle 3"/>
              <p:cNvSpPr txBox="1">
                <a:spLocks noGrp="1" noRot="1" noChangeAspect="1" noMove="1" noResize="1" noEditPoints="1" noAdjustHandles="1" noChangeArrowheads="1" noChangeShapeType="1" noTextEdit="1"/>
              </p:cNvSpPr>
              <p:nvPr>
                <p:ph idx="1"/>
              </p:nvPr>
            </p:nvSpPr>
            <p:spPr>
              <a:xfrm>
                <a:off x="457200" y="1371600"/>
                <a:ext cx="8686800" cy="5181601"/>
              </a:xfrm>
              <a:prstGeom prst="rect">
                <a:avLst/>
              </a:prstGeom>
              <a:blipFill rotWithShape="1">
                <a:blip r:embed="rId4"/>
                <a:stretch>
                  <a:fillRect t="-1765"/>
                </a:stretch>
              </a:blipFill>
            </p:spPr>
            <p:txBody>
              <a:bodyPr/>
              <a:lstStyle/>
              <a:p>
                <a:r>
                  <a:rPr lang="en-US">
                    <a:noFill/>
                  </a:rPr>
                  <a:t> </a:t>
                </a:r>
              </a:p>
            </p:txBody>
          </p:sp>
        </mc:Fallback>
      </mc:AlternateContent>
      <p:graphicFrame>
        <p:nvGraphicFramePr>
          <p:cNvPr id="68611" name="Object 3"/>
          <p:cNvGraphicFramePr>
            <a:graphicFrameLocks noChangeAspect="1"/>
          </p:cNvGraphicFramePr>
          <p:nvPr>
            <p:extLst>
              <p:ext uri="{D42A27DB-BD31-4B8C-83A1-F6EECF244321}">
                <p14:modId xmlns:p14="http://schemas.microsoft.com/office/powerpoint/2010/main" val="1370919370"/>
              </p:ext>
            </p:extLst>
          </p:nvPr>
        </p:nvGraphicFramePr>
        <p:xfrm>
          <a:off x="963613" y="5486400"/>
          <a:ext cx="6157912" cy="1143000"/>
        </p:xfrm>
        <a:graphic>
          <a:graphicData uri="http://schemas.openxmlformats.org/presentationml/2006/ole">
            <mc:AlternateContent xmlns:mc="http://schemas.openxmlformats.org/markup-compatibility/2006">
              <mc:Choice xmlns:v="urn:schemas-microsoft-com:vml" Requires="v">
                <p:oleObj spid="_x0000_s16568" name="Equation" r:id="rId5" imgW="2323800" imgH="431640" progId="Equation.3">
                  <p:embed/>
                </p:oleObj>
              </mc:Choice>
              <mc:Fallback>
                <p:oleObj name="Equation" r:id="rId5" imgW="2323800" imgH="431640" progId="Equation.3">
                  <p:embed/>
                  <p:pic>
                    <p:nvPicPr>
                      <p:cNvPr id="0" name=""/>
                      <p:cNvPicPr>
                        <a:picLocks noChangeAspect="1" noChangeArrowheads="1"/>
                      </p:cNvPicPr>
                      <p:nvPr/>
                    </p:nvPicPr>
                    <p:blipFill>
                      <a:blip r:embed="rId6"/>
                      <a:srcRect/>
                      <a:stretch>
                        <a:fillRect/>
                      </a:stretch>
                    </p:blipFill>
                    <p:spPr bwMode="auto">
                      <a:xfrm>
                        <a:off x="963613" y="5486400"/>
                        <a:ext cx="6157912"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620821926"/>
              </p:ext>
            </p:extLst>
          </p:nvPr>
        </p:nvGraphicFramePr>
        <p:xfrm>
          <a:off x="762000" y="3048000"/>
          <a:ext cx="8382000" cy="1144829"/>
        </p:xfrm>
        <a:graphic>
          <a:graphicData uri="http://schemas.openxmlformats.org/presentationml/2006/ole">
            <mc:AlternateContent xmlns:mc="http://schemas.openxmlformats.org/markup-compatibility/2006">
              <mc:Choice xmlns:v="urn:schemas-microsoft-com:vml" Requires="v">
                <p:oleObj spid="_x0000_s16569" name="Equation" r:id="rId7" imgW="3162240" imgH="431640" progId="Equation.3">
                  <p:embed/>
                </p:oleObj>
              </mc:Choice>
              <mc:Fallback>
                <p:oleObj name="Equation" r:id="rId7" imgW="3162240" imgH="431640" progId="Equation.3">
                  <p:embed/>
                  <p:pic>
                    <p:nvPicPr>
                      <p:cNvPr id="0" name="Object 9"/>
                      <p:cNvPicPr>
                        <a:picLocks noChangeAspect="1" noChangeArrowheads="1"/>
                      </p:cNvPicPr>
                      <p:nvPr/>
                    </p:nvPicPr>
                    <p:blipFill>
                      <a:blip r:embed="rId8"/>
                      <a:srcRect/>
                      <a:stretch>
                        <a:fillRect/>
                      </a:stretch>
                    </p:blipFill>
                    <p:spPr bwMode="auto">
                      <a:xfrm>
                        <a:off x="762000" y="3048000"/>
                        <a:ext cx="8382000" cy="1144829"/>
                      </a:xfrm>
                      <a:prstGeom prst="rect">
                        <a:avLst/>
                      </a:prstGeom>
                      <a:noFill/>
                      <a:ln>
                        <a:noFill/>
                      </a:ln>
                    </p:spPr>
                  </p:pic>
                </p:oleObj>
              </mc:Fallback>
            </mc:AlternateContent>
          </a:graphicData>
        </a:graphic>
      </p:graphicFrame>
      <p:sp>
        <p:nvSpPr>
          <p:cNvPr id="7" name="TextBox 6"/>
          <p:cNvSpPr txBox="1"/>
          <p:nvPr/>
        </p:nvSpPr>
        <p:spPr>
          <a:xfrm>
            <a:off x="1473760" y="4038600"/>
            <a:ext cx="4774640" cy="400110"/>
          </a:xfrm>
          <a:prstGeom prst="rect">
            <a:avLst/>
          </a:prstGeom>
          <a:noFill/>
        </p:spPr>
        <p:txBody>
          <a:bodyPr wrap="none" rtlCol="0">
            <a:spAutoFit/>
          </a:bodyPr>
          <a:lstStyle/>
          <a:p>
            <a:pPr marL="0" lvl="1"/>
            <a:r>
              <a:rPr lang="en-US" sz="2000" b="1" dirty="0">
                <a:latin typeface="Arial" pitchFamily="34" charset="0"/>
                <a:cs typeface="Arial" pitchFamily="34" charset="0"/>
              </a:rPr>
              <a:t>We used: U </a:t>
            </a:r>
            <a:r>
              <a:rPr lang="en-US" sz="2000" b="1" dirty="0">
                <a:latin typeface="Arial" pitchFamily="34" charset="0"/>
                <a:cs typeface="Arial" pitchFamily="34" charset="0"/>
                <a:sym typeface="Symbol"/>
              </a:rPr>
              <a:t></a:t>
            </a:r>
            <a:r>
              <a:rPr lang="en-US" sz="2000" b="1" dirty="0">
                <a:latin typeface="Arial" pitchFamily="34" charset="0"/>
                <a:cs typeface="Arial" pitchFamily="34" charset="0"/>
              </a:rPr>
              <a:t> V</a:t>
            </a:r>
            <a:r>
              <a:rPr lang="en-US" sz="2000" baseline="30000" dirty="0">
                <a:latin typeface="Arial" pitchFamily="34" charset="0"/>
                <a:cs typeface="Arial" pitchFamily="34" charset="0"/>
              </a:rPr>
              <a:t>T </a:t>
            </a:r>
            <a:r>
              <a:rPr lang="en-US" sz="2000" dirty="0">
                <a:latin typeface="Arial" pitchFamily="34" charset="0"/>
                <a:cs typeface="Arial" pitchFamily="34" charset="0"/>
              </a:rPr>
              <a:t>- </a:t>
            </a:r>
            <a:r>
              <a:rPr lang="en-US" sz="2000" b="1" dirty="0">
                <a:latin typeface="Arial" pitchFamily="34" charset="0"/>
                <a:cs typeface="Arial" pitchFamily="34" charset="0"/>
              </a:rPr>
              <a:t>U </a:t>
            </a:r>
            <a:r>
              <a:rPr lang="en-US" sz="2000" b="1" dirty="0">
                <a:latin typeface="Arial" pitchFamily="34" charset="0"/>
                <a:cs typeface="Arial" pitchFamily="34" charset="0"/>
                <a:sym typeface="Symbol"/>
              </a:rPr>
              <a:t>S</a:t>
            </a:r>
            <a:r>
              <a:rPr lang="en-US" sz="2000" b="1" dirty="0">
                <a:latin typeface="Arial" pitchFamily="34" charset="0"/>
                <a:cs typeface="Arial" pitchFamily="34" charset="0"/>
              </a:rPr>
              <a:t> V</a:t>
            </a:r>
            <a:r>
              <a:rPr lang="en-US" sz="2000" baseline="30000" dirty="0">
                <a:latin typeface="Arial" pitchFamily="34" charset="0"/>
                <a:cs typeface="Arial" pitchFamily="34" charset="0"/>
              </a:rPr>
              <a:t>T</a:t>
            </a:r>
            <a:r>
              <a:rPr lang="en-US" sz="2000" dirty="0">
                <a:latin typeface="Arial" pitchFamily="34" charset="0"/>
                <a:cs typeface="Arial" pitchFamily="34" charset="0"/>
              </a:rPr>
              <a:t> = </a:t>
            </a:r>
            <a:r>
              <a:rPr lang="en-US" sz="2000" b="1" dirty="0">
                <a:latin typeface="Arial" pitchFamily="34" charset="0"/>
                <a:cs typeface="Arial" pitchFamily="34" charset="0"/>
              </a:rPr>
              <a:t>U</a:t>
            </a:r>
            <a:r>
              <a:rPr lang="en-US" sz="2000" dirty="0">
                <a:latin typeface="Arial" pitchFamily="34" charset="0"/>
                <a:cs typeface="Arial" pitchFamily="34" charset="0"/>
              </a:rPr>
              <a:t> (</a:t>
            </a:r>
            <a:r>
              <a:rPr lang="en-US" sz="2000" b="1" dirty="0">
                <a:latin typeface="Arial" pitchFamily="34" charset="0"/>
                <a:cs typeface="Arial" pitchFamily="34" charset="0"/>
                <a:sym typeface="Symbol"/>
              </a:rPr>
              <a:t> - S</a:t>
            </a:r>
            <a:r>
              <a:rPr lang="en-US" sz="2000" dirty="0">
                <a:latin typeface="Arial" pitchFamily="34" charset="0"/>
                <a:cs typeface="Arial" pitchFamily="34" charset="0"/>
              </a:rPr>
              <a:t>) </a:t>
            </a:r>
            <a:r>
              <a:rPr lang="en-US" sz="2000" b="1" dirty="0">
                <a:latin typeface="Arial" pitchFamily="34" charset="0"/>
                <a:cs typeface="Arial" pitchFamily="34" charset="0"/>
              </a:rPr>
              <a:t>V</a:t>
            </a:r>
            <a:r>
              <a:rPr lang="en-US" sz="2000" baseline="30000" dirty="0">
                <a:latin typeface="Arial" pitchFamily="34" charset="0"/>
                <a:cs typeface="Arial" pitchFamily="34" charset="0"/>
              </a:rPr>
              <a:t>T </a:t>
            </a:r>
            <a:endParaRPr lang="en-US" sz="2000" dirty="0">
              <a:latin typeface="Arial" pitchFamily="34" charset="0"/>
              <a:cs typeface="Arial" pitchFamily="34" charset="0"/>
            </a:endParaRPr>
          </a:p>
        </p:txBody>
      </p:sp>
      <p:grpSp>
        <p:nvGrpSpPr>
          <p:cNvPr id="11" name="Group 10"/>
          <p:cNvGrpSpPr/>
          <p:nvPr/>
        </p:nvGrpSpPr>
        <p:grpSpPr>
          <a:xfrm>
            <a:off x="7696200" y="0"/>
            <a:ext cx="1447800" cy="685800"/>
            <a:chOff x="7696200" y="0"/>
            <a:chExt cx="1447800" cy="685800"/>
          </a:xfrm>
        </p:grpSpPr>
        <p:sp>
          <p:nvSpPr>
            <p:cNvPr id="12" name="Teardrop 11"/>
            <p:cNvSpPr/>
            <p:nvPr/>
          </p:nvSpPr>
          <p:spPr>
            <a:xfrm>
              <a:off x="7696200" y="0"/>
              <a:ext cx="1447800" cy="685800"/>
            </a:xfrm>
            <a:prstGeom prst="teardrop">
              <a:avLst/>
            </a:prstGeom>
            <a:solidFill>
              <a:srgbClr val="FF0000"/>
            </a:solidFill>
            <a:ln w="38100">
              <a:solidFill>
                <a:schemeClr val="bg1"/>
              </a:solidFill>
            </a:ln>
          </p:spPr>
          <p:style>
            <a:lnRef idx="1">
              <a:schemeClr val="dk1"/>
            </a:lnRef>
            <a:fillRef idx="0">
              <a:schemeClr val="dk1"/>
            </a:fillRef>
            <a:effectRef idx="0">
              <a:schemeClr val="dk1"/>
            </a:effectRef>
            <a:fontRef idx="minor">
              <a:schemeClr val="tx1"/>
            </a:fontRef>
          </p:style>
          <p:txBody>
            <a:bodyPr lIns="0" rIns="0" rtlCol="0" anchor="ctr"/>
            <a:lstStyle/>
            <a:p>
              <a:pPr algn="ctr"/>
              <a:endParaRPr lang="en-US" sz="2800" b="1" dirty="0">
                <a:solidFill>
                  <a:schemeClr val="bg1"/>
                </a:solidFill>
              </a:endParaRPr>
            </a:p>
          </p:txBody>
        </p:sp>
        <p:sp>
          <p:nvSpPr>
            <p:cNvPr id="13" name="Rectangle 12"/>
            <p:cNvSpPr/>
            <p:nvPr/>
          </p:nvSpPr>
          <p:spPr>
            <a:xfrm>
              <a:off x="7768302" y="76200"/>
              <a:ext cx="1375698" cy="523220"/>
            </a:xfrm>
            <a:prstGeom prst="rect">
              <a:avLst/>
            </a:prstGeom>
          </p:spPr>
          <p:txBody>
            <a:bodyPr wrap="none">
              <a:spAutoFit/>
            </a:bodyPr>
            <a:lstStyle/>
            <a:p>
              <a:pPr algn="ctr"/>
              <a:r>
                <a:rPr lang="en-US" sz="2800" b="1" dirty="0">
                  <a:solidFill>
                    <a:schemeClr val="bg1"/>
                  </a:solidFill>
                </a:rPr>
                <a:t>Details!</a:t>
              </a:r>
            </a:p>
          </p:txBody>
        </p:sp>
      </p:grpSp>
    </p:spTree>
    <p:extLst>
      <p:ext uri="{BB962C8B-B14F-4D97-AF65-F5344CB8AC3E}">
        <p14:creationId xmlns:p14="http://schemas.microsoft.com/office/powerpoint/2010/main" val="1083695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8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8" name="Slide Number Placeholder 5"/>
          <p:cNvSpPr>
            <a:spLocks noGrp="1"/>
          </p:cNvSpPr>
          <p:nvPr>
            <p:ph type="sldNum" sz="quarter" idx="12"/>
          </p:nvPr>
        </p:nvSpPr>
        <p:spPr/>
        <p:txBody>
          <a:bodyPr/>
          <a:lstStyle/>
          <a:p>
            <a:fld id="{DCCB4F96-4838-45FE-8D5E-BF71C9380907}" type="slidenum">
              <a:rPr lang="en-US"/>
              <a:pPr/>
              <a:t>36</a:t>
            </a:fld>
            <a:endParaRPr lang="en-US"/>
          </a:p>
        </p:txBody>
      </p:sp>
      <p:sp>
        <p:nvSpPr>
          <p:cNvPr id="1430530" name="Rectangle 2"/>
          <p:cNvSpPr>
            <a:spLocks noGrp="1" noChangeArrowheads="1"/>
          </p:cNvSpPr>
          <p:nvPr>
            <p:ph type="title"/>
          </p:nvPr>
        </p:nvSpPr>
        <p:spPr/>
        <p:txBody>
          <a:bodyPr/>
          <a:lstStyle/>
          <a:p>
            <a:r>
              <a:rPr lang="en-US" dirty="0"/>
              <a:t>SVD - Interpretation #2</a:t>
            </a:r>
          </a:p>
        </p:txBody>
      </p:sp>
      <p:sp>
        <p:nvSpPr>
          <p:cNvPr id="1430531" name="Rectangle 3"/>
          <p:cNvSpPr>
            <a:spLocks noGrp="1" noChangeArrowheads="1"/>
          </p:cNvSpPr>
          <p:nvPr>
            <p:ph type="body" idx="1"/>
          </p:nvPr>
        </p:nvSpPr>
        <p:spPr>
          <a:xfrm>
            <a:off x="685800" y="1752600"/>
            <a:ext cx="7772400" cy="4114800"/>
          </a:xfrm>
        </p:spPr>
        <p:txBody>
          <a:bodyPr/>
          <a:lstStyle/>
          <a:p>
            <a:pPr>
              <a:lnSpc>
                <a:spcPct val="90000"/>
              </a:lnSpc>
              <a:buFontTx/>
              <a:buNone/>
            </a:pPr>
            <a:r>
              <a:rPr lang="en-US" b="1" dirty="0">
                <a:solidFill>
                  <a:srgbClr val="D60093"/>
                </a:solidFill>
              </a:rPr>
              <a:t>Equivalent:</a:t>
            </a:r>
          </a:p>
          <a:p>
            <a:pPr>
              <a:lnSpc>
                <a:spcPct val="90000"/>
              </a:lnSpc>
              <a:buFontTx/>
              <a:buNone/>
            </a:pPr>
            <a:r>
              <a:rPr lang="en-US" b="1" dirty="0"/>
              <a:t>‘spectral decomposition’ of the matrix:</a:t>
            </a:r>
          </a:p>
        </p:txBody>
      </p:sp>
      <p:sp>
        <p:nvSpPr>
          <p:cNvPr id="1430533" name="Freeform 5"/>
          <p:cNvSpPr>
            <a:spLocks/>
          </p:cNvSpPr>
          <p:nvPr/>
        </p:nvSpPr>
        <p:spPr bwMode="auto">
          <a:xfrm>
            <a:off x="8382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4" name="Freeform 6"/>
          <p:cNvSpPr>
            <a:spLocks/>
          </p:cNvSpPr>
          <p:nvPr/>
        </p:nvSpPr>
        <p:spPr bwMode="auto">
          <a:xfrm flipH="1">
            <a:off x="25908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6" name="Freeform 8"/>
          <p:cNvSpPr>
            <a:spLocks/>
          </p:cNvSpPr>
          <p:nvPr/>
        </p:nvSpPr>
        <p:spPr bwMode="auto">
          <a:xfrm flipH="1">
            <a:off x="4572000" y="3352800"/>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7" name="Freeform 9"/>
          <p:cNvSpPr>
            <a:spLocks/>
          </p:cNvSpPr>
          <p:nvPr/>
        </p:nvSpPr>
        <p:spPr bwMode="auto">
          <a:xfrm>
            <a:off x="32766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8" name="Text Box 10"/>
          <p:cNvSpPr txBox="1">
            <a:spLocks noChangeArrowheads="1"/>
          </p:cNvSpPr>
          <p:nvPr/>
        </p:nvSpPr>
        <p:spPr bwMode="auto">
          <a:xfrm>
            <a:off x="2895600" y="4267200"/>
            <a:ext cx="384175" cy="519113"/>
          </a:xfrm>
          <a:prstGeom prst="rect">
            <a:avLst/>
          </a:prstGeom>
          <a:noFill/>
          <a:ln w="15875">
            <a:noFill/>
            <a:miter lim="800000"/>
            <a:headEnd type="none" w="sm" len="sm"/>
            <a:tailEnd/>
          </a:ln>
          <a:effectLst/>
        </p:spPr>
        <p:txBody>
          <a:bodyPr wrap="none" anchor="ctr">
            <a:spAutoFit/>
          </a:bodyPr>
          <a:lstStyle/>
          <a:p>
            <a:r>
              <a:rPr lang="en-US"/>
              <a:t>=</a:t>
            </a:r>
          </a:p>
        </p:txBody>
      </p:sp>
      <p:sp>
        <p:nvSpPr>
          <p:cNvPr id="1430540" name="Freeform 12"/>
          <p:cNvSpPr>
            <a:spLocks/>
          </p:cNvSpPr>
          <p:nvPr/>
        </p:nvSpPr>
        <p:spPr bwMode="auto">
          <a:xfrm>
            <a:off x="5181600" y="4038600"/>
            <a:ext cx="228600" cy="9906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1" name="Freeform 13"/>
          <p:cNvSpPr>
            <a:spLocks/>
          </p:cNvSpPr>
          <p:nvPr/>
        </p:nvSpPr>
        <p:spPr bwMode="auto">
          <a:xfrm flipH="1">
            <a:off x="6400800" y="4038600"/>
            <a:ext cx="228600" cy="9906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2" name="Text Box 14"/>
          <p:cNvSpPr txBox="1">
            <a:spLocks noChangeArrowheads="1"/>
          </p:cNvSpPr>
          <p:nvPr/>
        </p:nvSpPr>
        <p:spPr bwMode="auto">
          <a:xfrm>
            <a:off x="4800600" y="4191000"/>
            <a:ext cx="361950" cy="519113"/>
          </a:xfrm>
          <a:prstGeom prst="rect">
            <a:avLst/>
          </a:prstGeom>
          <a:noFill/>
          <a:ln w="15875">
            <a:noFill/>
            <a:miter lim="800000"/>
            <a:headEnd type="none" w="sm" len="sm"/>
            <a:tailEnd/>
          </a:ln>
          <a:effectLst/>
        </p:spPr>
        <p:txBody>
          <a:bodyPr wrap="none" anchor="ctr">
            <a:spAutoFit/>
          </a:bodyPr>
          <a:lstStyle/>
          <a:p>
            <a:r>
              <a:rPr lang="en-US"/>
              <a:t>x</a:t>
            </a:r>
          </a:p>
        </p:txBody>
      </p:sp>
      <p:sp>
        <p:nvSpPr>
          <p:cNvPr id="1430544" name="Text Box 16"/>
          <p:cNvSpPr txBox="1">
            <a:spLocks noChangeArrowheads="1"/>
          </p:cNvSpPr>
          <p:nvPr/>
        </p:nvSpPr>
        <p:spPr bwMode="auto">
          <a:xfrm>
            <a:off x="6858000" y="4191000"/>
            <a:ext cx="361950" cy="519113"/>
          </a:xfrm>
          <a:prstGeom prst="rect">
            <a:avLst/>
          </a:prstGeom>
          <a:noFill/>
          <a:ln w="15875">
            <a:noFill/>
            <a:miter lim="800000"/>
            <a:headEnd type="none" w="sm" len="sm"/>
            <a:tailEnd/>
          </a:ln>
          <a:effectLst/>
        </p:spPr>
        <p:txBody>
          <a:bodyPr wrap="none" anchor="ctr">
            <a:spAutoFit/>
          </a:bodyPr>
          <a:lstStyle/>
          <a:p>
            <a:r>
              <a:rPr lang="en-US"/>
              <a:t>x</a:t>
            </a:r>
          </a:p>
        </p:txBody>
      </p:sp>
      <p:sp>
        <p:nvSpPr>
          <p:cNvPr id="1430545" name="Freeform 17"/>
          <p:cNvSpPr>
            <a:spLocks/>
          </p:cNvSpPr>
          <p:nvPr/>
        </p:nvSpPr>
        <p:spPr bwMode="auto">
          <a:xfrm>
            <a:off x="5562600" y="5334000"/>
            <a:ext cx="152400" cy="7620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6" name="Freeform 18"/>
          <p:cNvSpPr>
            <a:spLocks/>
          </p:cNvSpPr>
          <p:nvPr/>
        </p:nvSpPr>
        <p:spPr bwMode="auto">
          <a:xfrm flipH="1">
            <a:off x="8534400" y="5410200"/>
            <a:ext cx="152400" cy="7620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7" name="Text Box 19"/>
          <p:cNvSpPr txBox="1">
            <a:spLocks noChangeArrowheads="1"/>
          </p:cNvSpPr>
          <p:nvPr/>
        </p:nvSpPr>
        <p:spPr bwMode="auto">
          <a:xfrm>
            <a:off x="3381375" y="4343400"/>
            <a:ext cx="482600" cy="519113"/>
          </a:xfrm>
          <a:prstGeom prst="rect">
            <a:avLst/>
          </a:prstGeom>
          <a:noFill/>
          <a:ln w="15875">
            <a:noFill/>
            <a:miter lim="800000"/>
            <a:headEnd type="none" w="sm" len="sm"/>
            <a:tailEnd/>
          </a:ln>
          <a:effectLst/>
        </p:spPr>
        <p:txBody>
          <a:bodyPr wrap="none" anchor="ctr">
            <a:spAutoFit/>
          </a:bodyPr>
          <a:lstStyle/>
          <a:p>
            <a:r>
              <a:rPr lang="en-US"/>
              <a:t>u</a:t>
            </a:r>
            <a:r>
              <a:rPr lang="en-US" baseline="-25000"/>
              <a:t>1</a:t>
            </a:r>
            <a:endParaRPr lang="en-US"/>
          </a:p>
        </p:txBody>
      </p:sp>
      <p:sp>
        <p:nvSpPr>
          <p:cNvPr id="1430548" name="Text Box 20"/>
          <p:cNvSpPr txBox="1">
            <a:spLocks noChangeArrowheads="1"/>
          </p:cNvSpPr>
          <p:nvPr/>
        </p:nvSpPr>
        <p:spPr bwMode="auto">
          <a:xfrm>
            <a:off x="4067175" y="4343400"/>
            <a:ext cx="482600" cy="519113"/>
          </a:xfrm>
          <a:prstGeom prst="rect">
            <a:avLst/>
          </a:prstGeom>
          <a:noFill/>
          <a:ln w="15875">
            <a:noFill/>
            <a:miter lim="800000"/>
            <a:headEnd type="none" w="sm" len="sm"/>
            <a:tailEnd/>
          </a:ln>
          <a:effectLst/>
        </p:spPr>
        <p:txBody>
          <a:bodyPr wrap="none" anchor="ctr">
            <a:spAutoFit/>
          </a:bodyPr>
          <a:lstStyle/>
          <a:p>
            <a:r>
              <a:rPr lang="en-US"/>
              <a:t>u</a:t>
            </a:r>
            <a:r>
              <a:rPr lang="en-US" baseline="-25000"/>
              <a:t>2</a:t>
            </a:r>
            <a:endParaRPr lang="en-US"/>
          </a:p>
        </p:txBody>
      </p:sp>
      <p:sp>
        <p:nvSpPr>
          <p:cNvPr id="1430549" name="Line 21"/>
          <p:cNvSpPr>
            <a:spLocks noChangeShapeType="1"/>
          </p:cNvSpPr>
          <p:nvPr/>
        </p:nvSpPr>
        <p:spPr bwMode="auto">
          <a:xfrm flipV="1">
            <a:off x="3581400" y="3429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0" name="Line 22"/>
          <p:cNvSpPr>
            <a:spLocks noChangeShapeType="1"/>
          </p:cNvSpPr>
          <p:nvPr/>
        </p:nvSpPr>
        <p:spPr bwMode="auto">
          <a:xfrm>
            <a:off x="3581400" y="4953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1" name="Line 23"/>
          <p:cNvSpPr>
            <a:spLocks noChangeShapeType="1"/>
          </p:cNvSpPr>
          <p:nvPr/>
        </p:nvSpPr>
        <p:spPr bwMode="auto">
          <a:xfrm>
            <a:off x="4267200" y="4953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2" name="Line 24"/>
          <p:cNvSpPr>
            <a:spLocks noChangeShapeType="1"/>
          </p:cNvSpPr>
          <p:nvPr/>
        </p:nvSpPr>
        <p:spPr bwMode="auto">
          <a:xfrm flipV="1">
            <a:off x="4191000" y="3429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3" name="Text Box 25"/>
          <p:cNvSpPr txBox="1">
            <a:spLocks noChangeArrowheads="1"/>
          </p:cNvSpPr>
          <p:nvPr/>
        </p:nvSpPr>
        <p:spPr bwMode="auto">
          <a:xfrm>
            <a:off x="5334000" y="4113490"/>
            <a:ext cx="609600" cy="369332"/>
          </a:xfrm>
          <a:prstGeom prst="rect">
            <a:avLst/>
          </a:prstGeom>
          <a:noFill/>
          <a:ln w="15875">
            <a:noFill/>
            <a:miter lim="800000"/>
            <a:headEnd type="none" w="sm" len="sm"/>
            <a:tailEnd/>
          </a:ln>
          <a:effectLst/>
        </p:spPr>
        <p:txBody>
          <a:bodyPr anchor="ctr">
            <a:spAutoFit/>
          </a:bodyPr>
          <a:lstStyle/>
          <a:p>
            <a:r>
              <a:rPr lang="el-GR" dirty="0">
                <a:latin typeface="Times New Roman"/>
                <a:cs typeface="Times New Roman"/>
              </a:rPr>
              <a:t>σ</a:t>
            </a:r>
            <a:r>
              <a:rPr lang="en-US" baseline="-25000" dirty="0"/>
              <a:t>1</a:t>
            </a:r>
            <a:endParaRPr lang="en-US" dirty="0"/>
          </a:p>
        </p:txBody>
      </p:sp>
      <p:sp>
        <p:nvSpPr>
          <p:cNvPr id="1430554" name="Text Box 26"/>
          <p:cNvSpPr txBox="1">
            <a:spLocks noChangeArrowheads="1"/>
          </p:cNvSpPr>
          <p:nvPr/>
        </p:nvSpPr>
        <p:spPr bwMode="auto">
          <a:xfrm>
            <a:off x="5867400" y="4570690"/>
            <a:ext cx="609600" cy="369332"/>
          </a:xfrm>
          <a:prstGeom prst="rect">
            <a:avLst/>
          </a:prstGeom>
          <a:noFill/>
          <a:ln w="15875">
            <a:noFill/>
            <a:miter lim="800000"/>
            <a:headEnd type="none" w="sm" len="sm"/>
            <a:tailEnd/>
          </a:ln>
          <a:effectLst/>
        </p:spPr>
        <p:txBody>
          <a:bodyPr anchor="ctr">
            <a:spAutoFit/>
          </a:bodyPr>
          <a:lstStyle/>
          <a:p>
            <a:r>
              <a:rPr lang="el-GR" dirty="0">
                <a:latin typeface="Times New Roman"/>
                <a:cs typeface="Times New Roman"/>
              </a:rPr>
              <a:t>σ</a:t>
            </a:r>
            <a:r>
              <a:rPr lang="en-US" baseline="-25000" dirty="0"/>
              <a:t>2</a:t>
            </a:r>
            <a:endParaRPr lang="en-US" dirty="0"/>
          </a:p>
        </p:txBody>
      </p:sp>
      <p:grpSp>
        <p:nvGrpSpPr>
          <p:cNvPr id="2" name="Group 30"/>
          <p:cNvGrpSpPr>
            <a:grpSpLocks/>
          </p:cNvGrpSpPr>
          <p:nvPr/>
        </p:nvGrpSpPr>
        <p:grpSpPr bwMode="auto">
          <a:xfrm>
            <a:off x="6096000" y="4114800"/>
            <a:ext cx="381000" cy="304800"/>
            <a:chOff x="3840" y="2592"/>
            <a:chExt cx="240" cy="192"/>
          </a:xfrm>
        </p:grpSpPr>
        <p:sp>
          <p:nvSpPr>
            <p:cNvPr id="1430555" name="Oval 27"/>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p:spPr>
          <p:txBody>
            <a:bodyPr wrap="none" anchor="ctr"/>
            <a:lstStyle/>
            <a:p>
              <a:endParaRPr lang="en-US"/>
            </a:p>
          </p:txBody>
        </p:sp>
        <p:sp>
          <p:nvSpPr>
            <p:cNvPr id="1430556" name="Line 28"/>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p:spPr>
          <p:txBody>
            <a:bodyPr wrap="none" anchor="ctr"/>
            <a:lstStyle/>
            <a:p>
              <a:endParaRPr lang="en-US"/>
            </a:p>
          </p:txBody>
        </p:sp>
      </p:grpSp>
      <p:grpSp>
        <p:nvGrpSpPr>
          <p:cNvPr id="3" name="Group 31"/>
          <p:cNvGrpSpPr>
            <a:grpSpLocks/>
          </p:cNvGrpSpPr>
          <p:nvPr/>
        </p:nvGrpSpPr>
        <p:grpSpPr bwMode="auto">
          <a:xfrm>
            <a:off x="5410200" y="4648200"/>
            <a:ext cx="381000" cy="304800"/>
            <a:chOff x="3840" y="2592"/>
            <a:chExt cx="240" cy="192"/>
          </a:xfrm>
        </p:grpSpPr>
        <p:sp>
          <p:nvSpPr>
            <p:cNvPr id="1430560" name="Oval 32"/>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p:spPr>
          <p:txBody>
            <a:bodyPr wrap="none" anchor="ctr"/>
            <a:lstStyle/>
            <a:p>
              <a:endParaRPr lang="en-US"/>
            </a:p>
          </p:txBody>
        </p:sp>
        <p:sp>
          <p:nvSpPr>
            <p:cNvPr id="1430561" name="Line 33"/>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p:spPr>
          <p:txBody>
            <a:bodyPr wrap="none" anchor="ctr"/>
            <a:lstStyle/>
            <a:p>
              <a:endParaRPr lang="en-US"/>
            </a:p>
          </p:txBody>
        </p:sp>
      </p:grpSp>
      <p:sp>
        <p:nvSpPr>
          <p:cNvPr id="1430562" name="Text Box 34"/>
          <p:cNvSpPr txBox="1">
            <a:spLocks noChangeArrowheads="1"/>
          </p:cNvSpPr>
          <p:nvPr/>
        </p:nvSpPr>
        <p:spPr bwMode="auto">
          <a:xfrm>
            <a:off x="6629400" y="5181600"/>
            <a:ext cx="482600" cy="519113"/>
          </a:xfrm>
          <a:prstGeom prst="rect">
            <a:avLst/>
          </a:prstGeom>
          <a:noFill/>
          <a:ln w="15875">
            <a:noFill/>
            <a:miter lim="800000"/>
            <a:headEnd type="none" w="sm" len="sm"/>
            <a:tailEnd/>
          </a:ln>
          <a:effectLst/>
        </p:spPr>
        <p:txBody>
          <a:bodyPr wrap="none" anchor="ctr">
            <a:spAutoFit/>
          </a:bodyPr>
          <a:lstStyle/>
          <a:p>
            <a:r>
              <a:rPr lang="en-US"/>
              <a:t>v</a:t>
            </a:r>
            <a:r>
              <a:rPr lang="en-US" baseline="-25000"/>
              <a:t>1</a:t>
            </a:r>
            <a:endParaRPr lang="en-US"/>
          </a:p>
        </p:txBody>
      </p:sp>
      <p:sp>
        <p:nvSpPr>
          <p:cNvPr id="1430564" name="Text Box 36"/>
          <p:cNvSpPr txBox="1">
            <a:spLocks noChangeArrowheads="1"/>
          </p:cNvSpPr>
          <p:nvPr/>
        </p:nvSpPr>
        <p:spPr bwMode="auto">
          <a:xfrm>
            <a:off x="6629400" y="5715000"/>
            <a:ext cx="482600" cy="519113"/>
          </a:xfrm>
          <a:prstGeom prst="rect">
            <a:avLst/>
          </a:prstGeom>
          <a:noFill/>
          <a:ln w="15875">
            <a:noFill/>
            <a:miter lim="800000"/>
            <a:headEnd type="none" w="sm" len="sm"/>
            <a:tailEnd/>
          </a:ln>
          <a:effectLst/>
        </p:spPr>
        <p:txBody>
          <a:bodyPr wrap="none" anchor="ctr">
            <a:spAutoFit/>
          </a:bodyPr>
          <a:lstStyle/>
          <a:p>
            <a:r>
              <a:rPr lang="en-US"/>
              <a:t>v</a:t>
            </a:r>
            <a:r>
              <a:rPr lang="en-US" baseline="-25000"/>
              <a:t>2</a:t>
            </a:r>
            <a:endParaRPr lang="en-US"/>
          </a:p>
        </p:txBody>
      </p:sp>
      <p:sp>
        <p:nvSpPr>
          <p:cNvPr id="1430565" name="Line 37"/>
          <p:cNvSpPr>
            <a:spLocks noChangeShapeType="1"/>
          </p:cNvSpPr>
          <p:nvPr/>
        </p:nvSpPr>
        <p:spPr bwMode="auto">
          <a:xfrm>
            <a:off x="5715000" y="5486400"/>
            <a:ext cx="9144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6" name="Line 38"/>
          <p:cNvSpPr>
            <a:spLocks noChangeShapeType="1"/>
          </p:cNvSpPr>
          <p:nvPr/>
        </p:nvSpPr>
        <p:spPr bwMode="auto">
          <a:xfrm>
            <a:off x="7162800" y="5486400"/>
            <a:ext cx="12954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7" name="Line 39"/>
          <p:cNvSpPr>
            <a:spLocks noChangeShapeType="1"/>
          </p:cNvSpPr>
          <p:nvPr/>
        </p:nvSpPr>
        <p:spPr bwMode="auto">
          <a:xfrm>
            <a:off x="5715000" y="5943600"/>
            <a:ext cx="8382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8" name="Line 40"/>
          <p:cNvSpPr>
            <a:spLocks noChangeShapeType="1"/>
          </p:cNvSpPr>
          <p:nvPr/>
        </p:nvSpPr>
        <p:spPr bwMode="auto">
          <a:xfrm>
            <a:off x="7162800" y="5943600"/>
            <a:ext cx="1295400" cy="0"/>
          </a:xfrm>
          <a:prstGeom prst="line">
            <a:avLst/>
          </a:prstGeom>
          <a:noFill/>
          <a:ln w="15875">
            <a:solidFill>
              <a:schemeClr val="tx1"/>
            </a:solidFill>
            <a:round/>
            <a:headEnd type="none" w="sm" len="sm"/>
            <a:tailEnd/>
          </a:ln>
          <a:effectLst/>
        </p:spPr>
        <p:txBody>
          <a:bodyPr wrap="none" anchor="ctr"/>
          <a:lstStyle/>
          <a:p>
            <a:endParaRPr lang="en-US"/>
          </a:p>
        </p:txBody>
      </p:sp>
      <p:sp>
        <p:nvSpPr>
          <p:cNvPr id="39" name="Rectangle 38"/>
          <p:cNvSpPr/>
          <p:nvPr/>
        </p:nvSpPr>
        <p:spPr>
          <a:xfrm>
            <a:off x="911072" y="33421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65711325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p:cNvSpPr>
            <a:spLocks noGrp="1" noChangeArrowheads="1"/>
          </p:cNvSpPr>
          <p:nvPr>
            <p:ph type="title"/>
          </p:nvPr>
        </p:nvSpPr>
        <p:spPr/>
        <p:txBody>
          <a:bodyPr/>
          <a:lstStyle/>
          <a:p>
            <a:r>
              <a:rPr lang="en-US" dirty="0"/>
              <a:t>SVD - Interpretation #2</a:t>
            </a:r>
          </a:p>
        </p:txBody>
      </p:sp>
      <p:sp>
        <p:nvSpPr>
          <p:cNvPr id="1432579" name="Rectangle 3"/>
          <p:cNvSpPr>
            <a:spLocks noGrp="1" noChangeArrowheads="1"/>
          </p:cNvSpPr>
          <p:nvPr>
            <p:ph idx="1"/>
          </p:nvPr>
        </p:nvSpPr>
        <p:spPr/>
        <p:txBody>
          <a:bodyPr/>
          <a:lstStyle/>
          <a:p>
            <a:pPr>
              <a:lnSpc>
                <a:spcPct val="90000"/>
              </a:lnSpc>
              <a:buFontTx/>
              <a:buNone/>
            </a:pPr>
            <a:r>
              <a:rPr lang="en-US" b="1" dirty="0">
                <a:solidFill>
                  <a:srgbClr val="D60093"/>
                </a:solidFill>
              </a:rPr>
              <a:t>Equivalent:</a:t>
            </a:r>
          </a:p>
          <a:p>
            <a:pPr>
              <a:lnSpc>
                <a:spcPct val="90000"/>
              </a:lnSpc>
              <a:buFontTx/>
              <a:buNone/>
            </a:pPr>
            <a:r>
              <a:rPr lang="en-US" b="1" dirty="0"/>
              <a:t>‘spectral decomposition’ of the matrix</a:t>
            </a: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337C8EA9-B1DD-4990-80EA-169813804030}" type="slidenum">
              <a:rPr lang="en-US"/>
              <a:pPr/>
              <a:t>37</a:t>
            </a:fld>
            <a:endParaRPr lang="en-US"/>
          </a:p>
        </p:txBody>
      </p:sp>
      <p:sp>
        <p:nvSpPr>
          <p:cNvPr id="1432581" name="Freeform 5"/>
          <p:cNvSpPr>
            <a:spLocks/>
          </p:cNvSpPr>
          <p:nvPr/>
        </p:nvSpPr>
        <p:spPr bwMode="auto">
          <a:xfrm>
            <a:off x="838200" y="2590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2582" name="Freeform 6"/>
          <p:cNvSpPr>
            <a:spLocks/>
          </p:cNvSpPr>
          <p:nvPr/>
        </p:nvSpPr>
        <p:spPr bwMode="auto">
          <a:xfrm flipH="1">
            <a:off x="2590800" y="2590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2583" name="Text Box 7"/>
          <p:cNvSpPr txBox="1">
            <a:spLocks noChangeArrowheads="1"/>
          </p:cNvSpPr>
          <p:nvPr/>
        </p:nvSpPr>
        <p:spPr bwMode="auto">
          <a:xfrm>
            <a:off x="2895600" y="2971800"/>
            <a:ext cx="401072" cy="584775"/>
          </a:xfrm>
          <a:prstGeom prst="rect">
            <a:avLst/>
          </a:prstGeom>
          <a:noFill/>
          <a:ln w="15875">
            <a:noFill/>
            <a:miter lim="800000"/>
            <a:headEnd type="none" w="sm" len="sm"/>
            <a:tailEnd/>
          </a:ln>
          <a:effectLst/>
        </p:spPr>
        <p:txBody>
          <a:bodyPr wrap="none" anchor="ctr">
            <a:spAutoFit/>
          </a:bodyPr>
          <a:lstStyle/>
          <a:p>
            <a:r>
              <a:rPr lang="en-US" sz="3200" b="1" dirty="0"/>
              <a:t>=</a:t>
            </a:r>
          </a:p>
        </p:txBody>
      </p:sp>
      <p:grpSp>
        <p:nvGrpSpPr>
          <p:cNvPr id="2" name="Group 8"/>
          <p:cNvGrpSpPr>
            <a:grpSpLocks/>
          </p:cNvGrpSpPr>
          <p:nvPr/>
        </p:nvGrpSpPr>
        <p:grpSpPr bwMode="auto">
          <a:xfrm>
            <a:off x="3505200" y="3033205"/>
            <a:ext cx="1776413" cy="461963"/>
            <a:chOff x="2208" y="2706"/>
            <a:chExt cx="1119" cy="291"/>
          </a:xfrm>
        </p:grpSpPr>
        <p:sp>
          <p:nvSpPr>
            <p:cNvPr id="1432585" name="Text Box 9"/>
            <p:cNvSpPr txBox="1">
              <a:spLocks noChangeArrowheads="1"/>
            </p:cNvSpPr>
            <p:nvPr/>
          </p:nvSpPr>
          <p:spPr bwMode="auto">
            <a:xfrm>
              <a:off x="2640" y="2706"/>
              <a:ext cx="286"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1</a:t>
              </a:r>
              <a:endParaRPr lang="en-US" sz="2400" b="1"/>
            </a:p>
          </p:txBody>
        </p:sp>
        <p:sp>
          <p:nvSpPr>
            <p:cNvPr id="1432586" name="Text Box 10"/>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1</a:t>
              </a:r>
              <a:endParaRPr lang="en-US" sz="2400" b="1" dirty="0"/>
            </a:p>
          </p:txBody>
        </p:sp>
        <p:sp>
          <p:nvSpPr>
            <p:cNvPr id="1432587" name="Text Box 11"/>
            <p:cNvSpPr txBox="1">
              <a:spLocks noChangeArrowheads="1"/>
            </p:cNvSpPr>
            <p:nvPr/>
          </p:nvSpPr>
          <p:spPr bwMode="auto">
            <a:xfrm>
              <a:off x="2978" y="2706"/>
              <a:ext cx="349"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1</a:t>
              </a:r>
              <a:endParaRPr lang="en-US" sz="2400" b="1"/>
            </a:p>
          </p:txBody>
        </p:sp>
      </p:grpSp>
      <p:grpSp>
        <p:nvGrpSpPr>
          <p:cNvPr id="3" name="Group 12"/>
          <p:cNvGrpSpPr>
            <a:grpSpLocks/>
          </p:cNvGrpSpPr>
          <p:nvPr/>
        </p:nvGrpSpPr>
        <p:grpSpPr bwMode="auto">
          <a:xfrm>
            <a:off x="5867401" y="3033205"/>
            <a:ext cx="1778001" cy="461963"/>
            <a:chOff x="2208" y="2706"/>
            <a:chExt cx="1120" cy="291"/>
          </a:xfrm>
        </p:grpSpPr>
        <p:sp>
          <p:nvSpPr>
            <p:cNvPr id="1432589" name="Text Box 13"/>
            <p:cNvSpPr txBox="1">
              <a:spLocks noChangeArrowheads="1"/>
            </p:cNvSpPr>
            <p:nvPr/>
          </p:nvSpPr>
          <p:spPr bwMode="auto">
            <a:xfrm>
              <a:off x="2640" y="2706"/>
              <a:ext cx="287"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2</a:t>
              </a:r>
              <a:endParaRPr lang="en-US" sz="2400" b="1"/>
            </a:p>
          </p:txBody>
        </p:sp>
        <p:sp>
          <p:nvSpPr>
            <p:cNvPr id="1432590" name="Text Box 14"/>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2</a:t>
              </a:r>
              <a:endParaRPr lang="en-US" sz="2400" b="1" dirty="0"/>
            </a:p>
          </p:txBody>
        </p:sp>
        <p:sp>
          <p:nvSpPr>
            <p:cNvPr id="1432591" name="Text Box 15"/>
            <p:cNvSpPr txBox="1">
              <a:spLocks noChangeArrowheads="1"/>
            </p:cNvSpPr>
            <p:nvPr/>
          </p:nvSpPr>
          <p:spPr bwMode="auto">
            <a:xfrm>
              <a:off x="2978" y="2706"/>
              <a:ext cx="350"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2</a:t>
              </a:r>
              <a:endParaRPr lang="en-US" sz="2400" b="1"/>
            </a:p>
          </p:txBody>
        </p:sp>
      </p:grpSp>
      <p:sp>
        <p:nvSpPr>
          <p:cNvPr id="1432592" name="Text Box 16"/>
          <p:cNvSpPr txBox="1">
            <a:spLocks noChangeArrowheads="1"/>
          </p:cNvSpPr>
          <p:nvPr/>
        </p:nvSpPr>
        <p:spPr bwMode="auto">
          <a:xfrm>
            <a:off x="5334000" y="3033354"/>
            <a:ext cx="346570"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2593" name="Text Box 17"/>
          <p:cNvSpPr txBox="1">
            <a:spLocks noChangeArrowheads="1"/>
          </p:cNvSpPr>
          <p:nvPr/>
        </p:nvSpPr>
        <p:spPr bwMode="auto">
          <a:xfrm>
            <a:off x="7639050" y="3109554"/>
            <a:ext cx="615874"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2594" name="Text Box 18"/>
          <p:cNvSpPr txBox="1">
            <a:spLocks noChangeArrowheads="1"/>
          </p:cNvSpPr>
          <p:nvPr/>
        </p:nvSpPr>
        <p:spPr bwMode="auto">
          <a:xfrm>
            <a:off x="381000" y="3854728"/>
            <a:ext cx="31290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n</a:t>
            </a:r>
          </a:p>
        </p:txBody>
      </p:sp>
      <p:sp>
        <p:nvSpPr>
          <p:cNvPr id="1432595" name="Text Box 19"/>
          <p:cNvSpPr txBox="1">
            <a:spLocks noChangeArrowheads="1"/>
          </p:cNvSpPr>
          <p:nvPr/>
        </p:nvSpPr>
        <p:spPr bwMode="auto">
          <a:xfrm>
            <a:off x="1446213" y="2178328"/>
            <a:ext cx="38183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m</a:t>
            </a:r>
          </a:p>
        </p:txBody>
      </p:sp>
      <p:sp>
        <p:nvSpPr>
          <p:cNvPr id="1432596" name="Line 20"/>
          <p:cNvSpPr>
            <a:spLocks noChangeShapeType="1"/>
          </p:cNvSpPr>
          <p:nvPr/>
        </p:nvSpPr>
        <p:spPr bwMode="auto">
          <a:xfrm>
            <a:off x="2057400" y="2362200"/>
            <a:ext cx="685800" cy="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7" name="Line 21"/>
          <p:cNvSpPr>
            <a:spLocks noChangeShapeType="1"/>
          </p:cNvSpPr>
          <p:nvPr/>
        </p:nvSpPr>
        <p:spPr bwMode="auto">
          <a:xfrm flipH="1">
            <a:off x="914400" y="2362200"/>
            <a:ext cx="457200" cy="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8" name="Line 22"/>
          <p:cNvSpPr>
            <a:spLocks noChangeShapeType="1"/>
          </p:cNvSpPr>
          <p:nvPr/>
        </p:nvSpPr>
        <p:spPr bwMode="auto">
          <a:xfrm flipV="1">
            <a:off x="485775" y="2590800"/>
            <a:ext cx="0" cy="114300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9" name="Line 23"/>
          <p:cNvSpPr>
            <a:spLocks noChangeShapeType="1"/>
          </p:cNvSpPr>
          <p:nvPr/>
        </p:nvSpPr>
        <p:spPr bwMode="auto">
          <a:xfrm>
            <a:off x="485775" y="4343400"/>
            <a:ext cx="0" cy="91440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600" name="Text Box 24"/>
          <p:cNvSpPr txBox="1">
            <a:spLocks noChangeArrowheads="1"/>
          </p:cNvSpPr>
          <p:nvPr/>
        </p:nvSpPr>
        <p:spPr bwMode="auto">
          <a:xfrm>
            <a:off x="3581400" y="3591580"/>
            <a:ext cx="1006475" cy="523220"/>
          </a:xfrm>
          <a:prstGeom prst="rect">
            <a:avLst/>
          </a:prstGeom>
          <a:noFill/>
          <a:ln w="15875">
            <a:noFill/>
            <a:miter lim="800000"/>
            <a:headEnd type="none" w="sm" len="sm"/>
            <a:tailEnd/>
          </a:ln>
          <a:effectLst/>
        </p:spPr>
        <p:txBody>
          <a:bodyPr wrap="square" anchor="ctr">
            <a:spAutoFit/>
          </a:bodyPr>
          <a:lstStyle/>
          <a:p>
            <a:r>
              <a:rPr lang="en-US" sz="2800" b="1" dirty="0">
                <a:solidFill>
                  <a:srgbClr val="0000FF"/>
                </a:solidFill>
              </a:rPr>
              <a:t>n x 1</a:t>
            </a:r>
            <a:endParaRPr lang="en-US" sz="2000" b="1" dirty="0">
              <a:solidFill>
                <a:srgbClr val="0000FF"/>
              </a:solidFill>
            </a:endParaRPr>
          </a:p>
        </p:txBody>
      </p:sp>
      <p:sp>
        <p:nvSpPr>
          <p:cNvPr id="1432601" name="Line 25"/>
          <p:cNvSpPr>
            <a:spLocks noChangeShapeType="1"/>
          </p:cNvSpPr>
          <p:nvPr/>
        </p:nvSpPr>
        <p:spPr bwMode="auto">
          <a:xfrm flipV="1">
            <a:off x="4114800" y="3371343"/>
            <a:ext cx="228600" cy="304800"/>
          </a:xfrm>
          <a:prstGeom prst="line">
            <a:avLst/>
          </a:prstGeom>
          <a:noFill/>
          <a:ln w="15875">
            <a:solidFill>
              <a:srgbClr val="0000FF"/>
            </a:solidFill>
            <a:round/>
            <a:headEnd type="none" w="sm" len="sm"/>
            <a:tailEnd type="triangle" w="med" len="med"/>
          </a:ln>
          <a:effectLst/>
        </p:spPr>
        <p:txBody>
          <a:bodyPr wrap="none" anchor="ctr"/>
          <a:lstStyle/>
          <a:p>
            <a:endParaRPr lang="en-US" b="1"/>
          </a:p>
        </p:txBody>
      </p:sp>
      <p:sp>
        <p:nvSpPr>
          <p:cNvPr id="1432602" name="Text Box 26"/>
          <p:cNvSpPr txBox="1">
            <a:spLocks noChangeArrowheads="1"/>
          </p:cNvSpPr>
          <p:nvPr/>
        </p:nvSpPr>
        <p:spPr bwMode="auto">
          <a:xfrm>
            <a:off x="4759325" y="3499878"/>
            <a:ext cx="1003801" cy="523220"/>
          </a:xfrm>
          <a:prstGeom prst="rect">
            <a:avLst/>
          </a:prstGeom>
          <a:noFill/>
          <a:ln w="15875">
            <a:noFill/>
            <a:miter lim="800000"/>
            <a:headEnd type="none" w="sm" len="sm"/>
            <a:tailEnd/>
          </a:ln>
          <a:effectLst/>
        </p:spPr>
        <p:txBody>
          <a:bodyPr wrap="none" anchor="ctr">
            <a:spAutoFit/>
          </a:bodyPr>
          <a:lstStyle/>
          <a:p>
            <a:r>
              <a:rPr lang="en-US" sz="2800" b="1" dirty="0">
                <a:solidFill>
                  <a:srgbClr val="0000FF"/>
                </a:solidFill>
              </a:rPr>
              <a:t>1 x m</a:t>
            </a:r>
            <a:endParaRPr lang="en-US" sz="2000" b="1" dirty="0">
              <a:solidFill>
                <a:srgbClr val="0000FF"/>
              </a:solidFill>
            </a:endParaRPr>
          </a:p>
        </p:txBody>
      </p:sp>
      <p:sp>
        <p:nvSpPr>
          <p:cNvPr id="1432603" name="Line 27"/>
          <p:cNvSpPr>
            <a:spLocks noChangeShapeType="1"/>
          </p:cNvSpPr>
          <p:nvPr/>
        </p:nvSpPr>
        <p:spPr bwMode="auto">
          <a:xfrm flipH="1" flipV="1">
            <a:off x="4876800" y="3447543"/>
            <a:ext cx="152400" cy="228600"/>
          </a:xfrm>
          <a:prstGeom prst="line">
            <a:avLst/>
          </a:prstGeom>
          <a:noFill/>
          <a:ln w="15875">
            <a:solidFill>
              <a:srgbClr val="0000FF"/>
            </a:solidFill>
            <a:round/>
            <a:headEnd type="none" w="sm" len="sm"/>
            <a:tailEnd type="triangle" w="med" len="med"/>
          </a:ln>
          <a:effectLst/>
        </p:spPr>
        <p:txBody>
          <a:bodyPr wrap="none" anchor="ctr"/>
          <a:lstStyle/>
          <a:p>
            <a:endParaRPr lang="en-US" b="1"/>
          </a:p>
        </p:txBody>
      </p:sp>
      <p:sp>
        <p:nvSpPr>
          <p:cNvPr id="1432604" name="Text Box 28"/>
          <p:cNvSpPr txBox="1">
            <a:spLocks noChangeArrowheads="1"/>
          </p:cNvSpPr>
          <p:nvPr/>
        </p:nvSpPr>
        <p:spPr bwMode="auto">
          <a:xfrm>
            <a:off x="5356225" y="2602468"/>
            <a:ext cx="9813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k  terms</a:t>
            </a:r>
          </a:p>
        </p:txBody>
      </p:sp>
      <p:sp>
        <p:nvSpPr>
          <p:cNvPr id="1432605" name="Line 29"/>
          <p:cNvSpPr>
            <a:spLocks noChangeShapeType="1"/>
          </p:cNvSpPr>
          <p:nvPr/>
        </p:nvSpPr>
        <p:spPr bwMode="auto">
          <a:xfrm flipH="1">
            <a:off x="3581400" y="2819400"/>
            <a:ext cx="1447800" cy="0"/>
          </a:xfrm>
          <a:prstGeom prst="line">
            <a:avLst/>
          </a:prstGeom>
          <a:noFill/>
          <a:ln w="15875">
            <a:solidFill>
              <a:schemeClr val="tx1"/>
            </a:solidFill>
            <a:round/>
            <a:headEnd type="none" w="sm" len="sm"/>
            <a:tailEnd type="triangle" w="med" len="med"/>
          </a:ln>
          <a:effectLst/>
        </p:spPr>
        <p:txBody>
          <a:bodyPr wrap="none" anchor="ctr"/>
          <a:lstStyle/>
          <a:p>
            <a:endParaRPr lang="en-US" b="1"/>
          </a:p>
        </p:txBody>
      </p:sp>
      <p:sp>
        <p:nvSpPr>
          <p:cNvPr id="1432606" name="Line 30"/>
          <p:cNvSpPr>
            <a:spLocks noChangeShapeType="1"/>
          </p:cNvSpPr>
          <p:nvPr/>
        </p:nvSpPr>
        <p:spPr bwMode="auto">
          <a:xfrm>
            <a:off x="6629400" y="2819400"/>
            <a:ext cx="1752600" cy="0"/>
          </a:xfrm>
          <a:prstGeom prst="line">
            <a:avLst/>
          </a:prstGeom>
          <a:noFill/>
          <a:ln w="15875">
            <a:solidFill>
              <a:schemeClr val="tx1"/>
            </a:solidFill>
            <a:round/>
            <a:headEnd type="none" w="sm" len="sm"/>
            <a:tailEnd type="triangle" w="med" len="med"/>
          </a:ln>
          <a:effectLst/>
        </p:spPr>
        <p:txBody>
          <a:bodyPr wrap="none" anchor="ctr"/>
          <a:lstStyle/>
          <a:p>
            <a:endParaRPr lang="en-US" b="1"/>
          </a:p>
        </p:txBody>
      </p:sp>
      <p:sp>
        <p:nvSpPr>
          <p:cNvPr id="34" name="Text Box 32"/>
          <p:cNvSpPr txBox="1">
            <a:spLocks noChangeArrowheads="1"/>
          </p:cNvSpPr>
          <p:nvPr/>
        </p:nvSpPr>
        <p:spPr bwMode="auto">
          <a:xfrm>
            <a:off x="3200400" y="4004102"/>
            <a:ext cx="3778599" cy="461665"/>
          </a:xfrm>
          <a:prstGeom prst="rect">
            <a:avLst/>
          </a:prstGeom>
          <a:noFill/>
          <a:ln w="15875">
            <a:noFill/>
            <a:miter lim="800000"/>
            <a:headEnd type="none" w="sm" len="sm"/>
            <a:tailEnd/>
          </a:ln>
          <a:effectLst/>
        </p:spPr>
        <p:txBody>
          <a:bodyPr wrap="none" anchor="ctr">
            <a:spAutoFit/>
          </a:bodyPr>
          <a:lstStyle/>
          <a:p>
            <a:r>
              <a:rPr lang="en-US" sz="2400" b="1" dirty="0">
                <a:solidFill>
                  <a:srgbClr val="0000FF"/>
                </a:solidFill>
              </a:rPr>
              <a:t>Assume: </a:t>
            </a:r>
            <a:r>
              <a:rPr lang="el-GR" sz="2400" b="1" dirty="0">
                <a:solidFill>
                  <a:srgbClr val="0000FF"/>
                </a:solidFill>
                <a:latin typeface="Times New Roman"/>
                <a:cs typeface="Times New Roman"/>
              </a:rPr>
              <a:t>σ</a:t>
            </a:r>
            <a:r>
              <a:rPr lang="en-US" sz="2400" b="1" baseline="-25000" dirty="0">
                <a:solidFill>
                  <a:srgbClr val="0000FF"/>
                </a:solidFill>
              </a:rPr>
              <a:t>1</a:t>
            </a:r>
            <a:r>
              <a:rPr lang="en-US" sz="2400" b="1" dirty="0">
                <a:solidFill>
                  <a:srgbClr val="0000FF"/>
                </a:solidFill>
              </a:rPr>
              <a:t> </a:t>
            </a:r>
            <a:r>
              <a:rPr lang="en-US" sz="2400" b="1" dirty="0">
                <a:solidFill>
                  <a:srgbClr val="0000FF"/>
                </a:solidFill>
                <a:sym typeface="Symbol"/>
              </a:rPr>
              <a:t></a:t>
            </a:r>
            <a:r>
              <a:rPr lang="en-US" sz="2400" b="1" dirty="0">
                <a:solidFill>
                  <a:srgbClr val="0000FF"/>
                </a:solidFill>
              </a:rPr>
              <a:t> </a:t>
            </a:r>
            <a:r>
              <a:rPr lang="el-GR" sz="2400" b="1" dirty="0">
                <a:solidFill>
                  <a:srgbClr val="0000FF"/>
                </a:solidFill>
                <a:latin typeface="Times New Roman"/>
                <a:cs typeface="Times New Roman"/>
              </a:rPr>
              <a:t>σ</a:t>
            </a:r>
            <a:r>
              <a:rPr lang="en-US" sz="2400" b="1" baseline="-25000" dirty="0">
                <a:solidFill>
                  <a:srgbClr val="0000FF"/>
                </a:solidFill>
              </a:rPr>
              <a:t>2</a:t>
            </a:r>
            <a:r>
              <a:rPr lang="en-US" sz="2400" b="1" dirty="0">
                <a:solidFill>
                  <a:srgbClr val="0000FF"/>
                </a:solidFill>
              </a:rPr>
              <a:t> </a:t>
            </a:r>
            <a:r>
              <a:rPr lang="en-US" sz="2400" b="1" dirty="0">
                <a:solidFill>
                  <a:srgbClr val="0000FF"/>
                </a:solidFill>
                <a:sym typeface="Symbol"/>
              </a:rPr>
              <a:t></a:t>
            </a:r>
            <a:r>
              <a:rPr lang="en-US" sz="2400" b="1" dirty="0">
                <a:solidFill>
                  <a:srgbClr val="0000FF"/>
                </a:solidFill>
              </a:rPr>
              <a:t> </a:t>
            </a:r>
            <a:r>
              <a:rPr lang="el-GR" sz="2400" b="1" dirty="0">
                <a:solidFill>
                  <a:srgbClr val="0000FF"/>
                </a:solidFill>
                <a:latin typeface="Times New Roman"/>
                <a:cs typeface="Times New Roman"/>
              </a:rPr>
              <a:t>σ</a:t>
            </a:r>
            <a:r>
              <a:rPr lang="en-US" sz="2400" b="1" baseline="-25000" dirty="0">
                <a:solidFill>
                  <a:srgbClr val="0000FF"/>
                </a:solidFill>
              </a:rPr>
              <a:t>3 </a:t>
            </a:r>
            <a:r>
              <a:rPr lang="en-US" sz="2400" b="1" dirty="0">
                <a:solidFill>
                  <a:srgbClr val="0000FF"/>
                </a:solidFill>
                <a:sym typeface="Symbol"/>
              </a:rPr>
              <a:t> </a:t>
            </a:r>
            <a:r>
              <a:rPr lang="en-US" sz="2400" b="1" dirty="0">
                <a:solidFill>
                  <a:srgbClr val="0000FF"/>
                </a:solidFill>
              </a:rPr>
              <a:t>... </a:t>
            </a:r>
            <a:r>
              <a:rPr lang="en-US" sz="2400" b="1" dirty="0">
                <a:solidFill>
                  <a:srgbClr val="0000FF"/>
                </a:solidFill>
                <a:sym typeface="Symbol"/>
              </a:rPr>
              <a:t> </a:t>
            </a:r>
            <a:r>
              <a:rPr lang="en-US" sz="2400" b="1" dirty="0">
                <a:solidFill>
                  <a:srgbClr val="0000FF"/>
                </a:solidFill>
                <a:latin typeface="Times New Roman" pitchFamily="18" charset="0"/>
                <a:cs typeface="Times New Roman" pitchFamily="18" charset="0"/>
              </a:rPr>
              <a:t>0</a:t>
            </a:r>
          </a:p>
        </p:txBody>
      </p:sp>
      <p:sp>
        <p:nvSpPr>
          <p:cNvPr id="4" name="TextBox 3"/>
          <p:cNvSpPr txBox="1"/>
          <p:nvPr/>
        </p:nvSpPr>
        <p:spPr>
          <a:xfrm>
            <a:off x="3124200" y="4800600"/>
            <a:ext cx="6019800" cy="1938992"/>
          </a:xfrm>
          <a:prstGeom prst="rect">
            <a:avLst/>
          </a:prstGeom>
          <a:noFill/>
        </p:spPr>
        <p:txBody>
          <a:bodyPr wrap="square" rtlCol="0">
            <a:spAutoFit/>
          </a:bodyPr>
          <a:lstStyle/>
          <a:p>
            <a:r>
              <a:rPr lang="en-US" sz="2400" b="1" dirty="0">
                <a:solidFill>
                  <a:srgbClr val="008000"/>
                </a:solidFill>
                <a:latin typeface="Arial" pitchFamily="34" charset="0"/>
                <a:cs typeface="Arial" pitchFamily="34" charset="0"/>
              </a:rPr>
              <a:t>Why is setting small </a:t>
            </a:r>
            <a:r>
              <a:rPr lang="el-GR" sz="2400" b="1" dirty="0">
                <a:solidFill>
                  <a:srgbClr val="008000"/>
                </a:solidFill>
                <a:latin typeface="Times New Roman"/>
                <a:cs typeface="Times New Roman"/>
              </a:rPr>
              <a:t>σ</a:t>
            </a:r>
            <a:r>
              <a:rPr lang="en-US" sz="2400" b="1" baseline="-25000" dirty="0">
                <a:solidFill>
                  <a:srgbClr val="008000"/>
                </a:solidFill>
                <a:latin typeface="Times New Roman"/>
                <a:cs typeface="Times New Roman"/>
              </a:rPr>
              <a:t>i</a:t>
            </a:r>
            <a:r>
              <a:rPr lang="el-GR" sz="2400" b="1" dirty="0">
                <a:solidFill>
                  <a:srgbClr val="008000"/>
                </a:solidFill>
                <a:latin typeface="Times New Roman"/>
                <a:cs typeface="Times New Roman"/>
              </a:rPr>
              <a:t> </a:t>
            </a:r>
            <a:r>
              <a:rPr lang="en-US" sz="2400" b="1" dirty="0">
                <a:solidFill>
                  <a:srgbClr val="008000"/>
                </a:solidFill>
                <a:latin typeface="Arial" pitchFamily="34" charset="0"/>
                <a:cs typeface="Arial" pitchFamily="34" charset="0"/>
              </a:rPr>
              <a:t>to 0 the right thing to do?</a:t>
            </a:r>
          </a:p>
          <a:p>
            <a:r>
              <a:rPr lang="en-US" sz="2400" dirty="0">
                <a:solidFill>
                  <a:srgbClr val="008000"/>
                </a:solidFill>
                <a:latin typeface="Arial" pitchFamily="34" charset="0"/>
                <a:cs typeface="Arial" pitchFamily="34" charset="0"/>
              </a:rPr>
              <a:t>Vectors </a:t>
            </a:r>
            <a:r>
              <a:rPr lang="en-US" sz="2400" b="1" dirty="0" err="1">
                <a:solidFill>
                  <a:srgbClr val="008000"/>
                </a:solidFill>
                <a:latin typeface="Arial" pitchFamily="34" charset="0"/>
                <a:cs typeface="Arial" pitchFamily="34" charset="0"/>
              </a:rPr>
              <a:t>u</a:t>
            </a:r>
            <a:r>
              <a:rPr lang="en-US" sz="2400" b="1" baseline="-25000" dirty="0" err="1">
                <a:solidFill>
                  <a:srgbClr val="008000"/>
                </a:solidFill>
                <a:latin typeface="Arial" pitchFamily="34" charset="0"/>
                <a:cs typeface="Arial" pitchFamily="34" charset="0"/>
              </a:rPr>
              <a:t>i</a:t>
            </a:r>
            <a:r>
              <a:rPr lang="en-US" sz="2400" dirty="0">
                <a:solidFill>
                  <a:srgbClr val="008000"/>
                </a:solidFill>
                <a:latin typeface="Arial" pitchFamily="34" charset="0"/>
                <a:cs typeface="Arial" pitchFamily="34" charset="0"/>
              </a:rPr>
              <a:t> and </a:t>
            </a:r>
            <a:r>
              <a:rPr lang="en-US" sz="2400" b="1" dirty="0">
                <a:solidFill>
                  <a:srgbClr val="008000"/>
                </a:solidFill>
                <a:latin typeface="Arial" pitchFamily="34" charset="0"/>
                <a:cs typeface="Arial" pitchFamily="34" charset="0"/>
              </a:rPr>
              <a:t>v</a:t>
            </a:r>
            <a:r>
              <a:rPr lang="en-US" sz="2400" b="1" baseline="-25000" dirty="0">
                <a:solidFill>
                  <a:srgbClr val="008000"/>
                </a:solidFill>
                <a:latin typeface="Arial" pitchFamily="34" charset="0"/>
                <a:cs typeface="Arial" pitchFamily="34" charset="0"/>
              </a:rPr>
              <a:t>i</a:t>
            </a:r>
            <a:r>
              <a:rPr lang="en-US" sz="2400" dirty="0">
                <a:solidFill>
                  <a:srgbClr val="008000"/>
                </a:solidFill>
                <a:latin typeface="Arial" pitchFamily="34" charset="0"/>
                <a:cs typeface="Arial" pitchFamily="34" charset="0"/>
              </a:rPr>
              <a:t> are unit length, so </a:t>
            </a:r>
            <a:r>
              <a:rPr lang="el-GR" sz="2400" b="1" dirty="0">
                <a:solidFill>
                  <a:srgbClr val="008000"/>
                </a:solidFill>
                <a:latin typeface="Times New Roman"/>
                <a:cs typeface="Times New Roman"/>
              </a:rPr>
              <a:t>σ</a:t>
            </a:r>
            <a:r>
              <a:rPr lang="en-US" sz="2400" b="1" baseline="-25000" dirty="0" err="1">
                <a:solidFill>
                  <a:srgbClr val="008000"/>
                </a:solidFill>
                <a:latin typeface="Times New Roman"/>
                <a:cs typeface="Times New Roman"/>
              </a:rPr>
              <a:t>i</a:t>
            </a:r>
            <a:r>
              <a:rPr lang="en-US" sz="2400" dirty="0">
                <a:solidFill>
                  <a:srgbClr val="008000"/>
                </a:solidFill>
                <a:latin typeface="Times New Roman"/>
                <a:cs typeface="Times New Roman"/>
              </a:rPr>
              <a:t> </a:t>
            </a:r>
            <a:r>
              <a:rPr lang="en-US" sz="2400" dirty="0">
                <a:solidFill>
                  <a:srgbClr val="008000"/>
                </a:solidFill>
                <a:latin typeface="Arial" pitchFamily="34" charset="0"/>
                <a:cs typeface="Arial" pitchFamily="34" charset="0"/>
              </a:rPr>
              <a:t>scales them</a:t>
            </a:r>
          </a:p>
          <a:p>
            <a:r>
              <a:rPr lang="en-US" sz="2400" dirty="0">
                <a:solidFill>
                  <a:srgbClr val="008000"/>
                </a:solidFill>
                <a:latin typeface="Arial" pitchFamily="34" charset="0"/>
                <a:cs typeface="Arial" pitchFamily="34" charset="0"/>
              </a:rPr>
              <a:t>So, zeroing small </a:t>
            </a:r>
            <a:r>
              <a:rPr lang="el-GR" sz="2400" b="1" dirty="0">
                <a:solidFill>
                  <a:srgbClr val="008000"/>
                </a:solidFill>
                <a:latin typeface="Times New Roman"/>
                <a:cs typeface="Times New Roman"/>
              </a:rPr>
              <a:t>σ</a:t>
            </a:r>
            <a:r>
              <a:rPr lang="en-US" sz="2400" b="1" baseline="-25000" dirty="0" err="1">
                <a:solidFill>
                  <a:srgbClr val="008000"/>
                </a:solidFill>
                <a:latin typeface="Times New Roman"/>
                <a:cs typeface="Times New Roman"/>
              </a:rPr>
              <a:t>i</a:t>
            </a:r>
            <a:r>
              <a:rPr lang="en-US" sz="2400" dirty="0">
                <a:solidFill>
                  <a:srgbClr val="008000"/>
                </a:solidFill>
                <a:latin typeface="Arial" pitchFamily="34" charset="0"/>
                <a:cs typeface="Arial" pitchFamily="34" charset="0"/>
              </a:rPr>
              <a:t> introduces less error</a:t>
            </a:r>
          </a:p>
        </p:txBody>
      </p:sp>
      <p:sp>
        <p:nvSpPr>
          <p:cNvPr id="36" name="Rectangle 35"/>
          <p:cNvSpPr/>
          <p:nvPr/>
        </p:nvSpPr>
        <p:spPr>
          <a:xfrm>
            <a:off x="911072" y="2514600"/>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429161735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7" name="Slide Number Placeholder 5"/>
          <p:cNvSpPr>
            <a:spLocks noGrp="1"/>
          </p:cNvSpPr>
          <p:nvPr>
            <p:ph type="sldNum" sz="quarter" idx="12"/>
          </p:nvPr>
        </p:nvSpPr>
        <p:spPr/>
        <p:txBody>
          <a:bodyPr/>
          <a:lstStyle/>
          <a:p>
            <a:fld id="{11EB886F-D80E-4764-96D5-0A53D373A7A0}" type="slidenum">
              <a:rPr lang="en-US"/>
              <a:pPr/>
              <a:t>38</a:t>
            </a:fld>
            <a:endParaRPr lang="en-US"/>
          </a:p>
        </p:txBody>
      </p:sp>
      <p:sp>
        <p:nvSpPr>
          <p:cNvPr id="1434626" name="Rectangle 2"/>
          <p:cNvSpPr>
            <a:spLocks noGrp="1" noChangeArrowheads="1"/>
          </p:cNvSpPr>
          <p:nvPr>
            <p:ph type="title"/>
          </p:nvPr>
        </p:nvSpPr>
        <p:spPr/>
        <p:txBody>
          <a:bodyPr/>
          <a:lstStyle/>
          <a:p>
            <a:r>
              <a:rPr lang="en-US"/>
              <a:t>SVD - Interpretation #2</a:t>
            </a:r>
          </a:p>
        </p:txBody>
      </p:sp>
      <mc:AlternateContent xmlns:mc="http://schemas.openxmlformats.org/markup-compatibility/2006" xmlns:a14="http://schemas.microsoft.com/office/drawing/2010/main">
        <mc:Choice Requires="a14">
          <p:sp>
            <p:nvSpPr>
              <p:cNvPr id="1434627" name="Rectangle 3"/>
              <p:cNvSpPr>
                <a:spLocks noGrp="1" noChangeArrowheads="1"/>
              </p:cNvSpPr>
              <p:nvPr>
                <p:ph type="body" idx="1"/>
              </p:nvPr>
            </p:nvSpPr>
            <p:spPr>
              <a:xfrm>
                <a:off x="685800" y="1752600"/>
                <a:ext cx="8001000" cy="1785660"/>
              </a:xfrm>
            </p:spPr>
            <p:txBody>
              <a:bodyPr>
                <a:normAutofit/>
              </a:bodyPr>
              <a:lstStyle/>
              <a:p>
                <a:pPr>
                  <a:lnSpc>
                    <a:spcPct val="90000"/>
                  </a:lnSpc>
                  <a:buFontTx/>
                  <a:buNone/>
                </a:pPr>
                <a:r>
                  <a:rPr lang="en-US" b="1" dirty="0">
                    <a:solidFill>
                      <a:srgbClr val="D60093"/>
                    </a:solidFill>
                  </a:rPr>
                  <a:t>Q: How many </a:t>
                </a:r>
                <a:r>
                  <a:rPr lang="el-GR" b="1" dirty="0">
                    <a:solidFill>
                      <a:srgbClr val="D60093"/>
                    </a:solidFill>
                    <a:latin typeface="Times New Roman"/>
                    <a:cs typeface="Times New Roman"/>
                  </a:rPr>
                  <a:t>σ</a:t>
                </a:r>
                <a:r>
                  <a:rPr lang="en-US" sz="2000" b="1" dirty="0">
                    <a:solidFill>
                      <a:srgbClr val="D60093"/>
                    </a:solidFill>
                    <a:latin typeface="Times New Roman"/>
                    <a:cs typeface="Times New Roman"/>
                  </a:rPr>
                  <a:t>s</a:t>
                </a:r>
                <a:r>
                  <a:rPr lang="en-US" b="1" dirty="0">
                    <a:solidFill>
                      <a:srgbClr val="D60093"/>
                    </a:solidFill>
                    <a:latin typeface="Times New Roman"/>
                    <a:cs typeface="Times New Roman"/>
                  </a:rPr>
                  <a:t> </a:t>
                </a:r>
                <a:r>
                  <a:rPr lang="en-US" b="1" dirty="0">
                    <a:solidFill>
                      <a:srgbClr val="D60093"/>
                    </a:solidFill>
                  </a:rPr>
                  <a:t>to keep?</a:t>
                </a:r>
              </a:p>
              <a:p>
                <a:pPr>
                  <a:lnSpc>
                    <a:spcPct val="90000"/>
                  </a:lnSpc>
                  <a:buFontTx/>
                  <a:buNone/>
                </a:pPr>
                <a:r>
                  <a:rPr lang="en-US" b="1" dirty="0">
                    <a:solidFill>
                      <a:schemeClr val="accent3"/>
                    </a:solidFill>
                  </a:rPr>
                  <a:t>A:</a:t>
                </a:r>
                <a:r>
                  <a:rPr lang="en-US" dirty="0"/>
                  <a:t> Rule-of-a thumb: </a:t>
                </a:r>
                <a:br>
                  <a:rPr lang="en-US" dirty="0"/>
                </a:br>
                <a:r>
                  <a:rPr lang="en-US" b="1" dirty="0">
                    <a:solidFill>
                      <a:srgbClr val="0000FF"/>
                    </a:solidFill>
                  </a:rPr>
                  <a:t>keep 80-90% of ‘energy’</a:t>
                </a:r>
                <a:r>
                  <a:rPr lang="en-US" dirty="0">
                    <a:solidFill>
                      <a:srgbClr val="0000FF"/>
                    </a:solidFill>
                  </a:rPr>
                  <a:t> </a:t>
                </a:r>
                <a14:m>
                  <m:oMath xmlns:m="http://schemas.openxmlformats.org/officeDocument/2006/math">
                    <m:r>
                      <a:rPr lang="en-US" b="0" i="0" dirty="0" smtClean="0">
                        <a:latin typeface="Cambria Math"/>
                      </a:rPr>
                      <m:t>=</m:t>
                    </m:r>
                    <m:nary>
                      <m:naryPr>
                        <m:chr m:val="∑"/>
                        <m:supHide m:val="on"/>
                        <m:ctrlPr>
                          <a:rPr lang="en-US" b="1" i="1" dirty="0" smtClean="0">
                            <a:latin typeface="Cambria Math" panose="02040503050406030204" pitchFamily="18" charset="0"/>
                          </a:rPr>
                        </m:ctrlPr>
                      </m:naryPr>
                      <m:sub>
                        <m:r>
                          <a:rPr lang="en-US" b="1" i="1" dirty="0" smtClean="0">
                            <a:latin typeface="Cambria Math"/>
                          </a:rPr>
                          <m:t>𝒊</m:t>
                        </m:r>
                      </m:sub>
                      <m:sup/>
                      <m:e>
                        <m:sSubSup>
                          <m:sSubSupPr>
                            <m:ctrlPr>
                              <a:rPr lang="en-US" b="1" i="1" dirty="0" smtClean="0">
                                <a:latin typeface="Cambria Math" panose="02040503050406030204" pitchFamily="18" charset="0"/>
                              </a:rPr>
                            </m:ctrlPr>
                          </m:sSubSupPr>
                          <m:e>
                            <m:r>
                              <a:rPr lang="en-US" b="1" i="1" dirty="0" smtClean="0">
                                <a:latin typeface="Cambria Math"/>
                              </a:rPr>
                              <m:t>𝝈</m:t>
                            </m:r>
                          </m:e>
                          <m:sub>
                            <m:r>
                              <a:rPr lang="en-US" b="1" i="1" dirty="0" smtClean="0">
                                <a:latin typeface="Cambria Math"/>
                              </a:rPr>
                              <m:t>𝒊</m:t>
                            </m:r>
                          </m:sub>
                          <m:sup>
                            <m:r>
                              <a:rPr lang="en-US" b="1" i="1" dirty="0" smtClean="0">
                                <a:latin typeface="Cambria Math"/>
                              </a:rPr>
                              <m:t>𝟐</m:t>
                            </m:r>
                          </m:sup>
                        </m:sSubSup>
                      </m:e>
                    </m:nary>
                  </m:oMath>
                </a14:m>
                <a:endParaRPr lang="en-US" dirty="0"/>
              </a:p>
            </p:txBody>
          </p:sp>
        </mc:Choice>
        <mc:Fallback xmlns="">
          <p:sp>
            <p:nvSpPr>
              <p:cNvPr id="1434627" name="Rectangle 3"/>
              <p:cNvSpPr>
                <a:spLocks noGrp="1" noRot="1" noChangeAspect="1" noMove="1" noResize="1" noEditPoints="1" noAdjustHandles="1" noChangeArrowheads="1" noChangeShapeType="1" noTextEdit="1"/>
              </p:cNvSpPr>
              <p:nvPr>
                <p:ph type="body" idx="1"/>
              </p:nvPr>
            </p:nvSpPr>
            <p:spPr>
              <a:xfrm>
                <a:off x="685800" y="1752600"/>
                <a:ext cx="8001000" cy="1785660"/>
              </a:xfrm>
              <a:blipFill rotWithShape="1">
                <a:blip r:embed="rId2"/>
                <a:stretch>
                  <a:fillRect l="-991" t="-5479"/>
                </a:stretch>
              </a:blipFill>
            </p:spPr>
            <p:txBody>
              <a:bodyPr/>
              <a:lstStyle/>
              <a:p>
                <a:r>
                  <a:rPr lang="en-US">
                    <a:noFill/>
                  </a:rPr>
                  <a:t> </a:t>
                </a:r>
              </a:p>
            </p:txBody>
          </p:sp>
        </mc:Fallback>
      </mc:AlternateContent>
      <p:sp>
        <p:nvSpPr>
          <p:cNvPr id="1434629" name="Freeform 5"/>
          <p:cNvSpPr>
            <a:spLocks/>
          </p:cNvSpPr>
          <p:nvPr/>
        </p:nvSpPr>
        <p:spPr bwMode="auto">
          <a:xfrm>
            <a:off x="1006475" y="35814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4630" name="Freeform 6"/>
          <p:cNvSpPr>
            <a:spLocks/>
          </p:cNvSpPr>
          <p:nvPr/>
        </p:nvSpPr>
        <p:spPr bwMode="auto">
          <a:xfrm flipH="1">
            <a:off x="2759075" y="35814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4631" name="Text Box 7"/>
          <p:cNvSpPr txBox="1">
            <a:spLocks noChangeArrowheads="1"/>
          </p:cNvSpPr>
          <p:nvPr/>
        </p:nvSpPr>
        <p:spPr bwMode="auto">
          <a:xfrm>
            <a:off x="3063875" y="4570690"/>
            <a:ext cx="306494" cy="369332"/>
          </a:xfrm>
          <a:prstGeom prst="rect">
            <a:avLst/>
          </a:prstGeom>
          <a:noFill/>
          <a:ln w="15875">
            <a:noFill/>
            <a:miter lim="800000"/>
            <a:headEnd type="none" w="sm" len="sm"/>
            <a:tailEnd/>
          </a:ln>
          <a:effectLst/>
        </p:spPr>
        <p:txBody>
          <a:bodyPr wrap="none" anchor="ctr">
            <a:spAutoFit/>
          </a:bodyPr>
          <a:lstStyle/>
          <a:p>
            <a:r>
              <a:rPr lang="en-US" b="1"/>
              <a:t>=</a:t>
            </a:r>
          </a:p>
        </p:txBody>
      </p:sp>
      <p:grpSp>
        <p:nvGrpSpPr>
          <p:cNvPr id="2" name="Group 8"/>
          <p:cNvGrpSpPr>
            <a:grpSpLocks/>
          </p:cNvGrpSpPr>
          <p:nvPr/>
        </p:nvGrpSpPr>
        <p:grpSpPr bwMode="auto">
          <a:xfrm>
            <a:off x="3673475" y="4524375"/>
            <a:ext cx="1776413" cy="461963"/>
            <a:chOff x="2208" y="2706"/>
            <a:chExt cx="1119" cy="291"/>
          </a:xfrm>
        </p:grpSpPr>
        <p:sp>
          <p:nvSpPr>
            <p:cNvPr id="1434633" name="Text Box 9"/>
            <p:cNvSpPr txBox="1">
              <a:spLocks noChangeArrowheads="1"/>
            </p:cNvSpPr>
            <p:nvPr/>
          </p:nvSpPr>
          <p:spPr bwMode="auto">
            <a:xfrm>
              <a:off x="2640" y="2706"/>
              <a:ext cx="286"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1</a:t>
              </a:r>
              <a:endParaRPr lang="en-US" sz="2400" b="1"/>
            </a:p>
          </p:txBody>
        </p:sp>
        <p:sp>
          <p:nvSpPr>
            <p:cNvPr id="1434634" name="Text Box 10"/>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1</a:t>
              </a:r>
              <a:endParaRPr lang="en-US" sz="2400" b="1" dirty="0"/>
            </a:p>
          </p:txBody>
        </p:sp>
        <p:sp>
          <p:nvSpPr>
            <p:cNvPr id="1434635" name="Text Box 11"/>
            <p:cNvSpPr txBox="1">
              <a:spLocks noChangeArrowheads="1"/>
            </p:cNvSpPr>
            <p:nvPr/>
          </p:nvSpPr>
          <p:spPr bwMode="auto">
            <a:xfrm>
              <a:off x="2978" y="2706"/>
              <a:ext cx="349"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1</a:t>
              </a:r>
              <a:endParaRPr lang="en-US" sz="2400" b="1"/>
            </a:p>
          </p:txBody>
        </p:sp>
      </p:grpSp>
      <p:grpSp>
        <p:nvGrpSpPr>
          <p:cNvPr id="3" name="Group 12"/>
          <p:cNvGrpSpPr>
            <a:grpSpLocks/>
          </p:cNvGrpSpPr>
          <p:nvPr/>
        </p:nvGrpSpPr>
        <p:grpSpPr bwMode="auto">
          <a:xfrm>
            <a:off x="6035676" y="4524375"/>
            <a:ext cx="1778001" cy="461963"/>
            <a:chOff x="2208" y="2706"/>
            <a:chExt cx="1120" cy="291"/>
          </a:xfrm>
        </p:grpSpPr>
        <p:sp>
          <p:nvSpPr>
            <p:cNvPr id="1434637" name="Text Box 13"/>
            <p:cNvSpPr txBox="1">
              <a:spLocks noChangeArrowheads="1"/>
            </p:cNvSpPr>
            <p:nvPr/>
          </p:nvSpPr>
          <p:spPr bwMode="auto">
            <a:xfrm>
              <a:off x="2640" y="2706"/>
              <a:ext cx="287"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2</a:t>
              </a:r>
              <a:endParaRPr lang="en-US" sz="2400" b="1"/>
            </a:p>
          </p:txBody>
        </p:sp>
        <p:sp>
          <p:nvSpPr>
            <p:cNvPr id="1434638" name="Text Box 14"/>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2</a:t>
              </a:r>
              <a:endParaRPr lang="en-US" sz="2400" b="1" dirty="0"/>
            </a:p>
          </p:txBody>
        </p:sp>
        <p:sp>
          <p:nvSpPr>
            <p:cNvPr id="1434639" name="Text Box 15"/>
            <p:cNvSpPr txBox="1">
              <a:spLocks noChangeArrowheads="1"/>
            </p:cNvSpPr>
            <p:nvPr/>
          </p:nvSpPr>
          <p:spPr bwMode="auto">
            <a:xfrm>
              <a:off x="2978" y="2706"/>
              <a:ext cx="350"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2</a:t>
              </a:r>
              <a:endParaRPr lang="en-US" sz="2400" b="1"/>
            </a:p>
          </p:txBody>
        </p:sp>
      </p:grpSp>
      <p:sp>
        <p:nvSpPr>
          <p:cNvPr id="1434640" name="Text Box 16"/>
          <p:cNvSpPr txBox="1">
            <a:spLocks noChangeArrowheads="1"/>
          </p:cNvSpPr>
          <p:nvPr/>
        </p:nvSpPr>
        <p:spPr bwMode="auto">
          <a:xfrm>
            <a:off x="5502275" y="4524524"/>
            <a:ext cx="346570"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4641" name="Text Box 17"/>
          <p:cNvSpPr txBox="1">
            <a:spLocks noChangeArrowheads="1"/>
          </p:cNvSpPr>
          <p:nvPr/>
        </p:nvSpPr>
        <p:spPr bwMode="auto">
          <a:xfrm>
            <a:off x="7807325" y="4600724"/>
            <a:ext cx="615874"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4642" name="Text Box 18"/>
          <p:cNvSpPr txBox="1">
            <a:spLocks noChangeArrowheads="1"/>
          </p:cNvSpPr>
          <p:nvPr/>
        </p:nvSpPr>
        <p:spPr bwMode="auto">
          <a:xfrm>
            <a:off x="292100" y="4845328"/>
            <a:ext cx="31290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n</a:t>
            </a:r>
          </a:p>
        </p:txBody>
      </p:sp>
      <p:sp>
        <p:nvSpPr>
          <p:cNvPr id="1434643" name="Text Box 19"/>
          <p:cNvSpPr txBox="1">
            <a:spLocks noChangeArrowheads="1"/>
          </p:cNvSpPr>
          <p:nvPr/>
        </p:nvSpPr>
        <p:spPr bwMode="auto">
          <a:xfrm>
            <a:off x="1614488" y="3168928"/>
            <a:ext cx="381836"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m</a:t>
            </a:r>
          </a:p>
        </p:txBody>
      </p:sp>
      <p:sp>
        <p:nvSpPr>
          <p:cNvPr id="1434644" name="Line 20"/>
          <p:cNvSpPr>
            <a:spLocks noChangeShapeType="1"/>
          </p:cNvSpPr>
          <p:nvPr/>
        </p:nvSpPr>
        <p:spPr bwMode="auto">
          <a:xfrm>
            <a:off x="2225675" y="3352800"/>
            <a:ext cx="685800" cy="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5" name="Line 21"/>
          <p:cNvSpPr>
            <a:spLocks noChangeShapeType="1"/>
          </p:cNvSpPr>
          <p:nvPr/>
        </p:nvSpPr>
        <p:spPr bwMode="auto">
          <a:xfrm flipH="1">
            <a:off x="1082675" y="3352800"/>
            <a:ext cx="457200" cy="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6" name="Line 22"/>
          <p:cNvSpPr>
            <a:spLocks noChangeShapeType="1"/>
          </p:cNvSpPr>
          <p:nvPr/>
        </p:nvSpPr>
        <p:spPr bwMode="auto">
          <a:xfrm flipV="1">
            <a:off x="396875" y="3581400"/>
            <a:ext cx="0" cy="114300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7" name="Line 23"/>
          <p:cNvSpPr>
            <a:spLocks noChangeShapeType="1"/>
          </p:cNvSpPr>
          <p:nvPr/>
        </p:nvSpPr>
        <p:spPr bwMode="auto">
          <a:xfrm>
            <a:off x="396875" y="5334000"/>
            <a:ext cx="0" cy="91440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28" name="Text Box 32"/>
          <p:cNvSpPr txBox="1">
            <a:spLocks noChangeArrowheads="1"/>
          </p:cNvSpPr>
          <p:nvPr/>
        </p:nvSpPr>
        <p:spPr bwMode="auto">
          <a:xfrm>
            <a:off x="3787775" y="5515124"/>
            <a:ext cx="3328155" cy="461665"/>
          </a:xfrm>
          <a:prstGeom prst="rect">
            <a:avLst/>
          </a:prstGeom>
          <a:noFill/>
          <a:ln w="15875">
            <a:noFill/>
            <a:miter lim="800000"/>
            <a:headEnd type="none" w="sm" len="sm"/>
            <a:tailEnd/>
          </a:ln>
          <a:effectLst/>
        </p:spPr>
        <p:txBody>
          <a:bodyPr wrap="none" anchor="ctr">
            <a:spAutoFit/>
          </a:bodyPr>
          <a:lstStyle/>
          <a:p>
            <a:r>
              <a:rPr lang="en-US" sz="2400" b="1" dirty="0">
                <a:solidFill>
                  <a:srgbClr val="008000"/>
                </a:solidFill>
              </a:rPr>
              <a:t>Assume: </a:t>
            </a:r>
            <a:r>
              <a:rPr lang="el-GR" sz="2400" b="1" dirty="0">
                <a:solidFill>
                  <a:srgbClr val="008000"/>
                </a:solidFill>
                <a:latin typeface="Times New Roman"/>
                <a:cs typeface="Times New Roman"/>
              </a:rPr>
              <a:t>σ</a:t>
            </a:r>
            <a:r>
              <a:rPr lang="en-US" sz="2400" b="1" baseline="-25000" dirty="0">
                <a:solidFill>
                  <a:srgbClr val="008000"/>
                </a:solidFill>
              </a:rPr>
              <a:t>1</a:t>
            </a:r>
            <a:r>
              <a:rPr lang="en-US" sz="2400" b="1" dirty="0">
                <a:solidFill>
                  <a:srgbClr val="008000"/>
                </a:solidFill>
              </a:rPr>
              <a:t> </a:t>
            </a:r>
            <a:r>
              <a:rPr lang="en-US" sz="2400" b="1" dirty="0">
                <a:solidFill>
                  <a:srgbClr val="008000"/>
                </a:solidFill>
                <a:sym typeface="Symbol"/>
              </a:rPr>
              <a:t></a:t>
            </a:r>
            <a:r>
              <a:rPr lang="en-US" sz="2400" b="1" dirty="0">
                <a:solidFill>
                  <a:srgbClr val="008000"/>
                </a:solidFill>
              </a:rPr>
              <a:t> </a:t>
            </a:r>
            <a:r>
              <a:rPr lang="el-GR" sz="2400" b="1" dirty="0">
                <a:solidFill>
                  <a:srgbClr val="008000"/>
                </a:solidFill>
                <a:latin typeface="Times New Roman"/>
                <a:cs typeface="Times New Roman"/>
              </a:rPr>
              <a:t>σ</a:t>
            </a:r>
            <a:r>
              <a:rPr lang="en-US" sz="2400" b="1" baseline="-25000" dirty="0">
                <a:solidFill>
                  <a:srgbClr val="008000"/>
                </a:solidFill>
              </a:rPr>
              <a:t>2</a:t>
            </a:r>
            <a:r>
              <a:rPr lang="en-US" sz="2400" b="1" dirty="0">
                <a:solidFill>
                  <a:srgbClr val="008000"/>
                </a:solidFill>
              </a:rPr>
              <a:t> </a:t>
            </a:r>
            <a:r>
              <a:rPr lang="en-US" sz="2400" b="1" dirty="0">
                <a:solidFill>
                  <a:srgbClr val="008000"/>
                </a:solidFill>
                <a:sym typeface="Symbol"/>
              </a:rPr>
              <a:t></a:t>
            </a:r>
            <a:r>
              <a:rPr lang="en-US" sz="2400" b="1" dirty="0">
                <a:solidFill>
                  <a:srgbClr val="008000"/>
                </a:solidFill>
              </a:rPr>
              <a:t> </a:t>
            </a:r>
            <a:r>
              <a:rPr lang="el-GR" sz="2400" b="1" dirty="0">
                <a:solidFill>
                  <a:srgbClr val="008000"/>
                </a:solidFill>
                <a:latin typeface="Times New Roman"/>
                <a:cs typeface="Times New Roman"/>
              </a:rPr>
              <a:t>σ</a:t>
            </a:r>
            <a:r>
              <a:rPr lang="en-US" sz="2400" b="1" baseline="-25000" dirty="0">
                <a:solidFill>
                  <a:srgbClr val="008000"/>
                </a:solidFill>
              </a:rPr>
              <a:t>3 </a:t>
            </a:r>
            <a:r>
              <a:rPr lang="en-US" sz="2400" b="1" dirty="0">
                <a:solidFill>
                  <a:srgbClr val="008000"/>
                </a:solidFill>
                <a:sym typeface="Symbol"/>
              </a:rPr>
              <a:t> </a:t>
            </a:r>
            <a:r>
              <a:rPr lang="en-US" sz="2400" b="1" dirty="0">
                <a:solidFill>
                  <a:srgbClr val="008000"/>
                </a:solidFill>
              </a:rPr>
              <a:t>...</a:t>
            </a:r>
          </a:p>
        </p:txBody>
      </p:sp>
      <p:sp>
        <p:nvSpPr>
          <p:cNvPr id="29" name="Rectangle 28"/>
          <p:cNvSpPr/>
          <p:nvPr/>
        </p:nvSpPr>
        <p:spPr>
          <a:xfrm>
            <a:off x="987272" y="35707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263499368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lstStyle/>
          <a:p>
            <a:r>
              <a:rPr lang="en-US"/>
              <a:t>SVD - Complexity</a:t>
            </a:r>
          </a:p>
        </p:txBody>
      </p:sp>
      <p:sp>
        <p:nvSpPr>
          <p:cNvPr id="1380355" name="Rectangle 3"/>
          <p:cNvSpPr>
            <a:spLocks noGrp="1" noChangeArrowheads="1"/>
          </p:cNvSpPr>
          <p:nvPr>
            <p:ph idx="1"/>
          </p:nvPr>
        </p:nvSpPr>
        <p:spPr/>
        <p:txBody>
          <a:bodyPr>
            <a:normAutofit/>
          </a:bodyPr>
          <a:lstStyle/>
          <a:p>
            <a:pPr>
              <a:lnSpc>
                <a:spcPct val="90000"/>
              </a:lnSpc>
            </a:pPr>
            <a:r>
              <a:rPr lang="en-US" b="1" dirty="0">
                <a:solidFill>
                  <a:schemeClr val="accent3"/>
                </a:solidFill>
              </a:rPr>
              <a:t>To compute SVD:</a:t>
            </a:r>
          </a:p>
          <a:p>
            <a:pPr lvl="1">
              <a:lnSpc>
                <a:spcPct val="90000"/>
              </a:lnSpc>
            </a:pPr>
            <a:r>
              <a:rPr lang="en-US" b="1" dirty="0"/>
              <a:t>O(nm</a:t>
            </a:r>
            <a:r>
              <a:rPr lang="en-US" b="1" baseline="30000" dirty="0"/>
              <a:t>2</a:t>
            </a:r>
            <a:r>
              <a:rPr lang="en-US" b="1" dirty="0"/>
              <a:t>)</a:t>
            </a:r>
            <a:r>
              <a:rPr lang="en-US" dirty="0"/>
              <a:t> or </a:t>
            </a:r>
            <a:r>
              <a:rPr lang="en-US" b="1" dirty="0"/>
              <a:t>O(n</a:t>
            </a:r>
            <a:r>
              <a:rPr lang="en-US" b="1" baseline="30000" dirty="0"/>
              <a:t>2</a:t>
            </a:r>
            <a:r>
              <a:rPr lang="en-US" b="1" dirty="0"/>
              <a:t>m)</a:t>
            </a:r>
            <a:r>
              <a:rPr lang="en-US" dirty="0"/>
              <a:t> (whichever is less)</a:t>
            </a:r>
          </a:p>
          <a:p>
            <a:pPr>
              <a:lnSpc>
                <a:spcPct val="90000"/>
              </a:lnSpc>
            </a:pPr>
            <a:r>
              <a:rPr lang="en-US" b="1" dirty="0">
                <a:solidFill>
                  <a:schemeClr val="accent3"/>
                </a:solidFill>
              </a:rPr>
              <a:t>But:</a:t>
            </a:r>
          </a:p>
          <a:p>
            <a:pPr lvl="1">
              <a:lnSpc>
                <a:spcPct val="90000"/>
              </a:lnSpc>
            </a:pPr>
            <a:r>
              <a:rPr lang="en-US" dirty="0"/>
              <a:t>Less work, if we just want singular values</a:t>
            </a:r>
          </a:p>
          <a:p>
            <a:pPr lvl="1">
              <a:lnSpc>
                <a:spcPct val="90000"/>
              </a:lnSpc>
            </a:pPr>
            <a:r>
              <a:rPr lang="en-US" dirty="0"/>
              <a:t>or if we want first </a:t>
            </a:r>
            <a:r>
              <a:rPr lang="en-US" i="1" dirty="0"/>
              <a:t>k</a:t>
            </a:r>
            <a:r>
              <a:rPr lang="en-US" dirty="0"/>
              <a:t> singular vectors</a:t>
            </a:r>
          </a:p>
          <a:p>
            <a:pPr lvl="1">
              <a:lnSpc>
                <a:spcPct val="90000"/>
              </a:lnSpc>
            </a:pPr>
            <a:r>
              <a:rPr lang="en-US" dirty="0"/>
              <a:t>or if the matrix is sparse</a:t>
            </a:r>
          </a:p>
          <a:p>
            <a:pPr lvl="8">
              <a:lnSpc>
                <a:spcPct val="90000"/>
              </a:lnSpc>
            </a:pPr>
            <a:endParaRPr lang="en-US" dirty="0"/>
          </a:p>
          <a:p>
            <a:pPr>
              <a:lnSpc>
                <a:spcPct val="90000"/>
              </a:lnSpc>
            </a:pPr>
            <a:r>
              <a:rPr lang="en-US" b="1" dirty="0">
                <a:solidFill>
                  <a:schemeClr val="accent2"/>
                </a:solidFill>
              </a:rPr>
              <a:t>Implemented in </a:t>
            </a:r>
            <a:r>
              <a:rPr lang="en-US" dirty="0"/>
              <a:t>linear algebra packages like</a:t>
            </a:r>
          </a:p>
          <a:p>
            <a:pPr lvl="1">
              <a:lnSpc>
                <a:spcPct val="90000"/>
              </a:lnSpc>
            </a:pPr>
            <a:r>
              <a:rPr lang="en-US" dirty="0"/>
              <a:t>LINPACK, </a:t>
            </a:r>
            <a:r>
              <a:rPr lang="en-US" dirty="0" err="1"/>
              <a:t>Matlab</a:t>
            </a:r>
            <a:r>
              <a:rPr lang="en-US" dirty="0"/>
              <a:t>, </a:t>
            </a:r>
            <a:r>
              <a:rPr lang="en-US" dirty="0" err="1"/>
              <a:t>SPlus</a:t>
            </a:r>
            <a:r>
              <a:rPr lang="en-US" dirty="0"/>
              <a:t>, Mathematica, ...</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D8B1BF01-E894-45CF-9BD9-03DE398C1E7A}" type="slidenum">
              <a:rPr lang="en-US"/>
              <a:pPr/>
              <a:t>39</a:t>
            </a:fld>
            <a:endParaRPr lang="en-US"/>
          </a:p>
        </p:txBody>
      </p:sp>
    </p:spTree>
    <p:extLst>
      <p:ext uri="{BB962C8B-B14F-4D97-AF65-F5344CB8AC3E}">
        <p14:creationId xmlns:p14="http://schemas.microsoft.com/office/powerpoint/2010/main" val="319471711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of a Matrix</a:t>
            </a:r>
          </a:p>
        </p:txBody>
      </p:sp>
      <p:sp>
        <p:nvSpPr>
          <p:cNvPr id="3" name="Content Placeholder 2"/>
          <p:cNvSpPr>
            <a:spLocks noGrp="1"/>
          </p:cNvSpPr>
          <p:nvPr>
            <p:ph idx="1"/>
          </p:nvPr>
        </p:nvSpPr>
        <p:spPr>
          <a:xfrm>
            <a:off x="457200" y="1295400"/>
            <a:ext cx="8686800" cy="5562600"/>
          </a:xfrm>
        </p:spPr>
        <p:txBody>
          <a:bodyPr>
            <a:normAutofit/>
          </a:bodyPr>
          <a:lstStyle/>
          <a:p>
            <a:r>
              <a:rPr lang="en-US" b="1" dirty="0">
                <a:solidFill>
                  <a:srgbClr val="0000FF"/>
                </a:solidFill>
              </a:rPr>
              <a:t>Q:</a:t>
            </a:r>
            <a:r>
              <a:rPr lang="en-US" dirty="0"/>
              <a:t> What is </a:t>
            </a:r>
            <a:r>
              <a:rPr lang="en-US" b="1" dirty="0">
                <a:solidFill>
                  <a:srgbClr val="FF0000"/>
                </a:solidFill>
              </a:rPr>
              <a:t>rank</a:t>
            </a:r>
            <a:r>
              <a:rPr lang="en-US" dirty="0">
                <a:solidFill>
                  <a:srgbClr val="FF0000"/>
                </a:solidFill>
              </a:rPr>
              <a:t> </a:t>
            </a:r>
            <a:r>
              <a:rPr lang="en-US" dirty="0"/>
              <a:t>of a matrix </a:t>
            </a:r>
            <a:r>
              <a:rPr lang="en-US" b="1" dirty="0"/>
              <a:t>A</a:t>
            </a:r>
            <a:r>
              <a:rPr lang="en-US" dirty="0"/>
              <a:t>?</a:t>
            </a:r>
          </a:p>
          <a:p>
            <a:r>
              <a:rPr lang="en-US" b="1" dirty="0">
                <a:solidFill>
                  <a:srgbClr val="0000FF"/>
                </a:solidFill>
              </a:rPr>
              <a:t>A:</a:t>
            </a:r>
            <a:r>
              <a:rPr lang="en-US" dirty="0"/>
              <a:t> </a:t>
            </a:r>
            <a:r>
              <a:rPr lang="en-US" dirty="0">
                <a:solidFill>
                  <a:srgbClr val="FF0066"/>
                </a:solidFill>
              </a:rPr>
              <a:t>Number of </a:t>
            </a:r>
            <a:r>
              <a:rPr lang="en-US" b="1" dirty="0">
                <a:solidFill>
                  <a:srgbClr val="FF0066"/>
                </a:solidFill>
              </a:rPr>
              <a:t>linearly independent</a:t>
            </a:r>
            <a:r>
              <a:rPr lang="en-US" dirty="0">
                <a:solidFill>
                  <a:srgbClr val="FF0066"/>
                </a:solidFill>
              </a:rPr>
              <a:t> columns of </a:t>
            </a:r>
            <a:r>
              <a:rPr lang="en-US" b="1" dirty="0">
                <a:solidFill>
                  <a:srgbClr val="FF0066"/>
                </a:solidFill>
              </a:rPr>
              <a:t>A</a:t>
            </a:r>
          </a:p>
          <a:p>
            <a:r>
              <a:rPr lang="en-US" b="1" dirty="0"/>
              <a:t>For example:</a:t>
            </a:r>
          </a:p>
          <a:p>
            <a:pPr lvl="1"/>
            <a:r>
              <a:rPr lang="en-US" dirty="0"/>
              <a:t>Matrix </a:t>
            </a:r>
            <a:r>
              <a:rPr lang="en-US" b="1" dirty="0"/>
              <a:t>A =</a:t>
            </a:r>
            <a:r>
              <a:rPr lang="en-US" dirty="0"/>
              <a:t>                     has rank </a:t>
            </a:r>
            <a:r>
              <a:rPr lang="en-US" b="1" dirty="0"/>
              <a:t>r=2</a:t>
            </a:r>
          </a:p>
          <a:p>
            <a:pPr lvl="4"/>
            <a:endParaRPr lang="en-US" b="1" dirty="0"/>
          </a:p>
          <a:p>
            <a:pPr lvl="2"/>
            <a:r>
              <a:rPr lang="en-US" b="1" dirty="0"/>
              <a:t>Why? </a:t>
            </a:r>
            <a:r>
              <a:rPr lang="en-US" sz="2000" dirty="0"/>
              <a:t>The first two rows are linearly independent, so the rank is at least 2, but all three rows are linearly dependent (the first is equal to the sum of the second and third) so the rank must be less than 3.</a:t>
            </a:r>
          </a:p>
          <a:p>
            <a:r>
              <a:rPr lang="en-US" b="1" dirty="0">
                <a:solidFill>
                  <a:srgbClr val="0000FF"/>
                </a:solidFill>
              </a:rPr>
              <a:t>Why do we care about low rank?</a:t>
            </a:r>
          </a:p>
          <a:p>
            <a:pPr lvl="1"/>
            <a:r>
              <a:rPr lang="en-US" dirty="0"/>
              <a:t>We can write </a:t>
            </a:r>
            <a:r>
              <a:rPr lang="en-US" b="1" dirty="0"/>
              <a:t>A</a:t>
            </a:r>
            <a:r>
              <a:rPr lang="en-US" dirty="0"/>
              <a:t> as two “basis” vectors: [1 2 1] [-2 -3 1]</a:t>
            </a:r>
          </a:p>
          <a:p>
            <a:pPr lvl="1"/>
            <a:r>
              <a:rPr lang="en-US" dirty="0"/>
              <a:t>And new coordinates of : [1 0] [0 1] [1 1]</a:t>
            </a:r>
          </a:p>
        </p:txBody>
      </p:sp>
      <p:pic>
        <p:nvPicPr>
          <p:cNvPr id="37890" name="Picture 2" descr="\begin{bmatrix}1&amp;2&amp;1\\-2&amp;-3&amp;1\\3&amp;5&amp;0\end{b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819400"/>
            <a:ext cx="1340285" cy="9144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a:t>
            </a:fld>
            <a:endParaRPr lang="en-US"/>
          </a:p>
        </p:txBody>
      </p:sp>
    </p:spTree>
    <p:extLst>
      <p:ext uri="{BB962C8B-B14F-4D97-AF65-F5344CB8AC3E}">
        <p14:creationId xmlns:p14="http://schemas.microsoft.com/office/powerpoint/2010/main" val="282034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p:cNvSpPr>
            <a:spLocks noGrp="1" noChangeArrowheads="1"/>
          </p:cNvSpPr>
          <p:nvPr>
            <p:ph type="title"/>
          </p:nvPr>
        </p:nvSpPr>
        <p:spPr/>
        <p:txBody>
          <a:bodyPr/>
          <a:lstStyle/>
          <a:p>
            <a:r>
              <a:rPr lang="en-US" dirty="0"/>
              <a:t>SVD - Conclusions so far</a:t>
            </a:r>
          </a:p>
        </p:txBody>
      </p:sp>
      <p:sp>
        <p:nvSpPr>
          <p:cNvPr id="1445891" name="Rectangle 3"/>
          <p:cNvSpPr>
            <a:spLocks noGrp="1" noChangeArrowheads="1"/>
          </p:cNvSpPr>
          <p:nvPr>
            <p:ph idx="1"/>
          </p:nvPr>
        </p:nvSpPr>
        <p:spPr/>
        <p:txBody>
          <a:bodyPr>
            <a:normAutofit/>
          </a:bodyPr>
          <a:lstStyle/>
          <a:p>
            <a:pPr>
              <a:lnSpc>
                <a:spcPct val="90000"/>
              </a:lnSpc>
            </a:pPr>
            <a:r>
              <a:rPr lang="en-US" b="1" dirty="0">
                <a:solidFill>
                  <a:schemeClr val="accent3"/>
                </a:solidFill>
              </a:rPr>
              <a:t>SVD:</a:t>
            </a:r>
            <a:r>
              <a:rPr lang="en-US" dirty="0"/>
              <a:t> </a:t>
            </a:r>
            <a:r>
              <a:rPr lang="en-US" b="1" dirty="0"/>
              <a:t>A= U </a:t>
            </a:r>
            <a:r>
              <a:rPr lang="en-US" b="1" dirty="0">
                <a:latin typeface="Symbol" pitchFamily="18" charset="2"/>
                <a:sym typeface="Symbol"/>
              </a:rPr>
              <a:t></a:t>
            </a:r>
            <a:r>
              <a:rPr lang="en-US" b="1" dirty="0"/>
              <a:t> V</a:t>
            </a:r>
            <a:r>
              <a:rPr lang="en-US" baseline="30000" dirty="0"/>
              <a:t>T</a:t>
            </a:r>
            <a:r>
              <a:rPr lang="en-US" dirty="0"/>
              <a:t>: </a:t>
            </a:r>
            <a:r>
              <a:rPr lang="en-US" b="1" dirty="0">
                <a:solidFill>
                  <a:srgbClr val="0000FF"/>
                </a:solidFill>
              </a:rPr>
              <a:t>unique</a:t>
            </a:r>
          </a:p>
          <a:p>
            <a:pPr lvl="1">
              <a:lnSpc>
                <a:spcPct val="90000"/>
              </a:lnSpc>
            </a:pPr>
            <a:r>
              <a:rPr lang="en-US" b="1" dirty="0"/>
              <a:t>U</a:t>
            </a:r>
            <a:r>
              <a:rPr lang="en-US" dirty="0"/>
              <a:t>: user-to-concept similarities</a:t>
            </a:r>
          </a:p>
          <a:p>
            <a:pPr lvl="1">
              <a:lnSpc>
                <a:spcPct val="90000"/>
              </a:lnSpc>
            </a:pPr>
            <a:r>
              <a:rPr lang="en-US" b="1" dirty="0"/>
              <a:t>V</a:t>
            </a:r>
            <a:r>
              <a:rPr lang="en-US" dirty="0"/>
              <a:t>: movie-to-concept similarities</a:t>
            </a:r>
          </a:p>
          <a:p>
            <a:pPr lvl="1">
              <a:lnSpc>
                <a:spcPct val="90000"/>
              </a:lnSpc>
            </a:pPr>
            <a:r>
              <a:rPr lang="en-US" b="1" dirty="0">
                <a:latin typeface="Symbol" pitchFamily="18" charset="2"/>
                <a:sym typeface="Symbol"/>
              </a:rPr>
              <a:t> </a:t>
            </a:r>
            <a:r>
              <a:rPr lang="en-US" dirty="0"/>
              <a:t>: strength of each concept</a:t>
            </a:r>
          </a:p>
          <a:p>
            <a:pPr lvl="8">
              <a:lnSpc>
                <a:spcPct val="90000"/>
              </a:lnSpc>
            </a:pPr>
            <a:endParaRPr lang="en-US" dirty="0"/>
          </a:p>
          <a:p>
            <a:pPr>
              <a:lnSpc>
                <a:spcPct val="90000"/>
              </a:lnSpc>
            </a:pPr>
            <a:r>
              <a:rPr lang="en-US" b="1" dirty="0">
                <a:solidFill>
                  <a:schemeClr val="accent4"/>
                </a:solidFill>
              </a:rPr>
              <a:t>Dimensionality reduction: </a:t>
            </a:r>
          </a:p>
          <a:p>
            <a:pPr lvl="1">
              <a:lnSpc>
                <a:spcPct val="90000"/>
              </a:lnSpc>
            </a:pPr>
            <a:r>
              <a:rPr lang="en-US" dirty="0"/>
              <a:t>keep the few largest singular values </a:t>
            </a:r>
            <a:br>
              <a:rPr lang="en-US" dirty="0"/>
            </a:br>
            <a:r>
              <a:rPr lang="en-US" dirty="0"/>
              <a:t>(80-90% of ‘energy’)</a:t>
            </a:r>
          </a:p>
          <a:p>
            <a:pPr lvl="1">
              <a:lnSpc>
                <a:spcPct val="90000"/>
              </a:lnSpc>
            </a:pPr>
            <a:r>
              <a:rPr lang="en-US" dirty="0"/>
              <a:t>SVD: picks up linear correlations</a:t>
            </a:r>
          </a:p>
          <a:p>
            <a:pPr lvl="8">
              <a:lnSpc>
                <a:spcPct val="90000"/>
              </a:lnSpc>
              <a:buNone/>
            </a:pPr>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0E1896CA-9847-47E0-8922-F42289D54C99}" type="slidenum">
              <a:rPr lang="en-US"/>
              <a:pPr/>
              <a:t>40</a:t>
            </a:fld>
            <a:endParaRPr lang="en-US"/>
          </a:p>
        </p:txBody>
      </p:sp>
    </p:spTree>
    <p:extLst>
      <p:ext uri="{BB962C8B-B14F-4D97-AF65-F5344CB8AC3E}">
        <p14:creationId xmlns:p14="http://schemas.microsoft.com/office/powerpoint/2010/main" val="1937233630"/>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r>
              <a:rPr lang="en-US" dirty="0"/>
              <a:t>Relation to Eigen-decomposition</a:t>
            </a:r>
          </a:p>
        </p:txBody>
      </p:sp>
      <p:sp>
        <p:nvSpPr>
          <p:cNvPr id="3" name="Content Placeholder 2"/>
          <p:cNvSpPr>
            <a:spLocks noGrp="1"/>
          </p:cNvSpPr>
          <p:nvPr>
            <p:ph idx="1"/>
          </p:nvPr>
        </p:nvSpPr>
        <p:spPr>
          <a:xfrm>
            <a:off x="381000" y="1431472"/>
            <a:ext cx="8686800" cy="4816928"/>
          </a:xfrm>
        </p:spPr>
        <p:txBody>
          <a:bodyPr>
            <a:normAutofit lnSpcReduction="10000"/>
          </a:bodyPr>
          <a:lstStyle/>
          <a:p>
            <a:r>
              <a:rPr lang="en-US" b="1" dirty="0">
                <a:solidFill>
                  <a:schemeClr val="accent2"/>
                </a:solidFill>
              </a:rPr>
              <a:t>SVD gives us:</a:t>
            </a:r>
          </a:p>
          <a:p>
            <a:pPr lvl="1"/>
            <a:r>
              <a:rPr lang="en-US" b="1" i="1" dirty="0">
                <a:latin typeface="Times New Roman" pitchFamily="18" charset="0"/>
                <a:cs typeface="Times New Roman" pitchFamily="18" charset="0"/>
              </a:rPr>
              <a:t>A </a:t>
            </a:r>
            <a:r>
              <a:rPr lang="en-US" i="1" dirty="0">
                <a:latin typeface="Times New Roman" pitchFamily="18" charset="0"/>
                <a:cs typeface="Times New Roman" pitchFamily="18" charset="0"/>
              </a:rPr>
              <a:t>= </a:t>
            </a:r>
            <a:r>
              <a:rPr lang="en-US" b="1" i="1" dirty="0">
                <a:latin typeface="Times New Roman" pitchFamily="18" charset="0"/>
                <a:cs typeface="Times New Roman" pitchFamily="18" charset="0"/>
              </a:rPr>
              <a:t>U</a:t>
            </a:r>
            <a:r>
              <a:rPr lang="en-US" i="1" dirty="0">
                <a:latin typeface="Times New Roman" pitchFamily="18" charset="0"/>
                <a:cs typeface="Times New Roman" pitchFamily="18" charset="0"/>
              </a:rPr>
              <a:t> </a:t>
            </a:r>
            <a:r>
              <a:rPr lang="en-US" b="1" i="1"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 </a:t>
            </a:r>
            <a:r>
              <a:rPr lang="en-US" b="1" i="1" dirty="0">
                <a:latin typeface="Times New Roman" pitchFamily="18" charset="0"/>
                <a:cs typeface="Times New Roman" pitchFamily="18" charset="0"/>
              </a:rPr>
              <a:t>V</a:t>
            </a:r>
            <a:r>
              <a:rPr lang="en-US" b="1" i="1" baseline="30000" dirty="0">
                <a:latin typeface="Times New Roman" pitchFamily="18" charset="0"/>
                <a:cs typeface="Times New Roman" pitchFamily="18" charset="0"/>
              </a:rPr>
              <a:t>T</a:t>
            </a:r>
          </a:p>
          <a:p>
            <a:r>
              <a:rPr lang="en-US" b="1" dirty="0">
                <a:solidFill>
                  <a:schemeClr val="accent4"/>
                </a:solidFill>
              </a:rPr>
              <a:t>Eigen-decomposition:</a:t>
            </a:r>
          </a:p>
          <a:p>
            <a:pPr lvl="1"/>
            <a:r>
              <a:rPr lang="en-US" b="1" i="1" dirty="0">
                <a:latin typeface="Times New Roman" pitchFamily="18" charset="0"/>
                <a:cs typeface="Times New Roman" pitchFamily="18" charset="0"/>
              </a:rPr>
              <a:t>A </a:t>
            </a:r>
            <a:r>
              <a:rPr lang="en-US" i="1" dirty="0">
                <a:latin typeface="Times New Roman" pitchFamily="18" charset="0"/>
                <a:cs typeface="Times New Roman" pitchFamily="18" charset="0"/>
              </a:rPr>
              <a:t>=</a:t>
            </a:r>
            <a:r>
              <a:rPr lang="en-US" b="1" i="1" dirty="0">
                <a:latin typeface="Times New Roman" pitchFamily="18" charset="0"/>
                <a:cs typeface="Times New Roman" pitchFamily="18" charset="0"/>
              </a:rPr>
              <a:t> X </a:t>
            </a:r>
            <a:r>
              <a:rPr lang="en-US" b="1" dirty="0">
                <a:latin typeface="Symbol" pitchFamily="18" charset="2"/>
              </a:rPr>
              <a:t>L</a:t>
            </a:r>
            <a:r>
              <a:rPr lang="en-US" b="1" i="1" dirty="0">
                <a:latin typeface="Times New Roman" pitchFamily="18" charset="0"/>
                <a:cs typeface="Times New Roman" pitchFamily="18" charset="0"/>
              </a:rPr>
              <a:t> X</a:t>
            </a:r>
            <a:r>
              <a:rPr lang="en-US" b="1" i="1" baseline="30000" dirty="0">
                <a:latin typeface="Times New Roman" pitchFamily="18" charset="0"/>
                <a:cs typeface="Times New Roman" pitchFamily="18" charset="0"/>
              </a:rPr>
              <a:t>T</a:t>
            </a:r>
          </a:p>
          <a:p>
            <a:pPr lvl="2"/>
            <a:r>
              <a:rPr lang="en-US" dirty="0"/>
              <a:t>A is symmetric</a:t>
            </a:r>
          </a:p>
          <a:p>
            <a:pPr lvl="2"/>
            <a:r>
              <a:rPr lang="en-US" dirty="0"/>
              <a:t>U, V, X are </a:t>
            </a:r>
            <a:r>
              <a:rPr lang="en-US" dirty="0" err="1"/>
              <a:t>orthonormal</a:t>
            </a:r>
            <a:r>
              <a:rPr lang="en-US" dirty="0"/>
              <a:t> (</a:t>
            </a:r>
            <a:r>
              <a:rPr lang="en-US" b="1" dirty="0"/>
              <a:t>U</a:t>
            </a:r>
            <a:r>
              <a:rPr lang="en-US" baseline="30000" dirty="0"/>
              <a:t>T</a:t>
            </a:r>
            <a:r>
              <a:rPr lang="en-US" b="1" dirty="0"/>
              <a:t>U</a:t>
            </a:r>
            <a:r>
              <a:rPr lang="en-US" dirty="0"/>
              <a:t>=</a:t>
            </a:r>
            <a:r>
              <a:rPr lang="en-US" b="1" dirty="0"/>
              <a:t>I</a:t>
            </a:r>
            <a:r>
              <a:rPr lang="en-US" dirty="0"/>
              <a:t>),</a:t>
            </a:r>
          </a:p>
          <a:p>
            <a:pPr lvl="2"/>
            <a:r>
              <a:rPr lang="en-US" b="1" dirty="0">
                <a:latin typeface="Symbol" pitchFamily="18" charset="2"/>
              </a:rPr>
              <a:t>L, </a:t>
            </a:r>
            <a:r>
              <a:rPr lang="en-US" b="1" dirty="0">
                <a:latin typeface="Symbol" pitchFamily="18" charset="2"/>
                <a:sym typeface="Symbol"/>
              </a:rPr>
              <a:t></a:t>
            </a:r>
            <a:r>
              <a:rPr lang="en-US" b="1" dirty="0">
                <a:latin typeface="Symbol" pitchFamily="18" charset="2"/>
              </a:rPr>
              <a:t> </a:t>
            </a:r>
            <a:r>
              <a:rPr lang="en-US" dirty="0"/>
              <a:t>are diagonal</a:t>
            </a:r>
          </a:p>
          <a:p>
            <a:r>
              <a:rPr lang="en-US" b="1" dirty="0">
                <a:solidFill>
                  <a:schemeClr val="accent3"/>
                </a:solidFill>
              </a:rPr>
              <a:t>Now let’s calculate:</a:t>
            </a:r>
          </a:p>
          <a:p>
            <a:pPr lvl="1"/>
            <a:r>
              <a:rPr lang="en-US" b="1" dirty="0">
                <a:latin typeface="Arial" pitchFamily="34" charset="0"/>
                <a:cs typeface="Arial" pitchFamily="34" charset="0"/>
              </a:rPr>
              <a:t>AA</a:t>
            </a:r>
            <a:r>
              <a:rPr lang="en-US" baseline="30000" dirty="0">
                <a:latin typeface="Arial" pitchFamily="34" charset="0"/>
                <a:cs typeface="Arial" pitchFamily="34" charset="0"/>
              </a:rPr>
              <a:t>T</a:t>
            </a:r>
            <a:r>
              <a:rPr lang="en-US" dirty="0">
                <a:latin typeface="Arial" pitchFamily="34" charset="0"/>
                <a:cs typeface="Arial" pitchFamily="34" charset="0"/>
              </a:rPr>
              <a:t>=</a:t>
            </a:r>
            <a:r>
              <a:rPr lang="en-US" b="1" dirty="0">
                <a:latin typeface="Arial" pitchFamily="34" charset="0"/>
                <a:cs typeface="Arial" pitchFamily="34" charset="0"/>
              </a:rPr>
              <a:t> U</a:t>
            </a:r>
            <a:r>
              <a:rPr lang="en-US" b="1" dirty="0">
                <a:latin typeface="Arial" pitchFamily="34" charset="0"/>
                <a:cs typeface="Arial" pitchFamily="34" charset="0"/>
                <a:sym typeface="Symbol"/>
              </a:rPr>
              <a:t></a:t>
            </a:r>
            <a:r>
              <a:rPr lang="en-US" b="1" dirty="0">
                <a:latin typeface="Arial" pitchFamily="34" charset="0"/>
                <a:cs typeface="Arial" pitchFamily="34" charset="0"/>
              </a:rPr>
              <a:t> V</a:t>
            </a:r>
            <a:r>
              <a:rPr lang="en-US" baseline="30000" dirty="0">
                <a:latin typeface="Arial" pitchFamily="34" charset="0"/>
                <a:cs typeface="Arial" pitchFamily="34" charset="0"/>
              </a:rPr>
              <a:t>T</a:t>
            </a:r>
            <a:r>
              <a:rPr lang="en-US" b="1" dirty="0">
                <a:latin typeface="Arial" pitchFamily="34" charset="0"/>
                <a:cs typeface="Arial" pitchFamily="34" charset="0"/>
              </a:rPr>
              <a:t>(U</a:t>
            </a:r>
            <a:r>
              <a:rPr lang="en-US" b="1" dirty="0">
                <a:latin typeface="Arial" pitchFamily="34" charset="0"/>
                <a:cs typeface="Arial" pitchFamily="34" charset="0"/>
                <a:sym typeface="Symbol"/>
              </a:rPr>
              <a:t></a:t>
            </a:r>
            <a:r>
              <a:rPr lang="en-US" b="1" dirty="0">
                <a:latin typeface="Arial" pitchFamily="34" charset="0"/>
                <a:cs typeface="Arial" pitchFamily="34" charset="0"/>
              </a:rPr>
              <a:t> V</a:t>
            </a:r>
            <a:r>
              <a:rPr lang="en-US" baseline="30000" dirty="0">
                <a:latin typeface="Arial" pitchFamily="34" charset="0"/>
                <a:cs typeface="Arial" pitchFamily="34" charset="0"/>
              </a:rPr>
              <a:t>T</a:t>
            </a:r>
            <a:r>
              <a:rPr lang="en-US" b="1" dirty="0">
                <a:latin typeface="Arial" pitchFamily="34" charset="0"/>
                <a:cs typeface="Arial" pitchFamily="34" charset="0"/>
              </a:rPr>
              <a:t>)</a:t>
            </a:r>
            <a:r>
              <a:rPr lang="en-US" baseline="30000" dirty="0">
                <a:latin typeface="Arial" pitchFamily="34" charset="0"/>
                <a:cs typeface="Arial" pitchFamily="34" charset="0"/>
              </a:rPr>
              <a:t>T </a:t>
            </a:r>
            <a:r>
              <a:rPr lang="en-US" dirty="0">
                <a:latin typeface="Arial" pitchFamily="34" charset="0"/>
                <a:cs typeface="Arial" pitchFamily="34" charset="0"/>
              </a:rPr>
              <a:t>=</a:t>
            </a:r>
            <a:r>
              <a:rPr lang="en-US" b="1" dirty="0">
                <a:latin typeface="Arial" pitchFamily="34" charset="0"/>
                <a:cs typeface="Arial" pitchFamily="34" charset="0"/>
              </a:rPr>
              <a:t> U</a:t>
            </a:r>
            <a:r>
              <a:rPr lang="en-US" b="1" dirty="0">
                <a:latin typeface="Arial" pitchFamily="34" charset="0"/>
                <a:cs typeface="Arial" pitchFamily="34" charset="0"/>
                <a:sym typeface="Symbol"/>
              </a:rPr>
              <a:t></a:t>
            </a:r>
            <a:r>
              <a:rPr lang="en-US" b="1" dirty="0">
                <a:latin typeface="Arial" pitchFamily="34" charset="0"/>
                <a:cs typeface="Arial" pitchFamily="34" charset="0"/>
              </a:rPr>
              <a:t> V</a:t>
            </a:r>
            <a:r>
              <a:rPr lang="en-US" baseline="30000" dirty="0">
                <a:latin typeface="Arial" pitchFamily="34" charset="0"/>
                <a:cs typeface="Arial" pitchFamily="34" charset="0"/>
              </a:rPr>
              <a:t>T</a:t>
            </a:r>
            <a:r>
              <a:rPr lang="en-US" b="1" dirty="0">
                <a:latin typeface="Arial" pitchFamily="34" charset="0"/>
                <a:cs typeface="Arial" pitchFamily="34" charset="0"/>
              </a:rPr>
              <a:t>(V</a:t>
            </a:r>
            <a:r>
              <a:rPr lang="en-US" b="1" dirty="0">
                <a:latin typeface="Arial" pitchFamily="34" charset="0"/>
                <a:cs typeface="Arial" pitchFamily="34" charset="0"/>
                <a:sym typeface="Symbol"/>
              </a:rPr>
              <a:t></a:t>
            </a:r>
            <a:r>
              <a:rPr lang="en-US" baseline="30000" dirty="0">
                <a:latin typeface="Arial" pitchFamily="34" charset="0"/>
                <a:cs typeface="Arial" pitchFamily="34" charset="0"/>
                <a:sym typeface="Symbol"/>
              </a:rPr>
              <a:t>T</a:t>
            </a:r>
            <a:r>
              <a:rPr lang="en-US" b="1" dirty="0">
                <a:latin typeface="Arial" pitchFamily="34" charset="0"/>
                <a:cs typeface="Arial" pitchFamily="34" charset="0"/>
              </a:rPr>
              <a:t>U</a:t>
            </a:r>
            <a:r>
              <a:rPr lang="en-US" baseline="30000" dirty="0">
                <a:latin typeface="Arial" pitchFamily="34" charset="0"/>
                <a:cs typeface="Arial" pitchFamily="34" charset="0"/>
              </a:rPr>
              <a:t>T</a:t>
            </a:r>
            <a:r>
              <a:rPr lang="en-US" b="1" dirty="0">
                <a:latin typeface="Arial" pitchFamily="34" charset="0"/>
                <a:cs typeface="Arial" pitchFamily="34" charset="0"/>
              </a:rPr>
              <a:t>) = U</a:t>
            </a:r>
            <a:r>
              <a:rPr lang="en-US" b="1" dirty="0">
                <a:latin typeface="Arial" pitchFamily="34" charset="0"/>
                <a:cs typeface="Arial" pitchFamily="34" charset="0"/>
                <a:sym typeface="Symbol"/>
              </a:rPr>
              <a:t></a:t>
            </a:r>
            <a:r>
              <a:rPr lang="en-US" baseline="30000" dirty="0">
                <a:latin typeface="Arial" pitchFamily="34" charset="0"/>
                <a:cs typeface="Arial" pitchFamily="34" charset="0"/>
                <a:sym typeface="Symbol"/>
              </a:rPr>
              <a:t>T</a:t>
            </a:r>
            <a:r>
              <a:rPr lang="en-US" b="1" dirty="0">
                <a:latin typeface="Arial" pitchFamily="34" charset="0"/>
                <a:cs typeface="Arial" pitchFamily="34" charset="0"/>
              </a:rPr>
              <a:t> U</a:t>
            </a:r>
            <a:r>
              <a:rPr lang="en-US" baseline="30000" dirty="0">
                <a:latin typeface="Arial" pitchFamily="34" charset="0"/>
                <a:cs typeface="Arial" pitchFamily="34" charset="0"/>
              </a:rPr>
              <a:t>T</a:t>
            </a:r>
          </a:p>
          <a:p>
            <a:pPr lvl="1"/>
            <a:r>
              <a:rPr lang="en-US" b="1" dirty="0">
                <a:latin typeface="Arial" pitchFamily="34" charset="0"/>
                <a:cs typeface="Arial" pitchFamily="34" charset="0"/>
              </a:rPr>
              <a:t>A</a:t>
            </a:r>
            <a:r>
              <a:rPr lang="en-US" baseline="30000" dirty="0">
                <a:latin typeface="Arial" pitchFamily="34" charset="0"/>
                <a:cs typeface="Arial" pitchFamily="34" charset="0"/>
              </a:rPr>
              <a:t>T</a:t>
            </a:r>
            <a:r>
              <a:rPr lang="en-US" b="1" dirty="0">
                <a:latin typeface="Arial" pitchFamily="34" charset="0"/>
                <a:cs typeface="Arial" pitchFamily="34" charset="0"/>
              </a:rPr>
              <a:t>A </a:t>
            </a:r>
            <a:r>
              <a:rPr lang="en-US" dirty="0">
                <a:latin typeface="Arial" pitchFamily="34" charset="0"/>
                <a:cs typeface="Arial" pitchFamily="34" charset="0"/>
              </a:rPr>
              <a:t>= </a:t>
            </a:r>
            <a:r>
              <a:rPr lang="en-US" b="1" dirty="0">
                <a:latin typeface="Arial" pitchFamily="34" charset="0"/>
                <a:cs typeface="Arial" pitchFamily="34" charset="0"/>
              </a:rPr>
              <a:t>V </a:t>
            </a:r>
            <a:r>
              <a:rPr lang="en-US" b="1" dirty="0">
                <a:latin typeface="Arial" pitchFamily="34" charset="0"/>
                <a:cs typeface="Arial" pitchFamily="34" charset="0"/>
                <a:sym typeface="Symbol"/>
              </a:rPr>
              <a:t></a:t>
            </a:r>
            <a:r>
              <a:rPr lang="en-US" baseline="30000" dirty="0">
                <a:latin typeface="Arial" pitchFamily="34" charset="0"/>
                <a:cs typeface="Arial" pitchFamily="34" charset="0"/>
                <a:sym typeface="Symbol"/>
              </a:rPr>
              <a:t>T</a:t>
            </a:r>
            <a:r>
              <a:rPr lang="en-US" b="1" dirty="0">
                <a:latin typeface="Arial" pitchFamily="34" charset="0"/>
                <a:cs typeface="Arial" pitchFamily="34" charset="0"/>
              </a:rPr>
              <a:t> U</a:t>
            </a:r>
            <a:r>
              <a:rPr lang="en-US" baseline="30000" dirty="0">
                <a:latin typeface="Arial" pitchFamily="34" charset="0"/>
                <a:cs typeface="Arial" pitchFamily="34" charset="0"/>
              </a:rPr>
              <a:t>T</a:t>
            </a:r>
            <a:r>
              <a:rPr lang="en-US" b="1" baseline="30000" dirty="0">
                <a:latin typeface="Arial" pitchFamily="34" charset="0"/>
                <a:cs typeface="Arial" pitchFamily="34" charset="0"/>
              </a:rPr>
              <a:t> </a:t>
            </a:r>
            <a:r>
              <a:rPr lang="en-US" b="1" dirty="0">
                <a:latin typeface="Arial" pitchFamily="34" charset="0"/>
                <a:cs typeface="Arial" pitchFamily="34" charset="0"/>
              </a:rPr>
              <a:t>(U</a:t>
            </a:r>
            <a:r>
              <a:rPr lang="en-US" b="1" dirty="0">
                <a:latin typeface="Arial" pitchFamily="34" charset="0"/>
                <a:cs typeface="Arial" pitchFamily="34" charset="0"/>
                <a:sym typeface="Symbol"/>
              </a:rPr>
              <a:t></a:t>
            </a:r>
            <a:r>
              <a:rPr lang="en-US" b="1" dirty="0">
                <a:latin typeface="Arial" pitchFamily="34" charset="0"/>
                <a:cs typeface="Arial" pitchFamily="34" charset="0"/>
              </a:rPr>
              <a:t> V</a:t>
            </a:r>
            <a:r>
              <a:rPr lang="en-US" baseline="30000" dirty="0">
                <a:latin typeface="Arial" pitchFamily="34" charset="0"/>
                <a:cs typeface="Arial" pitchFamily="34" charset="0"/>
              </a:rPr>
              <a:t>T</a:t>
            </a:r>
            <a:r>
              <a:rPr lang="en-US" b="1" dirty="0">
                <a:latin typeface="Arial" pitchFamily="34" charset="0"/>
                <a:cs typeface="Arial" pitchFamily="34" charset="0"/>
              </a:rPr>
              <a:t>) </a:t>
            </a:r>
            <a:r>
              <a:rPr lang="en-US" dirty="0">
                <a:latin typeface="Arial" pitchFamily="34" charset="0"/>
                <a:cs typeface="Arial" pitchFamily="34" charset="0"/>
              </a:rPr>
              <a:t>=</a:t>
            </a:r>
            <a:r>
              <a:rPr lang="en-US" b="1" dirty="0">
                <a:latin typeface="Arial" pitchFamily="34" charset="0"/>
                <a:cs typeface="Arial" pitchFamily="34" charset="0"/>
              </a:rPr>
              <a:t> V </a:t>
            </a:r>
            <a:r>
              <a:rPr lang="en-US" b="1" dirty="0">
                <a:latin typeface="Arial" pitchFamily="34" charset="0"/>
                <a:cs typeface="Arial" pitchFamily="34" charset="0"/>
                <a:sym typeface="Symbol"/>
              </a:rPr>
              <a:t></a:t>
            </a:r>
            <a:r>
              <a:rPr lang="en-US" baseline="30000" dirty="0">
                <a:latin typeface="Arial" pitchFamily="34" charset="0"/>
                <a:cs typeface="Arial" pitchFamily="34" charset="0"/>
                <a:sym typeface="Symbol"/>
              </a:rPr>
              <a:t>T</a:t>
            </a:r>
            <a:r>
              <a:rPr lang="en-US" b="1" baseline="30000" dirty="0">
                <a:latin typeface="Arial" pitchFamily="34" charset="0"/>
                <a:cs typeface="Arial" pitchFamily="34" charset="0"/>
                <a:sym typeface="Symbol"/>
              </a:rPr>
              <a:t> </a:t>
            </a:r>
            <a:r>
              <a:rPr lang="en-US" b="1" dirty="0">
                <a:latin typeface="Arial" pitchFamily="34" charset="0"/>
                <a:cs typeface="Arial" pitchFamily="34" charset="0"/>
              </a:rPr>
              <a:t>V</a:t>
            </a:r>
            <a:r>
              <a:rPr lang="en-US" baseline="30000" dirty="0">
                <a:latin typeface="Arial" pitchFamily="34" charset="0"/>
                <a:cs typeface="Arial" pitchFamily="34" charset="0"/>
              </a:rPr>
              <a:t>T</a:t>
            </a:r>
            <a:r>
              <a:rPr lang="en-US" b="1" baseline="30000" dirty="0">
                <a:latin typeface="Arial" pitchFamily="34" charset="0"/>
                <a:cs typeface="Arial" pitchFamily="34" charset="0"/>
              </a:rPr>
              <a:t> </a:t>
            </a:r>
            <a:endParaRPr lang="en-US" b="1" dirty="0">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41</a:t>
            </a:fld>
            <a:endParaRPr lang="en-US"/>
          </a:p>
        </p:txBody>
      </p:sp>
      <p:sp>
        <p:nvSpPr>
          <p:cNvPr id="7" name="Rectangle 6"/>
          <p:cNvSpPr/>
          <p:nvPr/>
        </p:nvSpPr>
        <p:spPr>
          <a:xfrm>
            <a:off x="2057400" y="5032248"/>
            <a:ext cx="2362200" cy="45415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Rectangle 20"/>
          <p:cNvSpPr/>
          <p:nvPr/>
        </p:nvSpPr>
        <p:spPr>
          <a:xfrm>
            <a:off x="4463900" y="5029200"/>
            <a:ext cx="2546499" cy="45415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Rectangle 21"/>
          <p:cNvSpPr/>
          <p:nvPr/>
        </p:nvSpPr>
        <p:spPr>
          <a:xfrm>
            <a:off x="7010400" y="5087182"/>
            <a:ext cx="2057400" cy="45415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9400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1" grpId="0" animBg="1"/>
      <p:bldP spid="2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r>
              <a:rPr lang="en-US" dirty="0"/>
              <a:t>Relation to Eigen-decomposition</a:t>
            </a:r>
          </a:p>
        </p:txBody>
      </p:sp>
      <p:sp>
        <p:nvSpPr>
          <p:cNvPr id="3" name="Content Placeholder 2"/>
          <p:cNvSpPr>
            <a:spLocks noGrp="1"/>
          </p:cNvSpPr>
          <p:nvPr>
            <p:ph idx="1"/>
          </p:nvPr>
        </p:nvSpPr>
        <p:spPr>
          <a:xfrm>
            <a:off x="381000" y="1431472"/>
            <a:ext cx="8686800" cy="4816928"/>
          </a:xfrm>
        </p:spPr>
        <p:txBody>
          <a:bodyPr>
            <a:normAutofit lnSpcReduction="10000"/>
          </a:bodyPr>
          <a:lstStyle/>
          <a:p>
            <a:r>
              <a:rPr lang="en-US" b="1" dirty="0">
                <a:solidFill>
                  <a:schemeClr val="accent2"/>
                </a:solidFill>
              </a:rPr>
              <a:t>SVD gives us:</a:t>
            </a:r>
          </a:p>
          <a:p>
            <a:pPr lvl="1"/>
            <a:r>
              <a:rPr lang="en-US" b="1" i="1" dirty="0">
                <a:latin typeface="Times New Roman" pitchFamily="18" charset="0"/>
                <a:cs typeface="Times New Roman" pitchFamily="18" charset="0"/>
              </a:rPr>
              <a:t>A </a:t>
            </a:r>
            <a:r>
              <a:rPr lang="en-US" i="1" dirty="0">
                <a:latin typeface="Times New Roman" pitchFamily="18" charset="0"/>
                <a:cs typeface="Times New Roman" pitchFamily="18" charset="0"/>
              </a:rPr>
              <a:t>= </a:t>
            </a:r>
            <a:r>
              <a:rPr lang="en-US" b="1" i="1" dirty="0">
                <a:latin typeface="Times New Roman" pitchFamily="18" charset="0"/>
                <a:cs typeface="Times New Roman" pitchFamily="18" charset="0"/>
              </a:rPr>
              <a:t>U</a:t>
            </a:r>
            <a:r>
              <a:rPr lang="en-US" i="1" dirty="0">
                <a:latin typeface="Times New Roman" pitchFamily="18" charset="0"/>
                <a:cs typeface="Times New Roman" pitchFamily="18" charset="0"/>
              </a:rPr>
              <a:t> </a:t>
            </a:r>
            <a:r>
              <a:rPr lang="en-US" b="1" i="1"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 </a:t>
            </a:r>
            <a:r>
              <a:rPr lang="en-US" b="1" i="1" dirty="0">
                <a:latin typeface="Times New Roman" pitchFamily="18" charset="0"/>
                <a:cs typeface="Times New Roman" pitchFamily="18" charset="0"/>
              </a:rPr>
              <a:t>V</a:t>
            </a:r>
            <a:r>
              <a:rPr lang="en-US" b="1" i="1" baseline="30000" dirty="0">
                <a:latin typeface="Times New Roman" pitchFamily="18" charset="0"/>
                <a:cs typeface="Times New Roman" pitchFamily="18" charset="0"/>
              </a:rPr>
              <a:t>T</a:t>
            </a:r>
          </a:p>
          <a:p>
            <a:r>
              <a:rPr lang="en-US" b="1" dirty="0">
                <a:solidFill>
                  <a:schemeClr val="accent4"/>
                </a:solidFill>
              </a:rPr>
              <a:t>Eigen-decomposition:</a:t>
            </a:r>
          </a:p>
          <a:p>
            <a:pPr lvl="1"/>
            <a:r>
              <a:rPr lang="en-US" b="1" i="1" dirty="0">
                <a:latin typeface="Times New Roman" pitchFamily="18" charset="0"/>
                <a:cs typeface="Times New Roman" pitchFamily="18" charset="0"/>
              </a:rPr>
              <a:t>A </a:t>
            </a:r>
            <a:r>
              <a:rPr lang="en-US" i="1" dirty="0">
                <a:latin typeface="Times New Roman" pitchFamily="18" charset="0"/>
                <a:cs typeface="Times New Roman" pitchFamily="18" charset="0"/>
              </a:rPr>
              <a:t>=</a:t>
            </a:r>
            <a:r>
              <a:rPr lang="en-US" b="1" i="1" dirty="0">
                <a:latin typeface="Times New Roman" pitchFamily="18" charset="0"/>
                <a:cs typeface="Times New Roman" pitchFamily="18" charset="0"/>
              </a:rPr>
              <a:t> X </a:t>
            </a:r>
            <a:r>
              <a:rPr lang="en-US" b="1" dirty="0">
                <a:latin typeface="Symbol" pitchFamily="18" charset="2"/>
              </a:rPr>
              <a:t>L</a:t>
            </a:r>
            <a:r>
              <a:rPr lang="en-US" b="1" i="1" dirty="0">
                <a:latin typeface="Times New Roman" pitchFamily="18" charset="0"/>
                <a:cs typeface="Times New Roman" pitchFamily="18" charset="0"/>
              </a:rPr>
              <a:t> X</a:t>
            </a:r>
            <a:r>
              <a:rPr lang="en-US" b="1" i="1" baseline="30000" dirty="0">
                <a:latin typeface="Times New Roman" pitchFamily="18" charset="0"/>
                <a:cs typeface="Times New Roman" pitchFamily="18" charset="0"/>
              </a:rPr>
              <a:t>T</a:t>
            </a:r>
          </a:p>
          <a:p>
            <a:pPr lvl="2"/>
            <a:r>
              <a:rPr lang="en-US" dirty="0"/>
              <a:t>A is symmetric</a:t>
            </a:r>
          </a:p>
          <a:p>
            <a:pPr lvl="2"/>
            <a:r>
              <a:rPr lang="en-US" dirty="0"/>
              <a:t>U, V, X are </a:t>
            </a:r>
            <a:r>
              <a:rPr lang="en-US" dirty="0" err="1"/>
              <a:t>orthonormal</a:t>
            </a:r>
            <a:r>
              <a:rPr lang="en-US" dirty="0"/>
              <a:t> (</a:t>
            </a:r>
            <a:r>
              <a:rPr lang="en-US" b="1" dirty="0"/>
              <a:t>U</a:t>
            </a:r>
            <a:r>
              <a:rPr lang="en-US" baseline="30000" dirty="0"/>
              <a:t>T</a:t>
            </a:r>
            <a:r>
              <a:rPr lang="en-US" b="1" dirty="0"/>
              <a:t>U</a:t>
            </a:r>
            <a:r>
              <a:rPr lang="en-US" dirty="0"/>
              <a:t>=</a:t>
            </a:r>
            <a:r>
              <a:rPr lang="en-US" b="1" dirty="0"/>
              <a:t>I</a:t>
            </a:r>
            <a:r>
              <a:rPr lang="en-US" dirty="0"/>
              <a:t>),</a:t>
            </a:r>
          </a:p>
          <a:p>
            <a:pPr lvl="2"/>
            <a:r>
              <a:rPr lang="en-US" b="1" dirty="0">
                <a:latin typeface="Symbol" pitchFamily="18" charset="2"/>
              </a:rPr>
              <a:t>L, </a:t>
            </a:r>
            <a:r>
              <a:rPr lang="en-US" b="1" dirty="0">
                <a:latin typeface="Symbol" pitchFamily="18" charset="2"/>
                <a:sym typeface="Symbol"/>
              </a:rPr>
              <a:t></a:t>
            </a:r>
            <a:r>
              <a:rPr lang="en-US" b="1" dirty="0">
                <a:latin typeface="Symbol" pitchFamily="18" charset="2"/>
              </a:rPr>
              <a:t> </a:t>
            </a:r>
            <a:r>
              <a:rPr lang="en-US" dirty="0"/>
              <a:t>are diagonal</a:t>
            </a:r>
          </a:p>
          <a:p>
            <a:r>
              <a:rPr lang="en-US" b="1" dirty="0">
                <a:solidFill>
                  <a:schemeClr val="accent3"/>
                </a:solidFill>
              </a:rPr>
              <a:t>Now let’s calculate:</a:t>
            </a:r>
          </a:p>
          <a:p>
            <a:pPr lvl="1"/>
            <a:r>
              <a:rPr lang="en-US" b="1" dirty="0">
                <a:latin typeface="Arial" pitchFamily="34" charset="0"/>
                <a:cs typeface="Arial" pitchFamily="34" charset="0"/>
              </a:rPr>
              <a:t>AA</a:t>
            </a:r>
            <a:r>
              <a:rPr lang="en-US" baseline="30000" dirty="0">
                <a:latin typeface="Arial" pitchFamily="34" charset="0"/>
                <a:cs typeface="Arial" pitchFamily="34" charset="0"/>
              </a:rPr>
              <a:t>T</a:t>
            </a:r>
            <a:r>
              <a:rPr lang="en-US" dirty="0">
                <a:latin typeface="Arial" pitchFamily="34" charset="0"/>
                <a:cs typeface="Arial" pitchFamily="34" charset="0"/>
              </a:rPr>
              <a:t>=</a:t>
            </a:r>
            <a:r>
              <a:rPr lang="en-US" b="1" dirty="0">
                <a:latin typeface="Arial" pitchFamily="34" charset="0"/>
                <a:cs typeface="Arial" pitchFamily="34" charset="0"/>
              </a:rPr>
              <a:t> U</a:t>
            </a:r>
            <a:r>
              <a:rPr lang="en-US" b="1" dirty="0">
                <a:latin typeface="Arial" pitchFamily="34" charset="0"/>
                <a:cs typeface="Arial" pitchFamily="34" charset="0"/>
                <a:sym typeface="Symbol"/>
              </a:rPr>
              <a:t></a:t>
            </a:r>
            <a:r>
              <a:rPr lang="en-US" b="1" dirty="0">
                <a:latin typeface="Arial" pitchFamily="34" charset="0"/>
                <a:cs typeface="Arial" pitchFamily="34" charset="0"/>
              </a:rPr>
              <a:t> V</a:t>
            </a:r>
            <a:r>
              <a:rPr lang="en-US" baseline="30000" dirty="0">
                <a:latin typeface="Arial" pitchFamily="34" charset="0"/>
                <a:cs typeface="Arial" pitchFamily="34" charset="0"/>
              </a:rPr>
              <a:t>T</a:t>
            </a:r>
            <a:r>
              <a:rPr lang="en-US" b="1" dirty="0">
                <a:latin typeface="Arial" pitchFamily="34" charset="0"/>
                <a:cs typeface="Arial" pitchFamily="34" charset="0"/>
              </a:rPr>
              <a:t>(U</a:t>
            </a:r>
            <a:r>
              <a:rPr lang="en-US" b="1" dirty="0">
                <a:latin typeface="Arial" pitchFamily="34" charset="0"/>
                <a:cs typeface="Arial" pitchFamily="34" charset="0"/>
                <a:sym typeface="Symbol"/>
              </a:rPr>
              <a:t></a:t>
            </a:r>
            <a:r>
              <a:rPr lang="en-US" b="1" dirty="0">
                <a:latin typeface="Arial" pitchFamily="34" charset="0"/>
                <a:cs typeface="Arial" pitchFamily="34" charset="0"/>
              </a:rPr>
              <a:t> V</a:t>
            </a:r>
            <a:r>
              <a:rPr lang="en-US" baseline="30000" dirty="0">
                <a:latin typeface="Arial" pitchFamily="34" charset="0"/>
                <a:cs typeface="Arial" pitchFamily="34" charset="0"/>
              </a:rPr>
              <a:t>T</a:t>
            </a:r>
            <a:r>
              <a:rPr lang="en-US" b="1" dirty="0">
                <a:latin typeface="Arial" pitchFamily="34" charset="0"/>
                <a:cs typeface="Arial" pitchFamily="34" charset="0"/>
              </a:rPr>
              <a:t>)</a:t>
            </a:r>
            <a:r>
              <a:rPr lang="en-US" baseline="30000" dirty="0">
                <a:latin typeface="Arial" pitchFamily="34" charset="0"/>
                <a:cs typeface="Arial" pitchFamily="34" charset="0"/>
              </a:rPr>
              <a:t>T </a:t>
            </a:r>
            <a:r>
              <a:rPr lang="en-US" dirty="0">
                <a:latin typeface="Arial" pitchFamily="34" charset="0"/>
                <a:cs typeface="Arial" pitchFamily="34" charset="0"/>
              </a:rPr>
              <a:t>=</a:t>
            </a:r>
            <a:r>
              <a:rPr lang="en-US" b="1" dirty="0">
                <a:latin typeface="Arial" pitchFamily="34" charset="0"/>
                <a:cs typeface="Arial" pitchFamily="34" charset="0"/>
              </a:rPr>
              <a:t> U</a:t>
            </a:r>
            <a:r>
              <a:rPr lang="en-US" b="1" dirty="0">
                <a:latin typeface="Arial" pitchFamily="34" charset="0"/>
                <a:cs typeface="Arial" pitchFamily="34" charset="0"/>
                <a:sym typeface="Symbol"/>
              </a:rPr>
              <a:t></a:t>
            </a:r>
            <a:r>
              <a:rPr lang="en-US" b="1" dirty="0">
                <a:latin typeface="Arial" pitchFamily="34" charset="0"/>
                <a:cs typeface="Arial" pitchFamily="34" charset="0"/>
              </a:rPr>
              <a:t> V</a:t>
            </a:r>
            <a:r>
              <a:rPr lang="en-US" baseline="30000" dirty="0">
                <a:latin typeface="Arial" pitchFamily="34" charset="0"/>
                <a:cs typeface="Arial" pitchFamily="34" charset="0"/>
              </a:rPr>
              <a:t>T</a:t>
            </a:r>
            <a:r>
              <a:rPr lang="en-US" b="1" dirty="0">
                <a:latin typeface="Arial" pitchFamily="34" charset="0"/>
                <a:cs typeface="Arial" pitchFamily="34" charset="0"/>
              </a:rPr>
              <a:t>(V</a:t>
            </a:r>
            <a:r>
              <a:rPr lang="en-US" b="1" dirty="0">
                <a:latin typeface="Arial" pitchFamily="34" charset="0"/>
                <a:cs typeface="Arial" pitchFamily="34" charset="0"/>
                <a:sym typeface="Symbol"/>
              </a:rPr>
              <a:t></a:t>
            </a:r>
            <a:r>
              <a:rPr lang="en-US" baseline="30000" dirty="0">
                <a:latin typeface="Arial" pitchFamily="34" charset="0"/>
                <a:cs typeface="Arial" pitchFamily="34" charset="0"/>
                <a:sym typeface="Symbol"/>
              </a:rPr>
              <a:t>T</a:t>
            </a:r>
            <a:r>
              <a:rPr lang="en-US" b="1" dirty="0">
                <a:latin typeface="Arial" pitchFamily="34" charset="0"/>
                <a:cs typeface="Arial" pitchFamily="34" charset="0"/>
              </a:rPr>
              <a:t>U</a:t>
            </a:r>
            <a:r>
              <a:rPr lang="en-US" baseline="30000" dirty="0">
                <a:latin typeface="Arial" pitchFamily="34" charset="0"/>
                <a:cs typeface="Arial" pitchFamily="34" charset="0"/>
              </a:rPr>
              <a:t>T</a:t>
            </a:r>
            <a:r>
              <a:rPr lang="en-US" b="1" dirty="0">
                <a:latin typeface="Arial" pitchFamily="34" charset="0"/>
                <a:cs typeface="Arial" pitchFamily="34" charset="0"/>
              </a:rPr>
              <a:t>) = U</a:t>
            </a:r>
            <a:r>
              <a:rPr lang="en-US" b="1" dirty="0">
                <a:latin typeface="Arial" pitchFamily="34" charset="0"/>
                <a:cs typeface="Arial" pitchFamily="34" charset="0"/>
                <a:sym typeface="Symbol"/>
              </a:rPr>
              <a:t></a:t>
            </a:r>
            <a:r>
              <a:rPr lang="en-US" baseline="30000" dirty="0">
                <a:latin typeface="Arial" pitchFamily="34" charset="0"/>
                <a:cs typeface="Arial" pitchFamily="34" charset="0"/>
                <a:sym typeface="Symbol"/>
              </a:rPr>
              <a:t>T</a:t>
            </a:r>
            <a:r>
              <a:rPr lang="en-US" b="1" dirty="0">
                <a:latin typeface="Arial" pitchFamily="34" charset="0"/>
                <a:cs typeface="Arial" pitchFamily="34" charset="0"/>
              </a:rPr>
              <a:t> U</a:t>
            </a:r>
            <a:r>
              <a:rPr lang="en-US" baseline="30000" dirty="0">
                <a:latin typeface="Arial" pitchFamily="34" charset="0"/>
                <a:cs typeface="Arial" pitchFamily="34" charset="0"/>
              </a:rPr>
              <a:t>T</a:t>
            </a:r>
          </a:p>
          <a:p>
            <a:pPr lvl="1"/>
            <a:r>
              <a:rPr lang="en-US" b="1" dirty="0">
                <a:latin typeface="Arial" pitchFamily="34" charset="0"/>
                <a:cs typeface="Arial" pitchFamily="34" charset="0"/>
              </a:rPr>
              <a:t>A</a:t>
            </a:r>
            <a:r>
              <a:rPr lang="en-US" baseline="30000" dirty="0">
                <a:latin typeface="Arial" pitchFamily="34" charset="0"/>
                <a:cs typeface="Arial" pitchFamily="34" charset="0"/>
              </a:rPr>
              <a:t>T</a:t>
            </a:r>
            <a:r>
              <a:rPr lang="en-US" b="1" dirty="0">
                <a:latin typeface="Arial" pitchFamily="34" charset="0"/>
                <a:cs typeface="Arial" pitchFamily="34" charset="0"/>
              </a:rPr>
              <a:t>A </a:t>
            </a:r>
            <a:r>
              <a:rPr lang="en-US" dirty="0">
                <a:latin typeface="Arial" pitchFamily="34" charset="0"/>
                <a:cs typeface="Arial" pitchFamily="34" charset="0"/>
              </a:rPr>
              <a:t>= </a:t>
            </a:r>
            <a:r>
              <a:rPr lang="en-US" b="1" dirty="0">
                <a:latin typeface="Arial" pitchFamily="34" charset="0"/>
                <a:cs typeface="Arial" pitchFamily="34" charset="0"/>
              </a:rPr>
              <a:t>V </a:t>
            </a:r>
            <a:r>
              <a:rPr lang="en-US" b="1" dirty="0">
                <a:latin typeface="Arial" pitchFamily="34" charset="0"/>
                <a:cs typeface="Arial" pitchFamily="34" charset="0"/>
                <a:sym typeface="Symbol"/>
              </a:rPr>
              <a:t></a:t>
            </a:r>
            <a:r>
              <a:rPr lang="en-US" baseline="30000" dirty="0">
                <a:latin typeface="Arial" pitchFamily="34" charset="0"/>
                <a:cs typeface="Arial" pitchFamily="34" charset="0"/>
                <a:sym typeface="Symbol"/>
              </a:rPr>
              <a:t>T</a:t>
            </a:r>
            <a:r>
              <a:rPr lang="en-US" b="1" dirty="0">
                <a:latin typeface="Arial" pitchFamily="34" charset="0"/>
                <a:cs typeface="Arial" pitchFamily="34" charset="0"/>
              </a:rPr>
              <a:t> U</a:t>
            </a:r>
            <a:r>
              <a:rPr lang="en-US" baseline="30000" dirty="0">
                <a:latin typeface="Arial" pitchFamily="34" charset="0"/>
                <a:cs typeface="Arial" pitchFamily="34" charset="0"/>
              </a:rPr>
              <a:t>T</a:t>
            </a:r>
            <a:r>
              <a:rPr lang="en-US" b="1" baseline="30000" dirty="0">
                <a:latin typeface="Arial" pitchFamily="34" charset="0"/>
                <a:cs typeface="Arial" pitchFamily="34" charset="0"/>
              </a:rPr>
              <a:t> </a:t>
            </a:r>
            <a:r>
              <a:rPr lang="en-US" b="1" dirty="0">
                <a:latin typeface="Arial" pitchFamily="34" charset="0"/>
                <a:cs typeface="Arial" pitchFamily="34" charset="0"/>
              </a:rPr>
              <a:t>(U</a:t>
            </a:r>
            <a:r>
              <a:rPr lang="en-US" b="1" dirty="0">
                <a:latin typeface="Arial" pitchFamily="34" charset="0"/>
                <a:cs typeface="Arial" pitchFamily="34" charset="0"/>
                <a:sym typeface="Symbol"/>
              </a:rPr>
              <a:t></a:t>
            </a:r>
            <a:r>
              <a:rPr lang="en-US" b="1" dirty="0">
                <a:latin typeface="Arial" pitchFamily="34" charset="0"/>
                <a:cs typeface="Arial" pitchFamily="34" charset="0"/>
              </a:rPr>
              <a:t> V</a:t>
            </a:r>
            <a:r>
              <a:rPr lang="en-US" baseline="30000" dirty="0">
                <a:latin typeface="Arial" pitchFamily="34" charset="0"/>
                <a:cs typeface="Arial" pitchFamily="34" charset="0"/>
              </a:rPr>
              <a:t>T</a:t>
            </a:r>
            <a:r>
              <a:rPr lang="en-US" b="1" dirty="0">
                <a:latin typeface="Arial" pitchFamily="34" charset="0"/>
                <a:cs typeface="Arial" pitchFamily="34" charset="0"/>
              </a:rPr>
              <a:t>) </a:t>
            </a:r>
            <a:r>
              <a:rPr lang="en-US" dirty="0">
                <a:latin typeface="Arial" pitchFamily="34" charset="0"/>
                <a:cs typeface="Arial" pitchFamily="34" charset="0"/>
              </a:rPr>
              <a:t>=</a:t>
            </a:r>
            <a:r>
              <a:rPr lang="en-US" b="1" dirty="0">
                <a:latin typeface="Arial" pitchFamily="34" charset="0"/>
                <a:cs typeface="Arial" pitchFamily="34" charset="0"/>
              </a:rPr>
              <a:t> V </a:t>
            </a:r>
            <a:r>
              <a:rPr lang="en-US" b="1" dirty="0">
                <a:latin typeface="Arial" pitchFamily="34" charset="0"/>
                <a:cs typeface="Arial" pitchFamily="34" charset="0"/>
                <a:sym typeface="Symbol"/>
              </a:rPr>
              <a:t></a:t>
            </a:r>
            <a:r>
              <a:rPr lang="en-US" baseline="30000" dirty="0">
                <a:latin typeface="Arial" pitchFamily="34" charset="0"/>
                <a:cs typeface="Arial" pitchFamily="34" charset="0"/>
                <a:sym typeface="Symbol"/>
              </a:rPr>
              <a:t>T</a:t>
            </a:r>
            <a:r>
              <a:rPr lang="en-US" b="1" baseline="30000" dirty="0">
                <a:latin typeface="Arial" pitchFamily="34" charset="0"/>
                <a:cs typeface="Arial" pitchFamily="34" charset="0"/>
                <a:sym typeface="Symbol"/>
              </a:rPr>
              <a:t> </a:t>
            </a:r>
            <a:r>
              <a:rPr lang="en-US" b="1" dirty="0">
                <a:latin typeface="Arial" pitchFamily="34" charset="0"/>
                <a:cs typeface="Arial" pitchFamily="34" charset="0"/>
              </a:rPr>
              <a:t>V</a:t>
            </a:r>
            <a:r>
              <a:rPr lang="en-US" baseline="30000" dirty="0">
                <a:latin typeface="Arial" pitchFamily="34" charset="0"/>
                <a:cs typeface="Arial" pitchFamily="34" charset="0"/>
              </a:rPr>
              <a:t>T</a:t>
            </a:r>
            <a:r>
              <a:rPr lang="en-US" b="1" baseline="30000" dirty="0">
                <a:latin typeface="Arial" pitchFamily="34" charset="0"/>
                <a:cs typeface="Arial" pitchFamily="34" charset="0"/>
              </a:rPr>
              <a:t> </a:t>
            </a:r>
            <a:endParaRPr lang="en-US" b="1" dirty="0">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42</a:t>
            </a:fld>
            <a:endParaRPr lang="en-US"/>
          </a:p>
        </p:txBody>
      </p:sp>
      <p:grpSp>
        <p:nvGrpSpPr>
          <p:cNvPr id="14" name="Group 13"/>
          <p:cNvGrpSpPr/>
          <p:nvPr/>
        </p:nvGrpSpPr>
        <p:grpSpPr>
          <a:xfrm>
            <a:off x="4953000" y="5876544"/>
            <a:ext cx="2133600" cy="677303"/>
            <a:chOff x="4751832" y="5851072"/>
            <a:chExt cx="2133600" cy="677303"/>
          </a:xfrm>
        </p:grpSpPr>
        <p:sp>
          <p:nvSpPr>
            <p:cNvPr id="8" name="TextBox 7"/>
            <p:cNvSpPr txBox="1"/>
            <p:nvPr/>
          </p:nvSpPr>
          <p:spPr>
            <a:xfrm>
              <a:off x="4751832" y="5943600"/>
              <a:ext cx="2133600" cy="584775"/>
            </a:xfrm>
            <a:prstGeom prst="rect">
              <a:avLst/>
            </a:prstGeom>
            <a:noFill/>
          </p:spPr>
          <p:txBody>
            <a:bodyPr wrap="square" rtlCol="0">
              <a:spAutoFit/>
            </a:bodyPr>
            <a:lstStyle/>
            <a:p>
              <a:r>
                <a:rPr lang="en-US" sz="3200" b="1" i="1" dirty="0">
                  <a:solidFill>
                    <a:srgbClr val="0000FF"/>
                  </a:solidFill>
                  <a:latin typeface="Times New Roman" pitchFamily="18" charset="0"/>
                  <a:cs typeface="Times New Roman" pitchFamily="18" charset="0"/>
                </a:rPr>
                <a:t>X </a:t>
              </a:r>
              <a:r>
                <a:rPr lang="en-US" sz="3200" b="1" dirty="0">
                  <a:solidFill>
                    <a:srgbClr val="0000FF"/>
                  </a:solidFill>
                  <a:latin typeface="Symbol" pitchFamily="18" charset="2"/>
                </a:rPr>
                <a:t>L</a:t>
              </a:r>
              <a:r>
                <a:rPr lang="en-US" sz="3200" b="1" baseline="30000" dirty="0">
                  <a:solidFill>
                    <a:srgbClr val="0000FF"/>
                  </a:solidFill>
                  <a:latin typeface="Symbol" pitchFamily="18" charset="2"/>
                </a:rPr>
                <a:t>2</a:t>
              </a:r>
              <a:r>
                <a:rPr lang="en-US" sz="3200" b="1" i="1" dirty="0">
                  <a:solidFill>
                    <a:srgbClr val="0000FF"/>
                  </a:solidFill>
                  <a:latin typeface="Times New Roman" pitchFamily="18" charset="0"/>
                  <a:cs typeface="Times New Roman" pitchFamily="18" charset="0"/>
                </a:rPr>
                <a:t>  X</a:t>
              </a:r>
              <a:r>
                <a:rPr lang="en-US" sz="3200" b="1" i="1" baseline="30000" dirty="0">
                  <a:solidFill>
                    <a:srgbClr val="0000FF"/>
                  </a:solidFill>
                  <a:latin typeface="Times New Roman" pitchFamily="18" charset="0"/>
                  <a:cs typeface="Times New Roman" pitchFamily="18" charset="0"/>
                </a:rPr>
                <a:t>T</a:t>
              </a:r>
              <a:endParaRPr lang="en-US" sz="3200" dirty="0">
                <a:solidFill>
                  <a:srgbClr val="0000FF"/>
                </a:solidFill>
              </a:endParaRPr>
            </a:p>
          </p:txBody>
        </p:sp>
        <p:cxnSp>
          <p:nvCxnSpPr>
            <p:cNvPr id="10" name="Straight Arrow Connector 9"/>
            <p:cNvCxnSpPr/>
            <p:nvPr/>
          </p:nvCxnSpPr>
          <p:spPr>
            <a:xfrm rot="5400000" flipH="1" flipV="1">
              <a:off x="4838303" y="5981303"/>
              <a:ext cx="2286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rot="5400000" flipH="1" flipV="1">
              <a:off x="5246735" y="5981303"/>
              <a:ext cx="2286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rot="5400000" flipH="1" flipV="1">
              <a:off x="5828903" y="5964975"/>
              <a:ext cx="228600" cy="79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16" name="Group 15"/>
          <p:cNvGrpSpPr/>
          <p:nvPr/>
        </p:nvGrpSpPr>
        <p:grpSpPr>
          <a:xfrm>
            <a:off x="7332401" y="4286576"/>
            <a:ext cx="1735399" cy="745672"/>
            <a:chOff x="4800600" y="5943600"/>
            <a:chExt cx="1735399" cy="745672"/>
          </a:xfrm>
        </p:grpSpPr>
        <p:sp>
          <p:nvSpPr>
            <p:cNvPr id="17" name="TextBox 16"/>
            <p:cNvSpPr txBox="1"/>
            <p:nvPr/>
          </p:nvSpPr>
          <p:spPr>
            <a:xfrm>
              <a:off x="4800600" y="5943600"/>
              <a:ext cx="1735399" cy="584775"/>
            </a:xfrm>
            <a:prstGeom prst="rect">
              <a:avLst/>
            </a:prstGeom>
            <a:noFill/>
          </p:spPr>
          <p:txBody>
            <a:bodyPr wrap="square" rtlCol="0">
              <a:spAutoFit/>
            </a:bodyPr>
            <a:lstStyle/>
            <a:p>
              <a:r>
                <a:rPr lang="en-US" sz="3200" b="1" i="1" dirty="0">
                  <a:solidFill>
                    <a:srgbClr val="0000FF"/>
                  </a:solidFill>
                  <a:latin typeface="Times New Roman" pitchFamily="18" charset="0"/>
                  <a:cs typeface="Times New Roman" pitchFamily="18" charset="0"/>
                </a:rPr>
                <a:t>X </a:t>
              </a:r>
              <a:r>
                <a:rPr lang="en-US" sz="3200" b="1" dirty="0">
                  <a:solidFill>
                    <a:srgbClr val="0000FF"/>
                  </a:solidFill>
                  <a:latin typeface="Symbol" pitchFamily="18" charset="2"/>
                </a:rPr>
                <a:t>L</a:t>
              </a:r>
              <a:r>
                <a:rPr lang="en-US" sz="3200" b="1" baseline="30000" dirty="0">
                  <a:solidFill>
                    <a:srgbClr val="0000FF"/>
                  </a:solidFill>
                  <a:latin typeface="Symbol" pitchFamily="18" charset="2"/>
                </a:rPr>
                <a:t>2</a:t>
              </a:r>
              <a:r>
                <a:rPr lang="en-US" sz="3200" b="1" i="1" dirty="0">
                  <a:solidFill>
                    <a:srgbClr val="0000FF"/>
                  </a:solidFill>
                  <a:latin typeface="Times New Roman" pitchFamily="18" charset="0"/>
                  <a:cs typeface="Times New Roman" pitchFamily="18" charset="0"/>
                </a:rPr>
                <a:t>  X</a:t>
              </a:r>
              <a:r>
                <a:rPr lang="en-US" sz="3200" b="1" i="1" baseline="30000" dirty="0">
                  <a:solidFill>
                    <a:srgbClr val="0000FF"/>
                  </a:solidFill>
                  <a:latin typeface="Times New Roman" pitchFamily="18" charset="0"/>
                  <a:cs typeface="Times New Roman" pitchFamily="18" charset="0"/>
                </a:rPr>
                <a:t>T</a:t>
              </a:r>
              <a:endParaRPr lang="en-US" sz="3200" dirty="0">
                <a:solidFill>
                  <a:srgbClr val="0000FF"/>
                </a:solidFill>
              </a:endParaRPr>
            </a:p>
          </p:txBody>
        </p:sp>
        <p:cxnSp>
          <p:nvCxnSpPr>
            <p:cNvPr id="18" name="Straight Arrow Connector 17"/>
            <p:cNvCxnSpPr/>
            <p:nvPr/>
          </p:nvCxnSpPr>
          <p:spPr>
            <a:xfrm>
              <a:off x="4952206" y="6477000"/>
              <a:ext cx="0" cy="2122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5409406" y="6477000"/>
              <a:ext cx="0" cy="2122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a:off x="5926399" y="6460672"/>
              <a:ext cx="795"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29" name="Right Arrow 28"/>
          <p:cNvSpPr/>
          <p:nvPr/>
        </p:nvSpPr>
        <p:spPr>
          <a:xfrm rot="5400000">
            <a:off x="7409551" y="3495909"/>
            <a:ext cx="979308" cy="406009"/>
          </a:xfrm>
          <a:prstGeom prst="rightArrow">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0" name="TextBox 29"/>
          <p:cNvSpPr txBox="1"/>
          <p:nvPr/>
        </p:nvSpPr>
        <p:spPr>
          <a:xfrm>
            <a:off x="6555031" y="2208028"/>
            <a:ext cx="2569934" cy="923330"/>
          </a:xfrm>
          <a:prstGeom prst="rect">
            <a:avLst/>
          </a:prstGeom>
          <a:noFill/>
        </p:spPr>
        <p:txBody>
          <a:bodyPr wrap="none" rtlCol="0">
            <a:spAutoFit/>
          </a:bodyPr>
          <a:lstStyle/>
          <a:p>
            <a:pPr algn="ctr"/>
            <a:r>
              <a:rPr lang="en-US" dirty="0">
                <a:solidFill>
                  <a:srgbClr val="008000"/>
                </a:solidFill>
                <a:latin typeface="Arial" pitchFamily="34" charset="0"/>
                <a:cs typeface="Arial" pitchFamily="34" charset="0"/>
              </a:rPr>
              <a:t>Shows how to compute</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SVD using eigenvalue</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decomposition!</a:t>
            </a:r>
          </a:p>
        </p:txBody>
      </p:sp>
    </p:spTree>
    <p:extLst>
      <p:ext uri="{BB962C8B-B14F-4D97-AF65-F5344CB8AC3E}">
        <p14:creationId xmlns:p14="http://schemas.microsoft.com/office/powerpoint/2010/main" val="42068664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Properties</a:t>
            </a:r>
          </a:p>
        </p:txBody>
      </p:sp>
      <p:sp>
        <p:nvSpPr>
          <p:cNvPr id="3" name="Content Placeholder 2"/>
          <p:cNvSpPr>
            <a:spLocks noGrp="1"/>
          </p:cNvSpPr>
          <p:nvPr>
            <p:ph idx="1"/>
          </p:nvPr>
        </p:nvSpPr>
        <p:spPr/>
        <p:txBody>
          <a:bodyPr/>
          <a:lstStyle/>
          <a:p>
            <a:r>
              <a:rPr lang="en-US" b="1" dirty="0"/>
              <a:t>A</a:t>
            </a:r>
            <a:r>
              <a:rPr lang="en-US" dirty="0"/>
              <a:t> </a:t>
            </a:r>
            <a:r>
              <a:rPr lang="en-US" b="1" dirty="0"/>
              <a:t>A</a:t>
            </a:r>
            <a:r>
              <a:rPr lang="en-US" baseline="30000" dirty="0"/>
              <a:t>T</a:t>
            </a:r>
            <a:r>
              <a:rPr lang="en-US" baseline="-25000" dirty="0"/>
              <a:t> </a:t>
            </a:r>
            <a:r>
              <a:rPr lang="en-US" dirty="0"/>
              <a:t>= </a:t>
            </a:r>
            <a:r>
              <a:rPr lang="en-US" b="1" dirty="0"/>
              <a:t>U</a:t>
            </a:r>
            <a:r>
              <a:rPr lang="en-US" dirty="0"/>
              <a:t> </a:t>
            </a:r>
            <a:r>
              <a:rPr lang="en-US" b="1" dirty="0">
                <a:latin typeface="Symbol" pitchFamily="18" charset="2"/>
                <a:sym typeface="Symbol"/>
              </a:rPr>
              <a:t></a:t>
            </a:r>
            <a:r>
              <a:rPr lang="en-US" baseline="30000" dirty="0"/>
              <a:t>2</a:t>
            </a:r>
            <a:r>
              <a:rPr lang="en-US" dirty="0"/>
              <a:t> </a:t>
            </a:r>
            <a:r>
              <a:rPr lang="en-US" b="1" dirty="0"/>
              <a:t>U</a:t>
            </a:r>
            <a:r>
              <a:rPr lang="en-US" baseline="30000" dirty="0"/>
              <a:t>T</a:t>
            </a:r>
          </a:p>
          <a:p>
            <a:r>
              <a:rPr lang="en-US" b="1" dirty="0"/>
              <a:t>A</a:t>
            </a:r>
            <a:r>
              <a:rPr lang="en-US" baseline="30000" dirty="0"/>
              <a:t>T</a:t>
            </a:r>
            <a:r>
              <a:rPr lang="en-US" b="1" dirty="0"/>
              <a:t>A</a:t>
            </a:r>
            <a:r>
              <a:rPr lang="en-US" dirty="0"/>
              <a:t> = </a:t>
            </a:r>
            <a:r>
              <a:rPr lang="en-US" b="1" dirty="0"/>
              <a:t>V</a:t>
            </a:r>
            <a:r>
              <a:rPr lang="en-US" dirty="0"/>
              <a:t> </a:t>
            </a:r>
            <a:r>
              <a:rPr lang="en-US" b="1" dirty="0">
                <a:latin typeface="Symbol" pitchFamily="18" charset="2"/>
                <a:sym typeface="Symbol"/>
              </a:rPr>
              <a:t></a:t>
            </a:r>
            <a:r>
              <a:rPr lang="en-US" baseline="30000" dirty="0"/>
              <a:t>2</a:t>
            </a:r>
            <a:r>
              <a:rPr lang="en-US" dirty="0"/>
              <a:t> </a:t>
            </a:r>
            <a:r>
              <a:rPr lang="en-US" b="1" dirty="0"/>
              <a:t>V</a:t>
            </a:r>
            <a:r>
              <a:rPr lang="en-US" baseline="30000" dirty="0"/>
              <a:t>T</a:t>
            </a:r>
          </a:p>
          <a:p>
            <a:pPr lvl="8"/>
            <a:endParaRPr lang="en-US" dirty="0"/>
          </a:p>
          <a:p>
            <a:r>
              <a:rPr lang="en-US" dirty="0"/>
              <a:t>(</a:t>
            </a:r>
            <a:r>
              <a:rPr lang="en-US" b="1" dirty="0"/>
              <a:t>A</a:t>
            </a:r>
            <a:r>
              <a:rPr lang="en-US" baseline="30000" dirty="0"/>
              <a:t>T</a:t>
            </a:r>
            <a:r>
              <a:rPr lang="en-US" b="1" dirty="0"/>
              <a:t>A</a:t>
            </a:r>
            <a:r>
              <a:rPr lang="en-US" dirty="0"/>
              <a:t>)</a:t>
            </a:r>
            <a:r>
              <a:rPr lang="en-US" baseline="-25000" dirty="0"/>
              <a:t> </a:t>
            </a:r>
            <a:r>
              <a:rPr lang="en-US" baseline="30000" dirty="0"/>
              <a:t>k </a:t>
            </a:r>
            <a:r>
              <a:rPr lang="en-US" dirty="0"/>
              <a:t>= </a:t>
            </a:r>
            <a:r>
              <a:rPr lang="en-US" b="1" dirty="0"/>
              <a:t>V</a:t>
            </a:r>
            <a:r>
              <a:rPr lang="en-US" dirty="0"/>
              <a:t> </a:t>
            </a:r>
            <a:r>
              <a:rPr lang="en-US" b="1" dirty="0">
                <a:latin typeface="Symbol" pitchFamily="18" charset="2"/>
                <a:sym typeface="Symbol"/>
              </a:rPr>
              <a:t></a:t>
            </a:r>
            <a:r>
              <a:rPr lang="en-US" baseline="30000" dirty="0"/>
              <a:t>2k</a:t>
            </a:r>
            <a:r>
              <a:rPr lang="en-US" dirty="0"/>
              <a:t> </a:t>
            </a:r>
            <a:r>
              <a:rPr lang="en-US" b="1" dirty="0"/>
              <a:t>V</a:t>
            </a:r>
            <a:r>
              <a:rPr lang="en-US" baseline="30000" dirty="0"/>
              <a:t>T</a:t>
            </a:r>
          </a:p>
          <a:p>
            <a:pPr lvl="1"/>
            <a:r>
              <a:rPr lang="en-US" dirty="0"/>
              <a:t>E.g.: (</a:t>
            </a:r>
            <a:r>
              <a:rPr lang="en-US" b="1" dirty="0"/>
              <a:t>A</a:t>
            </a:r>
            <a:r>
              <a:rPr lang="en-US" baseline="30000" dirty="0"/>
              <a:t>T</a:t>
            </a:r>
            <a:r>
              <a:rPr lang="en-US" b="1" dirty="0"/>
              <a:t>A</a:t>
            </a:r>
            <a:r>
              <a:rPr lang="en-US" dirty="0"/>
              <a:t>)</a:t>
            </a:r>
            <a:r>
              <a:rPr lang="en-US" baseline="30000" dirty="0"/>
              <a:t>2 </a:t>
            </a:r>
            <a:r>
              <a:rPr lang="en-US" dirty="0"/>
              <a:t>= </a:t>
            </a:r>
            <a:r>
              <a:rPr lang="en-US" b="1" dirty="0"/>
              <a:t>V</a:t>
            </a:r>
            <a:r>
              <a:rPr lang="en-US" dirty="0"/>
              <a:t> </a:t>
            </a:r>
            <a:r>
              <a:rPr lang="en-US" b="1" dirty="0">
                <a:latin typeface="Symbol" pitchFamily="18" charset="2"/>
                <a:sym typeface="Symbol"/>
              </a:rPr>
              <a:t></a:t>
            </a:r>
            <a:r>
              <a:rPr lang="en-US" baseline="30000" dirty="0"/>
              <a:t>2</a:t>
            </a:r>
            <a:r>
              <a:rPr lang="en-US" dirty="0"/>
              <a:t> </a:t>
            </a:r>
            <a:r>
              <a:rPr lang="en-US" b="1" dirty="0"/>
              <a:t>V</a:t>
            </a:r>
            <a:r>
              <a:rPr lang="en-US" baseline="30000" dirty="0"/>
              <a:t>T </a:t>
            </a:r>
            <a:r>
              <a:rPr lang="en-US" b="1" dirty="0"/>
              <a:t>V</a:t>
            </a:r>
            <a:r>
              <a:rPr lang="en-US" dirty="0"/>
              <a:t> </a:t>
            </a:r>
            <a:r>
              <a:rPr lang="en-US" b="1" dirty="0">
                <a:latin typeface="Symbol" pitchFamily="18" charset="2"/>
                <a:sym typeface="Symbol"/>
              </a:rPr>
              <a:t></a:t>
            </a:r>
            <a:r>
              <a:rPr lang="en-US" baseline="30000" dirty="0"/>
              <a:t>2</a:t>
            </a:r>
            <a:r>
              <a:rPr lang="en-US" dirty="0"/>
              <a:t> </a:t>
            </a:r>
            <a:r>
              <a:rPr lang="en-US" b="1" dirty="0"/>
              <a:t>V</a:t>
            </a:r>
            <a:r>
              <a:rPr lang="en-US" baseline="30000" dirty="0"/>
              <a:t>T </a:t>
            </a:r>
            <a:r>
              <a:rPr lang="en-US" dirty="0"/>
              <a:t>= </a:t>
            </a:r>
            <a:r>
              <a:rPr lang="en-US" b="1" dirty="0"/>
              <a:t>V</a:t>
            </a:r>
            <a:r>
              <a:rPr lang="en-US" dirty="0"/>
              <a:t> </a:t>
            </a:r>
            <a:r>
              <a:rPr lang="en-US" b="1" dirty="0">
                <a:latin typeface="Symbol" pitchFamily="18" charset="2"/>
                <a:sym typeface="Symbol"/>
              </a:rPr>
              <a:t></a:t>
            </a:r>
            <a:r>
              <a:rPr lang="en-US" baseline="30000" dirty="0"/>
              <a:t>4</a:t>
            </a:r>
            <a:r>
              <a:rPr lang="en-US" dirty="0"/>
              <a:t> </a:t>
            </a:r>
            <a:r>
              <a:rPr lang="en-US" b="1" dirty="0"/>
              <a:t>V</a:t>
            </a:r>
            <a:r>
              <a:rPr lang="en-US" baseline="30000" dirty="0"/>
              <a:t>T</a:t>
            </a:r>
          </a:p>
          <a:p>
            <a:pPr lvl="8"/>
            <a:endParaRPr lang="en-US" dirty="0"/>
          </a:p>
          <a:p>
            <a:pPr lvl="8"/>
            <a:endParaRPr lang="en-US" dirty="0"/>
          </a:p>
          <a:p>
            <a:r>
              <a:rPr lang="en-US" dirty="0"/>
              <a:t>(</a:t>
            </a:r>
            <a:r>
              <a:rPr lang="en-US" b="1" dirty="0"/>
              <a:t>A</a:t>
            </a:r>
            <a:r>
              <a:rPr lang="en-US" baseline="30000" dirty="0"/>
              <a:t>T</a:t>
            </a:r>
            <a:r>
              <a:rPr lang="en-US" b="1" dirty="0"/>
              <a:t>A</a:t>
            </a:r>
            <a:r>
              <a:rPr lang="en-US" dirty="0"/>
              <a:t>)</a:t>
            </a:r>
            <a:r>
              <a:rPr lang="en-US" baseline="-25000" dirty="0"/>
              <a:t> </a:t>
            </a:r>
            <a:r>
              <a:rPr lang="en-US" baseline="30000" dirty="0"/>
              <a:t>k  </a:t>
            </a:r>
            <a:r>
              <a:rPr lang="en-US" dirty="0"/>
              <a:t>~ v</a:t>
            </a:r>
            <a:r>
              <a:rPr lang="en-US" baseline="-25000" dirty="0"/>
              <a:t>1</a:t>
            </a:r>
            <a:r>
              <a:rPr lang="en-US" dirty="0"/>
              <a:t> </a:t>
            </a:r>
            <a:r>
              <a:rPr lang="el-GR" dirty="0">
                <a:latin typeface="Times New Roman"/>
                <a:cs typeface="Times New Roman"/>
              </a:rPr>
              <a:t>σ</a:t>
            </a:r>
            <a:r>
              <a:rPr lang="en-US" baseline="-25000" dirty="0"/>
              <a:t>1</a:t>
            </a:r>
            <a:r>
              <a:rPr lang="en-US" baseline="30000" dirty="0"/>
              <a:t>2k</a:t>
            </a:r>
            <a:r>
              <a:rPr lang="en-US" dirty="0"/>
              <a:t> v</a:t>
            </a:r>
            <a:r>
              <a:rPr lang="en-US" baseline="-25000" dirty="0"/>
              <a:t>1</a:t>
            </a:r>
            <a:r>
              <a:rPr lang="en-US" baseline="30000" dirty="0"/>
              <a:t>T</a:t>
            </a:r>
            <a:r>
              <a:rPr lang="en-US" dirty="0"/>
              <a:t>   	for k&gt;&gt;1</a:t>
            </a:r>
          </a:p>
          <a:p>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43</a:t>
            </a:fld>
            <a:endParaRPr lang="en-US"/>
          </a:p>
        </p:txBody>
      </p:sp>
      <mc:AlternateContent xmlns:mc="http://schemas.openxmlformats.org/markup-compatibility/2006" xmlns:p14="http://schemas.microsoft.com/office/powerpoint/2010/main">
        <mc:Choice Requires="p14">
          <p:contentPart p14:bwMode="auto" r:id="rId2">
            <p14:nvContentPartPr>
              <p14:cNvPr id="23559" name="Ink 7"/>
              <p14:cNvContentPartPr>
                <a14:cpLocks xmlns:a14="http://schemas.microsoft.com/office/drawing/2010/main" noRot="1" noChangeAspect="1" noEditPoints="1" noChangeArrowheads="1" noChangeShapeType="1"/>
              </p14:cNvContentPartPr>
              <p14:nvPr/>
            </p14:nvContentPartPr>
            <p14:xfrm>
              <a:off x="-54583013" y="128446213"/>
              <a:ext cx="0" cy="0"/>
            </p14:xfrm>
          </p:contentPart>
        </mc:Choice>
        <mc:Fallback xmlns="">
          <p:pic>
            <p:nvPicPr>
              <p:cNvPr id="23559" name="Ink 7"/>
              <p:cNvPicPr>
                <a:picLocks noRot="1" noChangeAspect="1" noEditPoints="1" noChangeArrowheads="1" noChangeShapeType="1"/>
              </p:cNvPicPr>
              <p:nvPr/>
            </p:nvPicPr>
            <p:blipFill>
              <a:blip r:embed="rId3"/>
              <a:stretch>
                <a:fillRect/>
              </a:stretch>
            </p:blipFill>
            <p:spPr>
              <a:xfrm>
                <a:off x="-54583013" y="128446213"/>
                <a:ext cx="0" cy="0"/>
              </a:xfrm>
              <a:prstGeom prst="rect">
                <a:avLst/>
              </a:prstGeom>
            </p:spPr>
          </p:pic>
        </mc:Fallback>
      </mc:AlternateContent>
    </p:spTree>
    <p:extLst>
      <p:ext uri="{BB962C8B-B14F-4D97-AF65-F5344CB8AC3E}">
        <p14:creationId xmlns:p14="http://schemas.microsoft.com/office/powerpoint/2010/main" val="3659992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4800" dirty="0"/>
              <a:t>Example of SVD &amp; </a:t>
            </a:r>
            <a:br>
              <a:rPr lang="en-US" sz="4800" dirty="0"/>
            </a:br>
            <a:r>
              <a:rPr lang="en-US" sz="4800" dirty="0"/>
              <a:t>Conclusion</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9427134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dirty="0"/>
              <a:t>Case study: How to query?</a:t>
            </a:r>
          </a:p>
        </p:txBody>
      </p:sp>
      <p:sp>
        <p:nvSpPr>
          <p:cNvPr id="1423363" name="Rectangle 3"/>
          <p:cNvSpPr>
            <a:spLocks noGrp="1" noChangeArrowheads="1"/>
          </p:cNvSpPr>
          <p:nvPr>
            <p:ph idx="1"/>
          </p:nvPr>
        </p:nvSpPr>
        <p:spPr>
          <a:xfrm>
            <a:off x="457200" y="1295401"/>
            <a:ext cx="8229600" cy="19812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45</a:t>
            </a:fld>
            <a:endParaRPr lang="en-US"/>
          </a:p>
        </p:txBody>
      </p:sp>
      <p:grpSp>
        <p:nvGrpSpPr>
          <p:cNvPr id="27" name="Group 26"/>
          <p:cNvGrpSpPr/>
          <p:nvPr/>
        </p:nvGrpSpPr>
        <p:grpSpPr>
          <a:xfrm>
            <a:off x="-76200" y="2152472"/>
            <a:ext cx="9220200" cy="4705528"/>
            <a:chOff x="-76200" y="1828801"/>
            <a:chExt cx="9220200" cy="4705528"/>
          </a:xfrm>
        </p:grpSpPr>
        <p:sp>
          <p:nvSpPr>
            <p:cNvPr id="28"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0"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31"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32"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3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3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3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3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37"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8"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0"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1" name="Freeform 36"/>
            <p:cNvSpPr>
              <a:spLocks/>
            </p:cNvSpPr>
            <p:nvPr/>
          </p:nvSpPr>
          <p:spPr bwMode="auto">
            <a:xfrm>
              <a:off x="5330672" y="5409617"/>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2" name="Freeform 37"/>
            <p:cNvSpPr>
              <a:spLocks/>
            </p:cNvSpPr>
            <p:nvPr/>
          </p:nvSpPr>
          <p:spPr bwMode="auto">
            <a:xfrm flipH="1">
              <a:off x="8915400" y="5351201"/>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3" name="TextBox 62"/>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4" name="Rectangle 63"/>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5" name="Group 64"/>
            <p:cNvGrpSpPr/>
            <p:nvPr/>
          </p:nvGrpSpPr>
          <p:grpSpPr>
            <a:xfrm>
              <a:off x="2895600" y="3018528"/>
              <a:ext cx="2514600" cy="2677656"/>
              <a:chOff x="2971800" y="3018528"/>
              <a:chExt cx="2514600" cy="2677656"/>
            </a:xfrm>
          </p:grpSpPr>
          <p:sp>
            <p:nvSpPr>
              <p:cNvPr id="6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0" name="Rectangle 69"/>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6" name="Rectangle 65"/>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7" name="Rectangle 66"/>
            <p:cNvSpPr/>
            <p:nvPr/>
          </p:nvSpPr>
          <p:spPr>
            <a:xfrm>
              <a:off x="5334000" y="53340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50804367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034" name="Rectangle 2"/>
          <p:cNvSpPr>
            <a:spLocks noGrp="1" noChangeArrowheads="1"/>
          </p:cNvSpPr>
          <p:nvPr>
            <p:ph type="title"/>
          </p:nvPr>
        </p:nvSpPr>
        <p:spPr/>
        <p:txBody>
          <a:bodyPr/>
          <a:lstStyle/>
          <a:p>
            <a:r>
              <a:rPr lang="en-US" dirty="0"/>
              <a:t>Case study: How to query?</a:t>
            </a:r>
          </a:p>
        </p:txBody>
      </p:sp>
      <p:sp>
        <p:nvSpPr>
          <p:cNvPr id="1452035" name="Rectangle 3"/>
          <p:cNvSpPr>
            <a:spLocks noGrp="1" noChangeArrowheads="1"/>
          </p:cNvSpPr>
          <p:nvPr>
            <p:ph idx="1"/>
          </p:nvPr>
        </p:nvSpPr>
        <p:spPr>
          <a:xfrm>
            <a:off x="457200" y="1295401"/>
            <a:ext cx="8229600" cy="14478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29"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0" name="Slide Number Placeholder 5"/>
          <p:cNvSpPr>
            <a:spLocks noGrp="1"/>
          </p:cNvSpPr>
          <p:nvPr>
            <p:ph type="sldNum" sz="quarter" idx="12"/>
          </p:nvPr>
        </p:nvSpPr>
        <p:spPr/>
        <p:txBody>
          <a:bodyPr/>
          <a:lstStyle/>
          <a:p>
            <a:fld id="{01AC5710-3BE7-4379-B7ED-EAE73E1B57AD}" type="slidenum">
              <a:rPr lang="en-US"/>
              <a:pPr/>
              <a:t>46</a:t>
            </a:fld>
            <a:endParaRPr lang="en-US"/>
          </a:p>
        </p:txBody>
      </p:sp>
      <p:graphicFrame>
        <p:nvGraphicFramePr>
          <p:cNvPr id="1452037"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2614"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2038"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2039"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206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1452065" name="Rectangle 33"/>
          <p:cNvSpPr>
            <a:spLocks noChangeArrowheads="1"/>
          </p:cNvSpPr>
          <p:nvPr/>
        </p:nvSpPr>
        <p:spPr bwMode="auto">
          <a:xfrm>
            <a:off x="5486400" y="3212068"/>
            <a:ext cx="2743200" cy="2057400"/>
          </a:xfrm>
          <a:prstGeom prst="rect">
            <a:avLst/>
          </a:prstGeom>
          <a:noFill/>
          <a:ln w="15875">
            <a:solidFill>
              <a:schemeClr val="tx1"/>
            </a:solidFill>
            <a:miter lim="800000"/>
            <a:headEnd type="none" w="sm" len="sm"/>
            <a:tailEnd/>
          </a:ln>
          <a:effectLst/>
        </p:spPr>
        <p:txBody>
          <a:bodyPr wrap="none" anchor="ctr"/>
          <a:lstStyle/>
          <a:p>
            <a:endParaRPr lang="en-US" sz="2000"/>
          </a:p>
        </p:txBody>
      </p:sp>
      <p:sp>
        <p:nvSpPr>
          <p:cNvPr id="1452066" name="Text Box 34"/>
          <p:cNvSpPr txBox="1">
            <a:spLocks noChangeArrowheads="1"/>
          </p:cNvSpPr>
          <p:nvPr/>
        </p:nvSpPr>
        <p:spPr bwMode="auto">
          <a:xfrm>
            <a:off x="7426175" y="5257800"/>
            <a:ext cx="872355" cy="400110"/>
          </a:xfrm>
          <a:prstGeom prst="rect">
            <a:avLst/>
          </a:prstGeom>
          <a:noFill/>
          <a:ln w="15875">
            <a:noFill/>
            <a:miter lim="800000"/>
            <a:headEnd type="none" w="sm" len="sm"/>
            <a:tailEnd/>
          </a:ln>
          <a:effectLst/>
        </p:spPr>
        <p:txBody>
          <a:bodyPr wrap="none">
            <a:spAutoFit/>
          </a:bodyPr>
          <a:lstStyle/>
          <a:p>
            <a:r>
              <a:rPr lang="en-US" sz="2000" dirty="0"/>
              <a:t>Matrix</a:t>
            </a:r>
          </a:p>
        </p:txBody>
      </p:sp>
      <p:sp>
        <p:nvSpPr>
          <p:cNvPr id="1452067" name="Text Box 35"/>
          <p:cNvSpPr txBox="1">
            <a:spLocks noChangeArrowheads="1"/>
          </p:cNvSpPr>
          <p:nvPr/>
        </p:nvSpPr>
        <p:spPr bwMode="auto">
          <a:xfrm rot="16200000">
            <a:off x="4936891" y="3196404"/>
            <a:ext cx="729687" cy="400110"/>
          </a:xfrm>
          <a:prstGeom prst="rect">
            <a:avLst/>
          </a:prstGeom>
          <a:noFill/>
          <a:ln w="15875">
            <a:noFill/>
            <a:miter lim="800000"/>
            <a:headEnd type="none" w="sm" len="sm"/>
            <a:tailEnd/>
          </a:ln>
          <a:effectLst/>
        </p:spPr>
        <p:txBody>
          <a:bodyPr wrap="none">
            <a:spAutoFit/>
          </a:bodyPr>
          <a:lstStyle/>
          <a:p>
            <a:r>
              <a:rPr lang="en-US" sz="2000" dirty="0"/>
              <a:t>Alien</a:t>
            </a:r>
          </a:p>
        </p:txBody>
      </p:sp>
      <p:sp>
        <p:nvSpPr>
          <p:cNvPr id="1452068" name="Oval 36"/>
          <p:cNvSpPr>
            <a:spLocks noChangeArrowheads="1"/>
          </p:cNvSpPr>
          <p:nvPr/>
        </p:nvSpPr>
        <p:spPr bwMode="auto">
          <a:xfrm>
            <a:off x="5791200" y="4202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69" name="Oval 37"/>
          <p:cNvSpPr>
            <a:spLocks noChangeArrowheads="1"/>
          </p:cNvSpPr>
          <p:nvPr/>
        </p:nvSpPr>
        <p:spPr bwMode="auto">
          <a:xfrm>
            <a:off x="6553200" y="3821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0" name="Oval 38"/>
          <p:cNvSpPr>
            <a:spLocks noChangeArrowheads="1"/>
          </p:cNvSpPr>
          <p:nvPr/>
        </p:nvSpPr>
        <p:spPr bwMode="auto">
          <a:xfrm>
            <a:off x="7010400" y="4583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1" name="Oval 39"/>
          <p:cNvSpPr>
            <a:spLocks noChangeArrowheads="1"/>
          </p:cNvSpPr>
          <p:nvPr/>
        </p:nvSpPr>
        <p:spPr bwMode="auto">
          <a:xfrm>
            <a:off x="7467600" y="40502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2" name="AutoShape 40"/>
          <p:cNvSpPr>
            <a:spLocks noChangeArrowheads="1"/>
          </p:cNvSpPr>
          <p:nvPr/>
        </p:nvSpPr>
        <p:spPr bwMode="auto">
          <a:xfrm>
            <a:off x="7162800" y="3516868"/>
            <a:ext cx="152400" cy="152400"/>
          </a:xfrm>
          <a:prstGeom prst="diamond">
            <a:avLst/>
          </a:prstGeom>
          <a:solidFill>
            <a:schemeClr val="accent1"/>
          </a:solidFill>
          <a:ln w="15875">
            <a:solidFill>
              <a:schemeClr val="accent1"/>
            </a:solidFill>
            <a:miter lim="800000"/>
            <a:headEnd type="none" w="sm" len="sm"/>
            <a:tailEnd/>
          </a:ln>
          <a:effectLst/>
        </p:spPr>
        <p:txBody>
          <a:bodyPr wrap="none" anchor="ctr"/>
          <a:lstStyle/>
          <a:p>
            <a:endParaRPr lang="en-US" sz="2000"/>
          </a:p>
        </p:txBody>
      </p:sp>
      <p:sp>
        <p:nvSpPr>
          <p:cNvPr id="1452073" name="Line 41"/>
          <p:cNvSpPr>
            <a:spLocks noChangeShapeType="1"/>
          </p:cNvSpPr>
          <p:nvPr/>
        </p:nvSpPr>
        <p:spPr bwMode="auto">
          <a:xfrm flipV="1">
            <a:off x="5486400" y="4659868"/>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2074" name="Text Box 42"/>
          <p:cNvSpPr txBox="1">
            <a:spLocks noChangeArrowheads="1"/>
          </p:cNvSpPr>
          <p:nvPr/>
        </p:nvSpPr>
        <p:spPr bwMode="auto">
          <a:xfrm>
            <a:off x="6172200" y="4659868"/>
            <a:ext cx="437940" cy="400110"/>
          </a:xfrm>
          <a:prstGeom prst="rect">
            <a:avLst/>
          </a:prstGeom>
          <a:noFill/>
          <a:ln w="15875">
            <a:noFill/>
            <a:miter lim="800000"/>
            <a:headEnd type="none" w="sm" len="sm"/>
            <a:tailEnd/>
          </a:ln>
          <a:effectLst/>
        </p:spPr>
        <p:txBody>
          <a:bodyPr wrap="none">
            <a:spAutoFit/>
          </a:bodyPr>
          <a:lstStyle/>
          <a:p>
            <a:r>
              <a:rPr lang="en-US" sz="2000" b="1">
                <a:solidFill>
                  <a:srgbClr val="339933"/>
                </a:solidFill>
              </a:rPr>
              <a:t>v1</a:t>
            </a:r>
          </a:p>
        </p:txBody>
      </p:sp>
      <p:sp>
        <p:nvSpPr>
          <p:cNvPr id="1452075" name="Line 43"/>
          <p:cNvSpPr>
            <a:spLocks noChangeShapeType="1"/>
          </p:cNvSpPr>
          <p:nvPr/>
        </p:nvSpPr>
        <p:spPr bwMode="auto">
          <a:xfrm flipV="1">
            <a:off x="5486400" y="3593068"/>
            <a:ext cx="1752600" cy="1600200"/>
          </a:xfrm>
          <a:prstGeom prst="line">
            <a:avLst/>
          </a:prstGeom>
          <a:noFill/>
          <a:ln w="15875">
            <a:solidFill>
              <a:schemeClr val="accent1"/>
            </a:solidFill>
            <a:round/>
            <a:headEnd type="none" w="sm" len="sm"/>
            <a:tailEnd type="triangle" w="med" len="med"/>
          </a:ln>
          <a:effectLst/>
        </p:spPr>
        <p:txBody>
          <a:bodyPr wrap="none" anchor="ctr"/>
          <a:lstStyle/>
          <a:p>
            <a:endParaRPr lang="en-US" sz="2000"/>
          </a:p>
        </p:txBody>
      </p:sp>
      <p:sp>
        <p:nvSpPr>
          <p:cNvPr id="1452076" name="Text Box 44"/>
          <p:cNvSpPr txBox="1">
            <a:spLocks noChangeArrowheads="1"/>
          </p:cNvSpPr>
          <p:nvPr/>
        </p:nvSpPr>
        <p:spPr bwMode="auto">
          <a:xfrm>
            <a:off x="7286625" y="3202543"/>
            <a:ext cx="325730" cy="400110"/>
          </a:xfrm>
          <a:prstGeom prst="rect">
            <a:avLst/>
          </a:prstGeom>
          <a:noFill/>
          <a:ln w="15875">
            <a:noFill/>
            <a:miter lim="800000"/>
            <a:headEnd type="none" w="sm" len="sm"/>
            <a:tailEnd/>
          </a:ln>
          <a:effectLst/>
        </p:spPr>
        <p:txBody>
          <a:bodyPr wrap="none">
            <a:spAutoFit/>
          </a:bodyPr>
          <a:lstStyle/>
          <a:p>
            <a:r>
              <a:rPr lang="en-US" sz="2000" b="1" dirty="0">
                <a:solidFill>
                  <a:srgbClr val="FF0000"/>
                </a:solidFill>
              </a:rPr>
              <a:t>q</a:t>
            </a:r>
          </a:p>
        </p:txBody>
      </p:sp>
      <p:sp>
        <p:nvSpPr>
          <p:cNvPr id="1452078" name="Line 46"/>
          <p:cNvSpPr>
            <a:spLocks noChangeShapeType="1"/>
          </p:cNvSpPr>
          <p:nvPr/>
        </p:nvSpPr>
        <p:spPr bwMode="auto">
          <a:xfrm rot="16200000" flipV="1">
            <a:off x="4762500" y="4545568"/>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2079" name="Text Box 47"/>
          <p:cNvSpPr txBox="1">
            <a:spLocks noChangeArrowheads="1"/>
          </p:cNvSpPr>
          <p:nvPr/>
        </p:nvSpPr>
        <p:spPr bwMode="auto">
          <a:xfrm>
            <a:off x="4495800" y="4281487"/>
            <a:ext cx="439544" cy="400110"/>
          </a:xfrm>
          <a:prstGeom prst="rect">
            <a:avLst/>
          </a:prstGeom>
          <a:noFill/>
          <a:ln w="15875">
            <a:noFill/>
            <a:miter lim="800000"/>
            <a:headEnd type="none" w="sm" len="sm"/>
            <a:tailEnd/>
          </a:ln>
          <a:effectLst/>
        </p:spPr>
        <p:txBody>
          <a:bodyPr wrap="none">
            <a:spAutoFit/>
          </a:bodyPr>
          <a:lstStyle/>
          <a:p>
            <a:r>
              <a:rPr lang="en-US" sz="2000" b="1" dirty="0">
                <a:solidFill>
                  <a:srgbClr val="339933"/>
                </a:solidFill>
              </a:rPr>
              <a:t>v2</a:t>
            </a:r>
          </a:p>
        </p:txBody>
      </p:sp>
      <p:sp>
        <p:nvSpPr>
          <p:cNvPr id="31" name="TextBox 30"/>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2" name="Text Box 28"/>
          <p:cNvSpPr txBox="1">
            <a:spLocks noChangeArrowheads="1"/>
          </p:cNvSpPr>
          <p:nvPr/>
        </p:nvSpPr>
        <p:spPr bwMode="auto">
          <a:xfrm>
            <a:off x="721322" y="5105400"/>
            <a:ext cx="3531736" cy="1015663"/>
          </a:xfrm>
          <a:prstGeom prst="rect">
            <a:avLst/>
          </a:prstGeom>
          <a:noFill/>
          <a:ln w="15875">
            <a:noFill/>
            <a:miter lim="800000"/>
            <a:headEnd type="none" w="sm" len="sm"/>
            <a:tailEnd/>
          </a:ln>
          <a:effectLst/>
        </p:spPr>
        <p:txBody>
          <a:bodyPr wrap="none">
            <a:spAutoFit/>
          </a:bodyPr>
          <a:lstStyle/>
          <a:p>
            <a:pPr algn="l"/>
            <a:r>
              <a:rPr lang="en-US" sz="2000" b="1" dirty="0">
                <a:solidFill>
                  <a:srgbClr val="008000"/>
                </a:solidFill>
                <a:latin typeface="Arial" pitchFamily="34" charset="0"/>
                <a:cs typeface="Arial" pitchFamily="34" charset="0"/>
              </a:rPr>
              <a:t>Project into concept space:</a:t>
            </a:r>
            <a:br>
              <a:rPr lang="en-US" sz="2000" b="1"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Inner product  with each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‘concept’ vector </a:t>
            </a:r>
            <a:r>
              <a:rPr lang="en-US" sz="2000" b="1" dirty="0">
                <a:solidFill>
                  <a:srgbClr val="008000"/>
                </a:solidFill>
                <a:latin typeface="Arial" pitchFamily="34" charset="0"/>
                <a:cs typeface="Arial" pitchFamily="34" charset="0"/>
              </a:rPr>
              <a:t>v</a:t>
            </a:r>
            <a:r>
              <a:rPr lang="en-US" sz="2000" b="1" baseline="-25000" dirty="0">
                <a:solidFill>
                  <a:srgbClr val="008000"/>
                </a:solidFill>
                <a:latin typeface="Arial" pitchFamily="34" charset="0"/>
                <a:cs typeface="Arial" pitchFamily="34" charset="0"/>
              </a:rPr>
              <a:t>i</a:t>
            </a:r>
          </a:p>
        </p:txBody>
      </p:sp>
    </p:spTree>
    <p:extLst>
      <p:ext uri="{BB962C8B-B14F-4D97-AF65-F5344CB8AC3E}">
        <p14:creationId xmlns:p14="http://schemas.microsoft.com/office/powerpoint/2010/main" val="8389059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ChangeArrowheads="1"/>
          </p:cNvSpPr>
          <p:nvPr>
            <p:ph type="title"/>
          </p:nvPr>
        </p:nvSpPr>
        <p:spPr/>
        <p:txBody>
          <a:bodyPr/>
          <a:lstStyle/>
          <a:p>
            <a:r>
              <a:rPr lang="en-US" dirty="0"/>
              <a:t>Case study: How to query?</a:t>
            </a:r>
          </a:p>
        </p:txBody>
      </p:sp>
      <p:sp>
        <p:nvSpPr>
          <p:cNvPr id="1454083" name="Rectangle 3"/>
          <p:cNvSpPr>
            <a:spLocks noGrp="1" noChangeArrowheads="1"/>
          </p:cNvSpPr>
          <p:nvPr>
            <p:ph idx="1"/>
          </p:nvPr>
        </p:nvSpPr>
        <p:spPr>
          <a:xfrm>
            <a:off x="457200" y="1295401"/>
            <a:ext cx="8229600" cy="16002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34"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35" name="Slide Number Placeholder 5"/>
          <p:cNvSpPr>
            <a:spLocks noGrp="1"/>
          </p:cNvSpPr>
          <p:nvPr>
            <p:ph type="sldNum" sz="quarter" idx="12"/>
          </p:nvPr>
        </p:nvSpPr>
        <p:spPr/>
        <p:txBody>
          <a:bodyPr/>
          <a:lstStyle/>
          <a:p>
            <a:fld id="{305589B1-7FBC-467F-8276-38FDC27BDF56}" type="slidenum">
              <a:rPr lang="en-US"/>
              <a:pPr/>
              <a:t>47</a:t>
            </a:fld>
            <a:endParaRPr lang="en-US"/>
          </a:p>
        </p:txBody>
      </p:sp>
      <p:sp>
        <p:nvSpPr>
          <p:cNvPr id="1454094" name="Rectangle 14"/>
          <p:cNvSpPr>
            <a:spLocks noChangeArrowheads="1"/>
          </p:cNvSpPr>
          <p:nvPr/>
        </p:nvSpPr>
        <p:spPr bwMode="auto">
          <a:xfrm>
            <a:off x="5486400" y="3200400"/>
            <a:ext cx="2743200" cy="2057400"/>
          </a:xfrm>
          <a:prstGeom prst="rect">
            <a:avLst/>
          </a:prstGeom>
          <a:noFill/>
          <a:ln w="15875">
            <a:solidFill>
              <a:schemeClr val="tx1"/>
            </a:solidFill>
            <a:miter lim="800000"/>
            <a:headEnd type="none" w="sm" len="sm"/>
            <a:tailEnd/>
          </a:ln>
          <a:effectLst/>
        </p:spPr>
        <p:txBody>
          <a:bodyPr wrap="none" anchor="ctr"/>
          <a:lstStyle/>
          <a:p>
            <a:endParaRPr lang="en-US" sz="2000"/>
          </a:p>
        </p:txBody>
      </p:sp>
      <p:sp>
        <p:nvSpPr>
          <p:cNvPr id="1454097" name="Oval 17"/>
          <p:cNvSpPr>
            <a:spLocks noChangeArrowheads="1"/>
          </p:cNvSpPr>
          <p:nvPr/>
        </p:nvSpPr>
        <p:spPr bwMode="auto">
          <a:xfrm>
            <a:off x="5791200" y="4191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098" name="Oval 18"/>
          <p:cNvSpPr>
            <a:spLocks noChangeArrowheads="1"/>
          </p:cNvSpPr>
          <p:nvPr/>
        </p:nvSpPr>
        <p:spPr bwMode="auto">
          <a:xfrm>
            <a:off x="6553200" y="3810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099" name="Oval 19"/>
          <p:cNvSpPr>
            <a:spLocks noChangeArrowheads="1"/>
          </p:cNvSpPr>
          <p:nvPr/>
        </p:nvSpPr>
        <p:spPr bwMode="auto">
          <a:xfrm>
            <a:off x="7010400" y="4572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100" name="Oval 20"/>
          <p:cNvSpPr>
            <a:spLocks noChangeArrowheads="1"/>
          </p:cNvSpPr>
          <p:nvPr/>
        </p:nvSpPr>
        <p:spPr bwMode="auto">
          <a:xfrm>
            <a:off x="7467600" y="40386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101" name="AutoShape 21"/>
          <p:cNvSpPr>
            <a:spLocks noChangeArrowheads="1"/>
          </p:cNvSpPr>
          <p:nvPr/>
        </p:nvSpPr>
        <p:spPr bwMode="auto">
          <a:xfrm>
            <a:off x="7162800" y="3505200"/>
            <a:ext cx="152400" cy="152400"/>
          </a:xfrm>
          <a:prstGeom prst="diamond">
            <a:avLst/>
          </a:prstGeom>
          <a:solidFill>
            <a:schemeClr val="accent1"/>
          </a:solidFill>
          <a:ln w="15875">
            <a:solidFill>
              <a:schemeClr val="accent1"/>
            </a:solidFill>
            <a:miter lim="800000"/>
            <a:headEnd type="none" w="sm" len="sm"/>
            <a:tailEnd/>
          </a:ln>
          <a:effectLst/>
        </p:spPr>
        <p:txBody>
          <a:bodyPr wrap="none" anchor="ctr"/>
          <a:lstStyle/>
          <a:p>
            <a:endParaRPr lang="en-US" sz="2000"/>
          </a:p>
        </p:txBody>
      </p:sp>
      <p:sp>
        <p:nvSpPr>
          <p:cNvPr id="1454102" name="Line 22"/>
          <p:cNvSpPr>
            <a:spLocks noChangeShapeType="1"/>
          </p:cNvSpPr>
          <p:nvPr/>
        </p:nvSpPr>
        <p:spPr bwMode="auto">
          <a:xfrm flipV="1">
            <a:off x="5486400" y="4648200"/>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4103" name="Text Box 23"/>
          <p:cNvSpPr txBox="1">
            <a:spLocks noChangeArrowheads="1"/>
          </p:cNvSpPr>
          <p:nvPr/>
        </p:nvSpPr>
        <p:spPr bwMode="auto">
          <a:xfrm>
            <a:off x="6172200" y="4648200"/>
            <a:ext cx="437940" cy="400110"/>
          </a:xfrm>
          <a:prstGeom prst="rect">
            <a:avLst/>
          </a:prstGeom>
          <a:noFill/>
          <a:ln w="15875">
            <a:noFill/>
            <a:miter lim="800000"/>
            <a:headEnd type="none" w="sm" len="sm"/>
            <a:tailEnd/>
          </a:ln>
          <a:effectLst/>
        </p:spPr>
        <p:txBody>
          <a:bodyPr wrap="none">
            <a:spAutoFit/>
          </a:bodyPr>
          <a:lstStyle/>
          <a:p>
            <a:r>
              <a:rPr lang="en-US" sz="2000" b="1">
                <a:solidFill>
                  <a:srgbClr val="339933"/>
                </a:solidFill>
              </a:rPr>
              <a:t>v1</a:t>
            </a:r>
          </a:p>
        </p:txBody>
      </p:sp>
      <p:sp>
        <p:nvSpPr>
          <p:cNvPr id="1454104" name="Line 24"/>
          <p:cNvSpPr>
            <a:spLocks noChangeShapeType="1"/>
          </p:cNvSpPr>
          <p:nvPr/>
        </p:nvSpPr>
        <p:spPr bwMode="auto">
          <a:xfrm flipV="1">
            <a:off x="5486400" y="3581400"/>
            <a:ext cx="1752600" cy="1600200"/>
          </a:xfrm>
          <a:prstGeom prst="line">
            <a:avLst/>
          </a:prstGeom>
          <a:noFill/>
          <a:ln w="15875">
            <a:solidFill>
              <a:schemeClr val="accent1"/>
            </a:solidFill>
            <a:round/>
            <a:headEnd type="none" w="sm" len="sm"/>
            <a:tailEnd type="triangle" w="med" len="med"/>
          </a:ln>
          <a:effectLst/>
        </p:spPr>
        <p:txBody>
          <a:bodyPr wrap="none" anchor="ctr"/>
          <a:lstStyle/>
          <a:p>
            <a:endParaRPr lang="en-US" sz="2000"/>
          </a:p>
        </p:txBody>
      </p:sp>
      <p:sp>
        <p:nvSpPr>
          <p:cNvPr id="1454105" name="Text Box 25"/>
          <p:cNvSpPr txBox="1">
            <a:spLocks noChangeArrowheads="1"/>
          </p:cNvSpPr>
          <p:nvPr/>
        </p:nvSpPr>
        <p:spPr bwMode="auto">
          <a:xfrm>
            <a:off x="7286625" y="3190875"/>
            <a:ext cx="325730" cy="400110"/>
          </a:xfrm>
          <a:prstGeom prst="rect">
            <a:avLst/>
          </a:prstGeom>
          <a:noFill/>
          <a:ln w="15875">
            <a:noFill/>
            <a:miter lim="800000"/>
            <a:headEnd type="none" w="sm" len="sm"/>
            <a:tailEnd/>
          </a:ln>
          <a:effectLst/>
        </p:spPr>
        <p:txBody>
          <a:bodyPr wrap="none">
            <a:spAutoFit/>
          </a:bodyPr>
          <a:lstStyle/>
          <a:p>
            <a:r>
              <a:rPr lang="en-US" sz="2000" b="1" dirty="0">
                <a:solidFill>
                  <a:srgbClr val="FF0000"/>
                </a:solidFill>
              </a:rPr>
              <a:t>q</a:t>
            </a:r>
          </a:p>
        </p:txBody>
      </p:sp>
      <p:sp>
        <p:nvSpPr>
          <p:cNvPr id="1454106" name="Line 26"/>
          <p:cNvSpPr>
            <a:spLocks noChangeShapeType="1"/>
          </p:cNvSpPr>
          <p:nvPr/>
        </p:nvSpPr>
        <p:spPr bwMode="auto">
          <a:xfrm rot="16200000" flipV="1">
            <a:off x="4762500" y="4533900"/>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4110" name="Line 30"/>
          <p:cNvSpPr>
            <a:spLocks noChangeShapeType="1"/>
          </p:cNvSpPr>
          <p:nvPr/>
        </p:nvSpPr>
        <p:spPr bwMode="auto">
          <a:xfrm flipV="1">
            <a:off x="5486400" y="3352800"/>
            <a:ext cx="2514600" cy="1905000"/>
          </a:xfrm>
          <a:prstGeom prst="line">
            <a:avLst/>
          </a:prstGeom>
          <a:noFill/>
          <a:ln w="15875">
            <a:solidFill>
              <a:srgbClr val="339933"/>
            </a:solidFill>
            <a:round/>
            <a:headEnd type="none" w="sm" len="sm"/>
            <a:tailEnd/>
          </a:ln>
          <a:effectLst/>
        </p:spPr>
        <p:txBody>
          <a:bodyPr wrap="none" anchor="ctr"/>
          <a:lstStyle/>
          <a:p>
            <a:endParaRPr lang="en-US" sz="2000"/>
          </a:p>
        </p:txBody>
      </p:sp>
      <p:sp>
        <p:nvSpPr>
          <p:cNvPr id="1454112" name="Line 32"/>
          <p:cNvSpPr>
            <a:spLocks noChangeShapeType="1"/>
          </p:cNvSpPr>
          <p:nvPr/>
        </p:nvSpPr>
        <p:spPr bwMode="auto">
          <a:xfrm flipV="1">
            <a:off x="5867400" y="4343400"/>
            <a:ext cx="1905000" cy="1447800"/>
          </a:xfrm>
          <a:prstGeom prst="line">
            <a:avLst/>
          </a:prstGeom>
          <a:noFill/>
          <a:ln w="15875">
            <a:solidFill>
              <a:schemeClr val="tx1"/>
            </a:solidFill>
            <a:round/>
            <a:headEnd type="arrow" w="med" len="med"/>
            <a:tailEnd type="arrow" w="med" len="med"/>
          </a:ln>
          <a:effectLst/>
        </p:spPr>
        <p:txBody>
          <a:bodyPr wrap="none" anchor="ctr"/>
          <a:lstStyle/>
          <a:p>
            <a:endParaRPr lang="en-US" sz="2000"/>
          </a:p>
        </p:txBody>
      </p:sp>
      <p:sp>
        <p:nvSpPr>
          <p:cNvPr id="1454113" name="Text Box 33"/>
          <p:cNvSpPr txBox="1">
            <a:spLocks noChangeArrowheads="1"/>
          </p:cNvSpPr>
          <p:nvPr/>
        </p:nvSpPr>
        <p:spPr bwMode="auto">
          <a:xfrm>
            <a:off x="7108825" y="4662487"/>
            <a:ext cx="671979" cy="400110"/>
          </a:xfrm>
          <a:prstGeom prst="rect">
            <a:avLst/>
          </a:prstGeom>
          <a:noFill/>
          <a:ln w="15875">
            <a:noFill/>
            <a:miter lim="800000"/>
            <a:headEnd type="none" w="sm" len="sm"/>
            <a:tailEnd/>
          </a:ln>
          <a:effectLst/>
        </p:spPr>
        <p:txBody>
          <a:bodyPr wrap="none">
            <a:spAutoFit/>
          </a:bodyPr>
          <a:lstStyle/>
          <a:p>
            <a:r>
              <a:rPr lang="en-US" sz="2000" b="1" dirty="0"/>
              <a:t>q*v</a:t>
            </a:r>
            <a:r>
              <a:rPr lang="en-US" sz="2000" b="1" baseline="-25000" dirty="0"/>
              <a:t>1</a:t>
            </a:r>
          </a:p>
        </p:txBody>
      </p:sp>
      <p:graphicFrame>
        <p:nvGraphicFramePr>
          <p:cNvPr id="41"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3638"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3"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Box 4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46" name="Line 31"/>
          <p:cNvSpPr>
            <a:spLocks noChangeShapeType="1"/>
          </p:cNvSpPr>
          <p:nvPr/>
        </p:nvSpPr>
        <p:spPr bwMode="auto">
          <a:xfrm>
            <a:off x="7239000" y="3581400"/>
            <a:ext cx="152400" cy="228600"/>
          </a:xfrm>
          <a:prstGeom prst="line">
            <a:avLst/>
          </a:prstGeom>
          <a:noFill/>
          <a:ln w="15875">
            <a:solidFill>
              <a:srgbClr val="FF3300"/>
            </a:solidFill>
            <a:round/>
            <a:headEnd type="none" w="sm" len="sm"/>
            <a:tailEnd/>
          </a:ln>
          <a:effectLst/>
        </p:spPr>
        <p:txBody>
          <a:bodyPr wrap="none" anchor="ctr"/>
          <a:lstStyle/>
          <a:p>
            <a:endParaRPr lang="en-US" sz="2000"/>
          </a:p>
        </p:txBody>
      </p:sp>
      <p:sp>
        <p:nvSpPr>
          <p:cNvPr id="52" name="Text Box 47"/>
          <p:cNvSpPr txBox="1">
            <a:spLocks noChangeArrowheads="1"/>
          </p:cNvSpPr>
          <p:nvPr/>
        </p:nvSpPr>
        <p:spPr bwMode="auto">
          <a:xfrm>
            <a:off x="4495800" y="4281487"/>
            <a:ext cx="439544" cy="400110"/>
          </a:xfrm>
          <a:prstGeom prst="rect">
            <a:avLst/>
          </a:prstGeom>
          <a:noFill/>
          <a:ln w="15875">
            <a:noFill/>
            <a:miter lim="800000"/>
            <a:headEnd type="none" w="sm" len="sm"/>
            <a:tailEnd/>
          </a:ln>
          <a:effectLst/>
        </p:spPr>
        <p:txBody>
          <a:bodyPr wrap="none">
            <a:spAutoFit/>
          </a:bodyPr>
          <a:lstStyle/>
          <a:p>
            <a:r>
              <a:rPr lang="en-US" sz="2000" b="1" dirty="0">
                <a:solidFill>
                  <a:srgbClr val="339933"/>
                </a:solidFill>
              </a:rPr>
              <a:t>v2</a:t>
            </a:r>
          </a:p>
        </p:txBody>
      </p:sp>
      <p:sp>
        <p:nvSpPr>
          <p:cNvPr id="53" name="Text Box 34"/>
          <p:cNvSpPr txBox="1">
            <a:spLocks noChangeArrowheads="1"/>
          </p:cNvSpPr>
          <p:nvPr/>
        </p:nvSpPr>
        <p:spPr bwMode="auto">
          <a:xfrm>
            <a:off x="7426175" y="5257800"/>
            <a:ext cx="872355" cy="400110"/>
          </a:xfrm>
          <a:prstGeom prst="rect">
            <a:avLst/>
          </a:prstGeom>
          <a:noFill/>
          <a:ln w="15875">
            <a:noFill/>
            <a:miter lim="800000"/>
            <a:headEnd type="none" w="sm" len="sm"/>
            <a:tailEnd/>
          </a:ln>
          <a:effectLst/>
        </p:spPr>
        <p:txBody>
          <a:bodyPr wrap="none">
            <a:spAutoFit/>
          </a:bodyPr>
          <a:lstStyle/>
          <a:p>
            <a:r>
              <a:rPr lang="en-US" sz="2000" dirty="0"/>
              <a:t>Matrix</a:t>
            </a:r>
          </a:p>
        </p:txBody>
      </p:sp>
      <p:sp>
        <p:nvSpPr>
          <p:cNvPr id="54" name="Text Box 35"/>
          <p:cNvSpPr txBox="1">
            <a:spLocks noChangeArrowheads="1"/>
          </p:cNvSpPr>
          <p:nvPr/>
        </p:nvSpPr>
        <p:spPr bwMode="auto">
          <a:xfrm rot="16200000">
            <a:off x="4936891" y="3196404"/>
            <a:ext cx="729687" cy="400110"/>
          </a:xfrm>
          <a:prstGeom prst="rect">
            <a:avLst/>
          </a:prstGeom>
          <a:noFill/>
          <a:ln w="15875">
            <a:noFill/>
            <a:miter lim="800000"/>
            <a:headEnd type="none" w="sm" len="sm"/>
            <a:tailEnd/>
          </a:ln>
          <a:effectLst/>
        </p:spPr>
        <p:txBody>
          <a:bodyPr wrap="none">
            <a:spAutoFit/>
          </a:bodyPr>
          <a:lstStyle/>
          <a:p>
            <a:r>
              <a:rPr lang="en-US" sz="2000" dirty="0"/>
              <a:t>Alien</a:t>
            </a:r>
          </a:p>
        </p:txBody>
      </p:sp>
      <p:sp>
        <p:nvSpPr>
          <p:cNvPr id="31"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2" name="Text Box 28"/>
          <p:cNvSpPr txBox="1">
            <a:spLocks noChangeArrowheads="1"/>
          </p:cNvSpPr>
          <p:nvPr/>
        </p:nvSpPr>
        <p:spPr bwMode="auto">
          <a:xfrm>
            <a:off x="721322" y="5105400"/>
            <a:ext cx="3531736" cy="1015663"/>
          </a:xfrm>
          <a:prstGeom prst="rect">
            <a:avLst/>
          </a:prstGeom>
          <a:noFill/>
          <a:ln w="15875">
            <a:noFill/>
            <a:miter lim="800000"/>
            <a:headEnd type="none" w="sm" len="sm"/>
            <a:tailEnd/>
          </a:ln>
          <a:effectLst/>
        </p:spPr>
        <p:txBody>
          <a:bodyPr wrap="none">
            <a:spAutoFit/>
          </a:bodyPr>
          <a:lstStyle/>
          <a:p>
            <a:pPr algn="l"/>
            <a:r>
              <a:rPr lang="en-US" sz="2000" b="1" dirty="0">
                <a:solidFill>
                  <a:srgbClr val="008000"/>
                </a:solidFill>
                <a:latin typeface="Arial" pitchFamily="34" charset="0"/>
                <a:cs typeface="Arial" pitchFamily="34" charset="0"/>
              </a:rPr>
              <a:t>Project into concept space:</a:t>
            </a:r>
            <a:br>
              <a:rPr lang="en-US" sz="2000" b="1"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Inner product  with each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‘concept’ vector </a:t>
            </a:r>
            <a:r>
              <a:rPr lang="en-US" sz="2000" b="1" dirty="0">
                <a:solidFill>
                  <a:srgbClr val="008000"/>
                </a:solidFill>
                <a:latin typeface="Arial" pitchFamily="34" charset="0"/>
                <a:cs typeface="Arial" pitchFamily="34" charset="0"/>
              </a:rPr>
              <a:t>v</a:t>
            </a:r>
            <a:r>
              <a:rPr lang="en-US" sz="2000" b="1" baseline="-25000" dirty="0">
                <a:solidFill>
                  <a:srgbClr val="008000"/>
                </a:solidFill>
                <a:latin typeface="Arial" pitchFamily="34" charset="0"/>
                <a:cs typeface="Arial" pitchFamily="34" charset="0"/>
              </a:rPr>
              <a:t>i</a:t>
            </a:r>
          </a:p>
        </p:txBody>
      </p:sp>
    </p:spTree>
    <p:extLst>
      <p:ext uri="{BB962C8B-B14F-4D97-AF65-F5344CB8AC3E}">
        <p14:creationId xmlns:p14="http://schemas.microsoft.com/office/powerpoint/2010/main" val="2717072902"/>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a:t>Case study: How to query?</a:t>
            </a:r>
          </a:p>
        </p:txBody>
      </p:sp>
      <p:sp>
        <p:nvSpPr>
          <p:cNvPr id="1455107" name="Rectangle 3"/>
          <p:cNvSpPr>
            <a:spLocks noGrp="1" noChangeArrowheads="1"/>
          </p:cNvSpPr>
          <p:nvPr>
            <p:ph idx="1"/>
          </p:nvPr>
        </p:nvSpPr>
        <p:spPr>
          <a:xfrm>
            <a:off x="457200" y="1295401"/>
            <a:ext cx="8229600" cy="2330450"/>
          </a:xfrm>
        </p:spPr>
        <p:txBody>
          <a:bodyPr/>
          <a:lstStyle/>
          <a:p>
            <a:pPr>
              <a:lnSpc>
                <a:spcPct val="90000"/>
              </a:lnSpc>
              <a:buFontTx/>
              <a:buNone/>
            </a:pPr>
            <a:r>
              <a:rPr lang="en-US" b="1" dirty="0">
                <a:solidFill>
                  <a:srgbClr val="D60093"/>
                </a:solidFill>
              </a:rPr>
              <a:t>Compactly, we have:</a:t>
            </a:r>
          </a:p>
          <a:p>
            <a:pPr>
              <a:lnSpc>
                <a:spcPct val="90000"/>
              </a:lnSpc>
              <a:buFontTx/>
              <a:buNone/>
            </a:pPr>
            <a:r>
              <a:rPr lang="en-US" b="1" dirty="0" err="1">
                <a:solidFill>
                  <a:srgbClr val="0000FF"/>
                </a:solidFill>
              </a:rPr>
              <a:t>q</a:t>
            </a:r>
            <a:r>
              <a:rPr lang="en-US" b="1" baseline="-25000" dirty="0" err="1">
                <a:solidFill>
                  <a:srgbClr val="0000FF"/>
                </a:solidFill>
              </a:rPr>
              <a:t>concept</a:t>
            </a:r>
            <a:r>
              <a:rPr lang="en-US" b="1" dirty="0">
                <a:solidFill>
                  <a:srgbClr val="0000FF"/>
                </a:solidFill>
              </a:rPr>
              <a:t> = q V</a:t>
            </a:r>
          </a:p>
          <a:p>
            <a:pPr>
              <a:lnSpc>
                <a:spcPct val="90000"/>
              </a:lnSpc>
              <a:buFontTx/>
              <a:buNone/>
            </a:pPr>
            <a:endParaRPr lang="en-US" dirty="0">
              <a:solidFill>
                <a:schemeClr val="accent3"/>
              </a:solidFill>
            </a:endParaRPr>
          </a:p>
          <a:p>
            <a:pPr>
              <a:lnSpc>
                <a:spcPct val="90000"/>
              </a:lnSpc>
              <a:buFontTx/>
              <a:buNone/>
            </a:pPr>
            <a:r>
              <a:rPr lang="en-US" b="1" dirty="0">
                <a:solidFill>
                  <a:schemeClr val="accent3"/>
                </a:solidFill>
              </a:rPr>
              <a:t>E.g.:</a:t>
            </a:r>
          </a:p>
        </p:txBody>
      </p:sp>
      <p:sp>
        <p:nvSpPr>
          <p:cNvPr id="2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8" name="Slide Number Placeholder 5"/>
          <p:cNvSpPr>
            <a:spLocks noGrp="1"/>
          </p:cNvSpPr>
          <p:nvPr>
            <p:ph type="sldNum" sz="quarter" idx="12"/>
          </p:nvPr>
        </p:nvSpPr>
        <p:spPr/>
        <p:txBody>
          <a:bodyPr/>
          <a:lstStyle/>
          <a:p>
            <a:fld id="{0F4D802C-A5FE-46EE-9B95-4C4A9828271D}" type="slidenum">
              <a:rPr lang="en-US"/>
              <a:pPr/>
              <a:t>48</a:t>
            </a:fld>
            <a:endParaRPr lang="en-US"/>
          </a:p>
        </p:txBody>
      </p:sp>
      <p:sp>
        <p:nvSpPr>
          <p:cNvPr id="1455144" name="Freeform 40"/>
          <p:cNvSpPr>
            <a:spLocks/>
          </p:cNvSpPr>
          <p:nvPr/>
        </p:nvSpPr>
        <p:spPr bwMode="auto">
          <a:xfrm flipH="1">
            <a:off x="5486401" y="347345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46" name="Text Box 42"/>
          <p:cNvSpPr txBox="1">
            <a:spLocks noChangeArrowheads="1"/>
          </p:cNvSpPr>
          <p:nvPr/>
        </p:nvSpPr>
        <p:spPr bwMode="auto">
          <a:xfrm>
            <a:off x="3810000" y="5530850"/>
            <a:ext cx="1962397" cy="646331"/>
          </a:xfrm>
          <a:prstGeom prst="rect">
            <a:avLst/>
          </a:prstGeom>
          <a:noFill/>
          <a:ln w="15875">
            <a:noFill/>
            <a:miter lim="800000"/>
            <a:headEnd type="none" w="sm" len="sm"/>
            <a:tailEnd/>
          </a:ln>
          <a:effectLst/>
        </p:spPr>
        <p:txBody>
          <a:bodyPr wrap="none">
            <a:spAutoFit/>
          </a:bodyPr>
          <a:lstStyle/>
          <a:p>
            <a:pPr algn="ctr"/>
            <a:r>
              <a:rPr lang="en-US" b="1" dirty="0">
                <a:solidFill>
                  <a:srgbClr val="008000"/>
                </a:solidFill>
              </a:rPr>
              <a:t>movie-to-concept</a:t>
            </a:r>
          </a:p>
          <a:p>
            <a:pPr algn="ctr"/>
            <a:r>
              <a:rPr lang="en-US" b="1" dirty="0">
                <a:solidFill>
                  <a:srgbClr val="008000"/>
                </a:solidFill>
              </a:rPr>
              <a:t> similarities (V)</a:t>
            </a:r>
          </a:p>
        </p:txBody>
      </p:sp>
      <p:sp>
        <p:nvSpPr>
          <p:cNvPr id="1455147" name="Text Box 43"/>
          <p:cNvSpPr txBox="1">
            <a:spLocks noChangeArrowheads="1"/>
          </p:cNvSpPr>
          <p:nvPr/>
        </p:nvSpPr>
        <p:spPr bwMode="auto">
          <a:xfrm>
            <a:off x="6019800" y="4214812"/>
            <a:ext cx="401072" cy="584775"/>
          </a:xfrm>
          <a:prstGeom prst="rect">
            <a:avLst/>
          </a:prstGeom>
          <a:noFill/>
          <a:ln w="15875">
            <a:noFill/>
            <a:miter lim="800000"/>
            <a:headEnd type="none" w="sm" len="sm"/>
            <a:tailEnd/>
          </a:ln>
          <a:effectLst/>
        </p:spPr>
        <p:txBody>
          <a:bodyPr wrap="none">
            <a:spAutoFit/>
          </a:bodyPr>
          <a:lstStyle/>
          <a:p>
            <a:r>
              <a:rPr lang="en-US" sz="3200" b="1">
                <a:solidFill>
                  <a:srgbClr val="008000"/>
                </a:solidFill>
              </a:rPr>
              <a:t>=</a:t>
            </a:r>
          </a:p>
        </p:txBody>
      </p:sp>
      <p:sp>
        <p:nvSpPr>
          <p:cNvPr id="1455149" name="Freeform 45"/>
          <p:cNvSpPr>
            <a:spLocks/>
          </p:cNvSpPr>
          <p:nvPr/>
        </p:nvSpPr>
        <p:spPr bwMode="auto">
          <a:xfrm>
            <a:off x="64770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1" name="Freeform 47"/>
          <p:cNvSpPr>
            <a:spLocks/>
          </p:cNvSpPr>
          <p:nvPr/>
        </p:nvSpPr>
        <p:spPr bwMode="auto">
          <a:xfrm flipH="1">
            <a:off x="77724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2" name="Text Box 48"/>
          <p:cNvSpPr txBox="1">
            <a:spLocks noChangeArrowheads="1"/>
          </p:cNvSpPr>
          <p:nvPr/>
        </p:nvSpPr>
        <p:spPr bwMode="auto">
          <a:xfrm>
            <a:off x="6019800" y="3364468"/>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5153" name="Line 49"/>
          <p:cNvSpPr>
            <a:spLocks noChangeShapeType="1"/>
          </p:cNvSpPr>
          <p:nvPr/>
        </p:nvSpPr>
        <p:spPr bwMode="auto">
          <a:xfrm>
            <a:off x="6758143" y="3744616"/>
            <a:ext cx="0" cy="564792"/>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22"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4738"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5" name="TextBox 2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5" name="Freeform 16"/>
          <p:cNvSpPr>
            <a:spLocks/>
          </p:cNvSpPr>
          <p:nvPr/>
        </p:nvSpPr>
        <p:spPr bwMode="auto">
          <a:xfrm>
            <a:off x="3810000" y="342900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Rectangle 35"/>
          <p:cNvSpPr/>
          <p:nvPr/>
        </p:nvSpPr>
        <p:spPr>
          <a:xfrm>
            <a:off x="3849533" y="3524250"/>
            <a:ext cx="1713068" cy="1938992"/>
          </a:xfrm>
          <a:prstGeom prst="rect">
            <a:avLst/>
          </a:prstGeom>
        </p:spPr>
        <p:txBody>
          <a:bodyPr wrap="square">
            <a:spAutoFit/>
          </a:bodyPr>
          <a:lstStyle/>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0.59  -0.02</a:t>
            </a:r>
          </a:p>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0.09  -0.69</a:t>
            </a:r>
          </a:p>
          <a:p>
            <a:r>
              <a:rPr lang="en-US" sz="2400" dirty="0">
                <a:latin typeface="Times New Roman" pitchFamily="18" charset="0"/>
                <a:cs typeface="Times New Roman" pitchFamily="18" charset="0"/>
              </a:rPr>
              <a:t>0.09  -0.69</a:t>
            </a:r>
          </a:p>
        </p:txBody>
      </p:sp>
      <p:sp>
        <p:nvSpPr>
          <p:cNvPr id="3" name="TextBox 2"/>
          <p:cNvSpPr txBox="1"/>
          <p:nvPr/>
        </p:nvSpPr>
        <p:spPr>
          <a:xfrm>
            <a:off x="3120147" y="4191000"/>
            <a:ext cx="385042" cy="523220"/>
          </a:xfrm>
          <a:prstGeom prst="rect">
            <a:avLst/>
          </a:prstGeom>
          <a:noFill/>
        </p:spPr>
        <p:txBody>
          <a:bodyPr wrap="none" rtlCol="0">
            <a:spAutoFit/>
          </a:bodyPr>
          <a:lstStyle/>
          <a:p>
            <a:r>
              <a:rPr lang="en-US" sz="2800" b="1" dirty="0">
                <a:solidFill>
                  <a:srgbClr val="008000"/>
                </a:solidFill>
                <a:latin typeface="Arial" pitchFamily="34" charset="0"/>
                <a:cs typeface="Arial" pitchFamily="34" charset="0"/>
              </a:rPr>
              <a:t>x</a:t>
            </a:r>
          </a:p>
        </p:txBody>
      </p:sp>
      <p:sp>
        <p:nvSpPr>
          <p:cNvPr id="39" name="Rectangle 38"/>
          <p:cNvSpPr/>
          <p:nvPr/>
        </p:nvSpPr>
        <p:spPr>
          <a:xfrm>
            <a:off x="6516532" y="4309408"/>
            <a:ext cx="1713068" cy="461665"/>
          </a:xfrm>
          <a:prstGeom prst="rect">
            <a:avLst/>
          </a:prstGeom>
        </p:spPr>
        <p:txBody>
          <a:bodyPr wrap="square">
            <a:spAutoFit/>
          </a:bodyPr>
          <a:lstStyle/>
          <a:p>
            <a:r>
              <a:rPr lang="en-US" sz="2400" dirty="0">
                <a:latin typeface="Times New Roman" pitchFamily="18" charset="0"/>
                <a:cs typeface="Times New Roman" pitchFamily="18" charset="0"/>
              </a:rPr>
              <a:t>2.8      0.6</a:t>
            </a:r>
          </a:p>
        </p:txBody>
      </p:sp>
    </p:spTree>
    <p:extLst>
      <p:ext uri="{BB962C8B-B14F-4D97-AF65-F5344CB8AC3E}">
        <p14:creationId xmlns:p14="http://schemas.microsoft.com/office/powerpoint/2010/main" val="54159021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a:t>Case study: How to query?</a:t>
            </a:r>
          </a:p>
        </p:txBody>
      </p:sp>
      <p:sp>
        <p:nvSpPr>
          <p:cNvPr id="1455107" name="Rectangle 3"/>
          <p:cNvSpPr>
            <a:spLocks noGrp="1" noChangeArrowheads="1"/>
          </p:cNvSpPr>
          <p:nvPr>
            <p:ph idx="1"/>
          </p:nvPr>
        </p:nvSpPr>
        <p:spPr>
          <a:xfrm>
            <a:off x="457200" y="1295401"/>
            <a:ext cx="8229600" cy="2330450"/>
          </a:xfrm>
        </p:spPr>
        <p:txBody>
          <a:bodyPr>
            <a:normAutofit/>
          </a:bodyPr>
          <a:lstStyle/>
          <a:p>
            <a:pPr>
              <a:lnSpc>
                <a:spcPct val="90000"/>
              </a:lnSpc>
            </a:pPr>
            <a:r>
              <a:rPr lang="en-US" b="1" dirty="0">
                <a:solidFill>
                  <a:srgbClr val="D60093"/>
                </a:solidFill>
              </a:rPr>
              <a:t>How would the user </a:t>
            </a:r>
            <a:r>
              <a:rPr lang="en-US" b="1" i="1" dirty="0">
                <a:solidFill>
                  <a:srgbClr val="D60093"/>
                </a:solidFill>
              </a:rPr>
              <a:t>d</a:t>
            </a:r>
            <a:r>
              <a:rPr lang="en-US" b="1" dirty="0">
                <a:solidFill>
                  <a:srgbClr val="D60093"/>
                </a:solidFill>
              </a:rPr>
              <a:t> that rated </a:t>
            </a:r>
            <a:br>
              <a:rPr lang="en-US" b="1" dirty="0">
                <a:solidFill>
                  <a:srgbClr val="D60093"/>
                </a:solidFill>
              </a:rPr>
            </a:br>
            <a:r>
              <a:rPr lang="en-US" b="1" dirty="0">
                <a:solidFill>
                  <a:srgbClr val="D60093"/>
                </a:solidFill>
              </a:rPr>
              <a:t>(‘Alien’, ‘Serenity’) be handled?</a:t>
            </a:r>
            <a:br>
              <a:rPr lang="en-US" b="1" dirty="0">
                <a:solidFill>
                  <a:srgbClr val="D60093"/>
                </a:solidFill>
              </a:rPr>
            </a:br>
            <a:r>
              <a:rPr lang="en-US" b="1" dirty="0" err="1">
                <a:solidFill>
                  <a:srgbClr val="0000FF"/>
                </a:solidFill>
              </a:rPr>
              <a:t>d</a:t>
            </a:r>
            <a:r>
              <a:rPr lang="en-US" b="1" baseline="-25000" dirty="0" err="1">
                <a:solidFill>
                  <a:srgbClr val="0000FF"/>
                </a:solidFill>
              </a:rPr>
              <a:t>concept</a:t>
            </a:r>
            <a:r>
              <a:rPr lang="en-US" b="1" dirty="0">
                <a:solidFill>
                  <a:srgbClr val="0000FF"/>
                </a:solidFill>
              </a:rPr>
              <a:t> = d V</a:t>
            </a:r>
          </a:p>
          <a:p>
            <a:pPr>
              <a:lnSpc>
                <a:spcPct val="90000"/>
              </a:lnSpc>
              <a:buFontTx/>
              <a:buNone/>
            </a:pPr>
            <a:r>
              <a:rPr lang="en-US" b="1" dirty="0">
                <a:solidFill>
                  <a:schemeClr val="accent3"/>
                </a:solidFill>
              </a:rPr>
              <a:t>E.g.:</a:t>
            </a:r>
          </a:p>
        </p:txBody>
      </p:sp>
      <p:sp>
        <p:nvSpPr>
          <p:cNvPr id="2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8" name="Slide Number Placeholder 5"/>
          <p:cNvSpPr>
            <a:spLocks noGrp="1"/>
          </p:cNvSpPr>
          <p:nvPr>
            <p:ph type="sldNum" sz="quarter" idx="12"/>
          </p:nvPr>
        </p:nvSpPr>
        <p:spPr/>
        <p:txBody>
          <a:bodyPr/>
          <a:lstStyle/>
          <a:p>
            <a:fld id="{0F4D802C-A5FE-46EE-9B95-4C4A9828271D}" type="slidenum">
              <a:rPr lang="en-US"/>
              <a:pPr/>
              <a:t>49</a:t>
            </a:fld>
            <a:endParaRPr lang="en-US"/>
          </a:p>
        </p:txBody>
      </p:sp>
      <p:sp>
        <p:nvSpPr>
          <p:cNvPr id="1455144" name="Freeform 40"/>
          <p:cNvSpPr>
            <a:spLocks/>
          </p:cNvSpPr>
          <p:nvPr/>
        </p:nvSpPr>
        <p:spPr bwMode="auto">
          <a:xfrm flipH="1">
            <a:off x="5486401" y="347345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46" name="Text Box 42"/>
          <p:cNvSpPr txBox="1">
            <a:spLocks noChangeArrowheads="1"/>
          </p:cNvSpPr>
          <p:nvPr/>
        </p:nvSpPr>
        <p:spPr bwMode="auto">
          <a:xfrm>
            <a:off x="3810000" y="5530850"/>
            <a:ext cx="1962397" cy="646331"/>
          </a:xfrm>
          <a:prstGeom prst="rect">
            <a:avLst/>
          </a:prstGeom>
          <a:noFill/>
          <a:ln w="15875">
            <a:noFill/>
            <a:miter lim="800000"/>
            <a:headEnd type="none" w="sm" len="sm"/>
            <a:tailEnd/>
          </a:ln>
          <a:effectLst/>
        </p:spPr>
        <p:txBody>
          <a:bodyPr wrap="none">
            <a:spAutoFit/>
          </a:bodyPr>
          <a:lstStyle/>
          <a:p>
            <a:pPr algn="ctr"/>
            <a:r>
              <a:rPr lang="en-US" b="1" dirty="0">
                <a:solidFill>
                  <a:srgbClr val="008000"/>
                </a:solidFill>
              </a:rPr>
              <a:t>movie-to-concept</a:t>
            </a:r>
          </a:p>
          <a:p>
            <a:pPr algn="ctr"/>
            <a:r>
              <a:rPr lang="en-US" b="1" dirty="0">
                <a:solidFill>
                  <a:srgbClr val="008000"/>
                </a:solidFill>
              </a:rPr>
              <a:t> similarities (V)</a:t>
            </a:r>
          </a:p>
        </p:txBody>
      </p:sp>
      <p:sp>
        <p:nvSpPr>
          <p:cNvPr id="1455147" name="Text Box 43"/>
          <p:cNvSpPr txBox="1">
            <a:spLocks noChangeArrowheads="1"/>
          </p:cNvSpPr>
          <p:nvPr/>
        </p:nvSpPr>
        <p:spPr bwMode="auto">
          <a:xfrm>
            <a:off x="6019800" y="4214812"/>
            <a:ext cx="401072" cy="584775"/>
          </a:xfrm>
          <a:prstGeom prst="rect">
            <a:avLst/>
          </a:prstGeom>
          <a:noFill/>
          <a:ln w="15875">
            <a:noFill/>
            <a:miter lim="800000"/>
            <a:headEnd type="none" w="sm" len="sm"/>
            <a:tailEnd/>
          </a:ln>
          <a:effectLst/>
        </p:spPr>
        <p:txBody>
          <a:bodyPr wrap="none">
            <a:spAutoFit/>
          </a:bodyPr>
          <a:lstStyle/>
          <a:p>
            <a:r>
              <a:rPr lang="en-US" sz="3200" b="1">
                <a:solidFill>
                  <a:srgbClr val="008000"/>
                </a:solidFill>
              </a:rPr>
              <a:t>=</a:t>
            </a:r>
          </a:p>
        </p:txBody>
      </p:sp>
      <p:sp>
        <p:nvSpPr>
          <p:cNvPr id="1455149" name="Freeform 45"/>
          <p:cNvSpPr>
            <a:spLocks/>
          </p:cNvSpPr>
          <p:nvPr/>
        </p:nvSpPr>
        <p:spPr bwMode="auto">
          <a:xfrm>
            <a:off x="64770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1" name="Freeform 47"/>
          <p:cNvSpPr>
            <a:spLocks/>
          </p:cNvSpPr>
          <p:nvPr/>
        </p:nvSpPr>
        <p:spPr bwMode="auto">
          <a:xfrm flipH="1">
            <a:off x="77724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2" name="Text Box 48"/>
          <p:cNvSpPr txBox="1">
            <a:spLocks noChangeArrowheads="1"/>
          </p:cNvSpPr>
          <p:nvPr/>
        </p:nvSpPr>
        <p:spPr bwMode="auto">
          <a:xfrm>
            <a:off x="6019800" y="3364468"/>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5153" name="Line 49"/>
          <p:cNvSpPr>
            <a:spLocks noChangeShapeType="1"/>
          </p:cNvSpPr>
          <p:nvPr/>
        </p:nvSpPr>
        <p:spPr bwMode="auto">
          <a:xfrm>
            <a:off x="6758143" y="3744616"/>
            <a:ext cx="0" cy="564792"/>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22" name="Object 5"/>
          <p:cNvGraphicFramePr>
            <a:graphicFrameLocks noChangeAspect="1"/>
          </p:cNvGraphicFramePr>
          <p:nvPr>
            <p:extLst>
              <p:ext uri="{D42A27DB-BD31-4B8C-83A1-F6EECF244321}">
                <p14:modId xmlns:p14="http://schemas.microsoft.com/office/powerpoint/2010/main" val="1242567992"/>
              </p:ext>
            </p:extLst>
          </p:nvPr>
        </p:nvGraphicFramePr>
        <p:xfrm>
          <a:off x="1042988" y="4406900"/>
          <a:ext cx="1938337" cy="403225"/>
        </p:xfrm>
        <a:graphic>
          <a:graphicData uri="http://schemas.openxmlformats.org/presentationml/2006/ole">
            <mc:AlternateContent xmlns:mc="http://schemas.openxmlformats.org/markup-compatibility/2006">
              <mc:Choice xmlns:v="urn:schemas-microsoft-com:vml" Requires="v">
                <p:oleObj spid="_x0000_s36911" name="Document" r:id="rId3" imgW="3023679" imgH="640637" progId="Word.Document.8">
                  <p:embed/>
                </p:oleObj>
              </mc:Choice>
              <mc:Fallback>
                <p:oleObj name="Document" r:id="rId3" imgW="3023679" imgH="640637" progId="Word.Document.8">
                  <p:embed/>
                  <p:pic>
                    <p:nvPicPr>
                      <p:cNvPr id="0" name=""/>
                      <p:cNvPicPr>
                        <a:picLocks noChangeAspect="1" noChangeArrowheads="1"/>
                      </p:cNvPicPr>
                      <p:nvPr/>
                    </p:nvPicPr>
                    <p:blipFill>
                      <a:blip r:embed="rId4"/>
                      <a:srcRect/>
                      <a:stretch>
                        <a:fillRect/>
                      </a:stretch>
                    </p:blipFill>
                    <p:spPr bwMode="auto">
                      <a:xfrm>
                        <a:off x="1042988" y="4406900"/>
                        <a:ext cx="1938337"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5" name="TextBox 2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5" name="Freeform 16"/>
          <p:cNvSpPr>
            <a:spLocks/>
          </p:cNvSpPr>
          <p:nvPr/>
        </p:nvSpPr>
        <p:spPr bwMode="auto">
          <a:xfrm>
            <a:off x="3810000" y="342900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Rectangle 35"/>
          <p:cNvSpPr/>
          <p:nvPr/>
        </p:nvSpPr>
        <p:spPr>
          <a:xfrm>
            <a:off x="3849533" y="3524250"/>
            <a:ext cx="1713068" cy="1938992"/>
          </a:xfrm>
          <a:prstGeom prst="rect">
            <a:avLst/>
          </a:prstGeom>
        </p:spPr>
        <p:txBody>
          <a:bodyPr wrap="square">
            <a:spAutoFit/>
          </a:bodyPr>
          <a:lstStyle/>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0.59  -0.02</a:t>
            </a:r>
          </a:p>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0.09  -0.69</a:t>
            </a:r>
          </a:p>
          <a:p>
            <a:r>
              <a:rPr lang="en-US" sz="2400" dirty="0">
                <a:latin typeface="Times New Roman" pitchFamily="18" charset="0"/>
                <a:cs typeface="Times New Roman" pitchFamily="18" charset="0"/>
              </a:rPr>
              <a:t>0.09  -0.69</a:t>
            </a:r>
          </a:p>
        </p:txBody>
      </p:sp>
      <p:sp>
        <p:nvSpPr>
          <p:cNvPr id="3" name="TextBox 2"/>
          <p:cNvSpPr txBox="1"/>
          <p:nvPr/>
        </p:nvSpPr>
        <p:spPr>
          <a:xfrm>
            <a:off x="3120147" y="4191000"/>
            <a:ext cx="385042" cy="523220"/>
          </a:xfrm>
          <a:prstGeom prst="rect">
            <a:avLst/>
          </a:prstGeom>
          <a:noFill/>
        </p:spPr>
        <p:txBody>
          <a:bodyPr wrap="none" rtlCol="0">
            <a:spAutoFit/>
          </a:bodyPr>
          <a:lstStyle/>
          <a:p>
            <a:r>
              <a:rPr lang="en-US" sz="2800" b="1" dirty="0">
                <a:solidFill>
                  <a:srgbClr val="008000"/>
                </a:solidFill>
                <a:latin typeface="Arial" pitchFamily="34" charset="0"/>
                <a:cs typeface="Arial" pitchFamily="34" charset="0"/>
              </a:rPr>
              <a:t>x</a:t>
            </a:r>
          </a:p>
        </p:txBody>
      </p:sp>
      <p:sp>
        <p:nvSpPr>
          <p:cNvPr id="39" name="Rectangle 38"/>
          <p:cNvSpPr/>
          <p:nvPr/>
        </p:nvSpPr>
        <p:spPr>
          <a:xfrm>
            <a:off x="6516532" y="4309408"/>
            <a:ext cx="1713068" cy="461665"/>
          </a:xfrm>
          <a:prstGeom prst="rect">
            <a:avLst/>
          </a:prstGeom>
        </p:spPr>
        <p:txBody>
          <a:bodyPr wrap="square">
            <a:spAutoFit/>
          </a:bodyPr>
          <a:lstStyle/>
          <a:p>
            <a:r>
              <a:rPr lang="en-US" sz="2400" dirty="0">
                <a:latin typeface="Times New Roman" pitchFamily="18" charset="0"/>
                <a:cs typeface="Times New Roman" pitchFamily="18" charset="0"/>
              </a:rPr>
              <a:t>5.2      0.4</a:t>
            </a:r>
          </a:p>
        </p:txBody>
      </p:sp>
    </p:spTree>
    <p:extLst>
      <p:ext uri="{BB962C8B-B14F-4D97-AF65-F5344CB8AC3E}">
        <p14:creationId xmlns:p14="http://schemas.microsoft.com/office/powerpoint/2010/main" val="177095847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cstate="print"/>
          <a:srcRect l="36826"/>
          <a:stretch/>
        </p:blipFill>
        <p:spPr bwMode="auto">
          <a:xfrm>
            <a:off x="5029200" y="1143000"/>
            <a:ext cx="4114800" cy="288524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Rank is “Dimensionality”</a:t>
            </a:r>
          </a:p>
        </p:txBody>
      </p:sp>
      <p:sp>
        <p:nvSpPr>
          <p:cNvPr id="3" name="Content Placeholder 2"/>
          <p:cNvSpPr>
            <a:spLocks noGrp="1"/>
          </p:cNvSpPr>
          <p:nvPr>
            <p:ph idx="1"/>
          </p:nvPr>
        </p:nvSpPr>
        <p:spPr/>
        <p:txBody>
          <a:bodyPr>
            <a:normAutofit/>
          </a:bodyPr>
          <a:lstStyle/>
          <a:p>
            <a:r>
              <a:rPr lang="en-US" b="1" dirty="0">
                <a:solidFill>
                  <a:srgbClr val="FF0066"/>
                </a:solidFill>
              </a:rPr>
              <a:t>Cloud of points 3D space:</a:t>
            </a:r>
          </a:p>
          <a:p>
            <a:pPr lvl="1"/>
            <a:r>
              <a:rPr lang="en-US" dirty="0"/>
              <a:t>Think of point positions</a:t>
            </a:r>
            <a:br>
              <a:rPr lang="en-US" dirty="0"/>
            </a:br>
            <a:r>
              <a:rPr lang="en-US" dirty="0"/>
              <a:t>as a matrix:</a:t>
            </a:r>
          </a:p>
          <a:p>
            <a:pPr lvl="1"/>
            <a:endParaRPr lang="en-US" dirty="0"/>
          </a:p>
          <a:p>
            <a:pPr lvl="1"/>
            <a:endParaRPr lang="en-US" dirty="0"/>
          </a:p>
          <a:p>
            <a:r>
              <a:rPr lang="en-US" b="1" dirty="0">
                <a:solidFill>
                  <a:srgbClr val="FF0066"/>
                </a:solidFill>
              </a:rPr>
              <a:t>We can rewrite coordinates more efficiently!</a:t>
            </a:r>
          </a:p>
          <a:p>
            <a:pPr lvl="1"/>
            <a:r>
              <a:rPr lang="en-US" dirty="0"/>
              <a:t>Old basis vectors:</a:t>
            </a:r>
            <a:r>
              <a:rPr lang="en-US" b="1" dirty="0"/>
              <a:t> </a:t>
            </a:r>
            <a:r>
              <a:rPr lang="en-US" dirty="0"/>
              <a:t>[1 0 0] [0 1 0] [0 0 1]</a:t>
            </a:r>
          </a:p>
          <a:p>
            <a:pPr lvl="1"/>
            <a:r>
              <a:rPr lang="en-US" b="1" dirty="0"/>
              <a:t>New basis vectors: [1 2 1] [-2 -3 1]</a:t>
            </a:r>
          </a:p>
          <a:p>
            <a:pPr lvl="1"/>
            <a:r>
              <a:rPr lang="en-US" dirty="0"/>
              <a:t>Then </a:t>
            </a:r>
            <a:r>
              <a:rPr lang="en-US" b="1" dirty="0"/>
              <a:t>A</a:t>
            </a:r>
            <a:r>
              <a:rPr lang="en-US" dirty="0"/>
              <a:t> has new coordinates: [1 0]. </a:t>
            </a:r>
            <a:r>
              <a:rPr lang="en-US" b="1" dirty="0"/>
              <a:t>B</a:t>
            </a:r>
            <a:r>
              <a:rPr lang="en-US" dirty="0"/>
              <a:t>: [0 1], </a:t>
            </a:r>
            <a:r>
              <a:rPr lang="en-US" b="1" dirty="0"/>
              <a:t>C</a:t>
            </a:r>
            <a:r>
              <a:rPr lang="en-US" dirty="0"/>
              <a:t>: [1 1]</a:t>
            </a:r>
          </a:p>
          <a:p>
            <a:pPr lvl="2"/>
            <a:r>
              <a:rPr lang="en-US" b="1" dirty="0"/>
              <a:t>Notice: We reduced the number of coordinates!</a:t>
            </a:r>
          </a:p>
        </p:txBody>
      </p:sp>
      <p:pic>
        <p:nvPicPr>
          <p:cNvPr id="5" name="Picture 2" descr="\begin{bmatrix}1&amp;2&amp;1\\-2&amp;-3&amp;1\\3&amp;5&amp;0\end{bmatri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514600"/>
            <a:ext cx="1340285" cy="914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55891" y="3048000"/>
            <a:ext cx="1915909" cy="369332"/>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1 row per point:</a:t>
            </a:r>
          </a:p>
        </p:txBody>
      </p:sp>
      <p:sp>
        <p:nvSpPr>
          <p:cNvPr id="9" name="TextBox 8"/>
          <p:cNvSpPr txBox="1"/>
          <p:nvPr/>
        </p:nvSpPr>
        <p:spPr>
          <a:xfrm>
            <a:off x="4320485" y="2514600"/>
            <a:ext cx="415498" cy="923330"/>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A</a:t>
            </a:r>
          </a:p>
          <a:p>
            <a:r>
              <a:rPr lang="en-US" b="1" dirty="0">
                <a:solidFill>
                  <a:srgbClr val="0000FF"/>
                </a:solidFill>
                <a:latin typeface="Arial" pitchFamily="34" charset="0"/>
                <a:cs typeface="Arial" pitchFamily="34" charset="0"/>
              </a:rPr>
              <a:t>B</a:t>
            </a:r>
          </a:p>
          <a:p>
            <a:r>
              <a:rPr lang="en-US" b="1" dirty="0">
                <a:solidFill>
                  <a:srgbClr val="0000FF"/>
                </a:solidFill>
                <a:latin typeface="Arial" pitchFamily="34" charset="0"/>
                <a:cs typeface="Arial" pitchFamily="34" charset="0"/>
              </a:rPr>
              <a:t>C </a:t>
            </a:r>
          </a:p>
        </p:txBody>
      </p:sp>
      <p:sp>
        <p:nvSpPr>
          <p:cNvPr id="10" name="Oval 9"/>
          <p:cNvSpPr/>
          <p:nvPr/>
        </p:nvSpPr>
        <p:spPr>
          <a:xfrm>
            <a:off x="6941400" y="3127200"/>
            <a:ext cx="91440" cy="91440"/>
          </a:xfrm>
          <a:prstGeom prst="ellipse">
            <a:avLst/>
          </a:prstGeom>
          <a:solidFill>
            <a:srgbClr val="FF0000"/>
          </a:solid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p:cNvSpPr/>
          <p:nvPr/>
        </p:nvSpPr>
        <p:spPr>
          <a:xfrm>
            <a:off x="6857151" y="2738735"/>
            <a:ext cx="407484" cy="461665"/>
          </a:xfrm>
          <a:prstGeom prst="rect">
            <a:avLst/>
          </a:prstGeom>
        </p:spPr>
        <p:txBody>
          <a:bodyPr wrap="none">
            <a:spAutoFit/>
          </a:bodyPr>
          <a:lstStyle/>
          <a:p>
            <a:r>
              <a:rPr lang="en-US" sz="2400" b="1" dirty="0">
                <a:solidFill>
                  <a:srgbClr val="FF0000"/>
                </a:solidFill>
                <a:latin typeface="Arial" pitchFamily="34" charset="0"/>
                <a:cs typeface="Arial" pitchFamily="34" charset="0"/>
              </a:rPr>
              <a:t>A</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12" name="Slide Number Placeholder 11"/>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195900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Grp="1" noChangeArrowheads="1"/>
          </p:cNvSpPr>
          <p:nvPr>
            <p:ph type="title"/>
          </p:nvPr>
        </p:nvSpPr>
        <p:spPr/>
        <p:txBody>
          <a:bodyPr/>
          <a:lstStyle/>
          <a:p>
            <a:r>
              <a:rPr lang="en-US" dirty="0"/>
              <a:t>Case study: How to query?</a:t>
            </a:r>
          </a:p>
        </p:txBody>
      </p:sp>
      <p:sp>
        <p:nvSpPr>
          <p:cNvPr id="1458179" name="Rectangle 3"/>
          <p:cNvSpPr>
            <a:spLocks noGrp="1" noChangeArrowheads="1"/>
          </p:cNvSpPr>
          <p:nvPr>
            <p:ph idx="1"/>
          </p:nvPr>
        </p:nvSpPr>
        <p:spPr/>
        <p:txBody>
          <a:bodyPr/>
          <a:lstStyle/>
          <a:p>
            <a:pPr>
              <a:lnSpc>
                <a:spcPct val="90000"/>
              </a:lnSpc>
            </a:pPr>
            <a:r>
              <a:rPr lang="en-US" b="1" dirty="0">
                <a:solidFill>
                  <a:srgbClr val="D60093"/>
                </a:solidFill>
              </a:rPr>
              <a:t>Observation:</a:t>
            </a:r>
            <a:r>
              <a:rPr lang="en-US" dirty="0">
                <a:solidFill>
                  <a:schemeClr val="accent3"/>
                </a:solidFill>
              </a:rPr>
              <a:t> </a:t>
            </a:r>
            <a:r>
              <a:rPr lang="en-US" dirty="0"/>
              <a:t>User </a:t>
            </a:r>
            <a:r>
              <a:rPr lang="en-US" b="1" i="1" dirty="0"/>
              <a:t>d</a:t>
            </a:r>
            <a:r>
              <a:rPr lang="en-US" dirty="0"/>
              <a:t> that rated (‘</a:t>
            </a:r>
            <a:r>
              <a:rPr lang="en-US" i="1" dirty="0"/>
              <a:t>Alien</a:t>
            </a:r>
            <a:r>
              <a:rPr lang="en-US" dirty="0"/>
              <a:t>’, ‘</a:t>
            </a:r>
            <a:r>
              <a:rPr lang="en-US" i="1" dirty="0"/>
              <a:t>Serenity</a:t>
            </a:r>
            <a:r>
              <a:rPr lang="en-US" dirty="0"/>
              <a:t>’) will be </a:t>
            </a:r>
            <a:r>
              <a:rPr lang="en-US" b="1" dirty="0"/>
              <a:t>similar</a:t>
            </a:r>
            <a:r>
              <a:rPr lang="en-US" dirty="0"/>
              <a:t> to user </a:t>
            </a:r>
            <a:r>
              <a:rPr lang="en-US" b="1" dirty="0"/>
              <a:t>q</a:t>
            </a:r>
            <a:r>
              <a:rPr lang="en-US" dirty="0"/>
              <a:t> that </a:t>
            </a:r>
            <a:br>
              <a:rPr lang="en-US" dirty="0"/>
            </a:br>
            <a:r>
              <a:rPr lang="en-US" dirty="0"/>
              <a:t>rated (‘</a:t>
            </a:r>
            <a:r>
              <a:rPr lang="en-US" i="1" dirty="0"/>
              <a:t>Matrix</a:t>
            </a:r>
            <a:r>
              <a:rPr lang="en-US" dirty="0"/>
              <a:t>’), although </a:t>
            </a:r>
            <a:r>
              <a:rPr lang="en-US" b="1" i="1" dirty="0"/>
              <a:t>d</a:t>
            </a:r>
            <a:r>
              <a:rPr lang="en-US" dirty="0"/>
              <a:t> and </a:t>
            </a:r>
            <a:r>
              <a:rPr lang="en-US" b="1" dirty="0"/>
              <a:t>q</a:t>
            </a:r>
            <a:r>
              <a:rPr lang="en-US" dirty="0"/>
              <a:t> have </a:t>
            </a:r>
            <a:br>
              <a:rPr lang="en-US" dirty="0"/>
            </a:br>
            <a:r>
              <a:rPr lang="en-US" b="1" dirty="0"/>
              <a:t>zero ratings in common</a:t>
            </a:r>
            <a:r>
              <a:rPr lang="en-US" dirty="0"/>
              <a:t>!</a:t>
            </a:r>
          </a:p>
        </p:txBody>
      </p:sp>
      <p:sp>
        <p:nvSpPr>
          <p:cNvPr id="30"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1" name="Slide Number Placeholder 5"/>
          <p:cNvSpPr>
            <a:spLocks noGrp="1"/>
          </p:cNvSpPr>
          <p:nvPr>
            <p:ph type="sldNum" sz="quarter" idx="12"/>
          </p:nvPr>
        </p:nvSpPr>
        <p:spPr/>
        <p:txBody>
          <a:bodyPr/>
          <a:lstStyle/>
          <a:p>
            <a:fld id="{EBB87853-F0D8-4156-857A-8F052DDCB3E1}" type="slidenum">
              <a:rPr lang="en-US"/>
              <a:pPr/>
              <a:t>50</a:t>
            </a:fld>
            <a:endParaRPr lang="en-US"/>
          </a:p>
        </p:txBody>
      </p:sp>
      <p:graphicFrame>
        <p:nvGraphicFramePr>
          <p:cNvPr id="1458180" name="Object 4"/>
          <p:cNvGraphicFramePr>
            <a:graphicFrameLocks noChangeAspect="1"/>
          </p:cNvGraphicFramePr>
          <p:nvPr/>
        </p:nvGraphicFramePr>
        <p:xfrm>
          <a:off x="1674813" y="4572000"/>
          <a:ext cx="1900237" cy="461963"/>
        </p:xfrm>
        <a:graphic>
          <a:graphicData uri="http://schemas.openxmlformats.org/presentationml/2006/ole">
            <mc:AlternateContent xmlns:mc="http://schemas.openxmlformats.org/markup-compatibility/2006">
              <mc:Choice xmlns:v="urn:schemas-microsoft-com:vml" Requires="v">
                <p:oleObj spid="_x0000_s26868" name="Document" r:id="rId4" imgW="3212232" imgH="791693" progId="Word.Document.8">
                  <p:embed/>
                </p:oleObj>
              </mc:Choice>
              <mc:Fallback>
                <p:oleObj name="Document" r:id="rId4" imgW="3212232" imgH="79169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813" y="4572000"/>
                        <a:ext cx="1900237"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685800" y="4486275"/>
            <a:ext cx="2843213" cy="619125"/>
            <a:chOff x="129" y="2346"/>
            <a:chExt cx="1791" cy="390"/>
          </a:xfrm>
        </p:grpSpPr>
        <p:sp>
          <p:nvSpPr>
            <p:cNvPr id="1458182" name="Freeform 6"/>
            <p:cNvSpPr>
              <a:spLocks/>
            </p:cNvSpPr>
            <p:nvPr/>
          </p:nvSpPr>
          <p:spPr bwMode="auto">
            <a:xfrm>
              <a:off x="672" y="2346"/>
              <a:ext cx="173" cy="39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83" name="Freeform 7"/>
            <p:cNvSpPr>
              <a:spLocks/>
            </p:cNvSpPr>
            <p:nvPr/>
          </p:nvSpPr>
          <p:spPr bwMode="auto">
            <a:xfrm flipH="1">
              <a:off x="1761" y="2346"/>
              <a:ext cx="159" cy="34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0" name="Text Box 14"/>
            <p:cNvSpPr txBox="1">
              <a:spLocks noChangeArrowheads="1"/>
            </p:cNvSpPr>
            <p:nvPr/>
          </p:nvSpPr>
          <p:spPr bwMode="auto">
            <a:xfrm>
              <a:off x="129" y="2352"/>
              <a:ext cx="448" cy="291"/>
            </a:xfrm>
            <a:prstGeom prst="rect">
              <a:avLst/>
            </a:prstGeom>
            <a:noFill/>
            <a:ln w="15875">
              <a:noFill/>
              <a:miter lim="800000"/>
              <a:headEnd type="none" w="sm" len="sm"/>
              <a:tailEnd/>
            </a:ln>
            <a:effectLst/>
          </p:spPr>
          <p:txBody>
            <a:bodyPr wrap="none">
              <a:spAutoFit/>
            </a:bodyPr>
            <a:lstStyle/>
            <a:p>
              <a:r>
                <a:rPr lang="en-US" sz="2400" b="1" dirty="0"/>
                <a:t>d   =</a:t>
              </a:r>
            </a:p>
          </p:txBody>
        </p:sp>
      </p:grpSp>
      <p:sp>
        <p:nvSpPr>
          <p:cNvPr id="1458196" name="Freeform 20"/>
          <p:cNvSpPr>
            <a:spLocks/>
          </p:cNvSpPr>
          <p:nvPr/>
        </p:nvSpPr>
        <p:spPr bwMode="auto">
          <a:xfrm>
            <a:off x="6400800" y="44196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8" name="Freeform 22"/>
          <p:cNvSpPr>
            <a:spLocks/>
          </p:cNvSpPr>
          <p:nvPr/>
        </p:nvSpPr>
        <p:spPr bwMode="auto">
          <a:xfrm flipH="1">
            <a:off x="7696200" y="44196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9" name="Text Box 23"/>
          <p:cNvSpPr txBox="1">
            <a:spLocks noChangeArrowheads="1"/>
          </p:cNvSpPr>
          <p:nvPr/>
        </p:nvSpPr>
        <p:spPr bwMode="auto">
          <a:xfrm>
            <a:off x="6096000" y="3733800"/>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8200" name="Line 24"/>
          <p:cNvSpPr>
            <a:spLocks noChangeShapeType="1"/>
          </p:cNvSpPr>
          <p:nvPr/>
        </p:nvSpPr>
        <p:spPr bwMode="auto">
          <a:xfrm>
            <a:off x="6781800" y="4038600"/>
            <a:ext cx="0" cy="381000"/>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1458201" name="Object 25"/>
          <p:cNvGraphicFramePr>
            <a:graphicFrameLocks noChangeAspect="1"/>
          </p:cNvGraphicFramePr>
          <p:nvPr/>
        </p:nvGraphicFramePr>
        <p:xfrm>
          <a:off x="1600200" y="5486400"/>
          <a:ext cx="1847850" cy="571500"/>
        </p:xfrm>
        <a:graphic>
          <a:graphicData uri="http://schemas.openxmlformats.org/presentationml/2006/ole">
            <mc:AlternateContent xmlns:mc="http://schemas.openxmlformats.org/markup-compatibility/2006">
              <mc:Choice xmlns:v="urn:schemas-microsoft-com:vml" Requires="v">
                <p:oleObj spid="_x0000_s26869" name="Document" r:id="rId6" imgW="3023680" imgH="952123" progId="Word.Document.8">
                  <p:embed/>
                </p:oleObj>
              </mc:Choice>
              <mc:Fallback>
                <p:oleObj name="Document" r:id="rId6" imgW="3023680" imgH="952123"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5486400"/>
                        <a:ext cx="18478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8203" name="Freeform 27"/>
          <p:cNvSpPr>
            <a:spLocks/>
          </p:cNvSpPr>
          <p:nvPr/>
        </p:nvSpPr>
        <p:spPr bwMode="auto">
          <a:xfrm>
            <a:off x="6457950" y="53340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5" name="Freeform 29"/>
          <p:cNvSpPr>
            <a:spLocks/>
          </p:cNvSpPr>
          <p:nvPr/>
        </p:nvSpPr>
        <p:spPr bwMode="auto">
          <a:xfrm flipH="1">
            <a:off x="7753350" y="53340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7" name="Freeform 31"/>
          <p:cNvSpPr>
            <a:spLocks/>
          </p:cNvSpPr>
          <p:nvPr/>
        </p:nvSpPr>
        <p:spPr bwMode="auto">
          <a:xfrm>
            <a:off x="1471613" y="5324475"/>
            <a:ext cx="274637" cy="6191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8" name="Text Box 32"/>
          <p:cNvSpPr txBox="1">
            <a:spLocks noChangeArrowheads="1"/>
          </p:cNvSpPr>
          <p:nvPr/>
        </p:nvSpPr>
        <p:spPr bwMode="auto">
          <a:xfrm>
            <a:off x="626512" y="5334000"/>
            <a:ext cx="708848"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   </a:t>
            </a:r>
            <a:r>
              <a:rPr lang="en-US" sz="2400" b="1" dirty="0"/>
              <a:t>=</a:t>
            </a:r>
          </a:p>
        </p:txBody>
      </p:sp>
      <p:sp>
        <p:nvSpPr>
          <p:cNvPr id="1458209" name="Freeform 33"/>
          <p:cNvSpPr>
            <a:spLocks/>
          </p:cNvSpPr>
          <p:nvPr/>
        </p:nvSpPr>
        <p:spPr bwMode="auto">
          <a:xfrm flipH="1">
            <a:off x="3352800" y="5334000"/>
            <a:ext cx="274638" cy="6191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10" name="Line 34"/>
          <p:cNvSpPr>
            <a:spLocks noChangeShapeType="1"/>
          </p:cNvSpPr>
          <p:nvPr/>
        </p:nvSpPr>
        <p:spPr bwMode="auto">
          <a:xfrm>
            <a:off x="3962400" y="4724400"/>
            <a:ext cx="2057400" cy="0"/>
          </a:xfrm>
          <a:prstGeom prst="line">
            <a:avLst/>
          </a:prstGeom>
          <a:noFill/>
          <a:ln w="15875">
            <a:solidFill>
              <a:schemeClr val="tx1"/>
            </a:solidFill>
            <a:prstDash val="dash"/>
            <a:round/>
            <a:headEnd type="none" w="sm" len="sm"/>
            <a:tailEnd type="triangle" w="med" len="med"/>
          </a:ln>
          <a:effectLst/>
        </p:spPr>
        <p:txBody>
          <a:bodyPr wrap="none" anchor="ctr"/>
          <a:lstStyle/>
          <a:p>
            <a:endParaRPr lang="en-US"/>
          </a:p>
        </p:txBody>
      </p:sp>
      <p:sp>
        <p:nvSpPr>
          <p:cNvPr id="1458211" name="Line 35"/>
          <p:cNvSpPr>
            <a:spLocks noChangeShapeType="1"/>
          </p:cNvSpPr>
          <p:nvPr/>
        </p:nvSpPr>
        <p:spPr bwMode="auto">
          <a:xfrm>
            <a:off x="3962400" y="5486400"/>
            <a:ext cx="2057400" cy="0"/>
          </a:xfrm>
          <a:prstGeom prst="line">
            <a:avLst/>
          </a:prstGeom>
          <a:noFill/>
          <a:ln w="15875">
            <a:solidFill>
              <a:schemeClr val="tx1"/>
            </a:solidFill>
            <a:prstDash val="dash"/>
            <a:round/>
            <a:headEnd type="none" w="sm" len="sm"/>
            <a:tailEnd type="triangle" w="med" len="med"/>
          </a:ln>
          <a:effectLst/>
        </p:spPr>
        <p:txBody>
          <a:bodyPr wrap="none" anchor="ctr"/>
          <a:lstStyle/>
          <a:p>
            <a:endParaRPr lang="en-US"/>
          </a:p>
        </p:txBody>
      </p:sp>
      <p:sp>
        <p:nvSpPr>
          <p:cNvPr id="32" name="TextBox 31"/>
          <p:cNvSpPr txBox="1"/>
          <p:nvPr/>
        </p:nvSpPr>
        <p:spPr>
          <a:xfrm rot="16200000">
            <a:off x="1905515" y="2915239"/>
            <a:ext cx="1268296" cy="1892826"/>
          </a:xfrm>
          <a:prstGeom prst="rect">
            <a:avLst/>
          </a:prstGeom>
          <a:noFill/>
        </p:spPr>
        <p:txBody>
          <a:bodyPr wrap="none" rtlCol="0">
            <a:spAutoFit/>
          </a:bodyPr>
          <a:lstStyle/>
          <a:p>
            <a:pPr>
              <a:lnSpc>
                <a:spcPct val="130000"/>
              </a:lnSpc>
            </a:pPr>
            <a:r>
              <a:rPr lang="en-US" dirty="0">
                <a:solidFill>
                  <a:srgbClr val="008000"/>
                </a:solidFill>
              </a:rPr>
              <a:t> Matrix</a:t>
            </a:r>
          </a:p>
          <a:p>
            <a:pPr>
              <a:lnSpc>
                <a:spcPct val="130000"/>
              </a:lnSpc>
            </a:pPr>
            <a:r>
              <a:rPr lang="en-US" dirty="0">
                <a:solidFill>
                  <a:srgbClr val="008000"/>
                </a:solidFill>
              </a:rPr>
              <a:t>Alien</a:t>
            </a:r>
          </a:p>
          <a:p>
            <a:pPr>
              <a:lnSpc>
                <a:spcPct val="130000"/>
              </a:lnSpc>
            </a:pPr>
            <a:r>
              <a:rPr lang="en-US" dirty="0">
                <a:solidFill>
                  <a:srgbClr val="008000"/>
                </a:solidFill>
              </a:rPr>
              <a:t>Serenity</a:t>
            </a:r>
          </a:p>
          <a:p>
            <a:pPr>
              <a:lnSpc>
                <a:spcPct val="130000"/>
              </a:lnSpc>
            </a:pPr>
            <a:r>
              <a:rPr lang="en-US" dirty="0">
                <a:solidFill>
                  <a:srgbClr val="008000"/>
                </a:solidFill>
              </a:rPr>
              <a:t>Casablanca</a:t>
            </a:r>
          </a:p>
          <a:p>
            <a:pPr>
              <a:lnSpc>
                <a:spcPct val="13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 name="TextBox 2"/>
          <p:cNvSpPr txBox="1"/>
          <p:nvPr/>
        </p:nvSpPr>
        <p:spPr>
          <a:xfrm>
            <a:off x="1295400" y="6076434"/>
            <a:ext cx="2813591"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Zero ratings in common</a:t>
            </a:r>
          </a:p>
        </p:txBody>
      </p:sp>
      <p:sp>
        <p:nvSpPr>
          <p:cNvPr id="28" name="TextBox 27"/>
          <p:cNvSpPr txBox="1"/>
          <p:nvPr/>
        </p:nvSpPr>
        <p:spPr>
          <a:xfrm>
            <a:off x="6489048" y="6096000"/>
            <a:ext cx="1503938"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Similarity ≠ 0</a:t>
            </a:r>
          </a:p>
        </p:txBody>
      </p:sp>
      <p:sp>
        <p:nvSpPr>
          <p:cNvPr id="34" name="Rectangle 33"/>
          <p:cNvSpPr/>
          <p:nvPr/>
        </p:nvSpPr>
        <p:spPr>
          <a:xfrm>
            <a:off x="6516532" y="5405735"/>
            <a:ext cx="1713068" cy="461665"/>
          </a:xfrm>
          <a:prstGeom prst="rect">
            <a:avLst/>
          </a:prstGeom>
        </p:spPr>
        <p:txBody>
          <a:bodyPr wrap="square">
            <a:spAutoFit/>
          </a:bodyPr>
          <a:lstStyle/>
          <a:p>
            <a:r>
              <a:rPr lang="en-US" sz="2400" dirty="0">
                <a:latin typeface="Times New Roman" pitchFamily="18" charset="0"/>
                <a:cs typeface="Times New Roman" pitchFamily="18" charset="0"/>
              </a:rPr>
              <a:t>2.8      0.6</a:t>
            </a:r>
          </a:p>
        </p:txBody>
      </p:sp>
      <p:sp>
        <p:nvSpPr>
          <p:cNvPr id="35" name="Rectangle 34"/>
          <p:cNvSpPr/>
          <p:nvPr/>
        </p:nvSpPr>
        <p:spPr>
          <a:xfrm>
            <a:off x="6440332" y="4491335"/>
            <a:ext cx="1713068" cy="461665"/>
          </a:xfrm>
          <a:prstGeom prst="rect">
            <a:avLst/>
          </a:prstGeom>
        </p:spPr>
        <p:txBody>
          <a:bodyPr wrap="square">
            <a:spAutoFit/>
          </a:bodyPr>
          <a:lstStyle/>
          <a:p>
            <a:r>
              <a:rPr lang="en-US" sz="2400" dirty="0">
                <a:latin typeface="Times New Roman" pitchFamily="18" charset="0"/>
                <a:cs typeface="Times New Roman" pitchFamily="18" charset="0"/>
              </a:rPr>
              <a:t>5.2      0.4</a:t>
            </a:r>
          </a:p>
        </p:txBody>
      </p:sp>
    </p:spTree>
    <p:extLst>
      <p:ext uri="{BB962C8B-B14F-4D97-AF65-F5344CB8AC3E}">
        <p14:creationId xmlns:p14="http://schemas.microsoft.com/office/powerpoint/2010/main" val="260389481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1026"/>
          <p:cNvSpPr>
            <a:spLocks noGrp="1" noChangeArrowheads="1"/>
          </p:cNvSpPr>
          <p:nvPr>
            <p:ph type="title"/>
          </p:nvPr>
        </p:nvSpPr>
        <p:spPr/>
        <p:txBody>
          <a:bodyPr/>
          <a:lstStyle/>
          <a:p>
            <a:r>
              <a:rPr lang="en-US" dirty="0"/>
              <a:t>SVD: Drawbacks</a:t>
            </a:r>
          </a:p>
        </p:txBody>
      </p:sp>
      <p:sp>
        <p:nvSpPr>
          <p:cNvPr id="1375235" name="Rectangle 1027"/>
          <p:cNvSpPr>
            <a:spLocks noGrp="1" noChangeArrowheads="1"/>
          </p:cNvSpPr>
          <p:nvPr>
            <p:ph idx="1"/>
          </p:nvPr>
        </p:nvSpPr>
        <p:spPr>
          <a:xfrm>
            <a:off x="457200" y="1295401"/>
            <a:ext cx="8229600" cy="3390900"/>
          </a:xfrm>
        </p:spPr>
        <p:txBody>
          <a:bodyPr>
            <a:normAutofit/>
          </a:bodyPr>
          <a:lstStyle/>
          <a:p>
            <a:pPr>
              <a:lnSpc>
                <a:spcPct val="90000"/>
              </a:lnSpc>
              <a:buFont typeface="Arial" pitchFamily="34" charset="0"/>
              <a:buChar char="+"/>
            </a:pPr>
            <a:r>
              <a:rPr lang="en-US" b="1" dirty="0">
                <a:solidFill>
                  <a:srgbClr val="008000"/>
                </a:solidFill>
              </a:rPr>
              <a:t>Optimal low-rank approximation</a:t>
            </a:r>
            <a:br>
              <a:rPr lang="en-US" b="1" dirty="0">
                <a:solidFill>
                  <a:srgbClr val="008000"/>
                </a:solidFill>
              </a:rPr>
            </a:br>
            <a:r>
              <a:rPr lang="en-US" dirty="0"/>
              <a:t>in terms of </a:t>
            </a:r>
            <a:r>
              <a:rPr lang="en-US" dirty="0" err="1"/>
              <a:t>Frobenius</a:t>
            </a:r>
            <a:r>
              <a:rPr lang="en-US" dirty="0"/>
              <a:t> norm</a:t>
            </a:r>
          </a:p>
          <a:p>
            <a:pPr>
              <a:lnSpc>
                <a:spcPct val="90000"/>
              </a:lnSpc>
              <a:buSzPct val="150000"/>
              <a:buFont typeface="Arial" pitchFamily="34" charset="0"/>
              <a:buChar char="-"/>
            </a:pPr>
            <a:r>
              <a:rPr lang="en-US" b="1" dirty="0">
                <a:solidFill>
                  <a:srgbClr val="D60093"/>
                </a:solidFill>
              </a:rPr>
              <a:t>Interpretability problem:</a:t>
            </a:r>
          </a:p>
          <a:p>
            <a:pPr lvl="1">
              <a:lnSpc>
                <a:spcPct val="90000"/>
              </a:lnSpc>
            </a:pPr>
            <a:r>
              <a:rPr lang="en-US" dirty="0"/>
              <a:t>A singular vector specifies a linear </a:t>
            </a:r>
            <a:br>
              <a:rPr lang="en-US" dirty="0"/>
            </a:br>
            <a:r>
              <a:rPr lang="en-US" dirty="0"/>
              <a:t>combination of all input columns or rows</a:t>
            </a:r>
          </a:p>
          <a:p>
            <a:pPr>
              <a:lnSpc>
                <a:spcPct val="90000"/>
              </a:lnSpc>
              <a:buSzPct val="150000"/>
              <a:buFont typeface="Arial" pitchFamily="34" charset="0"/>
              <a:buChar char="-"/>
            </a:pPr>
            <a:r>
              <a:rPr lang="en-US" b="1" dirty="0">
                <a:solidFill>
                  <a:srgbClr val="D60093"/>
                </a:solidFill>
              </a:rPr>
              <a:t>Lack of </a:t>
            </a:r>
            <a:r>
              <a:rPr lang="en-US" b="1" dirty="0" err="1">
                <a:solidFill>
                  <a:srgbClr val="D60093"/>
                </a:solidFill>
              </a:rPr>
              <a:t>sparsity</a:t>
            </a:r>
            <a:r>
              <a:rPr lang="en-US" b="1" dirty="0">
                <a:solidFill>
                  <a:srgbClr val="D60093"/>
                </a:solidFill>
              </a:rPr>
              <a:t>:</a:t>
            </a:r>
          </a:p>
          <a:p>
            <a:pPr lvl="1">
              <a:lnSpc>
                <a:spcPct val="90000"/>
              </a:lnSpc>
            </a:pPr>
            <a:r>
              <a:rPr lang="en-US" dirty="0"/>
              <a:t>Singular vectors are </a:t>
            </a:r>
            <a:r>
              <a:rPr lang="en-US" b="1" dirty="0">
                <a:solidFill>
                  <a:srgbClr val="D60093"/>
                </a:solidFill>
              </a:rPr>
              <a:t>dense!</a:t>
            </a:r>
          </a:p>
        </p:txBody>
      </p:sp>
      <p:sp>
        <p:nvSpPr>
          <p:cNvPr id="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8" name="Slide Number Placeholder 5"/>
          <p:cNvSpPr>
            <a:spLocks noGrp="1"/>
          </p:cNvSpPr>
          <p:nvPr>
            <p:ph type="sldNum" sz="quarter" idx="12"/>
          </p:nvPr>
        </p:nvSpPr>
        <p:spPr/>
        <p:txBody>
          <a:bodyPr/>
          <a:lstStyle/>
          <a:p>
            <a:fld id="{18C11F5C-051A-4582-9CB8-85022DDBD398}" type="slidenum">
              <a:rPr lang="en-US"/>
              <a:pPr/>
              <a:t>51</a:t>
            </a:fld>
            <a:endParaRPr lang="en-US"/>
          </a:p>
        </p:txBody>
      </p:sp>
      <p:grpSp>
        <p:nvGrpSpPr>
          <p:cNvPr id="2" name="Group 170"/>
          <p:cNvGrpSpPr>
            <a:grpSpLocks/>
          </p:cNvGrpSpPr>
          <p:nvPr/>
        </p:nvGrpSpPr>
        <p:grpSpPr bwMode="auto">
          <a:xfrm>
            <a:off x="1295400" y="4800600"/>
            <a:ext cx="3733800" cy="1676400"/>
            <a:chOff x="528" y="960"/>
            <a:chExt cx="2544" cy="1056"/>
          </a:xfrm>
        </p:grpSpPr>
        <p:sp>
          <p:nvSpPr>
            <p:cNvPr id="164" name="Rectangle 21"/>
            <p:cNvSpPr>
              <a:spLocks noChangeArrowheads="1"/>
            </p:cNvSpPr>
            <p:nvPr/>
          </p:nvSpPr>
          <p:spPr bwMode="auto">
            <a:xfrm>
              <a:off x="528" y="960"/>
              <a:ext cx="672" cy="1056"/>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65" name="Oval 22"/>
            <p:cNvSpPr>
              <a:spLocks noChangeArrowheads="1"/>
            </p:cNvSpPr>
            <p:nvPr/>
          </p:nvSpPr>
          <p:spPr bwMode="auto">
            <a:xfrm>
              <a:off x="72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6" name="Oval 23"/>
            <p:cNvSpPr>
              <a:spLocks noChangeArrowheads="1"/>
            </p:cNvSpPr>
            <p:nvPr/>
          </p:nvSpPr>
          <p:spPr bwMode="auto">
            <a:xfrm>
              <a:off x="6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7" name="Oval 24"/>
            <p:cNvSpPr>
              <a:spLocks noChangeArrowheads="1"/>
            </p:cNvSpPr>
            <p:nvPr/>
          </p:nvSpPr>
          <p:spPr bwMode="auto">
            <a:xfrm>
              <a:off x="960"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8" name="Oval 25"/>
            <p:cNvSpPr>
              <a:spLocks noChangeArrowheads="1"/>
            </p:cNvSpPr>
            <p:nvPr/>
          </p:nvSpPr>
          <p:spPr bwMode="auto">
            <a:xfrm>
              <a:off x="816"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9" name="Text Box 26"/>
            <p:cNvSpPr txBox="1">
              <a:spLocks noChangeArrowheads="1"/>
            </p:cNvSpPr>
            <p:nvPr/>
          </p:nvSpPr>
          <p:spPr bwMode="auto">
            <a:xfrm>
              <a:off x="1394" y="1303"/>
              <a:ext cx="286" cy="377"/>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a:t>
              </a:r>
            </a:p>
          </p:txBody>
        </p:sp>
        <p:sp>
          <p:nvSpPr>
            <p:cNvPr id="170" name="Rectangle 27"/>
            <p:cNvSpPr>
              <a:spLocks noChangeArrowheads="1"/>
            </p:cNvSpPr>
            <p:nvPr/>
          </p:nvSpPr>
          <p:spPr bwMode="auto">
            <a:xfrm>
              <a:off x="1776" y="960"/>
              <a:ext cx="192" cy="1056"/>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1" name="Rectangle 28"/>
            <p:cNvSpPr>
              <a:spLocks noChangeArrowheads="1"/>
            </p:cNvSpPr>
            <p:nvPr/>
          </p:nvSpPr>
          <p:spPr bwMode="auto">
            <a:xfrm>
              <a:off x="2400" y="960"/>
              <a:ext cx="672" cy="144"/>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2" name="Rectangle 29"/>
            <p:cNvSpPr>
              <a:spLocks noChangeArrowheads="1"/>
            </p:cNvSpPr>
            <p:nvPr/>
          </p:nvSpPr>
          <p:spPr bwMode="auto">
            <a:xfrm>
              <a:off x="2160" y="960"/>
              <a:ext cx="144" cy="144"/>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3" name="Line 30"/>
            <p:cNvSpPr>
              <a:spLocks noChangeShapeType="1"/>
            </p:cNvSpPr>
            <p:nvPr/>
          </p:nvSpPr>
          <p:spPr bwMode="auto">
            <a:xfrm>
              <a:off x="2160" y="960"/>
              <a:ext cx="144" cy="144"/>
            </a:xfrm>
            <a:prstGeom prst="line">
              <a:avLst/>
            </a:prstGeom>
            <a:noFill/>
            <a:ln w="28575">
              <a:solidFill>
                <a:schemeClr val="tx1"/>
              </a:solidFill>
              <a:round/>
              <a:headEnd type="none" w="sm" len="sm"/>
              <a:tailEnd/>
            </a:ln>
            <a:effectLst/>
          </p:spPr>
          <p:txBody>
            <a:bodyPr wrap="none" anchor="ctr"/>
            <a:lstStyle/>
            <a:p>
              <a:endParaRPr lang="en-US"/>
            </a:p>
          </p:txBody>
        </p:sp>
        <p:sp>
          <p:nvSpPr>
            <p:cNvPr id="174" name="Oval 31"/>
            <p:cNvSpPr>
              <a:spLocks noChangeArrowheads="1"/>
            </p:cNvSpPr>
            <p:nvPr/>
          </p:nvSpPr>
          <p:spPr bwMode="auto">
            <a:xfrm>
              <a:off x="177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5" name="Oval 32"/>
            <p:cNvSpPr>
              <a:spLocks noChangeArrowheads="1"/>
            </p:cNvSpPr>
            <p:nvPr/>
          </p:nvSpPr>
          <p:spPr bwMode="auto">
            <a:xfrm>
              <a:off x="17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6" name="Oval 33"/>
            <p:cNvSpPr>
              <a:spLocks noChangeArrowheads="1"/>
            </p:cNvSpPr>
            <p:nvPr/>
          </p:nvSpPr>
          <p:spPr bwMode="auto">
            <a:xfrm>
              <a:off x="1872"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7" name="Oval 34"/>
            <p:cNvSpPr>
              <a:spLocks noChangeArrowheads="1"/>
            </p:cNvSpPr>
            <p:nvPr/>
          </p:nvSpPr>
          <p:spPr bwMode="auto">
            <a:xfrm>
              <a:off x="1872"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8" name="Oval 35"/>
            <p:cNvSpPr>
              <a:spLocks noChangeArrowheads="1"/>
            </p:cNvSpPr>
            <p:nvPr/>
          </p:nvSpPr>
          <p:spPr bwMode="auto">
            <a:xfrm>
              <a:off x="18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9" name="Oval 36"/>
            <p:cNvSpPr>
              <a:spLocks noChangeArrowheads="1"/>
            </p:cNvSpPr>
            <p:nvPr/>
          </p:nvSpPr>
          <p:spPr bwMode="auto">
            <a:xfrm>
              <a:off x="187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0" name="Oval 37"/>
            <p:cNvSpPr>
              <a:spLocks noChangeArrowheads="1"/>
            </p:cNvSpPr>
            <p:nvPr/>
          </p:nvSpPr>
          <p:spPr bwMode="auto">
            <a:xfrm flipH="1">
              <a:off x="1776"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1" name="Oval 38"/>
            <p:cNvSpPr>
              <a:spLocks noChangeArrowheads="1"/>
            </p:cNvSpPr>
            <p:nvPr/>
          </p:nvSpPr>
          <p:spPr bwMode="auto">
            <a:xfrm flipH="1">
              <a:off x="1776"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2" name="Oval 39"/>
            <p:cNvSpPr>
              <a:spLocks noChangeArrowheads="1"/>
            </p:cNvSpPr>
            <p:nvPr/>
          </p:nvSpPr>
          <p:spPr bwMode="auto">
            <a:xfrm>
              <a:off x="1824"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3" name="Oval 40"/>
            <p:cNvSpPr>
              <a:spLocks noChangeArrowheads="1"/>
            </p:cNvSpPr>
            <p:nvPr/>
          </p:nvSpPr>
          <p:spPr bwMode="auto">
            <a:xfrm flipH="1">
              <a:off x="18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4" name="Oval 41"/>
            <p:cNvSpPr>
              <a:spLocks noChangeArrowheads="1"/>
            </p:cNvSpPr>
            <p:nvPr/>
          </p:nvSpPr>
          <p:spPr bwMode="auto">
            <a:xfrm>
              <a:off x="1920"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5" name="Oval 42"/>
            <p:cNvSpPr>
              <a:spLocks noChangeArrowheads="1"/>
            </p:cNvSpPr>
            <p:nvPr/>
          </p:nvSpPr>
          <p:spPr bwMode="auto">
            <a:xfrm flipH="1">
              <a:off x="1872"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6" name="Oval 43"/>
            <p:cNvSpPr>
              <a:spLocks noChangeArrowheads="1"/>
            </p:cNvSpPr>
            <p:nvPr/>
          </p:nvSpPr>
          <p:spPr bwMode="auto">
            <a:xfrm>
              <a:off x="1872"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7" name="Oval 44"/>
            <p:cNvSpPr>
              <a:spLocks noChangeArrowheads="1"/>
            </p:cNvSpPr>
            <p:nvPr/>
          </p:nvSpPr>
          <p:spPr bwMode="auto">
            <a:xfrm>
              <a:off x="1920"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8" name="Oval 45"/>
            <p:cNvSpPr>
              <a:spLocks noChangeArrowheads="1"/>
            </p:cNvSpPr>
            <p:nvPr/>
          </p:nvSpPr>
          <p:spPr bwMode="auto">
            <a:xfrm>
              <a:off x="1872"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9" name="Oval 46"/>
            <p:cNvSpPr>
              <a:spLocks noChangeArrowheads="1"/>
            </p:cNvSpPr>
            <p:nvPr/>
          </p:nvSpPr>
          <p:spPr bwMode="auto">
            <a:xfrm>
              <a:off x="1872"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0" name="Oval 47"/>
            <p:cNvSpPr>
              <a:spLocks noChangeArrowheads="1"/>
            </p:cNvSpPr>
            <p:nvPr/>
          </p:nvSpPr>
          <p:spPr bwMode="auto">
            <a:xfrm>
              <a:off x="1824"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1" name="Oval 48"/>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2" name="Oval 49"/>
            <p:cNvSpPr>
              <a:spLocks noChangeArrowheads="1"/>
            </p:cNvSpPr>
            <p:nvPr/>
          </p:nvSpPr>
          <p:spPr bwMode="auto">
            <a:xfrm flipH="1">
              <a:off x="1824" y="124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3" name="Oval 50"/>
            <p:cNvSpPr>
              <a:spLocks noChangeArrowheads="1"/>
            </p:cNvSpPr>
            <p:nvPr/>
          </p:nvSpPr>
          <p:spPr bwMode="auto">
            <a:xfrm flipH="1">
              <a:off x="1824"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4" name="Oval 51"/>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5" name="Oval 52"/>
            <p:cNvSpPr>
              <a:spLocks noChangeArrowheads="1"/>
            </p:cNvSpPr>
            <p:nvPr/>
          </p:nvSpPr>
          <p:spPr bwMode="auto">
            <a:xfrm flipH="1">
              <a:off x="1920"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6" name="Oval 53"/>
            <p:cNvSpPr>
              <a:spLocks noChangeArrowheads="1"/>
            </p:cNvSpPr>
            <p:nvPr/>
          </p:nvSpPr>
          <p:spPr bwMode="auto">
            <a:xfrm flipH="1">
              <a:off x="18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7" name="Oval 54"/>
            <p:cNvSpPr>
              <a:spLocks noChangeArrowheads="1"/>
            </p:cNvSpPr>
            <p:nvPr/>
          </p:nvSpPr>
          <p:spPr bwMode="auto">
            <a:xfrm flipH="1">
              <a:off x="1920"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8" name="Oval 55"/>
            <p:cNvSpPr>
              <a:spLocks noChangeArrowheads="1"/>
            </p:cNvSpPr>
            <p:nvPr/>
          </p:nvSpPr>
          <p:spPr bwMode="auto">
            <a:xfrm>
              <a:off x="1920"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9" name="Oval 56"/>
            <p:cNvSpPr>
              <a:spLocks noChangeArrowheads="1"/>
            </p:cNvSpPr>
            <p:nvPr/>
          </p:nvSpPr>
          <p:spPr bwMode="auto">
            <a:xfrm>
              <a:off x="1920"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0" name="Oval 57"/>
            <p:cNvSpPr>
              <a:spLocks noChangeArrowheads="1"/>
            </p:cNvSpPr>
            <p:nvPr/>
          </p:nvSpPr>
          <p:spPr bwMode="auto">
            <a:xfrm>
              <a:off x="1920"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1" name="Oval 58"/>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2" name="Oval 59"/>
            <p:cNvSpPr>
              <a:spLocks noChangeArrowheads="1"/>
            </p:cNvSpPr>
            <p:nvPr/>
          </p:nvSpPr>
          <p:spPr bwMode="auto">
            <a:xfrm>
              <a:off x="1872"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3" name="Oval 60"/>
            <p:cNvSpPr>
              <a:spLocks noChangeArrowheads="1"/>
            </p:cNvSpPr>
            <p:nvPr/>
          </p:nvSpPr>
          <p:spPr bwMode="auto">
            <a:xfrm>
              <a:off x="1872"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4" name="Oval 61"/>
            <p:cNvSpPr>
              <a:spLocks noChangeArrowheads="1"/>
            </p:cNvSpPr>
            <p:nvPr/>
          </p:nvSpPr>
          <p:spPr bwMode="auto">
            <a:xfrm>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5" name="Oval 62"/>
            <p:cNvSpPr>
              <a:spLocks noChangeArrowheads="1"/>
            </p:cNvSpPr>
            <p:nvPr/>
          </p:nvSpPr>
          <p:spPr bwMode="auto">
            <a:xfrm>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6" name="Oval 63"/>
            <p:cNvSpPr>
              <a:spLocks noChangeArrowheads="1"/>
            </p:cNvSpPr>
            <p:nvPr/>
          </p:nvSpPr>
          <p:spPr bwMode="auto">
            <a:xfrm flipH="1">
              <a:off x="1776"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7" name="Oval 64"/>
            <p:cNvSpPr>
              <a:spLocks noChangeArrowheads="1"/>
            </p:cNvSpPr>
            <p:nvPr/>
          </p:nvSpPr>
          <p:spPr bwMode="auto">
            <a:xfrm flipH="1">
              <a:off x="1776"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8" name="Oval 65"/>
            <p:cNvSpPr>
              <a:spLocks noChangeArrowheads="1"/>
            </p:cNvSpPr>
            <p:nvPr/>
          </p:nvSpPr>
          <p:spPr bwMode="auto">
            <a:xfrm flipH="1">
              <a:off x="1824"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9" name="Oval 66"/>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0" name="Oval 67"/>
            <p:cNvSpPr>
              <a:spLocks noChangeArrowheads="1"/>
            </p:cNvSpPr>
            <p:nvPr/>
          </p:nvSpPr>
          <p:spPr bwMode="auto">
            <a:xfrm flipH="1">
              <a:off x="1776"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1" name="Oval 68"/>
            <p:cNvSpPr>
              <a:spLocks noChangeArrowheads="1"/>
            </p:cNvSpPr>
            <p:nvPr/>
          </p:nvSpPr>
          <p:spPr bwMode="auto">
            <a:xfrm flipH="1">
              <a:off x="1872"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2" name="Oval 69"/>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3" name="Oval 70"/>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4" name="Oval 71"/>
            <p:cNvSpPr>
              <a:spLocks noChangeArrowheads="1"/>
            </p:cNvSpPr>
            <p:nvPr/>
          </p:nvSpPr>
          <p:spPr bwMode="auto">
            <a:xfrm>
              <a:off x="1872"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5" name="Oval 72"/>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6" name="Oval 73"/>
            <p:cNvSpPr>
              <a:spLocks noChangeArrowheads="1"/>
            </p:cNvSpPr>
            <p:nvPr/>
          </p:nvSpPr>
          <p:spPr bwMode="auto">
            <a:xfrm>
              <a:off x="1824"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7" name="Oval 74"/>
            <p:cNvSpPr>
              <a:spLocks noChangeArrowheads="1"/>
            </p:cNvSpPr>
            <p:nvPr/>
          </p:nvSpPr>
          <p:spPr bwMode="auto">
            <a:xfrm>
              <a:off x="1824"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8" name="Oval 75"/>
            <p:cNvSpPr>
              <a:spLocks noChangeArrowheads="1"/>
            </p:cNvSpPr>
            <p:nvPr/>
          </p:nvSpPr>
          <p:spPr bwMode="auto">
            <a:xfrm>
              <a:off x="18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9" name="Oval 76"/>
            <p:cNvSpPr>
              <a:spLocks noChangeArrowheads="1"/>
            </p:cNvSpPr>
            <p:nvPr/>
          </p:nvSpPr>
          <p:spPr bwMode="auto">
            <a:xfrm flipH="1">
              <a:off x="1824"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0" name="Oval 77"/>
            <p:cNvSpPr>
              <a:spLocks noChangeArrowheads="1"/>
            </p:cNvSpPr>
            <p:nvPr/>
          </p:nvSpPr>
          <p:spPr bwMode="auto">
            <a:xfrm flipH="1">
              <a:off x="1920"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1" name="Oval 78"/>
            <p:cNvSpPr>
              <a:spLocks noChangeArrowheads="1"/>
            </p:cNvSpPr>
            <p:nvPr/>
          </p:nvSpPr>
          <p:spPr bwMode="auto">
            <a:xfrm flipH="1">
              <a:off x="1920"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2" name="Oval 79"/>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3" name="Oval 80"/>
            <p:cNvSpPr>
              <a:spLocks noChangeArrowheads="1"/>
            </p:cNvSpPr>
            <p:nvPr/>
          </p:nvSpPr>
          <p:spPr bwMode="auto">
            <a:xfrm flipH="1">
              <a:off x="1920" y="124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4" name="Oval 81"/>
            <p:cNvSpPr>
              <a:spLocks noChangeArrowheads="1"/>
            </p:cNvSpPr>
            <p:nvPr/>
          </p:nvSpPr>
          <p:spPr bwMode="auto">
            <a:xfrm flipH="1">
              <a:off x="1776"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5" name="Oval 82"/>
            <p:cNvSpPr>
              <a:spLocks noChangeArrowheads="1"/>
            </p:cNvSpPr>
            <p:nvPr/>
          </p:nvSpPr>
          <p:spPr bwMode="auto">
            <a:xfrm>
              <a:off x="1920"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6" name="Oval 83"/>
            <p:cNvSpPr>
              <a:spLocks noChangeArrowheads="1"/>
            </p:cNvSpPr>
            <p:nvPr/>
          </p:nvSpPr>
          <p:spPr bwMode="auto">
            <a:xfrm>
              <a:off x="1920"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7" name="Oval 84"/>
            <p:cNvSpPr>
              <a:spLocks noChangeArrowheads="1"/>
            </p:cNvSpPr>
            <p:nvPr/>
          </p:nvSpPr>
          <p:spPr bwMode="auto">
            <a:xfrm>
              <a:off x="1872"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8" name="Oval 85"/>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9" name="Oval 86"/>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0" name="Oval 87"/>
            <p:cNvSpPr>
              <a:spLocks noChangeArrowheads="1"/>
            </p:cNvSpPr>
            <p:nvPr/>
          </p:nvSpPr>
          <p:spPr bwMode="auto">
            <a:xfrm flipH="1">
              <a:off x="17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1" name="Oval 88"/>
            <p:cNvSpPr>
              <a:spLocks noChangeArrowheads="1"/>
            </p:cNvSpPr>
            <p:nvPr/>
          </p:nvSpPr>
          <p:spPr bwMode="auto">
            <a:xfrm flipH="1">
              <a:off x="1776"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2" name="Oval 89"/>
            <p:cNvSpPr>
              <a:spLocks noChangeArrowheads="1"/>
            </p:cNvSpPr>
            <p:nvPr/>
          </p:nvSpPr>
          <p:spPr bwMode="auto">
            <a:xfrm flipH="1">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3" name="Oval 90"/>
            <p:cNvSpPr>
              <a:spLocks noChangeArrowheads="1"/>
            </p:cNvSpPr>
            <p:nvPr/>
          </p:nvSpPr>
          <p:spPr bwMode="auto">
            <a:xfrm flipH="1">
              <a:off x="1872"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4" name="Oval 91"/>
            <p:cNvSpPr>
              <a:spLocks noChangeArrowheads="1"/>
            </p:cNvSpPr>
            <p:nvPr/>
          </p:nvSpPr>
          <p:spPr bwMode="auto">
            <a:xfrm flipH="1">
              <a:off x="182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5" name="Oval 92"/>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6" name="Oval 93"/>
            <p:cNvSpPr>
              <a:spLocks noChangeArrowheads="1"/>
            </p:cNvSpPr>
            <p:nvPr/>
          </p:nvSpPr>
          <p:spPr bwMode="auto">
            <a:xfrm flipH="1">
              <a:off x="1920"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7" name="Oval 94"/>
            <p:cNvSpPr>
              <a:spLocks noChangeArrowheads="1"/>
            </p:cNvSpPr>
            <p:nvPr/>
          </p:nvSpPr>
          <p:spPr bwMode="auto">
            <a:xfrm flipH="1">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8" name="Oval 95"/>
            <p:cNvSpPr>
              <a:spLocks noChangeArrowheads="1"/>
            </p:cNvSpPr>
            <p:nvPr/>
          </p:nvSpPr>
          <p:spPr bwMode="auto">
            <a:xfrm flipH="1">
              <a:off x="192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9" name="Oval 96"/>
            <p:cNvSpPr>
              <a:spLocks noChangeArrowheads="1"/>
            </p:cNvSpPr>
            <p:nvPr/>
          </p:nvSpPr>
          <p:spPr bwMode="auto">
            <a:xfrm flipH="1">
              <a:off x="177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0" name="Oval 97"/>
            <p:cNvSpPr>
              <a:spLocks noChangeArrowheads="1"/>
            </p:cNvSpPr>
            <p:nvPr/>
          </p:nvSpPr>
          <p:spPr bwMode="auto">
            <a:xfrm flipH="1">
              <a:off x="1776"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1" name="Oval 98"/>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2" name="Oval 99"/>
            <p:cNvSpPr>
              <a:spLocks noChangeArrowheads="1"/>
            </p:cNvSpPr>
            <p:nvPr/>
          </p:nvSpPr>
          <p:spPr bwMode="auto">
            <a:xfrm flipH="1">
              <a:off x="187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3" name="Oval 100"/>
            <p:cNvSpPr>
              <a:spLocks noChangeArrowheads="1"/>
            </p:cNvSpPr>
            <p:nvPr/>
          </p:nvSpPr>
          <p:spPr bwMode="auto">
            <a:xfrm flipH="1">
              <a:off x="1824"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4" name="Oval 101"/>
            <p:cNvSpPr>
              <a:spLocks noChangeArrowheads="1"/>
            </p:cNvSpPr>
            <p:nvPr/>
          </p:nvSpPr>
          <p:spPr bwMode="auto">
            <a:xfrm flipH="1">
              <a:off x="1920"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5" name="Oval 102"/>
            <p:cNvSpPr>
              <a:spLocks noChangeArrowheads="1"/>
            </p:cNvSpPr>
            <p:nvPr/>
          </p:nvSpPr>
          <p:spPr bwMode="auto">
            <a:xfrm flipH="1">
              <a:off x="192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6" name="Oval 103"/>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7" name="Oval 104"/>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8" name="Oval 105"/>
            <p:cNvSpPr>
              <a:spLocks noChangeArrowheads="1"/>
            </p:cNvSpPr>
            <p:nvPr/>
          </p:nvSpPr>
          <p:spPr bwMode="auto">
            <a:xfrm>
              <a:off x="1824"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9" name="Oval 106"/>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0" name="Oval 107"/>
            <p:cNvSpPr>
              <a:spLocks noChangeArrowheads="1"/>
            </p:cNvSpPr>
            <p:nvPr/>
          </p:nvSpPr>
          <p:spPr bwMode="auto">
            <a:xfrm>
              <a:off x="1824"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1" name="Oval 108"/>
            <p:cNvSpPr>
              <a:spLocks noChangeArrowheads="1"/>
            </p:cNvSpPr>
            <p:nvPr/>
          </p:nvSpPr>
          <p:spPr bwMode="auto">
            <a:xfrm>
              <a:off x="1824"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2" name="Oval 109"/>
            <p:cNvSpPr>
              <a:spLocks noChangeArrowheads="1"/>
            </p:cNvSpPr>
            <p:nvPr/>
          </p:nvSpPr>
          <p:spPr bwMode="auto">
            <a:xfrm>
              <a:off x="1776"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3" name="Oval 110"/>
            <p:cNvSpPr>
              <a:spLocks noChangeArrowheads="1"/>
            </p:cNvSpPr>
            <p:nvPr/>
          </p:nvSpPr>
          <p:spPr bwMode="auto">
            <a:xfrm>
              <a:off x="1776"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4" name="Oval 111"/>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5" name="Oval 112"/>
            <p:cNvSpPr>
              <a:spLocks noChangeArrowheads="1"/>
            </p:cNvSpPr>
            <p:nvPr/>
          </p:nvSpPr>
          <p:spPr bwMode="auto">
            <a:xfrm>
              <a:off x="1872"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6" name="Oval 113"/>
            <p:cNvSpPr>
              <a:spLocks noChangeArrowheads="1"/>
            </p:cNvSpPr>
            <p:nvPr/>
          </p:nvSpPr>
          <p:spPr bwMode="auto">
            <a:xfrm>
              <a:off x="1872"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7" name="Oval 114"/>
            <p:cNvSpPr>
              <a:spLocks noChangeArrowheads="1"/>
            </p:cNvSpPr>
            <p:nvPr/>
          </p:nvSpPr>
          <p:spPr bwMode="auto">
            <a:xfrm>
              <a:off x="1824"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8" name="Oval 115"/>
            <p:cNvSpPr>
              <a:spLocks noChangeArrowheads="1"/>
            </p:cNvSpPr>
            <p:nvPr/>
          </p:nvSpPr>
          <p:spPr bwMode="auto">
            <a:xfrm>
              <a:off x="1824"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9" name="Oval 116"/>
            <p:cNvSpPr>
              <a:spLocks noChangeArrowheads="1"/>
            </p:cNvSpPr>
            <p:nvPr/>
          </p:nvSpPr>
          <p:spPr bwMode="auto">
            <a:xfrm>
              <a:off x="1824"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0" name="Oval 117"/>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1" name="Oval 118"/>
            <p:cNvSpPr>
              <a:spLocks noChangeArrowheads="1"/>
            </p:cNvSpPr>
            <p:nvPr/>
          </p:nvSpPr>
          <p:spPr bwMode="auto">
            <a:xfrm>
              <a:off x="1824"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2" name="Oval 119"/>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3" name="Oval 120"/>
            <p:cNvSpPr>
              <a:spLocks noChangeArrowheads="1"/>
            </p:cNvSpPr>
            <p:nvPr/>
          </p:nvSpPr>
          <p:spPr bwMode="auto">
            <a:xfrm>
              <a:off x="1776"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4" name="Oval 121"/>
            <p:cNvSpPr>
              <a:spLocks noChangeArrowheads="1"/>
            </p:cNvSpPr>
            <p:nvPr/>
          </p:nvSpPr>
          <p:spPr bwMode="auto">
            <a:xfrm>
              <a:off x="1776"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5" name="Oval 122"/>
            <p:cNvSpPr>
              <a:spLocks noChangeArrowheads="1"/>
            </p:cNvSpPr>
            <p:nvPr/>
          </p:nvSpPr>
          <p:spPr bwMode="auto">
            <a:xfrm>
              <a:off x="1872"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6" name="Oval 123"/>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7" name="Oval 124"/>
            <p:cNvSpPr>
              <a:spLocks noChangeArrowheads="1"/>
            </p:cNvSpPr>
            <p:nvPr/>
          </p:nvSpPr>
          <p:spPr bwMode="auto">
            <a:xfrm>
              <a:off x="1824"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8" name="Oval 125"/>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9" name="Oval 126"/>
            <p:cNvSpPr>
              <a:spLocks noChangeArrowheads="1"/>
            </p:cNvSpPr>
            <p:nvPr/>
          </p:nvSpPr>
          <p:spPr bwMode="auto">
            <a:xfrm>
              <a:off x="259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0" name="Oval 127"/>
            <p:cNvSpPr>
              <a:spLocks noChangeArrowheads="1"/>
            </p:cNvSpPr>
            <p:nvPr/>
          </p:nvSpPr>
          <p:spPr bwMode="auto">
            <a:xfrm flipH="1">
              <a:off x="2544"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1" name="Oval 128"/>
            <p:cNvSpPr>
              <a:spLocks noChangeArrowheads="1"/>
            </p:cNvSpPr>
            <p:nvPr/>
          </p:nvSpPr>
          <p:spPr bwMode="auto">
            <a:xfrm flipH="1">
              <a:off x="249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2" name="Oval 129"/>
            <p:cNvSpPr>
              <a:spLocks noChangeArrowheads="1"/>
            </p:cNvSpPr>
            <p:nvPr/>
          </p:nvSpPr>
          <p:spPr bwMode="auto">
            <a:xfrm flipH="1">
              <a:off x="249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3" name="Oval 130"/>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4" name="Oval 131"/>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5" name="Oval 132"/>
            <p:cNvSpPr>
              <a:spLocks noChangeArrowheads="1"/>
            </p:cNvSpPr>
            <p:nvPr/>
          </p:nvSpPr>
          <p:spPr bwMode="auto">
            <a:xfrm>
              <a:off x="244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6" name="Oval 133"/>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7" name="Oval 134"/>
            <p:cNvSpPr>
              <a:spLocks noChangeArrowheads="1"/>
            </p:cNvSpPr>
            <p:nvPr/>
          </p:nvSpPr>
          <p:spPr bwMode="auto">
            <a:xfrm>
              <a:off x="254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8" name="Oval 135"/>
            <p:cNvSpPr>
              <a:spLocks noChangeArrowheads="1"/>
            </p:cNvSpPr>
            <p:nvPr/>
          </p:nvSpPr>
          <p:spPr bwMode="auto">
            <a:xfrm>
              <a:off x="292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9" name="Oval 136"/>
            <p:cNvSpPr>
              <a:spLocks noChangeArrowheads="1"/>
            </p:cNvSpPr>
            <p:nvPr/>
          </p:nvSpPr>
          <p:spPr bwMode="auto">
            <a:xfrm>
              <a:off x="249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0" name="Oval 137"/>
            <p:cNvSpPr>
              <a:spLocks noChangeArrowheads="1"/>
            </p:cNvSpPr>
            <p:nvPr/>
          </p:nvSpPr>
          <p:spPr bwMode="auto">
            <a:xfrm>
              <a:off x="259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1" name="Oval 138"/>
            <p:cNvSpPr>
              <a:spLocks noChangeArrowheads="1"/>
            </p:cNvSpPr>
            <p:nvPr/>
          </p:nvSpPr>
          <p:spPr bwMode="auto">
            <a:xfrm>
              <a:off x="288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2" name="Oval 139"/>
            <p:cNvSpPr>
              <a:spLocks noChangeArrowheads="1"/>
            </p:cNvSpPr>
            <p:nvPr/>
          </p:nvSpPr>
          <p:spPr bwMode="auto">
            <a:xfrm flipH="1">
              <a:off x="2784"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3" name="Oval 140"/>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4" name="Oval 141"/>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5" name="Oval 142"/>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6" name="Oval 143"/>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7" name="Oval 144"/>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8" name="Oval 145"/>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9" name="Oval 146"/>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0" name="Oval 147"/>
            <p:cNvSpPr>
              <a:spLocks noChangeArrowheads="1"/>
            </p:cNvSpPr>
            <p:nvPr/>
          </p:nvSpPr>
          <p:spPr bwMode="auto">
            <a:xfrm flipH="1">
              <a:off x="268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1" name="Oval 148"/>
            <p:cNvSpPr>
              <a:spLocks noChangeArrowheads="1"/>
            </p:cNvSpPr>
            <p:nvPr/>
          </p:nvSpPr>
          <p:spPr bwMode="auto">
            <a:xfrm flipH="1">
              <a:off x="268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2" name="Oval 149"/>
            <p:cNvSpPr>
              <a:spLocks noChangeArrowheads="1"/>
            </p:cNvSpPr>
            <p:nvPr/>
          </p:nvSpPr>
          <p:spPr bwMode="auto">
            <a:xfrm>
              <a:off x="264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3" name="Oval 150"/>
            <p:cNvSpPr>
              <a:spLocks noChangeArrowheads="1"/>
            </p:cNvSpPr>
            <p:nvPr/>
          </p:nvSpPr>
          <p:spPr bwMode="auto">
            <a:xfrm>
              <a:off x="2448"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4" name="Oval 151"/>
            <p:cNvSpPr>
              <a:spLocks noChangeArrowheads="1"/>
            </p:cNvSpPr>
            <p:nvPr/>
          </p:nvSpPr>
          <p:spPr bwMode="auto">
            <a:xfrm>
              <a:off x="268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5" name="Oval 152"/>
            <p:cNvSpPr>
              <a:spLocks noChangeArrowheads="1"/>
            </p:cNvSpPr>
            <p:nvPr/>
          </p:nvSpPr>
          <p:spPr bwMode="auto">
            <a:xfrm>
              <a:off x="240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6" name="Oval 153"/>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7" name="Oval 154"/>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8" name="Oval 155"/>
            <p:cNvSpPr>
              <a:spLocks noChangeArrowheads="1"/>
            </p:cNvSpPr>
            <p:nvPr/>
          </p:nvSpPr>
          <p:spPr bwMode="auto">
            <a:xfrm>
              <a:off x="273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9" name="Oval 156"/>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0" name="Oval 157"/>
            <p:cNvSpPr>
              <a:spLocks noChangeArrowheads="1"/>
            </p:cNvSpPr>
            <p:nvPr/>
          </p:nvSpPr>
          <p:spPr bwMode="auto">
            <a:xfrm>
              <a:off x="302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1" name="Oval 158"/>
            <p:cNvSpPr>
              <a:spLocks noChangeArrowheads="1"/>
            </p:cNvSpPr>
            <p:nvPr/>
          </p:nvSpPr>
          <p:spPr bwMode="auto">
            <a:xfrm flipH="1">
              <a:off x="297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2" name="Oval 159"/>
            <p:cNvSpPr>
              <a:spLocks noChangeArrowheads="1"/>
            </p:cNvSpPr>
            <p:nvPr/>
          </p:nvSpPr>
          <p:spPr bwMode="auto">
            <a:xfrm flipH="1">
              <a:off x="292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3" name="Oval 160"/>
            <p:cNvSpPr>
              <a:spLocks noChangeArrowheads="1"/>
            </p:cNvSpPr>
            <p:nvPr/>
          </p:nvSpPr>
          <p:spPr bwMode="auto">
            <a:xfrm flipH="1">
              <a:off x="292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4" name="Oval 161"/>
            <p:cNvSpPr>
              <a:spLocks noChangeArrowheads="1"/>
            </p:cNvSpPr>
            <p:nvPr/>
          </p:nvSpPr>
          <p:spPr bwMode="auto">
            <a:xfrm>
              <a:off x="288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5" name="Oval 162"/>
            <p:cNvSpPr>
              <a:spLocks noChangeArrowheads="1"/>
            </p:cNvSpPr>
            <p:nvPr/>
          </p:nvSpPr>
          <p:spPr bwMode="auto">
            <a:xfrm>
              <a:off x="29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6" name="Oval 163"/>
            <p:cNvSpPr>
              <a:spLocks noChangeArrowheads="1"/>
            </p:cNvSpPr>
            <p:nvPr/>
          </p:nvSpPr>
          <p:spPr bwMode="auto">
            <a:xfrm>
              <a:off x="283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7" name="Oval 164"/>
            <p:cNvSpPr>
              <a:spLocks noChangeArrowheads="1"/>
            </p:cNvSpPr>
            <p:nvPr/>
          </p:nvSpPr>
          <p:spPr bwMode="auto">
            <a:xfrm>
              <a:off x="216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8" name="Oval 165"/>
            <p:cNvSpPr>
              <a:spLocks noChangeArrowheads="1"/>
            </p:cNvSpPr>
            <p:nvPr/>
          </p:nvSpPr>
          <p:spPr bwMode="auto">
            <a:xfrm>
              <a:off x="225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9" name="Oval 166"/>
            <p:cNvSpPr>
              <a:spLocks noChangeArrowheads="1"/>
            </p:cNvSpPr>
            <p:nvPr/>
          </p:nvSpPr>
          <p:spPr bwMode="auto">
            <a:xfrm>
              <a:off x="2208"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0" name="Oval 167"/>
            <p:cNvSpPr>
              <a:spLocks noChangeArrowheads="1"/>
            </p:cNvSpPr>
            <p:nvPr/>
          </p:nvSpPr>
          <p:spPr bwMode="auto">
            <a:xfrm>
              <a:off x="624"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1" name="Oval 168"/>
            <p:cNvSpPr>
              <a:spLocks noChangeArrowheads="1"/>
            </p:cNvSpPr>
            <p:nvPr/>
          </p:nvSpPr>
          <p:spPr bwMode="auto">
            <a:xfrm>
              <a:off x="96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2" name="Oval 169"/>
            <p:cNvSpPr>
              <a:spLocks noChangeArrowheads="1"/>
            </p:cNvSpPr>
            <p:nvPr/>
          </p:nvSpPr>
          <p:spPr bwMode="auto">
            <a:xfrm>
              <a:off x="6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grpSp>
      <p:sp>
        <p:nvSpPr>
          <p:cNvPr id="313" name="Text Box 172"/>
          <p:cNvSpPr txBox="1">
            <a:spLocks noChangeArrowheads="1"/>
          </p:cNvSpPr>
          <p:nvPr/>
        </p:nvSpPr>
        <p:spPr bwMode="auto">
          <a:xfrm>
            <a:off x="3429000" y="5943600"/>
            <a:ext cx="404812"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rPr>
              <a:t>U</a:t>
            </a:r>
          </a:p>
        </p:txBody>
      </p:sp>
      <p:sp>
        <p:nvSpPr>
          <p:cNvPr id="314" name="Text Box 173"/>
          <p:cNvSpPr txBox="1">
            <a:spLocks noChangeArrowheads="1"/>
          </p:cNvSpPr>
          <p:nvPr/>
        </p:nvSpPr>
        <p:spPr bwMode="auto">
          <a:xfrm>
            <a:off x="3657600" y="5029200"/>
            <a:ext cx="365125"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sym typeface="Symbol" pitchFamily="18" charset="2"/>
              </a:rPr>
              <a:t></a:t>
            </a:r>
          </a:p>
        </p:txBody>
      </p:sp>
      <p:sp>
        <p:nvSpPr>
          <p:cNvPr id="315" name="Text Box 174"/>
          <p:cNvSpPr txBox="1">
            <a:spLocks noChangeArrowheads="1"/>
          </p:cNvSpPr>
          <p:nvPr/>
        </p:nvSpPr>
        <p:spPr bwMode="auto">
          <a:xfrm>
            <a:off x="5029200" y="4724400"/>
            <a:ext cx="539750"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rPr>
              <a:t>V</a:t>
            </a:r>
            <a:r>
              <a:rPr lang="en-US" baseline="30000" dirty="0">
                <a:latin typeface="Times New Roman" pitchFamily="18" charset="0"/>
              </a:rPr>
              <a:t>T</a:t>
            </a:r>
          </a:p>
        </p:txBody>
      </p:sp>
    </p:spTree>
    <p:extLst>
      <p:ext uri="{BB962C8B-B14F-4D97-AF65-F5344CB8AC3E}">
        <p14:creationId xmlns:p14="http://schemas.microsoft.com/office/powerpoint/2010/main" val="36445355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dirty="0"/>
              <a:t>CUR Decomposition</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35923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 Decomposition</a:t>
            </a:r>
          </a:p>
        </p:txBody>
      </p:sp>
      <p:sp>
        <p:nvSpPr>
          <p:cNvPr id="3" name="Content Placeholder 2"/>
          <p:cNvSpPr>
            <a:spLocks noGrp="1"/>
          </p:cNvSpPr>
          <p:nvPr>
            <p:ph idx="1"/>
          </p:nvPr>
        </p:nvSpPr>
        <p:spPr>
          <a:xfrm>
            <a:off x="457199" y="1371601"/>
            <a:ext cx="8660293" cy="1752600"/>
          </a:xfrm>
        </p:spPr>
        <p:txBody>
          <a:bodyPr/>
          <a:lstStyle/>
          <a:p>
            <a:r>
              <a:rPr lang="en-US" b="1" dirty="0">
                <a:solidFill>
                  <a:srgbClr val="D60093"/>
                </a:solidFill>
              </a:rPr>
              <a:t>Goal: Express A as a product of matrices C,U,R</a:t>
            </a:r>
          </a:p>
          <a:p>
            <a:pPr>
              <a:buNone/>
            </a:pPr>
            <a:r>
              <a:rPr lang="en-US" b="1" dirty="0"/>
              <a:t>	Make </a:t>
            </a:r>
            <a:r>
              <a:rPr lang="en-US" b="1" dirty="0" err="1">
                <a:latin typeface="Times New Roman"/>
                <a:cs typeface="Times New Roman"/>
              </a:rPr>
              <a:t>ǁ</a:t>
            </a:r>
            <a:r>
              <a:rPr lang="en-US" b="1" dirty="0" err="1"/>
              <a:t>A-C·U·R</a:t>
            </a:r>
            <a:r>
              <a:rPr lang="en-US" b="1" dirty="0" err="1">
                <a:latin typeface="Times New Roman"/>
                <a:cs typeface="Times New Roman"/>
              </a:rPr>
              <a:t>ǁ</a:t>
            </a:r>
            <a:r>
              <a:rPr lang="en-US" b="1" baseline="-25000" dirty="0" err="1">
                <a:latin typeface="Times New Roman"/>
                <a:cs typeface="Times New Roman"/>
              </a:rPr>
              <a:t>F</a:t>
            </a:r>
            <a:r>
              <a:rPr lang="en-US" b="1" dirty="0"/>
              <a:t> small</a:t>
            </a:r>
          </a:p>
          <a:p>
            <a:r>
              <a:rPr lang="en-US" b="1" dirty="0">
                <a:solidFill>
                  <a:srgbClr val="008000"/>
                </a:solidFill>
              </a:rPr>
              <a:t>“Constraints” on C and R:</a:t>
            </a:r>
          </a:p>
          <a:p>
            <a:pPr>
              <a:buNone/>
            </a:pPr>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53</a:t>
            </a:fld>
            <a:endParaRPr lang="en-US"/>
          </a:p>
        </p:txBody>
      </p:sp>
      <p:pic>
        <p:nvPicPr>
          <p:cNvPr id="7" name="Picture 3" descr="Edittex"/>
          <p:cNvPicPr>
            <a:picLocks noChangeAspect="1" noChangeArrowheads="1"/>
          </p:cNvPicPr>
          <p:nvPr>
            <p:custDataLst>
              <p:tags r:id="rId1"/>
            </p:custDataLst>
          </p:nvPr>
        </p:nvPicPr>
        <p:blipFill>
          <a:blip r:embed="rId3" cstate="print"/>
          <a:srcRect/>
          <a:stretch>
            <a:fillRect/>
          </a:stretch>
        </p:blipFill>
        <p:spPr>
          <a:xfrm>
            <a:off x="304800" y="2971800"/>
            <a:ext cx="8610600" cy="2463800"/>
          </a:xfrm>
          <a:prstGeom prst="rect">
            <a:avLst/>
          </a:prstGeom>
          <a:noFill/>
          <a:ln/>
        </p:spPr>
      </p:pic>
      <p:grpSp>
        <p:nvGrpSpPr>
          <p:cNvPr id="8" name="Group 4"/>
          <p:cNvGrpSpPr>
            <a:grpSpLocks/>
          </p:cNvGrpSpPr>
          <p:nvPr/>
        </p:nvGrpSpPr>
        <p:grpSpPr bwMode="auto">
          <a:xfrm>
            <a:off x="609600" y="3041650"/>
            <a:ext cx="1524000" cy="2286000"/>
            <a:chOff x="384" y="2064"/>
            <a:chExt cx="960" cy="1440"/>
          </a:xfrm>
        </p:grpSpPr>
        <p:sp>
          <p:nvSpPr>
            <p:cNvPr id="9" name="Rectangle 5"/>
            <p:cNvSpPr>
              <a:spLocks noChangeArrowheads="1"/>
            </p:cNvSpPr>
            <p:nvPr/>
          </p:nvSpPr>
          <p:spPr bwMode="auto">
            <a:xfrm>
              <a:off x="864" y="2064"/>
              <a:ext cx="48" cy="1440"/>
            </a:xfrm>
            <a:prstGeom prst="rect">
              <a:avLst/>
            </a:prstGeom>
            <a:solidFill>
              <a:schemeClr val="hlink"/>
            </a:solidFill>
            <a:ln w="9525" algn="ctr">
              <a:solidFill>
                <a:schemeClr val="tx1"/>
              </a:solidFill>
              <a:miter lim="800000"/>
              <a:headEnd/>
              <a:tailEnd/>
            </a:ln>
            <a:effectLst/>
          </p:spPr>
          <p:txBody>
            <a:bodyPr wrap="none" anchor="ctr"/>
            <a:lstStyle/>
            <a:p>
              <a:endParaRPr lang="en-US"/>
            </a:p>
          </p:txBody>
        </p:sp>
        <p:sp>
          <p:nvSpPr>
            <p:cNvPr id="10" name="Rectangle 6"/>
            <p:cNvSpPr>
              <a:spLocks noChangeArrowheads="1"/>
            </p:cNvSpPr>
            <p:nvPr/>
          </p:nvSpPr>
          <p:spPr bwMode="auto">
            <a:xfrm>
              <a:off x="1296" y="2064"/>
              <a:ext cx="48" cy="1440"/>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11" name="Rectangle 7"/>
            <p:cNvSpPr>
              <a:spLocks noChangeArrowheads="1"/>
            </p:cNvSpPr>
            <p:nvPr/>
          </p:nvSpPr>
          <p:spPr bwMode="auto">
            <a:xfrm>
              <a:off x="384" y="2064"/>
              <a:ext cx="48" cy="1440"/>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grpSp>
      <p:grpSp>
        <p:nvGrpSpPr>
          <p:cNvPr id="12" name="Group 8"/>
          <p:cNvGrpSpPr>
            <a:grpSpLocks/>
          </p:cNvGrpSpPr>
          <p:nvPr/>
        </p:nvGrpSpPr>
        <p:grpSpPr bwMode="auto">
          <a:xfrm>
            <a:off x="3733800" y="3041650"/>
            <a:ext cx="838200" cy="2286000"/>
            <a:chOff x="2352" y="2064"/>
            <a:chExt cx="528" cy="1440"/>
          </a:xfrm>
        </p:grpSpPr>
        <p:sp>
          <p:nvSpPr>
            <p:cNvPr id="13" name="Rectangle 9"/>
            <p:cNvSpPr>
              <a:spLocks noChangeArrowheads="1"/>
            </p:cNvSpPr>
            <p:nvPr/>
          </p:nvSpPr>
          <p:spPr bwMode="auto">
            <a:xfrm>
              <a:off x="2352" y="2064"/>
              <a:ext cx="48" cy="1440"/>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14" name="Rectangle 10"/>
            <p:cNvSpPr>
              <a:spLocks noChangeArrowheads="1"/>
            </p:cNvSpPr>
            <p:nvPr/>
          </p:nvSpPr>
          <p:spPr bwMode="auto">
            <a:xfrm>
              <a:off x="2448" y="2064"/>
              <a:ext cx="48" cy="1440"/>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15" name="Rectangle 11"/>
            <p:cNvSpPr>
              <a:spLocks noChangeArrowheads="1"/>
            </p:cNvSpPr>
            <p:nvPr/>
          </p:nvSpPr>
          <p:spPr bwMode="auto">
            <a:xfrm>
              <a:off x="2544" y="2064"/>
              <a:ext cx="48" cy="1440"/>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16" name="Rectangle 12"/>
            <p:cNvSpPr>
              <a:spLocks noChangeArrowheads="1"/>
            </p:cNvSpPr>
            <p:nvPr/>
          </p:nvSpPr>
          <p:spPr bwMode="auto">
            <a:xfrm>
              <a:off x="2640" y="2064"/>
              <a:ext cx="48" cy="1440"/>
            </a:xfrm>
            <a:prstGeom prst="rect">
              <a:avLst/>
            </a:prstGeom>
            <a:solidFill>
              <a:schemeClr val="hlink"/>
            </a:solidFill>
            <a:ln w="9525" algn="ctr">
              <a:solidFill>
                <a:schemeClr val="tx1"/>
              </a:solidFill>
              <a:miter lim="800000"/>
              <a:headEnd/>
              <a:tailEnd/>
            </a:ln>
            <a:effectLst/>
          </p:spPr>
          <p:txBody>
            <a:bodyPr wrap="none" anchor="ctr"/>
            <a:lstStyle/>
            <a:p>
              <a:endParaRPr lang="en-US"/>
            </a:p>
          </p:txBody>
        </p:sp>
        <p:sp>
          <p:nvSpPr>
            <p:cNvPr id="17" name="Rectangle 13"/>
            <p:cNvSpPr>
              <a:spLocks noChangeArrowheads="1"/>
            </p:cNvSpPr>
            <p:nvPr/>
          </p:nvSpPr>
          <p:spPr bwMode="auto">
            <a:xfrm>
              <a:off x="2832" y="2064"/>
              <a:ext cx="48" cy="1440"/>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18" name="Rectangle 14"/>
            <p:cNvSpPr>
              <a:spLocks noChangeArrowheads="1"/>
            </p:cNvSpPr>
            <p:nvPr/>
          </p:nvSpPr>
          <p:spPr bwMode="auto">
            <a:xfrm>
              <a:off x="2736" y="2064"/>
              <a:ext cx="48" cy="1440"/>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grpSp>
      <p:sp>
        <p:nvSpPr>
          <p:cNvPr id="19" name="TextBox 18"/>
          <p:cNvSpPr txBox="1"/>
          <p:nvPr/>
        </p:nvSpPr>
        <p:spPr>
          <a:xfrm>
            <a:off x="1498260" y="5572780"/>
            <a:ext cx="412292" cy="523220"/>
          </a:xfrm>
          <a:prstGeom prst="rect">
            <a:avLst/>
          </a:prstGeom>
          <a:noFill/>
        </p:spPr>
        <p:txBody>
          <a:bodyPr wrap="none" rtlCol="0">
            <a:spAutoFit/>
          </a:bodyPr>
          <a:lstStyle/>
          <a:p>
            <a:r>
              <a:rPr lang="en-US" sz="2800" dirty="0"/>
              <a:t>A</a:t>
            </a:r>
          </a:p>
        </p:txBody>
      </p:sp>
      <p:sp>
        <p:nvSpPr>
          <p:cNvPr id="20" name="TextBox 19"/>
          <p:cNvSpPr txBox="1"/>
          <p:nvPr/>
        </p:nvSpPr>
        <p:spPr>
          <a:xfrm>
            <a:off x="3860460" y="5572780"/>
            <a:ext cx="396262" cy="523220"/>
          </a:xfrm>
          <a:prstGeom prst="rect">
            <a:avLst/>
          </a:prstGeom>
          <a:noFill/>
        </p:spPr>
        <p:txBody>
          <a:bodyPr wrap="none" rtlCol="0">
            <a:spAutoFit/>
          </a:bodyPr>
          <a:lstStyle/>
          <a:p>
            <a:r>
              <a:rPr lang="en-US" sz="2800" dirty="0"/>
              <a:t>C</a:t>
            </a:r>
          </a:p>
        </p:txBody>
      </p:sp>
      <p:sp>
        <p:nvSpPr>
          <p:cNvPr id="21" name="TextBox 20"/>
          <p:cNvSpPr txBox="1"/>
          <p:nvPr/>
        </p:nvSpPr>
        <p:spPr>
          <a:xfrm>
            <a:off x="5547338" y="5562600"/>
            <a:ext cx="425116" cy="523220"/>
          </a:xfrm>
          <a:prstGeom prst="rect">
            <a:avLst/>
          </a:prstGeom>
          <a:noFill/>
        </p:spPr>
        <p:txBody>
          <a:bodyPr wrap="none" rtlCol="0">
            <a:spAutoFit/>
          </a:bodyPr>
          <a:lstStyle/>
          <a:p>
            <a:r>
              <a:rPr lang="en-US" sz="2800" dirty="0"/>
              <a:t>U</a:t>
            </a:r>
          </a:p>
        </p:txBody>
      </p:sp>
      <p:sp>
        <p:nvSpPr>
          <p:cNvPr id="22" name="TextBox 21"/>
          <p:cNvSpPr txBox="1"/>
          <p:nvPr/>
        </p:nvSpPr>
        <p:spPr>
          <a:xfrm>
            <a:off x="7543800" y="5562600"/>
            <a:ext cx="396262" cy="523220"/>
          </a:xfrm>
          <a:prstGeom prst="rect">
            <a:avLst/>
          </a:prstGeom>
          <a:noFill/>
        </p:spPr>
        <p:txBody>
          <a:bodyPr wrap="none" rtlCol="0">
            <a:spAutoFit/>
          </a:bodyPr>
          <a:lstStyle/>
          <a:p>
            <a:r>
              <a:rPr lang="en-US" sz="2800" dirty="0"/>
              <a:t>R</a:t>
            </a:r>
          </a:p>
        </p:txBody>
      </p:sp>
      <p:grpSp>
        <p:nvGrpSpPr>
          <p:cNvPr id="26" name="Group 25"/>
          <p:cNvGrpSpPr/>
          <p:nvPr/>
        </p:nvGrpSpPr>
        <p:grpSpPr>
          <a:xfrm>
            <a:off x="6781800" y="76200"/>
            <a:ext cx="2305439" cy="800219"/>
            <a:chOff x="6781800" y="76200"/>
            <a:chExt cx="2305439" cy="800219"/>
          </a:xfrm>
        </p:grpSpPr>
        <p:sp>
          <p:nvSpPr>
            <p:cNvPr id="23" name="TextBox 22"/>
            <p:cNvSpPr txBox="1"/>
            <p:nvPr/>
          </p:nvSpPr>
          <p:spPr>
            <a:xfrm>
              <a:off x="6781800" y="76200"/>
              <a:ext cx="2305439" cy="800219"/>
            </a:xfrm>
            <a:prstGeom prst="rect">
              <a:avLst/>
            </a:prstGeom>
            <a:solidFill>
              <a:schemeClr val="bg1"/>
            </a:solidFill>
          </p:spPr>
          <p:txBody>
            <a:bodyPr wrap="none" rtlCol="0">
              <a:spAutoFit/>
            </a:bodyPr>
            <a:lstStyle/>
            <a:p>
              <a:r>
                <a:rPr lang="en-US" dirty="0" err="1">
                  <a:solidFill>
                    <a:srgbClr val="008000"/>
                  </a:solidFill>
                </a:rPr>
                <a:t>Frobenius</a:t>
              </a:r>
              <a:r>
                <a:rPr lang="en-US" dirty="0">
                  <a:solidFill>
                    <a:srgbClr val="008000"/>
                  </a:solidFill>
                </a:rPr>
                <a:t> norm:</a:t>
              </a:r>
            </a:p>
            <a:p>
              <a:r>
                <a:rPr lang="en-US" sz="2800" dirty="0" err="1">
                  <a:solidFill>
                    <a:srgbClr val="008000"/>
                  </a:solidFill>
                  <a:latin typeface="Times New Roman"/>
                  <a:cs typeface="Times New Roman"/>
                </a:rPr>
                <a:t>ǁ</a:t>
              </a:r>
              <a:r>
                <a:rPr lang="en-US" sz="2800" dirty="0" err="1">
                  <a:solidFill>
                    <a:srgbClr val="008000"/>
                  </a:solidFill>
                  <a:latin typeface="Times New Roman" pitchFamily="18" charset="0"/>
                  <a:cs typeface="Times New Roman" pitchFamily="18" charset="0"/>
                </a:rPr>
                <a:t>X</a:t>
              </a:r>
              <a:r>
                <a:rPr lang="en-US" sz="2800" dirty="0" err="1">
                  <a:solidFill>
                    <a:srgbClr val="008000"/>
                  </a:solidFill>
                  <a:latin typeface="Times New Roman"/>
                  <a:cs typeface="Times New Roman"/>
                </a:rPr>
                <a:t>ǁ</a:t>
              </a:r>
              <a:r>
                <a:rPr lang="en-US" sz="2800" baseline="-25000" dirty="0" err="1">
                  <a:solidFill>
                    <a:srgbClr val="008000"/>
                  </a:solidFill>
                  <a:latin typeface="Times New Roman"/>
                  <a:cs typeface="Times New Roman"/>
                </a:rPr>
                <a:t>F</a:t>
              </a:r>
              <a:r>
                <a:rPr lang="en-US" sz="2800" baseline="-25000" dirty="0">
                  <a:solidFill>
                    <a:srgbClr val="008000"/>
                  </a:solidFill>
                  <a:latin typeface="Times New Roman"/>
                  <a:cs typeface="Times New Roman"/>
                </a:rPr>
                <a:t> </a:t>
              </a:r>
              <a:r>
                <a:rPr lang="en-US" sz="2800" dirty="0">
                  <a:solidFill>
                    <a:srgbClr val="008000"/>
                  </a:solidFill>
                </a:rPr>
                <a:t>= </a:t>
              </a:r>
              <a:r>
                <a:rPr lang="en-US" sz="2800" dirty="0">
                  <a:solidFill>
                    <a:srgbClr val="008000"/>
                  </a:solidFill>
                  <a:sym typeface="Symbol"/>
                </a:rPr>
                <a:t> </a:t>
              </a:r>
              <a:r>
                <a:rPr lang="el-GR" sz="2800" dirty="0">
                  <a:solidFill>
                    <a:srgbClr val="008000"/>
                  </a:solidFill>
                  <a:latin typeface="Times New Roman"/>
                  <a:cs typeface="Times New Roman"/>
                </a:rPr>
                <a:t>Σ</a:t>
              </a:r>
              <a:r>
                <a:rPr lang="en-US" sz="2800" baseline="-25000" dirty="0" err="1">
                  <a:solidFill>
                    <a:srgbClr val="008000"/>
                  </a:solidFill>
                  <a:latin typeface="Times New Roman"/>
                  <a:cs typeface="Times New Roman"/>
                </a:rPr>
                <a:t>ij</a:t>
              </a:r>
              <a:r>
                <a:rPr lang="en-US" sz="2800" dirty="0">
                  <a:solidFill>
                    <a:srgbClr val="008000"/>
                  </a:solidFill>
                  <a:latin typeface="Times New Roman"/>
                  <a:cs typeface="Times New Roman"/>
                </a:rPr>
                <a:t> X</a:t>
              </a:r>
              <a:r>
                <a:rPr lang="en-US" sz="2800" baseline="-25000" dirty="0">
                  <a:solidFill>
                    <a:srgbClr val="008000"/>
                  </a:solidFill>
                  <a:latin typeface="Times New Roman"/>
                  <a:cs typeface="Times New Roman"/>
                </a:rPr>
                <a:t>ij</a:t>
              </a:r>
              <a:r>
                <a:rPr lang="en-US" sz="2800" baseline="30000" dirty="0">
                  <a:solidFill>
                    <a:srgbClr val="008000"/>
                  </a:solidFill>
                  <a:latin typeface="Times New Roman"/>
                  <a:cs typeface="Times New Roman"/>
                </a:rPr>
                <a:t>2</a:t>
              </a:r>
              <a:endParaRPr lang="en-US" sz="2800" baseline="30000" dirty="0">
                <a:solidFill>
                  <a:srgbClr val="008000"/>
                </a:solidFill>
              </a:endParaRPr>
            </a:p>
          </p:txBody>
        </p:sp>
        <p:cxnSp>
          <p:nvCxnSpPr>
            <p:cNvPr id="24" name="Straight Connector 23"/>
            <p:cNvCxnSpPr/>
            <p:nvPr/>
          </p:nvCxnSpPr>
          <p:spPr>
            <a:xfrm>
              <a:off x="7934519" y="381000"/>
              <a:ext cx="980881"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9562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 Decomposition</a:t>
            </a:r>
          </a:p>
        </p:txBody>
      </p:sp>
      <p:sp>
        <p:nvSpPr>
          <p:cNvPr id="3" name="Content Placeholder 2"/>
          <p:cNvSpPr>
            <a:spLocks noGrp="1"/>
          </p:cNvSpPr>
          <p:nvPr>
            <p:ph idx="1"/>
          </p:nvPr>
        </p:nvSpPr>
        <p:spPr>
          <a:xfrm>
            <a:off x="457200" y="1295401"/>
            <a:ext cx="8686800" cy="2209800"/>
          </a:xfrm>
        </p:spPr>
        <p:txBody>
          <a:bodyPr/>
          <a:lstStyle/>
          <a:p>
            <a:r>
              <a:rPr lang="en-US" b="1" dirty="0">
                <a:solidFill>
                  <a:srgbClr val="D60093"/>
                </a:solidFill>
              </a:rPr>
              <a:t>Goal: Express A as a product of matrices C,U,R</a:t>
            </a:r>
          </a:p>
          <a:p>
            <a:pPr>
              <a:buNone/>
            </a:pPr>
            <a:r>
              <a:rPr lang="en-US" b="1" dirty="0"/>
              <a:t>	Make </a:t>
            </a:r>
            <a:r>
              <a:rPr lang="en-US" b="1" dirty="0" err="1">
                <a:latin typeface="Times New Roman"/>
                <a:cs typeface="Times New Roman"/>
              </a:rPr>
              <a:t>ǁ</a:t>
            </a:r>
            <a:r>
              <a:rPr lang="en-US" b="1" dirty="0" err="1"/>
              <a:t>A-C·U·R</a:t>
            </a:r>
            <a:r>
              <a:rPr lang="en-US" b="1" dirty="0" err="1">
                <a:latin typeface="Times New Roman"/>
                <a:cs typeface="Times New Roman"/>
              </a:rPr>
              <a:t>ǁ</a:t>
            </a:r>
            <a:r>
              <a:rPr lang="en-US" b="1" baseline="-25000" dirty="0" err="1">
                <a:latin typeface="Times New Roman"/>
                <a:cs typeface="Times New Roman"/>
              </a:rPr>
              <a:t>F</a:t>
            </a:r>
            <a:r>
              <a:rPr lang="en-US" b="1" dirty="0"/>
              <a:t> small</a:t>
            </a:r>
          </a:p>
          <a:p>
            <a:r>
              <a:rPr lang="en-US" b="1" dirty="0">
                <a:solidFill>
                  <a:srgbClr val="008000"/>
                </a:solidFill>
              </a:rPr>
              <a:t>“Constraints” on C and R:</a:t>
            </a:r>
          </a:p>
          <a:p>
            <a:pPr>
              <a:buNone/>
            </a:pPr>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54</a:t>
            </a:fld>
            <a:endParaRPr lang="en-US"/>
          </a:p>
        </p:txBody>
      </p:sp>
      <p:pic>
        <p:nvPicPr>
          <p:cNvPr id="19" name="Picture 3" descr="Edittex"/>
          <p:cNvPicPr>
            <a:picLocks noChangeAspect="1" noChangeArrowheads="1"/>
          </p:cNvPicPr>
          <p:nvPr>
            <p:custDataLst>
              <p:tags r:id="rId1"/>
            </p:custDataLst>
          </p:nvPr>
        </p:nvPicPr>
        <p:blipFill>
          <a:blip r:embed="rId3" cstate="print"/>
          <a:srcRect/>
          <a:stretch>
            <a:fillRect/>
          </a:stretch>
        </p:blipFill>
        <p:spPr>
          <a:xfrm>
            <a:off x="304800" y="2895600"/>
            <a:ext cx="8610600" cy="2463800"/>
          </a:xfrm>
          <a:prstGeom prst="rect">
            <a:avLst/>
          </a:prstGeom>
          <a:noFill/>
          <a:ln/>
        </p:spPr>
      </p:pic>
      <p:grpSp>
        <p:nvGrpSpPr>
          <p:cNvPr id="7" name="Group 4"/>
          <p:cNvGrpSpPr>
            <a:grpSpLocks/>
          </p:cNvGrpSpPr>
          <p:nvPr/>
        </p:nvGrpSpPr>
        <p:grpSpPr bwMode="auto">
          <a:xfrm>
            <a:off x="533400" y="3067050"/>
            <a:ext cx="2209800" cy="1752600"/>
            <a:chOff x="336" y="2112"/>
            <a:chExt cx="1392" cy="1104"/>
          </a:xfrm>
        </p:grpSpPr>
        <p:sp>
          <p:nvSpPr>
            <p:cNvPr id="21" name="Rectangle 5"/>
            <p:cNvSpPr>
              <a:spLocks noChangeArrowheads="1"/>
            </p:cNvSpPr>
            <p:nvPr/>
          </p:nvSpPr>
          <p:spPr bwMode="auto">
            <a:xfrm>
              <a:off x="336" y="2112"/>
              <a:ext cx="1392" cy="48"/>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22" name="Rectangle 6"/>
            <p:cNvSpPr>
              <a:spLocks noChangeArrowheads="1"/>
            </p:cNvSpPr>
            <p:nvPr/>
          </p:nvSpPr>
          <p:spPr bwMode="auto">
            <a:xfrm>
              <a:off x="336" y="2640"/>
              <a:ext cx="1392" cy="48"/>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23" name="Rectangle 7"/>
            <p:cNvSpPr>
              <a:spLocks noChangeArrowheads="1"/>
            </p:cNvSpPr>
            <p:nvPr/>
          </p:nvSpPr>
          <p:spPr bwMode="auto">
            <a:xfrm>
              <a:off x="336" y="3168"/>
              <a:ext cx="1392" cy="48"/>
            </a:xfrm>
            <a:prstGeom prst="rect">
              <a:avLst/>
            </a:prstGeom>
            <a:solidFill>
              <a:schemeClr val="hlink"/>
            </a:solidFill>
            <a:ln w="9525" algn="ctr">
              <a:solidFill>
                <a:schemeClr val="tx1"/>
              </a:solidFill>
              <a:miter lim="800000"/>
              <a:headEnd/>
              <a:tailEnd/>
            </a:ln>
            <a:effectLst/>
          </p:spPr>
          <p:txBody>
            <a:bodyPr wrap="none" anchor="ctr"/>
            <a:lstStyle/>
            <a:p>
              <a:endParaRPr lang="en-US"/>
            </a:p>
          </p:txBody>
        </p:sp>
      </p:grpSp>
      <p:grpSp>
        <p:nvGrpSpPr>
          <p:cNvPr id="8" name="Group 8"/>
          <p:cNvGrpSpPr>
            <a:grpSpLocks/>
          </p:cNvGrpSpPr>
          <p:nvPr/>
        </p:nvGrpSpPr>
        <p:grpSpPr bwMode="auto">
          <a:xfrm>
            <a:off x="6824663" y="3676650"/>
            <a:ext cx="2014537" cy="838200"/>
            <a:chOff x="4299" y="2496"/>
            <a:chExt cx="1269" cy="528"/>
          </a:xfrm>
        </p:grpSpPr>
        <p:sp>
          <p:nvSpPr>
            <p:cNvPr id="25" name="Rectangle 9"/>
            <p:cNvSpPr>
              <a:spLocks noChangeArrowheads="1"/>
            </p:cNvSpPr>
            <p:nvPr/>
          </p:nvSpPr>
          <p:spPr bwMode="auto">
            <a:xfrm>
              <a:off x="4308" y="2496"/>
              <a:ext cx="1248" cy="48"/>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26" name="Rectangle 10"/>
            <p:cNvSpPr>
              <a:spLocks noChangeArrowheads="1"/>
            </p:cNvSpPr>
            <p:nvPr/>
          </p:nvSpPr>
          <p:spPr bwMode="auto">
            <a:xfrm>
              <a:off x="4308" y="2880"/>
              <a:ext cx="1248" cy="48"/>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27" name="Rectangle 11"/>
            <p:cNvSpPr>
              <a:spLocks noChangeArrowheads="1"/>
            </p:cNvSpPr>
            <p:nvPr/>
          </p:nvSpPr>
          <p:spPr bwMode="auto">
            <a:xfrm>
              <a:off x="4299" y="2976"/>
              <a:ext cx="1248" cy="48"/>
            </a:xfrm>
            <a:prstGeom prst="rect">
              <a:avLst/>
            </a:prstGeom>
            <a:solidFill>
              <a:schemeClr val="hlink"/>
            </a:solidFill>
            <a:ln w="9525" algn="ctr">
              <a:solidFill>
                <a:schemeClr val="tx1"/>
              </a:solidFill>
              <a:miter lim="800000"/>
              <a:headEnd/>
              <a:tailEnd/>
            </a:ln>
            <a:effectLst/>
          </p:spPr>
          <p:txBody>
            <a:bodyPr wrap="none" anchor="ctr"/>
            <a:lstStyle/>
            <a:p>
              <a:endParaRPr lang="en-US"/>
            </a:p>
          </p:txBody>
        </p:sp>
        <p:sp>
          <p:nvSpPr>
            <p:cNvPr id="28" name="Rectangle 12"/>
            <p:cNvSpPr>
              <a:spLocks noChangeArrowheads="1"/>
            </p:cNvSpPr>
            <p:nvPr/>
          </p:nvSpPr>
          <p:spPr bwMode="auto">
            <a:xfrm>
              <a:off x="4302" y="2784"/>
              <a:ext cx="1248" cy="48"/>
            </a:xfrm>
            <a:prstGeom prst="rect">
              <a:avLst/>
            </a:prstGeom>
            <a:solidFill>
              <a:schemeClr val="folHlink"/>
            </a:solidFill>
            <a:ln w="9525" algn="ctr">
              <a:solidFill>
                <a:schemeClr val="tx1"/>
              </a:solidFill>
              <a:miter lim="800000"/>
              <a:headEnd/>
              <a:tailEnd/>
            </a:ln>
            <a:effectLst/>
          </p:spPr>
          <p:txBody>
            <a:bodyPr wrap="none" anchor="ctr"/>
            <a:lstStyle/>
            <a:p>
              <a:endParaRPr lang="en-US"/>
            </a:p>
          </p:txBody>
        </p:sp>
        <p:sp>
          <p:nvSpPr>
            <p:cNvPr id="29" name="Rectangle 13"/>
            <p:cNvSpPr>
              <a:spLocks noChangeArrowheads="1"/>
            </p:cNvSpPr>
            <p:nvPr/>
          </p:nvSpPr>
          <p:spPr bwMode="auto">
            <a:xfrm>
              <a:off x="4320" y="2592"/>
              <a:ext cx="1248" cy="48"/>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sp>
          <p:nvSpPr>
            <p:cNvPr id="30" name="Rectangle 14"/>
            <p:cNvSpPr>
              <a:spLocks noChangeArrowheads="1"/>
            </p:cNvSpPr>
            <p:nvPr/>
          </p:nvSpPr>
          <p:spPr bwMode="auto">
            <a:xfrm>
              <a:off x="4320" y="2688"/>
              <a:ext cx="1248" cy="48"/>
            </a:xfrm>
            <a:prstGeom prst="rect">
              <a:avLst/>
            </a:prstGeom>
            <a:solidFill>
              <a:srgbClr val="FF0000"/>
            </a:solidFill>
            <a:ln w="9525" algn="ctr">
              <a:solidFill>
                <a:schemeClr val="tx1"/>
              </a:solidFill>
              <a:miter lim="800000"/>
              <a:headEnd/>
              <a:tailEnd/>
            </a:ln>
            <a:effectLst/>
          </p:spPr>
          <p:txBody>
            <a:bodyPr wrap="none" anchor="ctr"/>
            <a:lstStyle/>
            <a:p>
              <a:endParaRPr lang="en-US"/>
            </a:p>
          </p:txBody>
        </p:sp>
      </p:grpSp>
      <p:grpSp>
        <p:nvGrpSpPr>
          <p:cNvPr id="9" name="Group 20"/>
          <p:cNvGrpSpPr>
            <a:grpSpLocks/>
          </p:cNvGrpSpPr>
          <p:nvPr/>
        </p:nvGrpSpPr>
        <p:grpSpPr bwMode="auto">
          <a:xfrm>
            <a:off x="5083177" y="4438652"/>
            <a:ext cx="2803526" cy="1027113"/>
            <a:chOff x="3202" y="2976"/>
            <a:chExt cx="1766" cy="647"/>
          </a:xfrm>
        </p:grpSpPr>
        <p:sp>
          <p:nvSpPr>
            <p:cNvPr id="32" name="Line 18"/>
            <p:cNvSpPr>
              <a:spLocks noChangeShapeType="1"/>
            </p:cNvSpPr>
            <p:nvPr/>
          </p:nvSpPr>
          <p:spPr bwMode="auto">
            <a:xfrm>
              <a:off x="3600" y="2976"/>
              <a:ext cx="144" cy="288"/>
            </a:xfrm>
            <a:prstGeom prst="line">
              <a:avLst/>
            </a:prstGeom>
            <a:noFill/>
            <a:ln w="19050" cap="rnd">
              <a:solidFill>
                <a:srgbClr val="FF0000"/>
              </a:solidFill>
              <a:round/>
              <a:headEnd/>
              <a:tailEnd type="triangle" w="med" len="med"/>
            </a:ln>
            <a:effectLst/>
          </p:spPr>
          <p:txBody>
            <a:bodyPr/>
            <a:lstStyle/>
            <a:p>
              <a:endParaRPr lang="en-US"/>
            </a:p>
          </p:txBody>
        </p:sp>
        <p:sp>
          <p:nvSpPr>
            <p:cNvPr id="33" name="Text Box 19"/>
            <p:cNvSpPr txBox="1">
              <a:spLocks noChangeArrowheads="1"/>
            </p:cNvSpPr>
            <p:nvPr/>
          </p:nvSpPr>
          <p:spPr bwMode="auto">
            <a:xfrm>
              <a:off x="3202" y="3216"/>
              <a:ext cx="1766" cy="407"/>
            </a:xfrm>
            <a:prstGeom prst="rect">
              <a:avLst/>
            </a:prstGeom>
            <a:noFill/>
            <a:ln w="19050" cap="rnd" algn="ctr">
              <a:noFill/>
              <a:miter lim="800000"/>
              <a:headEnd/>
              <a:tailEnd/>
            </a:ln>
            <a:effectLst/>
          </p:spPr>
          <p:txBody>
            <a:bodyPr wrap="none">
              <a:spAutoFit/>
            </a:bodyPr>
            <a:lstStyle/>
            <a:p>
              <a:r>
                <a:rPr lang="en-US" sz="1800" b="1" dirty="0">
                  <a:solidFill>
                    <a:srgbClr val="008000"/>
                  </a:solidFill>
                </a:rPr>
                <a:t>Pseudo-inverse of </a:t>
              </a:r>
            </a:p>
            <a:p>
              <a:r>
                <a:rPr lang="en-US" sz="1800" b="1" dirty="0">
                  <a:solidFill>
                    <a:srgbClr val="008000"/>
                  </a:solidFill>
                </a:rPr>
                <a:t>the intersection of C and R</a:t>
              </a:r>
            </a:p>
          </p:txBody>
        </p:sp>
      </p:grpSp>
      <p:sp>
        <p:nvSpPr>
          <p:cNvPr id="34" name="Rectangle 21"/>
          <p:cNvSpPr>
            <a:spLocks noChangeArrowheads="1"/>
          </p:cNvSpPr>
          <p:nvPr/>
        </p:nvSpPr>
        <p:spPr bwMode="auto">
          <a:xfrm>
            <a:off x="5257800" y="3600450"/>
            <a:ext cx="990600" cy="990600"/>
          </a:xfrm>
          <a:prstGeom prst="rect">
            <a:avLst/>
          </a:prstGeom>
          <a:solidFill>
            <a:schemeClr val="bg2">
              <a:alpha val="39000"/>
            </a:schemeClr>
          </a:solidFill>
          <a:ln w="19050" cap="rnd" algn="ctr">
            <a:noFill/>
            <a:miter lim="800000"/>
            <a:headEnd/>
            <a:tailEnd/>
          </a:ln>
          <a:effectLst/>
        </p:spPr>
        <p:txBody>
          <a:bodyPr wrap="none" anchor="ctr"/>
          <a:lstStyle/>
          <a:p>
            <a:endParaRPr lang="en-US"/>
          </a:p>
        </p:txBody>
      </p:sp>
      <p:sp>
        <p:nvSpPr>
          <p:cNvPr id="35" name="Text Box 24"/>
          <p:cNvSpPr txBox="1">
            <a:spLocks noChangeArrowheads="1"/>
          </p:cNvSpPr>
          <p:nvPr/>
        </p:nvSpPr>
        <p:spPr bwMode="auto">
          <a:xfrm>
            <a:off x="441325" y="2560638"/>
            <a:ext cx="184150" cy="457200"/>
          </a:xfrm>
          <a:prstGeom prst="rect">
            <a:avLst/>
          </a:prstGeom>
          <a:noFill/>
          <a:ln w="19050" cap="rnd" algn="ctr">
            <a:noFill/>
            <a:miter lim="800000"/>
            <a:headEnd/>
            <a:tailEnd/>
          </a:ln>
          <a:effectLst/>
        </p:spPr>
        <p:txBody>
          <a:bodyPr wrap="none">
            <a:spAutoFit/>
          </a:bodyPr>
          <a:lstStyle/>
          <a:p>
            <a:endParaRPr lang="en-US"/>
          </a:p>
        </p:txBody>
      </p:sp>
      <p:sp>
        <p:nvSpPr>
          <p:cNvPr id="24" name="TextBox 23"/>
          <p:cNvSpPr txBox="1"/>
          <p:nvPr/>
        </p:nvSpPr>
        <p:spPr>
          <a:xfrm>
            <a:off x="1498260" y="5572780"/>
            <a:ext cx="412292" cy="523220"/>
          </a:xfrm>
          <a:prstGeom prst="rect">
            <a:avLst/>
          </a:prstGeom>
          <a:noFill/>
        </p:spPr>
        <p:txBody>
          <a:bodyPr wrap="none" rtlCol="0">
            <a:spAutoFit/>
          </a:bodyPr>
          <a:lstStyle/>
          <a:p>
            <a:r>
              <a:rPr lang="en-US" sz="2800" dirty="0"/>
              <a:t>A</a:t>
            </a:r>
          </a:p>
        </p:txBody>
      </p:sp>
      <p:sp>
        <p:nvSpPr>
          <p:cNvPr id="31" name="TextBox 30"/>
          <p:cNvSpPr txBox="1"/>
          <p:nvPr/>
        </p:nvSpPr>
        <p:spPr>
          <a:xfrm>
            <a:off x="3860460" y="5572780"/>
            <a:ext cx="396262" cy="523220"/>
          </a:xfrm>
          <a:prstGeom prst="rect">
            <a:avLst/>
          </a:prstGeom>
          <a:noFill/>
        </p:spPr>
        <p:txBody>
          <a:bodyPr wrap="none" rtlCol="0">
            <a:spAutoFit/>
          </a:bodyPr>
          <a:lstStyle/>
          <a:p>
            <a:r>
              <a:rPr lang="en-US" sz="2800" dirty="0"/>
              <a:t>C</a:t>
            </a:r>
          </a:p>
        </p:txBody>
      </p:sp>
      <p:sp>
        <p:nvSpPr>
          <p:cNvPr id="36" name="TextBox 35"/>
          <p:cNvSpPr txBox="1"/>
          <p:nvPr/>
        </p:nvSpPr>
        <p:spPr>
          <a:xfrm>
            <a:off x="5547338" y="5562600"/>
            <a:ext cx="425116" cy="523220"/>
          </a:xfrm>
          <a:prstGeom prst="rect">
            <a:avLst/>
          </a:prstGeom>
          <a:noFill/>
        </p:spPr>
        <p:txBody>
          <a:bodyPr wrap="none" rtlCol="0">
            <a:spAutoFit/>
          </a:bodyPr>
          <a:lstStyle/>
          <a:p>
            <a:r>
              <a:rPr lang="en-US" sz="2800" dirty="0"/>
              <a:t>U</a:t>
            </a:r>
          </a:p>
        </p:txBody>
      </p:sp>
      <p:sp>
        <p:nvSpPr>
          <p:cNvPr id="37" name="TextBox 36"/>
          <p:cNvSpPr txBox="1"/>
          <p:nvPr/>
        </p:nvSpPr>
        <p:spPr>
          <a:xfrm>
            <a:off x="7543800" y="5562600"/>
            <a:ext cx="396262" cy="523220"/>
          </a:xfrm>
          <a:prstGeom prst="rect">
            <a:avLst/>
          </a:prstGeom>
          <a:noFill/>
        </p:spPr>
        <p:txBody>
          <a:bodyPr wrap="none" rtlCol="0">
            <a:spAutoFit/>
          </a:bodyPr>
          <a:lstStyle/>
          <a:p>
            <a:r>
              <a:rPr lang="en-US" sz="2800" dirty="0"/>
              <a:t>R</a:t>
            </a:r>
          </a:p>
        </p:txBody>
      </p:sp>
      <p:grpSp>
        <p:nvGrpSpPr>
          <p:cNvPr id="39" name="Group 38"/>
          <p:cNvGrpSpPr/>
          <p:nvPr/>
        </p:nvGrpSpPr>
        <p:grpSpPr>
          <a:xfrm>
            <a:off x="6781800" y="76200"/>
            <a:ext cx="2305439" cy="800219"/>
            <a:chOff x="6781800" y="76200"/>
            <a:chExt cx="2305439" cy="800219"/>
          </a:xfrm>
        </p:grpSpPr>
        <p:sp>
          <p:nvSpPr>
            <p:cNvPr id="40" name="TextBox 39"/>
            <p:cNvSpPr txBox="1"/>
            <p:nvPr/>
          </p:nvSpPr>
          <p:spPr>
            <a:xfrm>
              <a:off x="6781800" y="76200"/>
              <a:ext cx="2305439" cy="800219"/>
            </a:xfrm>
            <a:prstGeom prst="rect">
              <a:avLst/>
            </a:prstGeom>
            <a:solidFill>
              <a:schemeClr val="bg1"/>
            </a:solidFill>
          </p:spPr>
          <p:txBody>
            <a:bodyPr wrap="none" rtlCol="0">
              <a:spAutoFit/>
            </a:bodyPr>
            <a:lstStyle/>
            <a:p>
              <a:r>
                <a:rPr lang="en-US" dirty="0" err="1">
                  <a:solidFill>
                    <a:srgbClr val="008000"/>
                  </a:solidFill>
                </a:rPr>
                <a:t>Frobenius</a:t>
              </a:r>
              <a:r>
                <a:rPr lang="en-US" dirty="0">
                  <a:solidFill>
                    <a:srgbClr val="008000"/>
                  </a:solidFill>
                </a:rPr>
                <a:t> norm:</a:t>
              </a:r>
            </a:p>
            <a:p>
              <a:r>
                <a:rPr lang="en-US" sz="2800" dirty="0" err="1">
                  <a:solidFill>
                    <a:srgbClr val="008000"/>
                  </a:solidFill>
                  <a:latin typeface="Times New Roman"/>
                  <a:cs typeface="Times New Roman"/>
                </a:rPr>
                <a:t>ǁ</a:t>
              </a:r>
              <a:r>
                <a:rPr lang="en-US" sz="2800" dirty="0" err="1">
                  <a:solidFill>
                    <a:srgbClr val="008000"/>
                  </a:solidFill>
                  <a:latin typeface="Times New Roman" pitchFamily="18" charset="0"/>
                  <a:cs typeface="Times New Roman" pitchFamily="18" charset="0"/>
                </a:rPr>
                <a:t>X</a:t>
              </a:r>
              <a:r>
                <a:rPr lang="en-US" sz="2800" dirty="0" err="1">
                  <a:solidFill>
                    <a:srgbClr val="008000"/>
                  </a:solidFill>
                  <a:latin typeface="Times New Roman"/>
                  <a:cs typeface="Times New Roman"/>
                </a:rPr>
                <a:t>ǁ</a:t>
              </a:r>
              <a:r>
                <a:rPr lang="en-US" sz="2800" baseline="-25000" dirty="0" err="1">
                  <a:solidFill>
                    <a:srgbClr val="008000"/>
                  </a:solidFill>
                  <a:latin typeface="Times New Roman"/>
                  <a:cs typeface="Times New Roman"/>
                </a:rPr>
                <a:t>F</a:t>
              </a:r>
              <a:r>
                <a:rPr lang="en-US" sz="2800" baseline="-25000" dirty="0">
                  <a:solidFill>
                    <a:srgbClr val="008000"/>
                  </a:solidFill>
                  <a:latin typeface="Times New Roman"/>
                  <a:cs typeface="Times New Roman"/>
                </a:rPr>
                <a:t> </a:t>
              </a:r>
              <a:r>
                <a:rPr lang="en-US" sz="2800" dirty="0">
                  <a:solidFill>
                    <a:srgbClr val="008000"/>
                  </a:solidFill>
                </a:rPr>
                <a:t>= </a:t>
              </a:r>
              <a:r>
                <a:rPr lang="en-US" sz="2800" dirty="0">
                  <a:solidFill>
                    <a:srgbClr val="008000"/>
                  </a:solidFill>
                  <a:sym typeface="Symbol"/>
                </a:rPr>
                <a:t> </a:t>
              </a:r>
              <a:r>
                <a:rPr lang="el-GR" sz="2800" dirty="0">
                  <a:solidFill>
                    <a:srgbClr val="008000"/>
                  </a:solidFill>
                  <a:latin typeface="Times New Roman"/>
                  <a:cs typeface="Times New Roman"/>
                </a:rPr>
                <a:t>Σ</a:t>
              </a:r>
              <a:r>
                <a:rPr lang="en-US" sz="2800" baseline="-25000" dirty="0" err="1">
                  <a:solidFill>
                    <a:srgbClr val="008000"/>
                  </a:solidFill>
                  <a:latin typeface="Times New Roman"/>
                  <a:cs typeface="Times New Roman"/>
                </a:rPr>
                <a:t>ij</a:t>
              </a:r>
              <a:r>
                <a:rPr lang="en-US" sz="2800" dirty="0">
                  <a:solidFill>
                    <a:srgbClr val="008000"/>
                  </a:solidFill>
                  <a:latin typeface="Times New Roman"/>
                  <a:cs typeface="Times New Roman"/>
                </a:rPr>
                <a:t> X</a:t>
              </a:r>
              <a:r>
                <a:rPr lang="en-US" sz="2800" baseline="-25000" dirty="0">
                  <a:solidFill>
                    <a:srgbClr val="008000"/>
                  </a:solidFill>
                  <a:latin typeface="Times New Roman"/>
                  <a:cs typeface="Times New Roman"/>
                </a:rPr>
                <a:t>ij</a:t>
              </a:r>
              <a:r>
                <a:rPr lang="en-US" sz="2800" baseline="30000" dirty="0">
                  <a:solidFill>
                    <a:srgbClr val="008000"/>
                  </a:solidFill>
                  <a:latin typeface="Times New Roman"/>
                  <a:cs typeface="Times New Roman"/>
                </a:rPr>
                <a:t>2</a:t>
              </a:r>
              <a:endParaRPr lang="en-US" sz="2800" baseline="30000" dirty="0">
                <a:solidFill>
                  <a:srgbClr val="008000"/>
                </a:solidFill>
              </a:endParaRPr>
            </a:p>
          </p:txBody>
        </p:sp>
        <p:cxnSp>
          <p:nvCxnSpPr>
            <p:cNvPr id="41" name="Straight Connector 40"/>
            <p:cNvCxnSpPr/>
            <p:nvPr/>
          </p:nvCxnSpPr>
          <p:spPr>
            <a:xfrm>
              <a:off x="7934519" y="381000"/>
              <a:ext cx="980881"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6048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87552"/>
          </a:xfrm>
        </p:spPr>
        <p:txBody>
          <a:bodyPr>
            <a:normAutofit/>
          </a:bodyPr>
          <a:lstStyle/>
          <a:p>
            <a:r>
              <a:rPr lang="en-US" dirty="0"/>
              <a:t>CUR: Provably good approx. to SVD</a:t>
            </a:r>
          </a:p>
        </p:txBody>
      </p:sp>
      <p:sp>
        <p:nvSpPr>
          <p:cNvPr id="3" name="Content Placeholder 2"/>
          <p:cNvSpPr>
            <a:spLocks noGrp="1"/>
          </p:cNvSpPr>
          <p:nvPr>
            <p:ph idx="1"/>
          </p:nvPr>
        </p:nvSpPr>
        <p:spPr/>
        <p:txBody>
          <a:bodyPr>
            <a:normAutofit/>
          </a:bodyPr>
          <a:lstStyle/>
          <a:p>
            <a:r>
              <a:rPr lang="en-US" b="1" dirty="0">
                <a:solidFill>
                  <a:srgbClr val="D60093"/>
                </a:solidFill>
              </a:rPr>
              <a:t>Let:</a:t>
            </a:r>
            <a:br>
              <a:rPr lang="en-US" dirty="0"/>
            </a:br>
            <a:r>
              <a:rPr lang="en-US" b="1" dirty="0" err="1"/>
              <a:t>A</a:t>
            </a:r>
            <a:r>
              <a:rPr lang="en-US" b="1" baseline="-25000" dirty="0" err="1"/>
              <a:t>k</a:t>
            </a:r>
            <a:r>
              <a:rPr lang="en-US" dirty="0"/>
              <a:t> be the “best” rank </a:t>
            </a:r>
            <a:r>
              <a:rPr lang="en-US" b="1" i="1" dirty="0"/>
              <a:t>k</a:t>
            </a:r>
            <a:r>
              <a:rPr lang="en-US" dirty="0"/>
              <a:t> approximation </a:t>
            </a:r>
            <a:br>
              <a:rPr lang="en-US" dirty="0"/>
            </a:br>
            <a:r>
              <a:rPr lang="en-US" dirty="0"/>
              <a:t>to </a:t>
            </a:r>
            <a:r>
              <a:rPr lang="en-US" b="1" dirty="0"/>
              <a:t>A</a:t>
            </a:r>
            <a:r>
              <a:rPr lang="en-US" dirty="0"/>
              <a:t> </a:t>
            </a:r>
            <a:r>
              <a:rPr lang="en-US" dirty="0">
                <a:solidFill>
                  <a:schemeClr val="bg1">
                    <a:lumMod val="50000"/>
                  </a:schemeClr>
                </a:solidFill>
              </a:rPr>
              <a:t>(that is, </a:t>
            </a:r>
            <a:r>
              <a:rPr lang="en-US" b="1" dirty="0" err="1">
                <a:solidFill>
                  <a:schemeClr val="bg1">
                    <a:lumMod val="50000"/>
                  </a:schemeClr>
                </a:solidFill>
              </a:rPr>
              <a:t>A</a:t>
            </a:r>
            <a:r>
              <a:rPr lang="en-US" baseline="-25000" dirty="0" err="1">
                <a:solidFill>
                  <a:schemeClr val="bg1">
                    <a:lumMod val="50000"/>
                  </a:schemeClr>
                </a:solidFill>
              </a:rPr>
              <a:t>k</a:t>
            </a:r>
            <a:r>
              <a:rPr lang="en-US" dirty="0">
                <a:solidFill>
                  <a:schemeClr val="bg1">
                    <a:lumMod val="50000"/>
                  </a:schemeClr>
                </a:solidFill>
              </a:rPr>
              <a:t> is SVD of A)</a:t>
            </a:r>
          </a:p>
          <a:p>
            <a:pPr>
              <a:buFontTx/>
              <a:buNone/>
            </a:pPr>
            <a:endParaRPr lang="en-US" i="1" dirty="0"/>
          </a:p>
          <a:p>
            <a:pPr>
              <a:buFontTx/>
              <a:buNone/>
            </a:pPr>
            <a:r>
              <a:rPr lang="en-US" b="1" u="sng" dirty="0"/>
              <a:t>Theorem</a:t>
            </a:r>
            <a:r>
              <a:rPr lang="en-US" dirty="0"/>
              <a:t> </a:t>
            </a:r>
            <a:r>
              <a:rPr lang="en-US" dirty="0">
                <a:solidFill>
                  <a:schemeClr val="bg1">
                    <a:lumMod val="50000"/>
                  </a:schemeClr>
                </a:solidFill>
              </a:rPr>
              <a:t>[</a:t>
            </a:r>
            <a:r>
              <a:rPr lang="en-US" dirty="0" err="1">
                <a:solidFill>
                  <a:schemeClr val="bg1">
                    <a:lumMod val="50000"/>
                  </a:schemeClr>
                </a:solidFill>
              </a:rPr>
              <a:t>Drineas</a:t>
            </a:r>
            <a:r>
              <a:rPr lang="en-US" dirty="0">
                <a:solidFill>
                  <a:schemeClr val="bg1">
                    <a:lumMod val="50000"/>
                  </a:schemeClr>
                </a:solidFill>
              </a:rPr>
              <a:t> et al.]</a:t>
            </a:r>
            <a:endParaRPr lang="en-US" dirty="0"/>
          </a:p>
          <a:p>
            <a:pPr>
              <a:buFontTx/>
              <a:buNone/>
            </a:pPr>
            <a:r>
              <a:rPr lang="en-US" dirty="0"/>
              <a:t>	</a:t>
            </a:r>
            <a:r>
              <a:rPr lang="en-US" b="1" dirty="0"/>
              <a:t>CUR</a:t>
            </a:r>
            <a:r>
              <a:rPr lang="en-US" dirty="0"/>
              <a:t> in O(</a:t>
            </a:r>
            <a:r>
              <a:rPr lang="en-US" b="1" dirty="0" err="1"/>
              <a:t>m·n</a:t>
            </a:r>
            <a:r>
              <a:rPr lang="en-US" dirty="0"/>
              <a:t>) time achieves </a:t>
            </a:r>
          </a:p>
          <a:p>
            <a:pPr lvl="1"/>
            <a:r>
              <a:rPr lang="en-US" b="1" dirty="0" err="1">
                <a:latin typeface="Times New Roman"/>
                <a:cs typeface="Times New Roman"/>
              </a:rPr>
              <a:t>ǁ</a:t>
            </a:r>
            <a:r>
              <a:rPr lang="en-US" b="1" dirty="0" err="1"/>
              <a:t>A-CUR</a:t>
            </a:r>
            <a:r>
              <a:rPr lang="en-US" b="1" dirty="0" err="1">
                <a:latin typeface="Times New Roman"/>
                <a:cs typeface="Times New Roman"/>
              </a:rPr>
              <a:t>ǁ</a:t>
            </a:r>
            <a:r>
              <a:rPr lang="en-US" b="1" baseline="-25000" dirty="0" err="1">
                <a:latin typeface="Times New Roman"/>
                <a:cs typeface="Times New Roman"/>
              </a:rPr>
              <a:t>F</a:t>
            </a:r>
            <a:r>
              <a:rPr lang="en-US" b="1" dirty="0"/>
              <a:t> </a:t>
            </a:r>
            <a:r>
              <a:rPr lang="en-US" b="1" dirty="0">
                <a:sym typeface="Symbol"/>
              </a:rPr>
              <a:t></a:t>
            </a:r>
            <a:r>
              <a:rPr lang="en-US" b="1" dirty="0"/>
              <a:t> </a:t>
            </a:r>
            <a:r>
              <a:rPr lang="en-US" b="1" dirty="0" err="1">
                <a:latin typeface="Times New Roman"/>
                <a:cs typeface="Times New Roman"/>
              </a:rPr>
              <a:t>ǁ</a:t>
            </a:r>
            <a:r>
              <a:rPr lang="en-US" b="1" dirty="0" err="1"/>
              <a:t>A-A</a:t>
            </a:r>
            <a:r>
              <a:rPr lang="en-US" b="1" baseline="-25000" dirty="0" err="1"/>
              <a:t>k</a:t>
            </a:r>
            <a:r>
              <a:rPr lang="en-US" b="1" dirty="0" err="1">
                <a:latin typeface="Times New Roman"/>
                <a:cs typeface="Times New Roman"/>
              </a:rPr>
              <a:t>ǁ</a:t>
            </a:r>
            <a:r>
              <a:rPr lang="en-US" b="1" baseline="-25000" dirty="0" err="1">
                <a:latin typeface="Times New Roman"/>
                <a:cs typeface="Times New Roman"/>
              </a:rPr>
              <a:t>F</a:t>
            </a:r>
            <a:r>
              <a:rPr lang="en-US" b="1" dirty="0">
                <a:latin typeface="Times New Roman"/>
                <a:cs typeface="Times New Roman"/>
              </a:rPr>
              <a:t> </a:t>
            </a:r>
            <a:r>
              <a:rPr lang="en-US" b="1" dirty="0"/>
              <a:t>+ </a:t>
            </a:r>
            <a:r>
              <a:rPr lang="en-US" b="1" dirty="0">
                <a:sym typeface="Symbol" pitchFamily="18" charset="2"/>
              </a:rPr>
              <a:t></a:t>
            </a:r>
            <a:r>
              <a:rPr lang="en-US" b="1" dirty="0" err="1">
                <a:latin typeface="Times New Roman"/>
                <a:cs typeface="Times New Roman"/>
              </a:rPr>
              <a:t>ǁ</a:t>
            </a:r>
            <a:r>
              <a:rPr lang="en-US" b="1" dirty="0" err="1"/>
              <a:t>A</a:t>
            </a:r>
            <a:r>
              <a:rPr lang="en-US" b="1" dirty="0" err="1">
                <a:latin typeface="Times New Roman"/>
                <a:cs typeface="Times New Roman"/>
              </a:rPr>
              <a:t>ǁ</a:t>
            </a:r>
            <a:r>
              <a:rPr lang="en-US" b="1" baseline="-25000" dirty="0" err="1">
                <a:latin typeface="Times New Roman"/>
                <a:cs typeface="Times New Roman"/>
              </a:rPr>
              <a:t>F</a:t>
            </a:r>
            <a:endParaRPr lang="en-US" b="1" dirty="0"/>
          </a:p>
          <a:p>
            <a:pPr lvl="1">
              <a:buNone/>
            </a:pPr>
            <a:r>
              <a:rPr lang="en-US" dirty="0"/>
              <a:t>with probability at least </a:t>
            </a:r>
            <a:r>
              <a:rPr lang="en-US" b="1" dirty="0"/>
              <a:t>1-</a:t>
            </a:r>
            <a:r>
              <a:rPr lang="en-US" b="1" dirty="0">
                <a:sym typeface="Symbol" pitchFamily="18" charset="2"/>
              </a:rPr>
              <a:t></a:t>
            </a:r>
            <a:r>
              <a:rPr lang="en-US" dirty="0"/>
              <a:t>, by picking</a:t>
            </a:r>
          </a:p>
          <a:p>
            <a:pPr lvl="1"/>
            <a:r>
              <a:rPr lang="en-US" sz="2400" b="1" dirty="0">
                <a:solidFill>
                  <a:schemeClr val="accent3"/>
                </a:solidFill>
              </a:rPr>
              <a:t>O(k log(1/</a:t>
            </a:r>
            <a:r>
              <a:rPr lang="en-US" sz="2400" b="1" dirty="0">
                <a:solidFill>
                  <a:schemeClr val="accent3"/>
                </a:solidFill>
                <a:sym typeface="Symbol" pitchFamily="18" charset="2"/>
              </a:rPr>
              <a:t></a:t>
            </a:r>
            <a:r>
              <a:rPr lang="en-US" sz="2400" b="1" dirty="0">
                <a:solidFill>
                  <a:schemeClr val="accent3"/>
                </a:solidFill>
              </a:rPr>
              <a:t>)/</a:t>
            </a:r>
            <a:r>
              <a:rPr lang="en-US" sz="2400" b="1" dirty="0">
                <a:solidFill>
                  <a:schemeClr val="accent3"/>
                </a:solidFill>
                <a:sym typeface="Symbol" pitchFamily="18" charset="2"/>
              </a:rPr>
              <a:t></a:t>
            </a:r>
            <a:r>
              <a:rPr lang="en-US" sz="2400" b="1" baseline="30000" dirty="0">
                <a:solidFill>
                  <a:schemeClr val="accent3"/>
                </a:solidFill>
                <a:sym typeface="Symbol" pitchFamily="18" charset="2"/>
              </a:rPr>
              <a:t>2</a:t>
            </a:r>
            <a:r>
              <a:rPr lang="en-US" sz="2400" b="1" dirty="0">
                <a:solidFill>
                  <a:schemeClr val="accent3"/>
                </a:solidFill>
              </a:rPr>
              <a:t>)</a:t>
            </a:r>
            <a:r>
              <a:rPr lang="en-US" sz="2400" dirty="0">
                <a:solidFill>
                  <a:schemeClr val="accent3"/>
                </a:solidFill>
              </a:rPr>
              <a:t> </a:t>
            </a:r>
            <a:r>
              <a:rPr lang="en-US" sz="2400" dirty="0"/>
              <a:t>columns, and</a:t>
            </a:r>
          </a:p>
          <a:p>
            <a:pPr lvl="1"/>
            <a:r>
              <a:rPr lang="en-US" sz="2400" b="1" dirty="0">
                <a:solidFill>
                  <a:schemeClr val="accent3"/>
                </a:solidFill>
              </a:rPr>
              <a:t>O(k</a:t>
            </a:r>
            <a:r>
              <a:rPr lang="en-US" sz="2400" b="1" baseline="30000" dirty="0">
                <a:solidFill>
                  <a:schemeClr val="accent3"/>
                </a:solidFill>
              </a:rPr>
              <a:t>2 </a:t>
            </a:r>
            <a:r>
              <a:rPr lang="en-US" sz="2400" b="1" dirty="0">
                <a:solidFill>
                  <a:schemeClr val="accent3"/>
                </a:solidFill>
              </a:rPr>
              <a:t>log</a:t>
            </a:r>
            <a:r>
              <a:rPr lang="en-US" sz="2400" b="1" baseline="30000" dirty="0">
                <a:solidFill>
                  <a:schemeClr val="accent3"/>
                </a:solidFill>
              </a:rPr>
              <a:t>3</a:t>
            </a:r>
            <a:r>
              <a:rPr lang="en-US" sz="2400" b="1" dirty="0">
                <a:solidFill>
                  <a:schemeClr val="accent3"/>
                </a:solidFill>
              </a:rPr>
              <a:t>(1/</a:t>
            </a:r>
            <a:r>
              <a:rPr lang="en-US" sz="2400" b="1" dirty="0">
                <a:solidFill>
                  <a:schemeClr val="accent3"/>
                </a:solidFill>
                <a:sym typeface="Symbol" pitchFamily="18" charset="2"/>
              </a:rPr>
              <a:t></a:t>
            </a:r>
            <a:r>
              <a:rPr lang="en-US" sz="2400" b="1" dirty="0">
                <a:solidFill>
                  <a:schemeClr val="accent3"/>
                </a:solidFill>
              </a:rPr>
              <a:t>)/</a:t>
            </a:r>
            <a:r>
              <a:rPr lang="en-US" sz="2400" b="1" dirty="0">
                <a:solidFill>
                  <a:schemeClr val="accent3"/>
                </a:solidFill>
                <a:sym typeface="Symbol" pitchFamily="18" charset="2"/>
              </a:rPr>
              <a:t></a:t>
            </a:r>
            <a:r>
              <a:rPr lang="en-US" sz="2400" b="1" baseline="30000" dirty="0">
                <a:solidFill>
                  <a:schemeClr val="accent3"/>
                </a:solidFill>
                <a:sym typeface="Symbol" pitchFamily="18" charset="2"/>
              </a:rPr>
              <a:t>6</a:t>
            </a:r>
            <a:r>
              <a:rPr lang="en-US" sz="2400" b="1" dirty="0">
                <a:solidFill>
                  <a:schemeClr val="accent3"/>
                </a:solidFill>
              </a:rPr>
              <a:t>)</a:t>
            </a:r>
            <a:r>
              <a:rPr lang="en-US" sz="2400" dirty="0">
                <a:solidFill>
                  <a:schemeClr val="accent3"/>
                </a:solidFill>
              </a:rPr>
              <a:t> </a:t>
            </a:r>
            <a:r>
              <a:rPr lang="en-US" sz="2400" dirty="0"/>
              <a:t>rows</a:t>
            </a:r>
          </a:p>
          <a:p>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55</a:t>
            </a:fld>
            <a:endParaRPr lang="en-US"/>
          </a:p>
        </p:txBody>
      </p:sp>
      <p:sp>
        <p:nvSpPr>
          <p:cNvPr id="8" name="TextBox 7"/>
          <p:cNvSpPr txBox="1"/>
          <p:nvPr/>
        </p:nvSpPr>
        <p:spPr>
          <a:xfrm>
            <a:off x="6400800" y="5722203"/>
            <a:ext cx="2545890" cy="830997"/>
          </a:xfrm>
          <a:prstGeom prst="rect">
            <a:avLst/>
          </a:prstGeom>
          <a:noFill/>
        </p:spPr>
        <p:txBody>
          <a:bodyPr wrap="none" rtlCol="0">
            <a:spAutoFit/>
          </a:bodyPr>
          <a:lstStyle/>
          <a:p>
            <a:r>
              <a:rPr lang="en-US" sz="2400" b="1" dirty="0">
                <a:solidFill>
                  <a:srgbClr val="008000"/>
                </a:solidFill>
                <a:latin typeface="Arial" pitchFamily="34" charset="0"/>
                <a:cs typeface="Arial" pitchFamily="34" charset="0"/>
              </a:rPr>
              <a:t>In practice:</a:t>
            </a:r>
          </a:p>
          <a:p>
            <a:r>
              <a:rPr lang="en-US" sz="2400" dirty="0">
                <a:solidFill>
                  <a:srgbClr val="008000"/>
                </a:solidFill>
                <a:latin typeface="Arial" pitchFamily="34" charset="0"/>
                <a:cs typeface="Arial" pitchFamily="34" charset="0"/>
              </a:rPr>
              <a:t>Pick 4</a:t>
            </a:r>
            <a:r>
              <a:rPr lang="en-US" sz="2400" i="1" dirty="0">
                <a:solidFill>
                  <a:srgbClr val="008000"/>
                </a:solidFill>
                <a:latin typeface="Arial" pitchFamily="34" charset="0"/>
                <a:cs typeface="Arial" pitchFamily="34" charset="0"/>
              </a:rPr>
              <a:t>k</a:t>
            </a:r>
            <a:r>
              <a:rPr lang="en-US" sz="2400" dirty="0">
                <a:solidFill>
                  <a:srgbClr val="008000"/>
                </a:solidFill>
                <a:latin typeface="Arial" pitchFamily="34" charset="0"/>
                <a:cs typeface="Arial" pitchFamily="34" charset="0"/>
              </a:rPr>
              <a:t> cols/rows</a:t>
            </a:r>
          </a:p>
        </p:txBody>
      </p:sp>
    </p:spTree>
    <p:extLst>
      <p:ext uri="{BB962C8B-B14F-4D97-AF65-F5344CB8AC3E}">
        <p14:creationId xmlns:p14="http://schemas.microsoft.com/office/powerpoint/2010/main" val="9399491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 How it Works</a:t>
            </a:r>
          </a:p>
        </p:txBody>
      </p:sp>
      <p:sp>
        <p:nvSpPr>
          <p:cNvPr id="3" name="Content Placeholder 2"/>
          <p:cNvSpPr>
            <a:spLocks noGrp="1"/>
          </p:cNvSpPr>
          <p:nvPr>
            <p:ph idx="1"/>
          </p:nvPr>
        </p:nvSpPr>
        <p:spPr/>
        <p:txBody>
          <a:bodyPr/>
          <a:lstStyle/>
          <a:p>
            <a:r>
              <a:rPr lang="en-US" b="1" dirty="0">
                <a:solidFill>
                  <a:srgbClr val="D60093"/>
                </a:solidFill>
              </a:rPr>
              <a:t>Sampling columns (similarly for rows):</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56</a:t>
            </a:fld>
            <a:endParaRPr lang="en-US"/>
          </a:p>
        </p:txBody>
      </p:sp>
      <p:pic>
        <p:nvPicPr>
          <p:cNvPr id="35842" name="Picture 2"/>
          <p:cNvPicPr>
            <a:picLocks noChangeAspect="1" noChangeArrowheads="1"/>
          </p:cNvPicPr>
          <p:nvPr/>
        </p:nvPicPr>
        <p:blipFill>
          <a:blip r:embed="rId2" cstate="print"/>
          <a:srcRect/>
          <a:stretch>
            <a:fillRect/>
          </a:stretch>
        </p:blipFill>
        <p:spPr bwMode="auto">
          <a:xfrm>
            <a:off x="828675" y="2152650"/>
            <a:ext cx="7553325" cy="3181350"/>
          </a:xfrm>
          <a:prstGeom prst="rect">
            <a:avLst/>
          </a:prstGeom>
          <a:noFill/>
          <a:ln w="9525">
            <a:noFill/>
            <a:miter lim="800000"/>
            <a:headEnd/>
            <a:tailEnd/>
          </a:ln>
        </p:spPr>
      </p:pic>
      <p:sp>
        <p:nvSpPr>
          <p:cNvPr id="7" name="TextBox 6"/>
          <p:cNvSpPr txBox="1"/>
          <p:nvPr/>
        </p:nvSpPr>
        <p:spPr>
          <a:xfrm>
            <a:off x="4419600" y="6021572"/>
            <a:ext cx="4572000" cy="646331"/>
          </a:xfrm>
          <a:prstGeom prst="rect">
            <a:avLst/>
          </a:prstGeom>
          <a:noFill/>
        </p:spPr>
        <p:txBody>
          <a:bodyPr wrap="square" rtlCol="0">
            <a:spAutoFit/>
          </a:bodyPr>
          <a:lstStyle/>
          <a:p>
            <a:r>
              <a:rPr lang="en-US" dirty="0">
                <a:solidFill>
                  <a:srgbClr val="008000"/>
                </a:solidFill>
                <a:latin typeface="Arial" pitchFamily="34" charset="0"/>
                <a:cs typeface="Arial" pitchFamily="34" charset="0"/>
              </a:rPr>
              <a:t>Note this is a randomized algorithm, same column can be sampled more than once</a:t>
            </a:r>
          </a:p>
        </p:txBody>
      </p:sp>
    </p:spTree>
    <p:extLst>
      <p:ext uri="{BB962C8B-B14F-4D97-AF65-F5344CB8AC3E}">
        <p14:creationId xmlns:p14="http://schemas.microsoft.com/office/powerpoint/2010/main" val="27249941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U</a:t>
            </a:r>
          </a:p>
        </p:txBody>
      </p:sp>
      <p:sp>
        <p:nvSpPr>
          <p:cNvPr id="3" name="Content Placeholder 2"/>
          <p:cNvSpPr>
            <a:spLocks noGrp="1"/>
          </p:cNvSpPr>
          <p:nvPr>
            <p:ph idx="1"/>
          </p:nvPr>
        </p:nvSpPr>
        <p:spPr>
          <a:xfrm>
            <a:off x="457200" y="1295400"/>
            <a:ext cx="7467600" cy="3657600"/>
          </a:xfrm>
        </p:spPr>
        <p:txBody>
          <a:bodyPr>
            <a:normAutofit/>
          </a:bodyPr>
          <a:lstStyle/>
          <a:p>
            <a:r>
              <a:rPr lang="en-US" dirty="0"/>
              <a:t>Let </a:t>
            </a:r>
            <a:r>
              <a:rPr lang="en-US" b="1" dirty="0"/>
              <a:t>W</a:t>
            </a:r>
            <a:r>
              <a:rPr lang="en-US" dirty="0"/>
              <a:t> be the “intersection” of sampled columns </a:t>
            </a:r>
            <a:r>
              <a:rPr lang="en-US" b="1" dirty="0"/>
              <a:t>C</a:t>
            </a:r>
            <a:r>
              <a:rPr lang="en-US" dirty="0"/>
              <a:t> and rows </a:t>
            </a:r>
            <a:r>
              <a:rPr lang="en-US" b="1" dirty="0"/>
              <a:t>R</a:t>
            </a:r>
          </a:p>
          <a:p>
            <a:pPr lvl="1"/>
            <a:r>
              <a:rPr lang="en-US" dirty="0"/>
              <a:t>Let SVD of </a:t>
            </a:r>
            <a:r>
              <a:rPr lang="en-US" b="1" dirty="0"/>
              <a:t>W </a:t>
            </a:r>
            <a:r>
              <a:rPr lang="en-US" dirty="0"/>
              <a:t>=</a:t>
            </a:r>
            <a:r>
              <a:rPr lang="en-US" b="1" dirty="0"/>
              <a:t> X </a:t>
            </a:r>
            <a:r>
              <a:rPr lang="en-US" b="1" dirty="0">
                <a:sym typeface="Symbol"/>
              </a:rPr>
              <a:t>Z</a:t>
            </a:r>
            <a:r>
              <a:rPr lang="el-GR" b="1" dirty="0"/>
              <a:t> </a:t>
            </a:r>
            <a:r>
              <a:rPr lang="en-US" b="1" dirty="0"/>
              <a:t>Y</a:t>
            </a:r>
            <a:r>
              <a:rPr lang="en-US" baseline="30000" dirty="0"/>
              <a:t>T</a:t>
            </a:r>
          </a:p>
          <a:p>
            <a:r>
              <a:rPr lang="en-US" b="1" dirty="0"/>
              <a:t>Then:</a:t>
            </a:r>
            <a:r>
              <a:rPr lang="en-US" dirty="0"/>
              <a:t> </a:t>
            </a:r>
            <a:r>
              <a:rPr lang="en-US" b="1" dirty="0"/>
              <a:t>U</a:t>
            </a:r>
            <a:r>
              <a:rPr lang="en-US" dirty="0"/>
              <a:t> = </a:t>
            </a:r>
            <a:r>
              <a:rPr lang="en-US" b="1" dirty="0"/>
              <a:t>W</a:t>
            </a:r>
            <a:r>
              <a:rPr lang="en-US" baseline="30000" dirty="0"/>
              <a:t>+</a:t>
            </a:r>
            <a:r>
              <a:rPr lang="en-US" dirty="0"/>
              <a:t> = </a:t>
            </a:r>
            <a:r>
              <a:rPr lang="en-US" b="1" dirty="0"/>
              <a:t>Y</a:t>
            </a:r>
            <a:r>
              <a:rPr lang="en-US" dirty="0"/>
              <a:t> </a:t>
            </a:r>
            <a:r>
              <a:rPr lang="en-US" b="1" dirty="0">
                <a:sym typeface="Symbol"/>
              </a:rPr>
              <a:t>Z</a:t>
            </a:r>
            <a:r>
              <a:rPr lang="el-GR" baseline="30000" dirty="0"/>
              <a:t>+</a:t>
            </a:r>
            <a:r>
              <a:rPr lang="el-GR" dirty="0"/>
              <a:t> </a:t>
            </a:r>
            <a:r>
              <a:rPr lang="en-US" b="1" dirty="0"/>
              <a:t>X</a:t>
            </a:r>
            <a:r>
              <a:rPr lang="en-US" baseline="30000" dirty="0"/>
              <a:t>T</a:t>
            </a:r>
          </a:p>
          <a:p>
            <a:pPr lvl="1"/>
            <a:r>
              <a:rPr lang="en-US" b="1" dirty="0">
                <a:latin typeface="Symbol" pitchFamily="18" charset="2"/>
                <a:sym typeface="Symbol"/>
              </a:rPr>
              <a:t>Z</a:t>
            </a:r>
            <a:r>
              <a:rPr lang="el-GR" baseline="30000" dirty="0"/>
              <a:t>+</a:t>
            </a:r>
            <a:r>
              <a:rPr lang="en-US" dirty="0"/>
              <a:t>: </a:t>
            </a:r>
            <a:r>
              <a:rPr lang="en-US" b="1" dirty="0">
                <a:solidFill>
                  <a:srgbClr val="D60093"/>
                </a:solidFill>
              </a:rPr>
              <a:t>reciprocals of non-zero </a:t>
            </a:r>
            <a:br>
              <a:rPr lang="en-US" b="1" dirty="0">
                <a:solidFill>
                  <a:srgbClr val="D60093"/>
                </a:solidFill>
              </a:rPr>
            </a:br>
            <a:r>
              <a:rPr lang="en-US" b="1" dirty="0">
                <a:solidFill>
                  <a:srgbClr val="D60093"/>
                </a:solidFill>
              </a:rPr>
              <a:t>singular values:</a:t>
            </a:r>
            <a:r>
              <a:rPr lang="en-US" dirty="0">
                <a:solidFill>
                  <a:srgbClr val="D60093"/>
                </a:solidFill>
              </a:rPr>
              <a:t> </a:t>
            </a:r>
            <a:r>
              <a:rPr lang="en-US" b="1" dirty="0">
                <a:latin typeface="Symbol" pitchFamily="18" charset="2"/>
                <a:sym typeface="Symbol"/>
              </a:rPr>
              <a:t>Z</a:t>
            </a:r>
            <a:r>
              <a:rPr lang="el-GR" baseline="30000" dirty="0"/>
              <a:t>+</a:t>
            </a:r>
            <a:r>
              <a:rPr lang="en-US" baseline="-25000" dirty="0"/>
              <a:t>ii</a:t>
            </a:r>
            <a:r>
              <a:rPr lang="en-US" b="1" dirty="0">
                <a:latin typeface="Symbol" pitchFamily="18" charset="2"/>
              </a:rPr>
              <a:t> =1/</a:t>
            </a:r>
            <a:r>
              <a:rPr lang="en-US" b="1" dirty="0">
                <a:latin typeface="Symbol" pitchFamily="18" charset="2"/>
                <a:sym typeface="Symbol"/>
              </a:rPr>
              <a:t> </a:t>
            </a:r>
            <a:r>
              <a:rPr lang="en-US" b="1" dirty="0" err="1">
                <a:latin typeface="Symbol" pitchFamily="18" charset="2"/>
                <a:sym typeface="Symbol"/>
              </a:rPr>
              <a:t>Z</a:t>
            </a:r>
            <a:r>
              <a:rPr lang="en-US" baseline="-25000" dirty="0" err="1"/>
              <a:t>ii</a:t>
            </a:r>
            <a:endParaRPr lang="en-US" baseline="-25000" dirty="0"/>
          </a:p>
          <a:p>
            <a:pPr lvl="1"/>
            <a:r>
              <a:rPr lang="en-US" dirty="0"/>
              <a:t>W</a:t>
            </a:r>
            <a:r>
              <a:rPr lang="en-US" baseline="30000" dirty="0"/>
              <a:t>+</a:t>
            </a:r>
            <a:r>
              <a:rPr lang="en-US" dirty="0"/>
              <a:t> is the “</a:t>
            </a:r>
            <a:r>
              <a:rPr lang="en-US" b="1" dirty="0" err="1">
                <a:solidFill>
                  <a:srgbClr val="0000FF"/>
                </a:solidFill>
              </a:rPr>
              <a:t>pseudoinverse</a:t>
            </a:r>
            <a:r>
              <a:rPr lang="en-US" dirty="0"/>
              <a:t>”</a:t>
            </a:r>
            <a:endParaRPr lang="en-US" baseline="30000" dirty="0"/>
          </a:p>
          <a:p>
            <a:pPr lvl="1">
              <a:buNone/>
            </a:pPr>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57</a:t>
            </a:fld>
            <a:endParaRPr lang="en-US"/>
          </a:p>
        </p:txBody>
      </p:sp>
      <p:sp>
        <p:nvSpPr>
          <p:cNvPr id="7" name="Rectangle 22"/>
          <p:cNvSpPr>
            <a:spLocks noChangeArrowheads="1"/>
          </p:cNvSpPr>
          <p:nvPr/>
        </p:nvSpPr>
        <p:spPr bwMode="auto">
          <a:xfrm>
            <a:off x="625474" y="4909105"/>
            <a:ext cx="1371600" cy="1644095"/>
          </a:xfrm>
          <a:prstGeom prst="rect">
            <a:avLst/>
          </a:prstGeom>
          <a:solidFill>
            <a:srgbClr val="FFFFFF"/>
          </a:solidFill>
          <a:ln w="19050" cap="rnd" algn="ctr">
            <a:solidFill>
              <a:srgbClr val="FF0000"/>
            </a:solidFill>
            <a:miter lim="800000"/>
            <a:headEnd/>
            <a:tailEnd/>
          </a:ln>
          <a:effectLst/>
        </p:spPr>
        <p:txBody>
          <a:bodyPr wrap="none" anchor="ctr"/>
          <a:lstStyle/>
          <a:p>
            <a:pPr algn="ctr"/>
            <a:r>
              <a:rPr lang="en-US" dirty="0"/>
              <a:t>A</a:t>
            </a:r>
          </a:p>
        </p:txBody>
      </p:sp>
      <p:sp>
        <p:nvSpPr>
          <p:cNvPr id="8" name="Rectangle 24"/>
          <p:cNvSpPr>
            <a:spLocks noChangeArrowheads="1"/>
          </p:cNvSpPr>
          <p:nvPr/>
        </p:nvSpPr>
        <p:spPr bwMode="auto">
          <a:xfrm>
            <a:off x="2560637" y="4985305"/>
            <a:ext cx="990600" cy="1644095"/>
          </a:xfrm>
          <a:prstGeom prst="rect">
            <a:avLst/>
          </a:prstGeom>
          <a:solidFill>
            <a:srgbClr val="FFFFFF"/>
          </a:solidFill>
          <a:ln w="19050" cap="rnd" algn="ctr">
            <a:solidFill>
              <a:srgbClr val="FF0000"/>
            </a:solidFill>
            <a:miter lim="800000"/>
            <a:headEnd/>
            <a:tailEnd/>
          </a:ln>
          <a:effectLst/>
        </p:spPr>
        <p:txBody>
          <a:bodyPr wrap="none" anchor="ctr"/>
          <a:lstStyle/>
          <a:p>
            <a:endParaRPr lang="en-US" dirty="0"/>
          </a:p>
          <a:p>
            <a:pPr algn="ctr"/>
            <a:r>
              <a:rPr lang="en-US" dirty="0"/>
              <a:t>C</a:t>
            </a:r>
            <a:endParaRPr lang="en-US" baseline="-25000" dirty="0"/>
          </a:p>
        </p:txBody>
      </p:sp>
      <p:sp>
        <p:nvSpPr>
          <p:cNvPr id="9" name="Rectangle 25"/>
          <p:cNvSpPr>
            <a:spLocks noChangeArrowheads="1"/>
          </p:cNvSpPr>
          <p:nvPr/>
        </p:nvSpPr>
        <p:spPr bwMode="auto">
          <a:xfrm>
            <a:off x="2560637" y="4985305"/>
            <a:ext cx="2438400" cy="685800"/>
          </a:xfrm>
          <a:prstGeom prst="rect">
            <a:avLst/>
          </a:prstGeom>
          <a:noFill/>
          <a:ln w="19050" cap="rnd" algn="ctr">
            <a:solidFill>
              <a:srgbClr val="FF0000"/>
            </a:solidFill>
            <a:miter lim="800000"/>
            <a:headEnd/>
            <a:tailEnd/>
          </a:ln>
          <a:effectLst/>
        </p:spPr>
        <p:txBody>
          <a:bodyPr wrap="none" anchor="ctr"/>
          <a:lstStyle/>
          <a:p>
            <a:pPr algn="r"/>
            <a:r>
              <a:rPr lang="en-US" dirty="0"/>
              <a:t>    R          </a:t>
            </a:r>
            <a:endParaRPr lang="en-US" baseline="-25000" dirty="0"/>
          </a:p>
        </p:txBody>
      </p:sp>
      <p:sp>
        <p:nvSpPr>
          <p:cNvPr id="10" name="Text Box 32"/>
          <p:cNvSpPr txBox="1">
            <a:spLocks noChangeArrowheads="1"/>
          </p:cNvSpPr>
          <p:nvPr/>
        </p:nvSpPr>
        <p:spPr bwMode="auto">
          <a:xfrm>
            <a:off x="3932237" y="6260068"/>
            <a:ext cx="1096963" cy="369332"/>
          </a:xfrm>
          <a:prstGeom prst="rect">
            <a:avLst/>
          </a:prstGeom>
          <a:noFill/>
          <a:ln w="9525">
            <a:noFill/>
            <a:miter lim="800000"/>
            <a:headEnd/>
            <a:tailEnd/>
          </a:ln>
          <a:effectLst/>
        </p:spPr>
        <p:txBody>
          <a:bodyPr>
            <a:spAutoFit/>
          </a:bodyPr>
          <a:lstStyle/>
          <a:p>
            <a:pPr algn="l"/>
            <a:r>
              <a:rPr lang="en-US" dirty="0">
                <a:latin typeface="Sylfaen" pitchFamily="18" charset="0"/>
              </a:rPr>
              <a:t>U = W</a:t>
            </a:r>
            <a:r>
              <a:rPr lang="en-US" baseline="30000" dirty="0">
                <a:latin typeface="Sylfaen" pitchFamily="18" charset="0"/>
              </a:rPr>
              <a:t>+</a:t>
            </a:r>
          </a:p>
        </p:txBody>
      </p:sp>
      <p:sp>
        <p:nvSpPr>
          <p:cNvPr id="11" name="Rectangle 33"/>
          <p:cNvSpPr>
            <a:spLocks noChangeArrowheads="1"/>
          </p:cNvSpPr>
          <p:nvPr/>
        </p:nvSpPr>
        <p:spPr bwMode="auto">
          <a:xfrm>
            <a:off x="2560637" y="4985305"/>
            <a:ext cx="990600" cy="685800"/>
          </a:xfrm>
          <a:prstGeom prst="rect">
            <a:avLst/>
          </a:prstGeom>
          <a:solidFill>
            <a:srgbClr val="C0C0C0"/>
          </a:solidFill>
          <a:ln w="19050" cap="rnd" algn="ctr">
            <a:solidFill>
              <a:srgbClr val="FF0000"/>
            </a:solidFill>
            <a:miter lim="800000"/>
            <a:headEnd/>
            <a:tailEnd/>
          </a:ln>
          <a:effectLst/>
        </p:spPr>
        <p:txBody>
          <a:bodyPr wrap="none" anchor="ctr"/>
          <a:lstStyle/>
          <a:p>
            <a:pPr algn="ctr"/>
            <a:r>
              <a:rPr lang="en-US" dirty="0"/>
              <a:t>W</a:t>
            </a:r>
          </a:p>
        </p:txBody>
      </p:sp>
      <p:sp>
        <p:nvSpPr>
          <p:cNvPr id="12" name="Line 34"/>
          <p:cNvSpPr>
            <a:spLocks noChangeShapeType="1"/>
          </p:cNvSpPr>
          <p:nvPr/>
        </p:nvSpPr>
        <p:spPr bwMode="auto">
          <a:xfrm>
            <a:off x="3398837" y="5594905"/>
            <a:ext cx="822325" cy="644525"/>
          </a:xfrm>
          <a:prstGeom prst="line">
            <a:avLst/>
          </a:prstGeom>
          <a:noFill/>
          <a:ln w="19050" cap="rnd">
            <a:solidFill>
              <a:srgbClr val="FF0000"/>
            </a:solidFill>
            <a:round/>
            <a:headEnd/>
            <a:tailEnd type="triangle" w="med" len="med"/>
          </a:ln>
          <a:effectLst/>
        </p:spPr>
        <p:txBody>
          <a:bodyPr/>
          <a:lstStyle/>
          <a:p>
            <a:endParaRPr lang="en-US"/>
          </a:p>
        </p:txBody>
      </p:sp>
      <p:sp>
        <p:nvSpPr>
          <p:cNvPr id="13" name="Text Box 35"/>
          <p:cNvSpPr txBox="1">
            <a:spLocks noChangeArrowheads="1"/>
          </p:cNvSpPr>
          <p:nvPr/>
        </p:nvSpPr>
        <p:spPr bwMode="auto">
          <a:xfrm>
            <a:off x="2027237" y="5366305"/>
            <a:ext cx="685800" cy="762000"/>
          </a:xfrm>
          <a:prstGeom prst="rect">
            <a:avLst/>
          </a:prstGeom>
          <a:noFill/>
          <a:ln w="19050" cap="rnd" algn="ctr">
            <a:noFill/>
            <a:miter lim="800000"/>
            <a:headEnd/>
            <a:tailEnd/>
          </a:ln>
          <a:effectLst/>
        </p:spPr>
        <p:txBody>
          <a:bodyPr>
            <a:spAutoFit/>
          </a:bodyPr>
          <a:lstStyle/>
          <a:p>
            <a:r>
              <a:rPr lang="en-US" sz="4400" dirty="0">
                <a:latin typeface="cmsy10" pitchFamily="34" charset="0"/>
                <a:sym typeface="Symbol"/>
              </a:rPr>
              <a:t></a:t>
            </a:r>
            <a:endParaRPr lang="en-US" sz="4400" dirty="0">
              <a:latin typeface="cmsy10" pitchFamily="34" charset="0"/>
            </a:endParaRPr>
          </a:p>
        </p:txBody>
      </p:sp>
      <p:sp>
        <p:nvSpPr>
          <p:cNvPr id="14" name="TextBox 13"/>
          <p:cNvSpPr txBox="1"/>
          <p:nvPr/>
        </p:nvSpPr>
        <p:spPr>
          <a:xfrm>
            <a:off x="5821680" y="4321076"/>
            <a:ext cx="3276600" cy="2308324"/>
          </a:xfrm>
          <a:prstGeom prst="rect">
            <a:avLst/>
          </a:prstGeom>
          <a:noFill/>
        </p:spPr>
        <p:txBody>
          <a:bodyPr wrap="square" rtlCol="0">
            <a:spAutoFit/>
          </a:bodyPr>
          <a:lstStyle/>
          <a:p>
            <a:r>
              <a:rPr lang="en-US" b="1" u="sng" dirty="0">
                <a:solidFill>
                  <a:srgbClr val="008000"/>
                </a:solidFill>
                <a:latin typeface="Arial" pitchFamily="34" charset="0"/>
                <a:cs typeface="Arial" pitchFamily="34" charset="0"/>
              </a:rPr>
              <a:t>Why </a:t>
            </a:r>
            <a:r>
              <a:rPr lang="en-US" b="1" u="sng" dirty="0" err="1">
                <a:solidFill>
                  <a:srgbClr val="008000"/>
                </a:solidFill>
                <a:latin typeface="Arial" pitchFamily="34" charset="0"/>
                <a:cs typeface="Arial" pitchFamily="34" charset="0"/>
              </a:rPr>
              <a:t>pseudoinverse</a:t>
            </a:r>
            <a:r>
              <a:rPr lang="en-US" b="1" u="sng" dirty="0">
                <a:solidFill>
                  <a:srgbClr val="008000"/>
                </a:solidFill>
                <a:latin typeface="Arial" pitchFamily="34" charset="0"/>
                <a:cs typeface="Arial" pitchFamily="34" charset="0"/>
              </a:rPr>
              <a:t> works?</a:t>
            </a:r>
          </a:p>
          <a:p>
            <a:r>
              <a:rPr lang="en-US" dirty="0">
                <a:solidFill>
                  <a:srgbClr val="008000"/>
                </a:solidFill>
                <a:latin typeface="Arial" pitchFamily="34" charset="0"/>
                <a:cs typeface="Arial" pitchFamily="34" charset="0"/>
              </a:rPr>
              <a:t>W = X Z Y</a:t>
            </a:r>
            <a:r>
              <a:rPr lang="en-US" baseline="30000" dirty="0">
                <a:solidFill>
                  <a:srgbClr val="008000"/>
                </a:solidFill>
                <a:latin typeface="Arial" pitchFamily="34" charset="0"/>
                <a:cs typeface="Arial" pitchFamily="34" charset="0"/>
              </a:rPr>
              <a:t> </a:t>
            </a:r>
            <a:r>
              <a:rPr lang="en-US" dirty="0">
                <a:solidFill>
                  <a:srgbClr val="008000"/>
                </a:solidFill>
                <a:latin typeface="Arial" pitchFamily="34" charset="0"/>
                <a:cs typeface="Arial" pitchFamily="34" charset="0"/>
              </a:rPr>
              <a:t>then W</a:t>
            </a:r>
            <a:r>
              <a:rPr lang="en-US" baseline="30000" dirty="0">
                <a:solidFill>
                  <a:srgbClr val="008000"/>
                </a:solidFill>
                <a:latin typeface="Arial" pitchFamily="34" charset="0"/>
                <a:cs typeface="Arial" pitchFamily="34" charset="0"/>
              </a:rPr>
              <a:t>-1 </a:t>
            </a:r>
            <a:r>
              <a:rPr lang="en-US" dirty="0">
                <a:solidFill>
                  <a:srgbClr val="008000"/>
                </a:solidFill>
                <a:latin typeface="Arial" pitchFamily="34" charset="0"/>
                <a:cs typeface="Arial" pitchFamily="34" charset="0"/>
              </a:rPr>
              <a:t>= Y</a:t>
            </a:r>
            <a:r>
              <a:rPr lang="en-US" baseline="30000" dirty="0">
                <a:solidFill>
                  <a:srgbClr val="008000"/>
                </a:solidFill>
                <a:latin typeface="Arial" pitchFamily="34" charset="0"/>
                <a:cs typeface="Arial" pitchFamily="34" charset="0"/>
              </a:rPr>
              <a:t>-1 </a:t>
            </a:r>
            <a:r>
              <a:rPr lang="en-US" dirty="0">
                <a:solidFill>
                  <a:srgbClr val="008000"/>
                </a:solidFill>
                <a:latin typeface="Arial" pitchFamily="34" charset="0"/>
                <a:cs typeface="Arial" pitchFamily="34" charset="0"/>
              </a:rPr>
              <a:t>Z</a:t>
            </a:r>
            <a:r>
              <a:rPr lang="en-US" baseline="30000" dirty="0">
                <a:solidFill>
                  <a:srgbClr val="008000"/>
                </a:solidFill>
                <a:latin typeface="Arial" pitchFamily="34" charset="0"/>
                <a:cs typeface="Arial" pitchFamily="34" charset="0"/>
              </a:rPr>
              <a:t>-1 </a:t>
            </a:r>
            <a:r>
              <a:rPr lang="en-US" dirty="0">
                <a:solidFill>
                  <a:srgbClr val="008000"/>
                </a:solidFill>
                <a:latin typeface="Arial" pitchFamily="34" charset="0"/>
                <a:cs typeface="Arial" pitchFamily="34" charset="0"/>
              </a:rPr>
              <a:t>X</a:t>
            </a:r>
            <a:r>
              <a:rPr lang="en-US" baseline="30000" dirty="0">
                <a:solidFill>
                  <a:srgbClr val="008000"/>
                </a:solidFill>
                <a:latin typeface="Arial" pitchFamily="34" charset="0"/>
                <a:cs typeface="Arial" pitchFamily="34" charset="0"/>
              </a:rPr>
              <a:t>-1</a:t>
            </a:r>
          </a:p>
          <a:p>
            <a:r>
              <a:rPr lang="en-US" dirty="0">
                <a:solidFill>
                  <a:srgbClr val="008000"/>
                </a:solidFill>
                <a:latin typeface="Arial" pitchFamily="34" charset="0"/>
                <a:cs typeface="Arial" pitchFamily="34" charset="0"/>
              </a:rPr>
              <a:t>Due to </a:t>
            </a:r>
            <a:r>
              <a:rPr lang="en-US" dirty="0" err="1">
                <a:solidFill>
                  <a:srgbClr val="008000"/>
                </a:solidFill>
                <a:latin typeface="Arial" pitchFamily="34" charset="0"/>
                <a:cs typeface="Arial" pitchFamily="34" charset="0"/>
              </a:rPr>
              <a:t>orthonormality</a:t>
            </a:r>
            <a:endParaRPr lang="en-US" dirty="0">
              <a:solidFill>
                <a:srgbClr val="008000"/>
              </a:solidFill>
              <a:latin typeface="Arial" pitchFamily="34" charset="0"/>
              <a:cs typeface="Arial" pitchFamily="34" charset="0"/>
            </a:endParaRPr>
          </a:p>
          <a:p>
            <a:r>
              <a:rPr lang="en-US" dirty="0">
                <a:solidFill>
                  <a:srgbClr val="008000"/>
                </a:solidFill>
                <a:latin typeface="Arial" pitchFamily="34" charset="0"/>
                <a:cs typeface="Arial" pitchFamily="34" charset="0"/>
              </a:rPr>
              <a:t>X</a:t>
            </a:r>
            <a:r>
              <a:rPr lang="en-US" baseline="30000" dirty="0">
                <a:solidFill>
                  <a:srgbClr val="008000"/>
                </a:solidFill>
                <a:latin typeface="Arial" pitchFamily="34" charset="0"/>
                <a:cs typeface="Arial" pitchFamily="34" charset="0"/>
              </a:rPr>
              <a:t>-1</a:t>
            </a:r>
            <a:r>
              <a:rPr lang="en-US" dirty="0">
                <a:solidFill>
                  <a:srgbClr val="008000"/>
                </a:solidFill>
                <a:latin typeface="Arial" pitchFamily="34" charset="0"/>
                <a:cs typeface="Arial" pitchFamily="34" charset="0"/>
              </a:rPr>
              <a:t>=X</a:t>
            </a:r>
            <a:r>
              <a:rPr lang="en-US" baseline="30000" dirty="0">
                <a:solidFill>
                  <a:srgbClr val="008000"/>
                </a:solidFill>
                <a:latin typeface="Arial" pitchFamily="34" charset="0"/>
                <a:cs typeface="Arial" pitchFamily="34" charset="0"/>
              </a:rPr>
              <a:t>T</a:t>
            </a:r>
            <a:r>
              <a:rPr lang="en-US" dirty="0">
                <a:solidFill>
                  <a:srgbClr val="008000"/>
                </a:solidFill>
                <a:latin typeface="Arial" pitchFamily="34" charset="0"/>
                <a:cs typeface="Arial" pitchFamily="34" charset="0"/>
              </a:rPr>
              <a:t> and Y</a:t>
            </a:r>
            <a:r>
              <a:rPr lang="en-US" baseline="30000" dirty="0">
                <a:solidFill>
                  <a:srgbClr val="008000"/>
                </a:solidFill>
                <a:latin typeface="Arial" pitchFamily="34" charset="0"/>
                <a:cs typeface="Arial" pitchFamily="34" charset="0"/>
              </a:rPr>
              <a:t>-1</a:t>
            </a:r>
            <a:r>
              <a:rPr lang="en-US" dirty="0">
                <a:solidFill>
                  <a:srgbClr val="008000"/>
                </a:solidFill>
                <a:latin typeface="Arial" pitchFamily="34" charset="0"/>
                <a:cs typeface="Arial" pitchFamily="34" charset="0"/>
              </a:rPr>
              <a:t>=Y</a:t>
            </a:r>
            <a:r>
              <a:rPr lang="en-US" baseline="30000" dirty="0">
                <a:solidFill>
                  <a:srgbClr val="008000"/>
                </a:solidFill>
                <a:latin typeface="Arial" pitchFamily="34" charset="0"/>
                <a:cs typeface="Arial" pitchFamily="34" charset="0"/>
              </a:rPr>
              <a:t>T</a:t>
            </a:r>
          </a:p>
          <a:p>
            <a:r>
              <a:rPr lang="en-US" dirty="0">
                <a:solidFill>
                  <a:srgbClr val="008000"/>
                </a:solidFill>
                <a:latin typeface="Arial" pitchFamily="34" charset="0"/>
                <a:cs typeface="Arial" pitchFamily="34" charset="0"/>
              </a:rPr>
              <a:t>Since Z is diagonal Z</a:t>
            </a:r>
            <a:r>
              <a:rPr lang="en-US" baseline="30000" dirty="0">
                <a:solidFill>
                  <a:srgbClr val="008000"/>
                </a:solidFill>
                <a:latin typeface="Arial" pitchFamily="34" charset="0"/>
                <a:cs typeface="Arial" pitchFamily="34" charset="0"/>
              </a:rPr>
              <a:t>-1 </a:t>
            </a:r>
            <a:r>
              <a:rPr lang="en-US" dirty="0">
                <a:solidFill>
                  <a:srgbClr val="008000"/>
                </a:solidFill>
                <a:latin typeface="Arial" pitchFamily="34" charset="0"/>
                <a:cs typeface="Arial" pitchFamily="34" charset="0"/>
              </a:rPr>
              <a:t>= 1/</a:t>
            </a:r>
            <a:r>
              <a:rPr lang="en-US" dirty="0" err="1">
                <a:solidFill>
                  <a:srgbClr val="008000"/>
                </a:solidFill>
                <a:latin typeface="Arial" pitchFamily="34" charset="0"/>
                <a:cs typeface="Arial" pitchFamily="34" charset="0"/>
              </a:rPr>
              <a:t>Z</a:t>
            </a:r>
            <a:r>
              <a:rPr lang="en-US" baseline="-25000" dirty="0" err="1">
                <a:solidFill>
                  <a:srgbClr val="008000"/>
                </a:solidFill>
                <a:latin typeface="Arial" pitchFamily="34" charset="0"/>
                <a:cs typeface="Arial" pitchFamily="34" charset="0"/>
              </a:rPr>
              <a:t>ii</a:t>
            </a:r>
            <a:endParaRPr lang="en-US" baseline="-25000" dirty="0">
              <a:solidFill>
                <a:srgbClr val="008000"/>
              </a:solidFill>
              <a:latin typeface="Arial" pitchFamily="34" charset="0"/>
              <a:cs typeface="Arial" pitchFamily="34" charset="0"/>
            </a:endParaRPr>
          </a:p>
          <a:p>
            <a:r>
              <a:rPr lang="en-US" b="1" dirty="0">
                <a:latin typeface="Arial" pitchFamily="34" charset="0"/>
                <a:cs typeface="Arial" pitchFamily="34" charset="0"/>
              </a:rPr>
              <a:t>Thus</a:t>
            </a:r>
            <a:r>
              <a:rPr lang="en-US" dirty="0">
                <a:latin typeface="Arial" pitchFamily="34" charset="0"/>
                <a:cs typeface="Arial" pitchFamily="34" charset="0"/>
              </a:rPr>
              <a:t>, if </a:t>
            </a:r>
            <a:r>
              <a:rPr lang="en-US" b="1" dirty="0">
                <a:latin typeface="Arial" pitchFamily="34" charset="0"/>
                <a:cs typeface="Arial" pitchFamily="34" charset="0"/>
              </a:rPr>
              <a:t>W</a:t>
            </a:r>
            <a:r>
              <a:rPr lang="en-US" dirty="0">
                <a:latin typeface="Arial" pitchFamily="34" charset="0"/>
                <a:cs typeface="Arial" pitchFamily="34" charset="0"/>
              </a:rPr>
              <a:t> is nonsingular, </a:t>
            </a:r>
            <a:br>
              <a:rPr lang="en-US" dirty="0">
                <a:latin typeface="Arial" pitchFamily="34" charset="0"/>
                <a:cs typeface="Arial" pitchFamily="34" charset="0"/>
              </a:rPr>
            </a:br>
            <a:r>
              <a:rPr lang="en-US" dirty="0" err="1">
                <a:latin typeface="Arial" pitchFamily="34" charset="0"/>
                <a:cs typeface="Arial" pitchFamily="34" charset="0"/>
              </a:rPr>
              <a:t>pseudoinverse</a:t>
            </a:r>
            <a:r>
              <a:rPr lang="en-US" dirty="0">
                <a:latin typeface="Arial" pitchFamily="34" charset="0"/>
                <a:cs typeface="Arial" pitchFamily="34" charset="0"/>
              </a:rPr>
              <a:t> is the true inverse</a:t>
            </a:r>
          </a:p>
        </p:txBody>
      </p:sp>
    </p:spTree>
    <p:extLst>
      <p:ext uri="{BB962C8B-B14F-4D97-AF65-F5344CB8AC3E}">
        <p14:creationId xmlns:p14="http://schemas.microsoft.com/office/powerpoint/2010/main" val="141060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87552"/>
          </a:xfrm>
        </p:spPr>
        <p:txBody>
          <a:bodyPr>
            <a:normAutofit/>
          </a:bodyPr>
          <a:lstStyle/>
          <a:p>
            <a:r>
              <a:rPr lang="en-US" dirty="0"/>
              <a:t>CUR: Provably good approx. to SVD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dirty="0">
                    <a:solidFill>
                      <a:srgbClr val="0000FF"/>
                    </a:solidFill>
                  </a:rPr>
                  <a:t>For example:</a:t>
                </a:r>
              </a:p>
              <a:p>
                <a:pPr lvl="1"/>
                <a:r>
                  <a:rPr lang="en-US" b="1" dirty="0"/>
                  <a:t>Select </a:t>
                </a:r>
                <a14:m>
                  <m:oMath xmlns:m="http://schemas.openxmlformats.org/officeDocument/2006/math">
                    <m:r>
                      <a:rPr lang="en-US" b="1" i="1" dirty="0">
                        <a:latin typeface="Cambria Math"/>
                      </a:rPr>
                      <m:t>𝒄</m:t>
                    </m:r>
                    <m:r>
                      <a:rPr lang="en-US" b="1" i="1" dirty="0">
                        <a:latin typeface="Cambria Math"/>
                      </a:rPr>
                      <m:t>= </m:t>
                    </m:r>
                    <m:r>
                      <a:rPr lang="en-US" b="1" i="1" dirty="0">
                        <a:latin typeface="Cambria Math"/>
                      </a:rPr>
                      <m:t>𝑶</m:t>
                    </m:r>
                    <m:d>
                      <m:dPr>
                        <m:ctrlPr>
                          <a:rPr lang="en-US" b="1" i="1" dirty="0">
                            <a:latin typeface="Cambria Math" panose="02040503050406030204" pitchFamily="18" charset="0"/>
                          </a:rPr>
                        </m:ctrlPr>
                      </m:dPr>
                      <m:e>
                        <m:f>
                          <m:fPr>
                            <m:ctrlPr>
                              <a:rPr lang="en-US" b="1" i="1" dirty="0">
                                <a:latin typeface="Cambria Math" panose="02040503050406030204" pitchFamily="18" charset="0"/>
                              </a:rPr>
                            </m:ctrlPr>
                          </m:fPr>
                          <m:num>
                            <m:r>
                              <a:rPr lang="en-US" b="1" i="1" dirty="0">
                                <a:latin typeface="Cambria Math"/>
                              </a:rPr>
                              <m:t>𝒌</m:t>
                            </m:r>
                            <m:func>
                              <m:funcPr>
                                <m:ctrlPr>
                                  <a:rPr lang="en-US" b="1" i="1" dirty="0">
                                    <a:latin typeface="Cambria Math" panose="02040503050406030204" pitchFamily="18" charset="0"/>
                                  </a:rPr>
                                </m:ctrlPr>
                              </m:funcPr>
                              <m:fName>
                                <m:r>
                                  <a:rPr lang="en-US" b="1" i="1" dirty="0">
                                    <a:latin typeface="Cambria Math"/>
                                  </a:rPr>
                                  <m:t>𝒍𝒐𝒈</m:t>
                                </m:r>
                              </m:fName>
                              <m:e>
                                <m:r>
                                  <a:rPr lang="en-US" b="1" i="1" dirty="0">
                                    <a:latin typeface="Cambria Math"/>
                                  </a:rPr>
                                  <m:t>𝒌</m:t>
                                </m:r>
                              </m:e>
                            </m:func>
                          </m:num>
                          <m:den>
                            <m:sSup>
                              <m:sSupPr>
                                <m:ctrlPr>
                                  <a:rPr lang="en-US" b="1" i="1" dirty="0">
                                    <a:latin typeface="Cambria Math" panose="02040503050406030204" pitchFamily="18" charset="0"/>
                                  </a:rPr>
                                </m:ctrlPr>
                              </m:sSupPr>
                              <m:e>
                                <m:r>
                                  <a:rPr lang="en-US" b="1" i="1" dirty="0">
                                    <a:latin typeface="Cambria Math"/>
                                  </a:rPr>
                                  <m:t>𝜺</m:t>
                                </m:r>
                              </m:e>
                              <m:sup>
                                <m:r>
                                  <a:rPr lang="en-US" b="1" i="1" dirty="0">
                                    <a:latin typeface="Cambria Math"/>
                                  </a:rPr>
                                  <m:t>𝟐</m:t>
                                </m:r>
                              </m:sup>
                            </m:sSup>
                          </m:den>
                        </m:f>
                      </m:e>
                    </m:d>
                  </m:oMath>
                </a14:m>
                <a:r>
                  <a:rPr lang="en-US" b="1" dirty="0"/>
                  <a:t> columns of A using </a:t>
                </a:r>
                <a:r>
                  <a:rPr lang="en-US" b="1" dirty="0" err="1">
                    <a:latin typeface="Arial" pitchFamily="34" charset="0"/>
                    <a:cs typeface="Arial" pitchFamily="34" charset="0"/>
                  </a:rPr>
                  <a:t>ColumnSelect</a:t>
                </a:r>
                <a:r>
                  <a:rPr lang="en-US" b="1" dirty="0"/>
                  <a:t> algorithm</a:t>
                </a:r>
              </a:p>
              <a:p>
                <a:pPr lvl="1"/>
                <a:r>
                  <a:rPr lang="en-US" b="1" dirty="0"/>
                  <a:t>Select </a:t>
                </a:r>
                <a14:m>
                  <m:oMath xmlns:m="http://schemas.openxmlformats.org/officeDocument/2006/math">
                    <m:r>
                      <a:rPr lang="en-US" b="1" i="1" dirty="0">
                        <a:latin typeface="Cambria Math"/>
                      </a:rPr>
                      <m:t>𝒓</m:t>
                    </m:r>
                    <m:r>
                      <a:rPr lang="en-US" b="1" i="1" dirty="0">
                        <a:latin typeface="Cambria Math"/>
                      </a:rPr>
                      <m:t>= </m:t>
                    </m:r>
                    <m:r>
                      <a:rPr lang="en-US" b="1" i="1" dirty="0">
                        <a:latin typeface="Cambria Math"/>
                      </a:rPr>
                      <m:t>𝑶</m:t>
                    </m:r>
                    <m:d>
                      <m:dPr>
                        <m:ctrlPr>
                          <a:rPr lang="en-US" b="1" i="1" dirty="0">
                            <a:latin typeface="Cambria Math" panose="02040503050406030204" pitchFamily="18" charset="0"/>
                          </a:rPr>
                        </m:ctrlPr>
                      </m:dPr>
                      <m:e>
                        <m:f>
                          <m:fPr>
                            <m:ctrlPr>
                              <a:rPr lang="en-US" b="1" i="1" dirty="0">
                                <a:latin typeface="Cambria Math" panose="02040503050406030204" pitchFamily="18" charset="0"/>
                              </a:rPr>
                            </m:ctrlPr>
                          </m:fPr>
                          <m:num>
                            <m:r>
                              <a:rPr lang="en-US" b="1" i="1" dirty="0">
                                <a:latin typeface="Cambria Math"/>
                              </a:rPr>
                              <m:t>𝒌</m:t>
                            </m:r>
                            <m:func>
                              <m:funcPr>
                                <m:ctrlPr>
                                  <a:rPr lang="en-US" b="1" i="1" dirty="0">
                                    <a:latin typeface="Cambria Math" panose="02040503050406030204" pitchFamily="18" charset="0"/>
                                  </a:rPr>
                                </m:ctrlPr>
                              </m:funcPr>
                              <m:fName>
                                <m:r>
                                  <a:rPr lang="en-US" b="1" i="1" dirty="0">
                                    <a:latin typeface="Cambria Math"/>
                                  </a:rPr>
                                  <m:t>𝒍𝒐𝒈</m:t>
                                </m:r>
                              </m:fName>
                              <m:e>
                                <m:r>
                                  <a:rPr lang="en-US" b="1" i="1" dirty="0">
                                    <a:latin typeface="Cambria Math"/>
                                  </a:rPr>
                                  <m:t>𝒌</m:t>
                                </m:r>
                              </m:e>
                            </m:func>
                          </m:num>
                          <m:den>
                            <m:sSup>
                              <m:sSupPr>
                                <m:ctrlPr>
                                  <a:rPr lang="en-US" b="1" i="1" dirty="0">
                                    <a:latin typeface="Cambria Math" panose="02040503050406030204" pitchFamily="18" charset="0"/>
                                  </a:rPr>
                                </m:ctrlPr>
                              </m:sSupPr>
                              <m:e>
                                <m:r>
                                  <a:rPr lang="en-US" b="1" i="1" dirty="0">
                                    <a:latin typeface="Cambria Math"/>
                                  </a:rPr>
                                  <m:t>𝜺</m:t>
                                </m:r>
                              </m:e>
                              <m:sup>
                                <m:r>
                                  <a:rPr lang="en-US" b="1" i="1" dirty="0">
                                    <a:latin typeface="Cambria Math"/>
                                  </a:rPr>
                                  <m:t>𝟐</m:t>
                                </m:r>
                              </m:sup>
                            </m:sSup>
                          </m:den>
                        </m:f>
                      </m:e>
                    </m:d>
                  </m:oMath>
                </a14:m>
                <a:r>
                  <a:rPr lang="en-US" b="1" dirty="0"/>
                  <a:t> rows of A using </a:t>
                </a:r>
                <a:r>
                  <a:rPr lang="en-US" b="1" dirty="0" err="1">
                    <a:latin typeface="Arial" pitchFamily="34" charset="0"/>
                    <a:cs typeface="Arial" pitchFamily="34" charset="0"/>
                  </a:rPr>
                  <a:t>ColumnSelect</a:t>
                </a:r>
                <a:r>
                  <a:rPr lang="en-US" b="1" dirty="0"/>
                  <a:t> algorithm</a:t>
                </a:r>
              </a:p>
              <a:p>
                <a:pPr lvl="1"/>
                <a:r>
                  <a:rPr lang="en-US" b="1" dirty="0">
                    <a:solidFill>
                      <a:schemeClr val="tx1"/>
                    </a:solidFill>
                  </a:rPr>
                  <a:t>Set </a:t>
                </a:r>
                <a14:m>
                  <m:oMath xmlns:m="http://schemas.openxmlformats.org/officeDocument/2006/math">
                    <m:r>
                      <a:rPr lang="en-US" b="1" i="1" smtClean="0">
                        <a:solidFill>
                          <a:schemeClr val="tx1"/>
                        </a:solidFill>
                        <a:latin typeface="Cambria Math"/>
                      </a:rPr>
                      <m:t>𝑼</m:t>
                    </m:r>
                    <m:r>
                      <a:rPr lang="en-US" b="1" i="1" smtClean="0">
                        <a:solidFill>
                          <a:schemeClr val="tx1"/>
                        </a:solidFill>
                        <a:latin typeface="Cambria Math"/>
                      </a:rPr>
                      <m:t>=</m:t>
                    </m:r>
                    <m:sSup>
                      <m:sSupPr>
                        <m:ctrlPr>
                          <a:rPr lang="en-US" b="1" i="1" smtClean="0">
                            <a:solidFill>
                              <a:schemeClr val="tx1"/>
                            </a:solidFill>
                            <a:latin typeface="Cambria Math" panose="02040503050406030204" pitchFamily="18" charset="0"/>
                          </a:rPr>
                        </m:ctrlPr>
                      </m:sSupPr>
                      <m:e>
                        <m:r>
                          <a:rPr lang="en-US" b="1" i="1" smtClean="0">
                            <a:solidFill>
                              <a:schemeClr val="tx1"/>
                            </a:solidFill>
                            <a:latin typeface="Cambria Math"/>
                          </a:rPr>
                          <m:t>𝑾</m:t>
                        </m:r>
                      </m:e>
                      <m:sup>
                        <m:r>
                          <a:rPr lang="en-US" b="1" i="1" smtClean="0">
                            <a:solidFill>
                              <a:schemeClr val="tx1"/>
                            </a:solidFill>
                            <a:latin typeface="Cambria Math"/>
                          </a:rPr>
                          <m:t>+</m:t>
                        </m:r>
                      </m:sup>
                    </m:sSup>
                  </m:oMath>
                </a14:m>
                <a:endParaRPr lang="en-US" b="1" dirty="0">
                  <a:solidFill>
                    <a:schemeClr val="tx1"/>
                  </a:solidFill>
                </a:endParaRPr>
              </a:p>
              <a:p>
                <a:r>
                  <a:rPr lang="en-US" b="1" dirty="0">
                    <a:solidFill>
                      <a:srgbClr val="0000FF"/>
                    </a:solidFill>
                  </a:rPr>
                  <a:t>Then:</a:t>
                </a:r>
                <a:r>
                  <a:rPr lang="en-US" dirty="0"/>
                  <a:t> </a:t>
                </a:r>
              </a:p>
              <a:p>
                <a:pPr marL="118872" indent="0">
                  <a:buNone/>
                </a:pPr>
                <a:r>
                  <a:rPr lang="en-US" dirty="0"/>
                  <a:t>    with probability 98%</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696"/>
                </a:stretch>
              </a:blipFill>
            </p:spPr>
            <p:txBody>
              <a:bodyPr/>
              <a:lstStyle/>
              <a:p>
                <a:r>
                  <a:rPr lang="en-US">
                    <a:noFill/>
                  </a:rPr>
                  <a:t> </a:t>
                </a:r>
              </a:p>
            </p:txBody>
          </p:sp>
        </mc:Fallback>
      </mc:AlternateContent>
      <p:pic>
        <p:nvPicPr>
          <p:cNvPr id="389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5845" y="4800600"/>
            <a:ext cx="575310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58</a:t>
            </a:fld>
            <a:endParaRPr lang="en-US"/>
          </a:p>
        </p:txBody>
      </p:sp>
      <p:sp>
        <p:nvSpPr>
          <p:cNvPr id="8" name="TextBox 7"/>
          <p:cNvSpPr txBox="1"/>
          <p:nvPr/>
        </p:nvSpPr>
        <p:spPr>
          <a:xfrm>
            <a:off x="5176247" y="5581471"/>
            <a:ext cx="3967753" cy="1200329"/>
          </a:xfrm>
          <a:prstGeom prst="rect">
            <a:avLst/>
          </a:prstGeom>
          <a:noFill/>
        </p:spPr>
        <p:txBody>
          <a:bodyPr wrap="none" rtlCol="0">
            <a:spAutoFit/>
          </a:bodyPr>
          <a:lstStyle/>
          <a:p>
            <a:r>
              <a:rPr lang="en-US" sz="2400" b="1" dirty="0">
                <a:solidFill>
                  <a:srgbClr val="008000"/>
                </a:solidFill>
                <a:latin typeface="Arial" pitchFamily="34" charset="0"/>
                <a:cs typeface="Arial" pitchFamily="34" charset="0"/>
              </a:rPr>
              <a:t>In practice:</a:t>
            </a:r>
          </a:p>
          <a:p>
            <a:r>
              <a:rPr lang="en-US" sz="2400" dirty="0">
                <a:solidFill>
                  <a:srgbClr val="008000"/>
                </a:solidFill>
                <a:latin typeface="Arial" pitchFamily="34" charset="0"/>
                <a:cs typeface="Arial" pitchFamily="34" charset="0"/>
              </a:rPr>
              <a:t>Pick 4</a:t>
            </a:r>
            <a:r>
              <a:rPr lang="en-US" sz="2400" i="1" dirty="0">
                <a:solidFill>
                  <a:srgbClr val="008000"/>
                </a:solidFill>
                <a:latin typeface="Arial" pitchFamily="34" charset="0"/>
                <a:cs typeface="Arial" pitchFamily="34" charset="0"/>
              </a:rPr>
              <a:t>k</a:t>
            </a:r>
            <a:r>
              <a:rPr lang="en-US" sz="2400" dirty="0">
                <a:solidFill>
                  <a:srgbClr val="008000"/>
                </a:solidFill>
                <a:latin typeface="Arial" pitchFamily="34" charset="0"/>
                <a:cs typeface="Arial" pitchFamily="34" charset="0"/>
              </a:rPr>
              <a:t> cols/rows</a:t>
            </a:r>
            <a:br>
              <a:rPr lang="en-US" sz="2400" dirty="0">
                <a:solidFill>
                  <a:srgbClr val="008000"/>
                </a:solidFill>
                <a:latin typeface="Arial" pitchFamily="34" charset="0"/>
                <a:cs typeface="Arial" pitchFamily="34" charset="0"/>
              </a:rPr>
            </a:br>
            <a:r>
              <a:rPr lang="en-US" sz="2400" dirty="0">
                <a:solidFill>
                  <a:srgbClr val="008000"/>
                </a:solidFill>
                <a:latin typeface="Arial" pitchFamily="34" charset="0"/>
                <a:cs typeface="Arial" pitchFamily="34" charset="0"/>
              </a:rPr>
              <a:t>for a “rank-k” approximation</a:t>
            </a:r>
          </a:p>
        </p:txBody>
      </p:sp>
      <p:sp>
        <p:nvSpPr>
          <p:cNvPr id="7" name="TextBox 6"/>
          <p:cNvSpPr txBox="1"/>
          <p:nvPr/>
        </p:nvSpPr>
        <p:spPr>
          <a:xfrm>
            <a:off x="6071222" y="4583668"/>
            <a:ext cx="1210588"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SVD error</a:t>
            </a:r>
          </a:p>
        </p:txBody>
      </p:sp>
      <p:sp>
        <p:nvSpPr>
          <p:cNvPr id="10" name="TextBox 9"/>
          <p:cNvSpPr txBox="1"/>
          <p:nvPr/>
        </p:nvSpPr>
        <p:spPr>
          <a:xfrm>
            <a:off x="2819400" y="4572000"/>
            <a:ext cx="1236236"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CUR error</a:t>
            </a:r>
          </a:p>
        </p:txBody>
      </p:sp>
    </p:spTree>
    <p:extLst>
      <p:ext uri="{BB962C8B-B14F-4D97-AF65-F5344CB8AC3E}">
        <p14:creationId xmlns:p14="http://schemas.microsoft.com/office/powerpoint/2010/main" val="13472785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 Pros &amp; Cons</a:t>
            </a:r>
          </a:p>
        </p:txBody>
      </p:sp>
      <p:sp>
        <p:nvSpPr>
          <p:cNvPr id="3" name="Content Placeholder 2"/>
          <p:cNvSpPr>
            <a:spLocks noGrp="1"/>
          </p:cNvSpPr>
          <p:nvPr>
            <p:ph idx="1"/>
          </p:nvPr>
        </p:nvSpPr>
        <p:spPr/>
        <p:txBody>
          <a:bodyPr/>
          <a:lstStyle/>
          <a:p>
            <a:pPr>
              <a:lnSpc>
                <a:spcPct val="90000"/>
              </a:lnSpc>
              <a:buFont typeface="Arial" pitchFamily="34" charset="0"/>
              <a:buChar char="+"/>
            </a:pPr>
            <a:r>
              <a:rPr lang="en-US" b="1" dirty="0">
                <a:solidFill>
                  <a:srgbClr val="008000"/>
                </a:solidFill>
              </a:rPr>
              <a:t>Easy interpretation</a:t>
            </a:r>
          </a:p>
          <a:p>
            <a:pPr lvl="1">
              <a:lnSpc>
                <a:spcPct val="90000"/>
              </a:lnSpc>
              <a:buFontTx/>
              <a:buChar char="•"/>
            </a:pPr>
            <a:r>
              <a:rPr lang="en-US" dirty="0"/>
              <a:t>Since the basis vectors are actual </a:t>
            </a:r>
            <a:br>
              <a:rPr lang="en-US" dirty="0"/>
            </a:br>
            <a:r>
              <a:rPr lang="en-US" dirty="0"/>
              <a:t>columns and rows</a:t>
            </a:r>
          </a:p>
          <a:p>
            <a:pPr>
              <a:lnSpc>
                <a:spcPct val="90000"/>
              </a:lnSpc>
              <a:buFont typeface="Arial" pitchFamily="34" charset="0"/>
              <a:buChar char="+"/>
            </a:pPr>
            <a:r>
              <a:rPr lang="en-US" b="1" dirty="0">
                <a:solidFill>
                  <a:srgbClr val="008000"/>
                </a:solidFill>
              </a:rPr>
              <a:t>Sparse basis</a:t>
            </a:r>
          </a:p>
          <a:p>
            <a:pPr lvl="1">
              <a:lnSpc>
                <a:spcPct val="90000"/>
              </a:lnSpc>
              <a:buFontTx/>
              <a:buChar char="•"/>
            </a:pPr>
            <a:r>
              <a:rPr lang="en-US" dirty="0"/>
              <a:t>Since the basis vectors are actual </a:t>
            </a:r>
            <a:br>
              <a:rPr lang="en-US" dirty="0"/>
            </a:br>
            <a:r>
              <a:rPr lang="en-US" dirty="0"/>
              <a:t>columns and rows</a:t>
            </a:r>
          </a:p>
          <a:p>
            <a:pPr>
              <a:lnSpc>
                <a:spcPct val="90000"/>
              </a:lnSpc>
              <a:buSzPct val="150000"/>
              <a:buFont typeface="Arial" pitchFamily="34" charset="0"/>
              <a:buChar char="-"/>
            </a:pPr>
            <a:r>
              <a:rPr lang="en-US" b="1" dirty="0">
                <a:solidFill>
                  <a:srgbClr val="D60093"/>
                </a:solidFill>
              </a:rPr>
              <a:t>Duplicate columns and rows</a:t>
            </a:r>
          </a:p>
          <a:p>
            <a:pPr lvl="1">
              <a:lnSpc>
                <a:spcPct val="90000"/>
              </a:lnSpc>
              <a:buFontTx/>
              <a:buChar char="•"/>
            </a:pPr>
            <a:r>
              <a:rPr lang="en-US" dirty="0"/>
              <a:t>Columns of large norms will be sampled many times</a:t>
            </a:r>
          </a:p>
          <a:p>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59</a:t>
            </a:fld>
            <a:endParaRPr lang="en-US"/>
          </a:p>
        </p:txBody>
      </p:sp>
      <p:sp>
        <p:nvSpPr>
          <p:cNvPr id="7" name="Text Box 4"/>
          <p:cNvSpPr txBox="1">
            <a:spLocks noChangeArrowheads="1"/>
          </p:cNvSpPr>
          <p:nvPr/>
        </p:nvSpPr>
        <p:spPr bwMode="auto">
          <a:xfrm>
            <a:off x="6934200" y="3108325"/>
            <a:ext cx="1981200" cy="396875"/>
          </a:xfrm>
          <a:prstGeom prst="rect">
            <a:avLst/>
          </a:prstGeom>
          <a:noFill/>
          <a:ln w="9525">
            <a:noFill/>
            <a:miter lim="800000"/>
            <a:headEnd/>
            <a:tailEnd/>
          </a:ln>
          <a:effectLst/>
        </p:spPr>
        <p:txBody>
          <a:bodyPr>
            <a:spAutoFit/>
          </a:bodyPr>
          <a:lstStyle/>
          <a:p>
            <a:pPr algn="l"/>
            <a:r>
              <a:rPr lang="en-US" sz="2000" b="0" dirty="0">
                <a:latin typeface="Sylfaen" pitchFamily="18" charset="0"/>
              </a:rPr>
              <a:t>Singular vector</a:t>
            </a:r>
          </a:p>
        </p:txBody>
      </p:sp>
      <p:sp>
        <p:nvSpPr>
          <p:cNvPr id="8" name="Line 17"/>
          <p:cNvSpPr>
            <a:spLocks noChangeShapeType="1"/>
          </p:cNvSpPr>
          <p:nvPr/>
        </p:nvSpPr>
        <p:spPr bwMode="auto">
          <a:xfrm flipV="1">
            <a:off x="6934200" y="1676400"/>
            <a:ext cx="1600200" cy="1524000"/>
          </a:xfrm>
          <a:prstGeom prst="line">
            <a:avLst/>
          </a:prstGeom>
          <a:noFill/>
          <a:ln w="9525">
            <a:solidFill>
              <a:schemeClr val="tx1"/>
            </a:solidFill>
            <a:round/>
            <a:headEnd/>
            <a:tailEnd type="triangle" w="med" len="med"/>
          </a:ln>
          <a:effectLst/>
        </p:spPr>
        <p:txBody>
          <a:bodyPr wrap="none" anchor="ctr"/>
          <a:lstStyle/>
          <a:p>
            <a:endParaRPr lang="en-US"/>
          </a:p>
        </p:txBody>
      </p:sp>
      <p:sp>
        <p:nvSpPr>
          <p:cNvPr id="9" name="Text Box 19"/>
          <p:cNvSpPr txBox="1">
            <a:spLocks noChangeArrowheads="1"/>
          </p:cNvSpPr>
          <p:nvPr/>
        </p:nvSpPr>
        <p:spPr bwMode="auto">
          <a:xfrm>
            <a:off x="7010400" y="2895600"/>
            <a:ext cx="1981200" cy="396875"/>
          </a:xfrm>
          <a:prstGeom prst="rect">
            <a:avLst/>
          </a:prstGeom>
          <a:noFill/>
          <a:ln w="9525">
            <a:noFill/>
            <a:miter lim="800000"/>
            <a:headEnd/>
            <a:tailEnd/>
          </a:ln>
          <a:effectLst/>
        </p:spPr>
        <p:txBody>
          <a:bodyPr>
            <a:spAutoFit/>
          </a:bodyPr>
          <a:lstStyle/>
          <a:p>
            <a:pPr algn="l"/>
            <a:r>
              <a:rPr lang="en-US" sz="2000" b="0">
                <a:solidFill>
                  <a:srgbClr val="FF0000"/>
                </a:solidFill>
                <a:latin typeface="Sylfaen" pitchFamily="18" charset="0"/>
              </a:rPr>
              <a:t>Actual column</a:t>
            </a:r>
          </a:p>
        </p:txBody>
      </p:sp>
      <p:sp>
        <p:nvSpPr>
          <p:cNvPr id="10" name="Oval 20"/>
          <p:cNvSpPr>
            <a:spLocks noChangeArrowheads="1"/>
          </p:cNvSpPr>
          <p:nvPr/>
        </p:nvSpPr>
        <p:spPr bwMode="auto">
          <a:xfrm>
            <a:off x="7010400" y="2911475"/>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1" name="Oval 21"/>
          <p:cNvSpPr>
            <a:spLocks noChangeArrowheads="1"/>
          </p:cNvSpPr>
          <p:nvPr/>
        </p:nvSpPr>
        <p:spPr bwMode="auto">
          <a:xfrm>
            <a:off x="7543800" y="22098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2" name="Oval 22"/>
          <p:cNvSpPr>
            <a:spLocks noChangeArrowheads="1"/>
          </p:cNvSpPr>
          <p:nvPr/>
        </p:nvSpPr>
        <p:spPr bwMode="auto">
          <a:xfrm>
            <a:off x="8382000" y="19812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3" name="Oval 23"/>
          <p:cNvSpPr>
            <a:spLocks noChangeArrowheads="1"/>
          </p:cNvSpPr>
          <p:nvPr/>
        </p:nvSpPr>
        <p:spPr bwMode="auto">
          <a:xfrm>
            <a:off x="7319963" y="2865438"/>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4" name="Oval 24"/>
          <p:cNvSpPr>
            <a:spLocks noChangeArrowheads="1"/>
          </p:cNvSpPr>
          <p:nvPr/>
        </p:nvSpPr>
        <p:spPr bwMode="auto">
          <a:xfrm>
            <a:off x="7315200" y="25146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5" name="Oval 25"/>
          <p:cNvSpPr>
            <a:spLocks noChangeArrowheads="1"/>
          </p:cNvSpPr>
          <p:nvPr/>
        </p:nvSpPr>
        <p:spPr bwMode="auto">
          <a:xfrm>
            <a:off x="7696200" y="27432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6" name="Oval 26"/>
          <p:cNvSpPr>
            <a:spLocks noChangeArrowheads="1"/>
          </p:cNvSpPr>
          <p:nvPr/>
        </p:nvSpPr>
        <p:spPr bwMode="auto">
          <a:xfrm>
            <a:off x="8077200" y="22098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7" name="Oval 27"/>
          <p:cNvSpPr>
            <a:spLocks noChangeArrowheads="1"/>
          </p:cNvSpPr>
          <p:nvPr/>
        </p:nvSpPr>
        <p:spPr bwMode="auto">
          <a:xfrm>
            <a:off x="7924800" y="18288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8" name="Oval 28"/>
          <p:cNvSpPr>
            <a:spLocks noChangeArrowheads="1"/>
          </p:cNvSpPr>
          <p:nvPr/>
        </p:nvSpPr>
        <p:spPr bwMode="auto">
          <a:xfrm>
            <a:off x="7924800" y="24384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19" name="Oval 29"/>
          <p:cNvSpPr>
            <a:spLocks noChangeArrowheads="1"/>
          </p:cNvSpPr>
          <p:nvPr/>
        </p:nvSpPr>
        <p:spPr bwMode="auto">
          <a:xfrm>
            <a:off x="8153400" y="1676400"/>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20" name="Oval 30"/>
          <p:cNvSpPr>
            <a:spLocks noChangeArrowheads="1"/>
          </p:cNvSpPr>
          <p:nvPr/>
        </p:nvSpPr>
        <p:spPr bwMode="auto">
          <a:xfrm>
            <a:off x="7924800" y="2606675"/>
            <a:ext cx="76200" cy="76200"/>
          </a:xfrm>
          <a:prstGeom prst="ellipse">
            <a:avLst/>
          </a:prstGeom>
          <a:solidFill>
            <a:schemeClr val="accent1"/>
          </a:solidFill>
          <a:ln w="9525">
            <a:solidFill>
              <a:schemeClr val="tx1"/>
            </a:solidFill>
            <a:miter lim="800000"/>
            <a:headEnd/>
            <a:tailEnd/>
          </a:ln>
          <a:effectLst/>
        </p:spPr>
        <p:txBody>
          <a:bodyPr wrap="none" anchor="ctr"/>
          <a:lstStyle/>
          <a:p>
            <a:endParaRPr lang="en-US"/>
          </a:p>
        </p:txBody>
      </p:sp>
      <p:sp>
        <p:nvSpPr>
          <p:cNvPr id="21" name="Line 18"/>
          <p:cNvSpPr>
            <a:spLocks noChangeShapeType="1"/>
          </p:cNvSpPr>
          <p:nvPr/>
        </p:nvSpPr>
        <p:spPr bwMode="auto">
          <a:xfrm flipV="1">
            <a:off x="6934200" y="1676400"/>
            <a:ext cx="1295400" cy="1600200"/>
          </a:xfrm>
          <a:prstGeom prst="line">
            <a:avLst/>
          </a:prstGeom>
          <a:noFill/>
          <a:ln w="9525">
            <a:solidFill>
              <a:srgbClr val="FF0000"/>
            </a:solidFill>
            <a:round/>
            <a:headEnd/>
            <a:tailEnd type="triangle" w="med" len="med"/>
          </a:ln>
          <a:effectLst/>
        </p:spPr>
        <p:txBody>
          <a:bodyPr wrap="none" anchor="ctr"/>
          <a:lstStyle/>
          <a:p>
            <a:endParaRPr lang="en-US"/>
          </a:p>
        </p:txBody>
      </p:sp>
    </p:spTree>
    <p:extLst>
      <p:ext uri="{BB962C8B-B14F-4D97-AF65-F5344CB8AC3E}">
        <p14:creationId xmlns:p14="http://schemas.microsoft.com/office/powerpoint/2010/main" val="10665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animBg="1"/>
      <p:bldP spid="8" grpId="1" animBg="1"/>
      <p:bldP spid="9" grpId="0"/>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a:t>
            </a:r>
          </a:p>
        </p:txBody>
      </p:sp>
      <p:sp>
        <p:nvSpPr>
          <p:cNvPr id="3" name="Content Placeholder 2"/>
          <p:cNvSpPr>
            <a:spLocks noGrp="1"/>
          </p:cNvSpPr>
          <p:nvPr>
            <p:ph idx="1"/>
          </p:nvPr>
        </p:nvSpPr>
        <p:spPr/>
        <p:txBody>
          <a:bodyPr/>
          <a:lstStyle/>
          <a:p>
            <a:r>
              <a:rPr lang="en-US" b="1" dirty="0">
                <a:solidFill>
                  <a:srgbClr val="FF0066"/>
                </a:solidFill>
              </a:rPr>
              <a:t>Goal of dimensionality reduction is to </a:t>
            </a:r>
            <a:br>
              <a:rPr lang="en-US" b="1" dirty="0">
                <a:solidFill>
                  <a:srgbClr val="FF0066"/>
                </a:solidFill>
              </a:rPr>
            </a:br>
            <a:r>
              <a:rPr lang="en-US" b="1" dirty="0">
                <a:solidFill>
                  <a:srgbClr val="FF0066"/>
                </a:solidFill>
              </a:rPr>
              <a:t>discover the axis of data!</a:t>
            </a:r>
          </a:p>
        </p:txBody>
      </p:sp>
      <p:pic>
        <p:nvPicPr>
          <p:cNvPr id="4" name="Picture 2"/>
          <p:cNvPicPr>
            <a:picLocks noChangeAspect="1" noChangeArrowheads="1"/>
          </p:cNvPicPr>
          <p:nvPr/>
        </p:nvPicPr>
        <p:blipFill rotWithShape="1">
          <a:blip r:embed="rId2" cstate="print"/>
          <a:srcRect t="9033" r="65192" b="5588"/>
          <a:stretch/>
        </p:blipFill>
        <p:spPr bwMode="auto">
          <a:xfrm>
            <a:off x="990600" y="2655369"/>
            <a:ext cx="3657600" cy="3974031"/>
          </a:xfrm>
          <a:prstGeom prst="rect">
            <a:avLst/>
          </a:prstGeom>
          <a:noFill/>
          <a:ln w="9525">
            <a:noFill/>
            <a:miter lim="800000"/>
            <a:headEnd/>
            <a:tailEnd/>
          </a:ln>
        </p:spPr>
      </p:pic>
      <p:sp>
        <p:nvSpPr>
          <p:cNvPr id="5" name="TextBox 4"/>
          <p:cNvSpPr txBox="1"/>
          <p:nvPr/>
        </p:nvSpPr>
        <p:spPr>
          <a:xfrm>
            <a:off x="5029200" y="2925901"/>
            <a:ext cx="3659976" cy="3170099"/>
          </a:xfrm>
          <a:prstGeom prst="rect">
            <a:avLst/>
          </a:prstGeom>
          <a:noFill/>
        </p:spPr>
        <p:txBody>
          <a:bodyPr wrap="none" rtlCol="0">
            <a:spAutoFit/>
          </a:bodyPr>
          <a:lstStyle/>
          <a:p>
            <a:r>
              <a:rPr lang="en-US" sz="2000" dirty="0">
                <a:solidFill>
                  <a:srgbClr val="008000"/>
                </a:solidFill>
                <a:latin typeface="Arial" pitchFamily="34" charset="0"/>
                <a:cs typeface="Arial" pitchFamily="34" charset="0"/>
              </a:rPr>
              <a:t>Rather than representing</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every point with 2 coordinates</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we represent each point with</a:t>
            </a:r>
          </a:p>
          <a:p>
            <a:r>
              <a:rPr lang="en-US" sz="2000" dirty="0">
                <a:solidFill>
                  <a:srgbClr val="008000"/>
                </a:solidFill>
                <a:latin typeface="Arial" pitchFamily="34" charset="0"/>
                <a:cs typeface="Arial" pitchFamily="34" charset="0"/>
              </a:rPr>
              <a:t>1 coordinate (corresponding to</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the position of the point on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the red line).</a:t>
            </a:r>
          </a:p>
          <a:p>
            <a:endParaRPr lang="en-US" sz="2000" dirty="0">
              <a:solidFill>
                <a:srgbClr val="008000"/>
              </a:solidFill>
              <a:latin typeface="Arial" pitchFamily="34" charset="0"/>
              <a:cs typeface="Arial" pitchFamily="34" charset="0"/>
            </a:endParaRPr>
          </a:p>
          <a:p>
            <a:r>
              <a:rPr lang="en-US" sz="2000" dirty="0">
                <a:solidFill>
                  <a:srgbClr val="008000"/>
                </a:solidFill>
                <a:latin typeface="Arial" pitchFamily="34" charset="0"/>
                <a:cs typeface="Arial" pitchFamily="34" charset="0"/>
              </a:rPr>
              <a:t>By doing this we incur a bit of</a:t>
            </a:r>
            <a:br>
              <a:rPr lang="en-US" sz="2000" dirty="0">
                <a:solidFill>
                  <a:srgbClr val="008000"/>
                </a:solidFill>
                <a:latin typeface="Arial" pitchFamily="34" charset="0"/>
                <a:cs typeface="Arial" pitchFamily="34" charset="0"/>
              </a:rPr>
            </a:br>
            <a:r>
              <a:rPr lang="en-US" sz="2000" b="1" dirty="0">
                <a:solidFill>
                  <a:srgbClr val="008000"/>
                </a:solidFill>
                <a:latin typeface="Arial" pitchFamily="34" charset="0"/>
                <a:cs typeface="Arial" pitchFamily="34" charset="0"/>
              </a:rPr>
              <a:t>error</a:t>
            </a:r>
            <a:r>
              <a:rPr lang="en-US" sz="2000" dirty="0">
                <a:solidFill>
                  <a:srgbClr val="008000"/>
                </a:solidFill>
                <a:latin typeface="Arial" pitchFamily="34" charset="0"/>
                <a:cs typeface="Arial" pitchFamily="34" charset="0"/>
              </a:rPr>
              <a:t> as the points do not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exactly lie on the line</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8" name="Slide Number Placeholder 7"/>
          <p:cNvSpPr>
            <a:spLocks noGrp="1"/>
          </p:cNvSpPr>
          <p:nvPr>
            <p:ph type="sldNum" sz="quarter" idx="12"/>
          </p:nvPr>
        </p:nvSpPr>
        <p:spPr/>
        <p:txBody>
          <a:bodyPr/>
          <a:lstStyle/>
          <a:p>
            <a:fld id="{19B12225-5612-419B-A8D5-4B8EEE4C217E}" type="slidenum">
              <a:rPr lang="en-US" smtClean="0"/>
              <a:pPr/>
              <a:t>6</a:t>
            </a:fld>
            <a:endParaRPr lang="en-US"/>
          </a:p>
        </p:txBody>
      </p:sp>
    </p:spTree>
    <p:extLst>
      <p:ext uri="{BB962C8B-B14F-4D97-AF65-F5344CB8AC3E}">
        <p14:creationId xmlns:p14="http://schemas.microsoft.com/office/powerpoint/2010/main" val="3774221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r>
              <a:rPr lang="en-US" b="1" dirty="0">
                <a:solidFill>
                  <a:srgbClr val="D60093"/>
                </a:solidFill>
              </a:rPr>
              <a:t>If we want to get rid of the duplicates:</a:t>
            </a:r>
          </a:p>
          <a:p>
            <a:pPr lvl="1"/>
            <a:r>
              <a:rPr lang="en-US" dirty="0"/>
              <a:t>Throw them away</a:t>
            </a:r>
          </a:p>
          <a:p>
            <a:pPr lvl="1"/>
            <a:r>
              <a:rPr lang="en-US" dirty="0"/>
              <a:t>Scale (multiply) the columns/rows by the </a:t>
            </a:r>
            <a:br>
              <a:rPr lang="en-US" dirty="0"/>
            </a:br>
            <a:r>
              <a:rPr lang="en-US" dirty="0"/>
              <a:t>square root of the number of duplicates	</a:t>
            </a:r>
          </a:p>
          <a:p>
            <a:pPr lvl="1"/>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60</a:t>
            </a:fld>
            <a:endParaRPr lang="en-US"/>
          </a:p>
        </p:txBody>
      </p:sp>
      <p:sp>
        <p:nvSpPr>
          <p:cNvPr id="7" name="Rectangle 22"/>
          <p:cNvSpPr>
            <a:spLocks noChangeArrowheads="1"/>
          </p:cNvSpPr>
          <p:nvPr/>
        </p:nvSpPr>
        <p:spPr bwMode="auto">
          <a:xfrm>
            <a:off x="304800" y="4267200"/>
            <a:ext cx="1371600" cy="1828800"/>
          </a:xfrm>
          <a:prstGeom prst="rect">
            <a:avLst/>
          </a:prstGeom>
          <a:solidFill>
            <a:srgbClr val="FFFFFF"/>
          </a:solidFill>
          <a:ln w="19050" cap="rnd" algn="ctr">
            <a:solidFill>
              <a:srgbClr val="FF0000"/>
            </a:solidFill>
            <a:miter lim="800000"/>
            <a:headEnd/>
            <a:tailEnd/>
          </a:ln>
          <a:effectLst/>
        </p:spPr>
        <p:txBody>
          <a:bodyPr wrap="none" anchor="ctr"/>
          <a:lstStyle/>
          <a:p>
            <a:pPr algn="ctr"/>
            <a:r>
              <a:rPr lang="en-US" dirty="0"/>
              <a:t>A</a:t>
            </a:r>
          </a:p>
        </p:txBody>
      </p:sp>
      <p:sp>
        <p:nvSpPr>
          <p:cNvPr id="8" name="AutoShape 23"/>
          <p:cNvSpPr>
            <a:spLocks noChangeArrowheads="1"/>
          </p:cNvSpPr>
          <p:nvPr/>
        </p:nvSpPr>
        <p:spPr bwMode="auto">
          <a:xfrm>
            <a:off x="1828800" y="4876800"/>
            <a:ext cx="685800" cy="533400"/>
          </a:xfrm>
          <a:prstGeom prst="rightArrow">
            <a:avLst>
              <a:gd name="adj1" fmla="val 50000"/>
              <a:gd name="adj2" fmla="val 32143"/>
            </a:avLst>
          </a:prstGeom>
          <a:solidFill>
            <a:schemeClr val="accent2"/>
          </a:solidFill>
          <a:ln w="19050" cap="rnd" algn="ctr">
            <a:solidFill>
              <a:srgbClr val="FF0000"/>
            </a:solidFill>
            <a:miter lim="800000"/>
            <a:headEnd/>
            <a:tailEnd/>
          </a:ln>
          <a:effectLst/>
        </p:spPr>
        <p:txBody>
          <a:bodyPr wrap="none" anchor="ctr"/>
          <a:lstStyle/>
          <a:p>
            <a:endParaRPr lang="en-US"/>
          </a:p>
        </p:txBody>
      </p:sp>
      <p:sp>
        <p:nvSpPr>
          <p:cNvPr id="9" name="Rectangle 24"/>
          <p:cNvSpPr>
            <a:spLocks noChangeArrowheads="1"/>
          </p:cNvSpPr>
          <p:nvPr/>
        </p:nvSpPr>
        <p:spPr bwMode="auto">
          <a:xfrm>
            <a:off x="2743200" y="4343400"/>
            <a:ext cx="990600" cy="1828800"/>
          </a:xfrm>
          <a:prstGeom prst="rect">
            <a:avLst/>
          </a:prstGeom>
          <a:solidFill>
            <a:srgbClr val="FFFFFF"/>
          </a:solidFill>
          <a:ln w="19050" cap="rnd" algn="ctr">
            <a:solidFill>
              <a:srgbClr val="FF0000"/>
            </a:solidFill>
            <a:miter lim="800000"/>
            <a:headEnd/>
            <a:tailEnd/>
          </a:ln>
          <a:effectLst/>
        </p:spPr>
        <p:txBody>
          <a:bodyPr wrap="none" anchor="ctr"/>
          <a:lstStyle/>
          <a:p>
            <a:endParaRPr lang="en-US"/>
          </a:p>
          <a:p>
            <a:r>
              <a:rPr lang="en-US"/>
              <a:t>C</a:t>
            </a:r>
            <a:r>
              <a:rPr lang="en-US" baseline="-25000"/>
              <a:t>d</a:t>
            </a:r>
          </a:p>
        </p:txBody>
      </p:sp>
      <p:sp>
        <p:nvSpPr>
          <p:cNvPr id="10" name="Rectangle 25"/>
          <p:cNvSpPr>
            <a:spLocks noChangeArrowheads="1"/>
          </p:cNvSpPr>
          <p:nvPr/>
        </p:nvSpPr>
        <p:spPr bwMode="auto">
          <a:xfrm>
            <a:off x="2743200" y="4343400"/>
            <a:ext cx="2438400" cy="685800"/>
          </a:xfrm>
          <a:prstGeom prst="rect">
            <a:avLst/>
          </a:prstGeom>
          <a:noFill/>
          <a:ln w="19050" cap="rnd" algn="ctr">
            <a:solidFill>
              <a:srgbClr val="FF0000"/>
            </a:solidFill>
            <a:miter lim="800000"/>
            <a:headEnd/>
            <a:tailEnd/>
          </a:ln>
          <a:effectLst/>
        </p:spPr>
        <p:txBody>
          <a:bodyPr wrap="none" anchor="ctr"/>
          <a:lstStyle/>
          <a:p>
            <a:r>
              <a:rPr lang="en-US"/>
              <a:t>    R</a:t>
            </a:r>
            <a:r>
              <a:rPr lang="en-US" baseline="-25000"/>
              <a:t>d</a:t>
            </a:r>
          </a:p>
        </p:txBody>
      </p:sp>
      <p:grpSp>
        <p:nvGrpSpPr>
          <p:cNvPr id="11" name="Group 33"/>
          <p:cNvGrpSpPr>
            <a:grpSpLocks/>
          </p:cNvGrpSpPr>
          <p:nvPr/>
        </p:nvGrpSpPr>
        <p:grpSpPr bwMode="auto">
          <a:xfrm>
            <a:off x="5410200" y="4343400"/>
            <a:ext cx="3276600" cy="1828800"/>
            <a:chOff x="3552" y="2736"/>
            <a:chExt cx="2064" cy="1152"/>
          </a:xfrm>
        </p:grpSpPr>
        <p:sp>
          <p:nvSpPr>
            <p:cNvPr id="12" name="AutoShape 26"/>
            <p:cNvSpPr>
              <a:spLocks noChangeArrowheads="1"/>
            </p:cNvSpPr>
            <p:nvPr/>
          </p:nvSpPr>
          <p:spPr bwMode="auto">
            <a:xfrm>
              <a:off x="3552" y="3120"/>
              <a:ext cx="432" cy="336"/>
            </a:xfrm>
            <a:prstGeom prst="rightArrow">
              <a:avLst>
                <a:gd name="adj1" fmla="val 50000"/>
                <a:gd name="adj2" fmla="val 32143"/>
              </a:avLst>
            </a:prstGeom>
            <a:solidFill>
              <a:schemeClr val="accent2"/>
            </a:solidFill>
            <a:ln w="19050" cap="rnd" algn="ctr">
              <a:solidFill>
                <a:srgbClr val="FF0000"/>
              </a:solidFill>
              <a:miter lim="800000"/>
              <a:headEnd/>
              <a:tailEnd/>
            </a:ln>
            <a:effectLst/>
          </p:spPr>
          <p:txBody>
            <a:bodyPr wrap="none" anchor="ctr"/>
            <a:lstStyle/>
            <a:p>
              <a:endParaRPr lang="en-US"/>
            </a:p>
          </p:txBody>
        </p:sp>
        <p:grpSp>
          <p:nvGrpSpPr>
            <p:cNvPr id="13" name="Group 32"/>
            <p:cNvGrpSpPr>
              <a:grpSpLocks/>
            </p:cNvGrpSpPr>
            <p:nvPr/>
          </p:nvGrpSpPr>
          <p:grpSpPr bwMode="auto">
            <a:xfrm>
              <a:off x="4080" y="2736"/>
              <a:ext cx="1536" cy="1152"/>
              <a:chOff x="4080" y="2736"/>
              <a:chExt cx="1536" cy="1152"/>
            </a:xfrm>
          </p:grpSpPr>
          <p:sp>
            <p:nvSpPr>
              <p:cNvPr id="14" name="Rectangle 27"/>
              <p:cNvSpPr>
                <a:spLocks noChangeArrowheads="1"/>
              </p:cNvSpPr>
              <p:nvPr/>
            </p:nvSpPr>
            <p:spPr bwMode="auto">
              <a:xfrm>
                <a:off x="4080" y="2736"/>
                <a:ext cx="336" cy="1152"/>
              </a:xfrm>
              <a:prstGeom prst="rect">
                <a:avLst/>
              </a:prstGeom>
              <a:solidFill>
                <a:srgbClr val="FFFFFF"/>
              </a:solidFill>
              <a:ln w="19050" cap="rnd" algn="ctr">
                <a:solidFill>
                  <a:srgbClr val="FF0000"/>
                </a:solidFill>
                <a:miter lim="800000"/>
                <a:headEnd/>
                <a:tailEnd/>
              </a:ln>
              <a:effectLst/>
            </p:spPr>
            <p:txBody>
              <a:bodyPr wrap="none" anchor="ctr"/>
              <a:lstStyle/>
              <a:p>
                <a:endParaRPr lang="en-US"/>
              </a:p>
              <a:p>
                <a:r>
                  <a:rPr lang="en-US"/>
                  <a:t>C</a:t>
                </a:r>
                <a:r>
                  <a:rPr lang="en-US" baseline="-25000"/>
                  <a:t>s</a:t>
                </a:r>
              </a:p>
            </p:txBody>
          </p:sp>
          <p:sp>
            <p:nvSpPr>
              <p:cNvPr id="15" name="Rectangle 28"/>
              <p:cNvSpPr>
                <a:spLocks noChangeArrowheads="1"/>
              </p:cNvSpPr>
              <p:nvPr/>
            </p:nvSpPr>
            <p:spPr bwMode="auto">
              <a:xfrm>
                <a:off x="4080" y="2736"/>
                <a:ext cx="1536" cy="288"/>
              </a:xfrm>
              <a:prstGeom prst="rect">
                <a:avLst/>
              </a:prstGeom>
              <a:noFill/>
              <a:ln w="19050" cap="rnd" algn="ctr">
                <a:solidFill>
                  <a:srgbClr val="FF0000"/>
                </a:solidFill>
                <a:miter lim="800000"/>
                <a:headEnd/>
                <a:tailEnd/>
              </a:ln>
              <a:effectLst/>
            </p:spPr>
            <p:txBody>
              <a:bodyPr wrap="none" anchor="ctr"/>
              <a:lstStyle/>
              <a:p>
                <a:r>
                  <a:rPr lang="en-US"/>
                  <a:t>    R</a:t>
                </a:r>
                <a:r>
                  <a:rPr lang="en-US" baseline="-25000"/>
                  <a:t>s</a:t>
                </a:r>
              </a:p>
            </p:txBody>
          </p:sp>
        </p:grpSp>
      </p:grpSp>
      <p:sp>
        <p:nvSpPr>
          <p:cNvPr id="16" name="Text Box 5"/>
          <p:cNvSpPr txBox="1">
            <a:spLocks noChangeArrowheads="1"/>
          </p:cNvSpPr>
          <p:nvPr/>
        </p:nvSpPr>
        <p:spPr bwMode="auto">
          <a:xfrm>
            <a:off x="7086600" y="5181600"/>
            <a:ext cx="1447800" cy="701675"/>
          </a:xfrm>
          <a:prstGeom prst="rect">
            <a:avLst/>
          </a:prstGeom>
          <a:noFill/>
          <a:ln w="9525">
            <a:noFill/>
            <a:miter lim="800000"/>
            <a:headEnd/>
            <a:tailEnd/>
          </a:ln>
          <a:effectLst/>
        </p:spPr>
        <p:txBody>
          <a:bodyPr>
            <a:spAutoFit/>
          </a:bodyPr>
          <a:lstStyle/>
          <a:p>
            <a:pPr algn="l"/>
            <a:r>
              <a:rPr lang="en-US" sz="2000">
                <a:latin typeface="Sylfaen" pitchFamily="18" charset="0"/>
              </a:rPr>
              <a:t>Construct a small U</a:t>
            </a:r>
          </a:p>
        </p:txBody>
      </p:sp>
    </p:spTree>
    <p:extLst>
      <p:ext uri="{BB962C8B-B14F-4D97-AF65-F5344CB8AC3E}">
        <p14:creationId xmlns:p14="http://schemas.microsoft.com/office/powerpoint/2010/main" val="34655384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vs. CUR</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61</a:t>
            </a:fld>
            <a:endParaRPr lang="en-US"/>
          </a:p>
        </p:txBody>
      </p:sp>
      <p:sp>
        <p:nvSpPr>
          <p:cNvPr id="7" name="Rectangle 2"/>
          <p:cNvSpPr>
            <a:spLocks noChangeArrowheads="1"/>
          </p:cNvSpPr>
          <p:nvPr/>
        </p:nvSpPr>
        <p:spPr bwMode="auto">
          <a:xfrm>
            <a:off x="1219200" y="3733800"/>
            <a:ext cx="6248400" cy="2743200"/>
          </a:xfrm>
          <a:prstGeom prst="rect">
            <a:avLst/>
          </a:prstGeom>
          <a:ln cmpd="sng">
            <a:headEnd type="none" w="sm" len="sm"/>
            <a:tailEnd/>
          </a:ln>
        </p:spPr>
        <p:style>
          <a:lnRef idx="2">
            <a:schemeClr val="accent3"/>
          </a:lnRef>
          <a:fillRef idx="1">
            <a:schemeClr val="lt1"/>
          </a:fillRef>
          <a:effectRef idx="0">
            <a:schemeClr val="accent3"/>
          </a:effectRef>
          <a:fontRef idx="minor">
            <a:schemeClr val="dk1"/>
          </a:fontRef>
        </p:style>
        <p:txBody>
          <a:bodyPr wrap="none" anchor="ctr"/>
          <a:lstStyle/>
          <a:p>
            <a:endParaRPr lang="en-US"/>
          </a:p>
        </p:txBody>
      </p:sp>
      <p:sp>
        <p:nvSpPr>
          <p:cNvPr id="8" name="Rectangle 3"/>
          <p:cNvSpPr>
            <a:spLocks noChangeArrowheads="1"/>
          </p:cNvSpPr>
          <p:nvPr/>
        </p:nvSpPr>
        <p:spPr bwMode="auto">
          <a:xfrm>
            <a:off x="1219200" y="1295400"/>
            <a:ext cx="6248400" cy="2286000"/>
          </a:xfrm>
          <a:prstGeom prst="rect">
            <a:avLst/>
          </a:prstGeom>
          <a:ln cmpd="sng">
            <a:headEnd type="none" w="sm" len="sm"/>
            <a:tailEnd/>
          </a:ln>
        </p:spPr>
        <p:style>
          <a:lnRef idx="2">
            <a:schemeClr val="accent2"/>
          </a:lnRef>
          <a:fillRef idx="1">
            <a:schemeClr val="lt1"/>
          </a:fillRef>
          <a:effectRef idx="0">
            <a:schemeClr val="accent2"/>
          </a:effectRef>
          <a:fontRef idx="minor">
            <a:schemeClr val="dk1"/>
          </a:fontRef>
        </p:style>
        <p:txBody>
          <a:bodyPr wrap="none" anchor="ctr"/>
          <a:lstStyle/>
          <a:p>
            <a:endParaRPr lang="en-US"/>
          </a:p>
        </p:txBody>
      </p:sp>
      <p:sp>
        <p:nvSpPr>
          <p:cNvPr id="9" name="Text Box 5"/>
          <p:cNvSpPr txBox="1">
            <a:spLocks noChangeArrowheads="1"/>
          </p:cNvSpPr>
          <p:nvPr/>
        </p:nvSpPr>
        <p:spPr bwMode="auto">
          <a:xfrm>
            <a:off x="1295400" y="1892300"/>
            <a:ext cx="6019800" cy="854075"/>
          </a:xfrm>
          <a:prstGeom prst="rect">
            <a:avLst/>
          </a:prstGeom>
          <a:noFill/>
          <a:ln w="28575" algn="ctr">
            <a:noFill/>
            <a:miter lim="800000"/>
            <a:headEnd type="none" w="sm" len="sm"/>
            <a:tailEnd/>
          </a:ln>
          <a:effectLst/>
        </p:spPr>
        <p:txBody>
          <a:bodyPr>
            <a:spAutoFit/>
          </a:bodyPr>
          <a:lstStyle/>
          <a:p>
            <a:r>
              <a:rPr lang="en-US" sz="5000" b="0" dirty="0">
                <a:latin typeface="Arial" pitchFamily="34" charset="0"/>
              </a:rPr>
              <a:t>SVD:</a:t>
            </a:r>
            <a:r>
              <a:rPr lang="en-US" sz="5000" dirty="0">
                <a:latin typeface="Arial" pitchFamily="34" charset="0"/>
              </a:rPr>
              <a:t>   A</a:t>
            </a:r>
            <a:r>
              <a:rPr lang="en-US" sz="5000" b="0" dirty="0">
                <a:latin typeface="Arial" pitchFamily="34" charset="0"/>
              </a:rPr>
              <a:t> = </a:t>
            </a:r>
            <a:r>
              <a:rPr lang="en-US" sz="5000" dirty="0">
                <a:latin typeface="Arial" pitchFamily="34" charset="0"/>
              </a:rPr>
              <a:t>U</a:t>
            </a:r>
            <a:r>
              <a:rPr lang="en-US" sz="5000" b="0" dirty="0">
                <a:latin typeface="Arial" pitchFamily="34" charset="0"/>
              </a:rPr>
              <a:t> </a:t>
            </a:r>
            <a:r>
              <a:rPr lang="en-US" sz="5000" dirty="0">
                <a:latin typeface="Arial" pitchFamily="34" charset="0"/>
                <a:sym typeface="Symbol" pitchFamily="18" charset="2"/>
              </a:rPr>
              <a:t></a:t>
            </a:r>
            <a:r>
              <a:rPr lang="en-US" sz="5000" b="0" dirty="0">
                <a:latin typeface="Arial" pitchFamily="34" charset="0"/>
              </a:rPr>
              <a:t> </a:t>
            </a:r>
            <a:r>
              <a:rPr lang="en-US" sz="5000" dirty="0">
                <a:latin typeface="Arial" pitchFamily="34" charset="0"/>
              </a:rPr>
              <a:t>V</a:t>
            </a:r>
            <a:r>
              <a:rPr lang="en-US" sz="5000" b="0" baseline="30000" dirty="0">
                <a:latin typeface="Arial" pitchFamily="34" charset="0"/>
              </a:rPr>
              <a:t>T</a:t>
            </a:r>
          </a:p>
        </p:txBody>
      </p:sp>
      <p:sp>
        <p:nvSpPr>
          <p:cNvPr id="10" name="Text Box 6"/>
          <p:cNvSpPr txBox="1">
            <a:spLocks noChangeArrowheads="1"/>
          </p:cNvSpPr>
          <p:nvPr/>
        </p:nvSpPr>
        <p:spPr bwMode="auto">
          <a:xfrm>
            <a:off x="1447800" y="3035300"/>
            <a:ext cx="2635658" cy="492443"/>
          </a:xfrm>
          <a:prstGeom prst="rect">
            <a:avLst/>
          </a:prstGeom>
          <a:noFill/>
          <a:ln w="28575" algn="ctr">
            <a:noFill/>
            <a:miter lim="800000"/>
            <a:headEnd type="none" w="sm" len="sm"/>
            <a:tailEnd/>
          </a:ln>
          <a:effectLst/>
        </p:spPr>
        <p:txBody>
          <a:bodyPr wrap="none">
            <a:spAutoFit/>
          </a:bodyPr>
          <a:lstStyle/>
          <a:p>
            <a:r>
              <a:rPr kumimoji="1" lang="en-US" sz="2600" b="0" dirty="0">
                <a:latin typeface="Arial" pitchFamily="34" charset="0"/>
              </a:rPr>
              <a:t>Huge but sparse</a:t>
            </a:r>
          </a:p>
        </p:txBody>
      </p:sp>
      <p:sp>
        <p:nvSpPr>
          <p:cNvPr id="11" name="Text Box 7"/>
          <p:cNvSpPr txBox="1">
            <a:spLocks noChangeArrowheads="1"/>
          </p:cNvSpPr>
          <p:nvPr/>
        </p:nvSpPr>
        <p:spPr bwMode="auto">
          <a:xfrm>
            <a:off x="4343400" y="3048000"/>
            <a:ext cx="2300287" cy="488950"/>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Big and dense</a:t>
            </a:r>
          </a:p>
        </p:txBody>
      </p:sp>
      <p:sp>
        <p:nvSpPr>
          <p:cNvPr id="12" name="Line 8"/>
          <p:cNvSpPr>
            <a:spLocks noChangeShapeType="1"/>
          </p:cNvSpPr>
          <p:nvPr/>
        </p:nvSpPr>
        <p:spPr bwMode="auto">
          <a:xfrm flipV="1">
            <a:off x="2895600" y="2654300"/>
            <a:ext cx="6096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13" name="Line 9"/>
          <p:cNvSpPr>
            <a:spLocks noChangeShapeType="1"/>
          </p:cNvSpPr>
          <p:nvPr/>
        </p:nvSpPr>
        <p:spPr bwMode="auto">
          <a:xfrm flipH="1" flipV="1">
            <a:off x="4724400" y="2667000"/>
            <a:ext cx="762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14" name="Line 10"/>
          <p:cNvSpPr>
            <a:spLocks noChangeShapeType="1"/>
          </p:cNvSpPr>
          <p:nvPr/>
        </p:nvSpPr>
        <p:spPr bwMode="auto">
          <a:xfrm flipV="1">
            <a:off x="5791200" y="2667000"/>
            <a:ext cx="76200" cy="5334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15" name="Text Box 11"/>
          <p:cNvSpPr txBox="1">
            <a:spLocks noChangeArrowheads="1"/>
          </p:cNvSpPr>
          <p:nvPr/>
        </p:nvSpPr>
        <p:spPr bwMode="auto">
          <a:xfrm>
            <a:off x="1371600" y="4495800"/>
            <a:ext cx="6019800" cy="854075"/>
          </a:xfrm>
          <a:prstGeom prst="rect">
            <a:avLst/>
          </a:prstGeom>
          <a:noFill/>
          <a:ln w="28575" algn="ctr">
            <a:noFill/>
            <a:miter lim="800000"/>
            <a:headEnd type="none" w="sm" len="sm"/>
            <a:tailEnd/>
          </a:ln>
          <a:effectLst/>
        </p:spPr>
        <p:txBody>
          <a:bodyPr>
            <a:spAutoFit/>
          </a:bodyPr>
          <a:lstStyle/>
          <a:p>
            <a:pPr algn="l"/>
            <a:r>
              <a:rPr lang="en-US" sz="5000" b="0" dirty="0">
                <a:latin typeface="Arial" pitchFamily="34" charset="0"/>
              </a:rPr>
              <a:t>CUR:</a:t>
            </a:r>
            <a:r>
              <a:rPr lang="en-US" sz="5000" dirty="0">
                <a:latin typeface="Arial" pitchFamily="34" charset="0"/>
              </a:rPr>
              <a:t>   A</a:t>
            </a:r>
            <a:r>
              <a:rPr lang="en-US" sz="5000" b="0" dirty="0">
                <a:latin typeface="Arial" pitchFamily="34" charset="0"/>
              </a:rPr>
              <a:t> = </a:t>
            </a:r>
            <a:r>
              <a:rPr lang="en-US" sz="5000" dirty="0">
                <a:latin typeface="Arial" pitchFamily="34" charset="0"/>
              </a:rPr>
              <a:t>C U R</a:t>
            </a:r>
            <a:endParaRPr lang="en-US" sz="5000" b="0" baseline="30000" dirty="0">
              <a:latin typeface="Arial" pitchFamily="34" charset="0"/>
            </a:endParaRPr>
          </a:p>
        </p:txBody>
      </p:sp>
      <p:sp>
        <p:nvSpPr>
          <p:cNvPr id="16" name="Text Box 12"/>
          <p:cNvSpPr txBox="1">
            <a:spLocks noChangeArrowheads="1"/>
          </p:cNvSpPr>
          <p:nvPr/>
        </p:nvSpPr>
        <p:spPr bwMode="auto">
          <a:xfrm>
            <a:off x="1600200" y="5791200"/>
            <a:ext cx="2635658" cy="492443"/>
          </a:xfrm>
          <a:prstGeom prst="rect">
            <a:avLst/>
          </a:prstGeom>
          <a:noFill/>
          <a:ln w="28575" algn="ctr">
            <a:noFill/>
            <a:miter lim="800000"/>
            <a:headEnd type="none" w="sm" len="sm"/>
            <a:tailEnd/>
          </a:ln>
          <a:effectLst/>
        </p:spPr>
        <p:txBody>
          <a:bodyPr wrap="none">
            <a:spAutoFit/>
          </a:bodyPr>
          <a:lstStyle/>
          <a:p>
            <a:r>
              <a:rPr kumimoji="1" lang="en-US" sz="2600" b="0" dirty="0">
                <a:latin typeface="Arial" pitchFamily="34" charset="0"/>
              </a:rPr>
              <a:t>Huge but sparse</a:t>
            </a:r>
          </a:p>
        </p:txBody>
      </p:sp>
      <p:sp>
        <p:nvSpPr>
          <p:cNvPr id="17" name="Text Box 13"/>
          <p:cNvSpPr txBox="1">
            <a:spLocks noChangeArrowheads="1"/>
          </p:cNvSpPr>
          <p:nvPr/>
        </p:nvSpPr>
        <p:spPr bwMode="auto">
          <a:xfrm>
            <a:off x="4421188" y="5867400"/>
            <a:ext cx="2298700" cy="488950"/>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Big but sparse</a:t>
            </a:r>
          </a:p>
        </p:txBody>
      </p:sp>
      <p:sp>
        <p:nvSpPr>
          <p:cNvPr id="18" name="Line 14"/>
          <p:cNvSpPr>
            <a:spLocks noChangeShapeType="1"/>
          </p:cNvSpPr>
          <p:nvPr/>
        </p:nvSpPr>
        <p:spPr bwMode="auto">
          <a:xfrm flipV="1">
            <a:off x="3048000" y="5257800"/>
            <a:ext cx="6096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19" name="Line 15"/>
          <p:cNvSpPr>
            <a:spLocks noChangeShapeType="1"/>
          </p:cNvSpPr>
          <p:nvPr/>
        </p:nvSpPr>
        <p:spPr bwMode="auto">
          <a:xfrm flipH="1" flipV="1">
            <a:off x="4953000" y="5334000"/>
            <a:ext cx="762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20" name="Line 16"/>
          <p:cNvSpPr>
            <a:spLocks noChangeShapeType="1"/>
          </p:cNvSpPr>
          <p:nvPr/>
        </p:nvSpPr>
        <p:spPr bwMode="auto">
          <a:xfrm flipV="1">
            <a:off x="6019800" y="5334000"/>
            <a:ext cx="76200" cy="5334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21" name="Text Box 17"/>
          <p:cNvSpPr txBox="1">
            <a:spLocks noChangeArrowheads="1"/>
          </p:cNvSpPr>
          <p:nvPr/>
        </p:nvSpPr>
        <p:spPr bwMode="auto">
          <a:xfrm>
            <a:off x="4419600" y="3733800"/>
            <a:ext cx="2500313" cy="488950"/>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dense but small</a:t>
            </a:r>
          </a:p>
        </p:txBody>
      </p:sp>
      <p:sp>
        <p:nvSpPr>
          <p:cNvPr id="22" name="Line 18"/>
          <p:cNvSpPr>
            <a:spLocks noChangeShapeType="1"/>
          </p:cNvSpPr>
          <p:nvPr/>
        </p:nvSpPr>
        <p:spPr bwMode="auto">
          <a:xfrm flipH="1">
            <a:off x="5486400" y="4114800"/>
            <a:ext cx="762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
        <p:nvSpPr>
          <p:cNvPr id="23" name="Text Box 19"/>
          <p:cNvSpPr txBox="1">
            <a:spLocks noChangeArrowheads="1"/>
          </p:cNvSpPr>
          <p:nvPr/>
        </p:nvSpPr>
        <p:spPr bwMode="auto">
          <a:xfrm>
            <a:off x="4556125" y="1295400"/>
            <a:ext cx="2682875" cy="488950"/>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sparse and small</a:t>
            </a:r>
          </a:p>
        </p:txBody>
      </p:sp>
      <p:sp>
        <p:nvSpPr>
          <p:cNvPr id="24" name="Line 20"/>
          <p:cNvSpPr>
            <a:spLocks noChangeShapeType="1"/>
          </p:cNvSpPr>
          <p:nvPr/>
        </p:nvSpPr>
        <p:spPr bwMode="auto">
          <a:xfrm flipH="1">
            <a:off x="5334000" y="1676400"/>
            <a:ext cx="76200" cy="457200"/>
          </a:xfrm>
          <a:prstGeom prst="line">
            <a:avLst/>
          </a:prstGeom>
          <a:noFill/>
          <a:ln w="28575">
            <a:solidFill>
              <a:schemeClr val="tx1"/>
            </a:solidFill>
            <a:round/>
            <a:headEnd type="none" w="sm" len="sm"/>
            <a:tailEnd type="triangle" w="med" len="med"/>
          </a:ln>
          <a:effectLst/>
        </p:spPr>
        <p:txBody>
          <a:bodyPr wrap="none" anchor="ctr"/>
          <a:lstStyle/>
          <a:p>
            <a:endParaRPr lang="en-US"/>
          </a:p>
        </p:txBody>
      </p:sp>
    </p:spTree>
    <p:extLst>
      <p:ext uri="{BB962C8B-B14F-4D97-AF65-F5344CB8AC3E}">
        <p14:creationId xmlns:p14="http://schemas.microsoft.com/office/powerpoint/2010/main" val="20615635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vs. CUR: Simple Experiment</a:t>
            </a:r>
          </a:p>
        </p:txBody>
      </p:sp>
      <p:sp>
        <p:nvSpPr>
          <p:cNvPr id="3" name="Content Placeholder 2"/>
          <p:cNvSpPr>
            <a:spLocks noGrp="1"/>
          </p:cNvSpPr>
          <p:nvPr>
            <p:ph idx="1"/>
          </p:nvPr>
        </p:nvSpPr>
        <p:spPr/>
        <p:txBody>
          <a:bodyPr>
            <a:normAutofit/>
          </a:bodyPr>
          <a:lstStyle/>
          <a:p>
            <a:r>
              <a:rPr lang="en-US" b="1" dirty="0">
                <a:solidFill>
                  <a:srgbClr val="D60093"/>
                </a:solidFill>
              </a:rPr>
              <a:t>DBLP bibliographic data</a:t>
            </a:r>
          </a:p>
          <a:p>
            <a:pPr lvl="1"/>
            <a:r>
              <a:rPr lang="en-US" dirty="0"/>
              <a:t>Author-to-conference big sparse matrix</a:t>
            </a:r>
          </a:p>
          <a:p>
            <a:pPr lvl="1"/>
            <a:r>
              <a:rPr lang="en-US" dirty="0" err="1"/>
              <a:t>A</a:t>
            </a:r>
            <a:r>
              <a:rPr lang="en-US" baseline="-25000" dirty="0" err="1"/>
              <a:t>ij</a:t>
            </a:r>
            <a:r>
              <a:rPr lang="en-US" dirty="0"/>
              <a:t>: Number of papers published by author </a:t>
            </a:r>
            <a:r>
              <a:rPr lang="en-US" i="1" dirty="0" err="1"/>
              <a:t>i</a:t>
            </a:r>
            <a:r>
              <a:rPr lang="en-US" dirty="0"/>
              <a:t> at conference </a:t>
            </a:r>
            <a:r>
              <a:rPr lang="en-US" i="1" dirty="0"/>
              <a:t>j</a:t>
            </a:r>
          </a:p>
          <a:p>
            <a:pPr lvl="1"/>
            <a:r>
              <a:rPr lang="en-US" dirty="0"/>
              <a:t>428K authors (rows), 3659 conferences (columns)</a:t>
            </a:r>
          </a:p>
          <a:p>
            <a:pPr lvl="2"/>
            <a:r>
              <a:rPr lang="en-US" b="1" dirty="0"/>
              <a:t>Very sparse</a:t>
            </a:r>
          </a:p>
          <a:p>
            <a:r>
              <a:rPr lang="en-US" b="1" dirty="0">
                <a:solidFill>
                  <a:srgbClr val="0000FF"/>
                </a:solidFill>
              </a:rPr>
              <a:t>Want to reduce dimensionality</a:t>
            </a:r>
          </a:p>
          <a:p>
            <a:pPr lvl="1"/>
            <a:r>
              <a:rPr lang="en-US" dirty="0"/>
              <a:t>How much time does it take?</a:t>
            </a:r>
          </a:p>
          <a:p>
            <a:pPr lvl="1"/>
            <a:r>
              <a:rPr lang="en-US" dirty="0"/>
              <a:t>What is the reconstruction error?</a:t>
            </a:r>
          </a:p>
          <a:p>
            <a:pPr lvl="1"/>
            <a:r>
              <a:rPr lang="en-US" dirty="0"/>
              <a:t>How much space do we need?</a:t>
            </a:r>
          </a:p>
          <a:p>
            <a:endParaRPr lang="en-US" dirty="0"/>
          </a:p>
          <a:p>
            <a:endParaRPr lang="en-US" dirty="0"/>
          </a:p>
          <a:p>
            <a:endParaRPr lang="en-US" dirty="0"/>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62</a:t>
            </a:fld>
            <a:endParaRPr lang="en-US"/>
          </a:p>
        </p:txBody>
      </p:sp>
    </p:spTree>
    <p:extLst>
      <p:ext uri="{BB962C8B-B14F-4D97-AF65-F5344CB8AC3E}">
        <p14:creationId xmlns:p14="http://schemas.microsoft.com/office/powerpoint/2010/main" val="31365941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Results: DBLP- big sparse matrix</a:t>
            </a:r>
          </a:p>
        </p:txBody>
      </p:sp>
      <p:sp>
        <p:nvSpPr>
          <p:cNvPr id="3" name="Content Placeholder 2"/>
          <p:cNvSpPr>
            <a:spLocks noGrp="1"/>
          </p:cNvSpPr>
          <p:nvPr>
            <p:ph idx="1"/>
          </p:nvPr>
        </p:nvSpPr>
        <p:spPr>
          <a:xfrm>
            <a:off x="457200" y="4327902"/>
            <a:ext cx="8229600" cy="2150587"/>
          </a:xfrm>
        </p:spPr>
        <p:txBody>
          <a:bodyPr>
            <a:normAutofit fontScale="92500" lnSpcReduction="20000"/>
          </a:bodyPr>
          <a:lstStyle/>
          <a:p>
            <a:r>
              <a:rPr lang="en-US" b="1" dirty="0"/>
              <a:t>Accuracy:</a:t>
            </a:r>
            <a:r>
              <a:rPr lang="en-US" dirty="0"/>
              <a:t> </a:t>
            </a:r>
          </a:p>
          <a:p>
            <a:pPr lvl="1"/>
            <a:r>
              <a:rPr lang="en-US" dirty="0"/>
              <a:t>1 – relative sum squared errors</a:t>
            </a:r>
          </a:p>
          <a:p>
            <a:r>
              <a:rPr lang="en-US" b="1" dirty="0"/>
              <a:t>Space ratio: </a:t>
            </a:r>
          </a:p>
          <a:p>
            <a:pPr lvl="1"/>
            <a:r>
              <a:rPr lang="en-US" dirty="0"/>
              <a:t>#output matrix entries / #input matrix entries</a:t>
            </a:r>
          </a:p>
          <a:p>
            <a:r>
              <a:rPr lang="en-US" b="1" dirty="0"/>
              <a:t>CPU time</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63</a:t>
            </a:fld>
            <a:endParaRPr lang="en-US"/>
          </a:p>
        </p:txBody>
      </p:sp>
      <p:pic>
        <p:nvPicPr>
          <p:cNvPr id="7" name="Picture 4" descr="space-dblp-log"/>
          <p:cNvPicPr>
            <a:picLocks noChangeAspect="1" noChangeArrowheads="1"/>
          </p:cNvPicPr>
          <p:nvPr/>
        </p:nvPicPr>
        <p:blipFill>
          <a:blip r:embed="rId3" cstate="print"/>
          <a:srcRect/>
          <a:stretch>
            <a:fillRect/>
          </a:stretch>
        </p:blipFill>
        <p:spPr bwMode="auto">
          <a:xfrm>
            <a:off x="457200" y="1143000"/>
            <a:ext cx="4038600" cy="3111218"/>
          </a:xfrm>
          <a:prstGeom prst="rect">
            <a:avLst/>
          </a:prstGeom>
          <a:noFill/>
        </p:spPr>
      </p:pic>
      <p:pic>
        <p:nvPicPr>
          <p:cNvPr id="8" name="Picture 229" descr="time-dblp-log"/>
          <p:cNvPicPr>
            <a:picLocks noChangeAspect="1" noChangeArrowheads="1"/>
          </p:cNvPicPr>
          <p:nvPr/>
        </p:nvPicPr>
        <p:blipFill>
          <a:blip r:embed="rId4" cstate="print"/>
          <a:srcRect/>
          <a:stretch>
            <a:fillRect/>
          </a:stretch>
        </p:blipFill>
        <p:spPr bwMode="auto">
          <a:xfrm>
            <a:off x="4876800" y="1203702"/>
            <a:ext cx="4055452" cy="3124200"/>
          </a:xfrm>
          <a:prstGeom prst="rect">
            <a:avLst/>
          </a:prstGeom>
          <a:noFill/>
        </p:spPr>
      </p:pic>
      <p:sp>
        <p:nvSpPr>
          <p:cNvPr id="9" name="TextBox 8"/>
          <p:cNvSpPr txBox="1"/>
          <p:nvPr/>
        </p:nvSpPr>
        <p:spPr>
          <a:xfrm>
            <a:off x="3637918" y="1279902"/>
            <a:ext cx="1322798" cy="553998"/>
          </a:xfrm>
          <a:prstGeom prst="rect">
            <a:avLst/>
          </a:prstGeom>
          <a:solidFill>
            <a:schemeClr val="bg1"/>
          </a:solidFill>
        </p:spPr>
        <p:txBody>
          <a:bodyPr wrap="none" rtlCol="0">
            <a:spAutoFit/>
          </a:bodyPr>
          <a:lstStyle/>
          <a:p>
            <a:r>
              <a:rPr lang="en-US" sz="1000" b="1" dirty="0">
                <a:latin typeface="Arial" pitchFamily="34" charset="0"/>
                <a:cs typeface="Arial" pitchFamily="34" charset="0"/>
              </a:rPr>
              <a:t>SVD</a:t>
            </a:r>
          </a:p>
          <a:p>
            <a:r>
              <a:rPr lang="en-US" sz="1000" b="1" dirty="0">
                <a:latin typeface="Arial" pitchFamily="34" charset="0"/>
                <a:cs typeface="Arial" pitchFamily="34" charset="0"/>
              </a:rPr>
              <a:t>CUR</a:t>
            </a:r>
          </a:p>
          <a:p>
            <a:r>
              <a:rPr lang="en-US" sz="1000" b="1" dirty="0">
                <a:latin typeface="Arial" pitchFamily="34" charset="0"/>
                <a:cs typeface="Arial" pitchFamily="34" charset="0"/>
              </a:rPr>
              <a:t>CUR no duplicates</a:t>
            </a:r>
          </a:p>
        </p:txBody>
      </p:sp>
      <p:sp>
        <p:nvSpPr>
          <p:cNvPr id="10" name="TextBox 9"/>
          <p:cNvSpPr txBox="1"/>
          <p:nvPr/>
        </p:nvSpPr>
        <p:spPr>
          <a:xfrm>
            <a:off x="8145123" y="1351416"/>
            <a:ext cx="926857" cy="553998"/>
          </a:xfrm>
          <a:prstGeom prst="rect">
            <a:avLst/>
          </a:prstGeom>
          <a:solidFill>
            <a:schemeClr val="bg1"/>
          </a:solidFill>
        </p:spPr>
        <p:txBody>
          <a:bodyPr wrap="none" rtlCol="0">
            <a:spAutoFit/>
          </a:bodyPr>
          <a:lstStyle/>
          <a:p>
            <a:r>
              <a:rPr lang="en-US" sz="1000" b="1" dirty="0">
                <a:latin typeface="Arial" pitchFamily="34" charset="0"/>
                <a:cs typeface="Arial" pitchFamily="34" charset="0"/>
              </a:rPr>
              <a:t>SVD</a:t>
            </a:r>
          </a:p>
          <a:p>
            <a:r>
              <a:rPr lang="en-US" sz="1000" b="1" dirty="0">
                <a:latin typeface="Arial" pitchFamily="34" charset="0"/>
                <a:cs typeface="Arial" pitchFamily="34" charset="0"/>
              </a:rPr>
              <a:t>CUR</a:t>
            </a:r>
          </a:p>
          <a:p>
            <a:r>
              <a:rPr lang="en-US" sz="1000" b="1" dirty="0">
                <a:latin typeface="Arial" pitchFamily="34" charset="0"/>
                <a:cs typeface="Arial" pitchFamily="34" charset="0"/>
              </a:rPr>
              <a:t>CUR no dup</a:t>
            </a:r>
          </a:p>
        </p:txBody>
      </p:sp>
      <p:sp>
        <p:nvSpPr>
          <p:cNvPr id="13" name="Rectangle 12"/>
          <p:cNvSpPr/>
          <p:nvPr/>
        </p:nvSpPr>
        <p:spPr>
          <a:xfrm>
            <a:off x="990600" y="6410980"/>
            <a:ext cx="8153400" cy="307777"/>
          </a:xfrm>
          <a:prstGeom prst="rect">
            <a:avLst/>
          </a:prstGeom>
        </p:spPr>
        <p:txBody>
          <a:bodyPr wrap="square">
            <a:spAutoFit/>
          </a:bodyPr>
          <a:lstStyle/>
          <a:p>
            <a:pPr algn="r"/>
            <a:r>
              <a:rPr lang="en-US" sz="1400" dirty="0">
                <a:latin typeface="Arial" pitchFamily="34" charset="0"/>
                <a:cs typeface="Arial" pitchFamily="34" charset="0"/>
              </a:rPr>
              <a:t>Sun, </a:t>
            </a:r>
            <a:r>
              <a:rPr lang="en-US" sz="1400" dirty="0" err="1">
                <a:latin typeface="Arial" pitchFamily="34" charset="0"/>
                <a:cs typeface="Arial" pitchFamily="34" charset="0"/>
              </a:rPr>
              <a:t>Faloutsos</a:t>
            </a:r>
            <a:r>
              <a:rPr lang="en-US" sz="1400" dirty="0">
                <a:latin typeface="Arial" pitchFamily="34" charset="0"/>
                <a:cs typeface="Arial" pitchFamily="34" charset="0"/>
              </a:rPr>
              <a:t>: </a:t>
            </a:r>
            <a:r>
              <a:rPr lang="en-US" sz="1400" i="1" dirty="0">
                <a:latin typeface="Arial" pitchFamily="34" charset="0"/>
                <a:cs typeface="Arial" pitchFamily="34" charset="0"/>
              </a:rPr>
              <a:t>Less is More: Compact Matrix Decomposition for Large Sparse Graphs</a:t>
            </a:r>
            <a:r>
              <a:rPr lang="en-US" sz="1400" dirty="0">
                <a:latin typeface="Arial" pitchFamily="34" charset="0"/>
                <a:cs typeface="Arial" pitchFamily="34" charset="0"/>
              </a:rPr>
              <a:t>, SDM ’07.</a:t>
            </a:r>
          </a:p>
        </p:txBody>
      </p:sp>
      <p:sp>
        <p:nvSpPr>
          <p:cNvPr id="11" name="TextBox 10"/>
          <p:cNvSpPr txBox="1"/>
          <p:nvPr/>
        </p:nvSpPr>
        <p:spPr>
          <a:xfrm>
            <a:off x="3295516" y="3357117"/>
            <a:ext cx="684803" cy="369332"/>
          </a:xfrm>
          <a:prstGeom prst="rect">
            <a:avLst/>
          </a:prstGeom>
          <a:noFill/>
        </p:spPr>
        <p:txBody>
          <a:bodyPr wrap="none" rtlCol="0">
            <a:spAutoFit/>
          </a:bodyPr>
          <a:lstStyle/>
          <a:p>
            <a:r>
              <a:rPr lang="en-US" b="1" dirty="0">
                <a:solidFill>
                  <a:srgbClr val="FF0066"/>
                </a:solidFill>
                <a:latin typeface="Arial" pitchFamily="34" charset="0"/>
                <a:cs typeface="Arial" pitchFamily="34" charset="0"/>
              </a:rPr>
              <a:t>CUR</a:t>
            </a:r>
          </a:p>
        </p:txBody>
      </p:sp>
      <p:sp>
        <p:nvSpPr>
          <p:cNvPr id="14" name="TextBox 13"/>
          <p:cNvSpPr txBox="1"/>
          <p:nvPr/>
        </p:nvSpPr>
        <p:spPr>
          <a:xfrm>
            <a:off x="1905000" y="1339600"/>
            <a:ext cx="659155" cy="369332"/>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SVD</a:t>
            </a:r>
          </a:p>
        </p:txBody>
      </p:sp>
    </p:spTree>
    <p:extLst>
      <p:ext uri="{BB962C8B-B14F-4D97-AF65-F5344CB8AC3E}">
        <p14:creationId xmlns:p14="http://schemas.microsoft.com/office/powerpoint/2010/main" val="36371516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r>
              <a:rPr lang="en-US" dirty="0"/>
              <a:t>What about linearity assumption?</a:t>
            </a:r>
          </a:p>
        </p:txBody>
      </p:sp>
      <p:sp>
        <p:nvSpPr>
          <p:cNvPr id="3" name="Content Placeholder 2"/>
          <p:cNvSpPr>
            <a:spLocks noGrp="1"/>
          </p:cNvSpPr>
          <p:nvPr>
            <p:ph idx="1"/>
          </p:nvPr>
        </p:nvSpPr>
        <p:spPr/>
        <p:txBody>
          <a:bodyPr>
            <a:normAutofit fontScale="92500"/>
          </a:bodyPr>
          <a:lstStyle/>
          <a:p>
            <a:r>
              <a:rPr lang="en-US" b="1" dirty="0">
                <a:solidFill>
                  <a:srgbClr val="0000FF"/>
                </a:solidFill>
              </a:rPr>
              <a:t>SVD is limited to linear projections:</a:t>
            </a:r>
          </a:p>
          <a:p>
            <a:pPr lvl="1"/>
            <a:r>
              <a:rPr lang="en-US" dirty="0"/>
              <a:t>Lower‐dimensional linear projection </a:t>
            </a:r>
            <a:br>
              <a:rPr lang="en-US" dirty="0"/>
            </a:br>
            <a:r>
              <a:rPr lang="en-US" dirty="0"/>
              <a:t>that preserves Euclidean distances</a:t>
            </a:r>
          </a:p>
          <a:p>
            <a:r>
              <a:rPr lang="en-US" dirty="0">
                <a:solidFill>
                  <a:srgbClr val="D60093"/>
                </a:solidFill>
              </a:rPr>
              <a:t>Non-linear methods: </a:t>
            </a:r>
            <a:r>
              <a:rPr lang="en-US" b="1" dirty="0" err="1">
                <a:solidFill>
                  <a:srgbClr val="D60093"/>
                </a:solidFill>
              </a:rPr>
              <a:t>Isomap</a:t>
            </a:r>
            <a:endParaRPr lang="en-US" b="1" dirty="0">
              <a:solidFill>
                <a:srgbClr val="D60093"/>
              </a:solidFill>
            </a:endParaRPr>
          </a:p>
          <a:p>
            <a:pPr lvl="1"/>
            <a:r>
              <a:rPr lang="en-US" dirty="0"/>
              <a:t>Data lies on a nonlinear low‐dim curve aka manifold</a:t>
            </a:r>
          </a:p>
          <a:p>
            <a:pPr lvl="2"/>
            <a:r>
              <a:rPr lang="en-US" dirty="0"/>
              <a:t>Use the distance as measured along the manifold</a:t>
            </a:r>
          </a:p>
          <a:p>
            <a:pPr lvl="1"/>
            <a:r>
              <a:rPr lang="en-US" b="1" dirty="0">
                <a:solidFill>
                  <a:srgbClr val="008000"/>
                </a:solidFill>
              </a:rPr>
              <a:t>How?</a:t>
            </a:r>
          </a:p>
          <a:p>
            <a:pPr lvl="2"/>
            <a:r>
              <a:rPr lang="en-US" dirty="0"/>
              <a:t>Build adjacency graph</a:t>
            </a:r>
          </a:p>
          <a:p>
            <a:pPr lvl="2"/>
            <a:r>
              <a:rPr lang="en-US" dirty="0"/>
              <a:t>Geodesic distance is </a:t>
            </a:r>
            <a:br>
              <a:rPr lang="en-US" dirty="0"/>
            </a:br>
            <a:r>
              <a:rPr lang="en-US" dirty="0"/>
              <a:t>graph distance</a:t>
            </a:r>
          </a:p>
          <a:p>
            <a:pPr lvl="2"/>
            <a:r>
              <a:rPr lang="en-US" dirty="0"/>
              <a:t>SVD/PCA the graph </a:t>
            </a:r>
            <a:br>
              <a:rPr lang="en-US" dirty="0"/>
            </a:br>
            <a:r>
              <a:rPr lang="en-US" dirty="0"/>
              <a:t> </a:t>
            </a:r>
            <a:r>
              <a:rPr lang="en-US" dirty="0" err="1"/>
              <a:t>pairwise</a:t>
            </a:r>
            <a:r>
              <a:rPr lang="en-US" dirty="0"/>
              <a:t> distance matrix</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64</a:t>
            </a:fld>
            <a:endParaRPr lang="en-US"/>
          </a:p>
        </p:txBody>
      </p:sp>
      <p:pic>
        <p:nvPicPr>
          <p:cNvPr id="69634" name="Picture 2"/>
          <p:cNvPicPr>
            <a:picLocks noChangeAspect="1" noChangeArrowheads="1"/>
          </p:cNvPicPr>
          <p:nvPr/>
        </p:nvPicPr>
        <p:blipFill>
          <a:blip r:embed="rId2" cstate="print"/>
          <a:srcRect/>
          <a:stretch>
            <a:fillRect/>
          </a:stretch>
        </p:blipFill>
        <p:spPr bwMode="auto">
          <a:xfrm>
            <a:off x="5029200" y="4419600"/>
            <a:ext cx="4114800" cy="2073632"/>
          </a:xfrm>
          <a:prstGeom prst="rect">
            <a:avLst/>
          </a:prstGeom>
          <a:noFill/>
          <a:ln w="9525">
            <a:noFill/>
            <a:miter lim="800000"/>
            <a:headEnd/>
            <a:tailEnd/>
          </a:ln>
        </p:spPr>
      </p:pic>
      <p:pic>
        <p:nvPicPr>
          <p:cNvPr id="69635" name="Picture 3"/>
          <p:cNvPicPr>
            <a:picLocks noChangeAspect="1" noChangeArrowheads="1"/>
          </p:cNvPicPr>
          <p:nvPr/>
        </p:nvPicPr>
        <p:blipFill>
          <a:blip r:embed="rId3" cstate="print"/>
          <a:srcRect/>
          <a:stretch>
            <a:fillRect/>
          </a:stretch>
        </p:blipFill>
        <p:spPr bwMode="auto">
          <a:xfrm>
            <a:off x="6600027" y="1752600"/>
            <a:ext cx="2543973" cy="1371600"/>
          </a:xfrm>
          <a:prstGeom prst="rect">
            <a:avLst/>
          </a:prstGeom>
          <a:noFill/>
          <a:ln w="9525">
            <a:noFill/>
            <a:miter lim="800000"/>
            <a:headEnd/>
            <a:tailEnd/>
          </a:ln>
        </p:spPr>
      </p:pic>
    </p:spTree>
    <p:extLst>
      <p:ext uri="{BB962C8B-B14F-4D97-AF65-F5344CB8AC3E}">
        <p14:creationId xmlns:p14="http://schemas.microsoft.com/office/powerpoint/2010/main" val="40992257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 CUR</a:t>
            </a:r>
          </a:p>
        </p:txBody>
      </p:sp>
      <p:sp>
        <p:nvSpPr>
          <p:cNvPr id="3" name="Content Placeholder 2"/>
          <p:cNvSpPr>
            <a:spLocks noGrp="1"/>
          </p:cNvSpPr>
          <p:nvPr>
            <p:ph idx="1"/>
          </p:nvPr>
        </p:nvSpPr>
        <p:spPr/>
        <p:txBody>
          <a:bodyPr>
            <a:normAutofit fontScale="77500" lnSpcReduction="20000"/>
          </a:bodyPr>
          <a:lstStyle/>
          <a:p>
            <a:r>
              <a:rPr lang="en-US" dirty="0" err="1"/>
              <a:t>Drineas</a:t>
            </a:r>
            <a:r>
              <a:rPr lang="en-US" dirty="0"/>
              <a:t> et al., </a:t>
            </a:r>
            <a:r>
              <a:rPr lang="en-US" i="1" dirty="0"/>
              <a:t>Fast Monte Carlo Algorithms for Matrices III: Computing a Compressed Approximate Matrix Decomposition</a:t>
            </a:r>
            <a:r>
              <a:rPr lang="en-US" dirty="0"/>
              <a:t>, SIAM Journal on Computing, 2006.</a:t>
            </a:r>
          </a:p>
          <a:p>
            <a:endParaRPr lang="en-US" dirty="0"/>
          </a:p>
          <a:p>
            <a:r>
              <a:rPr lang="en-US" dirty="0"/>
              <a:t>J. Sun, Y. </a:t>
            </a:r>
            <a:r>
              <a:rPr lang="en-US" dirty="0" err="1"/>
              <a:t>Xie</a:t>
            </a:r>
            <a:r>
              <a:rPr lang="en-US" dirty="0"/>
              <a:t>,  H. Zhang,  C. </a:t>
            </a:r>
            <a:r>
              <a:rPr lang="en-US" dirty="0" err="1"/>
              <a:t>Faloutsos</a:t>
            </a:r>
            <a:r>
              <a:rPr lang="en-US" dirty="0"/>
              <a:t>: </a:t>
            </a:r>
            <a:r>
              <a:rPr lang="en-US" i="1" dirty="0"/>
              <a:t>Less is More: Compact Matrix Decomposition for Large Sparse Graphs</a:t>
            </a:r>
            <a:r>
              <a:rPr lang="en-US" dirty="0"/>
              <a:t>, SDM 2007</a:t>
            </a:r>
          </a:p>
          <a:p>
            <a:endParaRPr lang="en-US" dirty="0"/>
          </a:p>
          <a:p>
            <a:r>
              <a:rPr lang="en-US" i="1" dirty="0"/>
              <a:t>Intra- and </a:t>
            </a:r>
            <a:r>
              <a:rPr lang="en-US" i="1" dirty="0" err="1"/>
              <a:t>interpopulation</a:t>
            </a:r>
            <a:r>
              <a:rPr lang="en-US" i="1" dirty="0"/>
              <a:t> genotype reconstruction from tagging SNPs</a:t>
            </a:r>
            <a:r>
              <a:rPr lang="en-US" dirty="0"/>
              <a:t>, P. </a:t>
            </a:r>
            <a:r>
              <a:rPr lang="en-US" dirty="0" err="1"/>
              <a:t>Paschou</a:t>
            </a:r>
            <a:r>
              <a:rPr lang="en-US" dirty="0"/>
              <a:t>, M. W. Mahoney, A. </a:t>
            </a:r>
            <a:r>
              <a:rPr lang="en-US" dirty="0" err="1"/>
              <a:t>Javed</a:t>
            </a:r>
            <a:r>
              <a:rPr lang="en-US" dirty="0"/>
              <a:t>, J. R. Kidd, A. J. </a:t>
            </a:r>
            <a:r>
              <a:rPr lang="en-US" dirty="0" err="1"/>
              <a:t>Pakstis</a:t>
            </a:r>
            <a:r>
              <a:rPr lang="en-US" dirty="0"/>
              <a:t>, S. </a:t>
            </a:r>
            <a:r>
              <a:rPr lang="en-US" dirty="0" err="1"/>
              <a:t>Gu</a:t>
            </a:r>
            <a:r>
              <a:rPr lang="en-US" dirty="0"/>
              <a:t>, K. K. Kidd, and P. </a:t>
            </a:r>
            <a:r>
              <a:rPr lang="en-US" dirty="0" err="1"/>
              <a:t>Drineas</a:t>
            </a:r>
            <a:r>
              <a:rPr lang="en-US" dirty="0"/>
              <a:t>, Genome Research, 17(1), 96-107 (2007)</a:t>
            </a:r>
          </a:p>
          <a:p>
            <a:endParaRPr lang="en-US" dirty="0"/>
          </a:p>
          <a:p>
            <a:r>
              <a:rPr lang="en-US" i="1" dirty="0"/>
              <a:t>Tensor-CUR Decompositions For Tensor-Based Data</a:t>
            </a:r>
            <a:r>
              <a:rPr lang="en-US" dirty="0"/>
              <a:t>, M. W. Mahoney, M. </a:t>
            </a:r>
            <a:r>
              <a:rPr lang="en-US" dirty="0" err="1"/>
              <a:t>Maggioni</a:t>
            </a:r>
            <a:r>
              <a:rPr lang="en-US" dirty="0"/>
              <a:t>, and P. </a:t>
            </a:r>
            <a:r>
              <a:rPr lang="en-US" dirty="0" err="1"/>
              <a:t>Drineas</a:t>
            </a:r>
            <a:r>
              <a:rPr lang="en-US" dirty="0"/>
              <a:t>,  Proc. 12-th Annual SIGKDD, 327-336 (2006)</a:t>
            </a:r>
          </a:p>
          <a:p>
            <a:endParaRPr lang="en-US" dirty="0"/>
          </a:p>
          <a:p>
            <a:endParaRPr lang="en-US" dirty="0"/>
          </a:p>
          <a:p>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65</a:t>
            </a:fld>
            <a:endParaRPr lang="en-US"/>
          </a:p>
        </p:txBody>
      </p:sp>
    </p:spTree>
    <p:extLst>
      <p:ext uri="{BB962C8B-B14F-4D97-AF65-F5344CB8AC3E}">
        <p14:creationId xmlns:p14="http://schemas.microsoft.com/office/powerpoint/2010/main" val="1577339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Reduce Dimensions?</a:t>
            </a:r>
          </a:p>
        </p:txBody>
      </p:sp>
      <p:sp>
        <p:nvSpPr>
          <p:cNvPr id="3" name="Content Placeholder 2"/>
          <p:cNvSpPr>
            <a:spLocks noGrp="1"/>
          </p:cNvSpPr>
          <p:nvPr>
            <p:ph idx="1"/>
          </p:nvPr>
        </p:nvSpPr>
        <p:spPr/>
        <p:txBody>
          <a:bodyPr/>
          <a:lstStyle/>
          <a:p>
            <a:pPr marL="118872" indent="0">
              <a:buNone/>
            </a:pPr>
            <a:r>
              <a:rPr lang="en-US" b="1" dirty="0">
                <a:solidFill>
                  <a:srgbClr val="0000FF"/>
                </a:solidFill>
              </a:rPr>
              <a:t>Why reduce dimensions?</a:t>
            </a:r>
          </a:p>
          <a:p>
            <a:r>
              <a:rPr lang="en-US" b="1" dirty="0">
                <a:solidFill>
                  <a:srgbClr val="FF0066"/>
                </a:solidFill>
              </a:rPr>
              <a:t>Discover hidden correlations/topics</a:t>
            </a:r>
          </a:p>
          <a:p>
            <a:pPr lvl="1"/>
            <a:r>
              <a:rPr lang="en-US" dirty="0"/>
              <a:t>Words that occur commonly together</a:t>
            </a:r>
          </a:p>
          <a:p>
            <a:r>
              <a:rPr lang="en-US" b="1" dirty="0">
                <a:solidFill>
                  <a:srgbClr val="FF0066"/>
                </a:solidFill>
              </a:rPr>
              <a:t>Remove redundant and noisy features</a:t>
            </a:r>
          </a:p>
          <a:p>
            <a:pPr lvl="1"/>
            <a:r>
              <a:rPr lang="en-US" dirty="0"/>
              <a:t>Not all words are useful</a:t>
            </a:r>
          </a:p>
          <a:p>
            <a:r>
              <a:rPr lang="en-US" b="1" dirty="0">
                <a:solidFill>
                  <a:srgbClr val="FF0066"/>
                </a:solidFill>
              </a:rPr>
              <a:t>Interpretation and visualization</a:t>
            </a:r>
          </a:p>
          <a:p>
            <a:r>
              <a:rPr lang="en-US" b="1" dirty="0">
                <a:solidFill>
                  <a:srgbClr val="FF0066"/>
                </a:solidFill>
              </a:rPr>
              <a:t>Easier storage and processing of the data</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pic>
        <p:nvPicPr>
          <p:cNvPr id="7" name="Picture 2"/>
          <p:cNvPicPr>
            <a:picLocks noChangeAspect="1" noChangeArrowheads="1"/>
          </p:cNvPicPr>
          <p:nvPr/>
        </p:nvPicPr>
        <p:blipFill rotWithShape="1">
          <a:blip r:embed="rId2" cstate="print"/>
          <a:srcRect l="36826"/>
          <a:stretch/>
        </p:blipFill>
        <p:spPr bwMode="auto">
          <a:xfrm>
            <a:off x="6356869" y="4897288"/>
            <a:ext cx="2796275" cy="1960712"/>
          </a:xfrm>
          <a:prstGeom prst="rect">
            <a:avLst/>
          </a:prstGeom>
          <a:noFill/>
          <a:ln w="9525">
            <a:noFill/>
            <a:miter lim="800000"/>
            <a:headEnd/>
            <a:tailEnd/>
          </a:ln>
        </p:spPr>
      </p:pic>
    </p:spTree>
    <p:extLst>
      <p:ext uri="{BB962C8B-B14F-4D97-AF65-F5344CB8AC3E}">
        <p14:creationId xmlns:p14="http://schemas.microsoft.com/office/powerpoint/2010/main" val="1548994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7" name="Slide Number Placeholder 5"/>
          <p:cNvSpPr>
            <a:spLocks noGrp="1"/>
          </p:cNvSpPr>
          <p:nvPr>
            <p:ph type="sldNum" sz="quarter" idx="12"/>
          </p:nvPr>
        </p:nvSpPr>
        <p:spPr/>
        <p:txBody>
          <a:bodyPr/>
          <a:lstStyle/>
          <a:p>
            <a:fld id="{A52023DE-AD4F-459B-842B-10B787A74582}" type="slidenum">
              <a:rPr lang="en-US"/>
              <a:pPr/>
              <a:t>8</a:t>
            </a:fld>
            <a:endParaRPr lang="en-US"/>
          </a:p>
        </p:txBody>
      </p:sp>
      <p:sp>
        <p:nvSpPr>
          <p:cNvPr id="1405954" name="Rectangle 2"/>
          <p:cNvSpPr>
            <a:spLocks noGrp="1" noChangeArrowheads="1"/>
          </p:cNvSpPr>
          <p:nvPr>
            <p:ph type="title"/>
          </p:nvPr>
        </p:nvSpPr>
        <p:spPr/>
        <p:txBody>
          <a:bodyPr/>
          <a:lstStyle/>
          <a:p>
            <a:r>
              <a:rPr lang="en-US"/>
              <a:t>SVD - Definition</a:t>
            </a:r>
          </a:p>
        </p:txBody>
      </p:sp>
      <p:sp>
        <p:nvSpPr>
          <p:cNvPr id="1405955" name="Rectangle 3"/>
          <p:cNvSpPr>
            <a:spLocks noGrp="1" noChangeArrowheads="1"/>
          </p:cNvSpPr>
          <p:nvPr>
            <p:ph type="body" idx="1"/>
          </p:nvPr>
        </p:nvSpPr>
        <p:spPr>
          <a:xfrm>
            <a:off x="685800" y="1447800"/>
            <a:ext cx="8229600" cy="5181600"/>
          </a:xfrm>
        </p:spPr>
        <p:txBody>
          <a:bodyPr>
            <a:normAutofit/>
          </a:bodyPr>
          <a:lstStyle/>
          <a:p>
            <a:pPr>
              <a:lnSpc>
                <a:spcPct val="90000"/>
              </a:lnSpc>
              <a:buFontTx/>
              <a:buNone/>
            </a:pPr>
            <a:r>
              <a:rPr lang="en-US" sz="4000" b="1" dirty="0"/>
              <a:t>A</a:t>
            </a:r>
            <a:r>
              <a:rPr lang="en-US" sz="4000" b="1" baseline="-25000" dirty="0"/>
              <a:t>[m x n]</a:t>
            </a:r>
            <a:r>
              <a:rPr lang="en-US" sz="4000" dirty="0"/>
              <a:t> = </a:t>
            </a:r>
            <a:r>
              <a:rPr lang="en-US" sz="4000" b="1" dirty="0"/>
              <a:t>U</a:t>
            </a:r>
            <a:r>
              <a:rPr lang="en-US" sz="4000" b="1" baseline="-25000" dirty="0"/>
              <a:t>[m x r]</a:t>
            </a:r>
            <a:r>
              <a:rPr lang="en-US" sz="4000" dirty="0"/>
              <a:t> </a:t>
            </a:r>
            <a:r>
              <a:rPr lang="en-US" sz="4000" b="1" dirty="0">
                <a:latin typeface="Symbol" pitchFamily="18" charset="2"/>
                <a:sym typeface="Symbol"/>
              </a:rPr>
              <a:t></a:t>
            </a:r>
            <a:r>
              <a:rPr lang="en-US" sz="4000" b="1" dirty="0">
                <a:latin typeface="Symbol" pitchFamily="18" charset="2"/>
              </a:rPr>
              <a:t> </a:t>
            </a:r>
            <a:r>
              <a:rPr lang="en-US" sz="4000" b="1" baseline="-25000" dirty="0">
                <a:latin typeface="Symbol" pitchFamily="18" charset="2"/>
              </a:rPr>
              <a:t>[ </a:t>
            </a:r>
            <a:r>
              <a:rPr lang="en-US" sz="4000" b="1" baseline="-25000" dirty="0"/>
              <a:t>r x r]</a:t>
            </a:r>
            <a:r>
              <a:rPr lang="en-US" sz="4000" dirty="0"/>
              <a:t> (</a:t>
            </a:r>
            <a:r>
              <a:rPr lang="en-US" sz="4000" b="1" dirty="0"/>
              <a:t>V</a:t>
            </a:r>
            <a:r>
              <a:rPr lang="en-US" sz="4000" b="1" baseline="-25000" dirty="0"/>
              <a:t>[n x r]</a:t>
            </a:r>
            <a:r>
              <a:rPr lang="en-US" sz="4000" b="1" dirty="0"/>
              <a:t>)</a:t>
            </a:r>
            <a:r>
              <a:rPr lang="en-US" sz="4000" baseline="30000" dirty="0"/>
              <a:t>T</a:t>
            </a:r>
          </a:p>
          <a:p>
            <a:pPr>
              <a:lnSpc>
                <a:spcPct val="90000"/>
              </a:lnSpc>
            </a:pPr>
            <a:endParaRPr lang="en-US" b="1" dirty="0"/>
          </a:p>
          <a:p>
            <a:pPr>
              <a:lnSpc>
                <a:spcPct val="90000"/>
              </a:lnSpc>
            </a:pPr>
            <a:r>
              <a:rPr lang="en-US" b="1" dirty="0"/>
              <a:t>A</a:t>
            </a:r>
            <a:r>
              <a:rPr lang="en-US" dirty="0"/>
              <a:t>: </a:t>
            </a:r>
            <a:r>
              <a:rPr lang="en-US" b="1" dirty="0">
                <a:solidFill>
                  <a:srgbClr val="FF0066"/>
                </a:solidFill>
              </a:rPr>
              <a:t>Input data matrix</a:t>
            </a:r>
          </a:p>
          <a:p>
            <a:pPr lvl="1">
              <a:lnSpc>
                <a:spcPct val="90000"/>
              </a:lnSpc>
            </a:pPr>
            <a:r>
              <a:rPr lang="en-US" i="1" dirty="0"/>
              <a:t>m</a:t>
            </a:r>
            <a:r>
              <a:rPr lang="en-US" dirty="0"/>
              <a:t> x </a:t>
            </a:r>
            <a:r>
              <a:rPr lang="en-US" i="1" dirty="0"/>
              <a:t>n</a:t>
            </a:r>
            <a:r>
              <a:rPr lang="en-US" dirty="0"/>
              <a:t> matrix (e.g., </a:t>
            </a:r>
            <a:r>
              <a:rPr lang="en-US" i="1" dirty="0"/>
              <a:t>m</a:t>
            </a:r>
            <a:r>
              <a:rPr lang="en-US" dirty="0"/>
              <a:t> documents, </a:t>
            </a:r>
            <a:r>
              <a:rPr lang="en-US" i="1" dirty="0"/>
              <a:t>n</a:t>
            </a:r>
            <a:r>
              <a:rPr lang="en-US" dirty="0"/>
              <a:t> terms)</a:t>
            </a:r>
          </a:p>
          <a:p>
            <a:pPr>
              <a:lnSpc>
                <a:spcPct val="90000"/>
              </a:lnSpc>
            </a:pPr>
            <a:r>
              <a:rPr lang="en-US" b="1" dirty="0"/>
              <a:t> U</a:t>
            </a:r>
            <a:r>
              <a:rPr lang="en-US" dirty="0"/>
              <a:t>: </a:t>
            </a:r>
            <a:r>
              <a:rPr lang="en-US" b="1" dirty="0">
                <a:solidFill>
                  <a:srgbClr val="FF0066"/>
                </a:solidFill>
              </a:rPr>
              <a:t>Left singular vectors </a:t>
            </a:r>
          </a:p>
          <a:p>
            <a:pPr lvl="1">
              <a:lnSpc>
                <a:spcPct val="90000"/>
              </a:lnSpc>
            </a:pPr>
            <a:r>
              <a:rPr lang="en-US" i="1" dirty="0"/>
              <a:t>m</a:t>
            </a:r>
            <a:r>
              <a:rPr lang="en-US" dirty="0"/>
              <a:t> x </a:t>
            </a:r>
            <a:r>
              <a:rPr lang="en-US" i="1" dirty="0"/>
              <a:t>r</a:t>
            </a:r>
            <a:r>
              <a:rPr lang="en-US" dirty="0"/>
              <a:t> matrix  (</a:t>
            </a:r>
            <a:r>
              <a:rPr lang="en-US" i="1" dirty="0"/>
              <a:t>m</a:t>
            </a:r>
            <a:r>
              <a:rPr lang="en-US" dirty="0"/>
              <a:t> documents, </a:t>
            </a:r>
            <a:r>
              <a:rPr lang="en-US" i="1" dirty="0"/>
              <a:t>r</a:t>
            </a:r>
            <a:r>
              <a:rPr lang="en-US" dirty="0"/>
              <a:t> concepts)</a:t>
            </a:r>
          </a:p>
          <a:p>
            <a:pPr>
              <a:lnSpc>
                <a:spcPct val="90000"/>
              </a:lnSpc>
            </a:pPr>
            <a:r>
              <a:rPr lang="en-US" dirty="0"/>
              <a:t> </a:t>
            </a:r>
            <a:r>
              <a:rPr lang="en-US" b="1" dirty="0">
                <a:latin typeface="Symbol" pitchFamily="18" charset="2"/>
                <a:sym typeface="Symbol"/>
              </a:rPr>
              <a:t></a:t>
            </a:r>
            <a:r>
              <a:rPr lang="en-US" dirty="0"/>
              <a:t>: </a:t>
            </a:r>
            <a:r>
              <a:rPr lang="en-US" b="1" dirty="0">
                <a:solidFill>
                  <a:srgbClr val="FF0066"/>
                </a:solidFill>
              </a:rPr>
              <a:t>Singular values</a:t>
            </a:r>
          </a:p>
          <a:p>
            <a:pPr lvl="1">
              <a:lnSpc>
                <a:spcPct val="90000"/>
              </a:lnSpc>
            </a:pPr>
            <a:r>
              <a:rPr lang="en-US" i="1" dirty="0"/>
              <a:t>r</a:t>
            </a:r>
            <a:r>
              <a:rPr lang="en-US" dirty="0"/>
              <a:t> x </a:t>
            </a:r>
            <a:r>
              <a:rPr lang="en-US" i="1" dirty="0"/>
              <a:t>r</a:t>
            </a:r>
            <a:r>
              <a:rPr lang="en-US" dirty="0"/>
              <a:t> diagonal matrix (strength of each ‘concept’) </a:t>
            </a:r>
            <a:br>
              <a:rPr lang="en-US" dirty="0"/>
            </a:br>
            <a:r>
              <a:rPr lang="en-US" dirty="0"/>
              <a:t>(</a:t>
            </a:r>
            <a:r>
              <a:rPr lang="en-US" i="1" dirty="0"/>
              <a:t>r</a:t>
            </a:r>
            <a:r>
              <a:rPr lang="en-US" dirty="0"/>
              <a:t> : rank of the matrix </a:t>
            </a:r>
            <a:r>
              <a:rPr lang="en-US" b="1" dirty="0"/>
              <a:t>A</a:t>
            </a:r>
            <a:r>
              <a:rPr lang="en-US" dirty="0"/>
              <a:t>)</a:t>
            </a:r>
          </a:p>
          <a:p>
            <a:pPr>
              <a:lnSpc>
                <a:spcPct val="90000"/>
              </a:lnSpc>
            </a:pPr>
            <a:r>
              <a:rPr lang="en-US" b="1" dirty="0"/>
              <a:t> V</a:t>
            </a:r>
            <a:r>
              <a:rPr lang="en-US" dirty="0"/>
              <a:t>: </a:t>
            </a:r>
            <a:r>
              <a:rPr lang="en-US" b="1" dirty="0">
                <a:solidFill>
                  <a:srgbClr val="FF0066"/>
                </a:solidFill>
              </a:rPr>
              <a:t>Right singular vectors</a:t>
            </a:r>
          </a:p>
          <a:p>
            <a:pPr lvl="1">
              <a:lnSpc>
                <a:spcPct val="90000"/>
              </a:lnSpc>
            </a:pPr>
            <a:r>
              <a:rPr lang="en-US" i="1" dirty="0"/>
              <a:t>n</a:t>
            </a:r>
            <a:r>
              <a:rPr lang="en-US" dirty="0"/>
              <a:t> x </a:t>
            </a:r>
            <a:r>
              <a:rPr lang="en-US" i="1" dirty="0"/>
              <a:t>r</a:t>
            </a:r>
            <a:r>
              <a:rPr lang="en-US" dirty="0"/>
              <a:t> matrix (</a:t>
            </a:r>
            <a:r>
              <a:rPr lang="en-US" i="1" dirty="0"/>
              <a:t>n</a:t>
            </a:r>
            <a:r>
              <a:rPr lang="en-US" dirty="0"/>
              <a:t> terms, </a:t>
            </a:r>
            <a:r>
              <a:rPr lang="en-US" i="1" dirty="0"/>
              <a:t>r</a:t>
            </a:r>
            <a:r>
              <a:rPr lang="en-US" dirty="0"/>
              <a:t> concepts)</a:t>
            </a:r>
          </a:p>
        </p:txBody>
      </p:sp>
      <p:sp>
        <p:nvSpPr>
          <p:cNvPr id="1405956" name="Rectangle 4"/>
          <p:cNvSpPr>
            <a:spLocks noChangeArrowheads="1"/>
          </p:cNvSpPr>
          <p:nvPr/>
        </p:nvSpPr>
        <p:spPr bwMode="auto">
          <a:xfrm>
            <a:off x="533400" y="1371600"/>
            <a:ext cx="7620000" cy="838200"/>
          </a:xfrm>
          <a:prstGeom prst="rect">
            <a:avLst/>
          </a:prstGeom>
          <a:noFill/>
          <a:ln w="57150" cmpd="sng">
            <a:solidFill>
              <a:schemeClr val="accent3"/>
            </a:solidFill>
            <a:miter lim="800000"/>
            <a:headEnd type="none" w="sm" len="sm"/>
            <a:tailEnd/>
          </a:ln>
          <a:effectLst/>
        </p:spPr>
        <p:txBody>
          <a:bodyPr wrap="none" anchor="ctr"/>
          <a:lstStyle/>
          <a:p>
            <a:endParaRPr lang="en-US"/>
          </a:p>
        </p:txBody>
      </p:sp>
    </p:spTree>
    <p:extLst>
      <p:ext uri="{BB962C8B-B14F-4D97-AF65-F5344CB8AC3E}">
        <p14:creationId xmlns:p14="http://schemas.microsoft.com/office/powerpoint/2010/main" val="2052038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595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595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595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595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595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59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type="title"/>
          </p:nvPr>
        </p:nvSpPr>
        <p:spPr/>
        <p:txBody>
          <a:bodyPr/>
          <a:lstStyle/>
          <a:p>
            <a:r>
              <a:rPr lang="en-US" dirty="0"/>
              <a:t>SVD</a:t>
            </a:r>
          </a:p>
        </p:txBody>
      </p:sp>
      <p:sp>
        <p:nvSpPr>
          <p:cNvPr id="151556" name="Rectangle 4"/>
          <p:cNvSpPr>
            <a:spLocks noGrp="1" noChangeArrowheads="1"/>
          </p:cNvSpPr>
          <p:nvPr>
            <p:ph idx="1"/>
          </p:nvPr>
        </p:nvSpPr>
        <p:spPr/>
        <p:txBody>
          <a:bodyPr>
            <a:normAutofit/>
          </a:bodyPr>
          <a:lstStyle/>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lvl="1">
              <a:lnSpc>
                <a:spcPct val="90000"/>
              </a:lnSpc>
            </a:pPr>
            <a:endParaRPr lang="en-US" dirty="0"/>
          </a:p>
          <a:p>
            <a:pPr lvl="1">
              <a:lnSpc>
                <a:spcPct val="90000"/>
              </a:lnSpc>
            </a:pPr>
            <a:endParaRPr lang="en-US" dirty="0"/>
          </a:p>
        </p:txBody>
      </p:sp>
      <p:sp>
        <p:nvSpPr>
          <p:cNvPr id="30" name="Slide Number Placeholder 5"/>
          <p:cNvSpPr>
            <a:spLocks noGrp="1"/>
          </p:cNvSpPr>
          <p:nvPr>
            <p:ph type="sldNum" sz="quarter" idx="12"/>
          </p:nvPr>
        </p:nvSpPr>
        <p:spPr/>
        <p:txBody>
          <a:bodyPr/>
          <a:lstStyle/>
          <a:p>
            <a:fld id="{138BAE5C-D0F4-4E39-91A4-622A0C787404}" type="slidenum">
              <a:rPr lang="en-US"/>
              <a:pPr/>
              <a:t>9</a:t>
            </a:fld>
            <a:endParaRPr lang="en-US"/>
          </a:p>
        </p:txBody>
      </p:sp>
      <p:sp>
        <p:nvSpPr>
          <p:cNvPr id="151554" name="Rectangle 2"/>
          <p:cNvSpPr>
            <a:spLocks noChangeArrowheads="1"/>
          </p:cNvSpPr>
          <p:nvPr/>
        </p:nvSpPr>
        <p:spPr bwMode="auto">
          <a:xfrm>
            <a:off x="4786313" y="299720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151557" name="AutoShape 5"/>
          <p:cNvSpPr>
            <a:spLocks noChangeArrowheads="1"/>
          </p:cNvSpPr>
          <p:nvPr/>
        </p:nvSpPr>
        <p:spPr bwMode="auto">
          <a:xfrm rot="16200000">
            <a:off x="1495425" y="3333750"/>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a:latin typeface="Sylfaen" pitchFamily="18" charset="0"/>
              </a:rPr>
              <a:t>A</a:t>
            </a:r>
            <a:endParaRPr kumimoji="0" lang="en-US" sz="2400" b="1" baseline="30000" dirty="0">
              <a:latin typeface="Sylfaen" pitchFamily="18" charset="0"/>
            </a:endParaRPr>
          </a:p>
        </p:txBody>
      </p:sp>
      <p:sp>
        <p:nvSpPr>
          <p:cNvPr id="151558" name="AutoShape 6"/>
          <p:cNvSpPr>
            <a:spLocks/>
          </p:cNvSpPr>
          <p:nvPr/>
        </p:nvSpPr>
        <p:spPr bwMode="auto">
          <a:xfrm>
            <a:off x="1638300" y="2990850"/>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51559" name="Text Box 7"/>
          <p:cNvSpPr txBox="1">
            <a:spLocks noChangeArrowheads="1"/>
          </p:cNvSpPr>
          <p:nvPr/>
        </p:nvSpPr>
        <p:spPr bwMode="auto">
          <a:xfrm>
            <a:off x="1295400" y="3657600"/>
            <a:ext cx="392113" cy="396875"/>
          </a:xfrm>
          <a:prstGeom prst="rect">
            <a:avLst/>
          </a:prstGeom>
          <a:noFill/>
          <a:ln w="9525">
            <a:noFill/>
            <a:miter lim="800000"/>
            <a:headEnd/>
            <a:tailEnd/>
          </a:ln>
          <a:effectLst/>
        </p:spPr>
        <p:txBody>
          <a:bodyPr wrap="none">
            <a:spAutoFit/>
          </a:bodyPr>
          <a:lstStyle/>
          <a:p>
            <a:pPr algn="l"/>
            <a:r>
              <a:rPr kumimoji="0" lang="en-US" sz="2000" dirty="0">
                <a:latin typeface="Sylfaen" pitchFamily="18" charset="0"/>
              </a:rPr>
              <a:t>m</a:t>
            </a:r>
          </a:p>
        </p:txBody>
      </p:sp>
      <p:sp>
        <p:nvSpPr>
          <p:cNvPr id="151560" name="Text Box 8"/>
          <p:cNvSpPr txBox="1">
            <a:spLocks noChangeArrowheads="1"/>
          </p:cNvSpPr>
          <p:nvPr/>
        </p:nvSpPr>
        <p:spPr bwMode="auto">
          <a:xfrm>
            <a:off x="2247900" y="2314575"/>
            <a:ext cx="3286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51561" name="AutoShape 9"/>
          <p:cNvSpPr>
            <a:spLocks/>
          </p:cNvSpPr>
          <p:nvPr/>
        </p:nvSpPr>
        <p:spPr bwMode="auto">
          <a:xfrm rot="5400000">
            <a:off x="2247900" y="2238375"/>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151562" name="Rectangle 10"/>
          <p:cNvSpPr>
            <a:spLocks noChangeArrowheads="1"/>
          </p:cNvSpPr>
          <p:nvPr/>
        </p:nvSpPr>
        <p:spPr bwMode="auto">
          <a:xfrm>
            <a:off x="4783138" y="335438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2" name="Group 11"/>
          <p:cNvGrpSpPr>
            <a:grpSpLocks/>
          </p:cNvGrpSpPr>
          <p:nvPr/>
        </p:nvGrpSpPr>
        <p:grpSpPr bwMode="auto">
          <a:xfrm>
            <a:off x="3808413" y="2990850"/>
            <a:ext cx="468312" cy="1752600"/>
            <a:chOff x="1663" y="1551"/>
            <a:chExt cx="295" cy="1104"/>
          </a:xfrm>
        </p:grpSpPr>
        <p:sp>
          <p:nvSpPr>
            <p:cNvPr id="151564"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51565"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3" name="Group 14"/>
          <p:cNvGrpSpPr>
            <a:grpSpLocks/>
          </p:cNvGrpSpPr>
          <p:nvPr/>
        </p:nvGrpSpPr>
        <p:grpSpPr bwMode="auto">
          <a:xfrm>
            <a:off x="5278438" y="2292350"/>
            <a:ext cx="1066800" cy="660400"/>
            <a:chOff x="2589" y="1111"/>
            <a:chExt cx="672" cy="416"/>
          </a:xfrm>
        </p:grpSpPr>
        <p:sp>
          <p:nvSpPr>
            <p:cNvPr id="151567"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51568"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151569" name="Rectangle 17"/>
          <p:cNvSpPr>
            <a:spLocks noChangeArrowheads="1"/>
          </p:cNvSpPr>
          <p:nvPr/>
        </p:nvSpPr>
        <p:spPr bwMode="auto">
          <a:xfrm>
            <a:off x="4318000" y="4738687"/>
            <a:ext cx="439738"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U</a:t>
            </a:r>
            <a:endParaRPr kumimoji="0" lang="en-US" sz="2800" b="1" baseline="30000">
              <a:latin typeface="Sylfaen" pitchFamily="18" charset="0"/>
            </a:endParaRPr>
          </a:p>
        </p:txBody>
      </p:sp>
      <p:sp>
        <p:nvSpPr>
          <p:cNvPr id="151570" name="AutoShape 18"/>
          <p:cNvSpPr>
            <a:spLocks noChangeArrowheads="1"/>
          </p:cNvSpPr>
          <p:nvPr/>
        </p:nvSpPr>
        <p:spPr bwMode="auto">
          <a:xfrm rot="16200000">
            <a:off x="3520282" y="382349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151571" name="AutoShape 19"/>
          <p:cNvSpPr>
            <a:spLocks noChangeArrowheads="1"/>
          </p:cNvSpPr>
          <p:nvPr/>
        </p:nvSpPr>
        <p:spPr bwMode="auto">
          <a:xfrm rot="16200000">
            <a:off x="4775200" y="300196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151572" name="Rectangle 20"/>
          <p:cNvSpPr>
            <a:spLocks noChangeArrowheads="1"/>
          </p:cNvSpPr>
          <p:nvPr/>
        </p:nvSpPr>
        <p:spPr bwMode="auto">
          <a:xfrm>
            <a:off x="5548313" y="3316287"/>
            <a:ext cx="584200"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V</a:t>
            </a:r>
            <a:r>
              <a:rPr kumimoji="0" lang="en-US" sz="2800" b="1" baseline="30000">
                <a:latin typeface="Sylfaen" pitchFamily="18" charset="0"/>
              </a:rPr>
              <a:t>T</a:t>
            </a:r>
          </a:p>
        </p:txBody>
      </p:sp>
      <p:sp>
        <p:nvSpPr>
          <p:cNvPr id="151573" name="Rectangle 21"/>
          <p:cNvSpPr>
            <a:spLocks noChangeArrowheads="1"/>
          </p:cNvSpPr>
          <p:nvPr/>
        </p:nvSpPr>
        <p:spPr bwMode="auto">
          <a:xfrm>
            <a:off x="2946400" y="3346450"/>
            <a:ext cx="977900" cy="1006475"/>
          </a:xfrm>
          <a:prstGeom prst="rect">
            <a:avLst/>
          </a:prstGeom>
          <a:noFill/>
          <a:ln w="9525" algn="ctr">
            <a:noFill/>
            <a:miter lim="800000"/>
            <a:headEnd/>
            <a:tailEnd/>
          </a:ln>
          <a:effectLst/>
        </p:spPr>
        <p:txBody>
          <a:bodyPr>
            <a:spAutoFit/>
          </a:bodyPr>
          <a:lstStyle/>
          <a:p>
            <a:r>
              <a:rPr kumimoji="0" lang="en-US" sz="6000">
                <a:latin typeface="Symbol" pitchFamily="18" charset="2"/>
                <a:sym typeface="Symbol" pitchFamily="18" charset="2"/>
              </a:rPr>
              <a:t></a:t>
            </a:r>
            <a:r>
              <a:rPr kumimoji="0" lang="en-US" sz="4400">
                <a:latin typeface="Symbol" pitchFamily="18" charset="2"/>
              </a:rPr>
              <a:t> </a:t>
            </a:r>
          </a:p>
        </p:txBody>
      </p:sp>
      <p:sp>
        <p:nvSpPr>
          <p:cNvPr id="151574" name="Rectangle 22"/>
          <p:cNvSpPr>
            <a:spLocks noChangeArrowheads="1"/>
          </p:cNvSpPr>
          <p:nvPr/>
        </p:nvSpPr>
        <p:spPr bwMode="auto">
          <a:xfrm>
            <a:off x="4511675" y="298767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51575" name="Rectangle 23"/>
          <p:cNvSpPr>
            <a:spLocks noChangeArrowheads="1"/>
          </p:cNvSpPr>
          <p:nvPr/>
        </p:nvSpPr>
        <p:spPr bwMode="auto">
          <a:xfrm>
            <a:off x="4951413" y="316706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51576" name="AutoShape 24"/>
          <p:cNvSpPr>
            <a:spLocks noChangeArrowheads="1"/>
          </p:cNvSpPr>
          <p:nvPr/>
        </p:nvSpPr>
        <p:spPr bwMode="auto">
          <a:xfrm>
            <a:off x="5235575" y="300831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151577" name="Rectangle 25"/>
          <p:cNvSpPr>
            <a:spLocks noChangeArrowheads="1"/>
          </p:cNvSpPr>
          <p:nvPr/>
        </p:nvSpPr>
        <p:spPr bwMode="auto">
          <a:xfrm>
            <a:off x="5233988" y="317658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pic>
        <p:nvPicPr>
          <p:cNvPr id="151582" name="Picture 30" descr="TP_tmp"/>
          <p:cNvPicPr>
            <a:picLocks noChangeAspect="1" noChangeArrowheads="1"/>
          </p:cNvPicPr>
          <p:nvPr>
            <p:custDataLst>
              <p:tags r:id="rId2"/>
            </p:custDataLst>
          </p:nvPr>
        </p:nvPicPr>
        <p:blipFill>
          <a:blip r:embed="rId5" cstate="print">
            <a:clrChange>
              <a:clrFrom>
                <a:srgbClr val="FFFFFF"/>
              </a:clrFrom>
              <a:clrTo>
                <a:srgbClr val="FFFFFF">
                  <a:alpha val="0"/>
                </a:srgbClr>
              </a:clrTo>
            </a:clrChange>
          </a:blip>
          <a:srcRect/>
          <a:stretch>
            <a:fillRect/>
          </a:stretch>
        </p:blipFill>
        <p:spPr bwMode="auto">
          <a:xfrm>
            <a:off x="1676400" y="1498600"/>
            <a:ext cx="6248400" cy="635000"/>
          </a:xfrm>
          <a:prstGeom prst="rect">
            <a:avLst/>
          </a:prstGeom>
          <a:noFill/>
          <a:ln w="28575" algn="ctr">
            <a:noFill/>
            <a:miter lim="800000"/>
            <a:headEnd type="none" w="sm" len="sm"/>
            <a:tailEnd/>
          </a:ln>
          <a:effectLst/>
        </p:spPr>
      </p:pic>
      <p:sp>
        <p:nvSpPr>
          <p:cNvPr id="31" name="Footer Placeholder 30"/>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4" name="TextBox 3"/>
          <p:cNvSpPr txBox="1"/>
          <p:nvPr/>
        </p:nvSpPr>
        <p:spPr>
          <a:xfrm>
            <a:off x="7646126" y="1524726"/>
            <a:ext cx="325730" cy="369332"/>
          </a:xfrm>
          <a:prstGeom prst="rect">
            <a:avLst/>
          </a:prstGeom>
          <a:noFill/>
        </p:spPr>
        <p:txBody>
          <a:bodyPr wrap="none" rtlCol="0">
            <a:spAutoFit/>
          </a:bodyPr>
          <a:lstStyle/>
          <a:p>
            <a:r>
              <a:rPr lang="en-US" dirty="0">
                <a:latin typeface="Arial" pitchFamily="34" charset="0"/>
                <a:cs typeface="Arial" pitchFamily="34" charset="0"/>
              </a:rPr>
              <a:t>T</a:t>
            </a:r>
          </a:p>
        </p:txBody>
      </p:sp>
    </p:spTree>
    <p:custDataLst>
      <p:tags r:id="rId1"/>
    </p:custDataLst>
    <p:extLst>
      <p:ext uri="{BB962C8B-B14F-4D97-AF65-F5344CB8AC3E}">
        <p14:creationId xmlns:p14="http://schemas.microsoft.com/office/powerpoint/2010/main" val="1672527435"/>
      </p:ext>
    </p:extLst>
  </p:cSld>
  <p:clrMapOvr>
    <a:masterClrMapping/>
  </p:clrMapOvr>
  <p:transition advTm="63359"/>
</p:sld>
</file>

<file path=ppt/tags/tag1.xml><?xml version="1.0" encoding="utf-8"?>
<p:tagLst xmlns:a="http://schemas.openxmlformats.org/drawingml/2006/main" xmlns:r="http://schemas.openxmlformats.org/officeDocument/2006/relationships" xmlns:p="http://schemas.openxmlformats.org/presentationml/2006/main">
  <p:tag name="TIMING" val="|38.3"/>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usepackage[usenames]{color}&#10;\pagestyle{empty}&#10;\begin{document}&#10;&#10;\color[rgb]{0,0,0}&#10;$\mathbf{X} \approx \mathbf{U} \mathbf{\Sigma} \mathbf{V}^T = \sum_i \sigma_i \mathbf{u}_i \circ\mathbf{v}_i$&#10;\end{document}&#10;"/>
  <p:tag name="FILENAME" val="TP_tmp"/>
  <p:tag name="FORMAT" val="pngmono"/>
  <p:tag name="RES" val="1200"/>
  <p:tag name="BLEND" val="0"/>
  <p:tag name="TRANSPARENT" val="1"/>
  <p:tag name="TBUG" val="0"/>
  <p:tag name="ALLOWFS" val="0"/>
  <p:tag name="MAGNIFICATION" val="2000"/>
  <p:tag name="ORIGWIDTH" val="246"/>
  <p:tag name="PICTUREFILESIZE" val="11566"/>
</p:tagLst>
</file>

<file path=ppt/tags/tag3.xml><?xml version="1.0" encoding="utf-8"?>
<p:tagLst xmlns:a="http://schemas.openxmlformats.org/drawingml/2006/main" xmlns:r="http://schemas.openxmlformats.org/officeDocument/2006/relationships" xmlns:p="http://schemas.openxmlformats.org/presentationml/2006/main">
  <p:tag name="TIMING" val="|38.3"/>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usepackage[usenames]{color}&#10;\pagestyle{empty}&#10;\begin{document}&#10;&#10;\color[rgb]{0,0,0}&#10;$\mathbf{X} \approx \mathbf{U} \mathbf{\Sigma} \mathbf{V}^T = \sum_i \sigma_i \mathbf{u}_i \circ\mathbf{v}_i$&#10;\end{document}&#10;"/>
  <p:tag name="FILENAME" val="TP_tmp"/>
  <p:tag name="FORMAT" val="pngmono"/>
  <p:tag name="RES" val="1200"/>
  <p:tag name="BLEND" val="0"/>
  <p:tag name="TRANSPARENT" val="1"/>
  <p:tag name="TBUG" val="0"/>
  <p:tag name="ALLOWFS" val="0"/>
  <p:tag name="MAGNIFICATION" val="2000"/>
  <p:tag name="ORIGWIDTH" val="246"/>
  <p:tag name="PICTUREFILESIZE" val="11566"/>
</p:tagLst>
</file>

<file path=ppt/tags/tag5.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eft( \begin{array}{ccccccccc}&#10;&amp;&amp;&amp;&amp;&amp;&amp;&amp;&amp; \\&#10;&amp;&amp;&amp;&amp;&amp;&amp;&amp;&amp; \\&#10;&amp;&amp;&amp;&amp;&amp;&amp;&amp;&amp; \\&#10;&amp;&amp;&amp;&amp;A &amp;&amp;&amp;&amp;\\&#10;&amp;&amp;&amp;&amp;&amp;&amp;&amp;&amp; \\&#10;&amp;&amp;&amp;&amp;&amp;&amp;&amp;&amp;\\&#10;&amp;&amp;&amp;&amp;&amp;&amp;&amp;&amp; \end{array}\right) \approx \left( \begin{array}{ccc}&#10;                              &amp;&amp;\\  &amp;&amp;\\ &amp;&amp;\\ &amp; C  &amp;\\&#10;                          &amp;&amp;\\ &amp;&amp;\\ &amp;&amp; \end{array}\right)&#10;{\bf \cdot } \left( \begin{array}{ccc} &amp;&amp;\\ &amp; U &amp; \\&#10;&amp;&amp;\end{array}\right) {\bf\cdot } \left( \begin{array}{ccccccccc}&#10;                &amp;&amp;&amp;&amp;&amp;&amp;\\   &amp;&amp;&amp; R &amp;&amp;&amp;\\ &amp;&amp;&amp;&amp;&amp;&amp;\end{array}\right)&#10;$&#10;\end{document}&#10;"/>
  <p:tag name="EXTERNALNAME" val="Edittex"/>
  <p:tag name="BLEND" val="False"/>
  <p:tag name="TRANSPARENT" val="False"/>
  <p:tag name="BITMAPFORMAT" val="bmpmono"/>
  <p:tag name="DEBUGINTERACTIVE" val="True"/>
  <p:tag name="ORIGWIDTH" val="579.875"/>
</p:tagLst>
</file>

<file path=ppt/tags/tag6.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10;\left( \begin{array}{ccccccccc}&#10;&amp;&amp;&amp;&amp;&amp;&amp;&amp;&amp; \\&#10;&amp;&amp;&amp;&amp;&amp;&amp;&amp;&amp; \\&#10;&amp;&amp;&amp;&amp;&amp;&amp;&amp;&amp; \\&#10;&amp;&amp;&amp;&amp;A &amp;&amp;&amp;&amp;\\&#10;&amp;&amp;&amp;&amp;&amp;&amp;&amp;&amp; \\&#10;&amp;&amp;&amp;&amp;&amp;&amp;&amp;&amp;\\&#10;&amp;&amp;&amp;&amp;&amp;&amp;&amp;&amp; \end{array}\right) \approx \left( \begin{array}{ccc}&#10;                              &amp;&amp;\\  &amp;&amp;\\ &amp;&amp;\\ &amp; C  &amp;\\&#10;                          &amp;&amp;\\ &amp;&amp;\\ &amp;&amp; \end{array}\right)&#10;{\bf \cdot } \left( \begin{array}{ccc} &amp;&amp;\\ &amp; U &amp; \\&#10;&amp;&amp;\end{array}\right) {\bf\cdot } \left( \begin{array}{ccccccccc}&#10;                &amp;&amp;&amp;&amp;&amp;&amp;\\   &amp;&amp;&amp; R &amp;&amp;&amp;\\ &amp;&amp;&amp;&amp;&amp;&amp;\end{array}\right)&#10;$&#10;\end{document}&#10;"/>
  <p:tag name="EXTERNALNAME" val="Edittex"/>
  <p:tag name="BLEND" val="False"/>
  <p:tag name="TRANSPARENT" val="False"/>
  <p:tag name="BITMAPFORMAT" val="bmpmono"/>
  <p:tag name="DEBUGINTERACTIVE" val="True"/>
  <p:tag name="ORIGWIDTH" val="579.87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34004</TotalTime>
  <Words>6890</Words>
  <Application>Microsoft Office PowerPoint</Application>
  <PresentationFormat>如螢幕大小 (4:3)</PresentationFormat>
  <Paragraphs>1199</Paragraphs>
  <Slides>65</Slides>
  <Notes>13</Notes>
  <HiddenSlides>2</HiddenSlides>
  <MMClips>0</MMClips>
  <ScaleCrop>false</ScaleCrop>
  <HeadingPairs>
    <vt:vector size="8" baseType="variant">
      <vt:variant>
        <vt:lpstr>使用字型</vt:lpstr>
      </vt:variant>
      <vt:variant>
        <vt:i4>11</vt:i4>
      </vt:variant>
      <vt:variant>
        <vt:lpstr>佈景主題</vt:lpstr>
      </vt:variant>
      <vt:variant>
        <vt:i4>1</vt:i4>
      </vt:variant>
      <vt:variant>
        <vt:lpstr>內嵌 OLE 伺服程式</vt:lpstr>
      </vt:variant>
      <vt:variant>
        <vt:i4>2</vt:i4>
      </vt:variant>
      <vt:variant>
        <vt:lpstr>投影片標題</vt:lpstr>
      </vt:variant>
      <vt:variant>
        <vt:i4>65</vt:i4>
      </vt:variant>
    </vt:vector>
  </HeadingPairs>
  <TitlesOfParts>
    <vt:vector size="79" baseType="lpstr">
      <vt:lpstr>cmsy10</vt:lpstr>
      <vt:lpstr>Arial</vt:lpstr>
      <vt:lpstr>Calibri</vt:lpstr>
      <vt:lpstr>Cambria Math</vt:lpstr>
      <vt:lpstr>Comic Sans MS</vt:lpstr>
      <vt:lpstr>Corbel</vt:lpstr>
      <vt:lpstr>Sylfaen</vt:lpstr>
      <vt:lpstr>Symbol</vt:lpstr>
      <vt:lpstr>Times New Roman</vt:lpstr>
      <vt:lpstr>Wingdings</vt:lpstr>
      <vt:lpstr>Wingdings 2</vt:lpstr>
      <vt:lpstr>Module</vt:lpstr>
      <vt:lpstr>Equation</vt:lpstr>
      <vt:lpstr>Document</vt:lpstr>
      <vt:lpstr>Dimensionality Reduction: SVD &amp; CUR</vt:lpstr>
      <vt:lpstr>Dimensionality Reduction</vt:lpstr>
      <vt:lpstr>Dimensionality Reduction</vt:lpstr>
      <vt:lpstr>Rank of a Matrix</vt:lpstr>
      <vt:lpstr>Rank is “Dimensionality”</vt:lpstr>
      <vt:lpstr>Dimensionality Reduction</vt:lpstr>
      <vt:lpstr>Why Reduce Dimensions?</vt:lpstr>
      <vt:lpstr>SVD - Definition</vt:lpstr>
      <vt:lpstr>SVD</vt:lpstr>
      <vt:lpstr>SVD</vt:lpstr>
      <vt:lpstr>SVD - Properties</vt:lpstr>
      <vt:lpstr>SVD – Example: Users-to-Movies</vt:lpstr>
      <vt:lpstr>SVD – Example: Users-to-Movies</vt:lpstr>
      <vt:lpstr>SVD – Example: Users-to-Movies</vt:lpstr>
      <vt:lpstr>SVD – Example: Users-to-Movies</vt:lpstr>
      <vt:lpstr>SVD – Example: Users-to-Movies</vt:lpstr>
      <vt:lpstr>SVD – Example: Users-to-Movies</vt:lpstr>
      <vt:lpstr>SVD - Interpretation #1</vt:lpstr>
      <vt:lpstr>Dimensionality Reduction with SVD</vt:lpstr>
      <vt:lpstr>SVD – Dimensionality Reduction</vt:lpstr>
      <vt:lpstr>SVD – Dimensionality Reduction</vt:lpstr>
      <vt:lpstr>SVD - Interpretation #2</vt:lpstr>
      <vt:lpstr>SVD - Interpretation #2</vt:lpstr>
      <vt:lpstr>SVD - Interpretation #2</vt:lpstr>
      <vt:lpstr>SVD - Interpretation #2</vt:lpstr>
      <vt:lpstr>SVD - Interpretation #2</vt:lpstr>
      <vt:lpstr>SVD - Interpretation #2</vt:lpstr>
      <vt:lpstr>SVD - Interpretation #2</vt:lpstr>
      <vt:lpstr>SVD - Interpretation #2</vt:lpstr>
      <vt:lpstr>SVD - Interpretation #2</vt:lpstr>
      <vt:lpstr>SVD – Best Low Rank Approx.</vt:lpstr>
      <vt:lpstr>SVD – Best Low Rank Approx.</vt:lpstr>
      <vt:lpstr>SVD – Best Low Rank Approx.</vt:lpstr>
      <vt:lpstr>SVD – Best Low Rank Approx.</vt:lpstr>
      <vt:lpstr>SVD – Best Low Rank Approx.</vt:lpstr>
      <vt:lpstr>SVD - Interpretation #2</vt:lpstr>
      <vt:lpstr>SVD - Interpretation #2</vt:lpstr>
      <vt:lpstr>SVD - Interpretation #2</vt:lpstr>
      <vt:lpstr>SVD - Complexity</vt:lpstr>
      <vt:lpstr>SVD - Conclusions so far</vt:lpstr>
      <vt:lpstr>Relation to Eigen-decomposition</vt:lpstr>
      <vt:lpstr>Relation to Eigen-decomposition</vt:lpstr>
      <vt:lpstr>SVD: Properties</vt:lpstr>
      <vt:lpstr>Example of SVD &amp;  Conclusion</vt:lpstr>
      <vt:lpstr>Case study: How to query?</vt:lpstr>
      <vt:lpstr>Case study: How to query?</vt:lpstr>
      <vt:lpstr>Case study: How to query?</vt:lpstr>
      <vt:lpstr>Case study: How to query?</vt:lpstr>
      <vt:lpstr>Case study: How to query?</vt:lpstr>
      <vt:lpstr>Case study: How to query?</vt:lpstr>
      <vt:lpstr>SVD: Drawbacks</vt:lpstr>
      <vt:lpstr> CUR Decomposition</vt:lpstr>
      <vt:lpstr>CUR Decomposition</vt:lpstr>
      <vt:lpstr>CUR Decomposition</vt:lpstr>
      <vt:lpstr>CUR: Provably good approx. to SVD</vt:lpstr>
      <vt:lpstr>CUR: How it Works</vt:lpstr>
      <vt:lpstr>Computing U</vt:lpstr>
      <vt:lpstr>CUR: Provably good approx. to SVD</vt:lpstr>
      <vt:lpstr>CUR: Pros &amp; Cons</vt:lpstr>
      <vt:lpstr>Solution</vt:lpstr>
      <vt:lpstr>SVD vs. CUR</vt:lpstr>
      <vt:lpstr>SVD vs. CUR: Simple Experiment</vt:lpstr>
      <vt:lpstr>Results: DBLP- big sparse matrix</vt:lpstr>
      <vt:lpstr>What about linearity assumption?</vt:lpstr>
      <vt:lpstr>Further Reading: CUR</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Chris Wang</cp:lastModifiedBy>
  <cp:revision>1380</cp:revision>
  <cp:lastPrinted>2012-01-25T16:54:23Z</cp:lastPrinted>
  <dcterms:created xsi:type="dcterms:W3CDTF">2009-06-12T17:14:38Z</dcterms:created>
  <dcterms:modified xsi:type="dcterms:W3CDTF">2024-10-22T08:40:16Z</dcterms:modified>
</cp:coreProperties>
</file>