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483" r:id="rId6"/>
    <p:sldId id="484" r:id="rId7"/>
    <p:sldId id="274" r:id="rId8"/>
    <p:sldId id="480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283" r:id="rId18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40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ndividual+household+electric+power+consump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dirty="0"/>
              <a:t>Big Data Mining: HW#0</a:t>
            </a:r>
            <a:br>
              <a:rPr lang="en-US" altLang="zh-TW" sz="4000" dirty="0"/>
            </a:br>
            <a:endParaRPr lang="en-US" altLang="zh-TW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CN" dirty="0"/>
              <a:t>Oct</a:t>
            </a:r>
            <a:r>
              <a:rPr lang="en-US" altLang="zh-TW" dirty="0"/>
              <a:t>. 6,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Note on Programming Exercises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Programming exercise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Individual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Programming language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Java, Scala, </a:t>
            </a:r>
            <a:r>
              <a:rPr lang="en-US" altLang="zh-TW" sz="2400" dirty="0">
                <a:solidFill>
                  <a:srgbClr val="FF0000"/>
                </a:solidFill>
              </a:rPr>
              <a:t>Python</a:t>
            </a:r>
            <a:r>
              <a:rPr lang="en-US" altLang="zh-TW" sz="2400" dirty="0">
                <a:solidFill>
                  <a:srgbClr val="0000FF"/>
                </a:solidFill>
              </a:rPr>
              <a:t>, or R </a:t>
            </a:r>
            <a:r>
              <a:rPr lang="en-US" altLang="zh-TW" sz="2400" dirty="0"/>
              <a:t>on Spark (for CS students)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Or Java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on Hadoop (for CS students)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/>
              <a:t>Or </a:t>
            </a:r>
            <a:r>
              <a:rPr lang="en-US" altLang="zh-TW" sz="2400" dirty="0">
                <a:solidFill>
                  <a:srgbClr val="FF0000"/>
                </a:solidFill>
              </a:rPr>
              <a:t>Python</a:t>
            </a:r>
            <a:r>
              <a:rPr lang="en-US" altLang="zh-TW" sz="2400" dirty="0"/>
              <a:t> in </a:t>
            </a:r>
            <a:r>
              <a:rPr lang="en-US" altLang="zh-TW" sz="2400" dirty="0" err="1"/>
              <a:t>Jupyter</a:t>
            </a:r>
            <a:r>
              <a:rPr lang="en-US" altLang="zh-TW" sz="2400" dirty="0"/>
              <a:t> Notebook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9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For implementation projects, please submit a compressed file containing: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A document showing your environment setup</a:t>
            </a:r>
          </a:p>
          <a:p>
            <a:pPr lvl="2"/>
            <a:r>
              <a:rPr lang="en-US" altLang="zh-TW" sz="2000" dirty="0"/>
              <a:t>PCs/VMs, platform spec, CPU cores, memory size,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Your </a:t>
            </a:r>
            <a:r>
              <a:rPr lang="en-US" altLang="zh-TW" sz="2000" dirty="0">
                <a:solidFill>
                  <a:srgbClr val="FF0000"/>
                </a:solidFill>
              </a:rPr>
              <a:t>source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The generated output</a:t>
            </a:r>
            <a:r>
              <a:rPr lang="en-US" altLang="zh-TW" sz="2000" dirty="0"/>
              <a:t> (or snapshots)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Documentation</a:t>
            </a:r>
            <a:r>
              <a:rPr lang="en-US" altLang="zh-TW" sz="2000" dirty="0"/>
              <a:t> on how to compile, install, or configure the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Remember to specify </a:t>
            </a:r>
            <a:r>
              <a:rPr lang="en-US" altLang="zh-TW" sz="2000" b="1" dirty="0">
                <a:solidFill>
                  <a:srgbClr val="0000FF"/>
                </a:solidFill>
              </a:rPr>
              <a:t>your name, student ID and your department </a:t>
            </a:r>
            <a:r>
              <a:rPr lang="en-US" altLang="zh-TW" sz="2000" dirty="0"/>
              <a:t>in the documentation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en-US" altLang="zh-TW" sz="2400" dirty="0"/>
              <a:t>Due: one week (</a:t>
            </a:r>
            <a:r>
              <a:rPr lang="en-US" altLang="zh-TW" sz="2400" dirty="0">
                <a:solidFill>
                  <a:srgbClr val="FF0000"/>
                </a:solidFill>
              </a:rPr>
              <a:t>Oct. </a:t>
            </a:r>
            <a:r>
              <a:rPr lang="en-US" altLang="zh-TW" sz="2400">
                <a:solidFill>
                  <a:srgbClr val="FF0000"/>
                </a:solidFill>
              </a:rPr>
              <a:t>16, </a:t>
            </a:r>
            <a:r>
              <a:rPr lang="en-US" altLang="zh-TW" sz="2400" dirty="0">
                <a:solidFill>
                  <a:srgbClr val="FF0000"/>
                </a:solidFill>
              </a:rPr>
              <a:t>2024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4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 Site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Programs or projects in electronic files must be submitted directly to the TA online at </a:t>
            </a:r>
            <a:r>
              <a:rPr lang="en-US" altLang="zh-TW" sz="2400">
                <a:solidFill>
                  <a:srgbClr val="0000FF"/>
                </a:solidFill>
              </a:rPr>
              <a:t>iSchool+</a:t>
            </a:r>
            <a:r>
              <a:rPr lang="en-US" altLang="zh-TW" sz="2400"/>
              <a:t>  </a:t>
            </a:r>
          </a:p>
          <a:p>
            <a:r>
              <a:rPr lang="en-US" altLang="zh-TW" sz="2400"/>
              <a:t>If you cannot successfully submit your work, please contact with the TA or the instructor</a:t>
            </a:r>
          </a:p>
          <a:p>
            <a:endParaRPr lang="en-US" altLang="zh-TW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Evaluation of Results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In completion of each of the tasks, you get part of the scores</a:t>
            </a:r>
          </a:p>
          <a:p>
            <a:endParaRPr lang="en-US" altLang="zh-TW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0000FF"/>
                </a:solidFill>
              </a:rPr>
              <a:t>Correctness</a:t>
            </a:r>
            <a:r>
              <a:rPr lang="en-US" altLang="zh-TW" sz="2000"/>
              <a:t> of Output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FF0000"/>
                </a:solidFill>
              </a:rPr>
              <a:t>Efficiency</a:t>
            </a:r>
          </a:p>
          <a:p>
            <a:endParaRPr lang="en-US" altLang="zh-TW" sz="2000"/>
          </a:p>
          <a:p>
            <a:r>
              <a:rPr lang="en-US" altLang="zh-TW" sz="2000"/>
              <a:t>Please specify the environment setup of your (physical or virtual) machines </a:t>
            </a:r>
          </a:p>
          <a:p>
            <a:endParaRPr lang="en-US" altLang="zh-TW" sz="2000"/>
          </a:p>
          <a:p>
            <a:r>
              <a:rPr lang="en-US" altLang="zh-TW" sz="2000"/>
              <a:t>You might need to demo if your program was unable to run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4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Questions or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524000"/>
          </a:xfrm>
        </p:spPr>
        <p:txBody>
          <a:bodyPr/>
          <a:lstStyle/>
          <a:p>
            <a:pPr algn="l" eaLnBrk="1" hangingPunct="1"/>
            <a:r>
              <a:rPr lang="en-US" altLang="zh-TW" sz="3200"/>
              <a:t>Programming Exercise: the First Data Analysis Program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Goal: Getting familiar with your big data mining environment and writing your first data analysis program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 dirty="0"/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MapReduce on Spark (for CS students)</a:t>
            </a:r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 dirty="0"/>
              <a:t>or Python in </a:t>
            </a:r>
            <a:r>
              <a:rPr lang="en-US" altLang="zh-TW" sz="2000" dirty="0" err="1"/>
              <a:t>Jupyter</a:t>
            </a:r>
            <a:r>
              <a:rPr lang="en-US" altLang="zh-TW" sz="2000" dirty="0"/>
              <a:t> Notebook (for others)</a:t>
            </a:r>
          </a:p>
          <a:p>
            <a:pPr lvl="1" indent="-342900" eaLnBrk="1" hangingPunct="1">
              <a:lnSpc>
                <a:spcPct val="80000"/>
              </a:lnSpc>
            </a:pP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Input: Numeric data (to be detailed later)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Output: Results of simple statistics (to be detailed later)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03B2A47-38A6-4C26-A7B3-7208337B0261}"/>
              </a:ext>
            </a:extLst>
          </p:cNvPr>
          <p:cNvSpPr>
            <a:spLocks noGrp="1"/>
          </p:cNvSpPr>
          <p:nvPr/>
        </p:nvSpPr>
        <p:spPr bwMode="auto">
          <a:xfrm>
            <a:off x="457200" y="503237"/>
            <a:ext cx="8229600" cy="102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9pPr>
          </a:lstStyle>
          <a:p>
            <a:pPr algn="l"/>
            <a:r>
              <a:rPr lang="en-US" altLang="zh-TW" sz="3200"/>
              <a:t>Tasks and Data</a:t>
            </a:r>
            <a:endParaRPr lang="zh-TW" altLang="en-US" sz="320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3BD5D32-AD16-4473-A607-0190721B1C82}"/>
              </a:ext>
            </a:extLst>
          </p:cNvPr>
          <p:cNvSpPr>
            <a:spLocks noGrp="1"/>
          </p:cNvSpPr>
          <p:nvPr/>
        </p:nvSpPr>
        <p:spPr bwMode="auto">
          <a:xfrm>
            <a:off x="457200" y="1524001"/>
            <a:ext cx="8229600" cy="472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2400" dirty="0"/>
              <a:t>Tasks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Performing simple statistics on numeric data (as detailed in the following slides)</a:t>
            </a:r>
          </a:p>
          <a:p>
            <a:pPr>
              <a:defRPr/>
            </a:pPr>
            <a:r>
              <a:rPr lang="en-US" altLang="zh-TW" sz="2400" dirty="0"/>
              <a:t>Data: an open dataset from </a:t>
            </a:r>
            <a:r>
              <a:rPr lang="en-US" altLang="zh-TW" sz="2400" dirty="0">
                <a:solidFill>
                  <a:srgbClr val="0000FF"/>
                </a:solidFill>
              </a:rPr>
              <a:t>UCI Machine Learning 	     	   Repository</a:t>
            </a:r>
          </a:p>
          <a:p>
            <a:pPr>
              <a:defRPr/>
            </a:pPr>
            <a:r>
              <a:rPr lang="en-US" altLang="zh-TW" sz="2400" dirty="0"/>
              <a:t>You have to submit the generated output</a:t>
            </a:r>
          </a:p>
          <a:p>
            <a:pPr>
              <a:defRPr/>
            </a:pPr>
            <a:r>
              <a:rPr lang="en-US" altLang="zh-TW" sz="2400" dirty="0"/>
              <a:t>You also have to output the efficiency (running time) of each task</a:t>
            </a:r>
          </a:p>
        </p:txBody>
      </p:sp>
    </p:spTree>
    <p:extLst>
      <p:ext uri="{BB962C8B-B14F-4D97-AF65-F5344CB8AC3E}">
        <p14:creationId xmlns:p14="http://schemas.microsoft.com/office/powerpoint/2010/main" val="124985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Input Data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altLang="zh-TW" sz="2400"/>
              <a:t>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[</a:t>
            </a:r>
            <a:r>
              <a:rPr lang="en-US" altLang="zh-TW" sz="2000" b="1"/>
              <a:t>Individual household electric power consumption dataset</a:t>
            </a:r>
            <a:r>
              <a:rPr lang="en-US" altLang="zh-TW" sz="2000"/>
              <a:t>] from UCI Machine Learning Repository</a:t>
            </a:r>
          </a:p>
          <a:p>
            <a:pPr lvl="2"/>
            <a:r>
              <a:rPr lang="en-US" altLang="zh-TW" sz="2000"/>
              <a:t>About 2 million instances, 20MB (compressed) in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Available at: </a:t>
            </a:r>
            <a:r>
              <a:rPr lang="en-US" altLang="zh-TW" sz="2000">
                <a:hlinkClick r:id="rId3"/>
              </a:rPr>
              <a:t>https://archive.ics.uci.edu/ml/datasets/individual+household+electric+power+consumption</a:t>
            </a:r>
            <a:r>
              <a:rPr lang="en-US" altLang="zh-TW" sz="2000"/>
              <a:t> </a:t>
            </a:r>
          </a:p>
          <a:p>
            <a:r>
              <a:rPr lang="en-US" altLang="zh-TW" sz="2400"/>
              <a:t>Format: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One text file consisting of lines of records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Each record contains 9 attributes separated by semicolons: </a:t>
            </a:r>
            <a:br>
              <a:rPr lang="en-US" altLang="zh-TW" sz="2000"/>
            </a:br>
            <a:r>
              <a:rPr lang="en-US" altLang="zh-TW" sz="2000"/>
              <a:t>Date, time, global_active_power, global_reactive_power, voltage, global_intensity, sub_metering_1, sub_metering_2, sub_metering_3</a:t>
            </a:r>
            <a:endParaRPr lang="en-US" altLang="zh-TW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Detailed Information about Data Attributes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1600"/>
              <a:t>1. date: Date in format dd/mm/yyyy </a:t>
            </a:r>
          </a:p>
          <a:p>
            <a:r>
              <a:rPr lang="en-US" altLang="zh-TW" sz="1600"/>
              <a:t>2. time: time in format hh:mm:ss </a:t>
            </a:r>
          </a:p>
          <a:p>
            <a:r>
              <a:rPr lang="en-US" altLang="zh-TW" sz="1600"/>
              <a:t>3. </a:t>
            </a:r>
            <a:r>
              <a:rPr lang="en-US" altLang="zh-TW" sz="1600" b="1">
                <a:solidFill>
                  <a:srgbClr val="0000FF"/>
                </a:solidFill>
              </a:rPr>
              <a:t>global_active_power</a:t>
            </a:r>
            <a:r>
              <a:rPr lang="en-US" altLang="zh-TW" sz="1600"/>
              <a:t>: household global minute-averaged active power (in kilowatt) </a:t>
            </a:r>
          </a:p>
          <a:p>
            <a:r>
              <a:rPr lang="en-US" altLang="zh-TW" sz="1600"/>
              <a:t>4. </a:t>
            </a:r>
            <a:r>
              <a:rPr lang="en-US" altLang="zh-TW" sz="1600" b="1">
                <a:solidFill>
                  <a:srgbClr val="0000FF"/>
                </a:solidFill>
              </a:rPr>
              <a:t>global_reactive_power</a:t>
            </a:r>
            <a:r>
              <a:rPr lang="en-US" altLang="zh-TW" sz="1600"/>
              <a:t>: household global minute-averaged reactive power (in kilowatt) </a:t>
            </a:r>
          </a:p>
          <a:p>
            <a:r>
              <a:rPr lang="en-US" altLang="zh-TW" sz="1600"/>
              <a:t>5. </a:t>
            </a:r>
            <a:r>
              <a:rPr lang="en-US" altLang="zh-TW" sz="1600" b="1">
                <a:solidFill>
                  <a:srgbClr val="0000FF"/>
                </a:solidFill>
              </a:rPr>
              <a:t>voltage</a:t>
            </a:r>
            <a:r>
              <a:rPr lang="en-US" altLang="zh-TW" sz="1600"/>
              <a:t>: minute-averaged voltage (in volt) </a:t>
            </a:r>
          </a:p>
          <a:p>
            <a:r>
              <a:rPr lang="en-US" altLang="zh-TW" sz="1600"/>
              <a:t>6. </a:t>
            </a:r>
            <a:r>
              <a:rPr lang="en-US" altLang="zh-TW" sz="1600" b="1">
                <a:solidFill>
                  <a:srgbClr val="0000FF"/>
                </a:solidFill>
              </a:rPr>
              <a:t>global_intensity</a:t>
            </a:r>
            <a:r>
              <a:rPr lang="en-US" altLang="zh-TW" sz="1600"/>
              <a:t>: household global minute-averaged current intensity (in ampere) </a:t>
            </a:r>
          </a:p>
          <a:p>
            <a:r>
              <a:rPr lang="en-US" altLang="zh-TW" sz="1600"/>
              <a:t>7. sub_metering_1: energy sub-metering No. 1 (in watt-hour of active energy)</a:t>
            </a:r>
          </a:p>
          <a:p>
            <a:pPr lvl="1"/>
            <a:r>
              <a:rPr lang="en-US" altLang="zh-TW" sz="1600"/>
              <a:t>It corresponds to the kitchen, containing mainly a dishwasher, an oven and a microwave (hot plates are not electric but gas powered) </a:t>
            </a:r>
          </a:p>
          <a:p>
            <a:r>
              <a:rPr lang="en-US" altLang="zh-TW" sz="1600"/>
              <a:t>8. sub_metering_2: energy sub-metering No. 2 (in watt-hour of active energy)</a:t>
            </a:r>
          </a:p>
          <a:p>
            <a:pPr lvl="1"/>
            <a:r>
              <a:rPr lang="en-US" altLang="zh-TW" sz="1600"/>
              <a:t>It corresponds to the laundry room, containing a washing-machine, a tumble-drier, a refrigerator and a light. </a:t>
            </a:r>
          </a:p>
          <a:p>
            <a:r>
              <a:rPr lang="en-US" altLang="zh-TW" sz="1600"/>
              <a:t>9. sub_metering_3: energy sub-metering No. 3 (in watt-hour of active energy)</a:t>
            </a:r>
          </a:p>
          <a:p>
            <a:pPr lvl="1"/>
            <a:r>
              <a:rPr lang="en-US" altLang="zh-TW" sz="1600"/>
              <a:t>It corresponds to an electric water-heater and an air-conditioner.</a:t>
            </a:r>
            <a:endParaRPr lang="zh-TW" altLang="en-US" sz="160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Tasks in this Homework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3 subtasks:</a:t>
            </a:r>
          </a:p>
          <a:p>
            <a:pPr lvl="1"/>
            <a:r>
              <a:rPr lang="en-US" altLang="zh-TW" sz="2400"/>
              <a:t>(</a:t>
            </a:r>
            <a:r>
              <a:rPr lang="en-US" altLang="zh-TW" sz="2400" b="1"/>
              <a:t>30pt</a:t>
            </a:r>
            <a:r>
              <a:rPr lang="en-US" altLang="zh-TW" sz="2400"/>
              <a:t>) (1) Output the minimum, maximum, and count of the following columns: ‘global active power’, ‘global reactive power’, ‘voltage’, and ‘global intensity’. </a:t>
            </a:r>
          </a:p>
          <a:p>
            <a:pPr lvl="1"/>
            <a:r>
              <a:rPr lang="en-US" altLang="zh-TW" sz="2400"/>
              <a:t>(</a:t>
            </a:r>
            <a:r>
              <a:rPr lang="en-US" altLang="zh-TW" sz="2400" b="1"/>
              <a:t>30pt</a:t>
            </a:r>
            <a:r>
              <a:rPr lang="en-US" altLang="zh-TW" sz="2400"/>
              <a:t>) (2) Output the mean and standard deviation of these columns.</a:t>
            </a:r>
          </a:p>
          <a:p>
            <a:pPr lvl="1"/>
            <a:r>
              <a:rPr lang="en-US" altLang="zh-TW" sz="2400"/>
              <a:t>(</a:t>
            </a:r>
            <a:r>
              <a:rPr lang="en-US" altLang="zh-TW" sz="2400" b="1"/>
              <a:t>40pt</a:t>
            </a:r>
            <a:r>
              <a:rPr lang="en-US" altLang="zh-TW" sz="2400"/>
              <a:t>) (3) Perform min-max normalization on the columns to generate normalized output.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4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Output Format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(1) 4*3 values: min, max, count of 4 columns</a:t>
            </a:r>
          </a:p>
          <a:p>
            <a:r>
              <a:rPr lang="en-US" altLang="zh-TW" sz="2400" dirty="0"/>
              <a:t>(2) 4*2 values: mean, standard deviation of 4 columns</a:t>
            </a:r>
          </a:p>
          <a:p>
            <a:r>
              <a:rPr lang="en-US" altLang="zh-TW" sz="2400" dirty="0"/>
              <a:t>(3) 1 file:</a:t>
            </a:r>
          </a:p>
          <a:p>
            <a:pPr lvl="1"/>
            <a:r>
              <a:rPr lang="en-US" altLang="zh-TW" sz="2400" dirty="0"/>
              <a:t>Each line: &lt;normalized global active power&gt;, &lt;normalized global reactive power&gt;, &lt;normalized voltage&gt;, and &lt;normalized global intensity&gt;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7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Implementation Issues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Missing values</a:t>
            </a:r>
          </a:p>
          <a:p>
            <a:r>
              <a:rPr lang="en-US" altLang="zh-TW" sz="2400"/>
              <a:t>Conversion of data types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2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References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UCI ML repository:</a:t>
            </a:r>
          </a:p>
          <a:p>
            <a:pPr lvl="1"/>
            <a:r>
              <a:rPr lang="en-US" altLang="zh-TW" sz="2400"/>
              <a:t>Dua, D. and Karra Taniskidou, E. (2017). UCI Machine Learning Repository [http://archive.ics.uci.edu/ml]. Irvine, CA: University of California, School of Information and Computer Science.</a:t>
            </a:r>
          </a:p>
          <a:p>
            <a:pPr lvl="1"/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11802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D7C3B1DE9EC174B8BA3B585D24F6191" ma:contentTypeVersion="9" ma:contentTypeDescription="建立新的文件。" ma:contentTypeScope="" ma:versionID="fc8995282d5575718c8545977d9a162e">
  <xsd:schema xmlns:xsd="http://www.w3.org/2001/XMLSchema" xmlns:xs="http://www.w3.org/2001/XMLSchema" xmlns:p="http://schemas.microsoft.com/office/2006/metadata/properties" xmlns:ns2="87d63e5e-dbb1-48d6-b55e-f31be5250adf" xmlns:ns3="5ec4d5cc-f3e4-4cb6-9660-c3ee0f8ba627" targetNamespace="http://schemas.microsoft.com/office/2006/metadata/properties" ma:root="true" ma:fieldsID="d106560f30a6cbf1f3ea6f6476f43159" ns2:_="" ns3:_="">
    <xsd:import namespace="87d63e5e-dbb1-48d6-b55e-f31be5250adf"/>
    <xsd:import namespace="5ec4d5cc-f3e4-4cb6-9660-c3ee0f8ba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63e5e-dbb1-48d6-b55e-f31be5250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4d5cc-f3e4-4cb6-9660-c3ee0f8ba6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E17236-6D06-44D8-BAC3-9DC19FA3E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d63e5e-dbb1-48d6-b55e-f31be5250adf"/>
    <ds:schemaRef ds:uri="5ec4d5cc-f3e4-4cb6-9660-c3ee0f8ba6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3C8F21-5442-4811-AD37-E39D2F83CA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1B13E3-E4E8-4EF1-807D-F507603EC4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10636</TotalTime>
  <Words>1025</Words>
  <Application>Microsoft Office PowerPoint</Application>
  <PresentationFormat>如螢幕大小 (4:3)</PresentationFormat>
  <Paragraphs>130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Book Antiqua</vt:lpstr>
      <vt:lpstr>預設簡報設計</vt:lpstr>
      <vt:lpstr>Big Data Mining: HW#0 </vt:lpstr>
      <vt:lpstr>Programming Exercise: the First Data Analysis Program</vt:lpstr>
      <vt:lpstr>PowerPoint 簡報</vt:lpstr>
      <vt:lpstr>Input Data</vt:lpstr>
      <vt:lpstr>Detailed Information about Data Attributes</vt:lpstr>
      <vt:lpstr>Tasks in this Homework</vt:lpstr>
      <vt:lpstr>Output Format</vt:lpstr>
      <vt:lpstr>Implementation Issues</vt:lpstr>
      <vt:lpstr>References</vt:lpstr>
      <vt:lpstr>Note on Programming Exercises</vt:lpstr>
      <vt:lpstr>Homework Submission</vt:lpstr>
      <vt:lpstr>Homework Submission Site</vt:lpstr>
      <vt:lpstr>Evaluation of Results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404</cp:revision>
  <cp:lastPrinted>1601-01-01T00:00:00Z</cp:lastPrinted>
  <dcterms:created xsi:type="dcterms:W3CDTF">1601-01-01T00:00:00Z</dcterms:created>
  <dcterms:modified xsi:type="dcterms:W3CDTF">2024-10-09T05:02:57Z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0x010100CD7C3B1DE9EC174B8BA3B585D24F6191</vt:lpwstr>
  </property>
</Properties>
</file>