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3" r:id="rId6"/>
    <p:sldId id="274" r:id="rId7"/>
    <p:sldId id="480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88" r:id="rId16"/>
    <p:sldId id="283" r:id="rId17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fleith/space-news-dataset/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fleith/space-new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HW#1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Oct</a:t>
            </a:r>
            <a:r>
              <a:rPr lang="en-US" altLang="zh-TW" dirty="0"/>
              <a:t>. 16,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Kaggle dataset:</a:t>
            </a:r>
          </a:p>
          <a:p>
            <a:pPr lvl="1"/>
            <a:r>
              <a:rPr lang="en-US" altLang="zh-TW" sz="2400" dirty="0" err="1"/>
              <a:t>astro</a:t>
            </a:r>
            <a:r>
              <a:rPr lang="en-US" altLang="zh-TW" sz="2400" dirty="0"/>
              <a:t>__pat (</a:t>
            </a:r>
            <a:r>
              <a:rPr lang="en-US" altLang="zh-TW" sz="2400" dirty="0" err="1"/>
              <a:t>patrickfleith</a:t>
            </a:r>
            <a:r>
              <a:rPr lang="en-US" altLang="zh-TW" sz="2400" dirty="0"/>
              <a:t>). Updated May 2024. Space News Dataset, Version 7. Retrieved 15 October 2024 from </a:t>
            </a:r>
            <a:r>
              <a:rPr lang="en-US" altLang="zh-TW" sz="2400" dirty="0">
                <a:hlinkClick r:id="rId2"/>
              </a:rPr>
              <a:t>https://www.kaggle.com/datasets/patrickfleith/space-news-dataset/data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en-US" altLang="zh-TW" sz="1400" dirty="0">
              <a:latin typeface="Arial" panose="020B0604020202020204" pitchFamily="34" charset="0"/>
            </a:endParaRP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Text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MapReduce on </a:t>
            </a:r>
            <a:r>
              <a:rPr lang="en-US" altLang="zh-TW" sz="2000" dirty="0">
                <a:solidFill>
                  <a:srgbClr val="0000FF"/>
                </a:solidFill>
              </a:rPr>
              <a:t>multi-node</a:t>
            </a:r>
            <a:r>
              <a:rPr lang="en-US" altLang="zh-TW" sz="2000" dirty="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Text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4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Space News dataset</a:t>
            </a:r>
            <a:r>
              <a:rPr lang="en-US" altLang="zh-TW" sz="1800" dirty="0"/>
              <a:t>] from Kaggle, 30MB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&gt;20,700 English news articles related to the space industry, a total of more than 14 million tokens (words)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It covers agency news, commercial, civil, launches, military, and also opinion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https://www.kaggle.com/datasets/patrickfleith/space-news-dataset/data</a:t>
            </a:r>
            <a:endParaRPr lang="en-US" altLang="zh-TW" sz="1800" dirty="0"/>
          </a:p>
          <a:p>
            <a:r>
              <a:rPr lang="en-US" altLang="zh-TW" sz="2400" dirty="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record contains 6 attributes separated by comma: </a:t>
            </a:r>
            <a:br>
              <a:rPr lang="en-US" altLang="zh-TW" sz="1800" dirty="0"/>
            </a:br>
            <a:r>
              <a:rPr lang="en-US" altLang="zh-TW" sz="1800" dirty="0"/>
              <a:t>title, 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, content, author, date, </a:t>
            </a:r>
            <a:r>
              <a:rPr lang="en-US" altLang="zh-TW" sz="1800" dirty="0" err="1"/>
              <a:t>postexcerpt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1. </a:t>
            </a:r>
            <a:r>
              <a:rPr lang="en-US" altLang="zh-TW" sz="2000" b="1">
                <a:solidFill>
                  <a:srgbClr val="0000FF"/>
                </a:solidFill>
              </a:rPr>
              <a:t>Title</a:t>
            </a:r>
            <a:r>
              <a:rPr lang="en-US" altLang="zh-TW" sz="2000"/>
              <a:t> (string): title of article </a:t>
            </a:r>
          </a:p>
          <a:p>
            <a:r>
              <a:rPr lang="en-US" altLang="zh-TW" sz="2000"/>
              <a:t>2. URL (string): url where you can find the article</a:t>
            </a:r>
          </a:p>
          <a:p>
            <a:r>
              <a:rPr lang="en-US" altLang="zh-TW" sz="2000"/>
              <a:t>3. </a:t>
            </a:r>
            <a:r>
              <a:rPr lang="en-US" altLang="zh-TW" sz="2000" b="1">
                <a:solidFill>
                  <a:srgbClr val="0000FF"/>
                </a:solidFill>
              </a:rPr>
              <a:t>Content</a:t>
            </a:r>
            <a:r>
              <a:rPr lang="en-US" altLang="zh-TW" sz="2000"/>
              <a:t> (string): text content of the article </a:t>
            </a:r>
          </a:p>
          <a:p>
            <a:r>
              <a:rPr lang="en-US" altLang="zh-TW" sz="2000"/>
              <a:t>4. </a:t>
            </a:r>
            <a:r>
              <a:rPr lang="en-US" altLang="zh-TW" sz="2000" b="1">
                <a:solidFill>
                  <a:srgbClr val="0000FF"/>
                </a:solidFill>
              </a:rPr>
              <a:t>Author</a:t>
            </a:r>
            <a:r>
              <a:rPr lang="en-US" altLang="zh-TW" sz="2000"/>
              <a:t> (string): author of the article </a:t>
            </a:r>
          </a:p>
          <a:p>
            <a:r>
              <a:rPr lang="en-US" altLang="zh-TW" sz="2000"/>
              <a:t>5. </a:t>
            </a:r>
            <a:r>
              <a:rPr lang="en-US" altLang="zh-TW" sz="2000" b="1">
                <a:solidFill>
                  <a:srgbClr val="0000FF"/>
                </a:solidFill>
              </a:rPr>
              <a:t>Date</a:t>
            </a:r>
            <a:r>
              <a:rPr lang="en-US" altLang="zh-TW" sz="2000"/>
              <a:t> (date): published date of the article (Example: September 14, 2023)</a:t>
            </a:r>
          </a:p>
          <a:p>
            <a:r>
              <a:rPr lang="en-US" altLang="zh-TW" sz="2000"/>
              <a:t>6. </a:t>
            </a:r>
            <a:r>
              <a:rPr lang="en-US" altLang="zh-TW" sz="2000" b="1">
                <a:solidFill>
                  <a:srgbClr val="0000FF"/>
                </a:solidFill>
              </a:rPr>
              <a:t>Postexcerpt</a:t>
            </a:r>
            <a:r>
              <a:rPr lang="en-US" altLang="zh-TW" sz="2000"/>
              <a:t> (string): a small summary of the article (Some missing values)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4 subtasks: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(1) Count the words in the field: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’, and list the most frequent words according to the term frequency in descending order, in total, and per day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(2) Count the words in the fields: ‘</a:t>
            </a:r>
            <a:r>
              <a:rPr lang="en-US" altLang="zh-TW" sz="2000" dirty="0">
                <a:solidFill>
                  <a:srgbClr val="0000FF"/>
                </a:solidFill>
              </a:rPr>
              <a:t>Content</a:t>
            </a:r>
            <a:r>
              <a:rPr lang="en-US" altLang="zh-TW" sz="2000" dirty="0"/>
              <a:t>’, and list the most frequent words according to the term frequency in descending order, in total, and per day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(3) Calculate the percentage of published articles in a day, and by authors in a day, respectively.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(4) List the records that the term “Space” (uppercase and lowercase included) occurs both in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 and ‘</a:t>
            </a:r>
            <a:r>
              <a:rPr lang="en-US" altLang="zh-TW" sz="2000" dirty="0" err="1">
                <a:solidFill>
                  <a:srgbClr val="0000FF"/>
                </a:solidFill>
              </a:rPr>
              <a:t>Postexcerpt</a:t>
            </a:r>
            <a:r>
              <a:rPr lang="en-US" altLang="zh-TW" sz="2000" dirty="0"/>
              <a:t>’.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(1) 2 sorted lists of top-frequent words: {in total, per day}{for title}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(2) 2 sorted lists of top-frequent words: {in total, per day}{for content}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(3) 2 lists: {by day, by author}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&lt;date&gt;&lt;% of articles&gt; (by day)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&lt;date&gt;&lt;author&gt;&lt;% of articles&gt; (by author)</a:t>
            </a:r>
            <a:endParaRPr lang="en-US" altLang="zh-TW" sz="2000" dirty="0"/>
          </a:p>
          <a:p>
            <a:r>
              <a:rPr lang="en-US" altLang="zh-TW" sz="2000" dirty="0"/>
              <a:t>(4) 1 sorted list: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&lt;row data that contained the term “Space” (uppercase and lowercase included) that occurs both in ‘Title’ and ‘</a:t>
            </a:r>
            <a:r>
              <a:rPr lang="en-US" altLang="zh-TW" sz="1600" dirty="0" err="1"/>
              <a:t>Postexcerpt</a:t>
            </a:r>
            <a:r>
              <a:rPr lang="en-US" altLang="zh-TW" sz="1600" dirty="0"/>
              <a:t>’.&gt;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exercises can be done as a team</a:t>
            </a:r>
          </a:p>
          <a:p>
            <a:pPr lvl="1"/>
            <a:r>
              <a:rPr lang="en-US" altLang="zh-TW" sz="2400" dirty="0"/>
              <a:t>At most </a:t>
            </a:r>
            <a:r>
              <a:rPr lang="en-US" altLang="zh-TW" sz="2400" dirty="0">
                <a:solidFill>
                  <a:srgbClr val="0000FF"/>
                </a:solidFill>
              </a:rPr>
              <a:t>two</a:t>
            </a:r>
            <a:r>
              <a:rPr lang="en-US" altLang="zh-TW" sz="2400" dirty="0"/>
              <a:t> persons per team</a:t>
            </a:r>
          </a:p>
          <a:p>
            <a:pPr lvl="1"/>
            <a:r>
              <a:rPr lang="en-US" altLang="zh-TW" sz="2400" dirty="0"/>
              <a:t>Please register your team members to the TA first via the registration link in Teams, Facebook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identified.</a:t>
            </a:r>
            <a:endParaRPr lang="en-US" altLang="zh-TW" sz="2000" dirty="0"/>
          </a:p>
          <a:p>
            <a:r>
              <a:rPr lang="en-US" altLang="zh-TW" sz="2400" dirty="0"/>
              <a:t>Due: 2 weeks (</a:t>
            </a:r>
            <a:r>
              <a:rPr lang="en-US" altLang="zh-TW" sz="2400" dirty="0">
                <a:solidFill>
                  <a:srgbClr val="FF0000"/>
                </a:solidFill>
              </a:rPr>
              <a:t>Oct. 30, 2024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87d63e5e-dbb1-48d6-b55e-f31be5250adf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10937</TotalTime>
  <Words>1033</Words>
  <Application>Microsoft Office PowerPoint</Application>
  <PresentationFormat>如螢幕大小 (4:3)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預設簡報設計</vt:lpstr>
      <vt:lpstr>Big Data Mining: HW#1 </vt:lpstr>
      <vt:lpstr>Programming Exercise: Analyzing Text Data Types</vt:lpstr>
      <vt:lpstr>Input Data</vt:lpstr>
      <vt:lpstr>Attributes of News Data</vt:lpstr>
      <vt:lpstr>Task Description</vt:lpstr>
      <vt:lpstr>Output Format</vt:lpstr>
      <vt:lpstr>Implementation Issues</vt:lpstr>
      <vt:lpstr>Note on Programming Exercises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434</cp:revision>
  <cp:lastPrinted>1601-01-01T00:00:00Z</cp:lastPrinted>
  <dcterms:created xsi:type="dcterms:W3CDTF">1601-01-01T00:00:00Z</dcterms:created>
  <dcterms:modified xsi:type="dcterms:W3CDTF">2024-10-15T07:43:11Z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