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45"/>
  </p:notesMasterIdLst>
  <p:handoutMasterIdLst>
    <p:handoutMasterId r:id="rId46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6" autoAdjust="0"/>
    <p:restoredTop sz="94635"/>
  </p:normalViewPr>
  <p:slideViewPr>
    <p:cSldViewPr snapToGrid="0">
      <p:cViewPr varScale="1">
        <p:scale>
          <a:sx n="62" d="100"/>
          <a:sy n="62" d="100"/>
        </p:scale>
        <p:origin x="1452" y="5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7">
            <a:extLst>
              <a:ext uri="{FF2B5EF4-FFF2-40B4-BE49-F238E27FC236}">
                <a16:creationId xmlns:a16="http://schemas.microsoft.com/office/drawing/2014/main" id="{37DD703A-9D9B-4A3C-94E4-94F0519663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CCD7ED-0622-4446-BEE7-FC6134B518E5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5EED2E36-0063-4F32-BEBB-00285C49C25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952F800A-2C32-447C-A000-2690B96256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>
            <a:extLst>
              <a:ext uri="{FF2B5EF4-FFF2-40B4-BE49-F238E27FC236}">
                <a16:creationId xmlns:a16="http://schemas.microsoft.com/office/drawing/2014/main" id="{C3333D1D-E65D-4B89-8425-6E44461ABAB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42AD3C6-3796-443F-BEF1-D7BB5126679A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60D8270D-05F7-42B0-9BA1-8DD9811B93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1ECF7658-4FEB-4CBF-80D9-CB99F52E4A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975D2170-B7E7-4E3E-9E59-992D46F8164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7E1D3FD-B35A-4DBF-B791-BA5787967C2A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28803E2A-E437-4C89-A1E5-9341B9B6B6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942161F1-20B1-4BA8-BDB3-5D756C52D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4AF2CC2-7843-4103-B4FD-A7AAC6D1D6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024F6B0-400A-4243-88CD-37282AB90F11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1843D4D-D422-4E71-885E-FB6A7F165B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49A406CF-8133-4241-A273-A716941B1C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>
            <a:extLst>
              <a:ext uri="{FF2B5EF4-FFF2-40B4-BE49-F238E27FC236}">
                <a16:creationId xmlns:a16="http://schemas.microsoft.com/office/drawing/2014/main" id="{04A8DED5-9BEB-4215-BE0F-7C846434FDF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B925D9D-7534-4064-99E1-C9780FC489DC}" type="slidenum">
              <a:rPr lang="en-US" altLang="en-US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80D493A7-4A45-4901-915C-EC9EF0A661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id="{21F78BDF-9E0C-4AA4-8E28-044D8E9941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>
            <a:extLst>
              <a:ext uri="{FF2B5EF4-FFF2-40B4-BE49-F238E27FC236}">
                <a16:creationId xmlns:a16="http://schemas.microsoft.com/office/drawing/2014/main" id="{11BBF78D-E4AF-4A4D-839B-A0D51076B07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DB419FD-7D0A-4AA8-B70F-F67AF9A664FE}" type="slidenum">
              <a:rPr lang="en-US" altLang="en-US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E5BDA589-16EC-4BAC-BF6D-353F0ABD11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DAF7CE04-5998-40E0-8D26-F2F518625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2411" y="195812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sz="2400" dirty="0"/>
              <a:t>If graph contains no cycles </a:t>
            </a:r>
            <a:r>
              <a:rPr lang="en-US" altLang="en-US" sz="2400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if several instances per resource type,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possibility</a:t>
            </a:r>
            <a:r>
              <a:rPr lang="en-US" altLang="en-US" sz="2400" dirty="0">
                <a:sym typeface="Symbol" panose="05050102010706020507" pitchFamily="18" charset="2"/>
              </a:rPr>
              <a:t> of deadlock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sz="2400" dirty="0"/>
              <a:t>Ensure that the system will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sz="2400" dirty="0"/>
              <a:t> enter a deadlock state:</a:t>
            </a:r>
          </a:p>
          <a:p>
            <a:pPr lvl="1"/>
            <a:r>
              <a:rPr lang="en-US" altLang="en-US" sz="2400" dirty="0"/>
              <a:t>Deadlock prevention</a:t>
            </a:r>
          </a:p>
          <a:p>
            <a:pPr lvl="1"/>
            <a:r>
              <a:rPr lang="en-US" altLang="en-US" sz="2400" dirty="0"/>
              <a:t>Deadlock avoidance</a:t>
            </a:r>
          </a:p>
          <a:p>
            <a:r>
              <a:rPr lang="en-US" altLang="en-US" sz="2400" dirty="0"/>
              <a:t>Allow the system to enter a deadlock state and then recover</a:t>
            </a:r>
          </a:p>
          <a:p>
            <a:r>
              <a:rPr lang="en-US" altLang="en-US" sz="2400" dirty="0"/>
              <a:t>Ignore the problem and pretend that deadlocks never occur in the system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sz="2400" b="1" dirty="0"/>
              <a:t>Mutual Exclusion</a:t>
            </a:r>
            <a:r>
              <a:rPr lang="en-US" altLang="en-US" sz="2400" dirty="0"/>
              <a:t> – not required for sharable resources (e.g., read-only files); must hold for non-sharable resources</a:t>
            </a:r>
          </a:p>
          <a:p>
            <a:r>
              <a:rPr lang="en-US" altLang="en-US" sz="2400" b="1" dirty="0"/>
              <a:t>Hold and Wait</a:t>
            </a:r>
            <a:r>
              <a:rPr lang="en-US" altLang="en-US" sz="2400" dirty="0"/>
              <a:t> – must guarantee that whenever a process requests a resource, it does not hold any other resources</a:t>
            </a:r>
          </a:p>
          <a:p>
            <a:pPr lvl="1"/>
            <a:r>
              <a:rPr lang="en-US" altLang="en-US" sz="2400" dirty="0"/>
              <a:t>Require process to request and be allocated all its resources </a:t>
            </a:r>
            <a:r>
              <a:rPr lang="en-US" altLang="en-US" sz="2400" dirty="0">
                <a:solidFill>
                  <a:srgbClr val="0000FF"/>
                </a:solidFill>
              </a:rPr>
              <a:t>before</a:t>
            </a:r>
            <a:r>
              <a:rPr lang="en-US" altLang="en-US" sz="2400" dirty="0"/>
              <a:t> execution, or only when the process has none allocated to it</a:t>
            </a:r>
          </a:p>
          <a:p>
            <a:pPr lvl="1"/>
            <a:r>
              <a:rPr lang="en-US" altLang="en-US" sz="2400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965902"/>
            <a:ext cx="7960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>
                <a:solidFill>
                  <a:srgbClr val="0000FF"/>
                </a:solidFill>
              </a:rPr>
              <a:t>To invalidate</a:t>
            </a:r>
            <a:r>
              <a:rPr kumimoji="0" lang="en-US" altLang="en-US" sz="2400" dirty="0"/>
              <a:t>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sz="2000" b="1" dirty="0"/>
              <a:t>No Preemption</a:t>
            </a:r>
            <a:r>
              <a:rPr lang="en-US" altLang="en-US" sz="2000" dirty="0"/>
              <a:t>:</a:t>
            </a:r>
          </a:p>
          <a:p>
            <a:pPr lvl="1"/>
            <a:r>
              <a:rPr lang="en-US" altLang="en-US" sz="2000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sz="2000" dirty="0"/>
              <a:t>Preempted resources are added to the list of resources for which the process is waiting</a:t>
            </a:r>
          </a:p>
          <a:p>
            <a:pPr lvl="1"/>
            <a:r>
              <a:rPr lang="en-US" altLang="en-US" sz="2000" dirty="0"/>
              <a:t>Process will be restarted only when it can regain its old resources, as well as the new ones that it is requesting</a:t>
            </a:r>
          </a:p>
          <a:p>
            <a:r>
              <a:rPr lang="en-US" altLang="en-US" sz="2000" b="1" dirty="0"/>
              <a:t>Circular Wait:</a:t>
            </a:r>
          </a:p>
          <a:p>
            <a:pPr lvl="1"/>
            <a:r>
              <a:rPr lang="en-US" altLang="en-US" sz="2000" dirty="0"/>
              <a:t>Impose a </a:t>
            </a:r>
            <a:r>
              <a:rPr lang="en-US" altLang="en-US" sz="2000" dirty="0">
                <a:solidFill>
                  <a:srgbClr val="0000FF"/>
                </a:solidFill>
              </a:rPr>
              <a:t>total ordering </a:t>
            </a:r>
            <a:r>
              <a:rPr lang="en-US" altLang="en-US" sz="2000" dirty="0"/>
              <a:t>of all resource types, and require that each process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sz="2000" dirty="0"/>
              <a:t>Invalidating the circular wait condition is most common</a:t>
            </a:r>
          </a:p>
          <a:p>
            <a:r>
              <a:rPr lang="en-US" altLang="en-US" sz="2000" dirty="0"/>
              <a:t>Simply assign each resource (i.e., mutex locks) a unique number</a:t>
            </a:r>
          </a:p>
          <a:p>
            <a:r>
              <a:rPr lang="en-US" altLang="en-US" sz="2000" dirty="0">
                <a:solidFill>
                  <a:srgbClr val="0000FF"/>
                </a:solidFill>
              </a:rPr>
              <a:t>Resources must be acquired in order</a:t>
            </a:r>
            <a:endParaRPr lang="en-US" altLang="en-US" sz="2000" dirty="0"/>
          </a:p>
          <a:p>
            <a:r>
              <a:rPr lang="en-US" altLang="en-US" sz="2000" dirty="0"/>
              <a:t>If:</a:t>
            </a:r>
            <a:br>
              <a:rPr lang="en-US" altLang="en-US" sz="2000" dirty="0"/>
            </a:br>
            <a:br>
              <a:rPr lang="en-US" altLang="en-US" sz="2000" dirty="0"/>
            </a:b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en-US" sz="2000" dirty="0"/>
            </a:br>
            <a:r>
              <a:rPr lang="en-US" altLang="en-US" sz="2000" dirty="0"/>
              <a:t>code for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sz="2000" dirty="0"/>
              <a:t> could not be </a:t>
            </a:r>
            <a:br>
              <a:rPr lang="en-US" altLang="en-US" sz="2000" dirty="0"/>
            </a:br>
            <a:r>
              <a:rPr lang="en-US" altLang="en-US" sz="2000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085" y="2269781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303036" y="4508707"/>
            <a:ext cx="2213181" cy="371406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sz="2400" dirty="0"/>
              <a:t>Simplest and most useful model requires that each process declares the </a:t>
            </a:r>
            <a:r>
              <a:rPr lang="en-US" altLang="en-US" sz="2400" b="1" i="1" dirty="0"/>
              <a:t>maximum number</a:t>
            </a:r>
            <a:r>
              <a:rPr lang="en-US" altLang="en-US" sz="2400" b="1" dirty="0"/>
              <a:t> </a:t>
            </a:r>
            <a:r>
              <a:rPr lang="en-US" altLang="en-US" sz="2400" dirty="0"/>
              <a:t>of resources of each type that it may need</a:t>
            </a:r>
          </a:p>
          <a:p>
            <a:r>
              <a:rPr lang="en-US" altLang="en-US" sz="2400" dirty="0"/>
              <a:t>The deadlock-avoidance algorithm </a:t>
            </a:r>
            <a:r>
              <a:rPr lang="en-US" altLang="en-US" sz="2400" dirty="0">
                <a:solidFill>
                  <a:srgbClr val="0000FF"/>
                </a:solidFill>
              </a:rPr>
              <a:t>dynamically</a:t>
            </a:r>
            <a:r>
              <a:rPr lang="en-US" altLang="en-US" sz="2400" dirty="0"/>
              <a:t> examines the </a:t>
            </a:r>
            <a:r>
              <a:rPr lang="en-US" altLang="en-US" sz="2400" dirty="0">
                <a:solidFill>
                  <a:srgbClr val="0000FF"/>
                </a:solidFill>
              </a:rPr>
              <a:t>resource-allocation state </a:t>
            </a:r>
            <a:r>
              <a:rPr lang="en-US" altLang="en-US" sz="2400" dirty="0"/>
              <a:t>to ensure that there can never be a circular-wait condition</a:t>
            </a:r>
          </a:p>
          <a:p>
            <a:r>
              <a:rPr lang="en-US" altLang="en-US" sz="2400" dirty="0"/>
              <a:t>Resource-allocation </a:t>
            </a:r>
            <a:r>
              <a:rPr lang="en-US" altLang="en-US" sz="2400" i="1" dirty="0"/>
              <a:t>state</a:t>
            </a:r>
            <a:r>
              <a:rPr lang="en-US" altLang="en-US" sz="2400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03727"/>
            <a:ext cx="7679093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Requires that the system has some additional </a:t>
            </a:r>
            <a:r>
              <a:rPr kumimoji="0" lang="en-US" altLang="en-US" sz="2400" b="1" i="1" dirty="0"/>
              <a:t>a priori </a:t>
            </a:r>
            <a:r>
              <a:rPr kumimoji="0" lang="en-US" altLang="en-US" sz="2400" dirty="0"/>
              <a:t>information 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2" y="1165225"/>
            <a:ext cx="7608611" cy="4914562"/>
          </a:xfrm>
        </p:spPr>
        <p:txBody>
          <a:bodyPr/>
          <a:lstStyle/>
          <a:p>
            <a:r>
              <a:rPr lang="en-US" altLang="en-US" sz="2000" dirty="0"/>
              <a:t>When a process requests an available resource, system must decide if immediate allocation leaves the system in a safe state</a:t>
            </a:r>
          </a:p>
          <a:p>
            <a:r>
              <a:rPr lang="en-US" altLang="en-US" sz="2000" dirty="0"/>
              <a:t>System is in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sz="2000" dirty="0"/>
              <a:t>if there exists a sequence &lt;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1</a:t>
            </a:r>
            <a:r>
              <a:rPr lang="en-US" altLang="en-US" sz="2000" i="1" dirty="0"/>
              <a:t>, P</a:t>
            </a:r>
            <a:r>
              <a:rPr lang="en-US" altLang="en-US" sz="2000" i="1" baseline="-25000" dirty="0"/>
              <a:t>2</a:t>
            </a:r>
            <a:r>
              <a:rPr lang="en-US" altLang="en-US" sz="2000" i="1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dirty="0"/>
              <a:t>&gt; of ALL the processes in the system such that for each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, the resources that P</a:t>
            </a:r>
            <a:r>
              <a:rPr lang="en-US" altLang="en-US" sz="2000" baseline="-25000" dirty="0"/>
              <a:t>i </a:t>
            </a:r>
            <a:r>
              <a:rPr lang="en-US" altLang="en-US" sz="2000" dirty="0"/>
              <a:t>can still request can be satisfied by currently available resources + resources held by all previous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, with</a:t>
            </a:r>
            <a:r>
              <a:rPr lang="en-US" altLang="en-US" sz="2000" i="1" dirty="0"/>
              <a:t> j </a:t>
            </a:r>
            <a:r>
              <a:rPr lang="en-US" altLang="en-US" sz="2000" dirty="0"/>
              <a:t>&lt; </a:t>
            </a:r>
            <a:r>
              <a:rPr lang="en-US" altLang="en-US" sz="2000" i="1" dirty="0" err="1"/>
              <a:t>i</a:t>
            </a:r>
            <a:endParaRPr lang="en-US" altLang="en-US" sz="2000" dirty="0"/>
          </a:p>
          <a:p>
            <a:r>
              <a:rPr lang="en-US" altLang="en-US" sz="2000" dirty="0"/>
              <a:t>That is:</a:t>
            </a:r>
          </a:p>
          <a:p>
            <a:pPr lvl="1"/>
            <a:r>
              <a:rPr lang="en-US" altLang="en-US" sz="2000" dirty="0"/>
              <a:t>If P</a:t>
            </a:r>
            <a:r>
              <a:rPr lang="en-US" altLang="en-US" sz="2000" baseline="-25000" dirty="0"/>
              <a:t>i</a:t>
            </a:r>
            <a:r>
              <a:rPr lang="en-US" altLang="en-US" sz="2000" dirty="0"/>
              <a:t> resource needs are not immediately available, then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wait until all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i="1" dirty="0"/>
              <a:t> </a:t>
            </a:r>
            <a:r>
              <a:rPr lang="en-US" altLang="en-US" sz="2000" dirty="0"/>
              <a:t>have finished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j</a:t>
            </a:r>
            <a:r>
              <a:rPr lang="en-US" altLang="en-US" sz="2000" dirty="0"/>
              <a:t> finishes,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can obtain needed resources, execute, return allocated resources, and terminate</a:t>
            </a:r>
          </a:p>
          <a:p>
            <a:pPr lvl="1"/>
            <a:r>
              <a:rPr lang="en-US" altLang="en-US" sz="2000" dirty="0"/>
              <a:t>When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terminates,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 </a:t>
            </a:r>
            <a:r>
              <a:rPr lang="en-US" altLang="en-US" sz="2000" baseline="-25000" dirty="0"/>
              <a:t>+1</a:t>
            </a:r>
            <a:r>
              <a:rPr lang="en-US" altLang="en-US" sz="2000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sz="2400" dirty="0"/>
              <a:t>If a system is in safe state </a:t>
            </a:r>
            <a:r>
              <a:rPr lang="en-US" altLang="en-US" sz="2400" dirty="0">
                <a:sym typeface="Symbol" panose="05050102010706020507" pitchFamily="18" charset="2"/>
              </a:rPr>
              <a:t> no deadlocks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If a system is in unsafe state 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possibility</a:t>
            </a:r>
            <a:r>
              <a:rPr lang="en-US" altLang="en-US" sz="2400" dirty="0">
                <a:sym typeface="Symbol" panose="05050102010706020507" pitchFamily="18" charset="2"/>
              </a:rPr>
              <a:t> of deadlock</a:t>
            </a:r>
            <a:br>
              <a:rPr lang="en-US" altLang="en-US" sz="2400" dirty="0">
                <a:sym typeface="Symbol" panose="05050102010706020507" pitchFamily="18" charset="2"/>
              </a:rPr>
            </a:br>
            <a:endParaRPr lang="en-US" altLang="en-US" sz="24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Avoidance  ensure that a system will never enter an unsafe state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sz="2400" dirty="0"/>
              <a:t>System Model</a:t>
            </a:r>
          </a:p>
          <a:p>
            <a:r>
              <a:rPr lang="en-US" altLang="en-US" sz="2400" dirty="0"/>
              <a:t>Deadlock Characterization</a:t>
            </a:r>
          </a:p>
          <a:p>
            <a:r>
              <a:rPr lang="en-US" altLang="en-US" sz="2400" dirty="0"/>
              <a:t>Methods for Handling Deadlocks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Prevention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Avoidance</a:t>
            </a:r>
          </a:p>
          <a:p>
            <a:pPr lvl="1"/>
            <a:r>
              <a:rPr lang="en-US" altLang="en-US" sz="2400" dirty="0"/>
              <a:t>Deadlock </a:t>
            </a:r>
            <a:r>
              <a:rPr lang="en-US" altLang="en-US" sz="2400" dirty="0">
                <a:solidFill>
                  <a:srgbClr val="0000FF"/>
                </a:solidFill>
              </a:rPr>
              <a:t>Detection</a:t>
            </a:r>
            <a:r>
              <a:rPr lang="en-US" altLang="en-US" sz="2400" dirty="0"/>
              <a:t> </a:t>
            </a:r>
          </a:p>
          <a:p>
            <a:r>
              <a:rPr lang="en-US" altLang="en-US" sz="2400" dirty="0"/>
              <a:t>Recovery from Deadlock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sz="2400" dirty="0"/>
              <a:t>Single instance of a resource type</a:t>
            </a:r>
          </a:p>
          <a:p>
            <a:pPr lvl="1"/>
            <a:r>
              <a:rPr lang="en-US" altLang="en-US" sz="2400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Multiple instances of a resource type</a:t>
            </a:r>
          </a:p>
          <a:p>
            <a:pPr lvl="1"/>
            <a:r>
              <a:rPr lang="en-US" altLang="en-US" sz="2400" dirty="0"/>
              <a:t> Use the Banker</a:t>
            </a:r>
            <a:r>
              <a:rPr lang="ja-JP" altLang="en-US" sz="2400" dirty="0"/>
              <a:t>’</a:t>
            </a:r>
            <a:r>
              <a:rPr lang="en-US" altLang="ja-JP" sz="2400" dirty="0"/>
              <a:t>s Algorithm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462E1847-7FBC-4E3E-907B-AD5F78E08F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989" y="235762"/>
            <a:ext cx="7831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Scheme</a:t>
            </a:r>
          </a:p>
        </p:txBody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86FC01CE-3998-490A-BDE6-3A62137978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7" y="1155700"/>
            <a:ext cx="7697333" cy="4483100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Claim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 indicates that process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may request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; represented by a dashed line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Claim edge converts to request edge when a process requests a resource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Request edge is converted to an assignment edge when the resource is allocated to the process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When a resource is released by a process, assignment edge reconverts to a claim edge</a:t>
            </a:r>
          </a:p>
          <a:p>
            <a:r>
              <a:rPr lang="en-US" altLang="en-US" sz="2400" dirty="0">
                <a:sym typeface="Symbol" panose="05050102010706020507" pitchFamily="18" charset="2"/>
              </a:rPr>
              <a:t>Resources must be claimed </a:t>
            </a:r>
            <a:r>
              <a:rPr lang="en-US" altLang="en-US" sz="2400" i="1" dirty="0">
                <a:sym typeface="Symbol" panose="05050102010706020507" pitchFamily="18" charset="2"/>
              </a:rPr>
              <a:t>a priori</a:t>
            </a:r>
            <a:r>
              <a:rPr lang="en-US" altLang="en-US" sz="2400" dirty="0">
                <a:sym typeface="Symbol" panose="05050102010706020507" pitchFamily="18" charset="2"/>
              </a:rPr>
              <a:t> in the system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69641F8-B5ED-4701-ADC4-AF8830265D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64079" y="355636"/>
            <a:ext cx="822483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pic>
        <p:nvPicPr>
          <p:cNvPr id="41986" name="Picture 1">
            <a:extLst>
              <a:ext uri="{FF2B5EF4-FFF2-40B4-BE49-F238E27FC236}">
                <a16:creationId xmlns:a16="http://schemas.microsoft.com/office/drawing/2014/main" id="{971D754B-5ADF-443C-9EFE-EC7015D917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077" y="1423696"/>
            <a:ext cx="3662363" cy="369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B73D6D1-D7A9-4A37-BC41-6815A8C70D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7952" y="353656"/>
            <a:ext cx="8243887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Unsafe State in Resource-Allocation Graph</a:t>
            </a:r>
          </a:p>
        </p:txBody>
      </p:sp>
      <p:pic>
        <p:nvPicPr>
          <p:cNvPr id="44034" name="Picture 1">
            <a:extLst>
              <a:ext uri="{FF2B5EF4-FFF2-40B4-BE49-F238E27FC236}">
                <a16:creationId xmlns:a16="http://schemas.microsoft.com/office/drawing/2014/main" id="{F5B9B755-77BC-48DD-8A47-C57BD11236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5" y="1438275"/>
            <a:ext cx="390207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0FB8F846-16AC-4967-ACDC-17AEF923DC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32747" y="234792"/>
            <a:ext cx="7656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 Algorithm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0A7AE779-FF63-41A9-B5BD-D519561ABD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5015" y="1187450"/>
            <a:ext cx="7656512" cy="4303713"/>
          </a:xfrm>
        </p:spPr>
        <p:txBody>
          <a:bodyPr/>
          <a:lstStyle/>
          <a:p>
            <a:r>
              <a:rPr lang="en-US" altLang="en-US" sz="2400" dirty="0"/>
              <a:t>Suppose that process</a:t>
            </a:r>
            <a:r>
              <a:rPr lang="en-US" altLang="en-US" sz="2400" i="1" dirty="0"/>
              <a:t> P</a:t>
            </a:r>
            <a:r>
              <a:rPr lang="en-US" altLang="en-US" sz="2400" i="1" baseline="-25000" dirty="0"/>
              <a:t>i</a:t>
            </a:r>
            <a:r>
              <a:rPr lang="en-US" altLang="en-US" sz="2400" dirty="0"/>
              <a:t> requests a resource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r>
              <a:rPr lang="en-US" altLang="en-US" sz="2400" dirty="0">
                <a:sym typeface="Symbol" panose="05050102010706020507" pitchFamily="18" charset="2"/>
              </a:rPr>
              <a:t>The request can be granted </a:t>
            </a:r>
            <a:r>
              <a:rPr lang="en-US" altLang="en-US" sz="2400" dirty="0">
                <a:solidFill>
                  <a:srgbClr val="0000FF"/>
                </a:solidFill>
                <a:sym typeface="Symbol" panose="05050102010706020507" pitchFamily="18" charset="2"/>
              </a:rPr>
              <a:t>only if </a:t>
            </a:r>
            <a:r>
              <a:rPr lang="en-US" altLang="en-US" sz="2400" dirty="0">
                <a:sym typeface="Symbol" panose="05050102010706020507" pitchFamily="18" charset="2"/>
              </a:rPr>
              <a:t>converting the request edge to an assignment edge does not result in the formation of a cycle in the resource allocation graph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sz="2400" dirty="0"/>
              <a:t>Multiple instances of resources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Each process must a priori claim maximum use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requests a resource, it may have to wait 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When a process gets all its resources, it must return them in a finite amount of time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sz="2000" b="1" dirty="0"/>
              <a:t>Available</a:t>
            </a:r>
            <a:r>
              <a:rPr lang="en-US" altLang="en-US" sz="2000" i="1" dirty="0"/>
              <a:t>:</a:t>
            </a:r>
            <a:r>
              <a:rPr lang="en-US" altLang="en-US" sz="2000" dirty="0"/>
              <a:t>  Vector of length </a:t>
            </a:r>
            <a:r>
              <a:rPr lang="en-US" altLang="en-US" sz="2000" i="1" dirty="0"/>
              <a:t>m</a:t>
            </a:r>
            <a:r>
              <a:rPr lang="en-US" altLang="en-US" sz="2000" dirty="0"/>
              <a:t>. If available [</a:t>
            </a:r>
            <a:r>
              <a:rPr lang="en-US" altLang="en-US" sz="2000" i="1" dirty="0"/>
              <a:t>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there are</a:t>
            </a:r>
            <a:r>
              <a:rPr lang="en-US" altLang="en-US" sz="2000" i="1" dirty="0"/>
              <a:t> k</a:t>
            </a:r>
            <a:r>
              <a:rPr lang="en-US" altLang="en-US" sz="2000" dirty="0"/>
              <a:t> instances of resource type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r>
              <a:rPr lang="en-US" altLang="en-US" sz="2000" baseline="-25000" dirty="0"/>
              <a:t>  </a:t>
            </a:r>
            <a:r>
              <a:rPr lang="en-US" altLang="en-US" sz="2000" dirty="0"/>
              <a:t>available</a:t>
            </a:r>
          </a:p>
          <a:p>
            <a:endParaRPr lang="en-US" altLang="en-US" sz="9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Max</a:t>
            </a:r>
            <a:r>
              <a:rPr lang="en-US" altLang="en-US" sz="2000" i="1" dirty="0"/>
              <a:t>: n x m</a:t>
            </a:r>
            <a:r>
              <a:rPr lang="en-US" altLang="en-US" sz="2000" dirty="0"/>
              <a:t> matrix.  If </a:t>
            </a:r>
            <a:r>
              <a:rPr lang="en-US" altLang="en-US" sz="2000" i="1" dirty="0"/>
              <a:t>Max 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, then process </a:t>
            </a:r>
            <a:r>
              <a:rPr lang="en-US" altLang="en-US" sz="2000" i="1" dirty="0"/>
              <a:t>P</a:t>
            </a:r>
            <a:r>
              <a:rPr lang="en-US" altLang="en-US" sz="2000" i="1" baseline="-25000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may request at most</a:t>
            </a:r>
            <a:r>
              <a:rPr lang="en-US" altLang="en-US" sz="2000" i="1" dirty="0"/>
              <a:t> k </a:t>
            </a:r>
            <a:r>
              <a:rPr lang="en-US" altLang="en-US" sz="2000" dirty="0"/>
              <a:t>instances of resource type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endParaRPr lang="en-US" altLang="en-US" sz="2000" i="1" baseline="-25000" dirty="0"/>
          </a:p>
          <a:p>
            <a:endParaRPr lang="en-US" altLang="en-US" sz="900" i="1" baseline="-250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Allocation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 If Allocation[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 </a:t>
            </a:r>
            <a:r>
              <a:rPr lang="en-US" altLang="en-US" sz="2000" i="1" dirty="0"/>
              <a:t>k</a:t>
            </a:r>
            <a:r>
              <a:rPr lang="en-US" altLang="en-US" sz="2000" dirty="0"/>
              <a:t> then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is </a:t>
            </a:r>
            <a:r>
              <a:rPr lang="en-US" altLang="en-US" sz="2000" dirty="0">
                <a:solidFill>
                  <a:srgbClr val="0000FF"/>
                </a:solidFill>
              </a:rPr>
              <a:t>currently allocated </a:t>
            </a:r>
            <a:r>
              <a:rPr lang="en-US" altLang="en-US" sz="2000" i="1" dirty="0"/>
              <a:t>k</a:t>
            </a:r>
            <a:r>
              <a:rPr lang="en-US" altLang="en-US" sz="2000" dirty="0"/>
              <a:t> instances of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endParaRPr lang="en-US" altLang="en-US" sz="2000" i="1" baseline="-25000" dirty="0"/>
          </a:p>
          <a:p>
            <a:endParaRPr lang="en-US" altLang="en-US" sz="900" i="1" baseline="-25000" dirty="0"/>
          </a:p>
          <a:p>
            <a:r>
              <a:rPr lang="en-US" altLang="en-US" sz="2000" b="1" dirty="0">
                <a:solidFill>
                  <a:srgbClr val="000000"/>
                </a:solidFill>
              </a:rPr>
              <a:t>Need</a:t>
            </a:r>
            <a:r>
              <a:rPr lang="en-US" altLang="en-US" sz="2000" i="1" dirty="0"/>
              <a:t>:  n </a:t>
            </a:r>
            <a:r>
              <a:rPr lang="en-US" altLang="en-US" sz="2000" dirty="0"/>
              <a:t>x</a:t>
            </a:r>
            <a:r>
              <a:rPr lang="en-US" altLang="en-US" sz="2000" i="1" dirty="0"/>
              <a:t> m</a:t>
            </a:r>
            <a:r>
              <a:rPr lang="en-US" altLang="en-US" sz="2000" dirty="0"/>
              <a:t> matrix. If </a:t>
            </a:r>
            <a:r>
              <a:rPr lang="en-US" altLang="en-US" sz="2000" i="1" dirty="0"/>
              <a:t>Need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=</a:t>
            </a:r>
            <a:r>
              <a:rPr lang="en-US" altLang="en-US" sz="2000" i="1" dirty="0"/>
              <a:t> k</a:t>
            </a:r>
            <a:r>
              <a:rPr lang="en-US" altLang="en-US" sz="2000" dirty="0"/>
              <a:t>, then</a:t>
            </a:r>
            <a:r>
              <a:rPr lang="en-US" altLang="en-US" sz="2000" i="1" dirty="0"/>
              <a:t> P</a:t>
            </a:r>
            <a:r>
              <a:rPr lang="en-US" altLang="en-US" sz="2000" i="1" baseline="-25000" dirty="0"/>
              <a:t>i</a:t>
            </a:r>
            <a:r>
              <a:rPr lang="en-US" altLang="en-US" sz="2000" dirty="0"/>
              <a:t> may need </a:t>
            </a:r>
            <a:r>
              <a:rPr lang="en-US" altLang="en-US" sz="2000" i="1" dirty="0"/>
              <a:t>k</a:t>
            </a:r>
            <a:r>
              <a:rPr lang="en-US" altLang="en-US" sz="2000" dirty="0"/>
              <a:t> more instances of </a:t>
            </a:r>
            <a:r>
              <a:rPr lang="en-US" altLang="en-US" sz="2000" i="1" dirty="0" err="1"/>
              <a:t>R</a:t>
            </a:r>
            <a:r>
              <a:rPr lang="en-US" altLang="en-US" sz="2000" i="1" baseline="-25000" dirty="0" err="1"/>
              <a:t>j</a:t>
            </a:r>
            <a:r>
              <a:rPr lang="en-US" altLang="en-US" sz="2000" baseline="-25000" dirty="0"/>
              <a:t>  </a:t>
            </a:r>
            <a:r>
              <a:rPr lang="en-US" altLang="en-US" sz="2000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br>
              <a:rPr lang="en-US" altLang="en-US" sz="2000" dirty="0"/>
            </a:br>
            <a:r>
              <a:rPr lang="en-US" altLang="en-US" sz="2000" i="1" dirty="0"/>
              <a:t>Need</a:t>
            </a:r>
            <a:r>
              <a:rPr lang="en-US" altLang="en-US" sz="2000" dirty="0"/>
              <a:t> [</a:t>
            </a:r>
            <a:r>
              <a:rPr lang="en-US" altLang="en-US" sz="2000" i="1" dirty="0" err="1"/>
              <a:t>i,j</a:t>
            </a:r>
            <a:r>
              <a:rPr lang="en-US" altLang="en-US" sz="2000" i="1" dirty="0"/>
              <a:t>]</a:t>
            </a:r>
            <a:r>
              <a:rPr lang="en-US" altLang="en-US" sz="2000" dirty="0"/>
              <a:t> = </a:t>
            </a:r>
            <a:r>
              <a:rPr lang="en-US" altLang="en-US" sz="2000" i="1" dirty="0"/>
              <a:t>Max</a:t>
            </a:r>
            <a:r>
              <a:rPr lang="en-US" altLang="en-US" sz="2000" dirty="0"/>
              <a:t>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 – </a:t>
            </a:r>
            <a:r>
              <a:rPr lang="en-US" altLang="en-US" sz="2000" i="1" dirty="0"/>
              <a:t>Allocation</a:t>
            </a:r>
            <a:r>
              <a:rPr lang="en-US" altLang="en-US" sz="2000" dirty="0"/>
              <a:t> [</a:t>
            </a:r>
            <a:r>
              <a:rPr lang="en-US" altLang="en-US" sz="2000" i="1" dirty="0" err="1"/>
              <a:t>i,j</a:t>
            </a:r>
            <a:r>
              <a:rPr lang="en-US" altLang="en-US" sz="2000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091377"/>
            <a:ext cx="775084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Let </a:t>
            </a:r>
            <a:r>
              <a:rPr kumimoji="0" lang="en-US" altLang="en-US" sz="2000" i="1" dirty="0"/>
              <a:t>n</a:t>
            </a:r>
            <a:r>
              <a:rPr kumimoji="0" lang="en-US" altLang="en-US" sz="2000" dirty="0"/>
              <a:t> = number of processes, and </a:t>
            </a:r>
            <a:r>
              <a:rPr kumimoji="0" lang="en-US" altLang="en-US" sz="2000" i="1" dirty="0"/>
              <a:t>m </a:t>
            </a:r>
            <a:r>
              <a:rPr kumimoji="0" lang="en-US" altLang="en-US" sz="2000" dirty="0"/>
              <a:t>= number of resources types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000" dirty="0"/>
              <a:t>Let </a:t>
            </a:r>
            <a:r>
              <a:rPr lang="en-US" altLang="en-US" sz="2000" b="1" i="1" dirty="0">
                <a:solidFill>
                  <a:srgbClr val="000000"/>
                </a:solidFill>
              </a:rPr>
              <a:t>Work</a:t>
            </a:r>
            <a:r>
              <a:rPr lang="en-US" altLang="en-US" sz="2000" i="1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i="1" dirty="0">
                <a:solidFill>
                  <a:srgbClr val="000000"/>
                </a:solidFill>
              </a:rPr>
              <a:t>Finish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/>
              <a:t>be vectors of length</a:t>
            </a:r>
            <a:r>
              <a:rPr lang="en-US" altLang="en-US" sz="2000" i="1" dirty="0"/>
              <a:t> m</a:t>
            </a:r>
            <a:r>
              <a:rPr lang="en-US" altLang="en-US" sz="2000" dirty="0"/>
              <a:t> and</a:t>
            </a:r>
            <a:r>
              <a:rPr lang="en-US" altLang="en-US" sz="2000" i="1" dirty="0"/>
              <a:t> n</a:t>
            </a:r>
            <a:r>
              <a:rPr lang="en-US" altLang="en-US" sz="2000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Work </a:t>
            </a:r>
            <a:r>
              <a:rPr lang="en-US" altLang="en-US" sz="2000" b="1" dirty="0"/>
              <a:t>= </a:t>
            </a:r>
            <a:r>
              <a:rPr lang="en-US" altLang="en-US" sz="2000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sz="2000" b="1" i="1" dirty="0"/>
              <a:t>Finish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false, </a:t>
            </a:r>
            <a:r>
              <a:rPr lang="en-US" altLang="en-US" sz="2000" b="1" dirty="0"/>
              <a:t>for</a:t>
            </a:r>
            <a:r>
              <a:rPr lang="en-US" altLang="en-US" sz="2000" b="1" i="1" dirty="0"/>
              <a:t> i</a:t>
            </a:r>
            <a:r>
              <a:rPr lang="en-US" altLang="en-US" sz="2000" b="1" dirty="0"/>
              <a:t> = 0, 1, …, </a:t>
            </a:r>
            <a:r>
              <a:rPr lang="en-US" altLang="en-US" sz="2000" b="1" i="1" dirty="0"/>
              <a:t>n-</a:t>
            </a:r>
            <a:r>
              <a:rPr lang="en-US" altLang="en-US" sz="2000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9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Find an </a:t>
            </a:r>
            <a:r>
              <a:rPr lang="en-US" altLang="en-US" sz="2000" b="1" i="1" dirty="0"/>
              <a:t>i</a:t>
            </a:r>
            <a:r>
              <a:rPr lang="en-US" altLang="en-US" sz="2000" i="1" dirty="0"/>
              <a:t> </a:t>
            </a:r>
            <a:r>
              <a:rPr lang="en-US" altLang="en-US" sz="2000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/>
              <a:t>  (a)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 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 </a:t>
            </a:r>
            <a:r>
              <a:rPr lang="en-US" altLang="en-US" sz="2000" b="1" i="1" dirty="0"/>
              <a:t>false</a:t>
            </a:r>
            <a:endParaRPr lang="en-US" altLang="en-US" sz="2000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/>
              <a:t>  (b) </a:t>
            </a:r>
            <a:r>
              <a:rPr lang="en-US" altLang="en-US" sz="2000" b="1" i="1" dirty="0" err="1"/>
              <a:t>Need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   If no such</a:t>
            </a:r>
            <a:r>
              <a:rPr lang="en-US" altLang="en-US" sz="2000" b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>
                <a:sym typeface="Symbol" panose="05050102010706020507" pitchFamily="18" charset="2"/>
              </a:rPr>
              <a:t>i </a:t>
            </a:r>
            <a:r>
              <a:rPr lang="en-US" altLang="en-US" sz="2000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9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000" dirty="0"/>
              <a:t> </a:t>
            </a:r>
            <a:r>
              <a:rPr lang="en-US" altLang="en-US" sz="2000" b="1" i="1" dirty="0"/>
              <a:t>Work</a:t>
            </a:r>
            <a:r>
              <a:rPr lang="en-US" altLang="en-US" sz="2000" b="1" dirty="0"/>
              <a:t> = </a:t>
            </a:r>
            <a:r>
              <a:rPr lang="en-US" altLang="en-US" sz="2000" b="1" i="1" dirty="0"/>
              <a:t>Work </a:t>
            </a:r>
            <a:r>
              <a:rPr lang="en-US" altLang="en-US" sz="2000" b="1" dirty="0"/>
              <a:t>+ </a:t>
            </a:r>
            <a:r>
              <a:rPr lang="en-US" altLang="en-US" sz="2000" b="1" i="1" dirty="0" err="1"/>
              <a:t>Allocation</a:t>
            </a:r>
            <a:r>
              <a:rPr lang="en-US" altLang="en-US" sz="2000" b="1" i="1" baseline="-25000" dirty="0" err="1"/>
              <a:t>i</a:t>
            </a:r>
            <a:br>
              <a:rPr lang="en-US" altLang="en-US" sz="2000" b="1" dirty="0"/>
            </a:br>
            <a:r>
              <a:rPr lang="en-US" altLang="en-US" sz="2000" b="1" dirty="0"/>
              <a:t>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</a:t>
            </a:r>
            <a:r>
              <a:rPr lang="en-US" altLang="en-US" sz="2000" b="1" i="1" dirty="0"/>
              <a:t> true</a:t>
            </a:r>
            <a:br>
              <a:rPr lang="en-US" altLang="en-US" sz="2000" b="1" dirty="0"/>
            </a:br>
            <a:r>
              <a:rPr lang="en-US" altLang="en-US" sz="2000" b="1" dirty="0"/>
              <a:t>  </a:t>
            </a:r>
            <a:r>
              <a:rPr lang="en-US" altLang="en-US" sz="2000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b="1" i="1" dirty="0"/>
              <a:t>Finish</a:t>
            </a:r>
            <a:r>
              <a:rPr lang="en-US" altLang="en-US" sz="2000" b="1" dirty="0"/>
              <a:t> [</a:t>
            </a:r>
            <a:r>
              <a:rPr lang="en-US" altLang="en-US" sz="2000" b="1" i="1" dirty="0"/>
              <a:t>i</a:t>
            </a:r>
            <a:r>
              <a:rPr lang="en-US" altLang="en-US" sz="2000" b="1" dirty="0"/>
              <a:t>] == </a:t>
            </a:r>
            <a:r>
              <a:rPr lang="en-US" altLang="en-US" sz="2000" b="1" i="1" dirty="0"/>
              <a:t>true</a:t>
            </a:r>
            <a:r>
              <a:rPr lang="en-US" altLang="en-US" sz="2000" b="1" dirty="0"/>
              <a:t> </a:t>
            </a:r>
            <a:r>
              <a:rPr lang="en-US" altLang="en-US" sz="2000" dirty="0"/>
              <a:t>for all </a:t>
            </a:r>
            <a:r>
              <a:rPr lang="en-US" altLang="en-US" sz="2000" b="1" i="1" dirty="0"/>
              <a:t>i</a:t>
            </a:r>
            <a:r>
              <a:rPr lang="en-US" altLang="en-US" sz="2000" dirty="0"/>
              <a:t>, then the system is in a safe state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sz="2000" b="1" i="1" dirty="0"/>
              <a:t>   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dirty="0"/>
              <a:t> = request vector for process 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.  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baseline="-25000" dirty="0"/>
              <a:t> </a:t>
            </a:r>
            <a:r>
              <a:rPr lang="en-US" altLang="en-US" sz="2000" b="1" dirty="0"/>
              <a:t>[</a:t>
            </a:r>
            <a:r>
              <a:rPr lang="en-US" altLang="en-US" sz="2000" b="1" i="1" dirty="0"/>
              <a:t>j</a:t>
            </a:r>
            <a:r>
              <a:rPr lang="en-US" altLang="en-US" sz="2000" b="1" dirty="0"/>
              <a:t>] = </a:t>
            </a:r>
            <a:r>
              <a:rPr lang="en-US" altLang="en-US" sz="2000" b="1" i="1" dirty="0"/>
              <a:t>k</a:t>
            </a:r>
            <a:r>
              <a:rPr lang="en-US" altLang="en-US" sz="2000" b="1" dirty="0"/>
              <a:t> </a:t>
            </a:r>
            <a:r>
              <a:rPr lang="en-US" altLang="en-US" sz="2000" dirty="0"/>
              <a:t>then process 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i</a:t>
            </a:r>
            <a:r>
              <a:rPr lang="en-US" altLang="en-US" sz="2000" dirty="0"/>
              <a:t> wants </a:t>
            </a:r>
            <a:r>
              <a:rPr lang="en-US" altLang="en-US" sz="2000" b="1" i="1" dirty="0"/>
              <a:t>k</a:t>
            </a:r>
            <a:r>
              <a:rPr lang="en-US" altLang="en-US" sz="2000" dirty="0"/>
              <a:t> instances of resource type </a:t>
            </a:r>
            <a:r>
              <a:rPr lang="en-US" altLang="en-US" sz="2000" b="1" i="1" dirty="0" err="1"/>
              <a:t>R</a:t>
            </a:r>
            <a:r>
              <a:rPr lang="en-US" altLang="en-US" sz="2000" b="1" i="1" baseline="-25000" dirty="0" err="1"/>
              <a:t>j</a:t>
            </a:r>
            <a:endParaRPr lang="en-US" altLang="en-US" sz="2000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/>
              <a:t>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i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ym typeface="Symbol" panose="05050102010706020507" pitchFamily="18" charset="2"/>
              </a:rPr>
              <a:t>If </a:t>
            </a:r>
            <a:r>
              <a:rPr lang="en-US" altLang="en-US" sz="2000" b="1" i="1" dirty="0" err="1"/>
              <a:t>Request</a:t>
            </a:r>
            <a:r>
              <a:rPr lang="en-US" altLang="en-US" sz="2000" b="1" i="1" baseline="-25000" dirty="0" err="1"/>
              <a:t>i</a:t>
            </a:r>
            <a:r>
              <a:rPr lang="en-US" altLang="en-US" sz="2000" b="1" dirty="0"/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 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</a:t>
            </a:r>
            <a:r>
              <a:rPr lang="en-US" altLang="en-US" sz="2000" dirty="0">
                <a:sym typeface="Symbol" panose="05050102010706020507" pitchFamily="18" charset="2"/>
              </a:rPr>
              <a:t>, go to step 3.  Otherwise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sz="2000" dirty="0">
                <a:solidFill>
                  <a:srgbClr val="0000FF"/>
                </a:solidFill>
                <a:sym typeface="Symbol" panose="05050102010706020507" pitchFamily="18" charset="2"/>
              </a:rPr>
              <a:t>Pretend</a:t>
            </a:r>
            <a:r>
              <a:rPr lang="en-US" altLang="en-US" sz="2000" dirty="0">
                <a:sym typeface="Symbol" panose="05050102010706020507" pitchFamily="18" charset="2"/>
              </a:rPr>
              <a:t> to allocate requested resources to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sz="2000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</a:t>
            </a:r>
            <a:r>
              <a:rPr lang="en-US" altLang="en-US" sz="2000" b="1" dirty="0">
                <a:sym typeface="Symbol" panose="05050102010706020507" pitchFamily="18" charset="2"/>
              </a:rPr>
              <a:t> = </a:t>
            </a:r>
            <a:r>
              <a:rPr lang="en-US" altLang="en-US" sz="2000" b="1" i="1" dirty="0">
                <a:sym typeface="Symbol" panose="05050102010706020507" pitchFamily="18" charset="2"/>
              </a:rPr>
              <a:t>Available  </a:t>
            </a:r>
            <a:r>
              <a:rPr lang="en-US" altLang="en-US" sz="2000" b="1" dirty="0">
                <a:sym typeface="Symbol" panose="05050102010706020507" pitchFamily="18" charset="2"/>
              </a:rPr>
              <a:t>–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baseline="-25000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+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sz="2000" b="1" dirty="0">
                <a:sym typeface="Symbol" panose="05050102010706020507" pitchFamily="18" charset="2"/>
              </a:rPr>
              <a:t>		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=</a:t>
            </a:r>
            <a:r>
              <a:rPr lang="en-US" altLang="en-US" sz="2000" b="1" i="1" dirty="0">
                <a:sym typeface="Symbol" panose="05050102010706020507" pitchFamily="18" charset="2"/>
              </a:rPr>
              <a:t>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Need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dirty="0">
                <a:sym typeface="Symbol" panose="05050102010706020507" pitchFamily="18" charset="2"/>
              </a:rPr>
              <a:t> – </a:t>
            </a:r>
            <a:r>
              <a:rPr lang="en-US" altLang="en-US" sz="2000" b="1" i="1" dirty="0" err="1">
                <a:sym typeface="Symbol" panose="05050102010706020507" pitchFamily="18" charset="2"/>
              </a:rPr>
              <a:t>Request</a:t>
            </a:r>
            <a:r>
              <a:rPr lang="en-US" altLang="en-US" sz="2000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000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2000" dirty="0">
                <a:sym typeface="Symbol" panose="05050102010706020507" pitchFamily="18" charset="2"/>
              </a:rPr>
              <a:t>If unsafe 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000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5 processes: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  </a:t>
            </a:r>
            <a:r>
              <a:rPr lang="en-US" altLang="en-US" sz="2000" dirty="0"/>
              <a:t>through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              </a:t>
            </a:r>
            <a:r>
              <a:rPr lang="en-US" altLang="en-US" sz="2000" i="1" dirty="0"/>
              <a:t>A</a:t>
            </a:r>
            <a:r>
              <a:rPr lang="en-US" altLang="en-US" sz="2000" dirty="0"/>
              <a:t> (10 instances),  </a:t>
            </a:r>
            <a:r>
              <a:rPr lang="en-US" altLang="en-US" sz="2000" i="1" dirty="0"/>
              <a:t>B</a:t>
            </a:r>
            <a:r>
              <a:rPr lang="en-US" altLang="en-US" sz="2000" dirty="0"/>
              <a:t> (5 instances),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Snapshot at time </a:t>
            </a:r>
            <a:r>
              <a:rPr lang="en-US" altLang="en-US" sz="2000" i="1" dirty="0"/>
              <a:t>T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       </a:t>
            </a:r>
            <a:r>
              <a:rPr lang="en-US" altLang="en-US" sz="2000" i="1" u="sng" dirty="0"/>
              <a:t>Max</a:t>
            </a:r>
            <a:r>
              <a:rPr lang="en-US" altLang="en-US" sz="2000" i="1" dirty="0"/>
              <a:t>	         </a:t>
            </a:r>
            <a:r>
              <a:rPr lang="en-US" altLang="en-US" sz="2000" i="1" u="sng" dirty="0"/>
              <a:t>Available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i="1" dirty="0"/>
              <a:t>			A B C	        A B C 	        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	</a:t>
            </a:r>
            <a:r>
              <a:rPr lang="en-US" altLang="en-US" sz="2000" dirty="0"/>
              <a:t>0 1 0	        7 5 3 	         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	</a:t>
            </a:r>
            <a:r>
              <a:rPr lang="en-US" altLang="en-US" sz="2000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	         4 3 3  		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sz="2400" dirty="0"/>
              <a:t>Illustrate how deadlock can occur when mutex locks are used</a:t>
            </a:r>
          </a:p>
          <a:p>
            <a:r>
              <a:rPr lang="en-US" altLang="en-US" sz="2400" dirty="0"/>
              <a:t>Define the </a:t>
            </a:r>
            <a:r>
              <a:rPr lang="en-US" altLang="en-US" sz="2400" dirty="0">
                <a:solidFill>
                  <a:srgbClr val="0000FF"/>
                </a:solidFill>
              </a:rPr>
              <a:t>four necessary conditions </a:t>
            </a:r>
            <a:r>
              <a:rPr lang="en-US" altLang="en-US" sz="2400" dirty="0"/>
              <a:t>that characterize deadlocks</a:t>
            </a:r>
          </a:p>
          <a:p>
            <a:r>
              <a:rPr lang="en-US" altLang="en-US" sz="2400" dirty="0"/>
              <a:t>Identify a deadlock situation in a resource allocation graph</a:t>
            </a:r>
          </a:p>
          <a:p>
            <a:r>
              <a:rPr lang="en-US" altLang="en-US" sz="2400" dirty="0"/>
              <a:t>Evaluate the four different approaches for preventing deadlocks</a:t>
            </a:r>
          </a:p>
          <a:p>
            <a:r>
              <a:rPr lang="en-US" altLang="en-US" sz="2400" dirty="0"/>
              <a:t>Apply the </a:t>
            </a:r>
            <a:r>
              <a:rPr lang="en-US" altLang="en-US" sz="2400" dirty="0">
                <a:solidFill>
                  <a:srgbClr val="0000FF"/>
                </a:solidFill>
              </a:rPr>
              <a:t>banker’s algorithm </a:t>
            </a:r>
            <a:r>
              <a:rPr lang="en-US" altLang="en-US" sz="2400" dirty="0"/>
              <a:t>for deadlock avoidance</a:t>
            </a:r>
          </a:p>
          <a:p>
            <a:r>
              <a:rPr lang="en-US" altLang="en-US" sz="2400" dirty="0"/>
              <a:t>Apply the deadlock detection algorithm</a:t>
            </a:r>
          </a:p>
          <a:p>
            <a:r>
              <a:rPr lang="en-US" altLang="en-US" sz="2400" dirty="0"/>
              <a:t>Evaluate approaches for recovering from deadlocks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The content of the matrix </a:t>
            </a:r>
            <a:r>
              <a:rPr lang="en-US" altLang="en-US" sz="2000" b="1" i="1" dirty="0"/>
              <a:t>Need</a:t>
            </a:r>
            <a:r>
              <a:rPr lang="en-US" altLang="en-US" sz="2000" dirty="0"/>
              <a:t> is defined to be </a:t>
            </a:r>
            <a:r>
              <a:rPr lang="en-US" altLang="en-US" sz="2000" b="1" i="1" dirty="0"/>
              <a:t>Max</a:t>
            </a:r>
            <a:r>
              <a:rPr lang="en-US" altLang="en-US" sz="2000" b="1" dirty="0"/>
              <a:t> – </a:t>
            </a:r>
            <a:r>
              <a:rPr lang="en-US" altLang="en-US" sz="2000" b="1" i="1" dirty="0"/>
              <a:t>Allocation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sz="2000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Need</a:t>
            </a:r>
            <a:endParaRPr lang="en-US" altLang="en-US" sz="2000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	</a:t>
            </a:r>
            <a:r>
              <a:rPr lang="en-US" altLang="en-US" sz="2000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	</a:t>
            </a:r>
            <a:r>
              <a:rPr lang="en-US" altLang="en-US" sz="2000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4 3 1 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sz="2000" dirty="0"/>
              <a:t>The system is in a safe state since the sequence &lt;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&gt; satisfies safety criteria</a:t>
            </a:r>
            <a:endParaRPr lang="en-US" altLang="en-US" sz="2000" baseline="-250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Check that Request </a:t>
            </a:r>
            <a:r>
              <a:rPr lang="en-US" altLang="en-US" sz="2000" dirty="0">
                <a:sym typeface="Symbol" panose="05050102010706020507" pitchFamily="18" charset="2"/>
              </a:rPr>
              <a:t> Available: (that is, (1,0,2)  (3,3,2)  true)</a:t>
            </a: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/>
              <a:t>			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Need</a:t>
            </a:r>
            <a:r>
              <a:rPr lang="en-US" altLang="en-US" sz="2000" i="1" dirty="0"/>
              <a:t>	   </a:t>
            </a:r>
            <a:r>
              <a:rPr lang="en-US" altLang="en-US" sz="2000" i="1" u="sng" dirty="0"/>
              <a:t>Available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i="1" dirty="0"/>
              <a:t>			A B C	A B C	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3 0 2           0 2 0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2 1 1 	 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		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Executing safety algorithm shows that sequence &lt;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3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Can request for (3,3,0) by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9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sz="2000" dirty="0"/>
              <a:t>Can request for (0,2,0) by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sz="2400" dirty="0"/>
              <a:t>Allow system to enter deadlock state 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Detection algorithm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Recovery scheme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sz="2400" dirty="0"/>
              <a:t>Maintain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graph</a:t>
            </a:r>
          </a:p>
          <a:p>
            <a:pPr lvl="1"/>
            <a:r>
              <a:rPr lang="en-US" altLang="en-US" sz="2400" dirty="0"/>
              <a:t>Nodes are processes</a:t>
            </a:r>
          </a:p>
          <a:p>
            <a:pPr lvl="1"/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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sz="2400" dirty="0">
                <a:sym typeface="Symbol" panose="05050102010706020507" pitchFamily="18" charset="2"/>
              </a:rPr>
              <a:t>if </a:t>
            </a:r>
            <a:r>
              <a:rPr lang="en-US" altLang="en-US" sz="2400" b="1" i="1" dirty="0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is waiting for</a:t>
            </a:r>
            <a:r>
              <a:rPr lang="en-US" altLang="en-US" sz="2400" i="1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 err="1"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 err="1">
                <a:sym typeface="Symbol" panose="05050102010706020507" pitchFamily="18" charset="2"/>
              </a:rPr>
              <a:t>j</a:t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i="1" dirty="0">
              <a:sym typeface="Symbol" panose="05050102010706020507" pitchFamily="18" charset="2"/>
            </a:endParaRPr>
          </a:p>
          <a:p>
            <a:r>
              <a:rPr lang="en-US" altLang="en-US" sz="2400" dirty="0"/>
              <a:t>Periodically invoke an algorithm that searches for a </a:t>
            </a:r>
            <a:r>
              <a:rPr lang="en-US" altLang="en-US" sz="2400" dirty="0">
                <a:solidFill>
                  <a:srgbClr val="0000FF"/>
                </a:solidFill>
              </a:rPr>
              <a:t>cycle</a:t>
            </a:r>
            <a:r>
              <a:rPr lang="en-US" altLang="en-US" sz="2400" dirty="0"/>
              <a:t>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sz="2400" dirty="0"/>
          </a:p>
          <a:p>
            <a:r>
              <a:rPr lang="en-US" altLang="en-US" sz="2400" dirty="0"/>
              <a:t>An algorithm to detect a cycle in a graph requires an order of</a:t>
            </a:r>
            <a:r>
              <a:rPr lang="en-US" altLang="en-US" sz="2400" i="1" dirty="0"/>
              <a:t> O(</a:t>
            </a:r>
            <a:r>
              <a:rPr lang="en-US" altLang="en-US" sz="2400" b="1" i="1" dirty="0">
                <a:solidFill>
                  <a:srgbClr val="0000FF"/>
                </a:solidFill>
              </a:rPr>
              <a:t>n</a:t>
            </a:r>
            <a:r>
              <a:rPr lang="en-US" altLang="en-US" sz="2400" b="1" baseline="30000" dirty="0">
                <a:solidFill>
                  <a:srgbClr val="0000FF"/>
                </a:solidFill>
              </a:rPr>
              <a:t>2</a:t>
            </a:r>
            <a:r>
              <a:rPr lang="en-US" altLang="en-US" sz="2400" dirty="0"/>
              <a:t>)</a:t>
            </a:r>
            <a:r>
              <a:rPr lang="en-US" altLang="en-US" sz="2400" b="1" dirty="0"/>
              <a:t> </a:t>
            </a:r>
            <a:r>
              <a:rPr lang="en-US" altLang="en-US" sz="2400" dirty="0"/>
              <a:t>operations, where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6553" y="5277550"/>
            <a:ext cx="326403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2478" y="5277550"/>
            <a:ext cx="350448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0000"/>
                </a:solidFill>
              </a:rPr>
              <a:t>Available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 vector of length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indicates the number of available resources of each type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Allocation</a:t>
            </a:r>
            <a:r>
              <a:rPr lang="en-US" altLang="en-US" sz="2400" i="1" dirty="0"/>
              <a:t>:</a:t>
            </a:r>
            <a:r>
              <a:rPr lang="en-US" altLang="en-US" sz="2400" dirty="0"/>
              <a:t> 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defines the number of resources of each type currently allocated to each process</a:t>
            </a:r>
          </a:p>
          <a:p>
            <a:r>
              <a:rPr lang="en-US" altLang="en-US" sz="2400" b="1" dirty="0">
                <a:solidFill>
                  <a:srgbClr val="000000"/>
                </a:solidFill>
              </a:rPr>
              <a:t>Request</a:t>
            </a:r>
            <a:r>
              <a:rPr lang="en-US" altLang="en-US" sz="2400" i="1" dirty="0"/>
              <a:t>:</a:t>
            </a:r>
            <a:r>
              <a:rPr lang="en-US" altLang="en-US" sz="2400" dirty="0"/>
              <a:t>  An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x</a:t>
            </a:r>
            <a:r>
              <a:rPr lang="en-US" altLang="en-US" sz="2400" b="1" i="1" dirty="0"/>
              <a:t> m</a:t>
            </a:r>
            <a:r>
              <a:rPr lang="en-US" altLang="en-US" sz="2400" b="1" dirty="0"/>
              <a:t> </a:t>
            </a:r>
            <a:r>
              <a:rPr lang="en-US" altLang="en-US" sz="2400" dirty="0"/>
              <a:t>matrix indicates the current request of each process. 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b="1" i="1" dirty="0"/>
              <a:t>Request 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][</a:t>
            </a:r>
            <a:r>
              <a:rPr lang="en-US" altLang="en-US" sz="2400" b="1" i="1" dirty="0"/>
              <a:t>j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, then process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P</a:t>
            </a:r>
            <a:r>
              <a:rPr lang="en-US" altLang="en-US" sz="2400" b="1" i="1" baseline="-25000" dirty="0"/>
              <a:t>i</a:t>
            </a:r>
            <a:r>
              <a:rPr lang="en-US" altLang="en-US" sz="2400" dirty="0"/>
              <a:t> is requesting</a:t>
            </a:r>
            <a:r>
              <a:rPr lang="en-US" altLang="en-US" sz="2400" i="1" dirty="0"/>
              <a:t> </a:t>
            </a:r>
            <a:r>
              <a:rPr lang="en-US" altLang="en-US" sz="2400" b="1" i="1" dirty="0"/>
              <a:t>k</a:t>
            </a:r>
            <a:r>
              <a:rPr lang="en-US" altLang="en-US" sz="2400" dirty="0"/>
              <a:t> more instances of resource type </a:t>
            </a:r>
            <a:r>
              <a:rPr lang="en-US" altLang="en-US" sz="2400" b="1" i="1" dirty="0" err="1"/>
              <a:t>R</a:t>
            </a:r>
            <a:r>
              <a:rPr lang="en-US" altLang="en-US" sz="2400" b="1" i="1" baseline="-25000" dirty="0" err="1"/>
              <a:t>j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sz="2400" dirty="0"/>
              <a:t>Let </a:t>
            </a:r>
            <a:r>
              <a:rPr lang="en-US" altLang="en-US" sz="2400" b="1" i="1" dirty="0"/>
              <a:t>Work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Finish</a:t>
            </a:r>
            <a:r>
              <a:rPr lang="en-US" altLang="en-US" sz="2400" dirty="0"/>
              <a:t> be vectors of length </a:t>
            </a:r>
            <a:r>
              <a:rPr lang="en-US" altLang="en-US" sz="2400" b="1" i="1" dirty="0"/>
              <a:t>m</a:t>
            </a:r>
            <a:r>
              <a:rPr lang="en-US" altLang="en-US" sz="2400" dirty="0"/>
              <a:t> and 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, respectively.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Available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dirty="0"/>
              <a:t> For 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 = 1,2, …,</a:t>
            </a:r>
            <a:r>
              <a:rPr lang="en-US" altLang="en-US" sz="2400" b="1" i="1" dirty="0"/>
              <a:t> n</a:t>
            </a:r>
            <a:r>
              <a:rPr lang="en-US" altLang="en-US" sz="2400" dirty="0"/>
              <a:t>, if </a:t>
            </a:r>
            <a:r>
              <a:rPr lang="en-US" altLang="en-US" sz="2400" b="1" i="1" dirty="0" err="1"/>
              <a:t>Allocation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 0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br>
              <a:rPr lang="en-US" altLang="en-US" sz="2400" dirty="0">
                <a:sym typeface="Symbol" panose="05050102010706020507" pitchFamily="18" charset="2"/>
              </a:rPr>
            </a:br>
            <a:r>
              <a:rPr lang="en-US" altLang="en-US" sz="2400" dirty="0">
                <a:sym typeface="Symbol" panose="05050102010706020507" pitchFamily="18" charset="2"/>
              </a:rPr>
              <a:t>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</a:t>
            </a:r>
            <a:r>
              <a:rPr lang="en-US" altLang="en-US" sz="2400" b="1" i="1" dirty="0">
                <a:sym typeface="Symbol" panose="05050102010706020507" pitchFamily="18" charset="2"/>
              </a:rPr>
              <a:t>= false</a:t>
            </a:r>
            <a:r>
              <a:rPr lang="en-US" altLang="en-US" sz="2400" dirty="0">
                <a:sym typeface="Symbol" panose="05050102010706020507" pitchFamily="18" charset="2"/>
              </a:rPr>
              <a:t>; otherwise,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[i] = </a:t>
            </a:r>
            <a:r>
              <a:rPr lang="en-US" altLang="en-US" sz="2400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sz="24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sz="2400" dirty="0"/>
              <a:t>Find an index </a:t>
            </a:r>
            <a:r>
              <a:rPr lang="en-US" altLang="en-US" sz="2400" b="1" i="1" dirty="0"/>
              <a:t>i</a:t>
            </a:r>
            <a:r>
              <a:rPr lang="en-US" altLang="en-US" sz="2400" i="1" dirty="0"/>
              <a:t> </a:t>
            </a:r>
            <a:r>
              <a:rPr lang="en-US" altLang="en-US" sz="2400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Finish</a:t>
            </a:r>
            <a:r>
              <a:rPr lang="en-US" altLang="en-US" sz="2400" b="1" dirty="0"/>
              <a:t>[</a:t>
            </a:r>
            <a:r>
              <a:rPr lang="en-US" altLang="en-US" sz="2400" b="1" i="1" dirty="0"/>
              <a:t>i</a:t>
            </a:r>
            <a:r>
              <a:rPr lang="en-US" altLang="en-US" sz="2400" b="1" dirty="0"/>
              <a:t>] == </a:t>
            </a:r>
            <a:r>
              <a:rPr lang="en-US" altLang="en-US" sz="2400" b="1" i="1" dirty="0"/>
              <a:t>false</a:t>
            </a:r>
            <a:endParaRPr lang="en-US" altLang="en-US" sz="2400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sz="2400" i="1" dirty="0"/>
              <a:t> </a:t>
            </a:r>
            <a:r>
              <a:rPr lang="en-US" altLang="en-US" sz="2400" b="1" i="1" dirty="0" err="1"/>
              <a:t>Request</a:t>
            </a:r>
            <a:r>
              <a:rPr lang="en-US" altLang="en-US" sz="2400" b="1" i="1" baseline="-25000" dirty="0" err="1"/>
              <a:t>i</a:t>
            </a:r>
            <a:r>
              <a:rPr lang="en-US" altLang="en-US" sz="2400" b="1" dirty="0"/>
              <a:t> </a:t>
            </a:r>
            <a:r>
              <a:rPr lang="en-US" altLang="en-US" sz="2400" b="1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Work</a:t>
            </a:r>
            <a:br>
              <a:rPr lang="en-US" altLang="en-US" sz="2400" b="1" i="1" dirty="0">
                <a:sym typeface="Symbol" panose="05050102010706020507" pitchFamily="18" charset="2"/>
              </a:rPr>
            </a:br>
            <a:endParaRPr lang="en-US" altLang="en-US" sz="2400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If no such 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exists, go to step 4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980975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sz="2400" i="1" dirty="0"/>
              <a:t>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= </a:t>
            </a:r>
            <a:r>
              <a:rPr lang="en-US" altLang="en-US" sz="2400" b="1" i="1" dirty="0"/>
              <a:t>Work</a:t>
            </a:r>
            <a:r>
              <a:rPr lang="en-US" altLang="en-US" sz="2400" b="1" dirty="0"/>
              <a:t> + </a:t>
            </a:r>
            <a:r>
              <a:rPr lang="en-US" altLang="en-US" sz="2400" b="1" i="1" dirty="0" err="1"/>
              <a:t>Allocation</a:t>
            </a:r>
            <a:r>
              <a:rPr lang="en-US" altLang="en-US" sz="2400" b="1" i="1" baseline="-25000" dirty="0" err="1"/>
              <a:t>i</a:t>
            </a:r>
            <a:br>
              <a:rPr lang="en-US" altLang="en-US" sz="2400" b="1" dirty="0"/>
            </a:br>
            <a:r>
              <a:rPr lang="en-US" altLang="en-US" sz="2400" b="1" dirty="0"/>
              <a:t> </a:t>
            </a:r>
            <a:r>
              <a:rPr lang="en-US" altLang="en-US" sz="2400" b="1" i="1" dirty="0"/>
              <a:t>Finish</a:t>
            </a:r>
            <a:r>
              <a:rPr lang="en-US" altLang="en-US" sz="2400" b="1" dirty="0"/>
              <a:t>[</a:t>
            </a:r>
            <a:r>
              <a:rPr lang="en-US" altLang="en-US" sz="2400" b="1" i="1" dirty="0" err="1"/>
              <a:t>i</a:t>
            </a:r>
            <a:r>
              <a:rPr lang="en-US" altLang="en-US" sz="2400" b="1" dirty="0"/>
              <a:t>] = </a:t>
            </a:r>
            <a:r>
              <a:rPr lang="en-US" altLang="en-US" sz="2400" b="1" i="1" dirty="0"/>
              <a:t>true</a:t>
            </a:r>
            <a:br>
              <a:rPr lang="en-US" altLang="en-US" sz="2400" b="1" dirty="0"/>
            </a:br>
            <a:r>
              <a:rPr lang="en-US" altLang="en-US" sz="2400" b="1" dirty="0"/>
              <a:t> </a:t>
            </a:r>
            <a:r>
              <a:rPr lang="en-US" altLang="en-US" sz="2400" dirty="0"/>
              <a:t>go to step 2</a:t>
            </a:r>
            <a:br>
              <a:rPr lang="en-US" altLang="en-US" sz="2400" dirty="0"/>
            </a:br>
            <a:r>
              <a:rPr lang="en-US" altLang="en-US" sz="2400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sz="2400" dirty="0"/>
              <a:t>If </a:t>
            </a:r>
            <a:r>
              <a:rPr lang="en-US" altLang="en-US" sz="2400" b="1" i="1" dirty="0"/>
              <a:t>Finish[i] == false</a:t>
            </a:r>
            <a:r>
              <a:rPr lang="en-US" altLang="en-US" sz="2400" dirty="0"/>
              <a:t>, for some </a:t>
            </a:r>
            <a:r>
              <a:rPr lang="en-US" altLang="en-US" sz="2400" b="1" i="1" dirty="0"/>
              <a:t>i</a:t>
            </a:r>
            <a:r>
              <a:rPr lang="en-US" altLang="en-US" sz="2400" dirty="0"/>
              <a:t>, 1 </a:t>
            </a:r>
            <a:r>
              <a:rPr lang="en-US" altLang="en-US" sz="2400" dirty="0">
                <a:sym typeface="Symbol" panose="05050102010706020507" pitchFamily="18" charset="2"/>
              </a:rPr>
              <a:t> </a:t>
            </a:r>
            <a:r>
              <a:rPr lang="en-US" altLang="en-US" sz="2400" b="1" i="1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  </a:t>
            </a:r>
            <a:r>
              <a:rPr lang="en-US" altLang="en-US" sz="2400" b="1" i="1" dirty="0">
                <a:sym typeface="Symbol" panose="05050102010706020507" pitchFamily="18" charset="2"/>
              </a:rPr>
              <a:t>n</a:t>
            </a:r>
            <a:r>
              <a:rPr lang="en-US" altLang="en-US" sz="2400" dirty="0">
                <a:sym typeface="Symbol" panose="05050102010706020507" pitchFamily="18" charset="2"/>
              </a:rPr>
              <a:t>, then the system is in deadlock state. Moreover, if </a:t>
            </a:r>
            <a:r>
              <a:rPr lang="en-US" altLang="en-US" sz="2400" b="1" i="1" dirty="0">
                <a:sym typeface="Symbol" panose="05050102010706020507" pitchFamily="18" charset="2"/>
              </a:rPr>
              <a:t>Finish</a:t>
            </a:r>
            <a:r>
              <a:rPr lang="en-US" altLang="en-US" sz="2400" b="1" dirty="0">
                <a:sym typeface="Symbol" panose="05050102010706020507" pitchFamily="18" charset="2"/>
              </a:rPr>
              <a:t>[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b="1" dirty="0">
                <a:sym typeface="Symbol" panose="05050102010706020507" pitchFamily="18" charset="2"/>
              </a:rPr>
              <a:t>] == </a:t>
            </a:r>
            <a:r>
              <a:rPr lang="en-US" altLang="en-US" sz="2400" b="1" i="1" dirty="0">
                <a:sym typeface="Symbol" panose="05050102010706020507" pitchFamily="18" charset="2"/>
              </a:rPr>
              <a:t>false</a:t>
            </a:r>
            <a:r>
              <a:rPr lang="en-US" altLang="en-US" sz="2400" dirty="0">
                <a:sym typeface="Symbol" panose="05050102010706020507" pitchFamily="18" charset="2"/>
              </a:rPr>
              <a:t>, then </a:t>
            </a:r>
            <a:r>
              <a:rPr lang="en-US" altLang="en-US" sz="2400" b="1" i="1" dirty="0">
                <a:solidFill>
                  <a:srgbClr val="0000FF"/>
                </a:solidFill>
                <a:sym typeface="Symbol" panose="05050102010706020507" pitchFamily="18" charset="2"/>
              </a:rPr>
              <a:t>P</a:t>
            </a:r>
            <a:r>
              <a:rPr lang="en-US" altLang="en-US" sz="2400" b="1" i="1" baseline="-25000" dirty="0">
                <a:solidFill>
                  <a:srgbClr val="0000FF"/>
                </a:solidFill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7738" y="4566153"/>
            <a:ext cx="7694612" cy="12464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sz="2400" b="1" i="1" dirty="0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sz="2400" b="1" baseline="30000" dirty="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sz="2400" b="1" dirty="0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 sz="2400" dirty="0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 dirty="0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Five processes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 through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r>
              <a:rPr lang="en-US" altLang="en-US" sz="2000" dirty="0"/>
              <a:t>;</a:t>
            </a:r>
            <a:r>
              <a:rPr lang="en-US" altLang="en-US" sz="2000" baseline="-25000" dirty="0"/>
              <a:t> </a:t>
            </a:r>
            <a:r>
              <a:rPr lang="en-US" altLang="en-US" sz="2000" dirty="0"/>
              <a:t>three resource types </a:t>
            </a:r>
            <a:br>
              <a:rPr lang="en-US" altLang="en-US" sz="2000" dirty="0"/>
            </a:br>
            <a:r>
              <a:rPr lang="en-US" altLang="en-US" sz="2000" dirty="0"/>
              <a:t>A (7 instances), </a:t>
            </a:r>
            <a:r>
              <a:rPr lang="en-US" altLang="en-US" sz="2000" i="1" dirty="0"/>
              <a:t>B </a:t>
            </a:r>
            <a:r>
              <a:rPr lang="en-US" altLang="en-US" sz="2000" dirty="0"/>
              <a:t>(2 instances), and </a:t>
            </a:r>
            <a:r>
              <a:rPr lang="en-US" altLang="en-US" sz="2000" i="1" dirty="0"/>
              <a:t>C</a:t>
            </a:r>
            <a:r>
              <a:rPr lang="en-US" altLang="en-US" sz="2000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Snapshot at time </a:t>
            </a:r>
            <a:r>
              <a:rPr lang="en-US" altLang="en-US" sz="2000" b="1" i="1" dirty="0"/>
              <a:t>T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		 </a:t>
            </a:r>
            <a:r>
              <a:rPr lang="en-US" altLang="en-US" sz="2000" i="1" u="sng" dirty="0"/>
              <a:t>Allocation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Request</a:t>
            </a:r>
            <a:r>
              <a:rPr lang="en-US" altLang="en-US" sz="2000" i="1" dirty="0"/>
              <a:t>	</a:t>
            </a:r>
            <a:r>
              <a:rPr lang="en-US" altLang="en-US" sz="2000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 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         0 1 0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	         3 0 3           0 0 0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i="1" dirty="0"/>
              <a:t>             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	        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	</a:t>
            </a:r>
            <a:r>
              <a:rPr lang="en-US" altLang="en-US" sz="2000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sz="2000" dirty="0"/>
              <a:t>Sequence &lt;</a:t>
            </a:r>
            <a:r>
              <a:rPr lang="en-US" altLang="en-US" sz="2000" b="1" i="1" dirty="0"/>
              <a:t>P</a:t>
            </a:r>
            <a:r>
              <a:rPr lang="en-US" altLang="en-US" sz="2000" b="1" i="1" baseline="-25000" dirty="0"/>
              <a:t>0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2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3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1</a:t>
            </a:r>
            <a:r>
              <a:rPr lang="en-US" altLang="en-US" sz="2000" b="1" i="1" dirty="0"/>
              <a:t>, P</a:t>
            </a:r>
            <a:r>
              <a:rPr lang="en-US" altLang="en-US" sz="2000" b="1" i="1" baseline="-25000" dirty="0"/>
              <a:t>4</a:t>
            </a:r>
            <a:r>
              <a:rPr lang="en-US" altLang="en-US" sz="2000" dirty="0"/>
              <a:t>&gt; will result in </a:t>
            </a:r>
            <a:r>
              <a:rPr lang="en-US" altLang="en-US" sz="2000" b="1" i="1" dirty="0"/>
              <a:t>Finish[i] = true </a:t>
            </a:r>
            <a:r>
              <a:rPr lang="en-US" altLang="en-US" sz="2000" dirty="0"/>
              <a:t>for all </a:t>
            </a:r>
            <a:r>
              <a:rPr lang="en-US" altLang="en-US" sz="2000" b="1" i="1" dirty="0"/>
              <a:t>i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dirty="0"/>
              <a:t> requests an additional instance of type</a:t>
            </a:r>
            <a:r>
              <a:rPr lang="en-US" altLang="en-US" sz="2000" i="1" dirty="0"/>
              <a:t> </a:t>
            </a:r>
            <a:r>
              <a:rPr lang="en-US" altLang="en-US" sz="2000" b="1" i="1" dirty="0"/>
              <a:t>C</a:t>
            </a:r>
            <a:endParaRPr lang="en-US" altLang="en-US" sz="2000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	</a:t>
            </a:r>
            <a:r>
              <a:rPr lang="en-US" altLang="en-US" sz="2000" i="1" u="sng" dirty="0"/>
              <a:t>Request</a:t>
            </a:r>
            <a:endParaRPr lang="en-US" altLang="en-US" sz="2000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3</a:t>
            </a:r>
            <a:r>
              <a:rPr lang="en-US" altLang="en-US" sz="2000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		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4</a:t>
            </a:r>
            <a:r>
              <a:rPr lang="en-US" altLang="en-US" sz="2000" dirty="0"/>
              <a:t>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Can reclaim resources held by process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0</a:t>
            </a:r>
            <a:r>
              <a:rPr lang="en-US" altLang="en-US" sz="2000" dirty="0"/>
              <a:t>, but insufficient resources to fulfill other processes’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sz="2000" dirty="0"/>
              <a:t>Deadlock exists, consisting of processes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1</a:t>
            </a:r>
            <a:r>
              <a:rPr lang="en-US" altLang="en-US" sz="2000" b="1" dirty="0"/>
              <a:t>, </a:t>
            </a:r>
            <a:r>
              <a:rPr lang="en-US" altLang="en-US" sz="2000" b="1" baseline="-25000" dirty="0"/>
              <a:t>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2</a:t>
            </a:r>
            <a:r>
              <a:rPr lang="en-US" altLang="en-US" sz="2000" b="1" dirty="0"/>
              <a:t>,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3</a:t>
            </a:r>
            <a:r>
              <a:rPr lang="en-US" altLang="en-US" sz="2000" dirty="0"/>
              <a:t>, and </a:t>
            </a:r>
            <a:r>
              <a:rPr lang="en-US" altLang="en-US" sz="2000" b="1" i="1" dirty="0"/>
              <a:t>P</a:t>
            </a:r>
            <a:r>
              <a:rPr lang="en-US" altLang="en-US" sz="2000" b="1" baseline="-25000" dirty="0"/>
              <a:t>4</a:t>
            </a:r>
            <a:endParaRPr lang="en-US" alt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sz="2400" dirty="0"/>
              <a:t>System consists of resources</a:t>
            </a:r>
          </a:p>
          <a:p>
            <a:pPr lvl="1"/>
            <a:r>
              <a:rPr lang="en-US" altLang="en-US" sz="2400" dirty="0"/>
              <a:t>Resource types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. . .,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m</a:t>
            </a:r>
          </a:p>
          <a:p>
            <a:pPr lvl="2"/>
            <a:r>
              <a:rPr lang="en-US" altLang="en-US" sz="2400" i="1" dirty="0"/>
              <a:t>CPU cycles, memory space, I/O devices</a:t>
            </a:r>
          </a:p>
          <a:p>
            <a:pPr lvl="1"/>
            <a:r>
              <a:rPr lang="en-US" altLang="en-US" sz="2400" dirty="0"/>
              <a:t>Each resource type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has </a:t>
            </a:r>
            <a:r>
              <a:rPr lang="en-US" altLang="en-US" sz="2400" i="1" dirty="0"/>
              <a:t>W</a:t>
            </a:r>
            <a:r>
              <a:rPr lang="en-US" altLang="en-US" sz="2400" baseline="-25000" dirty="0"/>
              <a:t>i</a:t>
            </a:r>
            <a:r>
              <a:rPr lang="en-US" altLang="en-US" sz="2400" dirty="0"/>
              <a:t> instances</a:t>
            </a:r>
          </a:p>
          <a:p>
            <a:r>
              <a:rPr lang="en-US" altLang="en-US" sz="2400" dirty="0"/>
              <a:t>Each process utilizes a resource as follows:</a:t>
            </a:r>
          </a:p>
          <a:p>
            <a:pPr lvl="1"/>
            <a:r>
              <a:rPr lang="en-US" altLang="en-US" sz="2400" b="1" dirty="0"/>
              <a:t>request </a:t>
            </a:r>
          </a:p>
          <a:p>
            <a:pPr lvl="1"/>
            <a:r>
              <a:rPr lang="en-US" altLang="en-US" sz="2400" b="1" dirty="0"/>
              <a:t>use </a:t>
            </a:r>
          </a:p>
          <a:p>
            <a:pPr lvl="1"/>
            <a:r>
              <a:rPr lang="en-US" altLang="en-US" sz="2400" b="1" dirty="0"/>
              <a:t>release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sz="2400" dirty="0"/>
              <a:t>When, and how often, to invoke depends on:</a:t>
            </a:r>
          </a:p>
          <a:p>
            <a:pPr lvl="1"/>
            <a:r>
              <a:rPr lang="en-US" altLang="en-US" sz="2400" dirty="0"/>
              <a:t>How often a deadlock is likely to occur?</a:t>
            </a:r>
          </a:p>
          <a:p>
            <a:pPr lvl="1"/>
            <a:r>
              <a:rPr lang="en-US" altLang="en-US" sz="2400" dirty="0"/>
              <a:t>How many processes will need to be rolled back?</a:t>
            </a:r>
          </a:p>
          <a:p>
            <a:pPr lvl="2"/>
            <a:r>
              <a:rPr lang="en-US" altLang="en-US" sz="2400" dirty="0"/>
              <a:t>one for each disjoint cycle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If detection algorithm is invoked arbitrarily, there may be many cycles in the resource graph and so we would not be able to tell which of the many deadlocked processes </a:t>
            </a:r>
            <a:r>
              <a:rPr lang="ja-JP" altLang="en-US" sz="2400" dirty="0"/>
              <a:t>“</a:t>
            </a:r>
            <a:r>
              <a:rPr lang="en-US" altLang="ja-JP" sz="2400" dirty="0"/>
              <a:t>caused</a:t>
            </a:r>
            <a:r>
              <a:rPr lang="ja-JP" altLang="en-US" sz="2400" dirty="0"/>
              <a:t>”</a:t>
            </a:r>
            <a:r>
              <a:rPr lang="en-US" altLang="ja-JP" sz="2400" dirty="0"/>
              <a:t> the deadlock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2">
            <a:extLst>
              <a:ext uri="{FF2B5EF4-FFF2-40B4-BE49-F238E27FC236}">
                <a16:creationId xmlns:a16="http://schemas.microsoft.com/office/drawing/2014/main" id="{1AC46895-F09F-4AA8-B270-CB5567B1C5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6731" y="359230"/>
            <a:ext cx="8588375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Process Termination</a:t>
            </a:r>
          </a:p>
        </p:txBody>
      </p:sp>
      <p:sp>
        <p:nvSpPr>
          <p:cNvPr id="80898" name="Rectangle 3">
            <a:extLst>
              <a:ext uri="{FF2B5EF4-FFF2-40B4-BE49-F238E27FC236}">
                <a16:creationId xmlns:a16="http://schemas.microsoft.com/office/drawing/2014/main" id="{38916639-ABF6-4FC4-8E81-7F4537AFC9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63613" y="1108075"/>
            <a:ext cx="7694612" cy="4530725"/>
          </a:xfrm>
        </p:spPr>
        <p:txBody>
          <a:bodyPr/>
          <a:lstStyle/>
          <a:p>
            <a:r>
              <a:rPr lang="en-US" altLang="en-US" sz="2400" dirty="0"/>
              <a:t>Abort all deadlocked processes</a:t>
            </a:r>
          </a:p>
          <a:p>
            <a:r>
              <a:rPr lang="en-US" altLang="en-US" sz="2400" dirty="0"/>
              <a:t>Abort one process at a time until the deadlock cycle is eliminated</a:t>
            </a:r>
          </a:p>
          <a:p>
            <a:r>
              <a:rPr lang="en-US" altLang="en-US" sz="2400" dirty="0"/>
              <a:t>In which order should we choose to abort?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Priority of the process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How long process has computed, and how much longer to completion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Resources the process has used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Resources process needs to complete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How many processes will need to be terminated</a:t>
            </a:r>
          </a:p>
          <a:p>
            <a:pPr marL="800100" lvl="1" indent="-342900">
              <a:buFont typeface="Arial" panose="020B0604020202020204" pitchFamily="34" charset="0"/>
              <a:buAutoNum type="arabicPeriod"/>
            </a:pPr>
            <a:r>
              <a:rPr lang="en-US" altLang="en-US" sz="2400" dirty="0"/>
              <a:t>Is process interactive or batch?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2">
            <a:extLst>
              <a:ext uri="{FF2B5EF4-FFF2-40B4-BE49-F238E27FC236}">
                <a16:creationId xmlns:a16="http://schemas.microsoft.com/office/drawing/2014/main" id="{019776DB-F4CF-4A0D-88E0-0C4A9C46D2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572" y="348894"/>
            <a:ext cx="8020050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Recovery from Deadlock:  Resource Preemption</a:t>
            </a:r>
          </a:p>
        </p:txBody>
      </p:sp>
      <p:sp>
        <p:nvSpPr>
          <p:cNvPr id="82946" name="Rectangle 3">
            <a:extLst>
              <a:ext uri="{FF2B5EF4-FFF2-40B4-BE49-F238E27FC236}">
                <a16:creationId xmlns:a16="http://schemas.microsoft.com/office/drawing/2014/main" id="{1EC2BE65-1915-4205-9A59-81178CB325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50938"/>
            <a:ext cx="6802437" cy="4483100"/>
          </a:xfrm>
        </p:spPr>
        <p:txBody>
          <a:bodyPr/>
          <a:lstStyle/>
          <a:p>
            <a:r>
              <a:rPr lang="en-US" altLang="en-US" sz="2400" b="1" dirty="0"/>
              <a:t>Selecting a victim </a:t>
            </a:r>
            <a:r>
              <a:rPr lang="en-US" altLang="en-US" sz="2400" dirty="0"/>
              <a:t>– minimize cost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Rollback</a:t>
            </a:r>
            <a:r>
              <a:rPr lang="en-US" altLang="en-US" sz="2400" dirty="0"/>
              <a:t> – return to some safe state, restart process for that state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b="1" dirty="0"/>
              <a:t>Starvation</a:t>
            </a:r>
            <a:r>
              <a:rPr lang="en-US" altLang="en-US" sz="2400" dirty="0"/>
              <a:t> –  same process may always be picked as victim, so we should include number of rollbacks in cost factor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sz="2400" dirty="0"/>
              <a:t>Data: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S1 </a:t>
            </a:r>
            <a:r>
              <a:rPr lang="en-US" altLang="en-US" sz="2400" dirty="0"/>
              <a:t>initialized to 1</a:t>
            </a:r>
          </a:p>
          <a:p>
            <a:pPr lvl="1"/>
            <a:r>
              <a:rPr lang="en-US" altLang="en-US" sz="2400" dirty="0"/>
              <a:t>A semaphore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S2 </a:t>
            </a:r>
            <a:r>
              <a:rPr lang="en-US" altLang="en-US" sz="2400" dirty="0"/>
              <a:t>initialized to 1</a:t>
            </a:r>
          </a:p>
          <a:p>
            <a:r>
              <a:rPr lang="en-US" altLang="en-US" sz="2400" dirty="0"/>
              <a:t>Two processes P1 and P2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P1: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P2:  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wait(s2)</a:t>
            </a:r>
          </a:p>
          <a:p>
            <a:pPr marL="0" indent="0">
              <a:buNone/>
            </a:pP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wait(s1)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7440543" cy="4668837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sz="2000" b="1" dirty="0"/>
              <a:t>:</a:t>
            </a:r>
            <a:r>
              <a:rPr lang="en-US" altLang="en-US" sz="2000" dirty="0"/>
              <a:t> only one process at a time can use a resource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sz="2000" b="1" dirty="0"/>
              <a:t>:</a:t>
            </a:r>
            <a:r>
              <a:rPr lang="en-US" altLang="en-US" sz="2000" dirty="0"/>
              <a:t> a process holding at least one resource is waiting to acquire additional resources held by other processes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sz="2000" b="1" dirty="0"/>
              <a:t>:</a:t>
            </a:r>
            <a:r>
              <a:rPr lang="en-US" altLang="en-US" sz="2000" dirty="0"/>
              <a:t> a resource can be released </a:t>
            </a:r>
            <a:r>
              <a:rPr lang="en-US" altLang="en-US" sz="2000" dirty="0">
                <a:solidFill>
                  <a:srgbClr val="0000FF"/>
                </a:solidFill>
              </a:rPr>
              <a:t>only</a:t>
            </a:r>
            <a:r>
              <a:rPr lang="en-US" altLang="en-US" sz="2000" dirty="0"/>
              <a:t> voluntarily by the process holding it, after that process has completed its task</a:t>
            </a:r>
            <a:endParaRPr lang="en-US" altLang="en-US" sz="900" dirty="0"/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sz="2000" b="1" dirty="0"/>
              <a:t>:</a:t>
            </a:r>
            <a:r>
              <a:rPr lang="en-US" altLang="en-US" sz="2000" dirty="0"/>
              <a:t> there exists a set {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r>
              <a:rPr lang="en-US" altLang="en-US" sz="2000" dirty="0"/>
              <a:t>,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r>
              <a:rPr lang="en-US" altLang="en-US" sz="2000" dirty="0"/>
              <a:t>, …,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} of waiting processes such that: </a:t>
            </a:r>
          </a:p>
          <a:p>
            <a:pPr lvl="1"/>
            <a:r>
              <a:rPr lang="en-US" altLang="en-US" sz="2000" i="1" dirty="0"/>
              <a:t>P</a:t>
            </a:r>
            <a:r>
              <a:rPr lang="en-US" altLang="en-US" sz="2000" baseline="-25000" dirty="0"/>
              <a:t>0 </a:t>
            </a:r>
            <a:r>
              <a:rPr lang="en-US" altLang="en-US" sz="2000" dirty="0"/>
              <a:t>is waiting for a resource that is held by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1</a:t>
            </a:r>
            <a:br>
              <a:rPr lang="en-US" altLang="en-US" sz="2000" dirty="0"/>
            </a:b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1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, …, </a:t>
            </a:r>
            <a:br>
              <a:rPr lang="en-US" altLang="en-US" sz="2000" dirty="0"/>
            </a:br>
            <a:r>
              <a:rPr lang="en-US" altLang="en-US" sz="2000" i="1" dirty="0" err="1"/>
              <a:t>P</a:t>
            </a:r>
            <a:r>
              <a:rPr lang="en-US" altLang="en-US" sz="2000" i="1" baseline="-25000" dirty="0" err="1"/>
              <a:t>n</a:t>
            </a:r>
            <a:r>
              <a:rPr lang="en-US" altLang="en-US" sz="2000" baseline="-25000" dirty="0"/>
              <a:t>–1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, and </a:t>
            </a:r>
            <a:br>
              <a:rPr lang="en-US" altLang="en-US" sz="2000" dirty="0"/>
            </a:br>
            <a:r>
              <a:rPr lang="en-US" altLang="en-US" sz="2000" i="1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is waiting for a resource that is held by </a:t>
            </a:r>
            <a:r>
              <a:rPr lang="en-US" altLang="en-US" sz="2000" i="1" dirty="0"/>
              <a:t>P</a:t>
            </a:r>
            <a:r>
              <a:rPr lang="en-US" altLang="en-US" sz="2000" baseline="-25000" dirty="0"/>
              <a:t>0</a:t>
            </a:r>
            <a:endParaRPr lang="en-US" altLang="en-US" sz="2000" dirty="0"/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09921"/>
            <a:ext cx="744054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Deadlock can arise if four conditions hold simultaneously</a:t>
            </a:r>
            <a:endParaRPr kumimoji="0"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sz="2400" dirty="0"/>
              <a:t>V is partitioned into two types:</a:t>
            </a:r>
          </a:p>
          <a:p>
            <a:pPr lvl="1"/>
            <a:r>
              <a:rPr lang="en-US" altLang="en-US" sz="2400" i="1" dirty="0"/>
              <a:t>P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P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 err="1"/>
              <a:t>P</a:t>
            </a:r>
            <a:r>
              <a:rPr lang="en-US" altLang="en-US" sz="2400" i="1" baseline="-25000" dirty="0" err="1"/>
              <a:t>n</a:t>
            </a:r>
            <a:r>
              <a:rPr lang="en-US" altLang="en-US" sz="2400" dirty="0"/>
              <a:t>}, the set consisting of all the processes in the system</a:t>
            </a:r>
            <a:br>
              <a:rPr lang="en-US" altLang="en-US" sz="2400" dirty="0"/>
            </a:br>
            <a:endParaRPr lang="en-US" altLang="en-US" sz="2400" dirty="0"/>
          </a:p>
          <a:p>
            <a:pPr lvl="1"/>
            <a:r>
              <a:rPr lang="en-US" altLang="en-US" sz="2400" i="1" dirty="0"/>
              <a:t>R</a:t>
            </a:r>
            <a:r>
              <a:rPr lang="en-US" altLang="en-US" sz="2400" dirty="0"/>
              <a:t> = {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</a:t>
            </a:r>
            <a:r>
              <a:rPr lang="en-US" altLang="en-US" sz="2400" i="1" dirty="0"/>
              <a:t>R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…, </a:t>
            </a:r>
            <a:r>
              <a:rPr lang="en-US" altLang="en-US" sz="2400" i="1" dirty="0"/>
              <a:t>R</a:t>
            </a:r>
            <a:r>
              <a:rPr lang="en-US" altLang="en-US" sz="2400" i="1" baseline="-25000" dirty="0"/>
              <a:t>m</a:t>
            </a:r>
            <a:r>
              <a:rPr lang="en-US" altLang="en-US" sz="2400" dirty="0"/>
              <a:t>}, the set consisting of all resource types in the system</a:t>
            </a:r>
          </a:p>
          <a:p>
            <a:pPr lvl="1"/>
            <a:endParaRPr lang="en-US" altLang="en-US" sz="1050" dirty="0"/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sz="2400" dirty="0"/>
              <a:t>– directed edge </a:t>
            </a:r>
            <a:r>
              <a:rPr lang="en-US" altLang="en-US" sz="2400" i="1" dirty="0"/>
              <a:t>P</a:t>
            </a:r>
            <a:r>
              <a:rPr lang="en-US" altLang="en-US" sz="2400" i="1" baseline="-25000" dirty="0"/>
              <a:t>i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j</a:t>
            </a:r>
            <a:endParaRPr lang="en-US" altLang="en-US" sz="2400" i="1" baseline="-25000" dirty="0">
              <a:sym typeface="Symbol" panose="05050102010706020507" pitchFamily="18" charset="2"/>
            </a:endParaRPr>
          </a:p>
          <a:p>
            <a:endParaRPr lang="en-US" altLang="en-US" sz="1000" i="1" baseline="-25000" dirty="0">
              <a:sym typeface="Symbol" panose="05050102010706020507" pitchFamily="18" charset="2"/>
            </a:endParaRP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sz="2400" dirty="0"/>
              <a:t>– directed edge </a:t>
            </a:r>
            <a:r>
              <a:rPr lang="en-US" altLang="en-US" sz="2400" i="1" dirty="0" err="1"/>
              <a:t>R</a:t>
            </a:r>
            <a:r>
              <a:rPr lang="en-US" altLang="en-US" sz="2400" i="1" baseline="-25000" dirty="0" err="1"/>
              <a:t>j</a:t>
            </a:r>
            <a:r>
              <a:rPr lang="en-US" altLang="en-US" sz="2400" i="1" dirty="0"/>
              <a:t> </a:t>
            </a:r>
            <a:r>
              <a:rPr lang="en-US" altLang="en-US" sz="2400" dirty="0">
                <a:sym typeface="Symbol" panose="05050102010706020507" pitchFamily="18" charset="2"/>
              </a:rPr>
              <a:t> </a:t>
            </a:r>
            <a:r>
              <a:rPr lang="en-US" altLang="en-US" sz="2400" i="1" dirty="0">
                <a:sym typeface="Symbol" panose="05050102010706020507" pitchFamily="18" charset="2"/>
              </a:rPr>
              <a:t>P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009" y="1310280"/>
            <a:ext cx="56387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400" dirty="0"/>
              <a:t>A set of vertices </a:t>
            </a:r>
            <a:r>
              <a:rPr kumimoji="0" lang="en-US" altLang="en-US" sz="2400" i="1" dirty="0"/>
              <a:t>V</a:t>
            </a:r>
            <a:r>
              <a:rPr kumimoji="0" lang="en-US" altLang="en-US" sz="2400" dirty="0"/>
              <a:t> and a set of edges </a:t>
            </a:r>
            <a:r>
              <a:rPr kumimoji="0" lang="en-US" altLang="en-US" sz="2400" i="1" dirty="0"/>
              <a:t>E</a:t>
            </a:r>
            <a:endParaRPr kumimoji="0" lang="en-US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Resources</a:t>
            </a:r>
          </a:p>
          <a:p>
            <a:pPr lvl="1"/>
            <a:r>
              <a:rPr lang="en-US" altLang="en-US" sz="2400" dirty="0"/>
              <a:t>One instance of R1</a:t>
            </a:r>
          </a:p>
          <a:p>
            <a:pPr lvl="1"/>
            <a:r>
              <a:rPr lang="en-US" altLang="en-US" sz="2400" dirty="0"/>
              <a:t>Two instances of R2</a:t>
            </a:r>
          </a:p>
          <a:p>
            <a:pPr lvl="1"/>
            <a:r>
              <a:rPr lang="en-US" altLang="en-US" sz="2400" dirty="0"/>
              <a:t>One instance of R3</a:t>
            </a:r>
          </a:p>
          <a:p>
            <a:pPr lvl="1"/>
            <a:r>
              <a:rPr lang="en-US" altLang="en-US" sz="2400" dirty="0"/>
              <a:t>Three instances of R4</a:t>
            </a:r>
          </a:p>
          <a:p>
            <a:r>
              <a:rPr lang="en-US" altLang="en-US" sz="2400" dirty="0"/>
              <a:t>T1 holds one instance of R2 and is waiting for an instance of R1</a:t>
            </a:r>
          </a:p>
          <a:p>
            <a:r>
              <a:rPr lang="en-US" altLang="en-US" sz="2400" dirty="0"/>
              <a:t>T2 holds one instance of R1, one instance of R2, and is waiting for an instance of R3</a:t>
            </a:r>
          </a:p>
          <a:p>
            <a:r>
              <a:rPr lang="en-US" altLang="en-US" sz="2400" dirty="0"/>
              <a:t>T3 holds one instance of R3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8074" y="2216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11748</TotalTime>
  <Words>2835</Words>
  <Application>Microsoft Office PowerPoint</Application>
  <PresentationFormat>如螢幕大小 (4:3)</PresentationFormat>
  <Paragraphs>323</Paragraphs>
  <Slides>43</Slides>
  <Notes>41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43</vt:i4>
      </vt:variant>
    </vt:vector>
  </HeadingPairs>
  <TitlesOfParts>
    <vt:vector size="52" baseType="lpstr">
      <vt:lpstr>Monotype Sorts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Resource-Allocation Graph Scheme</vt:lpstr>
      <vt:lpstr>Resource-Allocation Graph</vt:lpstr>
      <vt:lpstr>Unsafe State in Resource-Allocation Graph</vt:lpstr>
      <vt:lpstr>Resource-Allocation Graph Algorithm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Recovery from Deadlock:  Process Termination</vt:lpstr>
      <vt:lpstr>Recovery from Deadlock:  Resource Preemption</vt:lpstr>
      <vt:lpstr>End of Chapter 8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Chris Wang</cp:lastModifiedBy>
  <cp:revision>268</cp:revision>
  <cp:lastPrinted>2013-09-10T17:57:57Z</cp:lastPrinted>
  <dcterms:created xsi:type="dcterms:W3CDTF">2011-01-13T23:43:38Z</dcterms:created>
  <dcterms:modified xsi:type="dcterms:W3CDTF">2025-03-28T07:45:38Z</dcterms:modified>
</cp:coreProperties>
</file>