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6"/>
  </p:notesMasterIdLst>
  <p:handoutMasterIdLst>
    <p:handoutMasterId r:id="rId47"/>
  </p:handoutMasterIdLst>
  <p:sldIdLst>
    <p:sldId id="299" r:id="rId2"/>
    <p:sldId id="257" r:id="rId3"/>
    <p:sldId id="258" r:id="rId4"/>
    <p:sldId id="259" r:id="rId5"/>
    <p:sldId id="261" r:id="rId6"/>
    <p:sldId id="316" r:id="rId7"/>
    <p:sldId id="262" r:id="rId8"/>
    <p:sldId id="263" r:id="rId9"/>
    <p:sldId id="264" r:id="rId10"/>
    <p:sldId id="265" r:id="rId11"/>
    <p:sldId id="266" r:id="rId12"/>
    <p:sldId id="267" r:id="rId13"/>
    <p:sldId id="260" r:id="rId14"/>
    <p:sldId id="268" r:id="rId15"/>
    <p:sldId id="269" r:id="rId16"/>
    <p:sldId id="270" r:id="rId17"/>
    <p:sldId id="317" r:id="rId18"/>
    <p:sldId id="271" r:id="rId19"/>
    <p:sldId id="272" r:id="rId20"/>
    <p:sldId id="315" r:id="rId21"/>
    <p:sldId id="273" r:id="rId22"/>
    <p:sldId id="31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314" r:id="rId4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384" y="44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214E9AC-4F79-470C-BF0D-5B48C759CF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BAD754-A430-4DF9-B4D1-B279BDF873B9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5CF1B11-48DD-4A95-8E3A-69FE388A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8F0F72-CA37-4A44-9AEC-2B237F3F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6AF66BF-B548-4A5E-A814-A3E3851CB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B5695F-AA39-45C2-B506-17528805D557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558E9CD0-30F6-445D-BFE2-8266B6959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08D7456-CC1B-43CE-A48D-68C3F7F5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6AEA2D34-0A0A-4613-95D8-AB1557F724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34E6140-E648-4D9E-88BD-60A08E5829CA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A89404A-C96E-4AEC-80C0-EB89D568A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7756345-EFC9-4FE4-91E1-C60D0C78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3F5888B-8C91-4155-8F4E-30D35383F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A6D2EA7-7198-42DD-A325-6CC321E9025E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5633DFBF-B12A-4FA5-B967-BD082F34E1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9CA0B3E5-B53B-4F18-9A81-C279B9A3F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993E3654-7E29-4AF1-BF48-DE117EC46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3C0713E-AB15-4AF7-A70B-97FE9C265E7F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56C19CA-1ADD-4FE8-B24B-0B5756A34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F7B2F42-94D2-424C-8410-D780677E9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13:  </a:t>
            </a:r>
            <a:br>
              <a:rPr lang="en-US" altLang="en-US"/>
            </a:br>
            <a:r>
              <a:rPr lang="en-US" altLang="en-US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A52379-7701-4C4A-8B31-198418483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3135" y="235374"/>
            <a:ext cx="7605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Locking Example – Java API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254F1E-2F1B-4E2A-9773-37236C49B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5863" y="1233488"/>
            <a:ext cx="7648575" cy="45307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import java.io.*;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import </a:t>
            </a:r>
            <a:r>
              <a:rPr lang="en-US" altLang="en-US" sz="1600" dirty="0" err="1"/>
              <a:t>java.nio.channels</a:t>
            </a:r>
            <a:r>
              <a:rPr lang="en-US" altLang="en-US" sz="1600" dirty="0"/>
              <a:t>.*;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public class </a:t>
            </a:r>
            <a:r>
              <a:rPr lang="en-US" altLang="en-US" sz="1600" dirty="0" err="1"/>
              <a:t>LockingExample</a:t>
            </a:r>
            <a:r>
              <a:rPr lang="en-US" altLang="en-US" sz="1600" dirty="0"/>
              <a:t>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</a:t>
            </a:r>
            <a:r>
              <a:rPr lang="en-US" altLang="en-US" sz="1600" dirty="0"/>
              <a:t>public static final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EXCLUSIVE = false;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public static final </a:t>
            </a:r>
            <a:r>
              <a:rPr lang="en-US" altLang="en-US" sz="1600" dirty="0" err="1"/>
              <a:t>boolean</a:t>
            </a:r>
            <a:r>
              <a:rPr lang="en-US" altLang="en-US" sz="1600" dirty="0"/>
              <a:t> SHARED = true;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public static void main(String </a:t>
            </a:r>
            <a:r>
              <a:rPr lang="en-US" altLang="en-US" sz="1600" dirty="0" err="1"/>
              <a:t>arsg</a:t>
            </a:r>
            <a:r>
              <a:rPr lang="en-US" altLang="en-US" sz="1600" dirty="0"/>
              <a:t>[]) throws </a:t>
            </a:r>
            <a:r>
              <a:rPr lang="en-US" altLang="en-US" sz="1600" dirty="0" err="1"/>
              <a:t>IOException</a:t>
            </a:r>
            <a:r>
              <a:rPr lang="en-US" altLang="en-US" sz="1600" dirty="0"/>
              <a:t>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</a:t>
            </a:r>
            <a:r>
              <a:rPr lang="en-US" altLang="en-US" sz="1600" dirty="0" err="1">
                <a:solidFill>
                  <a:srgbClr val="0033CC"/>
                </a:solidFill>
              </a:rPr>
              <a:t>FileLock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</a:t>
            </a:r>
            <a:r>
              <a:rPr lang="en-US" altLang="en-US" sz="1600" dirty="0" err="1">
                <a:solidFill>
                  <a:srgbClr val="0033CC"/>
                </a:solidFill>
              </a:rPr>
              <a:t>FileLock</a:t>
            </a:r>
            <a:r>
              <a:rPr lang="en-US" altLang="en-US" sz="1600" dirty="0">
                <a:solidFill>
                  <a:srgbClr val="0033CC"/>
                </a:solidFill>
              </a:rPr>
              <a:t> 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= null;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try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RandomAccessFile</a:t>
            </a:r>
            <a:r>
              <a:rPr lang="en-US" altLang="en-US" sz="1600" dirty="0"/>
              <a:t> </a:t>
            </a:r>
            <a:r>
              <a:rPr lang="en-US" altLang="en-US" sz="1600" dirty="0" err="1"/>
              <a:t>raf</a:t>
            </a:r>
            <a:r>
              <a:rPr lang="en-US" altLang="en-US" sz="1600" dirty="0"/>
              <a:t> = new </a:t>
            </a:r>
            <a:r>
              <a:rPr lang="en-US" altLang="en-US" sz="1600" dirty="0" err="1"/>
              <a:t>RandomAccessFile</a:t>
            </a:r>
            <a:r>
              <a:rPr lang="en-US" altLang="en-US" sz="1600" dirty="0"/>
              <a:t>("file.txt", "</a:t>
            </a:r>
            <a:r>
              <a:rPr lang="en-US" altLang="en-US" sz="1600" dirty="0" err="1"/>
              <a:t>rw</a:t>
            </a:r>
            <a:r>
              <a:rPr lang="en-US" altLang="en-US" sz="1600" dirty="0"/>
              <a:t>");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get the channel for the file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FileChannel</a:t>
            </a:r>
            <a:r>
              <a:rPr lang="en-US" altLang="en-US" sz="1600" dirty="0"/>
              <a:t> </a:t>
            </a:r>
            <a:r>
              <a:rPr lang="en-US" altLang="en-US" sz="1600" dirty="0" err="1"/>
              <a:t>ch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raf.getChannel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this locks the first half of the file - exclusive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(0,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()/2, EXCLUSIVE);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</a:t>
            </a:r>
            <a:r>
              <a:rPr lang="en-US" altLang="en-US" sz="1600" dirty="0"/>
              <a:t>		/** Now modify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exclusiveLock.release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1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283D67-9DC7-448C-9127-0834C3751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3296" y="240947"/>
            <a:ext cx="7996238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File Locking Example – Java API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D8394A8-4CC0-4F3D-9DF1-D348EF3AB7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5" y="1250950"/>
            <a:ext cx="7158979" cy="5267325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</a:t>
            </a:r>
            <a:r>
              <a:rPr lang="en-US" altLang="en-US" sz="1600" dirty="0"/>
              <a:t>		// this locks the second half of the file - shared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</a:t>
            </a:r>
            <a:r>
              <a:rPr lang="en-US" altLang="en-US" sz="1600" dirty="0">
                <a:solidFill>
                  <a:srgbClr val="0033CC"/>
                </a:solidFill>
              </a:rPr>
              <a:t> = </a:t>
            </a:r>
            <a:r>
              <a:rPr lang="en-US" altLang="en-US" sz="1600" dirty="0" err="1">
                <a:solidFill>
                  <a:srgbClr val="0033CC"/>
                </a:solidFill>
              </a:rPr>
              <a:t>ch.lock</a:t>
            </a:r>
            <a:r>
              <a:rPr lang="en-US" altLang="en-US" sz="1600" dirty="0">
                <a:solidFill>
                  <a:srgbClr val="0033CC"/>
                </a:solidFill>
              </a:rPr>
              <a:t>(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()/2+1, </a:t>
            </a:r>
            <a:r>
              <a:rPr lang="en-US" altLang="en-US" sz="1600" dirty="0" err="1">
                <a:solidFill>
                  <a:srgbClr val="0033CC"/>
                </a:solidFill>
              </a:rPr>
              <a:t>raf.length</a:t>
            </a:r>
            <a:r>
              <a:rPr lang="en-US" altLang="en-US" sz="1600" dirty="0">
                <a:solidFill>
                  <a:srgbClr val="0033CC"/>
                </a:solidFill>
              </a:rPr>
              <a:t>(), 				SHARED);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/** Now read the data . . . 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// release the lock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33CC"/>
                </a:solidFill>
              </a:rPr>
              <a:t>			</a:t>
            </a:r>
            <a:r>
              <a:rPr lang="en-US" altLang="en-US" sz="1600" dirty="0" err="1">
                <a:solidFill>
                  <a:srgbClr val="0033CC"/>
                </a:solidFill>
              </a:rPr>
              <a:t>sharedLock.release</a:t>
            </a:r>
            <a:r>
              <a:rPr lang="en-US" altLang="en-US" sz="1600" dirty="0">
                <a:solidFill>
                  <a:srgbClr val="0033CC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</a:t>
            </a:r>
            <a:r>
              <a:rPr lang="en-US" altLang="en-US" sz="1600" i="1" dirty="0"/>
              <a:t> </a:t>
            </a:r>
            <a:r>
              <a:rPr lang="en-US" altLang="en-US" sz="1600" dirty="0"/>
              <a:t>catch (</a:t>
            </a:r>
            <a:r>
              <a:rPr lang="en-US" altLang="en-US" sz="1600" dirty="0" err="1"/>
              <a:t>java.io.IOException</a:t>
            </a:r>
            <a:r>
              <a:rPr lang="en-US" altLang="en-US" sz="1600" dirty="0"/>
              <a:t> </a:t>
            </a:r>
            <a:r>
              <a:rPr lang="en-US" altLang="en-US" sz="1600" dirty="0" err="1"/>
              <a:t>ioe</a:t>
            </a:r>
            <a:r>
              <a:rPr lang="en-US" altLang="en-US" sz="1600" dirty="0"/>
              <a:t>)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	</a:t>
            </a:r>
            <a:r>
              <a:rPr lang="en-US" altLang="en-US" sz="1600" dirty="0" err="1"/>
              <a:t>System.err.println</a:t>
            </a:r>
            <a:r>
              <a:rPr lang="en-US" altLang="en-US" sz="1600" dirty="0"/>
              <a:t>(</a:t>
            </a:r>
            <a:r>
              <a:rPr lang="en-US" altLang="en-US" sz="1600" dirty="0" err="1"/>
              <a:t>ioe</a:t>
            </a:r>
            <a:r>
              <a:rPr lang="en-US" altLang="en-US" sz="1600" dirty="0"/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}finally {</a:t>
            </a:r>
            <a:r>
              <a:rPr lang="en-US" altLang="en-US" sz="1600" i="1" dirty="0"/>
              <a:t>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if (</a:t>
            </a:r>
            <a:r>
              <a:rPr lang="en-US" altLang="en-US" sz="1600" dirty="0" err="1"/>
              <a:t>exclusiveLock</a:t>
            </a:r>
            <a:r>
              <a:rPr lang="en-US" altLang="en-US" sz="1600" dirty="0"/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exclusiveLock.release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if (</a:t>
            </a:r>
            <a:r>
              <a:rPr lang="en-US" altLang="en-US" sz="1600" dirty="0" err="1"/>
              <a:t>sharedLock</a:t>
            </a:r>
            <a:r>
              <a:rPr lang="en-US" altLang="en-US" sz="1600" dirty="0"/>
              <a:t> != null)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			</a:t>
            </a:r>
            <a:r>
              <a:rPr lang="en-US" altLang="en-US" sz="1600" dirty="0" err="1"/>
              <a:t>sharedLock.release</a:t>
            </a:r>
            <a:r>
              <a:rPr lang="en-US" altLang="en-US" sz="1600" dirty="0"/>
              <a:t>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	</a:t>
            </a: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i="1" dirty="0"/>
              <a:t>	</a:t>
            </a: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/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7064" y="239748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Filename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23479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46449"/>
            <a:ext cx="777716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Program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no read after last write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	(rewrite)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 –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	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See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problem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dirty="0"/>
              <a:t>in Ch.14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40A4CB-13D0-4D0D-9FF0-9A77B5077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Sequential-access File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1F7F261C-58B3-4593-9E80-E6195AEA5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358900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0358" y="39279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0464" y="2391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2" y="1196975"/>
            <a:ext cx="7693377" cy="423386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Generally involve creation of an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sz="2000" dirty="0">
                <a:solidFill>
                  <a:srgbClr val="000000"/>
                </a:solidFill>
              </a:rPr>
              <a:t> for the file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Keep index in memory for fast determination of location of data to be operated on (consider UPC code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E.g. IBM indexed sequential-access method (ISAM)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File kept sorted on a defined key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924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2546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374775"/>
            <a:ext cx="7441811" cy="3540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collection of nodes containing information about all files</a:t>
            </a: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360C502E-5BFA-41E9-810D-89C36E48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3FDB43A9-6554-43F8-833E-81DE5E34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B03B66F4-4724-42DB-B735-50CD3D2A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F85205C0-54EF-4A5D-8891-6D36AD3B0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6946C25F-9B8A-4504-BA50-A6886A139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C781434B-8AC6-4807-A1A6-40D346F6E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1</a:t>
            </a:r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4FC46B06-EA17-41D6-88BC-EFEB2649F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2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B2AA1E36-565D-444B-8A52-8D2FE734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3</a:t>
            </a: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C52927E5-54A4-402D-98B8-FBDD1AF6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4</a:t>
            </a: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4F284C7C-4DBB-4C1B-B934-6951910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F n</a:t>
            </a:r>
          </a:p>
        </p:txBody>
      </p:sp>
      <p:sp>
        <p:nvSpPr>
          <p:cNvPr id="21518" name="Line 14">
            <a:extLst>
              <a:ext uri="{FF2B5EF4-FFF2-40B4-BE49-F238E27FC236}">
                <a16:creationId xmlns:a16="http://schemas.microsoft.com/office/drawing/2014/main" id="{9DE88A2D-073F-4A26-8C4E-062076F4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>
            <a:extLst>
              <a:ext uri="{FF2B5EF4-FFF2-40B4-BE49-F238E27FC236}">
                <a16:creationId xmlns:a16="http://schemas.microsoft.com/office/drawing/2014/main" id="{D256AF67-C6F1-491E-B3C0-A398C36C1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11B52A41-A5D9-413B-AE33-AD7B44655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621D2A7F-0777-4D01-B50F-FD008A7FA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>
            <a:extLst>
              <a:ext uri="{FF2B5EF4-FFF2-40B4-BE49-F238E27FC236}">
                <a16:creationId xmlns:a16="http://schemas.microsoft.com/office/drawing/2014/main" id="{6FA6F68F-040F-4841-814A-FC7AD19C1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>
            <a:extLst>
              <a:ext uri="{FF2B5EF4-FFF2-40B4-BE49-F238E27FC236}">
                <a16:creationId xmlns:a16="http://schemas.microsoft.com/office/drawing/2014/main" id="{4E6B083E-4FC6-49B7-A233-A7C1F954F3F1}"/>
              </a:ext>
            </a:extLst>
          </p:cNvPr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>
            <a:extLst>
              <a:ext uri="{FF2B5EF4-FFF2-40B4-BE49-F238E27FC236}">
                <a16:creationId xmlns:a16="http://schemas.microsoft.com/office/drawing/2014/main" id="{1844DAC9-3BBB-4646-B35A-7469CB2F5E62}"/>
              </a:ext>
            </a:extLst>
          </p:cNvPr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23189EB2-8D7F-4B66-A870-372F9080B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Directory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68D5038-6AED-4F92-9219-4892CB69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Files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66B718BB-137B-450B-95B5-BF8EB0DB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Helvetica" panose="020B0604020202020204" pitchFamily="3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>
              <a:rPr lang="en-US" altLang="en-US" sz="2400" dirty="0"/>
              <a:t>File Concept</a:t>
            </a:r>
          </a:p>
          <a:p>
            <a:r>
              <a:rPr lang="en-US" altLang="en-US" sz="2400" dirty="0"/>
              <a:t>Access Methods</a:t>
            </a:r>
          </a:p>
          <a:p>
            <a:r>
              <a:rPr lang="en-US" altLang="en-US" sz="2400" dirty="0"/>
              <a:t>Disk and Directory Structure</a:t>
            </a:r>
          </a:p>
          <a:p>
            <a:r>
              <a:rPr lang="en-US" altLang="en-US" sz="2400" dirty="0"/>
              <a:t>File-System Mounting</a:t>
            </a:r>
          </a:p>
          <a:p>
            <a:r>
              <a:rPr lang="en-US" altLang="en-US" sz="2400" dirty="0"/>
              <a:t>File Sharing</a:t>
            </a:r>
          </a:p>
          <a:p>
            <a:r>
              <a:rPr lang="en-US" altLang="en-US" sz="2400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287624"/>
            <a:ext cx="7716415" cy="4363876"/>
          </a:xfrm>
        </p:spPr>
        <p:txBody>
          <a:bodyPr/>
          <a:lstStyle/>
          <a:p>
            <a:r>
              <a:rPr lang="en-US" altLang="en-US" sz="2000" dirty="0"/>
              <a:t>Disk can be subdivided into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pPr lvl="1"/>
            <a:r>
              <a:rPr lang="en-US" altLang="en-US" sz="2000" dirty="0"/>
              <a:t>Disks or partitions can be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protected against failure</a:t>
            </a:r>
          </a:p>
          <a:p>
            <a:pPr lvl="1"/>
            <a:r>
              <a:rPr lang="en-US" altLang="en-US" sz="2000" dirty="0"/>
              <a:t>Disk or partition can be used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without a file system,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with a file system</a:t>
            </a:r>
          </a:p>
          <a:p>
            <a:pPr lvl="1"/>
            <a:r>
              <a:rPr lang="en-US" altLang="en-US" sz="2000" dirty="0"/>
              <a:t>Partitions also known as minidisks, slices</a:t>
            </a:r>
          </a:p>
          <a:p>
            <a:r>
              <a:rPr lang="en-US" altLang="en-US" sz="2000" dirty="0"/>
              <a:t>Entity containing file system known as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pPr lvl="1"/>
            <a:r>
              <a:rPr lang="en-US" altLang="en-US" sz="2000" dirty="0"/>
              <a:t>Each volume containing file system also tracks that file system</a:t>
            </a:r>
            <a:r>
              <a:rPr lang="ja-JP" altLang="en-US" sz="2000" dirty="0"/>
              <a:t>’</a:t>
            </a:r>
            <a:r>
              <a:rPr lang="en-US" altLang="ja-JP" sz="2000" dirty="0"/>
              <a:t>s info in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sz="2000" dirty="0">
                <a:solidFill>
                  <a:srgbClr val="3366FF"/>
                </a:solidFill>
              </a:rPr>
              <a:t> </a:t>
            </a:r>
            <a:r>
              <a:rPr lang="en-US" altLang="ja-JP" sz="2000" dirty="0"/>
              <a:t>or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sz="2000" b="1" dirty="0">
                <a:solidFill>
                  <a:srgbClr val="3366FF"/>
                </a:solidFill>
              </a:rPr>
              <a:t> </a:t>
            </a:r>
            <a:r>
              <a:rPr lang="en-US" altLang="ja-JP" sz="2000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sz="2000" dirty="0"/>
              <a:t>As well as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there are many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000" dirty="0"/>
              <a:t>, frequently all within the same OS or computer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220" y="23537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284353"/>
            <a:ext cx="7688423" cy="4530725"/>
          </a:xfrm>
        </p:spPr>
        <p:txBody>
          <a:bodyPr/>
          <a:lstStyle/>
          <a:p>
            <a:r>
              <a:rPr lang="en-US" altLang="en-US" sz="2000" dirty="0"/>
              <a:t>We mostly talk of general-purpose file systems</a:t>
            </a:r>
          </a:p>
          <a:p>
            <a:pPr lvl="1"/>
            <a:r>
              <a:rPr lang="en-US" altLang="en-US" sz="2000" dirty="0"/>
              <a:t>But systems frequently have may file systems, some general- and some special-purpose</a:t>
            </a:r>
          </a:p>
          <a:p>
            <a:r>
              <a:rPr lang="en-US" altLang="en-US" sz="2000" dirty="0"/>
              <a:t>Consider Solaris has</a:t>
            </a:r>
          </a:p>
          <a:p>
            <a:pPr lvl="1"/>
            <a:r>
              <a:rPr lang="en-US" altLang="en-US" sz="2000" dirty="0" err="1"/>
              <a:t>tmpfs</a:t>
            </a:r>
            <a:r>
              <a:rPr lang="en-US" altLang="en-US" sz="2000" dirty="0"/>
              <a:t> – </a:t>
            </a:r>
            <a:r>
              <a:rPr lang="en-US" altLang="en-US" sz="2000" dirty="0">
                <a:solidFill>
                  <a:srgbClr val="0000FF"/>
                </a:solidFill>
              </a:rPr>
              <a:t>memory</a:t>
            </a:r>
            <a:r>
              <a:rPr lang="en-US" altLang="en-US" sz="2000" dirty="0"/>
              <a:t>-based volatile FS for fast, temporary I/O</a:t>
            </a:r>
          </a:p>
          <a:p>
            <a:pPr lvl="1"/>
            <a:r>
              <a:rPr lang="en-US" altLang="en-US" sz="2000" dirty="0" err="1"/>
              <a:t>objfs</a:t>
            </a:r>
            <a:r>
              <a:rPr lang="en-US" altLang="en-US" sz="2000" dirty="0"/>
              <a:t> – interface into </a:t>
            </a:r>
            <a:r>
              <a:rPr lang="en-US" altLang="en-US" sz="2000" dirty="0">
                <a:solidFill>
                  <a:srgbClr val="0000FF"/>
                </a:solidFill>
              </a:rPr>
              <a:t>kernel memory </a:t>
            </a:r>
            <a:r>
              <a:rPr lang="en-US" altLang="en-US" sz="2000" dirty="0"/>
              <a:t>to get kernel symbols for debugging</a:t>
            </a:r>
          </a:p>
          <a:p>
            <a:pPr lvl="1"/>
            <a:r>
              <a:rPr lang="en-US" altLang="en-US" sz="2000" dirty="0" err="1"/>
              <a:t>ctfs</a:t>
            </a:r>
            <a:r>
              <a:rPr lang="en-US" altLang="en-US" sz="2000" dirty="0"/>
              <a:t> – contract file system for managing </a:t>
            </a:r>
            <a:r>
              <a:rPr lang="en-US" altLang="en-US" sz="2000" dirty="0">
                <a:solidFill>
                  <a:srgbClr val="0000FF"/>
                </a:solidFill>
              </a:rPr>
              <a:t>daemons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2000" dirty="0" err="1"/>
              <a:t>lofs</a:t>
            </a:r>
            <a:r>
              <a:rPr lang="en-US" altLang="en-US" sz="2000" dirty="0"/>
              <a:t> – loopback file system allows one FS to be accessed in place of another</a:t>
            </a:r>
          </a:p>
          <a:p>
            <a:pPr lvl="1"/>
            <a:r>
              <a:rPr lang="en-US" altLang="en-US" sz="2000" dirty="0" err="1"/>
              <a:t>procfs</a:t>
            </a:r>
            <a:r>
              <a:rPr lang="en-US" altLang="en-US" sz="2000" dirty="0"/>
              <a:t> – kernel interface to </a:t>
            </a:r>
            <a:r>
              <a:rPr lang="en-US" altLang="en-US" sz="2000" dirty="0">
                <a:solidFill>
                  <a:srgbClr val="0000FF"/>
                </a:solidFill>
              </a:rPr>
              <a:t>process</a:t>
            </a:r>
            <a:r>
              <a:rPr lang="en-US" altLang="en-US" sz="2000" dirty="0"/>
              <a:t> structures</a:t>
            </a:r>
          </a:p>
          <a:p>
            <a:pPr lvl="1"/>
            <a:r>
              <a:rPr lang="en-US" altLang="en-US" sz="2000" dirty="0" err="1"/>
              <a:t>ufs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zfs</a:t>
            </a:r>
            <a:r>
              <a:rPr lang="en-US" altLang="en-US" sz="2000" dirty="0"/>
              <a:t> – general purpose file systems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303" y="2441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>
              <a:rPr lang="en-US" altLang="en-US" sz="2400" dirty="0"/>
              <a:t>Search for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Create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Delete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List a directory</a:t>
            </a:r>
          </a:p>
          <a:p>
            <a:endParaRPr lang="en-US" altLang="en-US" sz="1000" dirty="0"/>
          </a:p>
          <a:p>
            <a:r>
              <a:rPr lang="en-US" altLang="en-US" sz="2400" dirty="0"/>
              <a:t>Rename a file</a:t>
            </a:r>
          </a:p>
          <a:p>
            <a:endParaRPr lang="en-US" altLang="en-US" sz="1000" dirty="0"/>
          </a:p>
          <a:p>
            <a:r>
              <a:rPr lang="en-US" altLang="en-US" sz="2400" dirty="0"/>
              <a:t>Traverse the file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34394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804472"/>
            <a:ext cx="7374683" cy="4460875"/>
          </a:xfrm>
        </p:spPr>
        <p:txBody>
          <a:bodyPr/>
          <a:lstStyle/>
          <a:p>
            <a:r>
              <a:rPr lang="en-US" altLang="en-US" sz="2400" dirty="0"/>
              <a:t>Efficiency – locating a file quickly</a:t>
            </a:r>
          </a:p>
          <a:p>
            <a:r>
              <a:rPr lang="en-US" altLang="en-US" sz="2400" dirty="0"/>
              <a:t>Naming – convenient to users</a:t>
            </a:r>
          </a:p>
          <a:p>
            <a:pPr lvl="1"/>
            <a:r>
              <a:rPr lang="en-US" altLang="en-US" sz="2400" dirty="0"/>
              <a:t>Two users can have the same name for different files</a:t>
            </a:r>
          </a:p>
          <a:p>
            <a:pPr lvl="1"/>
            <a:r>
              <a:rPr lang="en-US" altLang="en-US" sz="2400" dirty="0"/>
              <a:t>The same file can have several different names</a:t>
            </a:r>
          </a:p>
          <a:p>
            <a:r>
              <a:rPr lang="en-US" altLang="en-US" sz="2400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256784"/>
            <a:ext cx="718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sz="2400" dirty="0"/>
              <a:t>A single directory for all users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Naming problem</a:t>
            </a:r>
          </a:p>
          <a:p>
            <a:r>
              <a:rPr lang="en-US" altLang="en-US" sz="2400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724" y="2193715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sz="2000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964" y="24966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350088"/>
            <a:ext cx="7613781" cy="4530725"/>
          </a:xfrm>
        </p:spPr>
        <p:txBody>
          <a:bodyPr/>
          <a:lstStyle/>
          <a:p>
            <a:r>
              <a:rPr lang="en-US" altLang="en-US" sz="2400" dirty="0"/>
              <a:t>Efficient searching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Grouping Capability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Current directory (working directory)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47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Absolute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sz="2000" dirty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z="2000" dirty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dirty="0"/>
              <a:t>	Example:  if in current directory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Helvetica" panose="020B0604020202020204" pitchFamily="34" charset="0"/>
              </a:rPr>
              <a:t>Deleting </a:t>
            </a:r>
            <a:r>
              <a:rPr lang="ja-JP" altLang="en-US" sz="2400" dirty="0">
                <a:latin typeface="Helvetica" panose="020B0604020202020204" pitchFamily="34" charset="0"/>
              </a:rPr>
              <a:t>“</a:t>
            </a:r>
            <a:r>
              <a:rPr lang="en-US" altLang="ja-JP" sz="2400" dirty="0">
                <a:latin typeface="Helvetica" panose="020B0604020202020204" pitchFamily="34" charset="0"/>
              </a:rPr>
              <a:t>mail</a:t>
            </a:r>
            <a:r>
              <a:rPr lang="ja-JP" altLang="en-US" sz="2400" dirty="0">
                <a:latin typeface="Helvetica" panose="020B0604020202020204" pitchFamily="34" charset="0"/>
              </a:rPr>
              <a:t>”</a:t>
            </a:r>
            <a:r>
              <a:rPr lang="en-US" altLang="ja-JP" sz="2400" dirty="0">
                <a:latin typeface="Helvetica" panose="020B0604020202020204" pitchFamily="34" charset="0"/>
              </a:rPr>
              <a:t> </a:t>
            </a:r>
            <a:r>
              <a:rPr lang="en-US" altLang="ja-JP" sz="2400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sz="2400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sz="2400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sz="24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85" y="4307682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94F17E-A241-488A-BC65-2AAC5ED0B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371A58D-A8E3-4A35-A32D-F80D44774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71" y="1233488"/>
            <a:ext cx="7632438" cy="4530725"/>
          </a:xfrm>
        </p:spPr>
        <p:txBody>
          <a:bodyPr/>
          <a:lstStyle/>
          <a:p>
            <a:r>
              <a:rPr lang="en-US" altLang="en-US" sz="2400" dirty="0"/>
              <a:t>To explain the functions of file systems</a:t>
            </a:r>
          </a:p>
          <a:p>
            <a:r>
              <a:rPr lang="en-US" altLang="en-US" sz="2400" dirty="0"/>
              <a:t>To describe the </a:t>
            </a:r>
            <a:r>
              <a:rPr lang="en-US" altLang="en-US" sz="2400" dirty="0">
                <a:solidFill>
                  <a:srgbClr val="0000FF"/>
                </a:solidFill>
              </a:rPr>
              <a:t>interfaces</a:t>
            </a:r>
            <a:r>
              <a:rPr lang="en-US" altLang="en-US" sz="2400" dirty="0"/>
              <a:t> to file systems</a:t>
            </a:r>
          </a:p>
          <a:p>
            <a:r>
              <a:rPr lang="en-US" altLang="en-US" sz="2400" dirty="0"/>
              <a:t>To discuss file-system design tradeoffs, including access methods, file sharing, file locking, and directory structures</a:t>
            </a:r>
          </a:p>
          <a:p>
            <a:r>
              <a:rPr lang="en-US" altLang="en-US" sz="2400" dirty="0"/>
              <a:t>To explore file-system protection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788" y="1677988"/>
            <a:ext cx="4960937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25782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sz="2400" dirty="0"/>
              <a:t>Two different names (aliasing)</a:t>
            </a:r>
          </a:p>
          <a:p>
            <a:r>
              <a:rPr lang="en-US" altLang="en-US" sz="2400" dirty="0"/>
              <a:t>If </a:t>
            </a:r>
            <a:r>
              <a:rPr lang="en-US" altLang="en-US" sz="2400" b="1" i="1" dirty="0" err="1"/>
              <a:t>dict</a:t>
            </a:r>
            <a:r>
              <a:rPr lang="en-US" altLang="en-US" sz="2400" dirty="0"/>
              <a:t> deletes </a:t>
            </a:r>
            <a:r>
              <a:rPr lang="en-US" altLang="en-US" sz="2400" b="1" i="1" dirty="0"/>
              <a:t>list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/>
              <a:t>	Solutions: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, so we can delete all pointers</a:t>
            </a:r>
          </a:p>
          <a:p>
            <a:pPr lvl="2"/>
            <a:r>
              <a:rPr lang="en-US" altLang="en-US" sz="2400" dirty="0"/>
              <a:t>Variable size records problem</a:t>
            </a:r>
          </a:p>
          <a:p>
            <a:pPr lvl="1"/>
            <a:r>
              <a:rPr lang="en-US" altLang="en-US" sz="2400" dirty="0" err="1"/>
              <a:t>Backpointers</a:t>
            </a:r>
            <a:r>
              <a:rPr lang="en-US" altLang="en-US" sz="2400" dirty="0"/>
              <a:t> using a daisy chain organization</a:t>
            </a:r>
          </a:p>
          <a:p>
            <a:pPr lvl="2"/>
            <a:r>
              <a:rPr lang="en-US" altLang="en-US" sz="2400" dirty="0"/>
              <a:t>Entry-hold-count solution</a:t>
            </a:r>
          </a:p>
          <a:p>
            <a:r>
              <a:rPr lang="en-US" altLang="en-US" sz="2400" dirty="0"/>
              <a:t>New directory entry type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400" dirty="0"/>
              <a:t> – another name (pointer) to an existing file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follow pointer to locate the file</a:t>
            </a:r>
            <a:endParaRPr lang="en-US" altLang="en-US" sz="24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>
              <a:rPr lang="en-US" altLang="en-US" sz="2400" dirty="0"/>
              <a:t>How do we guarantee no cycles?</a:t>
            </a:r>
          </a:p>
          <a:p>
            <a:pPr lvl="1"/>
            <a:r>
              <a:rPr lang="en-US" altLang="en-US" sz="2400" dirty="0"/>
              <a:t>Allow only links to file not subdirectories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sz="2400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239166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220896" cy="2828925"/>
          </a:xfrm>
        </p:spPr>
        <p:txBody>
          <a:bodyPr/>
          <a:lstStyle/>
          <a:p>
            <a:r>
              <a:rPr lang="en-US" altLang="en-US" sz="2000" dirty="0"/>
              <a:t>A file system must be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mounted</a:t>
            </a:r>
            <a:r>
              <a:rPr lang="en-US" altLang="en-US" sz="2000" dirty="0"/>
              <a:t> before it can be accessed</a:t>
            </a:r>
            <a:endParaRPr lang="en-US" altLang="en-US" sz="2000" b="1" dirty="0">
              <a:solidFill>
                <a:srgbClr val="3366FF"/>
              </a:solidFill>
            </a:endParaRPr>
          </a:p>
          <a:p>
            <a:r>
              <a:rPr lang="en-US" altLang="en-US" sz="2000" dirty="0"/>
              <a:t>A unmounted file system (i.e., Fig. 11-11(b)) is mounted at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88" y="2389188"/>
            <a:ext cx="59102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4357501-83E4-4854-B9A7-6FA40DE39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412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  <a:endParaRPr lang="en-US" altLang="en-US" sz="2400" dirty="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64E64CAE-ADC5-46F9-B605-0505598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266825"/>
            <a:ext cx="2984500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162474"/>
            <a:ext cx="7646501" cy="4530725"/>
          </a:xfrm>
        </p:spPr>
        <p:txBody>
          <a:bodyPr/>
          <a:lstStyle/>
          <a:p>
            <a:r>
              <a:rPr lang="en-US" altLang="en-US" sz="2000" dirty="0"/>
              <a:t>Sharing of files on multi-user systems is desirable</a:t>
            </a:r>
          </a:p>
          <a:p>
            <a:r>
              <a:rPr lang="en-US" altLang="en-US" sz="2000" dirty="0"/>
              <a:t>Sharing may be done through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sz="2000" dirty="0"/>
              <a:t> scheme</a:t>
            </a:r>
          </a:p>
          <a:p>
            <a:r>
              <a:rPr lang="en-US" altLang="en-US" sz="2000" dirty="0"/>
              <a:t>On distributed systems, files may be shared across a network</a:t>
            </a:r>
          </a:p>
          <a:p>
            <a:r>
              <a:rPr lang="en-US" altLang="en-US" sz="2000" dirty="0"/>
              <a:t>Network File System (NFS) is a common distributed file-sharing method</a:t>
            </a:r>
          </a:p>
          <a:p>
            <a:r>
              <a:rPr lang="en-US" altLang="en-US" sz="2000" dirty="0"/>
              <a:t>If multi-user system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identify users, allowing permissions and protections to be per-user</a:t>
            </a:r>
            <a:br>
              <a:rPr lang="en-US" altLang="en-US" sz="2000" dirty="0"/>
            </a:b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Group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allow users to be in groups, permitting group access rights</a:t>
            </a:r>
          </a:p>
          <a:p>
            <a:pPr lvl="1"/>
            <a:r>
              <a:rPr lang="en-US" altLang="en-US" sz="2000" dirty="0"/>
              <a:t>Owner of a file / directory</a:t>
            </a:r>
          </a:p>
          <a:p>
            <a:pPr lvl="1"/>
            <a:r>
              <a:rPr lang="en-US" altLang="en-US" sz="2000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0606" y="245287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Client-server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OS file system 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4138" y="23916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77925"/>
            <a:ext cx="7688197" cy="4429125"/>
          </a:xfrm>
        </p:spPr>
        <p:txBody>
          <a:bodyPr/>
          <a:lstStyle/>
          <a:p>
            <a:r>
              <a:rPr lang="en-US" altLang="en-US" sz="2000" dirty="0"/>
              <a:t>All file systems have failure modes</a:t>
            </a:r>
          </a:p>
          <a:p>
            <a:pPr lvl="1"/>
            <a:r>
              <a:rPr lang="en-US" altLang="en-US" sz="2000" dirty="0"/>
              <a:t>For example corruption of directory structures or other non-user data, called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metadata</a:t>
            </a:r>
          </a:p>
          <a:p>
            <a:r>
              <a:rPr lang="en-US" altLang="en-US" sz="2000" dirty="0"/>
              <a:t>Remote file systems add new failure modes, due to network failure, server failure</a:t>
            </a:r>
          </a:p>
          <a:p>
            <a:r>
              <a:rPr lang="en-US" altLang="en-US" sz="2000" dirty="0"/>
              <a:t>Recovery from failure can involve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about status of each remote request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Stateless</a:t>
            </a:r>
            <a:r>
              <a:rPr lang="en-US" altLang="en-US" sz="2000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220" y="24330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240295"/>
            <a:ext cx="7660204" cy="5003800"/>
          </a:xfrm>
        </p:spPr>
        <p:txBody>
          <a:bodyPr/>
          <a:lstStyle/>
          <a:p>
            <a:r>
              <a:rPr lang="en-US" altLang="en-US" sz="2000" dirty="0"/>
              <a:t>Specify how multiple users are to access a shared file simultaneously</a:t>
            </a:r>
          </a:p>
          <a:p>
            <a:pPr lvl="1"/>
            <a:r>
              <a:rPr lang="en-US" altLang="en-US" sz="2000" dirty="0"/>
              <a:t>Similar to Ch.6 process synchronization algorithms</a:t>
            </a:r>
          </a:p>
          <a:p>
            <a:pPr lvl="2"/>
            <a:r>
              <a:rPr lang="en-US" altLang="en-US" sz="2000" dirty="0"/>
              <a:t>Tend to be less complex due to disk I/O and network latency (for remote file systems)</a:t>
            </a:r>
          </a:p>
          <a:p>
            <a:pPr lvl="1"/>
            <a:r>
              <a:rPr lang="en-US" altLang="en-US" sz="2000" dirty="0"/>
              <a:t>Unix file system (UFS) implements </a:t>
            </a:r>
            <a:r>
              <a:rPr lang="en-US" altLang="en-US" sz="2000" dirty="0">
                <a:solidFill>
                  <a:srgbClr val="0000FF"/>
                </a:solidFill>
              </a:rPr>
              <a:t>UNIX semantics</a:t>
            </a:r>
            <a:r>
              <a:rPr lang="en-US" altLang="en-US" sz="2000" dirty="0"/>
              <a:t>:</a:t>
            </a:r>
          </a:p>
          <a:p>
            <a:pPr lvl="2"/>
            <a:r>
              <a:rPr lang="en-US" altLang="en-US" sz="2000" dirty="0"/>
              <a:t>Writes to an open file visible immediately to other users of the same open file</a:t>
            </a:r>
          </a:p>
          <a:p>
            <a:pPr lvl="2"/>
            <a:r>
              <a:rPr lang="en-US" altLang="en-US" sz="2000" dirty="0"/>
              <a:t>Sharing file pointer to allow multiple users to read and write concurrently</a:t>
            </a:r>
          </a:p>
          <a:p>
            <a:pPr lvl="1"/>
            <a:r>
              <a:rPr lang="en-US" altLang="en-US" sz="2000" dirty="0"/>
              <a:t>Andrew File System (AFS) implemented complex remote file sharing semantics - </a:t>
            </a:r>
            <a:r>
              <a:rPr lang="en-US" altLang="en-US" sz="2000" dirty="0">
                <a:solidFill>
                  <a:srgbClr val="0000FF"/>
                </a:solidFill>
              </a:rPr>
              <a:t>session semantics</a:t>
            </a:r>
          </a:p>
          <a:p>
            <a:pPr lvl="2"/>
            <a:r>
              <a:rPr lang="en-US" altLang="en-US" sz="2000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>
              <a:rPr lang="en-US" altLang="en-US" sz="2400" dirty="0"/>
              <a:t>Contiguous logical address space</a:t>
            </a:r>
          </a:p>
          <a:p>
            <a:r>
              <a:rPr lang="en-US" altLang="en-US" sz="2400" dirty="0"/>
              <a:t>Types: </a:t>
            </a:r>
          </a:p>
          <a:p>
            <a:pPr lvl="1"/>
            <a:r>
              <a:rPr lang="en-US" altLang="en-US" sz="2400" dirty="0"/>
              <a:t>Data</a:t>
            </a:r>
          </a:p>
          <a:p>
            <a:pPr lvl="2"/>
            <a:r>
              <a:rPr lang="en-US" altLang="en-US" sz="2400" dirty="0"/>
              <a:t>numeric</a:t>
            </a:r>
          </a:p>
          <a:p>
            <a:pPr lvl="2"/>
            <a:r>
              <a:rPr lang="en-US" altLang="en-US" sz="2400" dirty="0"/>
              <a:t>character</a:t>
            </a:r>
          </a:p>
          <a:p>
            <a:pPr lvl="2"/>
            <a:r>
              <a:rPr lang="en-US" altLang="en-US" sz="2400" dirty="0"/>
              <a:t>binary</a:t>
            </a:r>
          </a:p>
          <a:p>
            <a:pPr lvl="1"/>
            <a:r>
              <a:rPr lang="en-US" altLang="en-US" sz="2400" dirty="0"/>
              <a:t>Program</a:t>
            </a:r>
          </a:p>
          <a:p>
            <a:r>
              <a:rPr lang="en-US" altLang="en-US" sz="2400" dirty="0"/>
              <a:t>Contents defined by file’s creator</a:t>
            </a:r>
          </a:p>
          <a:p>
            <a:pPr lvl="1"/>
            <a:r>
              <a:rPr lang="en-US" altLang="en-US" sz="2400" dirty="0"/>
              <a:t>Many types</a:t>
            </a:r>
          </a:p>
          <a:p>
            <a:pPr lvl="2"/>
            <a:r>
              <a:rPr lang="en-US" altLang="en-US" sz="2400" dirty="0"/>
              <a:t>Consider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,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2490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 sz="2000" dirty="0"/>
              <a:t>File owner/creator should be able to control:</a:t>
            </a:r>
          </a:p>
          <a:p>
            <a:pPr lvl="1"/>
            <a:r>
              <a:rPr lang="en-US" altLang="en-US" sz="2000" dirty="0"/>
              <a:t>what can be done</a:t>
            </a:r>
          </a:p>
          <a:p>
            <a:pPr lvl="1"/>
            <a:r>
              <a:rPr lang="en-US" altLang="en-US" sz="2000" dirty="0"/>
              <a:t>by whom</a:t>
            </a:r>
          </a:p>
          <a:p>
            <a:r>
              <a:rPr lang="en-US" altLang="en-US" sz="2000" dirty="0"/>
              <a:t>Types of access</a:t>
            </a:r>
          </a:p>
          <a:p>
            <a:pPr lvl="1"/>
            <a:r>
              <a:rPr lang="en-US" altLang="en-US" sz="2000" b="1" dirty="0"/>
              <a:t>Read</a:t>
            </a:r>
          </a:p>
          <a:p>
            <a:pPr lvl="1"/>
            <a:r>
              <a:rPr lang="en-US" altLang="en-US" sz="2000" b="1" dirty="0"/>
              <a:t>Write</a:t>
            </a:r>
          </a:p>
          <a:p>
            <a:pPr lvl="1"/>
            <a:r>
              <a:rPr lang="en-US" altLang="en-US" sz="2000" b="1" dirty="0"/>
              <a:t>Execute</a:t>
            </a:r>
          </a:p>
          <a:p>
            <a:pPr lvl="1"/>
            <a:r>
              <a:rPr lang="en-US" altLang="en-US" sz="2000" b="1" dirty="0"/>
              <a:t>Append</a:t>
            </a:r>
          </a:p>
          <a:p>
            <a:pPr lvl="1"/>
            <a:r>
              <a:rPr lang="en-US" altLang="en-US" sz="2000" b="1" dirty="0"/>
              <a:t>Delete</a:t>
            </a:r>
          </a:p>
          <a:p>
            <a:pPr lvl="1"/>
            <a:r>
              <a:rPr lang="en-US" altLang="en-US" sz="2000" b="1" dirty="0"/>
              <a:t>List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58408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particular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564356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466090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333" y="20245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24412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208088"/>
            <a:ext cx="6629400" cy="3030537"/>
          </a:xfr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23595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231640"/>
            <a:ext cx="7493389" cy="4363292"/>
          </a:xfrm>
        </p:spPr>
        <p:txBody>
          <a:bodyPr/>
          <a:lstStyle/>
          <a:p>
            <a:r>
              <a:rPr lang="en-US" altLang="en-US" sz="2000" b="1" dirty="0"/>
              <a:t>Name</a:t>
            </a:r>
            <a:r>
              <a:rPr lang="en-US" altLang="en-US" sz="2000" dirty="0"/>
              <a:t> – only information kept in human-readable form</a:t>
            </a:r>
          </a:p>
          <a:p>
            <a:r>
              <a:rPr lang="en-US" altLang="en-US" sz="2000" b="1" dirty="0"/>
              <a:t>Identifier</a:t>
            </a:r>
            <a:r>
              <a:rPr lang="en-US" altLang="en-US" sz="2000" dirty="0"/>
              <a:t> – unique tag (number) identifies file within file system</a:t>
            </a:r>
          </a:p>
          <a:p>
            <a:r>
              <a:rPr lang="en-US" altLang="en-US" sz="2000" b="1" dirty="0"/>
              <a:t>Type</a:t>
            </a:r>
            <a:r>
              <a:rPr lang="en-US" altLang="en-US" sz="2000" dirty="0"/>
              <a:t> – needed for systems that support different types</a:t>
            </a:r>
          </a:p>
          <a:p>
            <a:r>
              <a:rPr lang="en-US" altLang="en-US" sz="2000" b="1" dirty="0"/>
              <a:t>Location</a:t>
            </a:r>
            <a:r>
              <a:rPr lang="en-US" altLang="en-US" sz="2000" dirty="0"/>
              <a:t> – pointer to file location on device</a:t>
            </a:r>
          </a:p>
          <a:p>
            <a:r>
              <a:rPr lang="en-US" altLang="en-US" sz="2000" b="1" dirty="0"/>
              <a:t>Size</a:t>
            </a:r>
            <a:r>
              <a:rPr lang="en-US" altLang="en-US" sz="2000" dirty="0"/>
              <a:t> – current file size</a:t>
            </a:r>
          </a:p>
          <a:p>
            <a:r>
              <a:rPr lang="en-US" altLang="en-US" sz="2000" b="1" dirty="0"/>
              <a:t>Protection</a:t>
            </a:r>
            <a:r>
              <a:rPr lang="en-US" altLang="en-US" sz="2000" dirty="0"/>
              <a:t> – controls who can do reading, writing, executing</a:t>
            </a:r>
          </a:p>
          <a:p>
            <a:r>
              <a:rPr lang="en-US" altLang="en-US" sz="2000" b="1" dirty="0"/>
              <a:t>Time, date, and user identification</a:t>
            </a:r>
            <a:r>
              <a:rPr lang="en-US" altLang="en-US" sz="2000" dirty="0"/>
              <a:t> – data for protection, security, and usage monitoring</a:t>
            </a:r>
          </a:p>
          <a:p>
            <a:r>
              <a:rPr lang="en-US" altLang="en-US" sz="2000" dirty="0"/>
              <a:t>Information about files are kept in the directory structure, which is maintained on the disk</a:t>
            </a:r>
          </a:p>
          <a:p>
            <a:r>
              <a:rPr lang="en-US" altLang="en-US" sz="2000" dirty="0"/>
              <a:t>Many variations, including extended file attributes such as file checksum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2451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6" y="1219622"/>
            <a:ext cx="7688427" cy="4530725"/>
          </a:xfrm>
        </p:spPr>
        <p:txBody>
          <a:bodyPr/>
          <a:lstStyle/>
          <a:p>
            <a:r>
              <a:rPr lang="en-US" altLang="en-US" sz="2000" dirty="0"/>
              <a:t>File is an </a:t>
            </a:r>
            <a:r>
              <a:rPr lang="en-US" altLang="en-US" sz="2000" b="1" dirty="0"/>
              <a:t>abstract data type</a:t>
            </a:r>
          </a:p>
          <a:p>
            <a:r>
              <a:rPr lang="en-US" altLang="en-US" sz="2000" dirty="0"/>
              <a:t>6 basic operations</a:t>
            </a:r>
          </a:p>
          <a:p>
            <a:pPr lvl="1"/>
            <a:r>
              <a:rPr lang="en-US" altLang="en-US" sz="2000" b="1" dirty="0"/>
              <a:t>Create</a:t>
            </a:r>
          </a:p>
          <a:p>
            <a:pPr lvl="1"/>
            <a:r>
              <a:rPr lang="en-US" altLang="en-US" sz="2000" b="1" dirty="0"/>
              <a:t>Write – </a:t>
            </a:r>
            <a:r>
              <a:rPr lang="en-US" altLang="en-US" sz="2000" dirty="0"/>
              <a:t>at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location</a:t>
            </a:r>
          </a:p>
          <a:p>
            <a:pPr lvl="1"/>
            <a:r>
              <a:rPr lang="en-US" altLang="en-US" sz="2000" b="1" dirty="0"/>
              <a:t>Read – </a:t>
            </a:r>
            <a:r>
              <a:rPr lang="en-US" altLang="en-US" sz="2000" dirty="0"/>
              <a:t>at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location</a:t>
            </a:r>
          </a:p>
          <a:p>
            <a:pPr lvl="1"/>
            <a:r>
              <a:rPr lang="en-US" altLang="en-US" sz="2000" b="1" dirty="0"/>
              <a:t>Reposition within file -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pPr lvl="1"/>
            <a:r>
              <a:rPr lang="en-US" altLang="en-US" sz="2000" b="1" dirty="0"/>
              <a:t>Delete</a:t>
            </a:r>
          </a:p>
          <a:p>
            <a:pPr lvl="1"/>
            <a:r>
              <a:rPr lang="en-US" altLang="en-US" sz="2000" b="1" dirty="0"/>
              <a:t>Truncate</a:t>
            </a:r>
          </a:p>
          <a:p>
            <a:r>
              <a:rPr lang="en-US" altLang="en-US" sz="2000" dirty="0"/>
              <a:t>To avoid constant searching of the file entry in the directory,</a:t>
            </a:r>
          </a:p>
          <a:p>
            <a:pPr lvl="1"/>
            <a:r>
              <a:rPr lang="en-US" altLang="en-US" sz="2000" b="1" i="1" dirty="0"/>
              <a:t>Open(F</a:t>
            </a:r>
            <a:r>
              <a:rPr lang="en-US" altLang="en-US" sz="2000" b="1" i="1" baseline="-25000" dirty="0"/>
              <a:t>i</a:t>
            </a:r>
            <a:r>
              <a:rPr lang="en-US" altLang="en-US" sz="2000" b="1" i="1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search the directory structure on disk for entry 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, and move the content of entry to </a:t>
            </a:r>
            <a:r>
              <a:rPr lang="en-US" altLang="en-US" sz="2000" dirty="0">
                <a:solidFill>
                  <a:srgbClr val="0000FF"/>
                </a:solidFill>
              </a:rPr>
              <a:t>memory</a:t>
            </a:r>
          </a:p>
          <a:p>
            <a:pPr lvl="1"/>
            <a:r>
              <a:rPr lang="en-US" altLang="en-US" sz="2000" b="1" i="1" dirty="0"/>
              <a:t>Close (F</a:t>
            </a:r>
            <a:r>
              <a:rPr lang="en-US" altLang="en-US" sz="2000" b="1" i="1" baseline="-25000" dirty="0"/>
              <a:t>i</a:t>
            </a:r>
            <a:r>
              <a:rPr lang="en-US" altLang="en-US" sz="2000" b="1" i="1" dirty="0"/>
              <a:t>)</a:t>
            </a:r>
            <a:r>
              <a:rPr lang="en-US" altLang="en-US" sz="2000" b="1" dirty="0"/>
              <a:t> </a:t>
            </a:r>
            <a:r>
              <a:rPr lang="en-US" altLang="en-US" sz="2000" dirty="0"/>
              <a:t>– move the content of entry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F</a:t>
            </a:r>
            <a:r>
              <a:rPr lang="en-US" altLang="en-US" sz="2000" b="1" i="1" baseline="-25000" dirty="0"/>
              <a:t>i</a:t>
            </a:r>
            <a:r>
              <a:rPr lang="en-US" altLang="en-US" sz="2000" b="1" dirty="0"/>
              <a:t> </a:t>
            </a:r>
            <a:r>
              <a:rPr lang="en-US" altLang="en-US" sz="2000" dirty="0"/>
              <a:t>in memory to directory structure on disk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214085"/>
            <a:ext cx="7665160" cy="4530725"/>
          </a:xfrm>
        </p:spPr>
        <p:txBody>
          <a:bodyPr/>
          <a:lstStyle/>
          <a:p>
            <a:r>
              <a:rPr lang="en-US" altLang="en-US" sz="2400" dirty="0"/>
              <a:t>Several pieces of data are needed to manage open files: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400" dirty="0"/>
              <a:t>: tracks open files</a:t>
            </a:r>
          </a:p>
          <a:p>
            <a:pPr lvl="1"/>
            <a:r>
              <a:rPr lang="en-US" altLang="en-US" sz="2400" dirty="0"/>
              <a:t>File pointer:  pointer to last read/write location, per process that has the file open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sz="2400" dirty="0"/>
              <a:t>: counter of number of times a file is open – to allow removal of data from open-file table when the last process closes it</a:t>
            </a:r>
          </a:p>
          <a:p>
            <a:pPr lvl="1"/>
            <a:r>
              <a:rPr lang="en-US" altLang="en-US" sz="2400" dirty="0"/>
              <a:t>Disk location of the file: cache of data access information</a:t>
            </a:r>
          </a:p>
          <a:p>
            <a:pPr lvl="1"/>
            <a:r>
              <a:rPr lang="en-US" altLang="en-US" sz="2400" dirty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23537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1227788"/>
            <a:ext cx="7272302" cy="4538012"/>
          </a:xfrm>
        </p:spPr>
        <p:txBody>
          <a:bodyPr/>
          <a:lstStyle/>
          <a:p>
            <a:r>
              <a:rPr lang="en-US" altLang="en-US" sz="2000" dirty="0"/>
              <a:t>Open file locking provided by some OS and file systems</a:t>
            </a:r>
          </a:p>
          <a:p>
            <a:pPr lvl="1"/>
            <a:r>
              <a:rPr lang="en-US" altLang="en-US" sz="2000" dirty="0"/>
              <a:t>Mediates access to a file</a:t>
            </a:r>
          </a:p>
          <a:p>
            <a:pPr lvl="1"/>
            <a:r>
              <a:rPr lang="en-US" altLang="en-US" sz="2000" dirty="0"/>
              <a:t>Similar to reader-writer locks</a:t>
            </a:r>
          </a:p>
          <a:p>
            <a:pPr lvl="2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sz="2000" dirty="0"/>
              <a:t> similar to reader lock – several processes can acquire concurrently</a:t>
            </a:r>
          </a:p>
          <a:p>
            <a:pPr lvl="2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similar to writer lock</a:t>
            </a:r>
          </a:p>
          <a:p>
            <a:r>
              <a:rPr lang="en-US" altLang="en-US" sz="2000" dirty="0"/>
              <a:t>Mandatory or advisory: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sz="2000" dirty="0"/>
              <a:t> – access is denied depending on locks held and requested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sz="2000" dirty="0"/>
              <a:t> – processes can find status of locks and decide what to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8444</TotalTime>
  <Words>2155</Words>
  <Application>Microsoft Office PowerPoint</Application>
  <PresentationFormat>如螢幕大小 (4:3)</PresentationFormat>
  <Paragraphs>350</Paragraphs>
  <Slides>44</Slides>
  <Notes>44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3" baseType="lpstr">
      <vt:lpstr>Monotype Sorts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13:   File-System Interface</vt:lpstr>
      <vt:lpstr>Outline</vt:lpstr>
      <vt:lpstr>Objectives</vt:lpstr>
      <vt:lpstr>File Concept</vt:lpstr>
      <vt:lpstr>File Attributes</vt:lpstr>
      <vt:lpstr>File info Window on Mac OS X</vt:lpstr>
      <vt:lpstr>File Operations</vt:lpstr>
      <vt:lpstr>Open Files</vt:lpstr>
      <vt:lpstr>Open File Locking</vt:lpstr>
      <vt:lpstr>File Locking Example – Java API</vt:lpstr>
      <vt:lpstr>File Locking Example – Java API (Cont.)</vt:lpstr>
      <vt:lpstr>File Types – Filename Extension</vt:lpstr>
      <vt:lpstr>File Structure</vt:lpstr>
      <vt:lpstr>Access Methods</vt:lpstr>
      <vt:lpstr>Sequential-access File</vt:lpstr>
      <vt:lpstr>Simulation of Sequential Access on Direct-access File</vt:lpstr>
      <vt:lpstr>Other Access Methods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Tree-Structured Directories (Cont.)</vt:lpstr>
      <vt:lpstr>Tree-Structured Directories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Access-Control List Management</vt:lpstr>
      <vt:lpstr>A Sample UNIX Directory Listing</vt:lpstr>
      <vt:lpstr>End of Chapter 13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Chris Wang</cp:lastModifiedBy>
  <cp:revision>171</cp:revision>
  <dcterms:created xsi:type="dcterms:W3CDTF">2004-10-07T18:29:30Z</dcterms:created>
  <dcterms:modified xsi:type="dcterms:W3CDTF">2025-05-16T10:22:29Z</dcterms:modified>
</cp:coreProperties>
</file>