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4" r:id="rId6"/>
    <p:sldId id="267" r:id="rId7"/>
    <p:sldId id="260" r:id="rId8"/>
    <p:sldId id="265" r:id="rId9"/>
    <p:sldId id="261" r:id="rId10"/>
    <p:sldId id="268" r:id="rId11"/>
    <p:sldId id="263" r:id="rId12"/>
    <p:sldId id="262"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2023/10/3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2023/10/3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Educational </a:t>
            </a:r>
            <a:r>
              <a:rPr lang="en-US" altLang="zh-TW" dirty="0" smtClean="0"/>
              <a:t>Data </a:t>
            </a:r>
            <a:r>
              <a:rPr lang="en-US" altLang="zh-TW" dirty="0" smtClean="0"/>
              <a:t>Mining and Applications: </a:t>
            </a:r>
            <a:r>
              <a:rPr lang="en-US" altLang="zh-TW" dirty="0" smtClean="0"/>
              <a:t>HW#1</a:t>
            </a:r>
            <a:endParaRPr lang="zh-TW" altLang="en-US" dirty="0"/>
          </a:p>
        </p:txBody>
      </p:sp>
      <p:sp>
        <p:nvSpPr>
          <p:cNvPr id="3" name="副標題 2"/>
          <p:cNvSpPr>
            <a:spLocks noGrp="1"/>
          </p:cNvSpPr>
          <p:nvPr>
            <p:ph type="subTitle" idx="1"/>
          </p:nvPr>
        </p:nvSpPr>
        <p:spPr/>
        <p:txBody>
          <a:bodyPr/>
          <a:lstStyle/>
          <a:p>
            <a:endParaRPr lang="en-US" altLang="zh-TW" dirty="0" smtClean="0"/>
          </a:p>
          <a:p>
            <a:r>
              <a:rPr lang="en-US" altLang="zh-TW" dirty="0" smtClean="0"/>
              <a:t>By </a:t>
            </a:r>
            <a:r>
              <a:rPr lang="en-US" altLang="zh-TW" dirty="0" smtClean="0"/>
              <a:t>J. H. Wang</a:t>
            </a:r>
          </a:p>
          <a:p>
            <a:r>
              <a:rPr lang="en-US" altLang="zh-TW" dirty="0" smtClean="0"/>
              <a:t>Oct. 3, </a:t>
            </a:r>
            <a:r>
              <a:rPr lang="en-US" altLang="zh-TW" dirty="0" smtClean="0"/>
              <a:t>2023</a:t>
            </a:r>
            <a:endParaRPr lang="zh-TW" altLang="en-US" dirty="0"/>
          </a:p>
        </p:txBody>
      </p:sp>
    </p:spTree>
    <p:extLst>
      <p:ext uri="{BB962C8B-B14F-4D97-AF65-F5344CB8AC3E}">
        <p14:creationId xmlns:p14="http://schemas.microsoft.com/office/powerpoint/2010/main" val="1211868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3.11: </a:t>
            </a:r>
            <a:r>
              <a:rPr lang="en-US" altLang="zh-TW" dirty="0"/>
              <a:t>Using the data for </a:t>
            </a:r>
            <a:r>
              <a:rPr lang="en-US" altLang="zh-TW" i="1" dirty="0"/>
              <a:t>age </a:t>
            </a:r>
            <a:r>
              <a:rPr lang="en-US" altLang="zh-TW" dirty="0"/>
              <a:t>given in Exercise 3.3</a:t>
            </a:r>
            <a:r>
              <a:rPr lang="en-US" altLang="zh-TW" dirty="0" smtClean="0"/>
              <a:t>,</a:t>
            </a:r>
          </a:p>
          <a:p>
            <a:pPr lvl="1"/>
            <a:r>
              <a:rPr lang="en-US" altLang="zh-TW" dirty="0" smtClean="0"/>
              <a:t>(a) Plot </a:t>
            </a:r>
            <a:r>
              <a:rPr lang="en-US" altLang="zh-TW" dirty="0"/>
              <a:t>an equal-width histogram of width 10.</a:t>
            </a:r>
            <a:endParaRPr lang="en-US" altLang="zh-TW" dirty="0" smtClean="0"/>
          </a:p>
        </p:txBody>
      </p:sp>
    </p:spTree>
    <p:extLst>
      <p:ext uri="{BB962C8B-B14F-4D97-AF65-F5344CB8AC3E}">
        <p14:creationId xmlns:p14="http://schemas.microsoft.com/office/powerpoint/2010/main" val="241053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 Submission</a:t>
            </a:r>
            <a:endParaRPr lang="zh-TW" altLang="en-US" dirty="0"/>
          </a:p>
        </p:txBody>
      </p:sp>
      <p:sp>
        <p:nvSpPr>
          <p:cNvPr id="3" name="內容版面配置區 2"/>
          <p:cNvSpPr>
            <a:spLocks noGrp="1"/>
          </p:cNvSpPr>
          <p:nvPr>
            <p:ph idx="1"/>
          </p:nvPr>
        </p:nvSpPr>
        <p:spPr/>
        <p:txBody>
          <a:bodyPr/>
          <a:lstStyle/>
          <a:p>
            <a:r>
              <a:rPr lang="en-US" altLang="zh-TW" dirty="0" smtClean="0"/>
              <a:t>For hand-written exercises, please hand in your homework in class (paper version)</a:t>
            </a:r>
          </a:p>
          <a:p>
            <a:pPr lvl="1"/>
            <a:r>
              <a:rPr lang="en-US" altLang="zh-TW" dirty="0" smtClean="0"/>
              <a:t>Remember to specify your name and student ID</a:t>
            </a:r>
          </a:p>
          <a:p>
            <a:r>
              <a:rPr lang="en-US" altLang="zh-TW" dirty="0" smtClean="0"/>
              <a:t>For those who cannot come to class, please </a:t>
            </a:r>
            <a:r>
              <a:rPr lang="en-US" altLang="zh-TW" dirty="0" smtClean="0"/>
              <a:t>scan </a:t>
            </a:r>
            <a:r>
              <a:rPr lang="en-US" altLang="zh-TW" dirty="0" smtClean="0"/>
              <a:t>or </a:t>
            </a:r>
            <a:r>
              <a:rPr lang="en-US" altLang="zh-TW" dirty="0" smtClean="0"/>
              <a:t>type </a:t>
            </a:r>
            <a:r>
              <a:rPr lang="en-US" altLang="zh-TW" dirty="0" smtClean="0"/>
              <a:t>your answer for the homework in an electronic file and submit it online to </a:t>
            </a:r>
            <a:r>
              <a:rPr lang="en-US" altLang="zh-TW" dirty="0" err="1" smtClean="0"/>
              <a:t>iSchool</a:t>
            </a:r>
            <a:r>
              <a:rPr lang="en-US" altLang="zh-TW" dirty="0" smtClean="0"/>
              <a:t>+</a:t>
            </a:r>
          </a:p>
          <a:p>
            <a:pPr lvl="1"/>
            <a:r>
              <a:rPr lang="en-US" altLang="zh-TW" dirty="0" smtClean="0"/>
              <a:t>Under the item [Assignments]\[HW#1]</a:t>
            </a:r>
          </a:p>
          <a:p>
            <a:pPr lvl="1"/>
            <a:endParaRPr lang="en-US" altLang="zh-TW" dirty="0" smtClean="0"/>
          </a:p>
          <a:p>
            <a:pPr lvl="1"/>
            <a:endParaRPr lang="zh-TW" altLang="en-US" dirty="0"/>
          </a:p>
        </p:txBody>
      </p:sp>
    </p:spTree>
    <p:extLst>
      <p:ext uri="{BB962C8B-B14F-4D97-AF65-F5344CB8AC3E}">
        <p14:creationId xmlns:p14="http://schemas.microsoft.com/office/powerpoint/2010/main" val="2211693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Thanks for Your Attention!</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 #1</a:t>
            </a:r>
            <a:endParaRPr lang="zh-TW" altLang="en-US" dirty="0"/>
          </a:p>
        </p:txBody>
      </p:sp>
      <p:sp>
        <p:nvSpPr>
          <p:cNvPr id="3" name="內容版面配置區 2"/>
          <p:cNvSpPr>
            <a:spLocks noGrp="1"/>
          </p:cNvSpPr>
          <p:nvPr>
            <p:ph idx="1"/>
          </p:nvPr>
        </p:nvSpPr>
        <p:spPr/>
        <p:txBody>
          <a:bodyPr/>
          <a:lstStyle/>
          <a:p>
            <a:r>
              <a:rPr lang="en-US" altLang="zh-TW" dirty="0" smtClean="0"/>
              <a:t>Chap.2:</a:t>
            </a:r>
          </a:p>
          <a:p>
            <a:pPr lvl="1"/>
            <a:r>
              <a:rPr lang="en-US" altLang="zh-TW" dirty="0" smtClean="0"/>
              <a:t>2.2(e)(f)</a:t>
            </a:r>
          </a:p>
          <a:p>
            <a:pPr lvl="1"/>
            <a:r>
              <a:rPr lang="en-US" altLang="zh-TW" dirty="0" smtClean="0"/>
              <a:t>2.8(a)(b)</a:t>
            </a:r>
          </a:p>
          <a:p>
            <a:r>
              <a:rPr lang="en-US" altLang="zh-TW" dirty="0" smtClean="0"/>
              <a:t>Chap.3:</a:t>
            </a:r>
          </a:p>
          <a:p>
            <a:pPr lvl="1"/>
            <a:r>
              <a:rPr lang="en-US" altLang="zh-TW" dirty="0" smtClean="0"/>
              <a:t>3.3(a)(b)</a:t>
            </a:r>
          </a:p>
          <a:p>
            <a:pPr lvl="1"/>
            <a:r>
              <a:rPr lang="en-US" altLang="zh-TW" dirty="0" smtClean="0"/>
              <a:t>3.7(a)(b)</a:t>
            </a:r>
          </a:p>
          <a:p>
            <a:pPr lvl="1"/>
            <a:r>
              <a:rPr lang="en-US" altLang="zh-TW" dirty="0" smtClean="0"/>
              <a:t>3.8(b)</a:t>
            </a:r>
          </a:p>
          <a:p>
            <a:pPr lvl="1"/>
            <a:r>
              <a:rPr lang="en-US" altLang="zh-TW" dirty="0" smtClean="0"/>
              <a:t>3.11(a)</a:t>
            </a:r>
            <a:endParaRPr lang="en-US" altLang="zh-TW" dirty="0" smtClean="0"/>
          </a:p>
          <a:p>
            <a:r>
              <a:rPr lang="en-US" altLang="zh-TW" dirty="0" smtClean="0"/>
              <a:t>Due: 2 weeks (</a:t>
            </a:r>
            <a:r>
              <a:rPr lang="en-US" altLang="zh-TW" dirty="0" smtClean="0">
                <a:solidFill>
                  <a:srgbClr val="FF0000"/>
                </a:solidFill>
              </a:rPr>
              <a:t>Oct. 17, </a:t>
            </a:r>
            <a:r>
              <a:rPr lang="en-US" altLang="zh-TW" dirty="0" smtClean="0">
                <a:solidFill>
                  <a:srgbClr val="FF0000"/>
                </a:solidFill>
              </a:rPr>
              <a:t>2023</a:t>
            </a:r>
            <a:r>
              <a:rPr lang="en-US" altLang="zh-TW" dirty="0" smtClean="0"/>
              <a:t>)</a:t>
            </a:r>
            <a:endParaRPr lang="zh-TW" altLang="en-US" dirty="0"/>
          </a:p>
        </p:txBody>
      </p:sp>
    </p:spTree>
    <p:extLst>
      <p:ext uri="{BB962C8B-B14F-4D97-AF65-F5344CB8AC3E}">
        <p14:creationId xmlns:p14="http://schemas.microsoft.com/office/powerpoint/2010/main" val="236096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Chap.2</a:t>
            </a:r>
            <a:endParaRPr lang="zh-TW" altLang="en-US" dirty="0"/>
          </a:p>
        </p:txBody>
      </p:sp>
      <p:sp>
        <p:nvSpPr>
          <p:cNvPr id="3" name="內容版面配置區 2"/>
          <p:cNvSpPr>
            <a:spLocks noGrp="1"/>
          </p:cNvSpPr>
          <p:nvPr>
            <p:ph idx="1"/>
          </p:nvPr>
        </p:nvSpPr>
        <p:spPr/>
        <p:txBody>
          <a:bodyPr>
            <a:normAutofit/>
          </a:bodyPr>
          <a:lstStyle/>
          <a:p>
            <a:r>
              <a:rPr lang="en-US" altLang="zh-TW" dirty="0" smtClean="0"/>
              <a:t>2.2: </a:t>
            </a:r>
            <a:r>
              <a:rPr lang="en-US" altLang="zh-TW" dirty="0"/>
              <a:t>Suppose that the data for analysis includes the attribute </a:t>
            </a:r>
            <a:r>
              <a:rPr lang="en-US" altLang="zh-TW" i="1" dirty="0"/>
              <a:t>age</a:t>
            </a:r>
            <a:r>
              <a:rPr lang="en-US" altLang="zh-TW" dirty="0"/>
              <a:t>. The </a:t>
            </a:r>
            <a:r>
              <a:rPr lang="en-US" altLang="zh-TW" i="1" dirty="0"/>
              <a:t>age </a:t>
            </a:r>
            <a:r>
              <a:rPr lang="en-US" altLang="zh-TW" dirty="0"/>
              <a:t>values for the </a:t>
            </a:r>
            <a:r>
              <a:rPr lang="en-US" altLang="zh-TW" dirty="0" smtClean="0"/>
              <a:t>data tuples </a:t>
            </a:r>
            <a:r>
              <a:rPr lang="en-US" altLang="zh-TW" dirty="0"/>
              <a:t>are (in increasing order</a:t>
            </a:r>
            <a:r>
              <a:rPr lang="en-US" altLang="zh-TW" dirty="0" smtClean="0"/>
              <a:t>): 13</a:t>
            </a:r>
            <a:r>
              <a:rPr lang="en-US" altLang="zh-TW" dirty="0"/>
              <a:t>, 15, 16, 16, 19, 20, 20, 21, 22, 22, 25, 25, 25, 25, </a:t>
            </a:r>
            <a:r>
              <a:rPr lang="en-US" altLang="zh-TW" dirty="0" smtClean="0"/>
              <a:t>30, 33</a:t>
            </a:r>
            <a:r>
              <a:rPr lang="en-US" altLang="zh-TW" dirty="0"/>
              <a:t>, 33, 35, 35, 35, 35, 36, 40, 45, 46, 52, 70.</a:t>
            </a:r>
          </a:p>
          <a:p>
            <a:r>
              <a:rPr lang="en-US" altLang="zh-TW" dirty="0"/>
              <a:t>(e) Give the </a:t>
            </a:r>
            <a:r>
              <a:rPr lang="en-US" altLang="zh-TW" i="1" dirty="0"/>
              <a:t>five-number summary </a:t>
            </a:r>
            <a:r>
              <a:rPr lang="en-US" altLang="zh-TW" dirty="0"/>
              <a:t>of the data.</a:t>
            </a:r>
          </a:p>
          <a:p>
            <a:r>
              <a:rPr lang="en-US" altLang="zh-TW" dirty="0"/>
              <a:t>(f) Show a </a:t>
            </a:r>
            <a:r>
              <a:rPr lang="en-US" altLang="zh-TW" i="1" dirty="0"/>
              <a:t>boxplot </a:t>
            </a:r>
            <a:r>
              <a:rPr lang="en-US" altLang="zh-TW" dirty="0"/>
              <a:t>of the data.</a:t>
            </a:r>
            <a:endParaRPr lang="zh-TW" altLang="en-US" dirty="0"/>
          </a:p>
        </p:txBody>
      </p:sp>
    </p:spTree>
    <p:extLst>
      <p:ext uri="{BB962C8B-B14F-4D97-AF65-F5344CB8AC3E}">
        <p14:creationId xmlns:p14="http://schemas.microsoft.com/office/powerpoint/2010/main" val="204672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2.8: It is important to define or select similarity measures in data analysis. However, there is no commonly accepted subjective similarity measure. Results can vary depending on the similarity measures used. Nonetheless, seemingly different similarity measures may be equivalent after some transformation.</a:t>
            </a:r>
            <a:br>
              <a:rPr lang="en-US" altLang="zh-TW" dirty="0" smtClean="0"/>
            </a:br>
            <a:r>
              <a:rPr lang="en-US" altLang="zh-TW" dirty="0" smtClean="0"/>
              <a:t/>
            </a:r>
            <a:br>
              <a:rPr lang="en-US" altLang="zh-TW" dirty="0" smtClean="0"/>
            </a:br>
            <a:r>
              <a:rPr lang="en-US" altLang="zh-TW" dirty="0" smtClean="0"/>
              <a:t>(to be continued…)</a:t>
            </a:r>
            <a:br>
              <a:rPr lang="en-US" altLang="zh-TW" dirty="0" smtClean="0"/>
            </a:br>
            <a:endParaRPr lang="zh-TW" altLang="en-US" dirty="0"/>
          </a:p>
        </p:txBody>
      </p:sp>
    </p:spTree>
    <p:extLst>
      <p:ext uri="{BB962C8B-B14F-4D97-AF65-F5344CB8AC3E}">
        <p14:creationId xmlns:p14="http://schemas.microsoft.com/office/powerpoint/2010/main" val="1640548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sp>
        <p:nvSpPr>
          <p:cNvPr id="3" name="內容版面配置區 2"/>
          <p:cNvSpPr>
            <a:spLocks noGrp="1"/>
          </p:cNvSpPr>
          <p:nvPr>
            <p:ph sz="half" idx="1"/>
          </p:nvPr>
        </p:nvSpPr>
        <p:spPr/>
        <p:txBody>
          <a:bodyPr>
            <a:normAutofit fontScale="92500" lnSpcReduction="10000"/>
          </a:bodyPr>
          <a:lstStyle/>
          <a:p>
            <a:r>
              <a:rPr lang="en-US" altLang="zh-TW" dirty="0" smtClean="0"/>
              <a:t>(… continued from the previous slide)</a:t>
            </a:r>
            <a:br>
              <a:rPr lang="en-US" altLang="zh-TW" dirty="0" smtClean="0"/>
            </a:br>
            <a:r>
              <a:rPr lang="en-US" altLang="zh-TW" dirty="0" smtClean="0"/>
              <a:t/>
            </a:r>
            <a:br>
              <a:rPr lang="en-US" altLang="zh-TW" dirty="0" smtClean="0"/>
            </a:br>
            <a:r>
              <a:rPr lang="en-US" altLang="zh-TW" dirty="0" smtClean="0"/>
              <a:t>Suppose </a:t>
            </a:r>
            <a:r>
              <a:rPr lang="en-US" altLang="zh-TW" dirty="0"/>
              <a:t>we have the following 2-D data set</a:t>
            </a:r>
            <a:r>
              <a:rPr lang="en-US" altLang="zh-TW" dirty="0" smtClean="0"/>
              <a:t>:</a:t>
            </a:r>
          </a:p>
          <a:p>
            <a:pPr lvl="1"/>
            <a:r>
              <a:rPr lang="en-US" altLang="zh-TW" dirty="0" smtClean="0"/>
              <a:t>(a) Consider the data as 2-D data points. Given a new data point, x=(1.4,1.6) as a query, rank the database points based on similarity with the query using Euclidean distance, Manhattan distance, supremum distance, and cosine similarity.</a:t>
            </a:r>
            <a:endParaRPr lang="zh-TW" altLang="en-US" dirty="0" smtClean="0"/>
          </a:p>
          <a:p>
            <a:r>
              <a:rPr lang="en-US" altLang="zh-TW" dirty="0" smtClean="0"/>
              <a:t>(</a:t>
            </a:r>
            <a:r>
              <a:rPr lang="en-US" altLang="zh-TW" dirty="0"/>
              <a:t>to be continued…)</a:t>
            </a:r>
            <a:endParaRPr lang="zh-TW" altLang="en-US" dirty="0"/>
          </a:p>
        </p:txBody>
      </p:sp>
      <p:graphicFrame>
        <p:nvGraphicFramePr>
          <p:cNvPr id="6" name="內容版面配置區 5"/>
          <p:cNvGraphicFramePr>
            <a:graphicFrameLocks noGrp="1"/>
          </p:cNvGraphicFramePr>
          <p:nvPr>
            <p:ph sz="half" idx="2"/>
            <p:extLst>
              <p:ext uri="{D42A27DB-BD31-4B8C-83A1-F6EECF244321}">
                <p14:modId xmlns:p14="http://schemas.microsoft.com/office/powerpoint/2010/main" val="1194495852"/>
              </p:ext>
            </p:extLst>
          </p:nvPr>
        </p:nvGraphicFramePr>
        <p:xfrm>
          <a:off x="6172200" y="2888774"/>
          <a:ext cx="5181600" cy="22250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endParaRPr lang="zh-TW" altLang="en-US" dirty="0"/>
                    </a:p>
                  </a:txBody>
                  <a:tcPr/>
                </a:tc>
                <a:tc>
                  <a:txBody>
                    <a:bodyPr/>
                    <a:lstStyle/>
                    <a:p>
                      <a:r>
                        <a:rPr lang="en-US" altLang="zh-TW" dirty="0" smtClean="0"/>
                        <a:t>A1</a:t>
                      </a:r>
                      <a:endParaRPr lang="zh-TW" altLang="en-US" dirty="0"/>
                    </a:p>
                  </a:txBody>
                  <a:tcPr/>
                </a:tc>
                <a:tc>
                  <a:txBody>
                    <a:bodyPr/>
                    <a:lstStyle/>
                    <a:p>
                      <a:r>
                        <a:rPr lang="en-US" altLang="zh-TW" dirty="0" smtClean="0"/>
                        <a:t>A2</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smtClean="0"/>
                        <a:t>x1</a:t>
                      </a:r>
                      <a:endParaRPr lang="zh-TW" altLang="en-US" dirty="0"/>
                    </a:p>
                  </a:txBody>
                  <a:tcPr/>
                </a:tc>
                <a:tc>
                  <a:txBody>
                    <a:bodyPr/>
                    <a:lstStyle/>
                    <a:p>
                      <a:r>
                        <a:rPr lang="en-US" altLang="zh-TW" dirty="0" smtClean="0"/>
                        <a:t>1.5</a:t>
                      </a:r>
                      <a:endParaRPr lang="zh-TW" altLang="en-US" dirty="0"/>
                    </a:p>
                  </a:txBody>
                  <a:tcPr/>
                </a:tc>
                <a:tc>
                  <a:txBody>
                    <a:bodyPr/>
                    <a:lstStyle/>
                    <a:p>
                      <a:r>
                        <a:rPr lang="en-US" altLang="zh-TW" dirty="0" smtClean="0"/>
                        <a:t>1.7</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smtClean="0"/>
                        <a:t>x2</a:t>
                      </a:r>
                      <a:endParaRPr lang="zh-TW" altLang="en-US" dirty="0"/>
                    </a:p>
                  </a:txBody>
                  <a:tcPr/>
                </a:tc>
                <a:tc>
                  <a:txBody>
                    <a:bodyPr/>
                    <a:lstStyle/>
                    <a:p>
                      <a:r>
                        <a:rPr lang="en-US" altLang="zh-TW" dirty="0" smtClean="0"/>
                        <a:t>2</a:t>
                      </a:r>
                      <a:endParaRPr lang="zh-TW" altLang="en-US" dirty="0"/>
                    </a:p>
                  </a:txBody>
                  <a:tcPr/>
                </a:tc>
                <a:tc>
                  <a:txBody>
                    <a:bodyPr/>
                    <a:lstStyle/>
                    <a:p>
                      <a:r>
                        <a:rPr lang="en-US" altLang="zh-TW" dirty="0" smtClean="0"/>
                        <a:t>1.9</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smtClean="0"/>
                        <a:t>x3</a:t>
                      </a:r>
                      <a:endParaRPr lang="zh-TW" altLang="en-US" dirty="0"/>
                    </a:p>
                  </a:txBody>
                  <a:tcPr/>
                </a:tc>
                <a:tc>
                  <a:txBody>
                    <a:bodyPr/>
                    <a:lstStyle/>
                    <a:p>
                      <a:r>
                        <a:rPr lang="en-US" altLang="zh-TW" dirty="0" smtClean="0"/>
                        <a:t>1.6</a:t>
                      </a:r>
                      <a:endParaRPr lang="zh-TW" altLang="en-US" dirty="0"/>
                    </a:p>
                  </a:txBody>
                  <a:tcPr/>
                </a:tc>
                <a:tc>
                  <a:txBody>
                    <a:bodyPr/>
                    <a:lstStyle/>
                    <a:p>
                      <a:r>
                        <a:rPr lang="en-US" altLang="zh-TW" dirty="0" smtClean="0"/>
                        <a:t>1.8</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smtClean="0"/>
                        <a:t>x4</a:t>
                      </a:r>
                      <a:endParaRPr lang="zh-TW" altLang="en-US" dirty="0"/>
                    </a:p>
                  </a:txBody>
                  <a:tcPr/>
                </a:tc>
                <a:tc>
                  <a:txBody>
                    <a:bodyPr/>
                    <a:lstStyle/>
                    <a:p>
                      <a:r>
                        <a:rPr lang="en-US" altLang="zh-TW" dirty="0" smtClean="0"/>
                        <a:t>1.2</a:t>
                      </a:r>
                      <a:endParaRPr lang="zh-TW" altLang="en-US" dirty="0"/>
                    </a:p>
                  </a:txBody>
                  <a:tcPr/>
                </a:tc>
                <a:tc>
                  <a:txBody>
                    <a:bodyPr/>
                    <a:lstStyle/>
                    <a:p>
                      <a:r>
                        <a:rPr lang="en-US" altLang="zh-TW" dirty="0" smtClean="0"/>
                        <a:t>1.5</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smtClean="0"/>
                        <a:t>x5</a:t>
                      </a:r>
                      <a:endParaRPr lang="zh-TW" altLang="en-US" dirty="0"/>
                    </a:p>
                  </a:txBody>
                  <a:tcPr/>
                </a:tc>
                <a:tc>
                  <a:txBody>
                    <a:bodyPr/>
                    <a:lstStyle/>
                    <a:p>
                      <a:r>
                        <a:rPr lang="en-US" altLang="zh-TW" dirty="0" smtClean="0"/>
                        <a:t>1.5</a:t>
                      </a:r>
                      <a:endParaRPr lang="zh-TW" altLang="en-US" dirty="0"/>
                    </a:p>
                  </a:txBody>
                  <a:tcPr/>
                </a:tc>
                <a:tc>
                  <a:txBody>
                    <a:bodyPr/>
                    <a:lstStyle/>
                    <a:p>
                      <a:r>
                        <a:rPr lang="en-US" altLang="zh-TW" dirty="0" smtClean="0"/>
                        <a:t>1.0</a:t>
                      </a:r>
                      <a:endParaRPr lang="zh-TW"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6392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6" name="內容版面配置區 5"/>
          <p:cNvSpPr>
            <a:spLocks noGrp="1"/>
          </p:cNvSpPr>
          <p:nvPr>
            <p:ph idx="1"/>
          </p:nvPr>
        </p:nvSpPr>
        <p:spPr/>
        <p:txBody>
          <a:bodyPr/>
          <a:lstStyle/>
          <a:p>
            <a:r>
              <a:rPr lang="en-US" altLang="zh-TW" dirty="0"/>
              <a:t>(… continued from the previous slide</a:t>
            </a:r>
            <a:r>
              <a:rPr lang="en-US" altLang="zh-TW" dirty="0" smtClean="0"/>
              <a:t>)</a:t>
            </a:r>
          </a:p>
          <a:p>
            <a:endParaRPr lang="en-US" altLang="zh-TW" dirty="0"/>
          </a:p>
          <a:p>
            <a:r>
              <a:rPr lang="en-US" altLang="zh-TW" dirty="0"/>
              <a:t>(b) Normalize the data set to make the </a:t>
            </a:r>
            <a:r>
              <a:rPr lang="en-US" altLang="zh-TW" dirty="0" smtClean="0"/>
              <a:t>(Euclidean) norm of </a:t>
            </a:r>
            <a:r>
              <a:rPr lang="en-US" altLang="zh-TW" dirty="0"/>
              <a:t>each data point equal to 1. Use </a:t>
            </a:r>
            <a:r>
              <a:rPr lang="en-US" altLang="zh-TW" dirty="0" smtClean="0"/>
              <a:t>Euclidean distance </a:t>
            </a:r>
            <a:r>
              <a:rPr lang="en-US" altLang="zh-TW" dirty="0"/>
              <a:t>on the transformed data to rank the data points.</a:t>
            </a:r>
            <a:endParaRPr lang="zh-TW" altLang="en-US" dirty="0"/>
          </a:p>
        </p:txBody>
      </p:sp>
    </p:spTree>
    <p:extLst>
      <p:ext uri="{BB962C8B-B14F-4D97-AF65-F5344CB8AC3E}">
        <p14:creationId xmlns:p14="http://schemas.microsoft.com/office/powerpoint/2010/main" val="241801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Exercises for Chap.3</a:t>
            </a:r>
            <a:endParaRPr lang="zh-TW" altLang="en-US" dirty="0"/>
          </a:p>
        </p:txBody>
      </p:sp>
      <p:sp>
        <p:nvSpPr>
          <p:cNvPr id="3" name="內容版面配置區 2"/>
          <p:cNvSpPr>
            <a:spLocks noGrp="1"/>
          </p:cNvSpPr>
          <p:nvPr>
            <p:ph idx="1"/>
          </p:nvPr>
        </p:nvSpPr>
        <p:spPr/>
        <p:txBody>
          <a:bodyPr>
            <a:normAutofit/>
          </a:bodyPr>
          <a:lstStyle/>
          <a:p>
            <a:r>
              <a:rPr lang="en-US" altLang="zh-TW" dirty="0" smtClean="0"/>
              <a:t>3.3: </a:t>
            </a:r>
            <a:r>
              <a:rPr lang="en-US" altLang="zh-TW" dirty="0"/>
              <a:t>Exercise 2.2 gave the following data (in increasing order) for the attribute </a:t>
            </a:r>
            <a:r>
              <a:rPr lang="en-US" altLang="zh-TW" i="1" dirty="0"/>
              <a:t>age</a:t>
            </a:r>
            <a:r>
              <a:rPr lang="en-US" altLang="zh-TW" dirty="0"/>
              <a:t>: 13, </a:t>
            </a:r>
            <a:r>
              <a:rPr lang="en-US" altLang="zh-TW" dirty="0" smtClean="0"/>
              <a:t>15, 16</a:t>
            </a:r>
            <a:r>
              <a:rPr lang="en-US" altLang="zh-TW" dirty="0"/>
              <a:t>, 16, 19, 20, 20, 21, 22, 22, 25, 25, 25, 25, 30, 33, 33, 35, 35, 35, 35, 36, 40, 45, </a:t>
            </a:r>
            <a:r>
              <a:rPr lang="en-US" altLang="zh-TW" dirty="0" smtClean="0"/>
              <a:t>46, 52</a:t>
            </a:r>
            <a:r>
              <a:rPr lang="en-US" altLang="zh-TW" dirty="0"/>
              <a:t>, 70. </a:t>
            </a:r>
            <a:endParaRPr lang="en-US" altLang="zh-TW" dirty="0" smtClean="0"/>
          </a:p>
          <a:p>
            <a:r>
              <a:rPr lang="en-US" altLang="zh-TW" dirty="0"/>
              <a:t>(a) Use </a:t>
            </a:r>
            <a:r>
              <a:rPr lang="en-US" altLang="zh-TW" i="1" dirty="0"/>
              <a:t>smoothing by bin means </a:t>
            </a:r>
            <a:r>
              <a:rPr lang="en-US" altLang="zh-TW" dirty="0"/>
              <a:t>to smooth these data, using a bin depth of 3. </a:t>
            </a:r>
            <a:r>
              <a:rPr lang="en-US" altLang="zh-TW" dirty="0" smtClean="0"/>
              <a:t>Illustrate your </a:t>
            </a:r>
            <a:r>
              <a:rPr lang="en-US" altLang="zh-TW" dirty="0"/>
              <a:t>steps. Comment on the effect of this technique for the given data.</a:t>
            </a:r>
          </a:p>
          <a:p>
            <a:r>
              <a:rPr lang="en-US" altLang="zh-TW" dirty="0"/>
              <a:t>(b) How might you determine </a:t>
            </a:r>
            <a:r>
              <a:rPr lang="en-US" altLang="zh-TW" i="1" dirty="0"/>
              <a:t>outliers </a:t>
            </a:r>
            <a:r>
              <a:rPr lang="en-US" altLang="zh-TW" dirty="0"/>
              <a:t>in the data</a:t>
            </a:r>
            <a:r>
              <a:rPr lang="en-US" altLang="zh-TW" dirty="0" smtClean="0"/>
              <a:t>?</a:t>
            </a:r>
          </a:p>
          <a:p>
            <a:endParaRPr lang="en-US" altLang="zh-TW" dirty="0" smtClean="0"/>
          </a:p>
        </p:txBody>
      </p:sp>
    </p:spTree>
    <p:extLst>
      <p:ext uri="{BB962C8B-B14F-4D97-AF65-F5344CB8AC3E}">
        <p14:creationId xmlns:p14="http://schemas.microsoft.com/office/powerpoint/2010/main" val="92977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smtClean="0"/>
              <a:t>3.7: </a:t>
            </a:r>
            <a:r>
              <a:rPr lang="en-US" altLang="zh-TW" dirty="0"/>
              <a:t>Using the data for </a:t>
            </a:r>
            <a:r>
              <a:rPr lang="en-US" altLang="zh-TW" i="1" dirty="0"/>
              <a:t>age </a:t>
            </a:r>
            <a:r>
              <a:rPr lang="en-US" altLang="zh-TW" dirty="0"/>
              <a:t>given in Exercise 3.3, answer the following:</a:t>
            </a:r>
          </a:p>
          <a:p>
            <a:r>
              <a:rPr lang="en-US" altLang="zh-TW" dirty="0"/>
              <a:t>(a) Use min-max normalization to transform the value 35 for </a:t>
            </a:r>
            <a:r>
              <a:rPr lang="en-US" altLang="zh-TW" i="1" dirty="0"/>
              <a:t>age </a:t>
            </a:r>
            <a:r>
              <a:rPr lang="en-US" altLang="zh-TW" dirty="0"/>
              <a:t>onto the </a:t>
            </a:r>
            <a:r>
              <a:rPr lang="en-US" altLang="zh-TW" dirty="0" smtClean="0"/>
              <a:t>range [0.0</a:t>
            </a:r>
            <a:r>
              <a:rPr lang="en-US" altLang="zh-TW" dirty="0"/>
              <a:t>, 1.0].</a:t>
            </a:r>
          </a:p>
          <a:p>
            <a:r>
              <a:rPr lang="en-US" altLang="zh-TW" dirty="0"/>
              <a:t>(b) Use z-score normalization to transform the value 35 for </a:t>
            </a:r>
            <a:r>
              <a:rPr lang="en-US" altLang="zh-TW" i="1" dirty="0"/>
              <a:t>age</a:t>
            </a:r>
            <a:r>
              <a:rPr lang="en-US" altLang="zh-TW" dirty="0"/>
              <a:t>, where the </a:t>
            </a:r>
            <a:r>
              <a:rPr lang="en-US" altLang="zh-TW" dirty="0" smtClean="0"/>
              <a:t>standard deviation </a:t>
            </a:r>
            <a:r>
              <a:rPr lang="en-US" altLang="zh-TW" dirty="0"/>
              <a:t>of </a:t>
            </a:r>
            <a:r>
              <a:rPr lang="en-US" altLang="zh-TW" i="1" dirty="0"/>
              <a:t>age </a:t>
            </a:r>
            <a:r>
              <a:rPr lang="en-US" altLang="zh-TW" dirty="0"/>
              <a:t>is 12.94 years.</a:t>
            </a:r>
            <a:endParaRPr lang="zh-TW" altLang="en-US" dirty="0"/>
          </a:p>
        </p:txBody>
      </p:sp>
    </p:spTree>
    <p:extLst>
      <p:ext uri="{BB962C8B-B14F-4D97-AF65-F5344CB8AC3E}">
        <p14:creationId xmlns:p14="http://schemas.microsoft.com/office/powerpoint/2010/main" val="3173203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smtClean="0"/>
              <a:t>3.8: </a:t>
            </a:r>
            <a:r>
              <a:rPr lang="en-US" altLang="zh-TW" dirty="0" smtClean="0"/>
              <a:t>Using the data for </a:t>
            </a:r>
            <a:r>
              <a:rPr lang="en-US" altLang="zh-TW" i="1" dirty="0" smtClean="0"/>
              <a:t>age </a:t>
            </a:r>
            <a:r>
              <a:rPr lang="en-US" altLang="zh-TW" dirty="0" smtClean="0"/>
              <a:t>and </a:t>
            </a:r>
            <a:r>
              <a:rPr lang="en-US" altLang="zh-TW" i="1" dirty="0" smtClean="0"/>
              <a:t>body fat </a:t>
            </a:r>
            <a:r>
              <a:rPr lang="en-US" altLang="zh-TW" dirty="0" smtClean="0"/>
              <a:t>given in Exercise 2.4, answer the following</a:t>
            </a:r>
            <a:r>
              <a:rPr lang="en-US" altLang="zh-TW" dirty="0" smtClean="0"/>
              <a:t>:</a:t>
            </a:r>
            <a:br>
              <a:rPr lang="en-US" altLang="zh-TW" dirty="0" smtClean="0"/>
            </a:br>
            <a:r>
              <a:rPr lang="en-US" altLang="zh-TW" dirty="0" smtClean="0"/>
              <a:t/>
            </a:r>
            <a:br>
              <a:rPr lang="en-US" altLang="zh-TW" dirty="0" smtClean="0"/>
            </a:br>
            <a:r>
              <a:rPr lang="en-US" altLang="zh-TW" dirty="0" smtClean="0"/>
              <a:t/>
            </a:r>
            <a:br>
              <a:rPr lang="en-US" altLang="zh-TW" dirty="0" smtClean="0"/>
            </a:br>
            <a:endParaRPr lang="en-US" altLang="zh-TW" dirty="0" smtClean="0"/>
          </a:p>
          <a:p>
            <a:pPr lvl="1"/>
            <a:endParaRPr lang="en-US" altLang="zh-TW" dirty="0" smtClean="0"/>
          </a:p>
          <a:p>
            <a:pPr lvl="1"/>
            <a:endParaRPr lang="en-US" altLang="zh-TW" dirty="0"/>
          </a:p>
          <a:p>
            <a:pPr lvl="1"/>
            <a:r>
              <a:rPr lang="en-US" altLang="zh-TW" dirty="0" smtClean="0"/>
              <a:t>(</a:t>
            </a:r>
            <a:r>
              <a:rPr lang="en-US" altLang="zh-TW" dirty="0"/>
              <a:t>b) Calculate the </a:t>
            </a:r>
            <a:r>
              <a:rPr lang="en-US" altLang="zh-TW" i="1" dirty="0"/>
              <a:t>correlation coefficient </a:t>
            </a:r>
            <a:r>
              <a:rPr lang="en-US" altLang="zh-TW" dirty="0"/>
              <a:t>(Pearson’s product moment coefficient). </a:t>
            </a:r>
            <a:r>
              <a:rPr lang="en-US" altLang="zh-TW" dirty="0" smtClean="0"/>
              <a:t>Are these </a:t>
            </a:r>
            <a:r>
              <a:rPr lang="en-US" altLang="zh-TW" dirty="0"/>
              <a:t>two attributes positively or negatively correlated? Compute their covariance.</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5" y="2639529"/>
            <a:ext cx="9607550" cy="1936750"/>
          </a:xfrm>
          <a:prstGeom prst="rect">
            <a:avLst/>
          </a:prstGeom>
        </p:spPr>
      </p:pic>
    </p:spTree>
    <p:extLst>
      <p:ext uri="{BB962C8B-B14F-4D97-AF65-F5344CB8AC3E}">
        <p14:creationId xmlns:p14="http://schemas.microsoft.com/office/powerpoint/2010/main" val="2727595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567</Words>
  <Application>Microsoft Office PowerPoint</Application>
  <PresentationFormat>寬螢幕</PresentationFormat>
  <Paragraphs>61</Paragraphs>
  <Slides>12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新細明體</vt:lpstr>
      <vt:lpstr>Arial</vt:lpstr>
      <vt:lpstr>Calibri</vt:lpstr>
      <vt:lpstr>Calibri Light</vt:lpstr>
      <vt:lpstr>Office 佈景主題</vt:lpstr>
      <vt:lpstr>Educational Data Mining and Applications: HW#1</vt:lpstr>
      <vt:lpstr>Homework #1</vt:lpstr>
      <vt:lpstr>Exercises for Chap.2</vt:lpstr>
      <vt:lpstr>PowerPoint 簡報</vt:lpstr>
      <vt:lpstr>PowerPoint 簡報</vt:lpstr>
      <vt:lpstr>PowerPoint 簡報</vt:lpstr>
      <vt:lpstr>Exercises for Chap.3</vt:lpstr>
      <vt:lpstr>PowerPoint 簡報</vt:lpstr>
      <vt:lpstr>PowerPoint 簡報</vt:lpstr>
      <vt:lpstr>PowerPoint 簡報</vt:lpstr>
      <vt:lpstr>Homework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Windows 使用者</cp:lastModifiedBy>
  <cp:revision>23</cp:revision>
  <dcterms:created xsi:type="dcterms:W3CDTF">2017-03-16T10:08:31Z</dcterms:created>
  <dcterms:modified xsi:type="dcterms:W3CDTF">2023-10-03T02:17:27Z</dcterms:modified>
</cp:coreProperties>
</file>