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6" r:id="rId2"/>
    <p:sldId id="483" r:id="rId3"/>
    <p:sldId id="274" r:id="rId4"/>
    <p:sldId id="480" r:id="rId5"/>
    <p:sldId id="457" r:id="rId6"/>
    <p:sldId id="452" r:id="rId7"/>
    <p:sldId id="504" r:id="rId8"/>
    <p:sldId id="445" r:id="rId9"/>
    <p:sldId id="446" r:id="rId10"/>
    <p:sldId id="275" r:id="rId11"/>
    <p:sldId id="283" r:id="rId12"/>
    <p:sldId id="462" r:id="rId13"/>
    <p:sldId id="475" r:id="rId14"/>
    <p:sldId id="476" r:id="rId15"/>
    <p:sldId id="477" r:id="rId16"/>
    <p:sldId id="458" r:id="rId17"/>
    <p:sldId id="459" r:id="rId18"/>
    <p:sldId id="460" r:id="rId19"/>
    <p:sldId id="461" r:id="rId20"/>
    <p:sldId id="276" r:id="rId21"/>
    <p:sldId id="278" r:id="rId22"/>
    <p:sldId id="503" r:id="rId23"/>
    <p:sldId id="438" r:id="rId24"/>
    <p:sldId id="439" r:id="rId25"/>
    <p:sldId id="425" r:id="rId26"/>
    <p:sldId id="463" r:id="rId27"/>
    <p:sldId id="464" r:id="rId28"/>
    <p:sldId id="465" r:id="rId29"/>
    <p:sldId id="313" r:id="rId30"/>
    <p:sldId id="484" r:id="rId31"/>
    <p:sldId id="358" r:id="rId32"/>
    <p:sldId id="359" r:id="rId33"/>
    <p:sldId id="466" r:id="rId34"/>
    <p:sldId id="421" r:id="rId35"/>
    <p:sldId id="467" r:id="rId36"/>
    <p:sldId id="468" r:id="rId37"/>
    <p:sldId id="469" r:id="rId38"/>
    <p:sldId id="470" r:id="rId39"/>
    <p:sldId id="485" r:id="rId40"/>
    <p:sldId id="486" r:id="rId41"/>
    <p:sldId id="487" r:id="rId42"/>
    <p:sldId id="488" r:id="rId43"/>
    <p:sldId id="489" r:id="rId44"/>
    <p:sldId id="490" r:id="rId45"/>
    <p:sldId id="491" r:id="rId46"/>
    <p:sldId id="492" r:id="rId47"/>
    <p:sldId id="493" r:id="rId48"/>
    <p:sldId id="494" r:id="rId49"/>
    <p:sldId id="495" r:id="rId50"/>
    <p:sldId id="496" r:id="rId51"/>
    <p:sldId id="497" r:id="rId52"/>
    <p:sldId id="498" r:id="rId53"/>
    <p:sldId id="499" r:id="rId54"/>
    <p:sldId id="500" r:id="rId55"/>
    <p:sldId id="501" r:id="rId56"/>
    <p:sldId id="502" r:id="rId57"/>
    <p:sldId id="293" r:id="rId58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/>
            <a:t>High dim. data</a:t>
          </a:r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Locality sensitive hashing</a:t>
          </a: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Clustering</a:t>
          </a: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/>
            <a:t>Graph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Community Detection</a:t>
          </a: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/>
            <a:t>Infinite </a:t>
          </a:r>
          <a:br>
            <a:rPr lang="en-US" sz="2400" b="1" dirty="0"/>
          </a:br>
          <a:r>
            <a:rPr lang="en-US" sz="2400" b="1" dirty="0"/>
            <a:t>data</a:t>
          </a:r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Dimensionality reduction</a:t>
          </a: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Spam Detection</a:t>
          </a: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/>
            <a:t>Machine learning</a:t>
          </a:r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SVM</a:t>
          </a: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Decision Trees</a:t>
          </a: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/>
            <a:t>Apps</a:t>
          </a:r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Recommender systems</a:t>
          </a: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Association Rules</a:t>
          </a: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>
              <a:latin typeface="Calibri" pitchFamily="34" charset="0"/>
              <a:cs typeface="Calibri" pitchFamily="34" charset="0"/>
            </a:rPr>
            <a:t>Duplicate document detection</a:t>
          </a: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</dgm:pt>
    <dgm:pt modelId="{189EA2CD-99B4-4604-BDBC-34AEB91058A9}" type="pres">
      <dgm:prSet presAssocID="{B28448BA-C9A8-43EB-A9DB-A0137196E3B9}" presName="textNode" presStyleLbl="bgShp" presStyleIdx="0" presStyleCnt="5"/>
      <dgm:spPr/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</dgm:pt>
    <dgm:pt modelId="{727186A0-986E-40DF-85B7-ACC6191E0924}" type="pres">
      <dgm:prSet presAssocID="{5FC74589-1769-4EB4-9E51-9D82632D2E02}" presName="textNode" presStyleLbl="bgShp" presStyleIdx="1" presStyleCnt="5"/>
      <dgm:spPr/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</dgm:pt>
    <dgm:pt modelId="{4735A497-84C1-49AD-B2D7-A0E2E20F2536}" type="pres">
      <dgm:prSet presAssocID="{A0A9AC20-5EC1-4862-BFC8-870928838544}" presName="textNode" presStyleLbl="bgShp" presStyleIdx="2" presStyleCnt="5"/>
      <dgm:spPr/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</dgm:pt>
    <dgm:pt modelId="{AB95B1F2-DB60-4BC5-81D3-1FA274FF69C7}" type="pres">
      <dgm:prSet presAssocID="{EA22DC01-B1C3-4425-86ED-5B66953397A8}" presName="textNode" presStyleLbl="bgShp" presStyleIdx="3" presStyleCnt="5"/>
      <dgm:spPr/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</dgm:pt>
    <dgm:pt modelId="{34BAB90F-F3E5-4FFB-A339-2946D1CD0CCB}" type="pres">
      <dgm:prSet presAssocID="{7D17D413-1C96-46A5-9E85-72C6636AE3C5}" presName="textNode" presStyleLbl="bgShp" presStyleIdx="4" presStyleCnt="5"/>
      <dgm:spPr/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</dgm:pt>
  </dgm:ptLst>
  <dgm:cxnLst>
    <dgm:cxn modelId="{ECFFCF01-16F8-4984-9A67-A7434A24DBAE}" type="presOf" srcId="{5FC74589-1769-4EB4-9E51-9D82632D2E02}" destId="{727186A0-986E-40DF-85B7-ACC6191E0924}" srcOrd="1" destOrd="0" presId="urn:microsoft.com/office/officeart/2005/8/layout/lProcess2"/>
    <dgm:cxn modelId="{2BC26304-38F0-445D-AE41-3A37BCFA49C0}" type="presOf" srcId="{B8FE7A32-1B20-4D46-8242-6C91907A490E}" destId="{EFE71110-9F14-440A-945D-9BFF90054013}" srcOrd="0" destOrd="0" presId="urn:microsoft.com/office/officeart/2005/8/layout/lProcess2"/>
    <dgm:cxn modelId="{51954F0A-D86B-4E87-B59A-0BC67301C500}" type="presOf" srcId="{EA22DC01-B1C3-4425-86ED-5B66953397A8}" destId="{AB95B1F2-DB60-4BC5-81D3-1FA274FF69C7}" srcOrd="1" destOrd="0" presId="urn:microsoft.com/office/officeart/2005/8/layout/lProcess2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7357A128-EC9F-4D5C-B736-EB7D6F761B43}" type="presOf" srcId="{5DA147F9-347F-4A9B-99C6-4679CBA742BD}" destId="{02FBE83C-F7E3-4AC9-9A61-66BF67D7D8B6}" srcOrd="0" destOrd="0" presId="urn:microsoft.com/office/officeart/2005/8/layout/lProcess2"/>
    <dgm:cxn modelId="{60DB6929-CDB2-4E16-95A9-9A0494A92074}" type="presOf" srcId="{EA22DC01-B1C3-4425-86ED-5B66953397A8}" destId="{18B77C7D-672C-4358-9CA6-BD8FA6E2302A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F3163A37-3AE2-467C-BD38-3FE504E967A2}" type="presOf" srcId="{67EC18BA-DB21-4AAD-BE8A-067C85A9B73E}" destId="{80762C44-FA02-441A-8A8D-FC00E4F372F1}" srcOrd="0" destOrd="0" presId="urn:microsoft.com/office/officeart/2005/8/layout/lProcess2"/>
    <dgm:cxn modelId="{D4CFB93A-5F16-4E47-84B2-79DE4EA0903D}" type="presOf" srcId="{A0A9AC20-5EC1-4862-BFC8-870928838544}" destId="{9A6AB0E7-12CE-4F4C-9194-CFD62AA0E26B}" srcOrd="0" destOrd="0" presId="urn:microsoft.com/office/officeart/2005/8/layout/lProcess2"/>
    <dgm:cxn modelId="{38A8835B-72EC-411C-B725-1E76378A592C}" type="presOf" srcId="{E12CEE09-DEBB-4435-B911-A40A12F7930D}" destId="{20F65450-B565-4F6E-8CBD-65CD2502E3B0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2A2D6A5E-7EBE-425D-AE13-7806B7102077}" type="presOf" srcId="{A9A35E3D-01EA-46C6-AED8-865E91E9D6C9}" destId="{F0B767F2-4C7E-481B-967C-8FE0CB529397}" srcOrd="0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A998F044-8FDD-4CE8-95A1-4D927DE91897}" type="presOf" srcId="{91B14D9B-61DF-4421-AF43-318BB0021BDF}" destId="{80F88CB8-4B64-4172-B897-E8F8383812F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762CB34A-B7BB-4F03-8AEE-D8F5A066DAA2}" type="presOf" srcId="{86AB53FA-67D7-4EE7-8555-3EE8EB6FA4C8}" destId="{0F3CAB81-CF76-498F-9619-BAF8144FA3C3}" srcOrd="0" destOrd="0" presId="urn:microsoft.com/office/officeart/2005/8/layout/lProcess2"/>
    <dgm:cxn modelId="{F5D81D7B-D725-4952-932B-22EA350225C2}" type="presOf" srcId="{A0A9AC20-5EC1-4862-BFC8-870928838544}" destId="{4735A497-84C1-49AD-B2D7-A0E2E20F2536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C6D9E08E-67C9-45FF-AE9A-737F8243E159}" type="presOf" srcId="{FF0CDCCC-6F78-4064-A419-5EC5C753206F}" destId="{EB498954-62A4-422D-9DE3-1FA74DD1D37F}" srcOrd="0" destOrd="0" presId="urn:microsoft.com/office/officeart/2005/8/layout/lProcess2"/>
    <dgm:cxn modelId="{A06BFD8E-9EFF-4EC8-8F6A-EF438C19CE2A}" type="presOf" srcId="{BC15291E-510A-4A20-8D69-B0F2ACBA3CC6}" destId="{204F3481-2F4C-45A5-A0A1-C088684F0126}" srcOrd="0" destOrd="0" presId="urn:microsoft.com/office/officeart/2005/8/layout/lProcess2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C3342E9D-E24E-4DAA-AAFA-C8A6E228D1A0}" type="presOf" srcId="{6856B0CF-FE68-485F-BF49-CA4A93F4F38C}" destId="{DECF7DEE-4FD4-4CE5-AEDF-10353AC11531}" srcOrd="0" destOrd="0" presId="urn:microsoft.com/office/officeart/2005/8/layout/lProcess2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286571A2-CBBB-41C2-A100-9D30255B4006}" type="presOf" srcId="{E9F388D8-C9C2-45F4-B532-779E8C2CB5E8}" destId="{D6B8C86D-B5C5-4707-BB1C-60E6EB9E4EBA}" srcOrd="0" destOrd="0" presId="urn:microsoft.com/office/officeart/2005/8/layout/lProcess2"/>
    <dgm:cxn modelId="{0C3F2AA5-37C9-446D-889F-7D9CE30AC47B}" type="presOf" srcId="{63784350-6FB5-4F39-A0AA-A76D20385A1A}" destId="{6C9EBB1C-8DC1-467B-832A-DCA29AD54F62}" srcOrd="0" destOrd="0" presId="urn:microsoft.com/office/officeart/2005/8/layout/lProcess2"/>
    <dgm:cxn modelId="{96A78BB8-D8C9-48D9-AD40-D00DE30F4E47}" type="presOf" srcId="{7D17D413-1C96-46A5-9E85-72C6636AE3C5}" destId="{5A591EE2-4B7B-40DB-B051-D75F7BFEDDD6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786343C0-ADEE-485D-9FD7-2489DA81BBF7}" type="presOf" srcId="{A5325020-A43F-4DC5-B91A-865612236E1B}" destId="{6F277C00-29F7-4ECD-8C97-37788C7BA770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47A1AFC6-DAE6-4385-9FC2-2688215FFD01}" type="presOf" srcId="{EFD7AB2D-81E2-448E-B54E-4F3622AF7EF9}" destId="{9E190C18-AEDE-45E1-8A46-924B1190ACB6}" srcOrd="0" destOrd="0" presId="urn:microsoft.com/office/officeart/2005/8/layout/lProcess2"/>
    <dgm:cxn modelId="{A9C4A8D6-E1E7-4047-8187-0A88998D3066}" type="presOf" srcId="{5FC74589-1769-4EB4-9E51-9D82632D2E02}" destId="{C1CD2EAA-2E66-4BDA-BB6E-F99B46E1B919}" srcOrd="0" destOrd="0" presId="urn:microsoft.com/office/officeart/2005/8/layout/lProcess2"/>
    <dgm:cxn modelId="{00B707D9-F7B2-4E44-B102-77C5E741CB3D}" type="presOf" srcId="{7D17D413-1C96-46A5-9E85-72C6636AE3C5}" destId="{34BAB90F-F3E5-4FFB-A339-2946D1CD0CCB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C953FADE-CD17-4DF0-83A6-EF8CE0F9D33F}" type="presOf" srcId="{06D87D35-A66C-427C-B6DB-AF958D65D6B3}" destId="{1EC52667-0754-4666-9083-6E56A0F9B67B}" srcOrd="0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6ED2BEF2-3311-4488-BCEA-FCD66306DFA7}" type="presOf" srcId="{7DAF4A99-25E1-44F9-90C0-EA66CF00B3B6}" destId="{5473F14B-8F21-412E-B8DE-EADF32D6F521}" srcOrd="0" destOrd="0" presId="urn:microsoft.com/office/officeart/2005/8/layout/lProcess2"/>
    <dgm:cxn modelId="{16E10DF4-D4F7-4EBD-A056-7C6C16C2F38B}" type="presOf" srcId="{B28448BA-C9A8-43EB-A9DB-A0137196E3B9}" destId="{189EA2CD-99B4-4604-BDBC-34AEB91058A9}" srcOrd="1" destOrd="0" presId="urn:microsoft.com/office/officeart/2005/8/layout/lProcess2"/>
    <dgm:cxn modelId="{9C11A9F8-C4A3-49D7-8FDB-9C8A46A985AC}" type="presOf" srcId="{B28448BA-C9A8-43EB-A9DB-A0137196E3B9}" destId="{F5FB40AB-A8F0-43CC-AED2-A0B6D3491F03}" srcOrd="0" destOrd="0" presId="urn:microsoft.com/office/officeart/2005/8/layout/lProcess2"/>
    <dgm:cxn modelId="{8BBCC796-CDE2-4047-9ECE-8D8A9B99FAD0}" type="presParOf" srcId="{5473F14B-8F21-412E-B8DE-EADF32D6F521}" destId="{C0D74A84-CA9B-4A55-82D3-C4473BCAB74F}" srcOrd="0" destOrd="0" presId="urn:microsoft.com/office/officeart/2005/8/layout/lProcess2"/>
    <dgm:cxn modelId="{161CF457-1770-4F71-8EFC-11814D5EB742}" type="presParOf" srcId="{C0D74A84-CA9B-4A55-82D3-C4473BCAB74F}" destId="{F5FB40AB-A8F0-43CC-AED2-A0B6D3491F03}" srcOrd="0" destOrd="0" presId="urn:microsoft.com/office/officeart/2005/8/layout/lProcess2"/>
    <dgm:cxn modelId="{BF575377-E369-4AAE-AB8F-6562B33A530C}" type="presParOf" srcId="{C0D74A84-CA9B-4A55-82D3-C4473BCAB74F}" destId="{189EA2CD-99B4-4604-BDBC-34AEB91058A9}" srcOrd="1" destOrd="0" presId="urn:microsoft.com/office/officeart/2005/8/layout/lProcess2"/>
    <dgm:cxn modelId="{5F76818D-36D7-4F22-A27B-341E39609FE5}" type="presParOf" srcId="{C0D74A84-CA9B-4A55-82D3-C4473BCAB74F}" destId="{051CD919-C14E-4FF7-A82B-674D57B30AF8}" srcOrd="2" destOrd="0" presId="urn:microsoft.com/office/officeart/2005/8/layout/lProcess2"/>
    <dgm:cxn modelId="{B6C2BD2B-60AA-46E6-A29E-122947F21F1B}" type="presParOf" srcId="{051CD919-C14E-4FF7-A82B-674D57B30AF8}" destId="{151EFC3A-4B26-48D8-87A4-D28DC0264B02}" srcOrd="0" destOrd="0" presId="urn:microsoft.com/office/officeart/2005/8/layout/lProcess2"/>
    <dgm:cxn modelId="{DDBDB741-B70F-4AB1-9F31-3C1625F273C9}" type="presParOf" srcId="{151EFC3A-4B26-48D8-87A4-D28DC0264B02}" destId="{D6B8C86D-B5C5-4707-BB1C-60E6EB9E4EBA}" srcOrd="0" destOrd="0" presId="urn:microsoft.com/office/officeart/2005/8/layout/lProcess2"/>
    <dgm:cxn modelId="{32D77E3C-528C-4BD0-B9A0-0D6DEF99208D}" type="presParOf" srcId="{151EFC3A-4B26-48D8-87A4-D28DC0264B02}" destId="{FEA7308F-F292-4734-BC92-11C7BB5AF5E5}" srcOrd="1" destOrd="0" presId="urn:microsoft.com/office/officeart/2005/8/layout/lProcess2"/>
    <dgm:cxn modelId="{7C10D60B-9DE5-4D7E-AC9E-28367B2ACA73}" type="presParOf" srcId="{151EFC3A-4B26-48D8-87A4-D28DC0264B02}" destId="{20F65450-B565-4F6E-8CBD-65CD2502E3B0}" srcOrd="2" destOrd="0" presId="urn:microsoft.com/office/officeart/2005/8/layout/lProcess2"/>
    <dgm:cxn modelId="{F899D649-637A-45BF-898B-A1249D6A5ABC}" type="presParOf" srcId="{151EFC3A-4B26-48D8-87A4-D28DC0264B02}" destId="{1943ED51-E95A-4F6E-A717-80400DEEEE20}" srcOrd="3" destOrd="0" presId="urn:microsoft.com/office/officeart/2005/8/layout/lProcess2"/>
    <dgm:cxn modelId="{F30077C4-88EC-4115-9872-D41C4FB630E4}" type="presParOf" srcId="{151EFC3A-4B26-48D8-87A4-D28DC0264B02}" destId="{80F88CB8-4B64-4172-B897-E8F8383812F7}" srcOrd="4" destOrd="0" presId="urn:microsoft.com/office/officeart/2005/8/layout/lProcess2"/>
    <dgm:cxn modelId="{725DAEFA-3358-4431-AF86-C6F0E2CC9914}" type="presParOf" srcId="{5473F14B-8F21-412E-B8DE-EADF32D6F521}" destId="{DC9EA69A-B885-4DA4-818F-1748672594CF}" srcOrd="1" destOrd="0" presId="urn:microsoft.com/office/officeart/2005/8/layout/lProcess2"/>
    <dgm:cxn modelId="{CABC9362-7251-42AD-AC56-CC62AF76E7F2}" type="presParOf" srcId="{5473F14B-8F21-412E-B8DE-EADF32D6F521}" destId="{3A6F3D38-6FA6-469E-B3C3-234BD62E4CCA}" srcOrd="2" destOrd="0" presId="urn:microsoft.com/office/officeart/2005/8/layout/lProcess2"/>
    <dgm:cxn modelId="{BE0DA4E2-34AA-4B8F-ACA5-FFA681A84F03}" type="presParOf" srcId="{3A6F3D38-6FA6-469E-B3C3-234BD62E4CCA}" destId="{C1CD2EAA-2E66-4BDA-BB6E-F99B46E1B919}" srcOrd="0" destOrd="0" presId="urn:microsoft.com/office/officeart/2005/8/layout/lProcess2"/>
    <dgm:cxn modelId="{E72963E8-E743-457C-B285-5D0C03786F04}" type="presParOf" srcId="{3A6F3D38-6FA6-469E-B3C3-234BD62E4CCA}" destId="{727186A0-986E-40DF-85B7-ACC6191E0924}" srcOrd="1" destOrd="0" presId="urn:microsoft.com/office/officeart/2005/8/layout/lProcess2"/>
    <dgm:cxn modelId="{A7D0BE3A-BE7C-42CD-BE76-06E7D0E88DA9}" type="presParOf" srcId="{3A6F3D38-6FA6-469E-B3C3-234BD62E4CCA}" destId="{F4329E4E-5431-4760-B147-9E77700EF61A}" srcOrd="2" destOrd="0" presId="urn:microsoft.com/office/officeart/2005/8/layout/lProcess2"/>
    <dgm:cxn modelId="{B255EDAD-610D-41C4-9844-746E31A88EE5}" type="presParOf" srcId="{F4329E4E-5431-4760-B147-9E77700EF61A}" destId="{B5C22EF8-EBFA-4704-BF77-C1B26E178B0D}" srcOrd="0" destOrd="0" presId="urn:microsoft.com/office/officeart/2005/8/layout/lProcess2"/>
    <dgm:cxn modelId="{62E2E8AB-3FF9-49B3-817A-0DC0A3EBB7FD}" type="presParOf" srcId="{B5C22EF8-EBFA-4704-BF77-C1B26E178B0D}" destId="{EFE71110-9F14-440A-945D-9BFF90054013}" srcOrd="0" destOrd="0" presId="urn:microsoft.com/office/officeart/2005/8/layout/lProcess2"/>
    <dgm:cxn modelId="{11D574B2-499E-4530-B38E-E02B42457B6C}" type="presParOf" srcId="{B5C22EF8-EBFA-4704-BF77-C1B26E178B0D}" destId="{35EA0CEB-E637-4D3C-96EF-C8D3B04060F2}" srcOrd="1" destOrd="0" presId="urn:microsoft.com/office/officeart/2005/8/layout/lProcess2"/>
    <dgm:cxn modelId="{F4F00268-F79B-4252-9657-B7E90093CB47}" type="presParOf" srcId="{B5C22EF8-EBFA-4704-BF77-C1B26E178B0D}" destId="{9E190C18-AEDE-45E1-8A46-924B1190ACB6}" srcOrd="2" destOrd="0" presId="urn:microsoft.com/office/officeart/2005/8/layout/lProcess2"/>
    <dgm:cxn modelId="{BBE7E126-9231-4CD5-A223-3BDEEB9BA9DE}" type="presParOf" srcId="{B5C22EF8-EBFA-4704-BF77-C1B26E178B0D}" destId="{1E1AD27B-2438-4D0B-AB02-AF912F764D09}" srcOrd="3" destOrd="0" presId="urn:microsoft.com/office/officeart/2005/8/layout/lProcess2"/>
    <dgm:cxn modelId="{ECB731B5-4534-44C2-A3F3-7D911154BD14}" type="presParOf" srcId="{B5C22EF8-EBFA-4704-BF77-C1B26E178B0D}" destId="{EB498954-62A4-422D-9DE3-1FA74DD1D37F}" srcOrd="4" destOrd="0" presId="urn:microsoft.com/office/officeart/2005/8/layout/lProcess2"/>
    <dgm:cxn modelId="{A167C93E-9E4E-49C3-A60A-15396C4ACC7B}" type="presParOf" srcId="{5473F14B-8F21-412E-B8DE-EADF32D6F521}" destId="{BB3C6D49-326B-48DE-AC1D-9DC877BB01DD}" srcOrd="3" destOrd="0" presId="urn:microsoft.com/office/officeart/2005/8/layout/lProcess2"/>
    <dgm:cxn modelId="{AD388390-521B-4BE5-B24E-FB16750B1EEF}" type="presParOf" srcId="{5473F14B-8F21-412E-B8DE-EADF32D6F521}" destId="{EF090B29-38A2-4F08-90FA-7BB67BE8B3E2}" srcOrd="4" destOrd="0" presId="urn:microsoft.com/office/officeart/2005/8/layout/lProcess2"/>
    <dgm:cxn modelId="{DBCC7A7A-CC99-4BDF-98D7-0FBF13A8F25A}" type="presParOf" srcId="{EF090B29-38A2-4F08-90FA-7BB67BE8B3E2}" destId="{9A6AB0E7-12CE-4F4C-9194-CFD62AA0E26B}" srcOrd="0" destOrd="0" presId="urn:microsoft.com/office/officeart/2005/8/layout/lProcess2"/>
    <dgm:cxn modelId="{24F16597-28B6-415F-A358-DB98D0D555F4}" type="presParOf" srcId="{EF090B29-38A2-4F08-90FA-7BB67BE8B3E2}" destId="{4735A497-84C1-49AD-B2D7-A0E2E20F2536}" srcOrd="1" destOrd="0" presId="urn:microsoft.com/office/officeart/2005/8/layout/lProcess2"/>
    <dgm:cxn modelId="{0A334A08-28E6-4497-AC92-DB521CA0C8B2}" type="presParOf" srcId="{EF090B29-38A2-4F08-90FA-7BB67BE8B3E2}" destId="{5235814C-D240-476B-A6EA-F820ADA9F290}" srcOrd="2" destOrd="0" presId="urn:microsoft.com/office/officeart/2005/8/layout/lProcess2"/>
    <dgm:cxn modelId="{5995FEF7-31EC-4475-B3EC-76CC287F4D5C}" type="presParOf" srcId="{5235814C-D240-476B-A6EA-F820ADA9F290}" destId="{F8C87951-0BEC-442E-BD13-E67FB71AC42B}" srcOrd="0" destOrd="0" presId="urn:microsoft.com/office/officeart/2005/8/layout/lProcess2"/>
    <dgm:cxn modelId="{2F8FDC40-C556-4B7B-84F8-3E19A87F6767}" type="presParOf" srcId="{F8C87951-0BEC-442E-BD13-E67FB71AC42B}" destId="{DECF7DEE-4FD4-4CE5-AEDF-10353AC11531}" srcOrd="0" destOrd="0" presId="urn:microsoft.com/office/officeart/2005/8/layout/lProcess2"/>
    <dgm:cxn modelId="{7508E8E8-4820-4E59-ACF2-41C6378442E2}" type="presParOf" srcId="{F8C87951-0BEC-442E-BD13-E67FB71AC42B}" destId="{739A0DE6-D28A-493F-A1CB-4B3CCAC72873}" srcOrd="1" destOrd="0" presId="urn:microsoft.com/office/officeart/2005/8/layout/lProcess2"/>
    <dgm:cxn modelId="{7719794E-93CC-427B-A4CB-B864AA7155E9}" type="presParOf" srcId="{F8C87951-0BEC-442E-BD13-E67FB71AC42B}" destId="{02FBE83C-F7E3-4AC9-9A61-66BF67D7D8B6}" srcOrd="2" destOrd="0" presId="urn:microsoft.com/office/officeart/2005/8/layout/lProcess2"/>
    <dgm:cxn modelId="{DF759989-F7AC-48DF-990B-7B70D502065B}" type="presParOf" srcId="{F8C87951-0BEC-442E-BD13-E67FB71AC42B}" destId="{87C5B8B3-4388-4867-AA6C-4B2D717EAAF2}" srcOrd="3" destOrd="0" presId="urn:microsoft.com/office/officeart/2005/8/layout/lProcess2"/>
    <dgm:cxn modelId="{101056E5-716B-4F7A-8368-5C20B51A07A0}" type="presParOf" srcId="{F8C87951-0BEC-442E-BD13-E67FB71AC42B}" destId="{1EC52667-0754-4666-9083-6E56A0F9B67B}" srcOrd="4" destOrd="0" presId="urn:microsoft.com/office/officeart/2005/8/layout/lProcess2"/>
    <dgm:cxn modelId="{ED6B0EAB-0585-4855-95CD-0F22E5348642}" type="presParOf" srcId="{5473F14B-8F21-412E-B8DE-EADF32D6F521}" destId="{9C67C073-8031-4FB8-83D0-BB3987979FB7}" srcOrd="5" destOrd="0" presId="urn:microsoft.com/office/officeart/2005/8/layout/lProcess2"/>
    <dgm:cxn modelId="{E2761FC9-EB8D-429A-BAC4-494A0B365247}" type="presParOf" srcId="{5473F14B-8F21-412E-B8DE-EADF32D6F521}" destId="{3D53649F-3A9D-48AC-B3B4-F9359FF49907}" srcOrd="6" destOrd="0" presId="urn:microsoft.com/office/officeart/2005/8/layout/lProcess2"/>
    <dgm:cxn modelId="{7A9A2B52-B27D-4E27-8DA7-ED1C9A2FFA11}" type="presParOf" srcId="{3D53649F-3A9D-48AC-B3B4-F9359FF49907}" destId="{18B77C7D-672C-4358-9CA6-BD8FA6E2302A}" srcOrd="0" destOrd="0" presId="urn:microsoft.com/office/officeart/2005/8/layout/lProcess2"/>
    <dgm:cxn modelId="{842BF580-99F6-4611-9763-AE9923B0CB1D}" type="presParOf" srcId="{3D53649F-3A9D-48AC-B3B4-F9359FF49907}" destId="{AB95B1F2-DB60-4BC5-81D3-1FA274FF69C7}" srcOrd="1" destOrd="0" presId="urn:microsoft.com/office/officeart/2005/8/layout/lProcess2"/>
    <dgm:cxn modelId="{B567D9EB-1411-457D-9842-6A7BD2075664}" type="presParOf" srcId="{3D53649F-3A9D-48AC-B3B4-F9359FF49907}" destId="{9D4EF955-0664-47BE-890F-75DA470A2A2E}" srcOrd="2" destOrd="0" presId="urn:microsoft.com/office/officeart/2005/8/layout/lProcess2"/>
    <dgm:cxn modelId="{5174CF1A-59A6-4077-91AC-E61762D21B04}" type="presParOf" srcId="{9D4EF955-0664-47BE-890F-75DA470A2A2E}" destId="{CCD58064-6258-410C-B1E0-023DF3946A43}" srcOrd="0" destOrd="0" presId="urn:microsoft.com/office/officeart/2005/8/layout/lProcess2"/>
    <dgm:cxn modelId="{76C174F9-9235-42ED-9D4F-746C4834DF1C}" type="presParOf" srcId="{CCD58064-6258-410C-B1E0-023DF3946A43}" destId="{204F3481-2F4C-45A5-A0A1-C088684F0126}" srcOrd="0" destOrd="0" presId="urn:microsoft.com/office/officeart/2005/8/layout/lProcess2"/>
    <dgm:cxn modelId="{6E99F985-05FD-4228-8FBE-C78389937DC3}" type="presParOf" srcId="{CCD58064-6258-410C-B1E0-023DF3946A43}" destId="{B768FAA9-E2C4-4A6B-82D8-EF54C53E14D8}" srcOrd="1" destOrd="0" presId="urn:microsoft.com/office/officeart/2005/8/layout/lProcess2"/>
    <dgm:cxn modelId="{6D2466CB-F8E3-4831-A6B8-25CAB34909F7}" type="presParOf" srcId="{CCD58064-6258-410C-B1E0-023DF3946A43}" destId="{0F3CAB81-CF76-498F-9619-BAF8144FA3C3}" srcOrd="2" destOrd="0" presId="urn:microsoft.com/office/officeart/2005/8/layout/lProcess2"/>
    <dgm:cxn modelId="{74326A1B-FC28-447B-8350-57F9AE20E21E}" type="presParOf" srcId="{CCD58064-6258-410C-B1E0-023DF3946A43}" destId="{0E0C811E-F3C5-4F24-A485-437F0C0EAD6A}" srcOrd="3" destOrd="0" presId="urn:microsoft.com/office/officeart/2005/8/layout/lProcess2"/>
    <dgm:cxn modelId="{49941AF4-CA06-4889-85D6-6DD98D2DD2CA}" type="presParOf" srcId="{CCD58064-6258-410C-B1E0-023DF3946A43}" destId="{80762C44-FA02-441A-8A8D-FC00E4F372F1}" srcOrd="4" destOrd="0" presId="urn:microsoft.com/office/officeart/2005/8/layout/lProcess2"/>
    <dgm:cxn modelId="{F0D6AD8D-67C7-40F1-8513-B523A0967F21}" type="presParOf" srcId="{5473F14B-8F21-412E-B8DE-EADF32D6F521}" destId="{1EEF13C7-AF43-4380-A8A5-F72A5D476D05}" srcOrd="7" destOrd="0" presId="urn:microsoft.com/office/officeart/2005/8/layout/lProcess2"/>
    <dgm:cxn modelId="{0D3FAC14-1BD1-44A9-9B50-B29FA6CFE258}" type="presParOf" srcId="{5473F14B-8F21-412E-B8DE-EADF32D6F521}" destId="{0618492F-D453-4601-9C36-8CE6AA153D1B}" srcOrd="8" destOrd="0" presId="urn:microsoft.com/office/officeart/2005/8/layout/lProcess2"/>
    <dgm:cxn modelId="{B788709F-0524-44CB-8776-31F2CA6C03E9}" type="presParOf" srcId="{0618492F-D453-4601-9C36-8CE6AA153D1B}" destId="{5A591EE2-4B7B-40DB-B051-D75F7BFEDDD6}" srcOrd="0" destOrd="0" presId="urn:microsoft.com/office/officeart/2005/8/layout/lProcess2"/>
    <dgm:cxn modelId="{54986E37-F887-4EBA-A68B-BAECCC4DB826}" type="presParOf" srcId="{0618492F-D453-4601-9C36-8CE6AA153D1B}" destId="{34BAB90F-F3E5-4FFB-A339-2946D1CD0CCB}" srcOrd="1" destOrd="0" presId="urn:microsoft.com/office/officeart/2005/8/layout/lProcess2"/>
    <dgm:cxn modelId="{18C55C7D-D063-478B-8736-0EF63C47167C}" type="presParOf" srcId="{0618492F-D453-4601-9C36-8CE6AA153D1B}" destId="{BA794F96-F89B-483A-BF3A-9118CA9CCDA4}" srcOrd="2" destOrd="0" presId="urn:microsoft.com/office/officeart/2005/8/layout/lProcess2"/>
    <dgm:cxn modelId="{8E74EC32-E962-4143-93B6-B42DE454A74F}" type="presParOf" srcId="{BA794F96-F89B-483A-BF3A-9118CA9CCDA4}" destId="{76BCF6F8-619E-4477-AF5E-3CC45345624F}" srcOrd="0" destOrd="0" presId="urn:microsoft.com/office/officeart/2005/8/layout/lProcess2"/>
    <dgm:cxn modelId="{34DDC6F3-7270-4566-B46B-09920A121B75}" type="presParOf" srcId="{76BCF6F8-619E-4477-AF5E-3CC45345624F}" destId="{F0B767F2-4C7E-481B-967C-8FE0CB529397}" srcOrd="0" destOrd="0" presId="urn:microsoft.com/office/officeart/2005/8/layout/lProcess2"/>
    <dgm:cxn modelId="{055D4CEC-AA0A-4CDD-9AFB-3B855E724888}" type="presParOf" srcId="{76BCF6F8-619E-4477-AF5E-3CC45345624F}" destId="{B342BD1C-A54C-4F1C-A099-03A03E61088D}" srcOrd="1" destOrd="0" presId="urn:microsoft.com/office/officeart/2005/8/layout/lProcess2"/>
    <dgm:cxn modelId="{B6DD3A76-33AA-4690-8865-3DA2BC838B34}" type="presParOf" srcId="{76BCF6F8-619E-4477-AF5E-3CC45345624F}" destId="{6F277C00-29F7-4ECD-8C97-37788C7BA770}" srcOrd="2" destOrd="0" presId="urn:microsoft.com/office/officeart/2005/8/layout/lProcess2"/>
    <dgm:cxn modelId="{690B6B03-BC83-43A1-A20F-24011EE66252}" type="presParOf" srcId="{76BCF6F8-619E-4477-AF5E-3CC45345624F}" destId="{3945A699-1DD4-41EF-B849-687FF56CB987}" srcOrd="3" destOrd="0" presId="urn:microsoft.com/office/officeart/2005/8/layout/lProcess2"/>
    <dgm:cxn modelId="{AC50EDF9-FE56-4AEE-8984-B79D2AE1043D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High dim. data</a:t>
          </a:r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Locality sensitive hashing</a:t>
          </a: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Clustering</a:t>
          </a: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Dimensionality reduction</a:t>
          </a: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Graph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Community Detection</a:t>
          </a: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Spam Detection</a:t>
          </a: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Infinite </a:t>
          </a:r>
          <a:br>
            <a:rPr lang="en-US" sz="2400" b="1" kern="1200" dirty="0"/>
          </a:br>
          <a:r>
            <a:rPr lang="en-US" sz="2400" b="1" kern="1200" dirty="0"/>
            <a:t>data</a:t>
          </a:r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Machine learning</a:t>
          </a:r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SVM</a:t>
          </a: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Decision Trees</a:t>
          </a: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Apps</a:t>
          </a:r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Recommender systems</a:t>
          </a: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Association Rules</a:t>
          </a: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alibri" pitchFamily="34" charset="0"/>
              <a:cs typeface="Calibri" pitchFamily="34" charset="0"/>
            </a:rPr>
            <a:t>Duplicate document detection</a:t>
          </a: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68EFC9-70EA-49B3-B560-C82308963B4F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7C433D-C531-437A-ADDC-28F4BD831E5E}" type="slidenum">
              <a:rPr lang="en-US" altLang="zh-TW" smtClean="0"/>
              <a:pPr>
                <a:spcBef>
                  <a:spcPct val="0"/>
                </a:spcBef>
              </a:pPr>
              <a:t>23</a:t>
            </a:fld>
            <a:endParaRPr lang="en-US" altLang="zh-TW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B112A6-7267-453B-8726-32C87538A9FC}" type="slidenum">
              <a:rPr lang="en-US" altLang="zh-TW" smtClean="0"/>
              <a:pPr>
                <a:spcBef>
                  <a:spcPct val="0"/>
                </a:spcBef>
              </a:pPr>
              <a:t>29</a:t>
            </a:fld>
            <a:endParaRPr lang="en-US" altLang="zh-TW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00A24-8E68-4195-8045-C174944E27E2}" type="slidenum">
              <a:rPr lang="en-US" altLang="zh-TW" smtClean="0"/>
              <a:pPr>
                <a:spcBef>
                  <a:spcPct val="0"/>
                </a:spcBef>
              </a:pPr>
              <a:t>31</a:t>
            </a:fld>
            <a:endParaRPr lang="en-US" altLang="zh-TW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080898-9F87-4715-9CDB-24977D7556CC}" type="slidenum">
              <a:rPr lang="en-US" altLang="zh-TW" smtClean="0"/>
              <a:pPr>
                <a:spcBef>
                  <a:spcPct val="0"/>
                </a:spcBef>
              </a:pPr>
              <a:t>39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A1D687-CA53-42D0-AEB9-949F6FB8988D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40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3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DFCAAD-FAB5-4CFB-9E7D-CC4D849D0D9F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41</a:t>
            </a:fld>
            <a:endParaRPr lang="en-US" altLang="zh-TW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D67208-F8BF-43B1-98B3-BC050284E4E4}" type="slidenum">
              <a:rPr lang="en-US" altLang="zh-TW" smtClean="0"/>
              <a:pPr>
                <a:spcBef>
                  <a:spcPct val="0"/>
                </a:spcBef>
              </a:pPr>
              <a:t>57</a:t>
            </a:fld>
            <a:endParaRPr lang="en-US" altLang="zh-TW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7425" cy="3598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7" tIns="47512" rIns="95027" bIns="47512"/>
          <a:lstStyle/>
          <a:p>
            <a:endParaRPr lang="en-US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D69222-40A2-4DEE-9906-93CAED851FF6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27EE1A-6182-4CBB-B8C0-161272F7A66B}" type="slidenum">
              <a:rPr lang="en-US" altLang="zh-TW" smtClean="0"/>
              <a:pPr>
                <a:spcBef>
                  <a:spcPct val="0"/>
                </a:spcBef>
              </a:pPr>
              <a:t>16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1F7B18-E05C-488E-B55A-302E69B9BF76}" type="slidenum">
              <a:rPr lang="en-US" altLang="zh-TW" smtClean="0"/>
              <a:pPr>
                <a:spcBef>
                  <a:spcPct val="0"/>
                </a:spcBef>
              </a:pPr>
              <a:t>17</a:t>
            </a:fld>
            <a:endParaRPr lang="en-US" altLang="zh-TW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31250D-9874-46A6-9379-576242AB91AC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t.edu.tw/~jhwang/BD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up.tw/ai-cup-2025-competition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csie.ntut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ai-cup-2025-competiti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i.ieeecomputersociety.org/10.1109/BigData59044.2023.103862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/>
              <a:t>Course Overview: </a:t>
            </a:r>
            <a:br>
              <a:rPr lang="en-US" altLang="zh-TW" sz="4000"/>
            </a:br>
            <a:r>
              <a:rPr lang="en-US" altLang="zh-TW" sz="4000"/>
              <a:t>Big Data Mining and Applications</a:t>
            </a:r>
            <a:br>
              <a:rPr lang="en-US" altLang="zh-TW" sz="4000"/>
            </a:br>
            <a:br>
              <a:rPr lang="en-US" altLang="zh-TW" sz="4000"/>
            </a:br>
            <a:endParaRPr lang="en-US" altLang="zh-TW" sz="40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Sep. 8,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E344-B68B-4FE1-8CF4-FE05909BE56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Jure </a:t>
            </a:r>
            <a:r>
              <a:rPr lang="en-US" altLang="zh-TW" sz="1800" dirty="0" err="1"/>
              <a:t>Leskovec</a:t>
            </a:r>
            <a:r>
              <a:rPr lang="en-US" altLang="zh-TW" sz="1800" dirty="0"/>
              <a:t>, </a:t>
            </a:r>
            <a:r>
              <a:rPr lang="en-US" altLang="zh-TW" sz="1800" dirty="0" err="1"/>
              <a:t>Anand</a:t>
            </a:r>
            <a:r>
              <a:rPr lang="en-US" altLang="zh-TW" sz="1800" dirty="0"/>
              <a:t> </a:t>
            </a:r>
            <a:r>
              <a:rPr lang="en-US" altLang="zh-TW" sz="1800" dirty="0" err="1"/>
              <a:t>Rajaraman</a:t>
            </a:r>
            <a:r>
              <a:rPr lang="en-US" altLang="zh-TW" sz="1800" dirty="0"/>
              <a:t>, Jeffrey David Ullman, </a:t>
            </a:r>
            <a:r>
              <a:rPr lang="en-US" altLang="zh-TW" sz="1800" i="1" dirty="0"/>
              <a:t>Mining of Massive Datasets</a:t>
            </a:r>
            <a:r>
              <a:rPr lang="en-US" altLang="zh-TW" sz="1800" dirty="0"/>
              <a:t>, 3rd Edition, Cambridge University Press, Feb. 2020. (Available at: </a:t>
            </a:r>
            <a:r>
              <a:rPr lang="en-US" altLang="zh-TW" sz="1800" dirty="0">
                <a:hlinkClick r:id="rId3"/>
              </a:rPr>
              <a:t>http://www.mmds.org/</a:t>
            </a:r>
            <a:r>
              <a:rPr lang="en-US" altLang="zh-TW" sz="1800" dirty="0"/>
              <a:t>)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/>
              <a:t>Reference book: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/>
              <a:t>Jimmy Lin and Chris Dyer, </a:t>
            </a:r>
            <a:r>
              <a:rPr lang="en-US" altLang="zh-TW" sz="1800" i="1" dirty="0"/>
              <a:t>Data-Intensive Text Processing with </a:t>
            </a:r>
            <a:r>
              <a:rPr lang="en-US" altLang="zh-TW" sz="1800" i="1" dirty="0" err="1"/>
              <a:t>MapReduce</a:t>
            </a:r>
            <a:r>
              <a:rPr lang="en-US" altLang="zh-TW" sz="1800" dirty="0"/>
              <a:t>, Morgan &amp; Claypool Publishers, 2010.</a:t>
            </a:r>
            <a:r>
              <a:rPr lang="zh-TW" altLang="en-US" sz="1800" dirty="0"/>
              <a:t> </a:t>
            </a:r>
            <a:r>
              <a:rPr lang="en-US" altLang="zh-TW" sz="1800" dirty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(probability),</a:t>
            </a:r>
            <a:r>
              <a:rPr lang="en-US" altLang="zh-TW" sz="2000" dirty="0"/>
              <a:t> </a:t>
            </a:r>
            <a:r>
              <a:rPr lang="en-US" altLang="zh-TW" sz="2000" dirty="0">
                <a:solidFill>
                  <a:srgbClr val="0000FF"/>
                </a:solidFill>
              </a:rPr>
              <a:t>linear algebra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FF0000"/>
                </a:solidFill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Books</a:t>
            </a:r>
          </a:p>
          <a:p>
            <a:pPr lvl="1" eaLnBrk="1" hangingPunct="1"/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 </a:t>
            </a:r>
          </a:p>
          <a:p>
            <a:pPr lvl="1" eaLnBrk="1" hangingPunct="1"/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/>
            <a:r>
              <a:rPr lang="en-US" altLang="zh-TW" sz="2000" dirty="0"/>
              <a:t>Holden </a:t>
            </a:r>
            <a:r>
              <a:rPr lang="en-US" altLang="zh-TW" sz="2000" dirty="0" err="1"/>
              <a:t>Karau</a:t>
            </a:r>
            <a:r>
              <a:rPr lang="en-US" altLang="zh-TW" sz="2000" dirty="0"/>
              <a:t>, Andy </a:t>
            </a:r>
            <a:r>
              <a:rPr lang="en-US" altLang="zh-TW" sz="2000" dirty="0" err="1"/>
              <a:t>Konwinski</a:t>
            </a:r>
            <a:r>
              <a:rPr lang="en-US" altLang="zh-TW" sz="2000" dirty="0"/>
              <a:t>, Patrick Wendell, </a:t>
            </a:r>
            <a:r>
              <a:rPr lang="en-US" altLang="zh-TW" sz="2000" dirty="0" err="1"/>
              <a:t>Matei</a:t>
            </a:r>
            <a:r>
              <a:rPr lang="en-US" altLang="zh-TW" sz="2000" dirty="0"/>
              <a:t> </a:t>
            </a:r>
            <a:r>
              <a:rPr lang="en-US" altLang="zh-TW" sz="2000" dirty="0" err="1"/>
              <a:t>Zaharia</a:t>
            </a:r>
            <a:r>
              <a:rPr lang="en-US" altLang="zh-TW" sz="2000" dirty="0"/>
              <a:t>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O'Reilly Media, January 2015.</a:t>
            </a:r>
          </a:p>
          <a:p>
            <a:pPr eaLnBrk="1" hangingPunct="1"/>
            <a:r>
              <a:rPr lang="en-US" altLang="zh-TW" sz="2400" dirty="0"/>
              <a:t>Official online documents: Hadoop, Spark, …</a:t>
            </a:r>
          </a:p>
          <a:p>
            <a:pPr eaLnBrk="1" hangingPunct="1"/>
            <a:r>
              <a:rPr lang="en-US" altLang="zh-TW" sz="2400" dirty="0"/>
              <a:t>Selected academic papers</a:t>
            </a:r>
          </a:p>
          <a:p>
            <a:pPr eaLnBrk="1" hangingPunct="1"/>
            <a:endParaRPr lang="en-US" altLang="zh-TW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[Warning] This is NOT an Introductory Course!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Fundamental courses:</a:t>
            </a:r>
          </a:p>
          <a:p>
            <a:pPr lvl="1">
              <a:defRPr/>
            </a:pPr>
            <a:r>
              <a:rPr lang="en-US" altLang="zh-TW" dirty="0"/>
              <a:t>Introduction to big data analytics (CSIE, juniors)</a:t>
            </a:r>
          </a:p>
          <a:p>
            <a:pPr lvl="2">
              <a:defRPr/>
            </a:pPr>
            <a:r>
              <a:rPr lang="en-US" altLang="zh-TW" dirty="0"/>
              <a:t>Data mining concepts + distributed framework</a:t>
            </a:r>
          </a:p>
          <a:p>
            <a:pPr lvl="1">
              <a:defRPr/>
            </a:pPr>
            <a:r>
              <a:rPr lang="en-US" altLang="zh-TW" dirty="0"/>
              <a:t>Educational data mining and applications (CSIE, juniors)</a:t>
            </a:r>
          </a:p>
          <a:p>
            <a:pPr lvl="2">
              <a:defRPr/>
            </a:pPr>
            <a:r>
              <a:rPr lang="en-US" altLang="zh-TW" dirty="0"/>
              <a:t>Data mining concepts + educational data analysis</a:t>
            </a:r>
          </a:p>
          <a:p>
            <a:pPr lvl="1">
              <a:defRPr/>
            </a:pPr>
            <a:r>
              <a:rPr lang="en-US" altLang="zh-TW" dirty="0"/>
              <a:t>Big data analytics (IFM, with Prof. Li-Chen Cheng)</a:t>
            </a:r>
          </a:p>
          <a:p>
            <a:pPr lvl="2">
              <a:defRPr/>
            </a:pPr>
            <a:r>
              <a:rPr lang="en-US" altLang="zh-TW" dirty="0"/>
              <a:t>Data mining concepts</a:t>
            </a:r>
            <a:endParaRPr lang="zh-TW" altLang="en-US" dirty="0"/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Advanced course</a:t>
            </a:r>
            <a:r>
              <a:rPr lang="en-US" altLang="zh-TW" dirty="0"/>
              <a:t>:</a:t>
            </a:r>
          </a:p>
          <a:p>
            <a:pPr lvl="1">
              <a:defRPr/>
            </a:pPr>
            <a:r>
              <a:rPr lang="en-US" altLang="zh-TW" dirty="0"/>
              <a:t>Big data mining and applications (CSIE, seniors &amp; graduates) – This Course</a:t>
            </a:r>
          </a:p>
          <a:p>
            <a:pPr lvl="2">
              <a:defRPr/>
            </a:pPr>
            <a:r>
              <a:rPr lang="en-US" altLang="zh-TW" dirty="0">
                <a:solidFill>
                  <a:srgbClr val="FF0000"/>
                </a:solidFill>
              </a:rPr>
              <a:t>Distributed analytics </a:t>
            </a:r>
            <a:r>
              <a:rPr lang="en-US" altLang="zh-TW" dirty="0"/>
              <a:t>on </a:t>
            </a:r>
            <a:r>
              <a:rPr lang="en-US" altLang="zh-TW" dirty="0">
                <a:solidFill>
                  <a:srgbClr val="0000FF"/>
                </a:solidFill>
              </a:rPr>
              <a:t>different types of data </a:t>
            </a:r>
            <a:r>
              <a:rPr lang="en-US" altLang="zh-TW" dirty="0"/>
              <a:t>+ heavy loads of parallel programming exercises/projects using open “big data”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C5C8-EAF9-43D4-A1D9-CF31DBF4BE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mine different types of data:</a:t>
            </a:r>
          </a:p>
          <a:p>
            <a:pPr lvl="1">
              <a:defRPr/>
            </a:pPr>
            <a:r>
              <a:rPr lang="en-US" dirty="0"/>
              <a:t>High dimensional data</a:t>
            </a:r>
          </a:p>
          <a:p>
            <a:pPr lvl="1">
              <a:defRPr/>
            </a:pPr>
            <a:r>
              <a:rPr lang="en-US" dirty="0"/>
              <a:t>Graph data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Infinite/never-ending data</a:t>
            </a:r>
          </a:p>
          <a:p>
            <a:pPr lvl="1">
              <a:defRPr/>
            </a:pPr>
            <a:r>
              <a:rPr lang="en-US" dirty="0"/>
              <a:t>Labeled data</a:t>
            </a:r>
          </a:p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use different models of computation:</a:t>
            </a:r>
          </a:p>
          <a:p>
            <a:pPr lvl="1">
              <a:defRPr/>
            </a:pPr>
            <a:r>
              <a:rPr lang="en-US" dirty="0" err="1"/>
              <a:t>MapReduce</a:t>
            </a:r>
            <a:endParaRPr lang="en-US" dirty="0"/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Streams and online algorithms</a:t>
            </a:r>
          </a:p>
          <a:p>
            <a:pPr lvl="1">
              <a:defRPr/>
            </a:pPr>
            <a:r>
              <a:rPr lang="en-US" dirty="0"/>
              <a:t>Single machine in-memory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B086C-B30A-4741-819D-B3B60EDC785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199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solidFill>
                  <a:schemeClr val="tx1"/>
                </a:solidFill>
              </a:rPr>
              <a:t>Topics in the Textbook</a:t>
            </a:r>
            <a:endParaRPr lang="en-US" altLang="zh-TW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/>
              <a:t>To </a:t>
            </a:r>
            <a:r>
              <a:rPr lang="en-US" b="1" dirty="0">
                <a:solidFill>
                  <a:srgbClr val="0000FF"/>
                </a:solidFill>
              </a:rPr>
              <a:t>solve real-world problems:</a:t>
            </a:r>
          </a:p>
          <a:p>
            <a:pPr lvl="1">
              <a:defRPr/>
            </a:pPr>
            <a:r>
              <a:rPr lang="en-US" dirty="0"/>
              <a:t>Recommender systems</a:t>
            </a:r>
          </a:p>
          <a:p>
            <a:pPr lvl="1">
              <a:defRPr/>
            </a:pPr>
            <a:r>
              <a:rPr lang="en-US" dirty="0"/>
              <a:t>Market Basket Analysis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Spam detection</a:t>
            </a:r>
          </a:p>
          <a:p>
            <a:pPr lvl="1">
              <a:defRPr/>
            </a:pPr>
            <a:r>
              <a:rPr lang="en-US" dirty="0"/>
              <a:t>Duplicate document detection</a:t>
            </a:r>
          </a:p>
          <a:p>
            <a:pPr>
              <a:defRPr/>
            </a:pPr>
            <a:r>
              <a:rPr lang="en-US" b="1" dirty="0"/>
              <a:t>To learn </a:t>
            </a:r>
            <a:r>
              <a:rPr lang="en-US" b="1" dirty="0">
                <a:solidFill>
                  <a:srgbClr val="0000FF"/>
                </a:solidFill>
              </a:rPr>
              <a:t>various “tools”:</a:t>
            </a:r>
          </a:p>
          <a:p>
            <a:pPr lvl="1">
              <a:defRPr/>
            </a:pPr>
            <a:r>
              <a:rPr lang="en-US" dirty="0"/>
              <a:t>Linear algebra (SVD, Rec. Sys., Communities)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Optimization (stochastic gradient descent)</a:t>
            </a:r>
          </a:p>
          <a:p>
            <a:pPr lvl="1">
              <a:defRPr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Dynamic programming (frequent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/>
              <a:t>Hashing (LSH, Bloom filters)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5225"/>
            <a:ext cx="5486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993D-5868-43DA-9A6A-1B00D813AE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How It All Fits Together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1507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C0461-126B-459D-8AF6-0521046EE1B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403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4A68D-724E-4559-8041-D6066BEFC55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85000"/>
                  </a:schemeClr>
                </a:solidFill>
              </a:rPr>
              <a:t>Data mining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85000"/>
                  </a:schemeClr>
                </a:solidFill>
              </a:rPr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Distributed platform and parallel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Parallel programming paradigm and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MapReduce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Advanced topics: analyzing different types of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Link analysis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Mining social network graphs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Hashing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Recommender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Large-scale machine learning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E1F00-C744-43B4-87DD-3F1EDF6160D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Introduction to big data analytics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MapReduce programming: design patterns, issues(2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Finding Similar Items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Clustering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Dimensionality Reduction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Recommendation Systems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2400" dirty="0"/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Page Rank &amp; Link Analysis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Social Network Graph Mining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Others: Machine Learning Methods: NN, SVM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320898"/>
              </p:ext>
            </p:extLst>
          </p:nvPr>
        </p:nvGraphicFramePr>
        <p:xfrm>
          <a:off x="457200" y="1241425"/>
          <a:ext cx="8382000" cy="5258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219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9/8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Course Overview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3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9/15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Introducing distributed platforms: Hadoop, Spark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9/22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programming</a:t>
                      </a:r>
                      <a:endParaRPr lang="zh-TW" altLang="en-US" sz="18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/>
                        <a:t>(TA:</a:t>
                      </a:r>
                      <a:r>
                        <a:rPr lang="zh-TW" altLang="en-US" sz="1800" baseline="0" dirty="0"/>
                        <a:t> </a:t>
                      </a:r>
                      <a:r>
                        <a:rPr lang="en-US" altLang="zh-TW" sz="1800" baseline="0" dirty="0"/>
                        <a:t>package installation, platform usage demo)</a:t>
                      </a:r>
                      <a:endParaRPr lang="en-US" altLang="zh-TW" sz="1800" dirty="0"/>
                    </a:p>
                  </a:txBody>
                  <a:tcPr marT="45701" marB="45701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81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9/29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/>
                        <a:t>MapReduce</a:t>
                      </a:r>
                      <a:r>
                        <a:rPr lang="en-US" altLang="zh-TW" sz="1800" dirty="0"/>
                        <a:t> Algorithm Design: design patterns</a:t>
                      </a:r>
                      <a:r>
                        <a:rPr lang="en-US" altLang="zh-TW" sz="1800" baseline="0" dirty="0"/>
                        <a:t> (</a:t>
                      </a:r>
                      <a:r>
                        <a:rPr lang="en-US" altLang="zh-TW" sz="1800" dirty="0"/>
                        <a:t>pairs &amp; stripes), language models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HW#0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Issues of</a:t>
                      </a:r>
                      <a:r>
                        <a:rPr lang="en-US" altLang="zh-TW" sz="1800" baseline="0" dirty="0"/>
                        <a:t> </a:t>
                      </a:r>
                      <a:r>
                        <a:rPr lang="en-US" altLang="zh-TW" sz="1800" baseline="0" dirty="0" err="1"/>
                        <a:t>MapReduce</a:t>
                      </a:r>
                      <a:r>
                        <a:rPr lang="en-US" altLang="zh-TW" sz="1800" baseline="0" dirty="0"/>
                        <a:t> in Hadoop</a:t>
                      </a:r>
                      <a:endParaRPr lang="en-US" altLang="zh-TW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4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10/13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Finding Similar Items 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Due: HW#0</a:t>
                      </a:r>
                    </a:p>
                    <a:p>
                      <a:r>
                        <a:rPr lang="en-US" altLang="zh-TW" sz="1800" dirty="0"/>
                        <a:t>HW#1</a:t>
                      </a:r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10/20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Clustering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10/27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Dimension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(TA: Q&amp;A </a:t>
                      </a:r>
                      <a:r>
                        <a:rPr lang="en-US" altLang="zh-TW" sz="1800" baseline="0" dirty="0"/>
                        <a:t>for </a:t>
                      </a:r>
                      <a:r>
                        <a:rPr lang="en-US" altLang="zh-TW" sz="1800" dirty="0"/>
                        <a:t>homework, and term project proposal)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Due: HW#1 HW#2</a:t>
                      </a:r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95121995"/>
                  </a:ext>
                </a:extLst>
              </a:tr>
            </a:tbl>
          </a:graphicData>
        </a:graphic>
      </p:graphicFrame>
      <p:sp>
        <p:nvSpPr>
          <p:cNvPr id="492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492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92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4411F-46C9-465B-80F4-2B30D5D3F1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0179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018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27713-9C9A-4FBE-8A45-C27E3BE28B3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7804970"/>
              </p:ext>
            </p:extLst>
          </p:nvPr>
        </p:nvGraphicFramePr>
        <p:xfrm>
          <a:off x="457200" y="1355725"/>
          <a:ext cx="8229600" cy="55332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Recommendation Systems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88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0000FF"/>
                          </a:solidFill>
                        </a:rPr>
                        <a:t>11/10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 (</a:t>
                      </a:r>
                      <a:r>
                        <a:rPr lang="en-US" altLang="zh-TW" sz="1800" b="1" dirty="0"/>
                        <a:t>Midterm</a:t>
                      </a:r>
                      <a:r>
                        <a:rPr lang="en-US" altLang="zh-TW" sz="1800" b="1" baseline="0" dirty="0"/>
                        <a:t> exam</a:t>
                      </a:r>
                      <a:r>
                        <a:rPr lang="en-US" altLang="zh-TW" sz="1800" baseline="0" dirty="0"/>
                        <a:t>): to be confirmed</a:t>
                      </a:r>
                      <a:r>
                        <a:rPr lang="en-US" altLang="zh-TW" sz="1800" dirty="0"/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zh-TW" alt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</a:t>
                      </a:r>
                      <a:r>
                        <a:rPr lang="en-US" altLang="zh-TW" sz="1800">
                          <a:solidFill>
                            <a:schemeClr val="tx1"/>
                          </a:solidFill>
                        </a:rPr>
                        <a:t>#2,Proposal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HW#3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analysis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Mining social network graphs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HW#3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HW#4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Community detection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(Large-scale machine learning)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Term Project Presentation: Week 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HW#4</a:t>
                      </a:r>
                    </a:p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HW#5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chemeClr val="tx1"/>
                          </a:solidFill>
                        </a:rPr>
                        <a:t>Due: HW#5</a:t>
                      </a:r>
                      <a:endParaRPr lang="zh-TW" alt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 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1/9 Due: Final Report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Information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Course Website: </a:t>
            </a:r>
            <a:r>
              <a:rPr lang="en-US" altLang="zh-TW" sz="2400" dirty="0">
                <a:hlinkClick r:id="rId3"/>
              </a:rPr>
              <a:t>https://chriswjh.github.io/BDM/</a:t>
            </a:r>
            <a:endParaRPr lang="en-US" altLang="zh-TW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You can check the latest announcements and updates of schedule, slides, and </a:t>
            </a:r>
            <a:r>
              <a:rPr lang="en-US" altLang="zh-TW" sz="2000" dirty="0" err="1"/>
              <a:t>homeworks</a:t>
            </a:r>
            <a:endParaRPr lang="en-US" altLang="zh-TW" sz="20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Time: 15:10pm-18:00pm, Mon.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Classroom: </a:t>
            </a:r>
            <a:r>
              <a:rPr lang="en-US" altLang="zh-TW" sz="2400" dirty="0">
                <a:solidFill>
                  <a:srgbClr val="FF0000"/>
                </a:solidFill>
              </a:rPr>
              <a:t>R234, Technology Building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Classes will be in-person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Course sessions will be recorded using </a:t>
            </a:r>
            <a:r>
              <a:rPr lang="en-US" altLang="zh-TW" sz="2000" dirty="0" err="1">
                <a:solidFill>
                  <a:srgbClr val="0000FF"/>
                </a:solidFill>
              </a:rPr>
              <a:t>i</a:t>
            </a:r>
            <a:r>
              <a:rPr lang="en-US" altLang="zh-TW" sz="2000" dirty="0">
                <a:solidFill>
                  <a:srgbClr val="0000FF"/>
                </a:solidFill>
              </a:rPr>
              <a:t>-School+</a:t>
            </a:r>
            <a:r>
              <a:rPr lang="en-US" altLang="zh-TW" sz="2000" dirty="0"/>
              <a:t> and </a:t>
            </a:r>
            <a:r>
              <a:rPr lang="en-US" altLang="zh-TW" sz="2000" dirty="0">
                <a:solidFill>
                  <a:srgbClr val="0000FF"/>
                </a:solidFill>
              </a:rPr>
              <a:t>Teams</a:t>
            </a:r>
            <a:r>
              <a:rPr lang="en-US" altLang="zh-TW" sz="2000" dirty="0"/>
              <a:t> whenever possible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07253-373E-4164-AA57-18B48E4F6A5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~30%</a:t>
            </a:r>
          </a:p>
          <a:p>
            <a:pPr eaLnBrk="1" hangingPunct="1">
              <a:defRPr/>
            </a:pPr>
            <a:r>
              <a:rPr lang="en-US" altLang="zh-TW" dirty="0"/>
              <a:t>Term project: ~30%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9, 2026</a:t>
            </a:r>
            <a:r>
              <a:rPr lang="en-US" altLang="zh-TW" dirty="0"/>
              <a:t>)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68BB3-E45F-4A82-BD15-B4BD029DC1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altLang="zh-TW" sz="2800" dirty="0">
                <a:solidFill>
                  <a:srgbClr val="FF0000"/>
                </a:solidFill>
              </a:rPr>
              <a:t>One quiz or HW#0</a:t>
            </a:r>
          </a:p>
          <a:p>
            <a:pPr lvl="1" eaLnBrk="1" hangingPunct="1"/>
            <a:r>
              <a:rPr lang="en-US" altLang="zh-TW" sz="2400" dirty="0"/>
              <a:t>Individual</a:t>
            </a:r>
          </a:p>
          <a:p>
            <a:pPr lvl="1" eaLnBrk="1" hangingPunct="1"/>
            <a:r>
              <a:rPr lang="en-US" altLang="zh-TW" sz="2400" dirty="0"/>
              <a:t>For environment setup</a:t>
            </a:r>
          </a:p>
          <a:p>
            <a:pPr eaLnBrk="1" hangingPunct="1"/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5</a:t>
            </a:r>
            <a:r>
              <a:rPr lang="en-US" altLang="zh-TW" sz="2800" dirty="0"/>
              <a:t> programming exercises</a:t>
            </a:r>
            <a:endParaRPr lang="en-US" altLang="zh-TW" sz="2800" dirty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1" eaLnBrk="1" hangingPunct="1"/>
            <a:r>
              <a:rPr lang="en-US" altLang="zh-TW" sz="2400" dirty="0"/>
              <a:t>Analysis on open “big” data set</a:t>
            </a:r>
          </a:p>
          <a:p>
            <a:pPr lvl="2" eaLnBrk="1" hangingPunct="1"/>
            <a:r>
              <a:rPr lang="en-US" altLang="zh-TW" sz="2000" dirty="0"/>
              <a:t>E.g. selected datasets from </a:t>
            </a:r>
            <a:r>
              <a:rPr lang="en-US" altLang="zh-TW" sz="2000" dirty="0">
                <a:solidFill>
                  <a:srgbClr val="0000FF"/>
                </a:solidFill>
              </a:rPr>
              <a:t>UCI </a:t>
            </a:r>
            <a:r>
              <a:rPr lang="en-US" altLang="zh-TW" sz="2000" dirty="0" err="1">
                <a:solidFill>
                  <a:srgbClr val="0000FF"/>
                </a:solidFill>
              </a:rPr>
              <a:t>MLrepository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kaggle</a:t>
            </a:r>
            <a:r>
              <a:rPr lang="en-US" altLang="zh-TW" sz="2000" dirty="0">
                <a:solidFill>
                  <a:srgbClr val="0000FF"/>
                </a:solidFill>
              </a:rPr>
              <a:t>, AI cup, …</a:t>
            </a:r>
          </a:p>
          <a:p>
            <a:pPr lvl="1" eaLnBrk="1" hangingPunct="1"/>
            <a:r>
              <a:rPr lang="en-US" altLang="zh-TW" sz="2400" dirty="0">
                <a:solidFill>
                  <a:srgbClr val="FF0000"/>
                </a:solidFill>
              </a:rPr>
              <a:t>Parallel</a:t>
            </a:r>
            <a:r>
              <a:rPr lang="en-US" altLang="zh-TW" sz="2400" dirty="0">
                <a:solidFill>
                  <a:srgbClr val="0000FF"/>
                </a:solidFill>
              </a:rPr>
              <a:t> programming is different from sequential!</a:t>
            </a:r>
          </a:p>
          <a:p>
            <a:pPr eaLnBrk="1" hangingPunct="1"/>
            <a:r>
              <a:rPr lang="en-US" altLang="zh-TW" sz="2800" dirty="0"/>
              <a:t>The term project (to be detailed later)</a:t>
            </a:r>
          </a:p>
          <a:p>
            <a:pPr lvl="1" eaLnBrk="1" hangingPunct="1"/>
            <a:r>
              <a:rPr lang="en-US" altLang="zh-TW" sz="2400" dirty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</a:p>
          <a:p>
            <a:pPr lvl="2" eaLnBrk="1" hangingPunct="1"/>
            <a:r>
              <a:rPr lang="en-US" altLang="zh-TW" sz="2000" dirty="0"/>
              <a:t>e.g. extension to exercises, system development, or joining competitions, …</a:t>
            </a:r>
            <a:endParaRPr lang="en-US" altLang="zh-TW" dirty="0"/>
          </a:p>
          <a:p>
            <a:pPr eaLnBrk="1" hangingPunct="1"/>
            <a:r>
              <a:rPr lang="en-US" altLang="zh-TW" sz="2800" dirty="0"/>
              <a:t>Responsibility of each member must be specified in the document for team-based works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[TBD] Quiz or Homework #0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 get each student familiar with the distributed platform or programming environment needed for the </a:t>
            </a:r>
            <a:r>
              <a:rPr lang="en-US" altLang="zh-TW" dirty="0" err="1"/>
              <a:t>homeworks</a:t>
            </a:r>
            <a:endParaRPr lang="en-US" altLang="zh-TW" dirty="0"/>
          </a:p>
          <a:p>
            <a:pPr lvl="1"/>
            <a:r>
              <a:rPr lang="en-US" altLang="zh-TW" dirty="0"/>
              <a:t>A quiz on installing/configuring the distributed platform</a:t>
            </a:r>
          </a:p>
          <a:p>
            <a:pPr lvl="1"/>
            <a:r>
              <a:rPr lang="en-US" altLang="zh-TW" dirty="0"/>
              <a:t>Or a first homework #0 which analyzes a small dataset using simple statistics in any programming environment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6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A8BE8-E730-446A-92B2-06DD97B52A7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Written exercises</a:t>
            </a:r>
          </a:p>
          <a:p>
            <a:pPr lvl="1" eaLnBrk="1" hangingPunct="1">
              <a:defRPr/>
            </a:pPr>
            <a:r>
              <a:rPr lang="en-US" altLang="zh-TW" dirty="0"/>
              <a:t>To hand-in in class</a:t>
            </a:r>
          </a:p>
          <a:p>
            <a:pPr eaLnBrk="1" hangingPunct="1">
              <a:defRPr/>
            </a:pPr>
            <a:r>
              <a:rPr lang="en-US" altLang="zh-TW" dirty="0"/>
              <a:t>Programming exercises/programs/project proposals/reports</a:t>
            </a:r>
          </a:p>
          <a:p>
            <a:pPr lvl="1" eaLnBrk="1" hangingPunct="1">
              <a:defRPr/>
            </a:pPr>
            <a:r>
              <a:rPr lang="en-US" altLang="zh-TW" dirty="0"/>
              <a:t>To be submitted directly to the TA</a:t>
            </a:r>
          </a:p>
          <a:p>
            <a:pPr lvl="2" eaLnBrk="1" hangingPunct="1">
              <a:defRPr/>
            </a:pPr>
            <a:r>
              <a:rPr lang="en-US" altLang="zh-TW" dirty="0"/>
              <a:t>Homework submission site: </a:t>
            </a:r>
            <a:r>
              <a:rPr lang="en-US" altLang="zh-TW" dirty="0" err="1"/>
              <a:t>iSchool</a:t>
            </a:r>
            <a:r>
              <a:rPr lang="en-US" altLang="zh-TW" dirty="0"/>
              <a:t>+</a:t>
            </a:r>
          </a:p>
          <a:p>
            <a:pPr eaLnBrk="1" hangingPunct="1">
              <a:defRPr/>
            </a:pPr>
            <a:r>
              <a:rPr lang="en-US" altLang="zh-TW" dirty="0"/>
              <a:t>Your score will be deducted when there’s delay in homework submission</a:t>
            </a: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>
              <a:defRPr/>
            </a:pPr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strictly prohibited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Near-duplicate codes will get equal and minimum basic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 and open source library, APIs, or codes must be submitted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C974D-2428-4460-B5C2-0B9306E20E6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Exams</a:t>
            </a:r>
            <a:endParaRPr lang="zh-TW" altLang="en-US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Midterm exam</a:t>
            </a:r>
          </a:p>
          <a:p>
            <a:pPr lvl="1"/>
            <a:r>
              <a:rPr lang="en-US" altLang="zh-TW" dirty="0"/>
              <a:t>Date: </a:t>
            </a:r>
            <a:r>
              <a:rPr lang="en-US" altLang="zh-TW" dirty="0">
                <a:solidFill>
                  <a:srgbClr val="FF0000"/>
                </a:solidFill>
              </a:rPr>
              <a:t>Nov. 10, 2025 </a:t>
            </a:r>
            <a:r>
              <a:rPr lang="en-US" altLang="zh-TW" dirty="0"/>
              <a:t>(to be confirmed)</a:t>
            </a:r>
          </a:p>
          <a:p>
            <a:pPr lvl="1"/>
            <a:r>
              <a:rPr lang="en-US" altLang="zh-TW" dirty="0"/>
              <a:t>Range: </a:t>
            </a:r>
            <a:r>
              <a:rPr lang="en-US" altLang="zh-TW" b="1" dirty="0"/>
              <a:t>(TBD)</a:t>
            </a:r>
            <a:endParaRPr lang="en-US" altLang="zh-TW" dirty="0"/>
          </a:p>
          <a:p>
            <a:pPr lvl="1"/>
            <a:r>
              <a:rPr lang="en-US" altLang="zh-TW" dirty="0"/>
              <a:t>Question Types: Calculation, Short Answer, True-False, Multiple Choice</a:t>
            </a:r>
          </a:p>
          <a:p>
            <a:r>
              <a:rPr lang="en-US" altLang="zh-TW" dirty="0"/>
              <a:t>Time: 15:10-18:00</a:t>
            </a:r>
          </a:p>
          <a:p>
            <a:r>
              <a:rPr lang="en-US" altLang="zh-TW" dirty="0"/>
              <a:t>Location: </a:t>
            </a:r>
            <a:r>
              <a:rPr lang="en-US" altLang="zh-TW" dirty="0">
                <a:solidFill>
                  <a:srgbClr val="FF0000"/>
                </a:solidFill>
              </a:rPr>
              <a:t>R234, Technology Building</a:t>
            </a:r>
          </a:p>
          <a:p>
            <a:r>
              <a:rPr lang="en-US" altLang="zh-TW" dirty="0"/>
              <a:t>The exam will be </a:t>
            </a:r>
            <a:r>
              <a:rPr lang="en-US" altLang="zh-TW" dirty="0">
                <a:solidFill>
                  <a:srgbClr val="0000FF"/>
                </a:solidFill>
              </a:rPr>
              <a:t>open-book</a:t>
            </a:r>
            <a:r>
              <a:rPr lang="en-US" altLang="zh-TW" dirty="0"/>
              <a:t>, but </a:t>
            </a:r>
            <a:r>
              <a:rPr lang="en-US" altLang="zh-TW" dirty="0">
                <a:solidFill>
                  <a:srgbClr val="0000FF"/>
                </a:solidFill>
              </a:rPr>
              <a:t>ALL electronic devices are prohibited!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E0CC-B048-4076-A8DA-E8BB7FBD4A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Programming Exercises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For 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</a:t>
            </a:r>
            <a:r>
              <a:rPr lang="en-US" altLang="zh-TW" dirty="0">
                <a:solidFill>
                  <a:srgbClr val="0000FF"/>
                </a:solidFill>
              </a:rPr>
              <a:t>Spark</a:t>
            </a:r>
            <a:r>
              <a:rPr lang="en-US" altLang="zh-TW" dirty="0"/>
              <a:t> platform with </a:t>
            </a:r>
            <a:r>
              <a:rPr lang="en-US" altLang="zh-TW" dirty="0">
                <a:solidFill>
                  <a:srgbClr val="0000FF"/>
                </a:solidFill>
              </a:rPr>
              <a:t>at least two </a:t>
            </a:r>
            <a:r>
              <a:rPr lang="en-US" altLang="zh-TW" dirty="0"/>
              <a:t>computer nodes (VMs)</a:t>
            </a:r>
          </a:p>
          <a:p>
            <a:pPr lvl="2">
              <a:defRPr/>
            </a:pPr>
            <a:r>
              <a:rPr lang="en-US" altLang="zh-TW" dirty="0"/>
              <a:t>Or Java/Scala/R programming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/>
              <a:t>For non-CS students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Python</a:t>
            </a:r>
            <a:r>
              <a:rPr lang="en-US" altLang="zh-TW" dirty="0"/>
              <a:t> programming on Google </a:t>
            </a:r>
            <a:r>
              <a:rPr lang="en-US" altLang="zh-TW" dirty="0" err="1"/>
              <a:t>CoLab</a:t>
            </a:r>
            <a:r>
              <a:rPr lang="en-US" altLang="zh-TW" dirty="0"/>
              <a:t>, a </a:t>
            </a:r>
            <a:r>
              <a:rPr lang="en-US" altLang="zh-TW" dirty="0" err="1"/>
              <a:t>Jupyter</a:t>
            </a:r>
            <a:r>
              <a:rPr lang="en-US" altLang="zh-TW" dirty="0"/>
              <a:t> Notebook environment, or any existing platforms</a:t>
            </a:r>
          </a:p>
          <a:p>
            <a:pPr lvl="2">
              <a:defRPr/>
            </a:pPr>
            <a:r>
              <a:rPr lang="en-US" altLang="zh-TW" dirty="0"/>
              <a:t>To submit: source code, documentation, and execution result (</a:t>
            </a:r>
            <a:r>
              <a:rPr lang="en-US" altLang="zh-TW" dirty="0" err="1"/>
              <a:t>Jupyter</a:t>
            </a:r>
            <a:r>
              <a:rPr lang="en-US" altLang="zh-TW" dirty="0"/>
              <a:t> notebook file showing the analysis result and efficiency)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[Warning] You have to handle ALL instances in the “big” dataset!</a:t>
            </a:r>
          </a:p>
          <a:p>
            <a:pPr lvl="1">
              <a:defRPr/>
            </a:pPr>
            <a:r>
              <a:rPr lang="en-US" altLang="zh-TW" dirty="0"/>
              <a:t>Packages (e.g. Weka) might not be able to handle such big data</a:t>
            </a:r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5939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93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F9C85-2E1A-4AD8-B096-C5B7AC8814F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/>
              <a:t>For CS students, it’s important to get familiar with: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System structure </a:t>
            </a:r>
            <a:r>
              <a:rPr lang="en-US" altLang="zh-TW" dirty="0"/>
              <a:t>design and management in cloud computing, or edge computing</a:t>
            </a:r>
          </a:p>
          <a:p>
            <a:pPr lvl="2">
              <a:defRPr/>
            </a:pPr>
            <a:r>
              <a:rPr lang="en-US" altLang="zh-TW" dirty="0"/>
              <a:t>Cloud system architect, cloud analyst, …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Platform and framework </a:t>
            </a:r>
            <a:r>
              <a:rPr lang="en-US" altLang="zh-TW" dirty="0"/>
              <a:t>installation, configuration, and big data management (Linux, Hadoop, Spark, …)</a:t>
            </a:r>
          </a:p>
          <a:p>
            <a:pPr lvl="2">
              <a:defRPr/>
            </a:pPr>
            <a:r>
              <a:rPr lang="en-US" altLang="zh-TW" dirty="0"/>
              <a:t>E.g. Server management, data center management</a:t>
            </a:r>
          </a:p>
          <a:p>
            <a:pPr lvl="1">
              <a:defRPr/>
            </a:pPr>
            <a:r>
              <a:rPr lang="en-US" altLang="zh-TW" dirty="0"/>
              <a:t>Parallel programming in distributed frameworks to better utilize more computer nodes</a:t>
            </a:r>
          </a:p>
          <a:p>
            <a:pPr lvl="2">
              <a:defRPr/>
            </a:pPr>
            <a:r>
              <a:rPr lang="en-US" altLang="zh-TW" dirty="0"/>
              <a:t>To make </a:t>
            </a:r>
            <a:r>
              <a:rPr lang="en-US" altLang="zh-TW" dirty="0">
                <a:solidFill>
                  <a:srgbClr val="0000FF"/>
                </a:solidFill>
              </a:rPr>
              <a:t>more flexible and powerful</a:t>
            </a:r>
            <a:r>
              <a:rPr lang="en-US" altLang="zh-TW" dirty="0"/>
              <a:t> analysis possible</a:t>
            </a:r>
          </a:p>
          <a:p>
            <a:pPr lvl="1">
              <a:defRPr/>
            </a:pPr>
            <a:r>
              <a:rPr lang="en-US" altLang="zh-TW" dirty="0"/>
              <a:t>To analyze real “big” data, instead of “toy” datasets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E90DA-FB92-4815-8725-A11B56B9BC5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Different Standards?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For non-CS students, it’s more important to get familiar with:</a:t>
            </a:r>
          </a:p>
          <a:p>
            <a:pPr lvl="1">
              <a:defRPr/>
            </a:pPr>
            <a:r>
              <a:rPr lang="en-US" altLang="zh-TW" dirty="0"/>
              <a:t>Big data analytics concepts</a:t>
            </a:r>
          </a:p>
          <a:p>
            <a:pPr lvl="2">
              <a:defRPr/>
            </a:pPr>
            <a:r>
              <a:rPr lang="en-US" altLang="zh-TW" dirty="0"/>
              <a:t>Tools, inputs, outputs</a:t>
            </a:r>
          </a:p>
          <a:p>
            <a:pPr lvl="1">
              <a:defRPr/>
            </a:pPr>
            <a:r>
              <a:rPr lang="en-US" altLang="zh-TW" dirty="0"/>
              <a:t>How to analyze the real “big” data</a:t>
            </a:r>
          </a:p>
          <a:p>
            <a:pPr lvl="2">
              <a:defRPr/>
            </a:pPr>
            <a:r>
              <a:rPr lang="en-US" altLang="zh-TW" dirty="0"/>
              <a:t>E.g. financial big data such as market indexes, technical indicators, economic indicators, financial news, social media, …</a:t>
            </a:r>
          </a:p>
          <a:p>
            <a:pPr lvl="1">
              <a:defRPr/>
            </a:pPr>
            <a:r>
              <a:rPr lang="en-US" altLang="zh-TW" dirty="0"/>
              <a:t>How to </a:t>
            </a:r>
            <a:r>
              <a:rPr lang="en-US" altLang="zh-TW" dirty="0">
                <a:solidFill>
                  <a:srgbClr val="0000FF"/>
                </a:solidFill>
              </a:rPr>
              <a:t>interpret</a:t>
            </a:r>
            <a:r>
              <a:rPr lang="en-US" altLang="zh-TW" dirty="0"/>
              <a:t> the results</a:t>
            </a:r>
          </a:p>
          <a:p>
            <a:pPr lvl="2">
              <a:defRPr/>
            </a:pPr>
            <a:r>
              <a:rPr lang="en-US" altLang="zh-TW" dirty="0"/>
              <a:t>Trends, patterns, relations discovered and their meanings</a:t>
            </a:r>
            <a:endParaRPr lang="zh-TW" altLang="en-US" dirty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14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DE129-4957-41A8-A497-D960296DC93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AE516-27DA-428A-AC0D-77D64043F3B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NOT only executing existing binary)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E.g. Hadoop, Spark, </a:t>
            </a:r>
            <a:r>
              <a:rPr lang="en-US" altLang="zh-TW" sz="2000" dirty="0" err="1">
                <a:solidFill>
                  <a:srgbClr val="0000FF"/>
                </a:solidFill>
              </a:rPr>
              <a:t>TensroFlow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>
                <a:solidFill>
                  <a:srgbClr val="0000FF"/>
                </a:solidFill>
              </a:rPr>
              <a:t>Keras</a:t>
            </a:r>
            <a:r>
              <a:rPr lang="en-US" altLang="zh-TW" sz="2000" dirty="0">
                <a:solidFill>
                  <a:srgbClr val="0000FF"/>
                </a:solidFill>
              </a:rPr>
              <a:t>, …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400" dirty="0"/>
              <a:t>Directly running open source package such as Weka is not recommended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Be careful about the “big” data size!</a:t>
            </a:r>
            <a:endParaRPr lang="en-US" altLang="zh-TW" dirty="0"/>
          </a:p>
          <a:p>
            <a:pPr>
              <a:defRPr/>
            </a:pPr>
            <a:r>
              <a:rPr lang="en-US" altLang="zh-TW" sz="2800" dirty="0"/>
              <a:t>Competition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AI cup 2025: </a:t>
            </a:r>
            <a:r>
              <a:rPr lang="en-US" altLang="zh-TW" sz="2400" dirty="0">
                <a:solidFill>
                  <a:srgbClr val="0000FF"/>
                </a:solidFill>
                <a:hlinkClick r:id="rId3"/>
              </a:rPr>
              <a:t>https://www.aicup.tw/ai-cup-2025-competition</a:t>
            </a:r>
            <a:r>
              <a:rPr lang="en-US" altLang="zh-TW" sz="2400" dirty="0">
                <a:solidFill>
                  <a:srgbClr val="0000FF"/>
                </a:solidFill>
              </a:rPr>
              <a:t> </a:t>
            </a:r>
            <a:endParaRPr lang="en-US" altLang="zh-TW" sz="2400" dirty="0"/>
          </a:p>
          <a:p>
            <a:pPr>
              <a:defRPr/>
            </a:pPr>
            <a:r>
              <a:rPr lang="en-US" altLang="zh-TW" sz="2800" dirty="0"/>
              <a:t>Data analysis using open datasets is *suggested* in your project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sz="2400" dirty="0" err="1">
                <a:solidFill>
                  <a:srgbClr val="0000FF"/>
                </a:solidFill>
              </a:rPr>
              <a:t>kaggle</a:t>
            </a:r>
            <a:r>
              <a:rPr lang="en-US" altLang="zh-TW" sz="2400" dirty="0">
                <a:solidFill>
                  <a:srgbClr val="0000FF"/>
                </a:solidFill>
              </a:rPr>
              <a:t>, …</a:t>
            </a:r>
          </a:p>
          <a:p>
            <a:pPr lvl="2" eaLnBrk="1" hangingPunct="1">
              <a:defRPr/>
            </a:pPr>
            <a:endParaRPr lang="en-US" altLang="zh-TW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Mr. Lin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(TBA)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About AI cup 2025 Competition</a:t>
            </a:r>
            <a:endParaRPr lang="zh-TW" altLang="en-US" dirty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Link: </a:t>
            </a:r>
            <a:r>
              <a:rPr lang="en-US" altLang="zh-TW" dirty="0">
                <a:hlinkClick r:id="rId2"/>
              </a:rPr>
              <a:t>https://www.aicup.tw/ai-cup-2025-competition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Competition in Fall (</a:t>
            </a:r>
            <a:r>
              <a:rPr lang="zh-TW" altLang="en-US" dirty="0"/>
              <a:t>秋季賽</a:t>
            </a:r>
            <a:r>
              <a:rPr lang="en-US" altLang="zh-TW" dirty="0"/>
              <a:t>-</a:t>
            </a:r>
            <a:r>
              <a:rPr lang="zh-TW" altLang="en-US" dirty="0"/>
              <a:t>電腦斷層心臟肌肉影像分割競賽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Important dates:</a:t>
            </a:r>
          </a:p>
          <a:p>
            <a:pPr lvl="1"/>
            <a:r>
              <a:rPr lang="en-US" altLang="zh-TW" dirty="0"/>
              <a:t>Registration: (TBA)</a:t>
            </a:r>
          </a:p>
          <a:p>
            <a:pPr lvl="1"/>
            <a:r>
              <a:rPr lang="en-US" altLang="zh-TW" dirty="0"/>
              <a:t>End of competition: (TBA)</a:t>
            </a:r>
          </a:p>
          <a:p>
            <a:pPr lvl="1"/>
            <a:r>
              <a:rPr lang="en-US" altLang="zh-TW" dirty="0"/>
              <a:t>Announcement of final result: (TBA)</a:t>
            </a:r>
          </a:p>
          <a:p>
            <a:r>
              <a:rPr lang="en-US" altLang="zh-TW" dirty="0"/>
              <a:t>Prizes:</a:t>
            </a:r>
          </a:p>
          <a:p>
            <a:pPr lvl="1"/>
            <a:r>
              <a:rPr lang="en-US" altLang="zh-TW" dirty="0"/>
              <a:t>Top ? places</a:t>
            </a:r>
            <a:endParaRPr lang="zh-TW" altLang="en-US" dirty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451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45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98581-68C7-4FD3-9FDE-D5E9B41844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the Term Project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sz="2400" dirty="0"/>
              <a:t>System functions and correctness</a:t>
            </a:r>
          </a:p>
          <a:p>
            <a:pPr lvl="1" eaLnBrk="1" hangingPunct="1">
              <a:defRPr/>
            </a:pPr>
            <a:r>
              <a:rPr lang="en-US" altLang="zh-TW" sz="2400" dirty="0"/>
              <a:t>Proposals, presentations, and reports are </a:t>
            </a:r>
            <a:r>
              <a:rPr lang="en-US" altLang="zh-TW" sz="2400" b="1" dirty="0">
                <a:solidFill>
                  <a:srgbClr val="0000FF"/>
                </a:solidFill>
              </a:rPr>
              <a:t>*required*</a:t>
            </a:r>
            <a:r>
              <a:rPr lang="en-US" altLang="zh-TW" sz="2400" b="1" dirty="0"/>
              <a:t> for each team</a:t>
            </a:r>
            <a:r>
              <a:rPr lang="en-US" altLang="zh-TW" sz="2400" dirty="0"/>
              <a:t>, and will be counted in the score</a:t>
            </a:r>
          </a:p>
          <a:p>
            <a:pPr eaLnBrk="1" hangingPunct="1">
              <a:defRPr/>
            </a:pPr>
            <a:r>
              <a:rPr lang="en-US" altLang="zh-TW" sz="2800" dirty="0"/>
              <a:t>Tentative schedule for all teams: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17, 2025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15, 2025</a:t>
            </a:r>
            <a:r>
              <a:rPr lang="en-US" altLang="zh-TW" sz="2400" dirty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9, 2026</a:t>
            </a:r>
            <a:r>
              <a:rPr lang="en-US" altLang="zh-TW" sz="2400" dirty="0"/>
              <a:t>)</a:t>
            </a:r>
          </a:p>
          <a:p>
            <a:pPr lvl="2" eaLnBrk="1" hangingPunct="1">
              <a:defRPr/>
            </a:pPr>
            <a:r>
              <a:rPr lang="en-US" altLang="zh-TW" sz="2000" dirty="0"/>
              <a:t>Slides, source code, documentation</a:t>
            </a:r>
          </a:p>
        </p:txBody>
      </p:sp>
      <p:sp>
        <p:nvSpPr>
          <p:cNvPr id="6554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554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55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AEB45-C50C-484B-9763-3F9AD0F1E0D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Example Open Source Tools for Big Data Analytics</a:t>
            </a:r>
            <a:endParaRPr lang="zh-TW" altLang="en-US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Apache </a:t>
            </a:r>
            <a:r>
              <a:rPr lang="en-US" altLang="zh-TW" dirty="0">
                <a:solidFill>
                  <a:srgbClr val="FF0000"/>
                </a:solidFill>
              </a:rPr>
              <a:t>Hadoop, Spark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(in Java, Scala, Python, R)</a:t>
            </a:r>
          </a:p>
          <a:p>
            <a:pPr lvl="1">
              <a:defRPr/>
            </a:pPr>
            <a:r>
              <a:rPr lang="en-US" altLang="zh-TW" dirty="0"/>
              <a:t>For distributed computing and data analysis</a:t>
            </a:r>
          </a:p>
          <a:p>
            <a:pPr>
              <a:defRPr/>
            </a:pPr>
            <a:r>
              <a:rPr lang="en-US" altLang="zh-TW" dirty="0"/>
              <a:t>Apache Pig, Hive, Flume, </a:t>
            </a:r>
            <a:r>
              <a:rPr lang="en-US" altLang="zh-TW" dirty="0" err="1"/>
              <a:t>Hbase</a:t>
            </a:r>
            <a:r>
              <a:rPr lang="en-US" altLang="zh-TW" dirty="0"/>
              <a:t>, Cassandra, </a:t>
            </a:r>
            <a:r>
              <a:rPr lang="en-US" altLang="zh-TW" dirty="0" err="1"/>
              <a:t>Alluxio</a:t>
            </a:r>
            <a:r>
              <a:rPr lang="en-US" altLang="zh-TW" dirty="0"/>
              <a:t>, Mahout, …</a:t>
            </a:r>
          </a:p>
          <a:p>
            <a:pPr lvl="1">
              <a:defRPr/>
            </a:pPr>
            <a:r>
              <a:rPr lang="en-US" altLang="zh-TW" dirty="0"/>
              <a:t>For data flow, SQL, streaming data, distributed databases, distributed storage, machine learning,</a:t>
            </a:r>
          </a:p>
          <a:p>
            <a:pPr>
              <a:defRPr/>
            </a:pPr>
            <a:r>
              <a:rPr lang="en-US" altLang="zh-TW" dirty="0"/>
              <a:t>Spark SQL, Streaming, </a:t>
            </a:r>
            <a:r>
              <a:rPr lang="en-US" altLang="zh-TW" dirty="0" err="1"/>
              <a:t>Mlib</a:t>
            </a:r>
            <a:r>
              <a:rPr lang="en-US" altLang="zh-TW" dirty="0"/>
              <a:t>, </a:t>
            </a:r>
            <a:r>
              <a:rPr lang="en-US" altLang="zh-TW" dirty="0" err="1"/>
              <a:t>GraphX</a:t>
            </a:r>
            <a:endParaRPr lang="en-US" altLang="zh-TW" dirty="0"/>
          </a:p>
          <a:p>
            <a:pPr lvl="1">
              <a:defRPr/>
            </a:pPr>
            <a:r>
              <a:rPr lang="en-US" altLang="zh-TW" dirty="0"/>
              <a:t>For SQL, streaming, machine learning, and graph processing</a:t>
            </a: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6758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7589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462F6-BF38-4C8F-A64E-8CD569A5F79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Spark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A general-purpose cluster computing system  </a:t>
            </a:r>
          </a:p>
          <a:p>
            <a:pPr>
              <a:defRPr/>
            </a:pPr>
            <a:r>
              <a:rPr lang="en-US" altLang="zh-TW" dirty="0"/>
              <a:t> It provides high-level APIs in Java, Scala, Python and R, and an optimized engine that supports general execution graphs</a:t>
            </a:r>
          </a:p>
          <a:p>
            <a:pPr>
              <a:defRPr/>
            </a:pPr>
            <a:r>
              <a:rPr lang="en-US" altLang="zh-TW" dirty="0"/>
              <a:t>It also supports a rich set of higher-level tools </a:t>
            </a:r>
          </a:p>
          <a:p>
            <a:pPr lvl="1">
              <a:defRPr/>
            </a:pPr>
            <a:r>
              <a:rPr lang="en-US" altLang="zh-TW" dirty="0"/>
              <a:t>Spark SQL for SQL and structured data processing</a:t>
            </a:r>
          </a:p>
          <a:p>
            <a:pPr lvl="1">
              <a:defRPr/>
            </a:pPr>
            <a:r>
              <a:rPr lang="en-US" altLang="zh-TW" dirty="0" err="1"/>
              <a:t>MLlib</a:t>
            </a:r>
            <a:r>
              <a:rPr lang="en-US" altLang="zh-TW" dirty="0"/>
              <a:t> for machine learning</a:t>
            </a:r>
          </a:p>
          <a:p>
            <a:pPr lvl="1">
              <a:defRPr/>
            </a:pPr>
            <a:r>
              <a:rPr lang="en-US" altLang="zh-TW" dirty="0" err="1"/>
              <a:t>GraphX</a:t>
            </a:r>
            <a:r>
              <a:rPr lang="en-US" altLang="zh-TW" dirty="0"/>
              <a:t> for graph processing</a:t>
            </a:r>
          </a:p>
          <a:p>
            <a:pPr lvl="1">
              <a:defRPr/>
            </a:pPr>
            <a:r>
              <a:rPr lang="en-US" altLang="zh-TW" dirty="0"/>
              <a:t>Spark Streaming</a:t>
            </a:r>
            <a:endParaRPr lang="zh-TW" altLang="en-US" dirty="0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861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86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D6EE8-E1C0-4F98-84C8-C9EAA2F4B0A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861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19537" b="72221"/>
          <a:stretch>
            <a:fillRect/>
          </a:stretch>
        </p:blipFill>
        <p:spPr bwMode="auto">
          <a:xfrm>
            <a:off x="5830888" y="4495800"/>
            <a:ext cx="28194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More Popular Tools</a:t>
            </a:r>
            <a:endParaRPr lang="zh-TW" altLang="en-US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PyTorch</a:t>
            </a:r>
            <a:endParaRPr lang="en-US" altLang="zh-TW" dirty="0"/>
          </a:p>
          <a:p>
            <a:r>
              <a:rPr lang="en-US" altLang="zh-TW" dirty="0" err="1"/>
              <a:t>Keras</a:t>
            </a:r>
            <a:r>
              <a:rPr lang="en-US" altLang="zh-TW" dirty="0"/>
              <a:t>, TensorFlow, Distributed TensorFlow</a:t>
            </a:r>
          </a:p>
          <a:p>
            <a:r>
              <a:rPr lang="en-US" altLang="zh-TW" dirty="0"/>
              <a:t>…</a:t>
            </a:r>
          </a:p>
          <a:p>
            <a:endParaRPr lang="zh-TW" altLang="en-US" dirty="0"/>
          </a:p>
        </p:txBody>
      </p:sp>
      <p:sp>
        <p:nvSpPr>
          <p:cNvPr id="696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696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96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A0D3D-24EE-4B4C-A17C-02718532E94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TensorFlow</a:t>
            </a:r>
            <a:endParaRPr lang="zh-TW" altLang="en-US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An open source software library from Google for high performance numerical computation</a:t>
            </a:r>
          </a:p>
          <a:p>
            <a:pPr lvl="1"/>
            <a:r>
              <a:rPr lang="en-US" altLang="zh-TW"/>
              <a:t>Flexible architecture to deploy computation across a variety of platforms (CPUs, GPUs, TPUs), and devices (desktops, laptops, mobiles)</a:t>
            </a:r>
          </a:p>
          <a:p>
            <a:pPr lvl="1"/>
            <a:r>
              <a:rPr lang="en-US" altLang="zh-TW"/>
              <a:t>Strong support for machine learning and deep learning</a:t>
            </a:r>
          </a:p>
          <a:p>
            <a:pPr lvl="1"/>
            <a:endParaRPr lang="zh-TW" altLang="en-US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06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06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6A53F-1107-4961-94B9-8B2587727D4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7066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09538"/>
            <a:ext cx="1679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Python?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One of the most popular interpreted programming languages for building websites</a:t>
            </a:r>
          </a:p>
          <a:p>
            <a:pPr lvl="1">
              <a:defRPr/>
            </a:pPr>
            <a:r>
              <a:rPr lang="en-US" altLang="zh-TW" dirty="0"/>
              <a:t>They can be used to quickly write small programs or scripts to automate other tasks</a:t>
            </a:r>
          </a:p>
          <a:p>
            <a:pPr>
              <a:defRPr/>
            </a:pPr>
            <a:r>
              <a:rPr lang="en-US" altLang="zh-TW" dirty="0"/>
              <a:t>A large scientific computing and data analysis community</a:t>
            </a:r>
          </a:p>
          <a:p>
            <a:pPr lvl="1">
              <a:defRPr/>
            </a:pPr>
            <a:r>
              <a:rPr lang="en-US" altLang="zh-TW" dirty="0"/>
              <a:t>Improved support for libraries</a:t>
            </a:r>
          </a:p>
          <a:p>
            <a:pPr lvl="1">
              <a:defRPr/>
            </a:pPr>
            <a:r>
              <a:rPr lang="en-US" altLang="zh-TW" dirty="0"/>
              <a:t>Strength for general-purpose software engineering</a:t>
            </a:r>
          </a:p>
          <a:p>
            <a:pPr lvl="1">
              <a:defRPr/>
            </a:pPr>
            <a:r>
              <a:rPr lang="en-US" altLang="zh-TW" dirty="0"/>
              <a:t>Easy to integrate with other codes such as C, C++, Fortran</a:t>
            </a:r>
          </a:p>
          <a:p>
            <a:pPr>
              <a:defRPr/>
            </a:pPr>
            <a:r>
              <a:rPr lang="en-US" altLang="zh-TW" dirty="0"/>
              <a:t>Suitable for doing research and prototyping, and also for building production systems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716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16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16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9CCAF-C675-4673-85BB-879A3B2CBED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7168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35038"/>
            <a:ext cx="23526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Rich Libraries for Data Analysis in Python</a:t>
            </a:r>
            <a:endParaRPr lang="zh-TW" altLang="en-US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Numpy</a:t>
            </a:r>
          </a:p>
          <a:p>
            <a:r>
              <a:rPr lang="en-US" altLang="zh-TW"/>
              <a:t>Scipy</a:t>
            </a:r>
          </a:p>
          <a:p>
            <a:r>
              <a:rPr lang="en-US" altLang="zh-TW"/>
              <a:t>Scikit-learn</a:t>
            </a:r>
          </a:p>
          <a:p>
            <a:r>
              <a:rPr lang="en-US" altLang="zh-TW"/>
              <a:t>Matplotlib</a:t>
            </a:r>
          </a:p>
          <a:p>
            <a:r>
              <a:rPr lang="en-US" altLang="zh-TW"/>
              <a:t>Nltk </a:t>
            </a:r>
          </a:p>
          <a:p>
            <a:r>
              <a:rPr lang="en-US" altLang="zh-TW"/>
              <a:t>…</a:t>
            </a:r>
          </a:p>
          <a:p>
            <a:endParaRPr lang="zh-TW" altLang="en-US"/>
          </a:p>
        </p:txBody>
      </p:sp>
      <p:sp>
        <p:nvSpPr>
          <p:cNvPr id="727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27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27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83E13E-F59F-4F7F-8CC5-BFC19D1C38C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Some Opinions against Python</a:t>
            </a:r>
            <a:endParaRPr lang="zh-TW" altLang="en-US"/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Execution speed slower than code in compiled languages such as C++ or Java</a:t>
            </a:r>
          </a:p>
          <a:p>
            <a:pPr lvl="1"/>
            <a:r>
              <a:rPr lang="en-US" altLang="zh-TW"/>
              <a:t>Programmer time vs. CPU time</a:t>
            </a:r>
          </a:p>
          <a:p>
            <a:r>
              <a:rPr lang="en-US" altLang="zh-TW"/>
              <a:t>Challenging for highly concurrent, multithreaded applications</a:t>
            </a:r>
          </a:p>
          <a:p>
            <a:pPr lvl="1"/>
            <a:r>
              <a:rPr lang="en-US" altLang="zh-TW"/>
              <a:t>Global interpreter lock, only one Python instruction executed at a time</a:t>
            </a:r>
          </a:p>
          <a:p>
            <a:pPr lvl="1"/>
            <a:r>
              <a:rPr lang="en-US" altLang="zh-TW"/>
              <a:t> </a:t>
            </a:r>
            <a:endParaRPr lang="zh-TW" altLang="en-US"/>
          </a:p>
        </p:txBody>
      </p:sp>
      <p:sp>
        <p:nvSpPr>
          <p:cNvPr id="737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37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37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6A9230-0D3C-42F7-983C-99EAC50309C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5EB3B-90D0-4455-BAB6-E21D1907606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is Data Mining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/>
              <a:t>Data mining is the </a:t>
            </a:r>
            <a:r>
              <a:rPr lang="en-US" altLang="zh-TW" sz="2800" dirty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sz="2800" dirty="0"/>
              <a:t>in large data sets involving methods at the intersection of artificial intelligence, machine learning, statistics, and database systems. </a:t>
            </a:r>
            <a:r>
              <a:rPr lang="en-US" altLang="zh-TW" sz="2800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566074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For Online Recording of Course Sessions</a:t>
            </a:r>
            <a:endParaRPr lang="zh-TW" altLang="en-US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Online course sessions will be setup as possible using Microsoft Teams, which will be recorded and put in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 lvl="1">
              <a:defRPr/>
            </a:pPr>
            <a:r>
              <a:rPr lang="en-US" altLang="zh-TW" dirty="0"/>
              <a:t>Teams will be created for the course numbers: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[NTUT-Sync]114-1_347338_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巨量資料探勘與應用</a:t>
            </a:r>
            <a:endParaRPr lang="en-US" altLang="zh-TW" dirty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/>
              <a:t>[NTUT-Sync]114-1_</a:t>
            </a:r>
            <a:r>
              <a:rPr lang="en-US" altLang="zh-TW" dirty="0">
                <a:solidFill>
                  <a:srgbClr val="FF0000"/>
                </a:solidFill>
              </a:rPr>
              <a:t>350369</a:t>
            </a:r>
            <a:r>
              <a:rPr lang="en-US" altLang="zh-TW" dirty="0"/>
              <a:t>_</a:t>
            </a:r>
            <a:r>
              <a:rPr lang="zh-TW" altLang="en-US" dirty="0"/>
              <a:t>巨量資料探勘與應用</a:t>
            </a:r>
            <a:r>
              <a:rPr lang="en-US" altLang="zh-TW" dirty="0"/>
              <a:t>-&gt; the major link to our online course</a:t>
            </a:r>
            <a:endParaRPr lang="zh-TW" altLang="en-US" dirty="0"/>
          </a:p>
          <a:p>
            <a:pPr lvl="2">
              <a:defRPr/>
            </a:pPr>
            <a:r>
              <a:rPr lang="en-US" altLang="zh-TW" dirty="0"/>
              <a:t>And our online communication channels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/>
              <a:t>Other communication channels: </a:t>
            </a:r>
          </a:p>
          <a:p>
            <a:pPr lvl="1">
              <a:defRPr/>
            </a:pPr>
            <a:r>
              <a:rPr lang="en-US" altLang="zh-TW" dirty="0"/>
              <a:t>E-mails, </a:t>
            </a:r>
            <a:r>
              <a:rPr lang="en-US" altLang="zh-TW" dirty="0" err="1"/>
              <a:t>iSchool</a:t>
            </a:r>
            <a:r>
              <a:rPr lang="en-US" altLang="zh-TW" dirty="0"/>
              <a:t>+, and our course Web site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8A8C8B4-21C9-4335-8402-58F0A214F555}" type="slidenum">
              <a:rPr lang="en-US" altLang="zh-TW" sz="1050"/>
              <a:pPr eaLnBrk="1" hangingPunct="1">
                <a:defRPr/>
              </a:pPr>
              <a:t>40</a:t>
            </a:fld>
            <a:endParaRPr lang="en-US" altLang="zh-TW" sz="105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/>
          <a:lstStyle/>
          <a:p>
            <a:pPr eaLnBrk="1" hangingPunct="1"/>
            <a:r>
              <a:rPr lang="en-US" altLang="zh-TW" sz="2400" dirty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3314700" cy="1314450"/>
          </a:xfrm>
        </p:spPr>
        <p:txBody>
          <a:bodyPr lIns="69056" tIns="34529" rIns="69056" bIns="34529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Data mining plays an essential role in the knowledge discovery process</a:t>
            </a:r>
            <a:endParaRPr lang="en-US" altLang="zh-TW" sz="1500" b="1" dirty="0"/>
          </a:p>
        </p:txBody>
      </p:sp>
      <p:sp>
        <p:nvSpPr>
          <p:cNvPr id="14341" name="Line 2052"/>
          <p:cNvSpPr>
            <a:spLocks noChangeShapeType="1"/>
          </p:cNvSpPr>
          <p:nvPr/>
        </p:nvSpPr>
        <p:spPr bwMode="auto">
          <a:xfrm flipV="1">
            <a:off x="2057400" y="46863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2053"/>
          <p:cNvSpPr>
            <a:spLocks noChangeShapeType="1"/>
          </p:cNvSpPr>
          <p:nvPr/>
        </p:nvSpPr>
        <p:spPr bwMode="auto">
          <a:xfrm flipV="1">
            <a:off x="6229350" y="20574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2054"/>
          <p:cNvSpPr>
            <a:spLocks noChangeShapeType="1"/>
          </p:cNvSpPr>
          <p:nvPr/>
        </p:nvSpPr>
        <p:spPr bwMode="auto">
          <a:xfrm flipV="1">
            <a:off x="4972050" y="28575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2055"/>
          <p:cNvSpPr>
            <a:spLocks noChangeShapeType="1"/>
          </p:cNvSpPr>
          <p:nvPr/>
        </p:nvSpPr>
        <p:spPr bwMode="auto">
          <a:xfrm flipV="1">
            <a:off x="3600450" y="36576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2056"/>
          <p:cNvSpPr>
            <a:spLocks noChangeArrowheads="1"/>
          </p:cNvSpPr>
          <p:nvPr/>
        </p:nvSpPr>
        <p:spPr bwMode="auto">
          <a:xfrm>
            <a:off x="1314450" y="50292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6" name="Rectangle 2057"/>
          <p:cNvSpPr>
            <a:spLocks noChangeArrowheads="1"/>
          </p:cNvSpPr>
          <p:nvPr/>
        </p:nvSpPr>
        <p:spPr bwMode="auto">
          <a:xfrm>
            <a:off x="1314450" y="50863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7" name="Oval 2058"/>
          <p:cNvSpPr>
            <a:spLocks noChangeArrowheads="1"/>
          </p:cNvSpPr>
          <p:nvPr/>
        </p:nvSpPr>
        <p:spPr bwMode="auto">
          <a:xfrm>
            <a:off x="131445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8" name="Oval 2059"/>
          <p:cNvSpPr>
            <a:spLocks noChangeArrowheads="1"/>
          </p:cNvSpPr>
          <p:nvPr/>
        </p:nvSpPr>
        <p:spPr bwMode="auto">
          <a:xfrm>
            <a:off x="160020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9" name="Rectangle 2060"/>
          <p:cNvSpPr>
            <a:spLocks noChangeArrowheads="1"/>
          </p:cNvSpPr>
          <p:nvPr/>
        </p:nvSpPr>
        <p:spPr bwMode="auto">
          <a:xfrm>
            <a:off x="1600200" y="537210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0" name="Oval 2061"/>
          <p:cNvSpPr>
            <a:spLocks noChangeArrowheads="1"/>
          </p:cNvSpPr>
          <p:nvPr/>
        </p:nvSpPr>
        <p:spPr bwMode="auto">
          <a:xfrm>
            <a:off x="1600200" y="56007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1" name="Oval 2062"/>
          <p:cNvSpPr>
            <a:spLocks noChangeArrowheads="1"/>
          </p:cNvSpPr>
          <p:nvPr/>
        </p:nvSpPr>
        <p:spPr bwMode="auto">
          <a:xfrm>
            <a:off x="2114550" y="51435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2" name="Rectangle 2063"/>
          <p:cNvSpPr>
            <a:spLocks noChangeArrowheads="1"/>
          </p:cNvSpPr>
          <p:nvPr/>
        </p:nvSpPr>
        <p:spPr bwMode="auto">
          <a:xfrm>
            <a:off x="2114550" y="52006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3" name="Oval 2064"/>
          <p:cNvSpPr>
            <a:spLocks noChangeArrowheads="1"/>
          </p:cNvSpPr>
          <p:nvPr/>
        </p:nvSpPr>
        <p:spPr bwMode="auto">
          <a:xfrm>
            <a:off x="2114550" y="54292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371600" y="4514850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Cleaning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2343150" y="4914900"/>
            <a:ext cx="1558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Integration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4356" name="Text Box 2067"/>
          <p:cNvSpPr txBox="1">
            <a:spLocks noChangeArrowheads="1"/>
          </p:cNvSpPr>
          <p:nvPr/>
        </p:nvSpPr>
        <p:spPr bwMode="auto">
          <a:xfrm>
            <a:off x="2171700" y="5543550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4357" name="Text Box 2068"/>
          <p:cNvSpPr txBox="1">
            <a:spLocks noChangeArrowheads="1"/>
          </p:cNvSpPr>
          <p:nvPr/>
        </p:nvSpPr>
        <p:spPr bwMode="auto">
          <a:xfrm>
            <a:off x="1864624" y="3863837"/>
            <a:ext cx="149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4358" name="Rectangle 2069"/>
          <p:cNvSpPr>
            <a:spLocks noChangeArrowheads="1"/>
          </p:cNvSpPr>
          <p:nvPr/>
        </p:nvSpPr>
        <p:spPr bwMode="auto">
          <a:xfrm>
            <a:off x="2914650" y="4286250"/>
            <a:ext cx="514350" cy="51435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9" name="Rectangle 2070"/>
          <p:cNvSpPr>
            <a:spLocks noChangeArrowheads="1"/>
          </p:cNvSpPr>
          <p:nvPr/>
        </p:nvSpPr>
        <p:spPr bwMode="auto">
          <a:xfrm>
            <a:off x="4457700" y="3429000"/>
            <a:ext cx="342900" cy="3429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0" name="Rectangle 2071"/>
          <p:cNvSpPr>
            <a:spLocks noChangeArrowheads="1"/>
          </p:cNvSpPr>
          <p:nvPr/>
        </p:nvSpPr>
        <p:spPr bwMode="auto">
          <a:xfrm>
            <a:off x="6000750" y="2343150"/>
            <a:ext cx="5715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1" name="Rectangle 2072"/>
          <p:cNvSpPr>
            <a:spLocks noChangeArrowheads="1"/>
          </p:cNvSpPr>
          <p:nvPr/>
        </p:nvSpPr>
        <p:spPr bwMode="auto">
          <a:xfrm>
            <a:off x="6057900" y="2514600"/>
            <a:ext cx="57150" cy="2857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2" name="Rectangle 2073"/>
          <p:cNvSpPr>
            <a:spLocks noChangeArrowheads="1"/>
          </p:cNvSpPr>
          <p:nvPr/>
        </p:nvSpPr>
        <p:spPr bwMode="auto">
          <a:xfrm>
            <a:off x="5943600" y="2457450"/>
            <a:ext cx="571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3" name="Rectangle 2074"/>
          <p:cNvSpPr>
            <a:spLocks noChangeArrowheads="1"/>
          </p:cNvSpPr>
          <p:nvPr/>
        </p:nvSpPr>
        <p:spPr bwMode="auto">
          <a:xfrm>
            <a:off x="6115050" y="2628900"/>
            <a:ext cx="57150" cy="171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4" name="Rectangle 2075"/>
          <p:cNvSpPr>
            <a:spLocks noChangeArrowheads="1"/>
          </p:cNvSpPr>
          <p:nvPr/>
        </p:nvSpPr>
        <p:spPr bwMode="auto">
          <a:xfrm>
            <a:off x="5772150" y="2800350"/>
            <a:ext cx="5143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5" name="Rectangle 2076"/>
          <p:cNvSpPr>
            <a:spLocks noChangeArrowheads="1"/>
          </p:cNvSpPr>
          <p:nvPr/>
        </p:nvSpPr>
        <p:spPr bwMode="auto">
          <a:xfrm>
            <a:off x="5829300" y="2628900"/>
            <a:ext cx="114300" cy="1714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6" name="WordArt 2077"/>
          <p:cNvSpPr>
            <a:spLocks noChangeArrowheads="1" noChangeShapeType="1" noTextEdit="1"/>
          </p:cNvSpPr>
          <p:nvPr/>
        </p:nvSpPr>
        <p:spPr bwMode="auto">
          <a:xfrm>
            <a:off x="6457950" y="1600200"/>
            <a:ext cx="1308100" cy="460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67" name="Text Box 2078"/>
          <p:cNvSpPr txBox="1">
            <a:spLocks noChangeArrowheads="1"/>
          </p:cNvSpPr>
          <p:nvPr/>
        </p:nvSpPr>
        <p:spPr bwMode="auto">
          <a:xfrm>
            <a:off x="3028950" y="3314700"/>
            <a:ext cx="175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4368" name="Text Box 2079"/>
          <p:cNvSpPr txBox="1">
            <a:spLocks noChangeArrowheads="1"/>
          </p:cNvSpPr>
          <p:nvPr/>
        </p:nvSpPr>
        <p:spPr bwMode="auto">
          <a:xfrm>
            <a:off x="3875088" y="3897313"/>
            <a:ext cx="9191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4369" name="Text Box 2080"/>
          <p:cNvSpPr txBox="1">
            <a:spLocks noChangeArrowheads="1"/>
          </p:cNvSpPr>
          <p:nvPr/>
        </p:nvSpPr>
        <p:spPr bwMode="auto">
          <a:xfrm>
            <a:off x="4343400" y="2800350"/>
            <a:ext cx="1227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4370" name="Text Box 2081"/>
          <p:cNvSpPr txBox="1">
            <a:spLocks noChangeArrowheads="1"/>
          </p:cNvSpPr>
          <p:nvPr/>
        </p:nvSpPr>
        <p:spPr bwMode="auto">
          <a:xfrm>
            <a:off x="5086350" y="2114550"/>
            <a:ext cx="174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4371" name="Line 2082"/>
          <p:cNvSpPr>
            <a:spLocks noChangeShapeType="1"/>
          </p:cNvSpPr>
          <p:nvPr/>
        </p:nvSpPr>
        <p:spPr bwMode="auto">
          <a:xfrm>
            <a:off x="5372100" y="3200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2" name="Line 2083"/>
          <p:cNvSpPr>
            <a:spLocks noChangeShapeType="1"/>
          </p:cNvSpPr>
          <p:nvPr/>
        </p:nvSpPr>
        <p:spPr bwMode="auto">
          <a:xfrm>
            <a:off x="6629400" y="2400300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3" name="Line 2084"/>
          <p:cNvSpPr>
            <a:spLocks noChangeShapeType="1"/>
          </p:cNvSpPr>
          <p:nvPr/>
        </p:nvSpPr>
        <p:spPr bwMode="auto">
          <a:xfrm flipH="1">
            <a:off x="4114800" y="4800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4" name="Line 2085"/>
          <p:cNvSpPr>
            <a:spLocks noChangeShapeType="1"/>
          </p:cNvSpPr>
          <p:nvPr/>
        </p:nvSpPr>
        <p:spPr bwMode="auto">
          <a:xfrm flipV="1">
            <a:off x="4114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5" name="Line 2086"/>
          <p:cNvSpPr>
            <a:spLocks noChangeShapeType="1"/>
          </p:cNvSpPr>
          <p:nvPr/>
        </p:nvSpPr>
        <p:spPr bwMode="auto">
          <a:xfrm>
            <a:off x="6629400" y="480060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6" name="Line 2087"/>
          <p:cNvSpPr>
            <a:spLocks noChangeShapeType="1"/>
          </p:cNvSpPr>
          <p:nvPr/>
        </p:nvSpPr>
        <p:spPr bwMode="auto">
          <a:xfrm flipH="1">
            <a:off x="2857500" y="5429250"/>
            <a:ext cx="3771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7" name="Line 2088"/>
          <p:cNvSpPr>
            <a:spLocks noChangeShapeType="1"/>
          </p:cNvSpPr>
          <p:nvPr/>
        </p:nvSpPr>
        <p:spPr bwMode="auto">
          <a:xfrm flipH="1" flipV="1">
            <a:off x="2571750" y="49149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8" name="Line 2089"/>
          <p:cNvSpPr>
            <a:spLocks noChangeShapeType="1"/>
          </p:cNvSpPr>
          <p:nvPr/>
        </p:nvSpPr>
        <p:spPr bwMode="auto">
          <a:xfrm>
            <a:off x="2686050" y="4914900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79" name="Line 2090"/>
          <p:cNvSpPr>
            <a:spLocks noChangeShapeType="1"/>
          </p:cNvSpPr>
          <p:nvPr/>
        </p:nvSpPr>
        <p:spPr bwMode="auto">
          <a:xfrm flipV="1">
            <a:off x="3886200" y="40005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775" y="5638179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438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438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0917"/>
      </p:ext>
    </p:extLst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3436938" y="3829050"/>
            <a:ext cx="182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… … … 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TW" sz="1200" dirty="0">
              <a:latin typeface="Tahoma" panose="020B0604030504040204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0F21810-B332-4DE3-A383-02ACEA401B31}" type="slidenum">
              <a:rPr lang="en-US" altLang="zh-TW" sz="1050"/>
              <a:pPr eaLnBrk="1" hangingPunct="1">
                <a:defRPr/>
              </a:pPr>
              <a:t>41</a:t>
            </a:fld>
            <a:endParaRPr lang="en-US" altLang="zh-TW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/>
              <a:t>KDD Process: A Typical View from ML and Statistics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2939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065838" y="26289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08088" y="2470150"/>
            <a:ext cx="11334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350" b="1"/>
              <a:t>Input Data</a:t>
            </a:r>
            <a:endParaRPr lang="en-US" altLang="zh-TW" sz="12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6368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38941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3" name="WordArt 29"/>
          <p:cNvSpPr>
            <a:spLocks noChangeArrowheads="1" noChangeShapeType="1" noTextEdit="1"/>
          </p:cNvSpPr>
          <p:nvPr/>
        </p:nvSpPr>
        <p:spPr bwMode="auto">
          <a:xfrm rot="823813">
            <a:off x="6465888" y="2114550"/>
            <a:ext cx="1306512" cy="971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3779838" y="2400300"/>
            <a:ext cx="9715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2465388" y="2468563"/>
            <a:ext cx="1085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b="1"/>
              <a:t>Data Pre-Processing</a:t>
            </a:r>
          </a:p>
        </p:txBody>
      </p:sp>
      <p:sp>
        <p:nvSpPr>
          <p:cNvPr id="16396" name="Line 45"/>
          <p:cNvSpPr>
            <a:spLocks noChangeShapeType="1"/>
          </p:cNvSpPr>
          <p:nvPr/>
        </p:nvSpPr>
        <p:spPr bwMode="auto">
          <a:xfrm flipV="1">
            <a:off x="349408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46"/>
          <p:cNvSpPr>
            <a:spLocks noChangeShapeType="1"/>
          </p:cNvSpPr>
          <p:nvPr/>
        </p:nvSpPr>
        <p:spPr bwMode="auto">
          <a:xfrm flipV="1">
            <a:off x="48085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Rectangle 47"/>
          <p:cNvSpPr>
            <a:spLocks noChangeArrowheads="1"/>
          </p:cNvSpPr>
          <p:nvPr/>
        </p:nvSpPr>
        <p:spPr bwMode="auto">
          <a:xfrm>
            <a:off x="5208588" y="2343150"/>
            <a:ext cx="74295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9" name="Text Box 48"/>
          <p:cNvSpPr txBox="1">
            <a:spLocks noChangeArrowheads="1"/>
          </p:cNvSpPr>
          <p:nvPr/>
        </p:nvSpPr>
        <p:spPr bwMode="auto">
          <a:xfrm>
            <a:off x="5111956" y="2422525"/>
            <a:ext cx="101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Tahoma" panose="020B0604030504040204" pitchFamily="34" charset="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293813" y="5363006"/>
            <a:ext cx="6115050" cy="342900"/>
          </a:xfrm>
        </p:spPr>
        <p:txBody>
          <a:bodyPr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1350" dirty="0"/>
              <a:t>This is a view from typical machine learning and statistics communities</a:t>
            </a:r>
          </a:p>
        </p:txBody>
      </p:sp>
      <p:grpSp>
        <p:nvGrpSpPr>
          <p:cNvPr id="16401" name="Group 52"/>
          <p:cNvGrpSpPr>
            <a:grpSpLocks/>
          </p:cNvGrpSpPr>
          <p:nvPr/>
        </p:nvGrpSpPr>
        <p:grpSpPr bwMode="auto">
          <a:xfrm>
            <a:off x="1550988" y="3771900"/>
            <a:ext cx="1771650" cy="887413"/>
            <a:chOff x="288" y="2880"/>
            <a:chExt cx="1488" cy="745"/>
          </a:xfrm>
        </p:grpSpPr>
        <p:sp>
          <p:nvSpPr>
            <p:cNvPr id="1641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Dimension reduction</a:t>
              </a:r>
            </a:p>
          </p:txBody>
        </p:sp>
      </p:grpSp>
      <p:sp>
        <p:nvSpPr>
          <p:cNvPr id="16402" name="Rectangle 54"/>
          <p:cNvSpPr>
            <a:spLocks noChangeArrowheads="1"/>
          </p:cNvSpPr>
          <p:nvPr/>
        </p:nvSpPr>
        <p:spPr bwMode="auto">
          <a:xfrm>
            <a:off x="3436938" y="3771900"/>
            <a:ext cx="1771650" cy="133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grpSp>
        <p:nvGrpSpPr>
          <p:cNvPr id="16404" name="Group 56"/>
          <p:cNvGrpSpPr>
            <a:grpSpLocks/>
          </p:cNvGrpSpPr>
          <p:nvPr/>
        </p:nvGrpSpPr>
        <p:grpSpPr bwMode="auto">
          <a:xfrm>
            <a:off x="5551488" y="3771900"/>
            <a:ext cx="1771650" cy="887413"/>
            <a:chOff x="288" y="2880"/>
            <a:chExt cx="1488" cy="745"/>
          </a:xfrm>
        </p:grpSpPr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visualization</a:t>
              </a:r>
            </a:p>
          </p:txBody>
        </p:sp>
      </p:grpSp>
      <p:sp>
        <p:nvSpPr>
          <p:cNvPr id="16405" name="AutoShape 62"/>
          <p:cNvSpPr>
            <a:spLocks noChangeArrowheads="1"/>
          </p:cNvSpPr>
          <p:nvPr/>
        </p:nvSpPr>
        <p:spPr bwMode="auto">
          <a:xfrm rot="-10256010">
            <a:off x="25225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6" name="AutoShape 63"/>
          <p:cNvSpPr>
            <a:spLocks noChangeArrowheads="1"/>
          </p:cNvSpPr>
          <p:nvPr/>
        </p:nvSpPr>
        <p:spPr bwMode="auto">
          <a:xfrm rot="-10256010">
            <a:off x="38941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7" name="AutoShape 64"/>
          <p:cNvSpPr>
            <a:spLocks noChangeArrowheads="1"/>
          </p:cNvSpPr>
          <p:nvPr/>
        </p:nvSpPr>
        <p:spPr bwMode="auto">
          <a:xfrm rot="-10256010">
            <a:off x="54943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5286" y="5049475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640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6410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4613"/>
      </p:ext>
    </p:extLst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Big data is a term for data sets that are so large or complex that traditional data processing application </a:t>
            </a:r>
            <a:r>
              <a:rPr lang="en-US" altLang="zh-TW" dirty="0" err="1"/>
              <a:t>softwares</a:t>
            </a:r>
            <a:r>
              <a:rPr lang="en-US" altLang="zh-TW" dirty="0"/>
              <a:t> are inadequate to deal with them</a:t>
            </a:r>
          </a:p>
          <a:p>
            <a:pPr>
              <a:defRPr/>
            </a:pPr>
            <a:r>
              <a:rPr lang="en-US" altLang="zh-TW" dirty="0"/>
              <a:t>Challenges include capture, storage, analysis, data curation, search, sharing, transfer, visualization, querying, updating and information privacy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2B2DE-7500-41E7-820A-4BC6F43EEC9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57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Four V’s of Big Data</a:t>
            </a:r>
            <a:endParaRPr lang="zh-TW" altLang="en-US"/>
          </a:p>
        </p:txBody>
      </p:sp>
      <p:pic>
        <p:nvPicPr>
          <p:cNvPr id="1945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1600200"/>
            <a:ext cx="7366000" cy="4525963"/>
          </a:xfrm>
        </p:spPr>
      </p:pic>
      <p:sp>
        <p:nvSpPr>
          <p:cNvPr id="194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94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4FD61-AFE1-4ED0-9866-6247EB65BC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4600" y="60198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IBM]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75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What is Big Data?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“Big data is data whose </a:t>
            </a:r>
            <a:r>
              <a:rPr lang="en-US" altLang="zh-TW" dirty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/>
              <a:t>require the use of new technical architectures and analytics to enable insights that unlock new sources of business value.”</a:t>
            </a:r>
          </a:p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McKinsey 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C3CBC-C7FD-47C3-92B8-2E78793F735E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11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Characteristics of Big Data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Five V’s:</a:t>
            </a:r>
          </a:p>
          <a:p>
            <a:pPr lvl="1"/>
            <a:r>
              <a:rPr lang="en-US" altLang="zh-TW" dirty="0"/>
              <a:t>Volume: </a:t>
            </a:r>
            <a:r>
              <a:rPr lang="en-US" altLang="zh-TW" dirty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altLang="zh-TW" dirty="0"/>
              <a:t>Velocity: </a:t>
            </a:r>
            <a:r>
              <a:rPr lang="en-US" altLang="zh-TW" dirty="0">
                <a:solidFill>
                  <a:srgbClr val="0000FF"/>
                </a:solidFill>
              </a:rPr>
              <a:t>timeliness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Variety: </a:t>
            </a:r>
            <a:r>
              <a:rPr lang="en-US" altLang="zh-TW" dirty="0">
                <a:solidFill>
                  <a:srgbClr val="0000FF"/>
                </a:solidFill>
              </a:rPr>
              <a:t>diversity</a:t>
            </a:r>
          </a:p>
          <a:p>
            <a:pPr lvl="1"/>
            <a:r>
              <a:rPr lang="en-US" altLang="zh-TW" dirty="0"/>
              <a:t>Veracity: </a:t>
            </a:r>
            <a:r>
              <a:rPr lang="en-US" altLang="zh-TW" dirty="0">
                <a:solidFill>
                  <a:srgbClr val="0000FF"/>
                </a:solidFill>
              </a:rPr>
              <a:t>truthfulness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TW" dirty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8BA6521-1FFA-4A9B-A5E0-ED5FE7EB8C69}" type="slidenum">
              <a:rPr kumimoji="0" lang="en-US" altLang="zh-TW" sz="105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45</a:t>
            </a:fld>
            <a:endParaRPr kumimoji="0" lang="en-US" altLang="zh-TW" sz="10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48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Various Structures in Data</a:t>
            </a:r>
            <a:endParaRPr lang="zh-TW" altLang="en-US" dirty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Variety: different forms</a:t>
            </a:r>
          </a:p>
          <a:p>
            <a:pPr lvl="1"/>
            <a:r>
              <a:rPr lang="en-US" altLang="zh-TW" dirty="0"/>
              <a:t>Structured: databases, spreadsheets,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Semi-structured</a:t>
            </a:r>
            <a:r>
              <a:rPr lang="en-US" altLang="zh-TW" dirty="0"/>
              <a:t>: textual files such as Web pages, XML, …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: text documents, images, videos, …</a:t>
            </a:r>
          </a:p>
          <a:p>
            <a:r>
              <a:rPr lang="en-US" altLang="zh-TW" dirty="0"/>
              <a:t>Data growth is increasingly unstructured</a:t>
            </a:r>
          </a:p>
          <a:p>
            <a:pPr lvl="1"/>
            <a:r>
              <a:rPr lang="en-US" altLang="zh-TW" dirty="0"/>
              <a:t>E.g. Social media: Facebook, Twitter, …</a:t>
            </a:r>
          </a:p>
          <a:p>
            <a:pPr lvl="1"/>
            <a:endParaRPr lang="zh-TW" altLang="en-US" dirty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AA2C8-89B9-4A23-AE89-2681BA1779B0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05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Differences from traditional data analysis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/>
              <a:t>Distinct requirements</a:t>
            </a:r>
          </a:p>
          <a:p>
            <a:pPr lvl="1">
              <a:defRPr/>
            </a:pPr>
            <a:r>
              <a:rPr lang="en-US" altLang="zh-TW" dirty="0"/>
              <a:t>Combining of </a:t>
            </a:r>
            <a:r>
              <a:rPr lang="en-US" altLang="zh-TW" dirty="0">
                <a:solidFill>
                  <a:srgbClr val="0000FF"/>
                </a:solidFill>
              </a:rPr>
              <a:t>multiple unrelated </a:t>
            </a:r>
            <a:r>
              <a:rPr lang="en-US" altLang="zh-TW" dirty="0"/>
              <a:t>datasets</a:t>
            </a:r>
          </a:p>
          <a:p>
            <a:pPr lvl="1">
              <a:defRPr/>
            </a:pPr>
            <a:r>
              <a:rPr lang="en-US" altLang="zh-TW" dirty="0"/>
              <a:t>Processing of large amounts of </a:t>
            </a:r>
            <a:r>
              <a:rPr lang="en-US" altLang="zh-TW" dirty="0">
                <a:solidFill>
                  <a:srgbClr val="0000FF"/>
                </a:solidFill>
              </a:rPr>
              <a:t>unstructured</a:t>
            </a:r>
            <a:r>
              <a:rPr lang="en-US" altLang="zh-TW" dirty="0"/>
              <a:t> data</a:t>
            </a:r>
          </a:p>
          <a:p>
            <a:pPr lvl="1">
              <a:defRPr/>
            </a:pPr>
            <a:r>
              <a:rPr lang="en-US" altLang="zh-TW" dirty="0"/>
              <a:t>Harvesting of </a:t>
            </a:r>
            <a:r>
              <a:rPr lang="en-US" altLang="zh-TW" dirty="0">
                <a:solidFill>
                  <a:srgbClr val="0000FF"/>
                </a:solidFill>
              </a:rPr>
              <a:t>hidden</a:t>
            </a:r>
            <a:r>
              <a:rPr lang="en-US" altLang="zh-TW" dirty="0"/>
              <a:t> information in a time-sensitive manner</a:t>
            </a:r>
          </a:p>
          <a:p>
            <a:pPr>
              <a:defRPr/>
            </a:pPr>
            <a:r>
              <a:rPr lang="en-US" altLang="zh-TW" dirty="0"/>
              <a:t>Newer techniques that leverage computational resources</a:t>
            </a:r>
          </a:p>
          <a:p>
            <a:pPr>
              <a:defRPr/>
            </a:pPr>
            <a:r>
              <a:rPr lang="en-US" altLang="zh-TW" dirty="0"/>
              <a:t>Interdisciplinary </a:t>
            </a:r>
          </a:p>
          <a:p>
            <a:pPr lvl="1">
              <a:defRPr/>
            </a:pPr>
            <a:r>
              <a:rPr lang="en-US" altLang="zh-TW" dirty="0"/>
              <a:t>Mathematics, statistics, computer science, domain expertise</a:t>
            </a:r>
          </a:p>
          <a:p>
            <a:pPr>
              <a:defRPr/>
            </a:pPr>
            <a:r>
              <a:rPr lang="en-US" altLang="zh-TW" dirty="0"/>
              <a:t>Benefits</a:t>
            </a:r>
          </a:p>
          <a:p>
            <a:pPr lvl="1">
              <a:defRPr/>
            </a:pPr>
            <a:r>
              <a:rPr lang="en-US" altLang="zh-TW" dirty="0"/>
              <a:t>Optimization, predictions, fault or fraud detection, improved decision making, discoveries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A0324-CA3C-47C5-8560-C9EFE9D6BC46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zh-TW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426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Big Data: Some Examples</a:t>
            </a:r>
            <a:endParaRPr lang="zh-TW" altLang="en-US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Web pages and social media</a:t>
            </a:r>
          </a:p>
          <a:p>
            <a:r>
              <a:rPr lang="en-US" altLang="zh-TW" dirty="0"/>
              <a:t>Retail sales and e-commerce </a:t>
            </a:r>
          </a:p>
          <a:p>
            <a:r>
              <a:rPr lang="en-US" altLang="zh-TW" dirty="0"/>
              <a:t>Sensors, mobile and wearable devices</a:t>
            </a:r>
          </a:p>
          <a:p>
            <a:r>
              <a:rPr lang="en-US" altLang="zh-TW" dirty="0"/>
              <a:t>And many more: healthcare, natural resources, education, public sector, insurance, transportation, finance and crime detection, …</a:t>
            </a:r>
          </a:p>
          <a:p>
            <a:endParaRPr lang="zh-TW" altLang="en-US" dirty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45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45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F9E8-D0E8-4AD9-A6E3-6AFE877F3AA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1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Related Terms</a:t>
            </a:r>
            <a:endParaRPr lang="zh-TW" altLang="en-US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/>
              <a:t>Data science, predictive analytics</a:t>
            </a:r>
          </a:p>
          <a:p>
            <a:pPr>
              <a:defRPr/>
            </a:pPr>
            <a:r>
              <a:rPr lang="en-US" altLang="zh-TW" dirty="0"/>
              <a:t>Business intelligence, </a:t>
            </a:r>
            <a:r>
              <a:rPr lang="en-US" altLang="zh-TW" dirty="0" err="1"/>
              <a:t>FinTech</a:t>
            </a:r>
            <a:endParaRPr lang="en-US" altLang="zh-TW" dirty="0"/>
          </a:p>
          <a:p>
            <a:pPr>
              <a:defRPr/>
            </a:pPr>
            <a:r>
              <a:rPr lang="en-US" altLang="zh-TW" dirty="0" err="1"/>
              <a:t>IoT</a:t>
            </a:r>
            <a:r>
              <a:rPr lang="en-US" altLang="zh-TW" dirty="0"/>
              <a:t>, CPS, Industry 4.0</a:t>
            </a:r>
          </a:p>
          <a:p>
            <a:pPr>
              <a:defRPr/>
            </a:pPr>
            <a:r>
              <a:rPr lang="en-US" altLang="zh-TW" dirty="0"/>
              <a:t>Smart homes, smart cities</a:t>
            </a:r>
          </a:p>
          <a:p>
            <a:pPr>
              <a:defRPr/>
            </a:pPr>
            <a:r>
              <a:rPr lang="en-US" altLang="zh-TW" dirty="0"/>
              <a:t>Data mining, machine learning, artificial intelligence</a:t>
            </a:r>
          </a:p>
          <a:p>
            <a:pPr>
              <a:defRPr/>
            </a:pPr>
            <a:r>
              <a:rPr lang="en-US" altLang="zh-TW" dirty="0"/>
              <a:t>Cloud computing, data-intensive computing, parallel computing, distributed computing</a:t>
            </a:r>
          </a:p>
          <a:p>
            <a:pPr>
              <a:defRPr/>
            </a:pPr>
            <a:r>
              <a:rPr lang="en-US" altLang="zh-TW" dirty="0"/>
              <a:t>…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DC5-A245-4AF2-A7A4-E62AB2B52A2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0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this Course?</a:t>
            </a:r>
            <a:endParaRPr lang="zh-TW" altLang="en-US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If you are interested in learning big data analytics techniques </a:t>
            </a:r>
          </a:p>
          <a:p>
            <a:r>
              <a:rPr lang="en-US" altLang="zh-TW" dirty="0"/>
              <a:t>If you have real-world big data in a particular domain, and want to gain some insights using big data mining techniques</a:t>
            </a:r>
          </a:p>
          <a:p>
            <a:r>
              <a:rPr lang="en-US" altLang="zh-TW" dirty="0"/>
              <a:t>To realize different scenarios of big data applications, and to get hands-on experiences in analyzing open “big” datasets</a:t>
            </a:r>
            <a:endParaRPr lang="zh-TW" altLang="en-US" dirty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61121-07BD-49AD-B7A8-7F9EF1FD948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The Major Focus in Big Data Analytics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dirty="0">
                <a:solidFill>
                  <a:srgbClr val="66CC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662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66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C6515-4584-4565-BC22-0140CF1351A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48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Why Distributed Framework for Data Analysis?</a:t>
            </a:r>
            <a:endParaRPr lang="zh-TW" altLang="en-US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Motivation</a:t>
            </a:r>
          </a:p>
          <a:p>
            <a:pPr lvl="1"/>
            <a:r>
              <a:rPr lang="en-US" altLang="zh-TW"/>
              <a:t>Big data: volume, velocity, variety</a:t>
            </a:r>
          </a:p>
          <a:p>
            <a:r>
              <a:rPr lang="en-US" altLang="zh-TW"/>
              <a:t>We need more storage space</a:t>
            </a:r>
          </a:p>
          <a:p>
            <a:pPr lvl="1"/>
            <a:r>
              <a:rPr lang="en-US" altLang="zh-TW"/>
              <a:t>Space efficiency</a:t>
            </a:r>
          </a:p>
          <a:p>
            <a:r>
              <a:rPr lang="en-US" altLang="zh-TW"/>
              <a:t>We need more computing power</a:t>
            </a:r>
          </a:p>
          <a:p>
            <a:pPr lvl="1"/>
            <a:r>
              <a:rPr lang="en-US" altLang="zh-TW"/>
              <a:t>Time efficiency</a:t>
            </a:r>
          </a:p>
          <a:p>
            <a:r>
              <a:rPr lang="en-US" altLang="zh-TW"/>
              <a:t>We need more I/O throughput</a:t>
            </a:r>
          </a:p>
          <a:p>
            <a:pPr lvl="1"/>
            <a:r>
              <a:rPr lang="en-US" altLang="zh-TW"/>
              <a:t>Inevitable because of the computer architecture</a:t>
            </a:r>
          </a:p>
          <a:p>
            <a:endParaRPr lang="zh-TW" altLang="en-US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F11C-55EA-4F88-B45A-EB4B72D9C52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30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 </a:t>
            </a:r>
            <a:br>
              <a:rPr lang="en-US" altLang="zh-TW" dirty="0"/>
            </a:br>
            <a:r>
              <a:rPr lang="en-US" altLang="zh-TW" dirty="0"/>
              <a:t>(or Any Program)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What is a Program?</a:t>
            </a:r>
          </a:p>
          <a:p>
            <a:pPr lvl="1"/>
            <a:r>
              <a:rPr lang="en-US" altLang="zh-TW" dirty="0"/>
              <a:t>Algorithm + Data Structures = Program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52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0995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Factors in Data Analysis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/>
              <a:t>Data to be analyzed</a:t>
            </a:r>
          </a:p>
          <a:p>
            <a:pPr lvl="1"/>
            <a:r>
              <a:rPr lang="en-US" altLang="zh-TW" dirty="0"/>
              <a:t>Tall data: large number of cases</a:t>
            </a:r>
          </a:p>
          <a:p>
            <a:pPr lvl="1"/>
            <a:r>
              <a:rPr lang="en-US" altLang="zh-TW" dirty="0"/>
              <a:t>Wide data: large number of features</a:t>
            </a:r>
          </a:p>
          <a:p>
            <a:pPr lvl="1"/>
            <a:r>
              <a:rPr lang="en-US" altLang="zh-TW" dirty="0"/>
              <a:t>Tall and wide data: large number of both cases and features</a:t>
            </a:r>
          </a:p>
          <a:p>
            <a:pPr lvl="1"/>
            <a:r>
              <a:rPr lang="en-US" altLang="zh-TW" dirty="0"/>
              <a:t>Sparse data: large number of zero entries</a:t>
            </a:r>
          </a:p>
          <a:p>
            <a:r>
              <a:rPr lang="en-US" altLang="zh-TW" dirty="0"/>
              <a:t>Algorithm to be used</a:t>
            </a:r>
          </a:p>
          <a:p>
            <a:pPr lvl="1"/>
            <a:r>
              <a:rPr lang="en-US" altLang="zh-TW" dirty="0"/>
              <a:t>How complex is your algorithm</a:t>
            </a:r>
          </a:p>
          <a:p>
            <a:pPr lvl="1"/>
            <a:r>
              <a:rPr lang="en-US" altLang="zh-TW" dirty="0"/>
              <a:t>How many parameters in your model</a:t>
            </a:r>
          </a:p>
          <a:p>
            <a:pPr lvl="1"/>
            <a:r>
              <a:rPr lang="en-US" altLang="zh-TW" dirty="0"/>
              <a:t>Are the optimization processes parallelizable</a:t>
            </a:r>
          </a:p>
          <a:p>
            <a:pPr lvl="1"/>
            <a:r>
              <a:rPr lang="en-US" altLang="zh-TW" dirty="0"/>
              <a:t>Does your algorithm learn from all data or small batches of data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970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2970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97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E3AE6-F461-4AE5-9F14-392F9CF58EF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433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Scalability</a:t>
            </a:r>
            <a:endParaRPr lang="zh-TW" altLang="en-US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CPU: computing time to execute the analysis</a:t>
            </a:r>
          </a:p>
          <a:p>
            <a:r>
              <a:rPr lang="en-US" altLang="zh-TW"/>
              <a:t>I/O: how much data can be put in memory per time unit</a:t>
            </a:r>
          </a:p>
          <a:p>
            <a:r>
              <a:rPr lang="en-US" altLang="zh-TW"/>
              <a:t>Memory: how much data can be processed at a time</a:t>
            </a:r>
          </a:p>
          <a:p>
            <a:endParaRPr lang="zh-TW" altLang="en-US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D31C-D439-4DE4-A14B-CF7145E6DA5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51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Possible solutions</a:t>
            </a:r>
            <a:endParaRPr lang="zh-TW" altLang="en-US"/>
          </a:p>
        </p:txBody>
      </p:sp>
      <p:sp>
        <p:nvSpPr>
          <p:cNvPr id="59395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Scale up</a:t>
            </a:r>
            <a:r>
              <a:rPr lang="en-US" altLang="zh-TW" dirty="0"/>
              <a:t>: single machine</a:t>
            </a:r>
          </a:p>
          <a:p>
            <a:pPr lvl="1">
              <a:defRPr/>
            </a:pPr>
            <a:r>
              <a:rPr lang="en-US" altLang="zh-TW" dirty="0"/>
              <a:t>More memory, faster CPU, faster storage, using GPUs</a:t>
            </a:r>
          </a:p>
          <a:p>
            <a:pPr lvl="1">
              <a:defRPr/>
            </a:pPr>
            <a:r>
              <a:rPr lang="en-US" altLang="zh-TW" dirty="0"/>
              <a:t>E.g. TensorFlow, </a:t>
            </a:r>
            <a:r>
              <a:rPr lang="en-US" altLang="zh-TW" dirty="0" err="1"/>
              <a:t>Keras</a:t>
            </a:r>
            <a:r>
              <a:rPr lang="en-US" altLang="zh-TW" dirty="0"/>
              <a:t>, …</a:t>
            </a:r>
          </a:p>
          <a:p>
            <a:pPr>
              <a:defRPr/>
            </a:pPr>
            <a:r>
              <a:rPr lang="en-US" altLang="zh-TW" dirty="0">
                <a:solidFill>
                  <a:srgbClr val="FF0000"/>
                </a:solidFill>
              </a:rPr>
              <a:t>Scale out</a:t>
            </a:r>
            <a:r>
              <a:rPr lang="en-US" altLang="zh-TW" dirty="0"/>
              <a:t>: distributing computations</a:t>
            </a:r>
          </a:p>
          <a:p>
            <a:pPr lvl="1">
              <a:defRPr/>
            </a:pPr>
            <a:r>
              <a:rPr lang="en-US" altLang="zh-TW" dirty="0"/>
              <a:t>Using outside resources: other CPUs, GPUs, storage</a:t>
            </a:r>
          </a:p>
          <a:p>
            <a:pPr lvl="1">
              <a:defRPr/>
            </a:pPr>
            <a:r>
              <a:rPr lang="en-US" altLang="zh-TW" dirty="0"/>
              <a:t>E.g. Hadoop, Spark, …</a:t>
            </a:r>
          </a:p>
          <a:p>
            <a:pPr>
              <a:defRPr/>
            </a:pPr>
            <a:r>
              <a:rPr lang="en-US" altLang="zh-TW" dirty="0"/>
              <a:t>Scale up and out</a:t>
            </a:r>
          </a:p>
          <a:p>
            <a:pPr lvl="1">
              <a:defRPr/>
            </a:pPr>
            <a:r>
              <a:rPr lang="en-US" altLang="zh-TW" dirty="0"/>
              <a:t>Distributed </a:t>
            </a:r>
            <a:r>
              <a:rPr lang="en-US" altLang="zh-TW" dirty="0" err="1"/>
              <a:t>TensorFlow</a:t>
            </a:r>
            <a:r>
              <a:rPr lang="en-US" altLang="zh-TW" dirty="0"/>
              <a:t>, …</a:t>
            </a:r>
          </a:p>
        </p:txBody>
      </p:sp>
      <p:pic>
        <p:nvPicPr>
          <p:cNvPr id="32772" name="圖片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2286000"/>
            <a:ext cx="3343275" cy="315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2774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27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511-CE91-44A5-A68B-5AA827D4503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962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3382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38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849F7-1C31-4BFE-8D51-B9D611CE4E4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91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  <p:sp>
        <p:nvSpPr>
          <p:cNvPr id="747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5083D-111C-452E-A812-677A2581D0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Thanks for Your Attention!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TW"/>
              <a:t>This Class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This class overlaps with machine learning, statistics, artificial intelligence, databases but more focus on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Scalability</a:t>
            </a:r>
            <a:r>
              <a:rPr lang="en-US" altLang="zh-TW" dirty="0">
                <a:solidFill>
                  <a:srgbClr val="0000FF"/>
                </a:solidFill>
              </a:rPr>
              <a:t> </a:t>
            </a:r>
            <a:r>
              <a:rPr lang="en-US" altLang="zh-TW" dirty="0"/>
              <a:t>(big data)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Algorithms</a:t>
            </a:r>
          </a:p>
          <a:p>
            <a:pPr lvl="1"/>
            <a:r>
              <a:rPr lang="en-US" altLang="zh-TW" dirty="0">
                <a:solidFill>
                  <a:srgbClr val="0000FF"/>
                </a:solidFill>
              </a:rPr>
              <a:t>Computing architectures</a:t>
            </a:r>
          </a:p>
          <a:p>
            <a:pPr lvl="1"/>
            <a:r>
              <a:rPr lang="en-US" altLang="zh-TW" dirty="0"/>
              <a:t>Automation for handling </a:t>
            </a:r>
            <a:br>
              <a:rPr lang="en-US" altLang="zh-TW" dirty="0"/>
            </a:br>
            <a:r>
              <a:rPr lang="en-US" altLang="zh-TW" dirty="0">
                <a:solidFill>
                  <a:srgbClr val="0000FF"/>
                </a:solidFill>
              </a:rPr>
              <a:t>large data</a:t>
            </a:r>
          </a:p>
          <a:p>
            <a:endParaRPr lang="en-US" altLang="zh-TW" dirty="0"/>
          </a:p>
        </p:txBody>
      </p:sp>
      <p:sp>
        <p:nvSpPr>
          <p:cNvPr id="3482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EDA1-D867-41B6-8943-9CA35E012A0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482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Machine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Big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6477000" y="5588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Database systems</a:t>
            </a:r>
          </a:p>
        </p:txBody>
      </p:sp>
      <p:sp>
        <p:nvSpPr>
          <p:cNvPr id="3482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047A0-D35B-40AE-A7DA-EE1984485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NOTICE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04BA74-C563-4F35-963A-C67387F0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“Big Data” is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“Machine Learning”</a:t>
            </a:r>
          </a:p>
          <a:p>
            <a:pPr lvl="1"/>
            <a:r>
              <a:rPr lang="en-US" altLang="zh-TW" dirty="0"/>
              <a:t>Some big data algorithms are </a:t>
            </a:r>
            <a:r>
              <a:rPr lang="en-US" altLang="zh-TW" dirty="0">
                <a:solidFill>
                  <a:srgbClr val="FF0000"/>
                </a:solidFill>
              </a:rPr>
              <a:t>not</a:t>
            </a:r>
            <a:r>
              <a:rPr lang="en-US" altLang="zh-TW" dirty="0"/>
              <a:t> machine learning</a:t>
            </a:r>
          </a:p>
          <a:p>
            <a:pPr lvl="2"/>
            <a:r>
              <a:rPr lang="en-US" altLang="zh-TW" dirty="0"/>
              <a:t>Locality sensitive hashing</a:t>
            </a:r>
          </a:p>
          <a:p>
            <a:pPr lvl="2"/>
            <a:r>
              <a:rPr lang="en-US" altLang="zh-TW" dirty="0"/>
              <a:t>Counting triangles</a:t>
            </a:r>
          </a:p>
          <a:p>
            <a:pPr lvl="2"/>
            <a:r>
              <a:rPr lang="en-US" altLang="zh-TW" dirty="0"/>
              <a:t>…</a:t>
            </a:r>
          </a:p>
          <a:p>
            <a:pPr lvl="2"/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8CBECC-BB88-4821-B697-F41EE924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FE348E-F9EB-46CB-995D-9B3C745A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308F38-6F03-44A7-A9CD-B2D3AD5C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B68A5B8-FE5B-4726-BA9C-25B3E5403C7A}"/>
              </a:ext>
            </a:extLst>
          </p:cNvPr>
          <p:cNvSpPr txBox="1"/>
          <p:nvPr/>
        </p:nvSpPr>
        <p:spPr>
          <a:xfrm>
            <a:off x="464906" y="5332170"/>
            <a:ext cx="7772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J. Ullman, “Big Data Algorithms that are not Machine Learning,” Keynote Speech at IEEE </a:t>
            </a:r>
            <a:r>
              <a:rPr lang="en-US" altLang="zh-TW" dirty="0" err="1"/>
              <a:t>BigData</a:t>
            </a:r>
            <a:r>
              <a:rPr lang="en-US" altLang="zh-TW" dirty="0"/>
              <a:t> 2023, </a:t>
            </a:r>
            <a:r>
              <a:rPr lang="zh-TW" altLang="en-US" dirty="0">
                <a:hlinkClick r:id="rId2"/>
              </a:rPr>
              <a:t>https://doi.ieeecomputersociety.org/10.1109/BigData59044.2023.10386233</a:t>
            </a:r>
            <a:r>
              <a:rPr lang="zh-TW" altLang="en-US" dirty="0"/>
              <a:t> 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C99748D-34BF-488C-8427-EE03EBB74D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2697277"/>
            <a:ext cx="3505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71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vs. Machine learning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Mining Related Terms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Big Data Mining &amp; Applications, Fall 2025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10544</TotalTime>
  <Words>4020</Words>
  <Application>Microsoft Office PowerPoint</Application>
  <PresentationFormat>如螢幕大小 (4:3)</PresentationFormat>
  <Paragraphs>706</Paragraphs>
  <Slides>57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57</vt:i4>
      </vt:variant>
    </vt:vector>
  </HeadingPairs>
  <TitlesOfParts>
    <vt:vector size="64" baseType="lpstr">
      <vt:lpstr>Arial</vt:lpstr>
      <vt:lpstr>Book Antiqua</vt:lpstr>
      <vt:lpstr>Calibri</vt:lpstr>
      <vt:lpstr>Impact</vt:lpstr>
      <vt:lpstr>Tahoma</vt:lpstr>
      <vt:lpstr>Times New Roman</vt:lpstr>
      <vt:lpstr>預設簡報設計</vt:lpstr>
      <vt:lpstr>Course Overview:  Big Data Mining and Applications  </vt:lpstr>
      <vt:lpstr>Course Information</vt:lpstr>
      <vt:lpstr>Instructor &amp; TA</vt:lpstr>
      <vt:lpstr>For Online Recording of Course Sessions</vt:lpstr>
      <vt:lpstr>Why this Course?</vt:lpstr>
      <vt:lpstr>This Class</vt:lpstr>
      <vt:lpstr>NOTICE</vt:lpstr>
      <vt:lpstr>Data mining vs. Machine learning</vt:lpstr>
      <vt:lpstr>Data Mining Related Terms</vt:lpstr>
      <vt:lpstr>Course Materials</vt:lpstr>
      <vt:lpstr>Additional Reading Materials</vt:lpstr>
      <vt:lpstr>[Warning] This is NOT an Introductory Course!</vt:lpstr>
      <vt:lpstr>Topics in the Textbook</vt:lpstr>
      <vt:lpstr>Topics in the Textbook</vt:lpstr>
      <vt:lpstr>How It All Fits Together</vt:lpstr>
      <vt:lpstr>The Topics to be Covered</vt:lpstr>
      <vt:lpstr>Tentative Schedule</vt:lpstr>
      <vt:lpstr>Tentative Schedule</vt:lpstr>
      <vt:lpstr>PowerPoint 簡報</vt:lpstr>
      <vt:lpstr>Grading Policy</vt:lpstr>
      <vt:lpstr>Homeworks and Projects</vt:lpstr>
      <vt:lpstr>[TBD] Quiz or Homework #0</vt:lpstr>
      <vt:lpstr>Homework Submission</vt:lpstr>
      <vt:lpstr>Notes on Homeworks</vt:lpstr>
      <vt:lpstr>About the Exams</vt:lpstr>
      <vt:lpstr>About Programming Exercises</vt:lpstr>
      <vt:lpstr>Why Different Standards?</vt:lpstr>
      <vt:lpstr>Why Different Standards?</vt:lpstr>
      <vt:lpstr>About the Term Project</vt:lpstr>
      <vt:lpstr>About AI cup 2025 Competition</vt:lpstr>
      <vt:lpstr>More on the Term Project</vt:lpstr>
      <vt:lpstr>Some Example Open Source Tools for Big Data Analytics</vt:lpstr>
      <vt:lpstr>Spark</vt:lpstr>
      <vt:lpstr>More Popular Tools</vt:lpstr>
      <vt:lpstr>TensorFlow</vt:lpstr>
      <vt:lpstr>Why Python?</vt:lpstr>
      <vt:lpstr>Rich Libraries for Data Analysis in Python</vt:lpstr>
      <vt:lpstr>Some Opinions against Python</vt:lpstr>
      <vt:lpstr>What is Data Mining</vt:lpstr>
      <vt:lpstr>Knowledge Discovery (KDD) Process</vt:lpstr>
      <vt:lpstr>KDD Process: A Typical View from ML and Statistics</vt:lpstr>
      <vt:lpstr>What is Big Data?</vt:lpstr>
      <vt:lpstr>The Four V’s of Big Data</vt:lpstr>
      <vt:lpstr>What is Big Data?</vt:lpstr>
      <vt:lpstr>Characteristics of Big Data</vt:lpstr>
      <vt:lpstr>Various Structures in Data</vt:lpstr>
      <vt:lpstr>Differences from traditional data analysis</vt:lpstr>
      <vt:lpstr>Big Data: Some Examples</vt:lpstr>
      <vt:lpstr>Related Terms</vt:lpstr>
      <vt:lpstr>The Major Focus in Big Data Analytics</vt:lpstr>
      <vt:lpstr>Why Distributed Framework for Data Analysis?</vt:lpstr>
      <vt:lpstr>Factors in Data Analysis  (or Any Program)</vt:lpstr>
      <vt:lpstr>Factors in Data Analysis</vt:lpstr>
      <vt:lpstr>Scalability</vt:lpstr>
      <vt:lpstr>Possible solutions</vt:lpstr>
      <vt:lpstr>Divide and Conquer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384</cp:revision>
  <cp:lastPrinted>1601-01-01T00:00:00Z</cp:lastPrinted>
  <dcterms:created xsi:type="dcterms:W3CDTF">1601-01-01T00:00:00Z</dcterms:created>
  <dcterms:modified xsi:type="dcterms:W3CDTF">2025-09-08T02:15:08Z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