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3" r:id="rId9"/>
    <p:sldId id="262"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Big Data Analytics (IFM): HW#1</a:t>
            </a:r>
            <a:endParaRPr lang="zh-TW" altLang="en-US" dirty="0"/>
          </a:p>
        </p:txBody>
      </p:sp>
      <p:sp>
        <p:nvSpPr>
          <p:cNvPr id="3" name="副標題 2"/>
          <p:cNvSpPr>
            <a:spLocks noGrp="1"/>
          </p:cNvSpPr>
          <p:nvPr>
            <p:ph type="subTitle" idx="1"/>
          </p:nvPr>
        </p:nvSpPr>
        <p:spPr/>
        <p:txBody>
          <a:bodyPr/>
          <a:lstStyle/>
          <a:p>
            <a:r>
              <a:rPr lang="en-US" altLang="zh-TW" dirty="0"/>
              <a:t>By J. H. Wang</a:t>
            </a:r>
          </a:p>
          <a:p>
            <a:r>
              <a:rPr lang="en-US" altLang="zh-TW" dirty="0"/>
              <a:t>Sep. 30, 2024</a:t>
            </a:r>
            <a:endParaRPr lang="zh-TW" altLang="en-US" dirty="0"/>
          </a:p>
        </p:txBody>
      </p:sp>
    </p:spTree>
    <p:extLst>
      <p:ext uri="{BB962C8B-B14F-4D97-AF65-F5344CB8AC3E}">
        <p14:creationId xmlns:p14="http://schemas.microsoft.com/office/powerpoint/2010/main" val="121186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#1</a:t>
            </a:r>
            <a:endParaRPr lang="zh-TW" altLang="en-US" dirty="0"/>
          </a:p>
        </p:txBody>
      </p:sp>
      <p:sp>
        <p:nvSpPr>
          <p:cNvPr id="3" name="內容版面配置區 2"/>
          <p:cNvSpPr>
            <a:spLocks noGrp="1"/>
          </p:cNvSpPr>
          <p:nvPr>
            <p:ph idx="1"/>
          </p:nvPr>
        </p:nvSpPr>
        <p:spPr/>
        <p:txBody>
          <a:bodyPr/>
          <a:lstStyle/>
          <a:p>
            <a:r>
              <a:rPr lang="en-US" altLang="zh-TW" dirty="0"/>
              <a:t>Chap.2:</a:t>
            </a:r>
          </a:p>
          <a:p>
            <a:pPr lvl="1"/>
            <a:r>
              <a:rPr lang="en-US" altLang="zh-TW" dirty="0"/>
              <a:t>2.2(a)(e)</a:t>
            </a:r>
          </a:p>
          <a:p>
            <a:pPr lvl="1"/>
            <a:r>
              <a:rPr lang="en-US" altLang="zh-TW" dirty="0"/>
              <a:t>2.6(a)(b)(d)</a:t>
            </a:r>
          </a:p>
          <a:p>
            <a:r>
              <a:rPr lang="en-US" altLang="zh-TW" dirty="0"/>
              <a:t>Chap.3:</a:t>
            </a:r>
          </a:p>
          <a:p>
            <a:pPr lvl="1"/>
            <a:r>
              <a:rPr lang="en-US" altLang="zh-TW" dirty="0"/>
              <a:t>3.3(a)</a:t>
            </a:r>
          </a:p>
          <a:p>
            <a:pPr lvl="1"/>
            <a:r>
              <a:rPr lang="en-US" altLang="zh-TW" dirty="0"/>
              <a:t>3.5(a)(b)</a:t>
            </a:r>
          </a:p>
          <a:p>
            <a:pPr lvl="1"/>
            <a:r>
              <a:rPr lang="en-US" altLang="zh-TW" dirty="0"/>
              <a:t>3.9(a)(b)</a:t>
            </a:r>
          </a:p>
          <a:p>
            <a:r>
              <a:rPr lang="en-US" altLang="zh-TW" dirty="0"/>
              <a:t>Due: 2 weeks (</a:t>
            </a:r>
            <a:r>
              <a:rPr lang="en-US" altLang="zh-TW" dirty="0">
                <a:solidFill>
                  <a:srgbClr val="FF0000"/>
                </a:solidFill>
              </a:rPr>
              <a:t>Oct. 14, 2024</a:t>
            </a:r>
            <a:r>
              <a:rPr lang="en-US" altLang="zh-TW" dirty="0"/>
              <a:t>)</a:t>
            </a:r>
            <a:endParaRPr lang="zh-TW" altLang="en-US" dirty="0"/>
          </a:p>
        </p:txBody>
      </p:sp>
    </p:spTree>
    <p:extLst>
      <p:ext uri="{BB962C8B-B14F-4D97-AF65-F5344CB8AC3E}">
        <p14:creationId xmlns:p14="http://schemas.microsoft.com/office/powerpoint/2010/main" val="23609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Chap.2</a:t>
            </a:r>
            <a:endParaRPr lang="zh-TW" altLang="en-US" dirty="0"/>
          </a:p>
        </p:txBody>
      </p:sp>
      <p:sp>
        <p:nvSpPr>
          <p:cNvPr id="3" name="內容版面配置區 2"/>
          <p:cNvSpPr>
            <a:spLocks noGrp="1"/>
          </p:cNvSpPr>
          <p:nvPr>
            <p:ph idx="1"/>
          </p:nvPr>
        </p:nvSpPr>
        <p:spPr/>
        <p:txBody>
          <a:bodyPr/>
          <a:lstStyle/>
          <a:p>
            <a:r>
              <a:rPr lang="en-US" altLang="zh-TW" dirty="0"/>
              <a:t>2.2: Suppose that the data for analysis includes the attribute </a:t>
            </a:r>
            <a:r>
              <a:rPr lang="en-US" altLang="zh-TW" i="1" dirty="0"/>
              <a:t>age</a:t>
            </a:r>
            <a:r>
              <a:rPr lang="en-US" altLang="zh-TW" dirty="0"/>
              <a:t>. The </a:t>
            </a:r>
            <a:r>
              <a:rPr lang="en-US" altLang="zh-TW" i="1" dirty="0"/>
              <a:t>age </a:t>
            </a:r>
            <a:r>
              <a:rPr lang="en-US" altLang="zh-TW" dirty="0"/>
              <a:t>values for the data tuples are (in increasing order) 13, 15, 16, 16, 19, 20, 20, 21, 22, 22, 25, 25, 25, 25, 30, 33, 33, 35, 35, 35, 35, 36, 40, 45, 46, 52, 70.</a:t>
            </a:r>
          </a:p>
          <a:p>
            <a:pPr lvl="1"/>
            <a:r>
              <a:rPr lang="en-US" altLang="zh-TW" dirty="0"/>
              <a:t>(a) What is the </a:t>
            </a:r>
            <a:r>
              <a:rPr lang="en-US" altLang="zh-TW" i="1" dirty="0"/>
              <a:t>mean </a:t>
            </a:r>
            <a:r>
              <a:rPr lang="en-US" altLang="zh-TW" dirty="0"/>
              <a:t>of the data? What is the </a:t>
            </a:r>
            <a:r>
              <a:rPr lang="en-US" altLang="zh-TW" i="1" dirty="0"/>
              <a:t>median</a:t>
            </a:r>
            <a:r>
              <a:rPr lang="en-US" altLang="zh-TW" dirty="0"/>
              <a:t>? What is the </a:t>
            </a:r>
            <a:r>
              <a:rPr lang="en-US" altLang="zh-TW" i="1" dirty="0"/>
              <a:t>mode</a:t>
            </a:r>
            <a:r>
              <a:rPr lang="en-US" altLang="zh-TW" dirty="0"/>
              <a:t>?</a:t>
            </a:r>
          </a:p>
          <a:p>
            <a:pPr lvl="1"/>
            <a:r>
              <a:rPr lang="en-US" altLang="zh-TW" dirty="0"/>
              <a:t>(e) Give the five-number summary of the data.</a:t>
            </a:r>
            <a:br>
              <a:rPr lang="en-US" altLang="zh-TW" dirty="0"/>
            </a:br>
            <a:endParaRPr lang="zh-TW" altLang="en-US" dirty="0"/>
          </a:p>
        </p:txBody>
      </p:sp>
    </p:spTree>
    <p:extLst>
      <p:ext uri="{BB962C8B-B14F-4D97-AF65-F5344CB8AC3E}">
        <p14:creationId xmlns:p14="http://schemas.microsoft.com/office/powerpoint/2010/main" val="30547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2.6: Given two objects represented by the tuples (22, 1, 42, 10) and (20, 0, 36, 8):</a:t>
            </a:r>
          </a:p>
          <a:p>
            <a:r>
              <a:rPr lang="en-US" altLang="zh-TW" dirty="0"/>
              <a:t>(a) Compute the </a:t>
            </a:r>
            <a:r>
              <a:rPr lang="en-US" altLang="zh-TW" i="1" dirty="0"/>
              <a:t>Euclidean distance </a:t>
            </a:r>
            <a:r>
              <a:rPr lang="en-US" altLang="zh-TW" dirty="0"/>
              <a:t>between the two objects.</a:t>
            </a:r>
          </a:p>
          <a:p>
            <a:r>
              <a:rPr lang="en-US" altLang="zh-TW" dirty="0"/>
              <a:t>(b) Compute the </a:t>
            </a:r>
            <a:r>
              <a:rPr lang="en-US" altLang="zh-TW" i="1" dirty="0"/>
              <a:t>Manhattan distance </a:t>
            </a:r>
            <a:r>
              <a:rPr lang="en-US" altLang="zh-TW" dirty="0"/>
              <a:t>between the two objects.</a:t>
            </a:r>
          </a:p>
          <a:p>
            <a:r>
              <a:rPr lang="en-US" altLang="zh-TW" dirty="0"/>
              <a:t>(d) Compute the </a:t>
            </a:r>
            <a:r>
              <a:rPr lang="en-US" altLang="zh-TW" i="1" dirty="0"/>
              <a:t>supremum distance </a:t>
            </a:r>
            <a:r>
              <a:rPr lang="en-US" altLang="zh-TW" dirty="0"/>
              <a:t>between the two objects.</a:t>
            </a:r>
            <a:endParaRPr lang="zh-TW" altLang="en-US" dirty="0"/>
          </a:p>
        </p:txBody>
      </p:sp>
    </p:spTree>
    <p:extLst>
      <p:ext uri="{BB962C8B-B14F-4D97-AF65-F5344CB8AC3E}">
        <p14:creationId xmlns:p14="http://schemas.microsoft.com/office/powerpoint/2010/main" val="164054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Chap.3</a:t>
            </a:r>
            <a:endParaRPr lang="zh-TW" altLang="en-US" dirty="0"/>
          </a:p>
        </p:txBody>
      </p:sp>
      <p:sp>
        <p:nvSpPr>
          <p:cNvPr id="3" name="內容版面配置區 2"/>
          <p:cNvSpPr>
            <a:spLocks noGrp="1"/>
          </p:cNvSpPr>
          <p:nvPr>
            <p:ph idx="1"/>
          </p:nvPr>
        </p:nvSpPr>
        <p:spPr/>
        <p:txBody>
          <a:bodyPr/>
          <a:lstStyle/>
          <a:p>
            <a:r>
              <a:rPr lang="en-US" altLang="zh-TW" dirty="0"/>
              <a:t>3.3: Exercise 2.2 gave the following data (in increasing order) for the attribute </a:t>
            </a:r>
            <a:r>
              <a:rPr lang="en-US" altLang="zh-TW" i="1" dirty="0"/>
              <a:t>age</a:t>
            </a:r>
            <a:r>
              <a:rPr lang="en-US" altLang="zh-TW" dirty="0"/>
              <a:t>: 13, 15, 16, 16, 19, 20, 20, 21, 22, 22, 25, 25, 25, 25, 30, 33, 33, 35, 35, 35, 35, 36, 40, 45, 46, 52, 70.</a:t>
            </a:r>
          </a:p>
          <a:p>
            <a:pPr lvl="1"/>
            <a:r>
              <a:rPr lang="en-US" altLang="zh-TW" dirty="0"/>
              <a:t>(a) Use </a:t>
            </a:r>
            <a:r>
              <a:rPr lang="en-US" altLang="zh-TW" i="1" dirty="0"/>
              <a:t>smoothing by bin means </a:t>
            </a:r>
            <a:r>
              <a:rPr lang="en-US" altLang="zh-TW" dirty="0"/>
              <a:t>to smooth these data, using a bin depth of 3. Illustrate your steps. Comment on the effect of this technique for the given data.</a:t>
            </a:r>
          </a:p>
          <a:p>
            <a:pPr lvl="1"/>
            <a:endParaRPr lang="en-US" altLang="zh-TW" dirty="0"/>
          </a:p>
        </p:txBody>
      </p:sp>
    </p:spTree>
    <p:extLst>
      <p:ext uri="{BB962C8B-B14F-4D97-AF65-F5344CB8AC3E}">
        <p14:creationId xmlns:p14="http://schemas.microsoft.com/office/powerpoint/2010/main" val="9297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b="1" dirty="0"/>
              <a:t>3.5 </a:t>
            </a:r>
            <a:r>
              <a:rPr lang="en-US" altLang="zh-TW" dirty="0"/>
              <a:t>What are the value ranges of the following </a:t>
            </a:r>
            <a:r>
              <a:rPr lang="en-US" altLang="zh-TW" i="1" dirty="0"/>
              <a:t>normalization methods</a:t>
            </a:r>
            <a:r>
              <a:rPr lang="en-US" altLang="zh-TW" dirty="0"/>
              <a:t>?</a:t>
            </a:r>
          </a:p>
          <a:p>
            <a:r>
              <a:rPr lang="en-US" altLang="zh-TW" dirty="0"/>
              <a:t>(a) min-max normalization</a:t>
            </a:r>
          </a:p>
          <a:p>
            <a:r>
              <a:rPr lang="en-US" altLang="zh-TW" dirty="0"/>
              <a:t>(b) z-score normalization</a:t>
            </a:r>
            <a:endParaRPr lang="zh-TW" altLang="en-US" dirty="0"/>
          </a:p>
        </p:txBody>
      </p:sp>
    </p:spTree>
    <p:extLst>
      <p:ext uri="{BB962C8B-B14F-4D97-AF65-F5344CB8AC3E}">
        <p14:creationId xmlns:p14="http://schemas.microsoft.com/office/powerpoint/2010/main" val="29972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3.9: Suppose a group of 12 sales price records has been sorted as follows:</a:t>
            </a:r>
            <a:br>
              <a:rPr lang="en-US" altLang="zh-TW" dirty="0"/>
            </a:br>
            <a:br>
              <a:rPr lang="en-US" altLang="zh-TW" dirty="0"/>
            </a:br>
            <a:r>
              <a:rPr lang="en-US" altLang="zh-TW" dirty="0"/>
              <a:t>5,10,11,13,15,35,50,55,72,92,204,215.</a:t>
            </a:r>
            <a:br>
              <a:rPr lang="en-US" altLang="zh-TW" dirty="0"/>
            </a:br>
            <a:br>
              <a:rPr lang="en-US" altLang="zh-TW" dirty="0"/>
            </a:br>
            <a:r>
              <a:rPr lang="en-US" altLang="zh-TW" dirty="0"/>
              <a:t>Partition them into three bins by each of the following methods:</a:t>
            </a:r>
          </a:p>
          <a:p>
            <a:pPr lvl="1"/>
            <a:r>
              <a:rPr lang="en-US" altLang="zh-TW" dirty="0"/>
              <a:t>(a) equal-frequency (equal-depth) partitioning</a:t>
            </a:r>
          </a:p>
          <a:p>
            <a:pPr lvl="1"/>
            <a:r>
              <a:rPr lang="en-US" altLang="zh-TW" dirty="0"/>
              <a:t>(b) equal-width partitioning</a:t>
            </a:r>
          </a:p>
          <a:p>
            <a:pPr lvl="1"/>
            <a:endParaRPr lang="zh-TW" altLang="en-US" dirty="0"/>
          </a:p>
        </p:txBody>
      </p:sp>
    </p:spTree>
    <p:extLst>
      <p:ext uri="{BB962C8B-B14F-4D97-AF65-F5344CB8AC3E}">
        <p14:creationId xmlns:p14="http://schemas.microsoft.com/office/powerpoint/2010/main" val="272759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Submission</a:t>
            </a:r>
            <a:endParaRPr lang="zh-TW" altLang="en-US" dirty="0"/>
          </a:p>
        </p:txBody>
      </p:sp>
      <p:sp>
        <p:nvSpPr>
          <p:cNvPr id="3" name="內容版面配置區 2"/>
          <p:cNvSpPr>
            <a:spLocks noGrp="1"/>
          </p:cNvSpPr>
          <p:nvPr>
            <p:ph idx="1"/>
          </p:nvPr>
        </p:nvSpPr>
        <p:spPr/>
        <p:txBody>
          <a:bodyPr/>
          <a:lstStyle/>
          <a:p>
            <a:r>
              <a:rPr lang="en-US" altLang="zh-TW" dirty="0"/>
              <a:t>For hand-written exercises, please write your answers of the homework in a Word file (</a:t>
            </a:r>
            <a:r>
              <a:rPr lang="en-US" altLang="zh-TW" dirty="0">
                <a:solidFill>
                  <a:srgbClr val="0000FF"/>
                </a:solidFill>
              </a:rPr>
              <a:t>HW1_StudentID.docx</a:t>
            </a:r>
            <a:r>
              <a:rPr lang="en-US" altLang="zh-TW" dirty="0"/>
              <a:t>) and submit to </a:t>
            </a:r>
            <a:r>
              <a:rPr lang="en-US" altLang="zh-TW" dirty="0" err="1"/>
              <a:t>iSchool</a:t>
            </a:r>
            <a:r>
              <a:rPr lang="en-US" altLang="zh-TW" dirty="0"/>
              <a:t>+</a:t>
            </a:r>
          </a:p>
          <a:p>
            <a:pPr lvl="1"/>
            <a:r>
              <a:rPr lang="en-US" altLang="zh-TW" dirty="0"/>
              <a:t>Remember to write your student ID and name</a:t>
            </a:r>
          </a:p>
          <a:p>
            <a:pPr lvl="1"/>
            <a:r>
              <a:rPr lang="en-US" altLang="zh-TW" dirty="0"/>
              <a:t>The steps of answering each question has to be included in your file</a:t>
            </a:r>
          </a:p>
          <a:p>
            <a:pPr lvl="2"/>
            <a:r>
              <a:rPr lang="en-US" altLang="zh-TW" dirty="0"/>
              <a:t>Either typing or photos or scanning of your hand writing</a:t>
            </a:r>
          </a:p>
          <a:p>
            <a:pPr lvl="1"/>
            <a:r>
              <a:rPr lang="en-US" altLang="zh-TW" dirty="0"/>
              <a:t>You can contact with the TA for an example file for the format</a:t>
            </a:r>
          </a:p>
          <a:p>
            <a:pPr lvl="1"/>
            <a:endParaRPr lang="zh-TW" altLang="en-US" dirty="0"/>
          </a:p>
        </p:txBody>
      </p:sp>
    </p:spTree>
    <p:extLst>
      <p:ext uri="{BB962C8B-B14F-4D97-AF65-F5344CB8AC3E}">
        <p14:creationId xmlns:p14="http://schemas.microsoft.com/office/powerpoint/2010/main" val="221169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Any Questions?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512</Words>
  <Application>Microsoft Office PowerPoint</Application>
  <PresentationFormat>寬螢幕</PresentationFormat>
  <Paragraphs>36</Paragraphs>
  <Slides>9</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Arial</vt:lpstr>
      <vt:lpstr>Calibri</vt:lpstr>
      <vt:lpstr>Calibri Light</vt:lpstr>
      <vt:lpstr>Office 佈景主題</vt:lpstr>
      <vt:lpstr>Big Data Analytics (IFM): HW#1</vt:lpstr>
      <vt:lpstr>Homework #1</vt:lpstr>
      <vt:lpstr>Exercises for Chap.2</vt:lpstr>
      <vt:lpstr>PowerPoint 簡報</vt:lpstr>
      <vt:lpstr>Exercises for Chap.3</vt:lpstr>
      <vt:lpstr>PowerPoint 簡報</vt:lpstr>
      <vt:lpstr>PowerPoint 簡報</vt:lpstr>
      <vt:lpstr>Homework Submission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Chris Wang</cp:lastModifiedBy>
  <cp:revision>20</cp:revision>
  <dcterms:created xsi:type="dcterms:W3CDTF">2017-03-16T10:08:31Z</dcterms:created>
  <dcterms:modified xsi:type="dcterms:W3CDTF">2024-09-30T01:08:35Z</dcterms:modified>
</cp:coreProperties>
</file>