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83" r:id="rId3"/>
    <p:sldId id="274" r:id="rId4"/>
    <p:sldId id="480" r:id="rId5"/>
    <p:sldId id="457" r:id="rId6"/>
    <p:sldId id="452" r:id="rId7"/>
    <p:sldId id="504" r:id="rId8"/>
    <p:sldId id="445" r:id="rId9"/>
    <p:sldId id="446" r:id="rId10"/>
    <p:sldId id="275" r:id="rId11"/>
    <p:sldId id="283" r:id="rId12"/>
    <p:sldId id="462" r:id="rId13"/>
    <p:sldId id="475" r:id="rId14"/>
    <p:sldId id="476" r:id="rId15"/>
    <p:sldId id="477" r:id="rId16"/>
    <p:sldId id="458" r:id="rId17"/>
    <p:sldId id="459" r:id="rId18"/>
    <p:sldId id="460" r:id="rId19"/>
    <p:sldId id="461" r:id="rId20"/>
    <p:sldId id="276" r:id="rId21"/>
    <p:sldId id="278" r:id="rId22"/>
    <p:sldId id="503" r:id="rId23"/>
    <p:sldId id="438" r:id="rId24"/>
    <p:sldId id="439" r:id="rId25"/>
    <p:sldId id="425" r:id="rId26"/>
    <p:sldId id="463" r:id="rId27"/>
    <p:sldId id="464" r:id="rId28"/>
    <p:sldId id="465" r:id="rId29"/>
    <p:sldId id="313" r:id="rId30"/>
    <p:sldId id="484" r:id="rId31"/>
    <p:sldId id="358" r:id="rId32"/>
    <p:sldId id="304" r:id="rId33"/>
    <p:sldId id="359" r:id="rId34"/>
    <p:sldId id="466" r:id="rId35"/>
    <p:sldId id="497" r:id="rId36"/>
    <p:sldId id="498" r:id="rId37"/>
    <p:sldId id="499" r:id="rId38"/>
    <p:sldId id="500" r:id="rId39"/>
    <p:sldId id="501" r:id="rId40"/>
    <p:sldId id="502" r:id="rId41"/>
    <p:sldId id="485" r:id="rId42"/>
    <p:sldId id="486" r:id="rId43"/>
    <p:sldId id="487" r:id="rId44"/>
    <p:sldId id="488" r:id="rId45"/>
    <p:sldId id="489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293" r:id="rId54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2" d="100"/>
          <a:sy n="62" d="100"/>
        </p:scale>
        <p:origin x="14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</dgm:pt>
    <dgm:pt modelId="{189EA2CD-99B4-4604-BDBC-34AEB91058A9}" type="pres">
      <dgm:prSet presAssocID="{B28448BA-C9A8-43EB-A9DB-A0137196E3B9}" presName="textNode" presStyleLbl="bgShp" presStyleIdx="0" presStyleCnt="5"/>
      <dgm:spPr/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</dgm:pt>
    <dgm:pt modelId="{727186A0-986E-40DF-85B7-ACC6191E0924}" type="pres">
      <dgm:prSet presAssocID="{5FC74589-1769-4EB4-9E51-9D82632D2E02}" presName="textNode" presStyleLbl="bgShp" presStyleIdx="1" presStyleCnt="5"/>
      <dgm:spPr/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</dgm:pt>
    <dgm:pt modelId="{4735A497-84C1-49AD-B2D7-A0E2E20F2536}" type="pres">
      <dgm:prSet presAssocID="{A0A9AC20-5EC1-4862-BFC8-870928838544}" presName="textNode" presStyleLbl="bgShp" presStyleIdx="2" presStyleCnt="5"/>
      <dgm:spPr/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</dgm:pt>
    <dgm:pt modelId="{AB95B1F2-DB60-4BC5-81D3-1FA274FF69C7}" type="pres">
      <dgm:prSet presAssocID="{EA22DC01-B1C3-4425-86ED-5B66953397A8}" presName="textNode" presStyleLbl="bgShp" presStyleIdx="3" presStyleCnt="5"/>
      <dgm:spPr/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</dgm:pt>
    <dgm:pt modelId="{34BAB90F-F3E5-4FFB-A339-2946D1CD0CCB}" type="pres">
      <dgm:prSet presAssocID="{7D17D413-1C96-46A5-9E85-72C6636AE3C5}" presName="textNode" presStyleLbl="bgShp" presStyleIdx="4" presStyleCnt="5"/>
      <dgm:spPr/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41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3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53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ai-cup-2025-competi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ai-cup-2025-competi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i.ieeecomputersociety.org/10.1109/BigData59044.2023.103862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/>
              <a:t>Course Overview: </a:t>
            </a:r>
            <a:br>
              <a:rPr lang="en-US" altLang="zh-TW" sz="4000"/>
            </a:br>
            <a:r>
              <a:rPr lang="en-US" altLang="zh-TW" sz="4000"/>
              <a:t>Big Data Mining and Applications</a:t>
            </a:r>
            <a:br>
              <a:rPr lang="en-US" altLang="zh-TW" sz="4000"/>
            </a:b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8,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Jure </a:t>
            </a:r>
            <a:r>
              <a:rPr lang="en-US" altLang="zh-TW" sz="1800" dirty="0" err="1"/>
              <a:t>Leskovec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Anand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Rajaraman</a:t>
            </a:r>
            <a:r>
              <a:rPr lang="en-US" altLang="zh-TW" sz="1800" dirty="0"/>
              <a:t>, Jeffrey David Ullman, </a:t>
            </a:r>
            <a:r>
              <a:rPr lang="en-US" altLang="zh-TW" sz="1800" i="1" dirty="0"/>
              <a:t>Mining of Massive Datasets</a:t>
            </a:r>
            <a:r>
              <a:rPr lang="en-US" altLang="zh-TW" sz="1800" dirty="0"/>
              <a:t>, 3rd Edition, Cambridge University Press, Feb. 2020. (Available at: </a:t>
            </a:r>
            <a:r>
              <a:rPr lang="en-US" altLang="zh-TW" sz="1800" dirty="0">
                <a:hlinkClick r:id="rId3"/>
              </a:rPr>
              <a:t>http://www.mmds.org/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Jimmy Lin and Chris Dyer, </a:t>
            </a:r>
            <a:r>
              <a:rPr lang="en-US" altLang="zh-TW" sz="1800" i="1" dirty="0"/>
              <a:t>Data-Intensive Text Processing with </a:t>
            </a:r>
            <a:r>
              <a:rPr lang="en-US" altLang="zh-TW" sz="1800" i="1" dirty="0" err="1"/>
              <a:t>MapReduce</a:t>
            </a:r>
            <a:r>
              <a:rPr lang="en-US" altLang="zh-TW" sz="1800" dirty="0"/>
              <a:t>, Morgan &amp; Claypool Publishers, 2010.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</a:p>
          <a:p>
            <a:pPr lvl="1" eaLnBrk="1" hangingPunct="1"/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/>
            <a:r>
              <a:rPr lang="en-US" altLang="zh-TW" sz="2000" dirty="0"/>
              <a:t>Holden </a:t>
            </a:r>
            <a:r>
              <a:rPr lang="en-US" altLang="zh-TW" sz="2000" dirty="0" err="1"/>
              <a:t>Karau</a:t>
            </a:r>
            <a:r>
              <a:rPr lang="en-US" altLang="zh-TW" sz="2000" dirty="0"/>
              <a:t>, Andy </a:t>
            </a:r>
            <a:r>
              <a:rPr lang="en-US" altLang="zh-TW" sz="2000" dirty="0" err="1"/>
              <a:t>Konwinski</a:t>
            </a:r>
            <a:r>
              <a:rPr lang="en-US" altLang="zh-TW" sz="2000" dirty="0"/>
              <a:t>, Patrick Wendell, </a:t>
            </a:r>
            <a:r>
              <a:rPr lang="en-US" altLang="zh-TW" sz="2000" dirty="0" err="1"/>
              <a:t>Matei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Zaharia</a:t>
            </a:r>
            <a:r>
              <a:rPr lang="en-US" altLang="zh-TW" sz="2000" dirty="0"/>
              <a:t>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O'Reilly Media, January 2015.</a:t>
            </a:r>
          </a:p>
          <a:p>
            <a:pPr eaLnBrk="1" hangingPunct="1"/>
            <a:r>
              <a:rPr lang="en-US" altLang="zh-TW" sz="2400" dirty="0"/>
              <a:t>Official online documents: Hadoop, Spark, …</a:t>
            </a:r>
          </a:p>
          <a:p>
            <a:pPr eaLnBrk="1" hangingPunct="1"/>
            <a:r>
              <a:rPr lang="en-US" altLang="zh-TW" sz="2400" dirty="0"/>
              <a:t>Selected academic papers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[Warning] This is NOT an Introductory Course!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Fundamental courses:</a:t>
            </a:r>
          </a:p>
          <a:p>
            <a:pPr lvl="1">
              <a:defRPr/>
            </a:pPr>
            <a:r>
              <a:rPr lang="en-US" altLang="zh-TW" dirty="0"/>
              <a:t>Introduction to big data analytics (CSIE, juniors)</a:t>
            </a:r>
          </a:p>
          <a:p>
            <a:pPr lvl="2">
              <a:defRPr/>
            </a:pPr>
            <a:r>
              <a:rPr lang="en-US" altLang="zh-TW" dirty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+ educational data analysis</a:t>
            </a:r>
          </a:p>
          <a:p>
            <a:pPr lvl="1">
              <a:defRPr/>
            </a:pPr>
            <a:r>
              <a:rPr lang="en-US" altLang="zh-TW" dirty="0"/>
              <a:t>Big data analytics (IFM, with Prof. Li-Chen Cheng)</a:t>
            </a:r>
          </a:p>
          <a:p>
            <a:pPr lvl="2">
              <a:defRPr/>
            </a:pPr>
            <a:r>
              <a:rPr lang="en-US" altLang="zh-TW" dirty="0"/>
              <a:t>Data mining concepts</a:t>
            </a:r>
            <a:endParaRPr lang="zh-TW" altLang="en-US" dirty="0"/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Advanced course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en-US" altLang="zh-TW" dirty="0"/>
              <a:t>Big 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>
                <a:solidFill>
                  <a:srgbClr val="FF0000"/>
                </a:solidFill>
              </a:rPr>
              <a:t>Distributed analytics </a:t>
            </a:r>
            <a:r>
              <a:rPr lang="en-US" altLang="zh-TW" dirty="0"/>
              <a:t>on </a:t>
            </a:r>
            <a:r>
              <a:rPr lang="en-US" altLang="zh-TW" dirty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/>
              <a:t>+ heavy loads of parallel programming exercises/projects 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/>
              <a:t>High dimensional data</a:t>
            </a:r>
          </a:p>
          <a:p>
            <a:pPr lvl="1">
              <a:defRPr/>
            </a:pPr>
            <a:r>
              <a:rPr lang="en-US" dirty="0"/>
              <a:t>Graph data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/>
              <a:t>Labeled data</a:t>
            </a:r>
          </a:p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/>
              <a:t>MapReduce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/>
              <a:t>Recommender systems</a:t>
            </a:r>
          </a:p>
          <a:p>
            <a:pPr lvl="1">
              <a:defRPr/>
            </a:pPr>
            <a:r>
              <a:rPr lang="en-US" dirty="0"/>
              <a:t>Market Basket Analysis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/>
              <a:t>Duplicate document detection</a:t>
            </a:r>
          </a:p>
          <a:p>
            <a:pPr>
              <a:defRPr/>
            </a:pPr>
            <a:r>
              <a:rPr lang="en-US" b="1" dirty="0"/>
              <a:t>To learn </a:t>
            </a:r>
            <a:r>
              <a:rPr lang="en-US" b="1" dirty="0">
                <a:solidFill>
                  <a:srgbClr val="0000FF"/>
                </a:solidFill>
              </a:rPr>
              <a:t>various “tools”:</a:t>
            </a:r>
          </a:p>
          <a:p>
            <a:pPr lvl="1">
              <a:defRPr/>
            </a:pPr>
            <a:r>
              <a:rPr lang="en-US" dirty="0"/>
              <a:t>Linear algebra (SVD, Rec. Sys., Communities)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Large-scale machine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Introduction to big data analytics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MapReduce programming: design patterns, issues(2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Finding Similar Items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Clustering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Dimensionality Reduction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Recommendation Systems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Page Rank &amp; Link Analysis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Social Network Graph Mining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Others: Machine Learning Methods: NN, SVM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20898"/>
              </p:ext>
            </p:extLst>
          </p:nvPr>
        </p:nvGraphicFramePr>
        <p:xfrm>
          <a:off x="457200" y="1241425"/>
          <a:ext cx="8382000" cy="5258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9/15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programming</a:t>
                      </a:r>
                      <a:endParaRPr lang="zh-TW" alt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(TA:</a:t>
                      </a:r>
                      <a:r>
                        <a:rPr lang="zh-TW" altLang="en-US" sz="1800" baseline="0" dirty="0"/>
                        <a:t> </a:t>
                      </a:r>
                      <a:r>
                        <a:rPr lang="en-US" altLang="zh-TW" sz="1800" baseline="0" dirty="0"/>
                        <a:t>package installation, platform usage demo)</a:t>
                      </a:r>
                      <a:endParaRPr lang="en-US" altLang="zh-TW" sz="1800" dirty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Algorithm Design: design patterns</a:t>
                      </a:r>
                      <a:r>
                        <a:rPr lang="en-US" altLang="zh-TW" sz="1800" baseline="0" dirty="0"/>
                        <a:t> (</a:t>
                      </a:r>
                      <a:r>
                        <a:rPr lang="en-US" altLang="zh-TW" sz="1800" dirty="0"/>
                        <a:t>pairs &amp; stripes), language models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HW#0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Issues of</a:t>
                      </a:r>
                      <a:r>
                        <a:rPr lang="en-US" altLang="zh-TW" sz="1800" baseline="0" dirty="0"/>
                        <a:t> </a:t>
                      </a:r>
                      <a:r>
                        <a:rPr lang="en-US" altLang="zh-TW" sz="1800" baseline="0" dirty="0" err="1"/>
                        <a:t>MapReduce</a:t>
                      </a:r>
                      <a:r>
                        <a:rPr lang="en-US" altLang="zh-TW" sz="1800" baseline="0" dirty="0"/>
                        <a:t> in Hadoop</a:t>
                      </a:r>
                      <a:endParaRPr lang="en-US" altLang="zh-TW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10/13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Finding Similar Items 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Due: HW#0</a:t>
                      </a:r>
                    </a:p>
                    <a:p>
                      <a:r>
                        <a:rPr lang="en-US" altLang="zh-TW" sz="1800" dirty="0"/>
                        <a:t>HW#1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10/20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Clustering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10/27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(TA: Q&amp;A </a:t>
                      </a:r>
                      <a:r>
                        <a:rPr lang="en-US" altLang="zh-TW" sz="1800" baseline="0" dirty="0"/>
                        <a:t>for </a:t>
                      </a:r>
                      <a:r>
                        <a:rPr lang="en-US" altLang="zh-TW" sz="1800" dirty="0"/>
                        <a:t>homework, and term project proposal)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Due: HW#1 HW#2</a:t>
                      </a:r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804970"/>
              </p:ext>
            </p:extLst>
          </p:nvPr>
        </p:nvGraphicFramePr>
        <p:xfrm>
          <a:off x="457200" y="1355725"/>
          <a:ext cx="8229600" cy="553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11/10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 (</a:t>
                      </a:r>
                      <a:r>
                        <a:rPr lang="en-US" altLang="zh-TW" sz="1800" b="1" dirty="0"/>
                        <a:t>Midterm</a:t>
                      </a:r>
                      <a:r>
                        <a:rPr lang="en-US" altLang="zh-TW" sz="1800" b="1" baseline="0" dirty="0"/>
                        <a:t> exam</a:t>
                      </a:r>
                      <a:r>
                        <a:rPr lang="en-US" altLang="zh-TW" sz="1800" baseline="0" dirty="0"/>
                        <a:t>): to be confirmed</a:t>
                      </a:r>
                      <a:r>
                        <a:rPr lang="en-US" altLang="zh-TW" sz="1800" dirty="0"/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</a:t>
                      </a:r>
                      <a:r>
                        <a:rPr lang="en-US" altLang="zh-TW" sz="1800">
                          <a:solidFill>
                            <a:schemeClr val="tx1"/>
                          </a:solidFill>
                        </a:rPr>
                        <a:t>#2,Proposal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Mining social network graphs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HW#3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Community detection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(Large-scale machine learning)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HW#4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1/9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Course Website: </a:t>
            </a:r>
            <a:r>
              <a:rPr lang="en-US" altLang="zh-TW" sz="2400" dirty="0">
                <a:hlinkClick r:id="rId3"/>
              </a:rPr>
              <a:t>https://chriswjh.github.io/BDM/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can check the latest announcements and updates of schedule, slides, and </a:t>
            </a:r>
            <a:r>
              <a:rPr lang="en-US" altLang="zh-TW" sz="2000" dirty="0" err="1"/>
              <a:t>homeworks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Time: 15:10pm-18:00pm, Mon.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Classroom: </a:t>
            </a:r>
            <a:r>
              <a:rPr lang="en-US" altLang="zh-TW" sz="2400" dirty="0">
                <a:solidFill>
                  <a:srgbClr val="FF0000"/>
                </a:solidFill>
              </a:rPr>
              <a:t>R234, Technology Building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Classes will be in-person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Course sessions will be recorded using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-School+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0000FF"/>
                </a:solidFill>
              </a:rPr>
              <a:t>Teams</a:t>
            </a:r>
            <a:r>
              <a:rPr lang="en-US" altLang="zh-TW" sz="2000" dirty="0"/>
              <a:t> whenever possible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~30%</a:t>
            </a:r>
          </a:p>
          <a:p>
            <a:pPr eaLnBrk="1" hangingPunct="1">
              <a:defRPr/>
            </a:pPr>
            <a:r>
              <a:rPr lang="en-US" altLang="zh-TW" dirty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9, 2026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One quiz or HW#0</a:t>
            </a:r>
          </a:p>
          <a:p>
            <a:pPr lvl="1" eaLnBrk="1" hangingPunct="1"/>
            <a:r>
              <a:rPr lang="en-US" altLang="zh-TW" sz="2400" dirty="0"/>
              <a:t>Individual</a:t>
            </a:r>
          </a:p>
          <a:p>
            <a:pPr lvl="1" eaLnBrk="1" hangingPunct="1"/>
            <a:r>
              <a:rPr lang="en-US" altLang="zh-TW" sz="2400" dirty="0"/>
              <a:t>For environment setup</a:t>
            </a:r>
          </a:p>
          <a:p>
            <a:pPr eaLnBrk="1" hangingPunct="1"/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5</a:t>
            </a:r>
            <a:r>
              <a:rPr lang="en-US" altLang="zh-TW" sz="2800" dirty="0"/>
              <a:t> programming exercises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1" eaLnBrk="1" hangingPunct="1"/>
            <a:r>
              <a:rPr lang="en-US" altLang="zh-TW" sz="2400" dirty="0"/>
              <a:t>Analysis on open “big” data set</a:t>
            </a:r>
          </a:p>
          <a:p>
            <a:pPr lvl="2" eaLnBrk="1" hangingPunct="1"/>
            <a:r>
              <a:rPr lang="en-US" altLang="zh-TW" sz="2000" dirty="0"/>
              <a:t>E.g. selected datasets from </a:t>
            </a:r>
            <a:r>
              <a:rPr lang="en-US" altLang="zh-TW" sz="2000" dirty="0">
                <a:solidFill>
                  <a:srgbClr val="0000FF"/>
                </a:solidFill>
              </a:rPr>
              <a:t>UCI </a:t>
            </a:r>
            <a:r>
              <a:rPr lang="en-US" altLang="zh-TW" sz="2000" dirty="0" err="1">
                <a:solidFill>
                  <a:srgbClr val="0000FF"/>
                </a:solidFill>
              </a:rPr>
              <a:t>MLrepository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kaggle</a:t>
            </a:r>
            <a:r>
              <a:rPr lang="en-US" altLang="zh-TW" sz="2000" dirty="0">
                <a:solidFill>
                  <a:srgbClr val="0000FF"/>
                </a:solidFill>
              </a:rPr>
              <a:t>, AI cup, …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</a:rPr>
              <a:t>Parallel</a:t>
            </a:r>
            <a:r>
              <a:rPr lang="en-US" altLang="zh-TW" sz="2400" dirty="0">
                <a:solidFill>
                  <a:srgbClr val="0000FF"/>
                </a:solidFill>
              </a:rPr>
              <a:t> programming is different from sequential!</a:t>
            </a:r>
          </a:p>
          <a:p>
            <a:pPr eaLnBrk="1" hangingPunct="1"/>
            <a:r>
              <a:rPr lang="en-US" altLang="zh-TW" sz="2800" dirty="0"/>
              <a:t>The term project (to be detailed later)</a:t>
            </a: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2" eaLnBrk="1" hangingPunct="1"/>
            <a:r>
              <a:rPr lang="en-US" altLang="zh-TW" sz="2000" dirty="0"/>
              <a:t>e.g. extension to exercises, system development, or joining competitions, …</a:t>
            </a:r>
            <a:endParaRPr lang="en-US" altLang="zh-TW" dirty="0"/>
          </a:p>
          <a:p>
            <a:pPr eaLnBrk="1" hangingPunct="1"/>
            <a:r>
              <a:rPr lang="en-US" altLang="zh-TW" sz="2800" dirty="0"/>
              <a:t>Responsibility of each member must be specified in the document for team-based works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[TBD] Quiz or Homework #0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each student familiar with the distributed platform or programming environment needed for the </a:t>
            </a:r>
            <a:r>
              <a:rPr lang="en-US" altLang="zh-TW" dirty="0" err="1"/>
              <a:t>homeworks</a:t>
            </a:r>
            <a:endParaRPr lang="en-US" altLang="zh-TW" dirty="0"/>
          </a:p>
          <a:p>
            <a:pPr lvl="1"/>
            <a:r>
              <a:rPr lang="en-US" altLang="zh-TW" dirty="0"/>
              <a:t>A quiz on installing/configuring the distributed platform</a:t>
            </a:r>
          </a:p>
          <a:p>
            <a:pPr lvl="1"/>
            <a:r>
              <a:rPr lang="en-US" altLang="zh-TW" dirty="0"/>
              <a:t>Or a first homework #0 which analyzes a small dataset using simple statistics in any programming environment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6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/>
              <a:t>To hand-in in class</a:t>
            </a:r>
          </a:p>
          <a:p>
            <a:pPr eaLnBrk="1" hangingPunct="1">
              <a:defRPr/>
            </a:pPr>
            <a:r>
              <a:rPr lang="en-US" altLang="zh-TW" dirty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/>
              <a:t>Homework submission site: </a:t>
            </a:r>
            <a:r>
              <a:rPr lang="en-US" altLang="zh-TW" dirty="0" err="1"/>
              <a:t>iSchool</a:t>
            </a:r>
            <a:r>
              <a:rPr lang="en-US" altLang="zh-TW" dirty="0"/>
              <a:t>+</a:t>
            </a:r>
          </a:p>
          <a:p>
            <a:pPr eaLnBrk="1" hangingPunct="1">
              <a:defRPr/>
            </a:pPr>
            <a:r>
              <a:rPr lang="en-US" altLang="zh-TW" dirty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strictly prohibited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 and open source library, APIs, or codes must be submitted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Exams</a:t>
            </a:r>
            <a:endParaRPr lang="zh-TW" altLang="en-US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Midterm exam</a:t>
            </a:r>
          </a:p>
          <a:p>
            <a:pPr lvl="1"/>
            <a:r>
              <a:rPr lang="en-US" altLang="zh-TW" dirty="0"/>
              <a:t>Date: </a:t>
            </a:r>
            <a:r>
              <a:rPr lang="en-US" altLang="zh-TW" dirty="0">
                <a:solidFill>
                  <a:srgbClr val="FF0000"/>
                </a:solidFill>
              </a:rPr>
              <a:t>Nov. 10, 2025 </a:t>
            </a:r>
            <a:r>
              <a:rPr lang="en-US" altLang="zh-TW" dirty="0"/>
              <a:t>(to be confirmed)</a:t>
            </a:r>
          </a:p>
          <a:p>
            <a:pPr lvl="1"/>
            <a:r>
              <a:rPr lang="en-US" altLang="zh-TW" dirty="0"/>
              <a:t>Range: </a:t>
            </a:r>
            <a:r>
              <a:rPr lang="en-US" altLang="zh-TW" b="1" dirty="0"/>
              <a:t>(TBD)</a:t>
            </a:r>
            <a:endParaRPr lang="en-US" altLang="zh-TW" dirty="0"/>
          </a:p>
          <a:p>
            <a:pPr lvl="1"/>
            <a:r>
              <a:rPr lang="en-US" altLang="zh-TW" dirty="0"/>
              <a:t>Question Types: Calculation, Short Answer, True-False, Multiple Choice</a:t>
            </a:r>
          </a:p>
          <a:p>
            <a:r>
              <a:rPr lang="en-US" altLang="zh-TW" dirty="0"/>
              <a:t>Time: 15:10-18:00</a:t>
            </a:r>
          </a:p>
          <a:p>
            <a:r>
              <a:rPr lang="en-US" altLang="zh-TW" dirty="0"/>
              <a:t>Location: </a:t>
            </a:r>
            <a:r>
              <a:rPr lang="en-US" altLang="zh-TW" dirty="0">
                <a:solidFill>
                  <a:srgbClr val="FF0000"/>
                </a:solidFill>
              </a:rPr>
              <a:t>R234, Technology Building</a:t>
            </a:r>
          </a:p>
          <a:p>
            <a:r>
              <a:rPr lang="en-US" altLang="zh-TW" dirty="0"/>
              <a:t>The exam will be </a:t>
            </a:r>
            <a:r>
              <a:rPr lang="en-US" altLang="zh-TW" dirty="0">
                <a:solidFill>
                  <a:srgbClr val="0000FF"/>
                </a:solidFill>
              </a:rPr>
              <a:t>open-book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0000FF"/>
                </a:solidFill>
              </a:rPr>
              <a:t>ALL electronic devices are prohibited!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Programming Exercises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For 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</a:t>
            </a:r>
            <a:r>
              <a:rPr lang="en-US" altLang="zh-TW" dirty="0">
                <a:solidFill>
                  <a:srgbClr val="0000FF"/>
                </a:solidFill>
              </a:rPr>
              <a:t>Spark</a:t>
            </a:r>
            <a:r>
              <a:rPr lang="en-US" altLang="zh-TW" dirty="0"/>
              <a:t> platform with </a:t>
            </a:r>
            <a:r>
              <a:rPr lang="en-US" altLang="zh-TW" dirty="0">
                <a:solidFill>
                  <a:srgbClr val="0000FF"/>
                </a:solidFill>
              </a:rPr>
              <a:t>at least two </a:t>
            </a:r>
            <a:r>
              <a:rPr lang="en-US" altLang="zh-TW" dirty="0"/>
              <a:t>computer nodes (VMs)</a:t>
            </a:r>
          </a:p>
          <a:p>
            <a:pPr lvl="2">
              <a:defRPr/>
            </a:pPr>
            <a:r>
              <a:rPr lang="en-US" altLang="zh-TW" dirty="0"/>
              <a:t>Or Java/Scala/R programming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/>
              <a:t>For non-CS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Google </a:t>
            </a:r>
            <a:r>
              <a:rPr lang="en-US" altLang="zh-TW" dirty="0" err="1"/>
              <a:t>CoLab</a:t>
            </a:r>
            <a:r>
              <a:rPr lang="en-US" altLang="zh-TW" dirty="0"/>
              <a:t>, a </a:t>
            </a:r>
            <a:r>
              <a:rPr lang="en-US" altLang="zh-TW" dirty="0" err="1"/>
              <a:t>Jupyter</a:t>
            </a:r>
            <a:r>
              <a:rPr lang="en-US" altLang="zh-TW" dirty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</a:t>
            </a:r>
            <a:r>
              <a:rPr lang="en-US" altLang="zh-TW" dirty="0" err="1"/>
              <a:t>Jupyter</a:t>
            </a:r>
            <a:r>
              <a:rPr lang="en-US" altLang="zh-TW" dirty="0"/>
              <a:t> notebook file showing the analysis result and efficiency)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[Warning] You have to handle ALL instances in the “big” dataset!</a:t>
            </a:r>
          </a:p>
          <a:p>
            <a:pPr lvl="1">
              <a:defRPr/>
            </a:pPr>
            <a:r>
              <a:rPr lang="en-US" altLang="zh-TW" dirty="0"/>
              <a:t>Packages (e.g. Weka) might not be able to handle such big data</a:t>
            </a:r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System structure </a:t>
            </a:r>
            <a:r>
              <a:rPr lang="en-US" altLang="zh-TW" dirty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/>
              <a:t>Cloud system architect, cloud analyst, …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Platform and framework </a:t>
            </a:r>
            <a:r>
              <a:rPr lang="en-US" altLang="zh-TW" dirty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/>
              <a:t>To make </a:t>
            </a:r>
            <a:r>
              <a:rPr lang="en-US" altLang="zh-TW" dirty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/>
              <a:t> analysis possible</a:t>
            </a:r>
          </a:p>
          <a:p>
            <a:pPr lvl="1">
              <a:defRPr/>
            </a:pPr>
            <a:r>
              <a:rPr lang="en-US" altLang="zh-TW" dirty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/>
              <a:t>Big data analytics concepts</a:t>
            </a:r>
          </a:p>
          <a:p>
            <a:pPr lvl="2">
              <a:defRPr/>
            </a:pPr>
            <a:r>
              <a:rPr lang="en-US" altLang="zh-TW" dirty="0"/>
              <a:t>Tools, inputs, outputs</a:t>
            </a:r>
          </a:p>
          <a:p>
            <a:pPr lvl="1">
              <a:defRPr/>
            </a:pPr>
            <a:r>
              <a:rPr lang="en-US" altLang="zh-TW" dirty="0"/>
              <a:t>How to analyze the real “big” data</a:t>
            </a:r>
          </a:p>
          <a:p>
            <a:pPr lvl="2">
              <a:defRPr/>
            </a:pPr>
            <a:r>
              <a:rPr lang="en-US" altLang="zh-TW" dirty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/>
              <a:t>How to </a:t>
            </a:r>
            <a:r>
              <a:rPr lang="en-US" altLang="zh-TW" dirty="0">
                <a:solidFill>
                  <a:srgbClr val="0000FF"/>
                </a:solidFill>
              </a:rPr>
              <a:t>interpret</a:t>
            </a:r>
            <a:r>
              <a:rPr lang="en-US" altLang="zh-TW" dirty="0"/>
              <a:t> the results</a:t>
            </a:r>
          </a:p>
          <a:p>
            <a:pPr lvl="2">
              <a:defRPr/>
            </a:pPr>
            <a:r>
              <a:rPr lang="en-US" altLang="zh-TW" dirty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Keras</a:t>
            </a:r>
            <a:r>
              <a:rPr lang="en-US" altLang="zh-TW" sz="2000" dirty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/>
              <a:t>Directly running open source package such as Weka is not recommended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Be careful about the “big” data size!</a:t>
            </a:r>
            <a:endParaRPr lang="en-US" altLang="zh-TW" dirty="0"/>
          </a:p>
          <a:p>
            <a:pPr>
              <a:defRPr/>
            </a:pPr>
            <a:r>
              <a:rPr lang="en-US" altLang="zh-TW" sz="2800" dirty="0"/>
              <a:t>Competition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AI cup 2025: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https://www.aicup.tw/ai-cup-2025-competition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endParaRPr lang="en-US" altLang="zh-TW" sz="2400" dirty="0"/>
          </a:p>
          <a:p>
            <a:pPr>
              <a:defRPr/>
            </a:pPr>
            <a:r>
              <a:rPr lang="en-US" altLang="zh-TW" sz="2800" dirty="0"/>
              <a:t>Data analysis using open datasets is *suggested* in 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>
                <a:solidFill>
                  <a:srgbClr val="0000FF"/>
                </a:solidFill>
              </a:rPr>
              <a:t>, …</a:t>
            </a:r>
          </a:p>
          <a:p>
            <a:pPr lvl="2" eaLnBrk="1" hangingPunct="1">
              <a:defRPr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Mr. Lin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AI cup 2025 Competition</a:t>
            </a:r>
            <a:endParaRPr lang="zh-TW" altLang="en-US" dirty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https://www.aicup.tw/ai-cup-2025-competition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Competition in Fall (</a:t>
            </a:r>
            <a:r>
              <a:rPr lang="zh-TW" altLang="en-US" dirty="0"/>
              <a:t>秋季賽</a:t>
            </a:r>
            <a:r>
              <a:rPr lang="en-US" altLang="zh-TW" dirty="0"/>
              <a:t>-</a:t>
            </a:r>
            <a:r>
              <a:rPr lang="zh-TW" altLang="en-US" dirty="0"/>
              <a:t>電腦斷層心臟肌肉影像分割競賽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Important dates:</a:t>
            </a:r>
          </a:p>
          <a:p>
            <a:pPr lvl="1"/>
            <a:r>
              <a:rPr lang="en-US" altLang="zh-TW" dirty="0"/>
              <a:t>Registration: (TBA)</a:t>
            </a:r>
          </a:p>
          <a:p>
            <a:pPr lvl="1"/>
            <a:r>
              <a:rPr lang="en-US" altLang="zh-TW" dirty="0"/>
              <a:t>End of competition: (TBA)</a:t>
            </a:r>
          </a:p>
          <a:p>
            <a:pPr lvl="1"/>
            <a:r>
              <a:rPr lang="en-US" altLang="zh-TW" dirty="0"/>
              <a:t>Announcement of final result: (TBA)</a:t>
            </a:r>
          </a:p>
          <a:p>
            <a:r>
              <a:rPr lang="en-US" altLang="zh-TW" dirty="0"/>
              <a:t>Prizes:</a:t>
            </a:r>
          </a:p>
          <a:p>
            <a:pPr lvl="1"/>
            <a:r>
              <a:rPr lang="en-US" altLang="zh-TW" dirty="0"/>
              <a:t>Top ? places</a:t>
            </a:r>
            <a:endParaRPr lang="zh-TW" altLang="en-US" dirty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17, 2025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15, 2025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9, 2026</a:t>
            </a:r>
            <a:r>
              <a:rPr lang="en-US" altLang="zh-TW" sz="2400" dirty="0"/>
              <a:t>)</a:t>
            </a:r>
          </a:p>
          <a:p>
            <a:pPr lvl="2" eaLnBrk="1" hangingPunct="1">
              <a:defRPr/>
            </a:pPr>
            <a:r>
              <a:rPr lang="en-US" altLang="zh-TW" sz="2000" dirty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61F2D8AA-15AF-498C-BD3C-20B2642DB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Signing up the Course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D11019-B4F2-4527-B804-D8ADA7F8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The vacancy depends on the classroom capacity </a:t>
            </a:r>
          </a:p>
          <a:p>
            <a:pPr>
              <a:defRPr/>
            </a:pPr>
            <a:r>
              <a:rPr lang="en-US" altLang="zh-TW" dirty="0"/>
              <a:t>The priority of signing up the course:</a:t>
            </a:r>
          </a:p>
          <a:p>
            <a:pPr lvl="1">
              <a:defRPr/>
            </a:pPr>
            <a:r>
              <a:rPr lang="en-US" altLang="zh-TW" dirty="0"/>
              <a:t>CSIE (</a:t>
            </a:r>
            <a:r>
              <a:rPr lang="zh-TW" altLang="en-US" dirty="0"/>
              <a:t>資工</a:t>
            </a:r>
            <a:r>
              <a:rPr lang="en-US" altLang="zh-TW" dirty="0"/>
              <a:t>) students first</a:t>
            </a:r>
          </a:p>
          <a:p>
            <a:pPr lvl="1">
              <a:defRPr/>
            </a:pPr>
            <a:r>
              <a:rPr lang="en-US" altLang="zh-TW" dirty="0"/>
              <a:t>Senior (</a:t>
            </a:r>
            <a:r>
              <a:rPr lang="zh-TW" altLang="en-US" dirty="0"/>
              <a:t>大四</a:t>
            </a:r>
            <a:r>
              <a:rPr lang="en-US" altLang="zh-TW" dirty="0"/>
              <a:t>) students</a:t>
            </a:r>
          </a:p>
          <a:p>
            <a:pPr lvl="1">
              <a:defRPr/>
            </a:pPr>
            <a:r>
              <a:rPr lang="en-US" altLang="zh-TW" dirty="0"/>
              <a:t>Minor/double major (</a:t>
            </a:r>
            <a:r>
              <a:rPr lang="zh-TW" altLang="en-US" dirty="0"/>
              <a:t>輔系</a:t>
            </a:r>
            <a:r>
              <a:rPr lang="en-US" altLang="zh-TW" dirty="0"/>
              <a:t>/</a:t>
            </a:r>
            <a:r>
              <a:rPr lang="zh-TW" altLang="en-US" dirty="0"/>
              <a:t>雙主修</a:t>
            </a:r>
            <a:r>
              <a:rPr lang="en-US" altLang="zh-TW" dirty="0"/>
              <a:t>) in CS</a:t>
            </a:r>
          </a:p>
          <a:p>
            <a:pPr lvl="1">
              <a:defRPr/>
            </a:pPr>
            <a:r>
              <a:rPr lang="en-US" altLang="zh-TW" dirty="0"/>
              <a:t>External students</a:t>
            </a:r>
          </a:p>
          <a:p>
            <a:pPr lvl="2">
              <a:defRPr/>
            </a:pPr>
            <a:r>
              <a:rPr lang="en-US" altLang="zh-TW" dirty="0"/>
              <a:t>USTP (University System of Taipei, </a:t>
            </a:r>
            <a:r>
              <a:rPr lang="zh-TW" altLang="en-US" dirty="0"/>
              <a:t>北聯大</a:t>
            </a:r>
            <a:r>
              <a:rPr lang="en-US" altLang="zh-TW" dirty="0"/>
              <a:t>)</a:t>
            </a:r>
          </a:p>
          <a:p>
            <a:pPr lvl="2">
              <a:defRPr/>
            </a:pPr>
            <a:r>
              <a:rPr lang="en-US" altLang="zh-TW" dirty="0"/>
              <a:t>Auditor (</a:t>
            </a:r>
            <a:r>
              <a:rPr lang="zh-TW" altLang="en-US" dirty="0"/>
              <a:t>隨班附讀</a:t>
            </a:r>
            <a:r>
              <a:rPr lang="en-US" altLang="zh-TW" dirty="0"/>
              <a:t>)</a:t>
            </a:r>
          </a:p>
          <a:p>
            <a:pPr lvl="2">
              <a:defRPr/>
            </a:pPr>
            <a:r>
              <a:rPr lang="en-US" altLang="zh-TW" dirty="0"/>
              <a:t>Others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6868" name="日期版面配置區 3">
            <a:extLst>
              <a:ext uri="{FF2B5EF4-FFF2-40B4-BE49-F238E27FC236}">
                <a16:creationId xmlns:a16="http://schemas.microsoft.com/office/drawing/2014/main" id="{7D56C625-61B0-4DA6-B7E5-51613445BF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OS, Spring 2025 (undergraduates)</a:t>
            </a:r>
          </a:p>
        </p:txBody>
      </p:sp>
      <p:sp>
        <p:nvSpPr>
          <p:cNvPr id="36869" name="頁尾版面配置區 4">
            <a:extLst>
              <a:ext uri="{FF2B5EF4-FFF2-40B4-BE49-F238E27FC236}">
                <a16:creationId xmlns:a16="http://schemas.microsoft.com/office/drawing/2014/main" id="{2CCCD677-2741-4329-8CCD-1A89CCFF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6870" name="投影片編號版面配置區 5">
            <a:extLst>
              <a:ext uri="{FF2B5EF4-FFF2-40B4-BE49-F238E27FC236}">
                <a16:creationId xmlns:a16="http://schemas.microsoft.com/office/drawing/2014/main" id="{A93A128A-40DB-4088-B9C2-A6FE88FD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0B4F0C-4DFE-4F52-B5A2-738261B2D27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Example Open Source Tools for Big Data Analytics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Apache </a:t>
            </a:r>
            <a:r>
              <a:rPr lang="en-US" altLang="zh-TW" dirty="0">
                <a:solidFill>
                  <a:srgbClr val="FF0000"/>
                </a:solidFill>
              </a:rPr>
              <a:t>Hadoop, Spark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(in Java, Scala, Python, R)</a:t>
            </a:r>
          </a:p>
          <a:p>
            <a:pPr lvl="1">
              <a:defRPr/>
            </a:pPr>
            <a:r>
              <a:rPr lang="en-US" altLang="zh-TW" dirty="0"/>
              <a:t>For distributed computing and data analysis</a:t>
            </a:r>
          </a:p>
          <a:p>
            <a:pPr>
              <a:defRPr/>
            </a:pPr>
            <a:r>
              <a:rPr lang="en-US" altLang="zh-TW" dirty="0"/>
              <a:t>Apache Pig, Hive, Flume, </a:t>
            </a:r>
            <a:r>
              <a:rPr lang="en-US" altLang="zh-TW" dirty="0" err="1"/>
              <a:t>Hbase</a:t>
            </a:r>
            <a:r>
              <a:rPr lang="en-US" altLang="zh-TW" dirty="0"/>
              <a:t>, Cassandra, </a:t>
            </a:r>
            <a:r>
              <a:rPr lang="en-US" altLang="zh-TW" dirty="0" err="1"/>
              <a:t>Alluxio</a:t>
            </a:r>
            <a:r>
              <a:rPr lang="en-US" altLang="zh-TW" dirty="0"/>
              <a:t>, Mahout, …</a:t>
            </a:r>
          </a:p>
          <a:p>
            <a:pPr lvl="1">
              <a:defRPr/>
            </a:pPr>
            <a:r>
              <a:rPr lang="en-US" altLang="zh-TW" dirty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/>
              <a:t>Spark SQL, Streaming, </a:t>
            </a:r>
            <a:r>
              <a:rPr lang="en-US" altLang="zh-TW" dirty="0" err="1"/>
              <a:t>Mlib</a:t>
            </a:r>
            <a:r>
              <a:rPr lang="en-US" altLang="zh-TW" dirty="0"/>
              <a:t>, </a:t>
            </a:r>
            <a:r>
              <a:rPr lang="en-US" altLang="zh-TW" dirty="0" err="1"/>
              <a:t>GraphX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For SQL, streaming, machine learning, and graph processing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Hadoop/Spark?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Hadoop:</a:t>
            </a:r>
          </a:p>
          <a:p>
            <a:pPr lvl="1">
              <a:defRPr/>
            </a:pPr>
            <a:r>
              <a:rPr lang="en-US" altLang="zh-TW" dirty="0"/>
              <a:t>a framework that allows for the </a:t>
            </a:r>
            <a:r>
              <a:rPr lang="en-US" altLang="zh-TW" dirty="0">
                <a:solidFill>
                  <a:srgbClr val="0000FF"/>
                </a:solidFill>
              </a:rPr>
              <a:t>distributed processing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0000FF"/>
                </a:solidFill>
              </a:rPr>
              <a:t>large data sets </a:t>
            </a:r>
            <a:r>
              <a:rPr lang="en-US" altLang="zh-TW" dirty="0"/>
              <a:t>across </a:t>
            </a:r>
            <a:r>
              <a:rPr lang="en-US" altLang="zh-TW" dirty="0">
                <a:solidFill>
                  <a:srgbClr val="0000FF"/>
                </a:solidFill>
              </a:rPr>
              <a:t>clusters</a:t>
            </a:r>
            <a:r>
              <a:rPr lang="en-US" altLang="zh-TW" dirty="0"/>
              <a:t> of computers using simple programming models</a:t>
            </a:r>
          </a:p>
          <a:p>
            <a:pPr>
              <a:defRPr/>
            </a:pPr>
            <a:r>
              <a:rPr lang="en-US" altLang="zh-TW" dirty="0"/>
              <a:t>Spark:</a:t>
            </a:r>
          </a:p>
          <a:p>
            <a:pPr lvl="1">
              <a:defRPr/>
            </a:pPr>
            <a:r>
              <a:rPr lang="en-US" altLang="zh-TW" dirty="0"/>
              <a:t>a multi-language engine for executing </a:t>
            </a:r>
            <a:r>
              <a:rPr lang="en-US" altLang="zh-TW" dirty="0">
                <a:solidFill>
                  <a:srgbClr val="0000FF"/>
                </a:solidFill>
              </a:rPr>
              <a:t>data engineering, data science</a:t>
            </a:r>
            <a:r>
              <a:rPr lang="en-US" altLang="zh-TW" dirty="0"/>
              <a:t>, and machine learning on single-node machines or </a:t>
            </a:r>
            <a:r>
              <a:rPr lang="en-US" altLang="zh-TW" dirty="0">
                <a:solidFill>
                  <a:srgbClr val="0000FF"/>
                </a:solidFill>
              </a:rPr>
              <a:t>clusters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6477000" y="3564303"/>
            <a:ext cx="1917700" cy="102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CCE779-87BD-4E37-AA14-7DC2005C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11832"/>
            <a:ext cx="3263900" cy="82468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Distributed Framework for Data Analysis?</a:t>
            </a:r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Motivation</a:t>
            </a:r>
          </a:p>
          <a:p>
            <a:pPr lvl="1"/>
            <a:r>
              <a:rPr lang="en-US" altLang="zh-TW"/>
              <a:t>Big data: volume, velocity, variety</a:t>
            </a:r>
          </a:p>
          <a:p>
            <a:r>
              <a:rPr lang="en-US" altLang="zh-TW"/>
              <a:t>We need more storage space</a:t>
            </a:r>
          </a:p>
          <a:p>
            <a:pPr lvl="1"/>
            <a:r>
              <a:rPr lang="en-US" altLang="zh-TW"/>
              <a:t>Space efficiency</a:t>
            </a:r>
          </a:p>
          <a:p>
            <a:r>
              <a:rPr lang="en-US" altLang="zh-TW"/>
              <a:t>We need more computing power</a:t>
            </a:r>
          </a:p>
          <a:p>
            <a:pPr lvl="1"/>
            <a:r>
              <a:rPr lang="en-US" altLang="zh-TW"/>
              <a:t>Time efficiency</a:t>
            </a:r>
          </a:p>
          <a:p>
            <a:r>
              <a:rPr lang="en-US" altLang="zh-TW"/>
              <a:t>We need more I/O throughput</a:t>
            </a:r>
          </a:p>
          <a:p>
            <a:pPr lvl="1"/>
            <a:r>
              <a:rPr lang="en-US" altLang="zh-TW"/>
              <a:t>Inevitable because of the computer architecture</a:t>
            </a:r>
          </a:p>
          <a:p>
            <a:endParaRPr lang="zh-TW" altLang="en-US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96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 </a:t>
            </a:r>
            <a:br>
              <a:rPr lang="en-US" altLang="zh-TW" dirty="0"/>
            </a:br>
            <a:r>
              <a:rPr lang="en-US" altLang="zh-TW" dirty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a Program?</a:t>
            </a:r>
          </a:p>
          <a:p>
            <a:pPr lvl="1"/>
            <a:r>
              <a:rPr lang="en-US" altLang="zh-TW" dirty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1233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Data to be analyzed</a:t>
            </a:r>
          </a:p>
          <a:p>
            <a:pPr lvl="1"/>
            <a:r>
              <a:rPr lang="en-US" altLang="zh-TW" dirty="0"/>
              <a:t>Tall data: large number of cases</a:t>
            </a:r>
          </a:p>
          <a:p>
            <a:pPr lvl="1"/>
            <a:r>
              <a:rPr lang="en-US" altLang="zh-TW" dirty="0"/>
              <a:t>Wide data: large number of features</a:t>
            </a:r>
          </a:p>
          <a:p>
            <a:pPr lvl="1"/>
            <a:r>
              <a:rPr lang="en-US" altLang="zh-TW" dirty="0"/>
              <a:t>Tall and wide data: large number of both cases and features</a:t>
            </a:r>
          </a:p>
          <a:p>
            <a:pPr lvl="1"/>
            <a:r>
              <a:rPr lang="en-US" altLang="zh-TW" dirty="0"/>
              <a:t>Sparse data: large number of zero entries</a:t>
            </a:r>
          </a:p>
          <a:p>
            <a:r>
              <a:rPr lang="en-US" altLang="zh-TW" dirty="0"/>
              <a:t>Algorithm to be used</a:t>
            </a:r>
          </a:p>
          <a:p>
            <a:pPr lvl="1"/>
            <a:r>
              <a:rPr lang="en-US" altLang="zh-TW" dirty="0"/>
              <a:t>How complex is your algorithm</a:t>
            </a:r>
          </a:p>
          <a:p>
            <a:pPr lvl="1"/>
            <a:r>
              <a:rPr lang="en-US" altLang="zh-TW" dirty="0"/>
              <a:t>How many parameters in your model</a:t>
            </a:r>
          </a:p>
          <a:p>
            <a:pPr lvl="1"/>
            <a:r>
              <a:rPr lang="en-US" altLang="zh-TW" dirty="0"/>
              <a:t>Are the optimization processes parallelizable</a:t>
            </a:r>
          </a:p>
          <a:p>
            <a:pPr lvl="1"/>
            <a:r>
              <a:rPr lang="en-US" altLang="zh-TW" dirty="0"/>
              <a:t>Does your algorithm learn from all data or small batches of data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2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Scalability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CPU: computing time to execute the analysis</a:t>
            </a:r>
          </a:p>
          <a:p>
            <a:r>
              <a:rPr lang="en-US" altLang="zh-TW"/>
              <a:t>I/O: how much data can be put in memory per time unit</a:t>
            </a:r>
          </a:p>
          <a:p>
            <a:r>
              <a:rPr lang="en-US" altLang="zh-TW"/>
              <a:t>Memory: how much data can be processed at a time</a:t>
            </a:r>
          </a:p>
          <a:p>
            <a:endParaRPr lang="zh-TW" altLang="en-US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76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Possible solutions</a:t>
            </a:r>
            <a:endParaRPr lang="zh-TW" altLang="en-US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Scale up</a:t>
            </a:r>
            <a:r>
              <a:rPr lang="en-US" altLang="zh-TW" dirty="0"/>
              <a:t>: single machine</a:t>
            </a:r>
          </a:p>
          <a:p>
            <a:pPr lvl="1">
              <a:defRPr/>
            </a:pPr>
            <a:r>
              <a:rPr lang="en-US" altLang="zh-TW" dirty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TensorFlow, </a:t>
            </a:r>
            <a:r>
              <a:rPr lang="en-US" altLang="zh-TW" dirty="0" err="1"/>
              <a:t>Keras</a:t>
            </a:r>
            <a:r>
              <a:rPr lang="en-US" altLang="zh-TW" dirty="0"/>
              <a:t>, …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Scale out</a:t>
            </a:r>
            <a:r>
              <a:rPr lang="en-US" altLang="zh-TW" dirty="0"/>
              <a:t>: distributing computations</a:t>
            </a:r>
          </a:p>
          <a:p>
            <a:pPr lvl="1">
              <a:defRPr/>
            </a:pPr>
            <a:r>
              <a:rPr lang="en-US" altLang="zh-TW" dirty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…</a:t>
            </a:r>
          </a:p>
          <a:p>
            <a:pPr>
              <a:defRPr/>
            </a:pPr>
            <a:r>
              <a:rPr lang="en-US" altLang="zh-TW" dirty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…</a:t>
            </a:r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Online Recording of Course Sessions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Online course sessions will be setup as possible using Microsoft Teams, which will be recorded and put in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/>
              <a:t>Teams will be created for the course numbers: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[NTUT-Sync]114-1_347338_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巨量資料探勘與應用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/>
              <a:t>[NTUT-Sync]114-1_</a:t>
            </a:r>
            <a:r>
              <a:rPr lang="en-US" altLang="zh-TW" dirty="0">
                <a:solidFill>
                  <a:srgbClr val="FF0000"/>
                </a:solidFill>
              </a:rPr>
              <a:t>350369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/>
              <a:t>-&gt; the major link to our online course</a:t>
            </a:r>
            <a:endParaRPr lang="zh-TW" altLang="en-US" dirty="0"/>
          </a:p>
          <a:p>
            <a:pPr lvl="2">
              <a:defRPr/>
            </a:pPr>
            <a:r>
              <a:rPr lang="en-US" altLang="zh-TW" dirty="0"/>
              <a:t>And our online communication channels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Other communication channels: </a:t>
            </a:r>
          </a:p>
          <a:p>
            <a:pPr lvl="1">
              <a:defRPr/>
            </a:pPr>
            <a:r>
              <a:rPr lang="en-US" altLang="zh-TW" dirty="0"/>
              <a:t>E-mails, </a:t>
            </a:r>
            <a:r>
              <a:rPr lang="en-US" altLang="zh-TW" dirty="0" err="1"/>
              <a:t>iSchool</a:t>
            </a:r>
            <a:r>
              <a:rPr lang="en-US" altLang="zh-TW" dirty="0"/>
              <a:t>+, and our course Web site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68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Data mining is the </a:t>
            </a:r>
            <a:r>
              <a:rPr lang="en-US" altLang="zh-TW" sz="2800" dirty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/>
              <a:t>in large data sets involving methods at the intersection of artificial intelligence, machine learning, statistics, and database systems.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66074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42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917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43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461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Big data is a term for data sets that are so large or complex that traditional data processing application </a:t>
            </a:r>
            <a:r>
              <a:rPr lang="en-US" altLang="zh-TW" dirty="0" err="1"/>
              <a:t>softwares</a:t>
            </a:r>
            <a:r>
              <a:rPr lang="en-US" altLang="zh-TW" dirty="0"/>
              <a:t> are inadequate to deal with them</a:t>
            </a:r>
          </a:p>
          <a:p>
            <a:pPr>
              <a:defRPr/>
            </a:pPr>
            <a:r>
              <a:rPr lang="en-US" altLang="zh-TW" dirty="0"/>
              <a:t>Challenges include capture, storage, analysis, data curation, search, sharing, transfer, visualization, querying, updating and information privacy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5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Four V’s of Big Data</a:t>
            </a:r>
            <a:endParaRPr lang="zh-TW" altLang="en-US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7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“Big data is data whose </a:t>
            </a:r>
            <a:r>
              <a:rPr lang="en-US" altLang="zh-TW" dirty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McKinsey 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1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 of Big Data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Five V’s:</a:t>
            </a:r>
          </a:p>
          <a:p>
            <a:pPr lvl="1"/>
            <a:r>
              <a:rPr lang="en-US" altLang="zh-TW" dirty="0"/>
              <a:t>Volume: </a:t>
            </a:r>
            <a:r>
              <a:rPr lang="en-US" altLang="zh-TW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/>
              <a:t>Velocity: </a:t>
            </a:r>
            <a:r>
              <a:rPr lang="en-US" altLang="zh-TW" dirty="0">
                <a:solidFill>
                  <a:srgbClr val="0000FF"/>
                </a:solidFill>
              </a:rPr>
              <a:t>timeliness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Variety: </a:t>
            </a:r>
            <a:r>
              <a:rPr lang="en-US" altLang="zh-TW" dirty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/>
              <a:t>Veracity: </a:t>
            </a:r>
            <a:r>
              <a:rPr lang="en-US" altLang="zh-TW" dirty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47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4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Various Structures in Data</a:t>
            </a:r>
            <a:endParaRPr lang="zh-TW" altLang="en-US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Variety: different forms</a:t>
            </a:r>
          </a:p>
          <a:p>
            <a:pPr lvl="1"/>
            <a:r>
              <a:rPr lang="en-US" altLang="zh-TW" dirty="0"/>
              <a:t>Structured: databases, spreadsheets,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Semi-structured</a:t>
            </a:r>
            <a:r>
              <a:rPr lang="en-US" altLang="zh-TW" dirty="0"/>
              <a:t>: textual files such as Web pages, XML,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: text documents, images, videos, …</a:t>
            </a:r>
          </a:p>
          <a:p>
            <a:r>
              <a:rPr lang="en-US" altLang="zh-TW" dirty="0"/>
              <a:t>Data growth is increasingly unstructured</a:t>
            </a:r>
          </a:p>
          <a:p>
            <a:pPr lvl="1"/>
            <a:r>
              <a:rPr lang="en-US" altLang="zh-TW" dirty="0"/>
              <a:t>E.g. Social media: Facebook, Twitter, …</a:t>
            </a:r>
          </a:p>
          <a:p>
            <a:pPr lvl="1"/>
            <a:endParaRPr lang="zh-TW" altLang="en-US" dirty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0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Differences from traditional data analysis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Distinct requirements</a:t>
            </a:r>
          </a:p>
          <a:p>
            <a:pPr lvl="1">
              <a:defRPr/>
            </a:pPr>
            <a:r>
              <a:rPr lang="en-US" altLang="zh-TW" dirty="0"/>
              <a:t>Combining of </a:t>
            </a:r>
            <a:r>
              <a:rPr lang="en-US" altLang="zh-TW" dirty="0">
                <a:solidFill>
                  <a:srgbClr val="0000FF"/>
                </a:solidFill>
              </a:rPr>
              <a:t>multiple unrelated </a:t>
            </a:r>
            <a:r>
              <a:rPr lang="en-US" altLang="zh-TW" dirty="0"/>
              <a:t>datasets</a:t>
            </a:r>
          </a:p>
          <a:p>
            <a:pPr lvl="1">
              <a:defRPr/>
            </a:pPr>
            <a:r>
              <a:rPr lang="en-US" altLang="zh-TW" dirty="0"/>
              <a:t>Processing of large amounts of </a:t>
            </a:r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 data</a:t>
            </a:r>
          </a:p>
          <a:p>
            <a:pPr lvl="1">
              <a:defRPr/>
            </a:pPr>
            <a:r>
              <a:rPr lang="en-US" altLang="zh-TW" dirty="0"/>
              <a:t>Harvesting of </a:t>
            </a:r>
            <a:r>
              <a:rPr lang="en-US" altLang="zh-TW" dirty="0">
                <a:solidFill>
                  <a:srgbClr val="0000FF"/>
                </a:solidFill>
              </a:rPr>
              <a:t>hidden</a:t>
            </a:r>
            <a:r>
              <a:rPr lang="en-US" altLang="zh-TW" dirty="0"/>
              <a:t> information in a time-sensitive manner</a:t>
            </a:r>
          </a:p>
          <a:p>
            <a:pPr>
              <a:defRPr/>
            </a:pPr>
            <a:r>
              <a:rPr lang="en-US" altLang="zh-TW" dirty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/>
              <a:t>Interdisciplinary </a:t>
            </a:r>
          </a:p>
          <a:p>
            <a:pPr lvl="1">
              <a:defRPr/>
            </a:pPr>
            <a:r>
              <a:rPr lang="en-US" altLang="zh-TW" dirty="0"/>
              <a:t>Mathematics, statistics, computer science, domain expertise</a:t>
            </a:r>
          </a:p>
          <a:p>
            <a:pPr>
              <a:defRPr/>
            </a:pPr>
            <a:r>
              <a:rPr lang="en-US" altLang="zh-TW" dirty="0"/>
              <a:t>Benefits</a:t>
            </a:r>
          </a:p>
          <a:p>
            <a:pPr lvl="1">
              <a:defRPr/>
            </a:pPr>
            <a:r>
              <a:rPr lang="en-US" altLang="zh-TW" dirty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4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this Course?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If you are interested in learning big data analytics techniques </a:t>
            </a:r>
          </a:p>
          <a:p>
            <a:r>
              <a:rPr lang="en-US" altLang="zh-TW" dirty="0"/>
              <a:t>If you have real-world big data in a particular domain, and want to gain some insights using big data mining techniques</a:t>
            </a:r>
          </a:p>
          <a:p>
            <a:r>
              <a:rPr lang="en-US" altLang="zh-TW" dirty="0"/>
              <a:t>To realize different scenarios of big data applications, and to get hands-on experiences in analyzing open “big” datasets</a:t>
            </a:r>
            <a:endParaRPr lang="zh-TW" altLang="en-US" dirty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Big Data: Some Examples</a:t>
            </a:r>
            <a:endParaRPr lang="zh-TW" altLang="en-US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pages and social media</a:t>
            </a:r>
          </a:p>
          <a:p>
            <a:r>
              <a:rPr lang="en-US" altLang="zh-TW" dirty="0"/>
              <a:t>Retail sales and e-commerce </a:t>
            </a:r>
          </a:p>
          <a:p>
            <a:r>
              <a:rPr lang="en-US" altLang="zh-TW" dirty="0"/>
              <a:t>Sensors, mobile and wearable devices</a:t>
            </a:r>
          </a:p>
          <a:p>
            <a:r>
              <a:rPr lang="en-US" altLang="zh-TW" dirty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1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Terms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Data science, predictive analytics</a:t>
            </a:r>
          </a:p>
          <a:p>
            <a:pPr>
              <a:defRPr/>
            </a:pPr>
            <a:r>
              <a:rPr lang="en-US" altLang="zh-TW" dirty="0"/>
              <a:t>Business intelligence, </a:t>
            </a:r>
            <a:r>
              <a:rPr lang="en-US" altLang="zh-TW" dirty="0" err="1"/>
              <a:t>FinTech</a:t>
            </a:r>
            <a:endParaRPr lang="en-US" altLang="zh-TW" dirty="0"/>
          </a:p>
          <a:p>
            <a:pPr>
              <a:defRPr/>
            </a:pPr>
            <a:r>
              <a:rPr lang="en-US" altLang="zh-TW" dirty="0" err="1"/>
              <a:t>IoT</a:t>
            </a:r>
            <a:r>
              <a:rPr lang="en-US" altLang="zh-TW" dirty="0"/>
              <a:t>, CPS, Industry 4.0</a:t>
            </a:r>
          </a:p>
          <a:p>
            <a:pPr>
              <a:defRPr/>
            </a:pPr>
            <a:r>
              <a:rPr lang="en-US" altLang="zh-TW" dirty="0"/>
              <a:t>Smart homes, smart cities</a:t>
            </a:r>
          </a:p>
          <a:p>
            <a:pPr>
              <a:defRPr/>
            </a:pPr>
            <a:r>
              <a:rPr lang="en-US" altLang="zh-TW" dirty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/>
              <a:t>…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9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Major Focus in Big Data Analytics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4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Summary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What’s in big data mining</a:t>
            </a:r>
          </a:p>
          <a:p>
            <a:pPr lvl="1" eaLnBrk="1" hangingPunct="1"/>
            <a:r>
              <a:rPr lang="en-US" altLang="zh-TW" dirty="0"/>
              <a:t>Big data is NOT machine learning</a:t>
            </a:r>
          </a:p>
          <a:p>
            <a:pPr lvl="1" eaLnBrk="1" hangingPunct="1"/>
            <a:r>
              <a:rPr lang="en-US" altLang="zh-TW" dirty="0"/>
              <a:t>Scalability</a:t>
            </a:r>
          </a:p>
          <a:p>
            <a:pPr lvl="1" eaLnBrk="1" hangingPunct="1"/>
            <a:r>
              <a:rPr lang="en-US" altLang="zh-TW" dirty="0"/>
              <a:t>Various types of data: high-dimensional, graph</a:t>
            </a:r>
          </a:p>
          <a:p>
            <a:pPr lvl="1" eaLnBrk="1" hangingPunct="1"/>
            <a:r>
              <a:rPr lang="en-US" altLang="zh-TW" dirty="0"/>
              <a:t>Various tools for real world applications</a:t>
            </a:r>
          </a:p>
          <a:p>
            <a:pPr marL="0" indent="0" eaLnBrk="1" hangingPunct="1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Scalability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(big data)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/>
              <a:t>Automation for handling 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Big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047A0-D35B-40AE-A7DA-EE198448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04BA74-C563-4F35-963A-C67387F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“Big Data” is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“Machine Learning”</a:t>
            </a:r>
          </a:p>
          <a:p>
            <a:pPr lvl="1"/>
            <a:r>
              <a:rPr lang="en-US" altLang="zh-TW" dirty="0"/>
              <a:t>Some big data algorithms are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machine learning</a:t>
            </a:r>
          </a:p>
          <a:p>
            <a:pPr lvl="2"/>
            <a:r>
              <a:rPr lang="en-US" altLang="zh-TW" dirty="0"/>
              <a:t>Locality sensitive hashing</a:t>
            </a:r>
          </a:p>
          <a:p>
            <a:pPr lvl="2"/>
            <a:r>
              <a:rPr lang="en-US" altLang="zh-TW" dirty="0"/>
              <a:t>Counting triangles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CBECC-BB88-4821-B697-F41EE924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E348E-F9EB-46CB-995D-9B3C745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08F38-6F03-44A7-A9CD-B2D3AD5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68A5B8-FE5B-4726-BA9C-25B3E5403C7A}"/>
              </a:ext>
            </a:extLst>
          </p:cNvPr>
          <p:cNvSpPr txBox="1"/>
          <p:nvPr/>
        </p:nvSpPr>
        <p:spPr>
          <a:xfrm>
            <a:off x="464906" y="5332170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J. Ullman, “Big Data Algorithms that are not Machine Learning,” Keynote Speech at IEEE </a:t>
            </a:r>
            <a:r>
              <a:rPr lang="en-US" altLang="zh-TW" dirty="0" err="1"/>
              <a:t>BigData</a:t>
            </a:r>
            <a:r>
              <a:rPr lang="en-US" altLang="zh-TW" dirty="0"/>
              <a:t> 2023, </a:t>
            </a:r>
            <a:r>
              <a:rPr lang="zh-TW" altLang="en-US" dirty="0">
                <a:hlinkClick r:id="rId2"/>
              </a:rPr>
              <a:t>https://doi.ieeecomputersociety.org/10.1109/BigData59044.2023.10386233</a:t>
            </a:r>
            <a:r>
              <a:rPr lang="zh-TW" altLang="en-US" dirty="0"/>
              <a:t>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99748D-34BF-488C-8427-EE03EBB74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97277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1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vs. Machine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Related Terms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10722</TotalTime>
  <Words>3858</Words>
  <Application>Microsoft Office PowerPoint</Application>
  <PresentationFormat>如螢幕大小 (4:3)</PresentationFormat>
  <Paragraphs>677</Paragraphs>
  <Slides>53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This Class</vt:lpstr>
      <vt:lpstr>NOTICE</vt:lpstr>
      <vt:lpstr>Data mining vs. Machine learning</vt:lpstr>
      <vt:lpstr>Data Mining Related Terms</vt:lpstr>
      <vt:lpstr>Course Materials</vt:lpstr>
      <vt:lpstr>Additional Reading Materials</vt:lpstr>
      <vt:lpstr>[Warning] This is NOT an Introductory Course!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[TBD] Quiz or Homework #0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2025 Competition</vt:lpstr>
      <vt:lpstr>More on the Term Project</vt:lpstr>
      <vt:lpstr>Notes on Signing up the Course</vt:lpstr>
      <vt:lpstr>Some Example Open Source Tools for Big Data Analytics</vt:lpstr>
      <vt:lpstr>Why Hadoop/Spark?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389</cp:revision>
  <cp:lastPrinted>1601-01-01T00:00:00Z</cp:lastPrinted>
  <dcterms:created xsi:type="dcterms:W3CDTF">1601-01-01T00:00:00Z</dcterms:created>
  <dcterms:modified xsi:type="dcterms:W3CDTF">2025-09-08T05:24:30Z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