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6"/>
  </p:notesMasterIdLst>
  <p:handoutMasterIdLst>
    <p:handoutMasterId r:id="rId47"/>
  </p:handoutMasterIdLst>
  <p:sldIdLst>
    <p:sldId id="299" r:id="rId2"/>
    <p:sldId id="257" r:id="rId3"/>
    <p:sldId id="258" r:id="rId4"/>
    <p:sldId id="259" r:id="rId5"/>
    <p:sldId id="261" r:id="rId6"/>
    <p:sldId id="316" r:id="rId7"/>
    <p:sldId id="262" r:id="rId8"/>
    <p:sldId id="263" r:id="rId9"/>
    <p:sldId id="264" r:id="rId10"/>
    <p:sldId id="265" r:id="rId11"/>
    <p:sldId id="266" r:id="rId12"/>
    <p:sldId id="267" r:id="rId13"/>
    <p:sldId id="260" r:id="rId14"/>
    <p:sldId id="268" r:id="rId15"/>
    <p:sldId id="269" r:id="rId16"/>
    <p:sldId id="270" r:id="rId17"/>
    <p:sldId id="317" r:id="rId18"/>
    <p:sldId id="271" r:id="rId19"/>
    <p:sldId id="272" r:id="rId20"/>
    <p:sldId id="315" r:id="rId21"/>
    <p:sldId id="273" r:id="rId22"/>
    <p:sldId id="318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9" r:id="rId37"/>
    <p:sldId id="291" r:id="rId38"/>
    <p:sldId id="292" r:id="rId39"/>
    <p:sldId id="293" r:id="rId40"/>
    <p:sldId id="294" r:id="rId41"/>
    <p:sldId id="295" r:id="rId42"/>
    <p:sldId id="297" r:id="rId43"/>
    <p:sldId id="298" r:id="rId44"/>
    <p:sldId id="314" r:id="rId45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8">
          <p15:clr>
            <a:srgbClr val="A4A3A4"/>
          </p15:clr>
        </p15:guide>
        <p15:guide id="2" pos="5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48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735A9A38-DE15-4F2D-BC94-664E8B09B5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B5BE9A9B-06E1-42BA-ACDB-8AA07DF9C8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A63FE874-8A81-49BE-9AC9-3EF208693C8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id="{9D2A509D-B34B-4A24-B554-CE9E8742590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61FFF480-7E66-4101-A47C-E6131EDC1AE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31B98FB9-73AC-40FC-9D8B-A470E60500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29E4B636-7DF4-41BF-86D5-0D9E80FB6D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2F7A02D2-7010-40C4-A449-90FA382C603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08AAC6F2-D374-43B5-8522-0EF6425828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B258F406-0E13-4260-B07F-CE632DA388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19300492-8891-464F-A699-73C66BFA9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78AFE39E-2D58-4A31-AACD-1D42310015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E7CF920-488B-42E0-9440-9A11B7D93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9A8748-23BD-4604-ABD1-36CC9D1DFE60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FDAFEDA-D70D-4C20-A7EA-D2F3B7BEB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9C75285-E37E-4014-8E71-F896080F1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214E9AC-4F79-470C-BF0D-5B48C759C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BAD754-A430-4DF9-B4D1-B279BDF873B9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5CF1B11-48DD-4A95-8E3A-69FE388AF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68F0F72-CA37-4A44-9AEC-2B237F3F7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6AF66BF-B548-4A5E-A814-A3E3851CB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B5695F-AA39-45C2-B506-17528805D557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58E9CD0-30F6-445D-BFE2-8266B6959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08D7456-CC1B-43CE-A48D-68C3F7F54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874DE05-8D7E-4071-94C0-99D5B53A1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D6D5B-AC78-4527-B106-10E3B86FB87E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6A9DAD7-0014-4C1F-B6BC-383369EB97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2041AF8-40BC-4BD4-AE4B-9C3610199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186DCFD-D70B-4812-BD91-F434C524A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05CEC3-A068-4B76-B054-2088C316CEBC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FF909BF-E68B-4257-B1C7-493C40FF3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362F85C-BCFE-4811-B73A-397FF5353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AEA2D34-0A0A-4613-95D8-AB1557F72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34E6140-E648-4D9E-88BD-60A08E5829CA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A89404A-C96E-4AEC-80C0-EB89D568A8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7756345-EFC9-4FE4-91E1-C60D0C784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E677670-B990-468F-88FF-26B7FC7BD5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0DDC2-7258-4C00-8EA4-9619F7961C13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21CCBBF-AE47-4C42-9F23-4441D00AC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5AB92E4-F8DF-4E77-B593-3CB68DA74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B0E816B-8497-42ED-AAFC-698C4827A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6A1499-5760-4D5F-9D28-0D4A9225FA8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BF9D266-E370-4558-9DA3-DB2CB8BCE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AC30B81-DF9B-4FFE-82D2-095784BF9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47DE476-F064-4BC2-BB84-DF70684A9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F1983C-71EA-4E9A-B879-3FD6451350F8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5A80A8B-978B-4040-92E8-87614818B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72A5C9A-C2D4-406C-B882-A44011AC5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29D8A9A-C80E-4EFF-9BBF-F99485B09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74C7E9-F040-43A5-A02B-7B3564DE1EB4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1B05469-F229-496A-9100-5080C50BF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D6AA1F7-2174-4613-889A-2E4CE3097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BE9D2E7-A188-4C48-B7D8-38E97A527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D633A0-AF10-46AA-AA57-D16228C66F20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D7DBCA2-1119-49FA-A8B4-3F1D579AF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8D001FF-7B49-4C26-944F-85DCA2A46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C8088C5-0DFE-48E9-8572-71C01C774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4CF6AAC-0F1E-453E-AE62-9CAB6B6C9CA6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33FF4D5-C9B7-4283-9B61-7DBAC8022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71F976C-CDCE-490A-9362-BFFE6D3CC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74D2720-3E47-4333-ADBA-198A535A1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0DA0DA-B95D-4575-B714-06F259E39FF6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06D1D41-43C1-4759-958F-F561B4137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29881FC-29EC-42CE-BA72-B7588D68C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97F732C-F89E-47E2-B59C-A12FFB782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33D637-BCE5-4E5D-9874-9EFBFE9D9D08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E4F0DE8-E8B5-4C7D-B055-95C406BC3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6954C32-A2A8-47D3-9E0F-1137C1B68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C461AAA-CFEF-42EE-8AF1-5A6128228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9A6CA-A27A-48DC-A193-6688F0032372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267D01B-0B18-468C-84E3-0EC1B30BF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E469E36-4F41-4F57-B693-9C7C11FBA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C2E8DE37-7674-4FDC-BDA6-36D02C25C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4F0040-1B98-4F0E-BD49-DF658C3D7C95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E40D393-2DEC-49FB-B799-1F946CFFA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48EB59F-476B-4E98-B58A-D56625568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4970420-6BEE-4A26-A5B6-1CBF978BE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2A2EC-CEA9-4304-B5CE-E4AECC768278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829884F7-6903-412F-8748-6D35529EB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6143852-93F3-4D3F-AFF6-82478CE0C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8D94CA6-A8CB-4B96-A231-B80C7BBA1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E775A-D9F7-4A95-B333-F891C5D4DA5D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F1B1340-F7F3-4773-999D-DAC5CDB94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A0AD820-C113-4453-9FD3-41D1AB4B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ECF728F6-4B22-4267-9579-CCEEDC9025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C755C-E180-4143-AF1A-F73ED5866C45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3FCC249-E8E6-4323-B6CE-8971F8C51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B3997E9-AE12-49F5-9D99-66B4E0477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CE873E5-E47B-4999-A1BB-AFE04322D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BC784-645F-4333-A257-6F0A6CD37719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188AC23-0335-4DE4-95C6-A4ECDAF6A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BEB557A-1930-49B0-AB43-C3944239C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F5888B-8C91-4155-8F4E-30D35383F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A6D2EA7-7198-42DD-A325-6CC321E9025E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633DFBF-B12A-4FA5-B967-BD082F34E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CA0B3E5-B53B-4F18-9A81-C279B9A3F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11D5468-5ACE-4DA5-A8B3-8976C1D5A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D4EAF-AB70-4F97-88AE-0E564E534DC9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C303E0B-E9C9-4AFB-88A2-B0CBA1A00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ABA8AF9E-F66F-45D5-B27C-7473154DB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81E090F-6E9F-41B7-B8FC-51E19263B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C88994-3A7F-4528-A778-185C8514683A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84D11C4-FDED-490D-B439-4268CDBFB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F7021B9-2DCA-441F-AAA2-93E810255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158D98A-1AE4-4B3D-8A07-80E14B6E0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79595F-FC7F-49B8-8036-A16B10273444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74E424E-18A6-43CE-9BD1-8E7E19755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392E193-B823-4104-BDD1-C6DCA2DFB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51E72B0-690D-4FD8-82C7-9EC11450E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524D4E-20DC-4D93-8DCD-E293153F4EFF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FA9456E-7149-400D-B992-98BC42EE6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FC56900-FBAB-4660-B386-7F5313198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79EBDC77-D8A3-4EB0-8548-36C4BC342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87810A-9C2F-4902-9BF7-79591E91BD0C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CDB460B-C8AF-4A56-AFB5-1A73507E3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A2418F1-6314-4E11-BA4B-DBDCB8E77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993E3654-7E29-4AF1-BF48-DE117EC467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C0713E-AB15-4AF7-A70B-97FE9C265E7F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56C19CA-1ADD-4FE8-B24B-0B5756A344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F7B2F42-94D2-424C-8410-D780677E9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61D5B23-CEE4-4445-8DFE-F6B28D490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C7D5AA-39BA-4F8F-A890-B1F5B49DA567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81AFF8A-EE99-412E-BAD9-AC0C1A4DF8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CC42746-95B0-4B2C-9607-C309DB883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6D25FEF-5E4D-4C99-98F8-EEB99972E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C9DF329-54E3-44C3-9177-165975EE8103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E9452DC-CDDE-4207-8575-299144681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17146AC7-CFEF-436F-9271-076805FA2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F9EFFAE8-459B-42BF-989C-FFFC83D26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37E0E7C-2EF1-496F-88C2-FF194D57422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59502CA-F571-4B96-B93B-172BF8B3C9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CED7753-66EC-439D-BE92-D2FDBE5CC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0FB84201-488B-44E7-BCA5-D0E698DD38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DA2EBE-3DDB-44F1-882B-C6691F7E9CFB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F9126CFF-6621-4C48-94C3-114A2C8226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D835582-87B9-40D2-A8FE-08C607A2D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5D8EF20-2B33-42A0-BE9B-7019395EC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908165-D958-4DDB-9065-BCEC095E6272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35883FA-9470-47C6-B1C9-F4922A905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42B7158-1EFC-46BC-9606-F2841363D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9C1148F4-4F7F-4260-8B6E-87505DA2D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A784DC-949B-4BF3-B1F2-10FEF9DEDAD0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F05173A-578A-4DA8-9CB6-428F8B5CA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5EDC5B3-11F6-45E3-8BF5-793B62555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A33D151D-6DE0-42D5-BDBB-75D3552AC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3C6E41-7C41-477A-A042-BB5743EEB66C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856F83E-1078-46D8-971F-88F38709C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6AB2421-AE25-4CC7-866A-D96F9CA46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CC0B1F1-4027-4F0F-84D3-CDBE772BF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347DC2-786D-435A-BEA1-8D182729303C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A7A0605C-56F8-4CC7-8D92-C691C245A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FACDC2C-C783-4142-8BEB-94AF9BF86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130FC767-B009-47BF-8836-F0D0ADBED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89EB48-38D6-412A-A9D2-02EC89F1D3FB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5B628E2-0FB0-4C7E-B358-07717994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624952B-D60E-4C01-B858-312B41210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3E72F64-5CD8-4B71-A59F-8663532E7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82236F-6024-461D-95C0-A8C6844DD1F5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FCDA589-3737-4601-8B1E-7EE93F3B4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3E0CDBE-0D2F-4E79-86F1-62A72CE4B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B9BEDC9-DDB7-4C3C-B40A-C8652229F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C65E7B-61F4-475C-84B4-05AD95DE5E9F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C36A8BF-4187-41C0-9B41-F46AF5CB1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AEB5067-E056-414F-A796-10B6C2F10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6267618-D325-4D6F-B4DC-A5CC57520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692990-6E56-4D35-BD90-190416A81C7B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E6CCDBC-0080-4C1B-ACAA-2F709F28A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27791CD-C623-4BAA-AB0B-E183BE12E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7090E75-20C9-492E-A8E1-CA46BD6FC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5418E6-809C-4662-89DF-BEF89E899F00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65CDCB2-F76A-4019-900A-C03B6A3A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6B99814-4B6A-4EEF-9FAD-83D73A5AE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224D5E7-E3EB-41B1-9826-418BB7E56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4DE445-2236-4A35-B82B-A5220EEE4671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C336EF1-6542-40D6-A1D9-C69DACB2A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23A2B31-DB3C-4DB5-894A-BEAD12DD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3FF0752-631B-4837-8997-5DCFD4664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63F8E3-1A48-4BB3-A5CF-D0A947C89F04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92DA693-929A-4C16-927D-FBB8F82E2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C9BAE9D-E811-4111-992F-434746110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3122E308-18CE-4F9F-B836-96CA5DD8A7D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FEBF8FB9-293C-4E06-9F14-827AF8A4E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7608319-A6E2-4B44-BDE1-C5648C73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ECD1B7F-D93C-4540-9890-468DDCC55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E86D527C-6DA8-45DF-A4B8-2A4E2EE9A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6B2C368-44CA-42DA-9DE3-097E64D0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DBE209F0-3A18-4517-9977-1102D32F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77164B0B-5652-4DA2-86BC-E7AD4B58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4896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90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36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223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62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01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4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11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369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9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567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1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2EFE563C-EABD-4EA3-9F13-CE968F5EA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58BA1FB-BAAA-4100-8030-DC1FF95AC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42645"/>
            <a:ext cx="7848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679371C-3C48-444A-9941-57EA03F16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6476" y="1178047"/>
            <a:ext cx="770792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0F98953-0258-4230-8B80-65789540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A45B3075-DB64-44C4-B133-1859E0624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52709A8-59EC-4925-B399-9DDED21B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EAF4CD6-3F0F-4647-AF55-29FF2BEB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2105" name="Text Box 9">
            <a:extLst>
              <a:ext uri="{FF2B5EF4-FFF2-40B4-BE49-F238E27FC236}">
                <a16:creationId xmlns:a16="http://schemas.microsoft.com/office/drawing/2014/main" id="{1CCE5384-E769-4660-BBFA-B411E6C3B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13.</a:t>
            </a:r>
            <a:fld id="{91D2707A-55F1-49EC-982A-F2380BEADACC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32106" name="Text Box 10">
            <a:extLst>
              <a:ext uri="{FF2B5EF4-FFF2-40B4-BE49-F238E27FC236}">
                <a16:creationId xmlns:a16="http://schemas.microsoft.com/office/drawing/2014/main" id="{B365BA2C-FA86-461B-BD8F-6EAD459FD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32107" name="Text Box 11">
            <a:extLst>
              <a:ext uri="{FF2B5EF4-FFF2-40B4-BE49-F238E27FC236}">
                <a16:creationId xmlns:a16="http://schemas.microsoft.com/office/drawing/2014/main" id="{5A99A60A-E2EA-41BE-BA53-227EF9F3A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3098340-F3D5-4D7C-8D74-B849DDC4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E30A934-7B5E-4C49-8AA9-85E72C0A93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13:  </a:t>
            </a:r>
            <a:br>
              <a:rPr lang="en-US" altLang="en-US"/>
            </a:br>
            <a:r>
              <a:rPr lang="en-US" altLang="en-US"/>
              <a:t>File-System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A52379-7701-4C4A-8B31-198418483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135" y="235374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Locking Example – Java API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9254F1E-2F1B-4E2A-9773-37236C49B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863" y="1233488"/>
            <a:ext cx="7648575" cy="45307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import java.io.*;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import </a:t>
            </a:r>
            <a:r>
              <a:rPr lang="en-US" altLang="en-US" sz="1600" dirty="0" err="1"/>
              <a:t>java.nio.channels</a:t>
            </a:r>
            <a:r>
              <a:rPr lang="en-US" altLang="en-US" sz="1600" dirty="0"/>
              <a:t>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public class </a:t>
            </a:r>
            <a:r>
              <a:rPr lang="en-US" altLang="en-US" sz="1600" dirty="0" err="1"/>
              <a:t>LockingExample</a:t>
            </a:r>
            <a:r>
              <a:rPr lang="en-US" altLang="en-US" sz="1600" dirty="0"/>
              <a:t>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/>
              <a:t>	</a:t>
            </a:r>
            <a:r>
              <a:rPr lang="en-US" altLang="en-US" sz="1600" dirty="0"/>
              <a:t>public static final </a:t>
            </a:r>
            <a:r>
              <a:rPr lang="en-US" altLang="en-US" sz="1600" dirty="0" err="1"/>
              <a:t>boolean</a:t>
            </a:r>
            <a:r>
              <a:rPr lang="en-US" altLang="en-US" sz="1600" dirty="0"/>
              <a:t> EXCLUSIVE = false;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public static final </a:t>
            </a:r>
            <a:r>
              <a:rPr lang="en-US" altLang="en-US" sz="1600" dirty="0" err="1"/>
              <a:t>boolean</a:t>
            </a:r>
            <a:r>
              <a:rPr lang="en-US" altLang="en-US" sz="1600" dirty="0"/>
              <a:t> SHARED = true;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public static void main(String </a:t>
            </a:r>
            <a:r>
              <a:rPr lang="en-US" altLang="en-US" sz="1600" dirty="0" err="1"/>
              <a:t>arsg</a:t>
            </a:r>
            <a:r>
              <a:rPr lang="en-US" altLang="en-US" sz="1600" dirty="0"/>
              <a:t>[]) throws </a:t>
            </a:r>
            <a:r>
              <a:rPr lang="en-US" altLang="en-US" sz="1600" dirty="0" err="1"/>
              <a:t>IOException</a:t>
            </a:r>
            <a:r>
              <a:rPr lang="en-US" altLang="en-US" sz="1600" dirty="0"/>
              <a:t> {</a:t>
            </a:r>
            <a:r>
              <a:rPr lang="en-US" altLang="en-US" sz="1600" i="1" dirty="0"/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</a:t>
            </a:r>
            <a:r>
              <a:rPr lang="en-US" altLang="en-US" sz="1600" dirty="0" err="1">
                <a:solidFill>
                  <a:srgbClr val="0033CC"/>
                </a:solidFill>
              </a:rPr>
              <a:t>FileLock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</a:t>
            </a:r>
            <a:r>
              <a:rPr lang="en-US" altLang="en-US" sz="1600" dirty="0" err="1">
                <a:solidFill>
                  <a:srgbClr val="0033CC"/>
                </a:solidFill>
              </a:rPr>
              <a:t>FileLock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6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try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</a:t>
            </a:r>
            <a:r>
              <a:rPr lang="en-US" altLang="en-US" sz="1600" dirty="0" err="1"/>
              <a:t>RandomAccessFile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raf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RandomAccessFile</a:t>
            </a:r>
            <a:r>
              <a:rPr lang="en-US" altLang="en-US" sz="1600" dirty="0"/>
              <a:t>("file.txt", "</a:t>
            </a:r>
            <a:r>
              <a:rPr lang="en-US" altLang="en-US" sz="1600" dirty="0" err="1"/>
              <a:t>rw</a:t>
            </a:r>
            <a:r>
              <a:rPr lang="en-US" altLang="en-US" sz="1600" dirty="0"/>
              <a:t>");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// get the channel for the file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</a:t>
            </a:r>
            <a:r>
              <a:rPr lang="en-US" altLang="en-US" sz="1600" dirty="0" err="1"/>
              <a:t>FileChannel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ch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raf.getChannel</a:t>
            </a:r>
            <a:r>
              <a:rPr lang="en-US" altLang="en-US" sz="1600" dirty="0"/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600" dirty="0">
                <a:solidFill>
                  <a:srgbClr val="0033CC"/>
                </a:solidFill>
              </a:rPr>
              <a:t> = </a:t>
            </a:r>
            <a:r>
              <a:rPr lang="en-US" altLang="en-US" sz="1600" dirty="0" err="1">
                <a:solidFill>
                  <a:srgbClr val="0033CC"/>
                </a:solidFill>
              </a:rPr>
              <a:t>ch.lock</a:t>
            </a:r>
            <a:r>
              <a:rPr lang="en-US" altLang="en-US" sz="1600" dirty="0">
                <a:solidFill>
                  <a:srgbClr val="0033CC"/>
                </a:solidFill>
              </a:rPr>
              <a:t>(0, 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()/2, EXCLUSIVE);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</a:t>
            </a:r>
            <a:r>
              <a:rPr lang="en-US" altLang="en-US" sz="1600" dirty="0"/>
              <a:t>		/** Now modify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F283D67-9DC7-448C-9127-0834C3751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3296" y="240947"/>
            <a:ext cx="7996238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File Locking Example – Java API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D8394A8-4CC0-4F3D-9DF1-D348EF3AB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3295" y="1250950"/>
            <a:ext cx="7158979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</a:t>
            </a:r>
            <a:r>
              <a:rPr lang="en-US" altLang="en-US" sz="1600" dirty="0"/>
              <a:t>		// this locks the second half of the file - shared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= </a:t>
            </a:r>
            <a:r>
              <a:rPr lang="en-US" altLang="en-US" sz="1600" dirty="0" err="1">
                <a:solidFill>
                  <a:srgbClr val="0033CC"/>
                </a:solidFill>
              </a:rPr>
              <a:t>ch.lock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()/2+1, 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(), 				SHARED);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/** Now read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/>
              <a:t>		</a:t>
            </a:r>
            <a:r>
              <a:rPr lang="en-US" altLang="en-US" sz="1600" dirty="0"/>
              <a:t>}</a:t>
            </a:r>
            <a:r>
              <a:rPr lang="en-US" altLang="en-US" sz="1600" i="1" dirty="0"/>
              <a:t> </a:t>
            </a:r>
            <a:r>
              <a:rPr lang="en-US" altLang="en-US" sz="1600" dirty="0"/>
              <a:t>catch (</a:t>
            </a:r>
            <a:r>
              <a:rPr lang="en-US" altLang="en-US" sz="1600" dirty="0" err="1"/>
              <a:t>java.io.IOException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ioe</a:t>
            </a:r>
            <a:r>
              <a:rPr lang="en-US" altLang="en-US" sz="1600" dirty="0"/>
              <a:t>) {</a:t>
            </a:r>
            <a:r>
              <a:rPr lang="en-US" altLang="en-US" sz="1600" i="1" dirty="0"/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/>
              <a:t>			</a:t>
            </a:r>
            <a:r>
              <a:rPr lang="en-US" altLang="en-US" sz="1600" dirty="0" err="1"/>
              <a:t>System.err.println</a:t>
            </a:r>
            <a:r>
              <a:rPr lang="en-US" altLang="en-US" sz="1600" dirty="0"/>
              <a:t>(</a:t>
            </a:r>
            <a:r>
              <a:rPr lang="en-US" altLang="en-US" sz="1600" dirty="0" err="1"/>
              <a:t>ioe</a:t>
            </a:r>
            <a:r>
              <a:rPr lang="en-US" altLang="en-US" sz="1600" dirty="0"/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/>
              <a:t>		</a:t>
            </a:r>
            <a:r>
              <a:rPr lang="en-US" altLang="en-US" sz="1600" dirty="0"/>
              <a:t>}finally {</a:t>
            </a:r>
            <a:r>
              <a:rPr lang="en-US" altLang="en-US" sz="1600" i="1" dirty="0"/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if (</a:t>
            </a:r>
            <a:r>
              <a:rPr lang="en-US" altLang="en-US" sz="1600" dirty="0" err="1"/>
              <a:t>exclusiveLock</a:t>
            </a:r>
            <a:r>
              <a:rPr lang="en-US" altLang="en-US" sz="1600" dirty="0"/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</a:t>
            </a:r>
            <a:r>
              <a:rPr lang="en-US" altLang="en-US" sz="1600" dirty="0" err="1"/>
              <a:t>exclusiveLock.release</a:t>
            </a:r>
            <a:r>
              <a:rPr lang="en-US" altLang="en-US" sz="1600" dirty="0"/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if (</a:t>
            </a:r>
            <a:r>
              <a:rPr lang="en-US" altLang="en-US" sz="1600" dirty="0" err="1"/>
              <a:t>sharedLock</a:t>
            </a:r>
            <a:r>
              <a:rPr lang="en-US" altLang="en-US" sz="1600" dirty="0"/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</a:t>
            </a:r>
            <a:r>
              <a:rPr lang="en-US" altLang="en-US" sz="1600" dirty="0" err="1"/>
              <a:t>sharedLock.release</a:t>
            </a:r>
            <a:r>
              <a:rPr lang="en-US" altLang="en-US" sz="1600" dirty="0"/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/>
              <a:t>		</a:t>
            </a:r>
            <a:r>
              <a:rPr lang="en-US" altLang="en-US" sz="1600" dirty="0"/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/>
              <a:t>	</a:t>
            </a:r>
            <a:r>
              <a:rPr lang="en-US" altLang="en-US" sz="1600" dirty="0"/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}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BFEF62F-36CA-480D-96CA-04164C066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7064" y="239748"/>
            <a:ext cx="78184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Types – </a:t>
            </a:r>
            <a:r>
              <a:rPr lang="en-US" altLang="en-US" dirty="0" smtClean="0"/>
              <a:t>Filename </a:t>
            </a:r>
            <a:r>
              <a:rPr lang="en-US" altLang="en-US" dirty="0"/>
              <a:t>Extension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A90912BD-4CE8-4822-BF75-08C31787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498725" y="1209675"/>
            <a:ext cx="4337050" cy="46323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9962686-EB10-476C-A6AC-E3D304176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339" y="234792"/>
            <a:ext cx="77771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Structure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9E21934-9FD8-4F70-8E28-C941EF28E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246449"/>
            <a:ext cx="7777162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Who </a:t>
            </a:r>
            <a:r>
              <a:rPr lang="en-US" altLang="en-US" sz="2000" dirty="0"/>
              <a:t>decides: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OS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 Methods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1211263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no read after last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	(rewrite)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Direct Access – </a:t>
            </a:r>
            <a:r>
              <a:rPr lang="en-US" altLang="en-US" dirty="0">
                <a:solidFill>
                  <a:srgbClr val="000000"/>
                </a:solidFill>
              </a:rPr>
              <a:t>file is fixed length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records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position to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/>
              <a:t>	</a:t>
            </a:r>
            <a:r>
              <a:rPr lang="en-US" altLang="en-US" i="1" dirty="0"/>
              <a:t>n</a:t>
            </a:r>
            <a:r>
              <a:rPr lang="en-US" altLang="en-US" dirty="0"/>
              <a:t> =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800" dirty="0">
                <a:solidFill>
                  <a:srgbClr val="0033CC"/>
                </a:solidFill>
              </a:rPr>
              <a:t> </a:t>
            </a:r>
            <a:endParaRPr lang="en-US" altLang="en-US" sz="800" dirty="0"/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/>
              <a:t>Relative block numbers allow OS to decide where file should be placed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/>
              <a:t>See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allocation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problem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dirty="0"/>
              <a:t>in </a:t>
            </a:r>
            <a:r>
              <a:rPr lang="en-US" altLang="en-US" dirty="0" smtClean="0"/>
              <a:t>Ch.14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440A4CB-13D0-4D0D-9FF0-9A77B5077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Sequential-access File</a:t>
            </a:r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1F7F261C-58B3-4593-9E80-E6195AEA5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358900"/>
            <a:ext cx="594677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2463F32-CDB2-434F-B9CC-6B383438A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0358" y="392797"/>
            <a:ext cx="8301038" cy="43815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Simulation of Sequential Access on Direct-access File</a:t>
            </a:r>
          </a:p>
        </p:txBody>
      </p:sp>
      <p:pic>
        <p:nvPicPr>
          <p:cNvPr id="18435" name="Picture 6">
            <a:extLst>
              <a:ext uri="{FF2B5EF4-FFF2-40B4-BE49-F238E27FC236}">
                <a16:creationId xmlns:a16="http://schemas.microsoft.com/office/drawing/2014/main" id="{C4D66CB0-A45C-4791-8BFA-DE87616E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289050"/>
            <a:ext cx="6129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00664A-68A2-4820-AA5D-34D6B0576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464" y="239164"/>
            <a:ext cx="7903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Other Access Methods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C0EAA8-FD35-4A48-B21B-F54F29B77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2" y="1196975"/>
            <a:ext cx="7693377" cy="42338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Can be built on top of base methods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 smtClean="0">
                <a:solidFill>
                  <a:srgbClr val="000000"/>
                </a:solidFill>
              </a:rPr>
              <a:t>Generally </a:t>
            </a:r>
            <a:r>
              <a:rPr lang="en-US" altLang="en-US" sz="2000" dirty="0">
                <a:solidFill>
                  <a:srgbClr val="000000"/>
                </a:solidFill>
              </a:rPr>
              <a:t>involve creation of an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index</a:t>
            </a:r>
            <a:r>
              <a:rPr lang="en-US" altLang="en-US" sz="2000" dirty="0">
                <a:solidFill>
                  <a:srgbClr val="000000"/>
                </a:solidFill>
              </a:rPr>
              <a:t> for the file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Keep index in memory for fast determination of location of data to be operated on (consider UPC code plus record of data about that item)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If too large, index (in memory) of the index (on disk)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 smtClean="0">
                <a:solidFill>
                  <a:srgbClr val="000000"/>
                </a:solidFill>
              </a:rPr>
              <a:t>E.g. IBM </a:t>
            </a:r>
            <a:r>
              <a:rPr lang="en-US" altLang="en-US" sz="2000" dirty="0">
                <a:solidFill>
                  <a:srgbClr val="000000"/>
                </a:solidFill>
              </a:rPr>
              <a:t>indexed sequential-access method (ISAM)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Small master index, points to disk blocks of secondary index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File kept sorted on a defined key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All done by the OS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VMS operating system provides index and relative files as another example (see next slide)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A42A939-E00C-46BC-837A-EEE742FD0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924" y="23479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Index and Relative Files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7D43C653-7851-47FA-A2BF-AAF5D7D3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1320800"/>
            <a:ext cx="590232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25461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9" y="1374775"/>
            <a:ext cx="7441811" cy="354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collection of nodes containing information about all files</a:t>
            </a:r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360C502E-5BFA-41E9-810D-89C36E480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3FDB43A9-6554-43F8-833E-81DE5E340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B03B66F4-4724-42DB-B735-50CD3D2A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F85205C0-54EF-4A5D-8891-6D36AD3B0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6946C25F-9B8A-4504-BA50-A6886A13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C781434B-8AC6-4807-A1A6-40D346F6E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1</a:t>
            </a: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4FC46B06-EA17-41D6-88BC-EFEB264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2</a:t>
            </a: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B2AA1E36-565D-444B-8A52-8D2FE734C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3</a:t>
            </a: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C52927E5-54A4-402D-98B8-FBDD1AF6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4</a:t>
            </a: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4F284C7C-4DBB-4C1B-B934-6951910BB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n</a:t>
            </a:r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9DE88A2D-073F-4A26-8C4E-062076F4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D256AF67-C6F1-491E-B3C0-A398C36C1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11B52A41-A5D9-413B-AE33-AD7B44655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621D2A7F-0777-4D01-B50F-FD008A7FA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6FA6F68F-040F-4841-814A-FC7AD19C1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Freeform 19">
            <a:extLst>
              <a:ext uri="{FF2B5EF4-FFF2-40B4-BE49-F238E27FC236}">
                <a16:creationId xmlns:a16="http://schemas.microsoft.com/office/drawing/2014/main" id="{4E6B083E-4FC6-49B7-A233-A7C1F954F3F1}"/>
              </a:ext>
            </a:extLst>
          </p:cNvPr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Freeform 20">
            <a:extLst>
              <a:ext uri="{FF2B5EF4-FFF2-40B4-BE49-F238E27FC236}">
                <a16:creationId xmlns:a16="http://schemas.microsoft.com/office/drawing/2014/main" id="{1844DAC9-3BBB-4646-B35A-7469CB2F5E62}"/>
              </a:ext>
            </a:extLst>
          </p:cNvPr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Text Box 21">
            <a:extLst>
              <a:ext uri="{FF2B5EF4-FFF2-40B4-BE49-F238E27FC236}">
                <a16:creationId xmlns:a16="http://schemas.microsoft.com/office/drawing/2014/main" id="{23189EB2-8D7F-4B66-A870-372F9080B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Directory</a:t>
            </a:r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B68D5038-6AED-4F92-9219-4892CB69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Files</a:t>
            </a:r>
          </a:p>
        </p:txBody>
      </p:sp>
      <p:sp>
        <p:nvSpPr>
          <p:cNvPr id="21527" name="Rectangle 23">
            <a:extLst>
              <a:ext uri="{FF2B5EF4-FFF2-40B4-BE49-F238E27FC236}">
                <a16:creationId xmlns:a16="http://schemas.microsoft.com/office/drawing/2014/main" id="{66B718BB-137B-450B-95B5-BF8EB0DB8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638800"/>
            <a:ext cx="76025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Helvetica" panose="020B0604020202020204" pitchFamily="34" charset="0"/>
              </a:rPr>
              <a:t>Both the directory structure and the files reside on disk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3F8973-D50F-4DF1-AD92-3DC692F2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061" y="240330"/>
            <a:ext cx="79295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C2A110-A4D8-43F4-9C09-95BEEA7D7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060" y="1233488"/>
            <a:ext cx="7718425" cy="3494087"/>
          </a:xfrm>
        </p:spPr>
        <p:txBody>
          <a:bodyPr/>
          <a:lstStyle/>
          <a:p>
            <a:r>
              <a:rPr lang="en-US" altLang="en-US" sz="2400" dirty="0"/>
              <a:t>File Concept</a:t>
            </a:r>
          </a:p>
          <a:p>
            <a:r>
              <a:rPr lang="en-US" altLang="en-US" sz="2400" dirty="0"/>
              <a:t>Access Methods</a:t>
            </a:r>
          </a:p>
          <a:p>
            <a:r>
              <a:rPr lang="en-US" altLang="en-US" sz="2400" dirty="0"/>
              <a:t>Disk and Directory Structure</a:t>
            </a:r>
          </a:p>
          <a:p>
            <a:r>
              <a:rPr lang="en-US" altLang="en-US" sz="2400" dirty="0"/>
              <a:t>File-System Mounting</a:t>
            </a:r>
          </a:p>
          <a:p>
            <a:r>
              <a:rPr lang="en-US" altLang="en-US" sz="2400" dirty="0"/>
              <a:t>File Sharing</a:t>
            </a:r>
          </a:p>
          <a:p>
            <a:r>
              <a:rPr lang="en-US" altLang="en-US" sz="2400" dirty="0"/>
              <a:t>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:a16="http://schemas.microsoft.com/office/drawing/2014/main" id="{25BE7AEC-07DA-4065-A39B-D62187306F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4562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Disk Structure</a:t>
            </a:r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DD9C32BF-30B5-4B23-8669-58D6AE49D8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7747" y="1287624"/>
            <a:ext cx="7716415" cy="4363876"/>
          </a:xfrm>
        </p:spPr>
        <p:txBody>
          <a:bodyPr/>
          <a:lstStyle/>
          <a:p>
            <a:r>
              <a:rPr lang="en-US" altLang="en-US" sz="2000" dirty="0"/>
              <a:t>Disk can be subdivided into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partitions</a:t>
            </a:r>
          </a:p>
          <a:p>
            <a:pPr lvl="1"/>
            <a:r>
              <a:rPr lang="en-US" altLang="en-US" sz="2000" dirty="0"/>
              <a:t>Disks or partitions can be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RAID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protected against failure</a:t>
            </a:r>
          </a:p>
          <a:p>
            <a:pPr lvl="1"/>
            <a:r>
              <a:rPr lang="en-US" altLang="en-US" sz="2000" dirty="0"/>
              <a:t>Disk or partition can be used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without a file system, or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formatted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with a file system</a:t>
            </a:r>
          </a:p>
          <a:p>
            <a:pPr lvl="1"/>
            <a:r>
              <a:rPr lang="en-US" altLang="en-US" sz="2000" dirty="0"/>
              <a:t>Partitions also known as minidisks, slices</a:t>
            </a:r>
          </a:p>
          <a:p>
            <a:r>
              <a:rPr lang="en-US" altLang="en-US" sz="2000" dirty="0"/>
              <a:t>Entity containing file system known as 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volume</a:t>
            </a:r>
          </a:p>
          <a:p>
            <a:pPr lvl="1"/>
            <a:r>
              <a:rPr lang="en-US" altLang="en-US" sz="2000" dirty="0"/>
              <a:t>Each volume containing file system also tracks that file system</a:t>
            </a:r>
            <a:r>
              <a:rPr lang="ja-JP" altLang="en-US" sz="2000" dirty="0"/>
              <a:t>’</a:t>
            </a:r>
            <a:r>
              <a:rPr lang="en-US" altLang="ja-JP" sz="2000" dirty="0"/>
              <a:t>s info in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ja-JP" sz="2000" b="1" dirty="0">
                <a:solidFill>
                  <a:srgbClr val="3366FF"/>
                </a:solidFill>
              </a:rPr>
              <a:t>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ja-JP" sz="2000" dirty="0">
                <a:solidFill>
                  <a:srgbClr val="3366FF"/>
                </a:solidFill>
              </a:rPr>
              <a:t> </a:t>
            </a:r>
            <a:r>
              <a:rPr lang="en-US" altLang="ja-JP" sz="2000" dirty="0"/>
              <a:t>or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volume</a:t>
            </a:r>
            <a:r>
              <a:rPr lang="en-US" altLang="ja-JP" sz="2000" b="1" dirty="0">
                <a:solidFill>
                  <a:srgbClr val="3366FF"/>
                </a:solidFill>
              </a:rPr>
              <a:t>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ja-JP" sz="2000" b="1" dirty="0">
                <a:solidFill>
                  <a:srgbClr val="3366FF"/>
                </a:solidFill>
              </a:rPr>
              <a:t>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of</a:t>
            </a:r>
            <a:r>
              <a:rPr lang="en-US" altLang="ja-JP" sz="2000" b="1" dirty="0">
                <a:solidFill>
                  <a:srgbClr val="3366FF"/>
                </a:solidFill>
              </a:rPr>
              <a:t>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contents</a:t>
            </a:r>
          </a:p>
          <a:p>
            <a:r>
              <a:rPr lang="en-US" altLang="en-US" sz="2000" dirty="0"/>
              <a:t>As well as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general-purpose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there are many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special-purpose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sz="2000" dirty="0"/>
              <a:t>, frequently all within the same </a:t>
            </a:r>
            <a:r>
              <a:rPr lang="en-US" altLang="en-US" sz="2000" dirty="0" smtClean="0"/>
              <a:t>OS or </a:t>
            </a:r>
            <a:r>
              <a:rPr lang="en-US" altLang="en-US" sz="2000" dirty="0"/>
              <a:t>computer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A0EE9D2-5A50-485B-995D-057614792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3220" y="23537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Typical File-system Organization</a:t>
            </a:r>
          </a:p>
        </p:txBody>
      </p:sp>
      <p:pic>
        <p:nvPicPr>
          <p:cNvPr id="23555" name="Picture 6" descr="10">
            <a:extLst>
              <a:ext uri="{FF2B5EF4-FFF2-40B4-BE49-F238E27FC236}">
                <a16:creationId xmlns:a16="http://schemas.microsoft.com/office/drawing/2014/main" id="{11F23387-FC88-4FE8-879E-C7AACF67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1187450"/>
            <a:ext cx="6910387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:a16="http://schemas.microsoft.com/office/drawing/2014/main" id="{C8058584-11C1-41DB-99D5-09F204749D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3537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File Systems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id="{AD147D40-244B-495A-95A4-1E30381E8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6410" y="1284353"/>
            <a:ext cx="7688423" cy="4530725"/>
          </a:xfrm>
        </p:spPr>
        <p:txBody>
          <a:bodyPr/>
          <a:lstStyle/>
          <a:p>
            <a:r>
              <a:rPr lang="en-US" altLang="en-US" sz="2000" dirty="0"/>
              <a:t>We mostly talk of general-purpose file systems</a:t>
            </a:r>
          </a:p>
          <a:p>
            <a:pPr lvl="1"/>
            <a:r>
              <a:rPr lang="en-US" altLang="en-US" sz="2000" dirty="0"/>
              <a:t>But systems frequently have may file systems, some general- and some special- purpose</a:t>
            </a:r>
          </a:p>
          <a:p>
            <a:r>
              <a:rPr lang="en-US" altLang="en-US" sz="2000" dirty="0"/>
              <a:t>Consider Solaris has</a:t>
            </a:r>
          </a:p>
          <a:p>
            <a:pPr lvl="1"/>
            <a:r>
              <a:rPr lang="en-US" altLang="en-US" sz="2000" dirty="0" err="1"/>
              <a:t>tmpfs</a:t>
            </a:r>
            <a:r>
              <a:rPr lang="en-US" altLang="en-US" sz="2000" dirty="0"/>
              <a:t> – </a:t>
            </a:r>
            <a:r>
              <a:rPr lang="en-US" altLang="en-US" sz="2000" dirty="0">
                <a:solidFill>
                  <a:srgbClr val="0000FF"/>
                </a:solidFill>
              </a:rPr>
              <a:t>memory</a:t>
            </a:r>
            <a:r>
              <a:rPr lang="en-US" altLang="en-US" sz="2000" dirty="0"/>
              <a:t>-based volatile FS for fast, temporary I/O</a:t>
            </a:r>
          </a:p>
          <a:p>
            <a:pPr lvl="1"/>
            <a:r>
              <a:rPr lang="en-US" altLang="en-US" sz="2000" dirty="0" err="1"/>
              <a:t>objfs</a:t>
            </a:r>
            <a:r>
              <a:rPr lang="en-US" altLang="en-US" sz="2000" dirty="0"/>
              <a:t> – interface into </a:t>
            </a:r>
            <a:r>
              <a:rPr lang="en-US" altLang="en-US" sz="2000" dirty="0">
                <a:solidFill>
                  <a:srgbClr val="0000FF"/>
                </a:solidFill>
              </a:rPr>
              <a:t>kernel memory </a:t>
            </a:r>
            <a:r>
              <a:rPr lang="en-US" altLang="en-US" sz="2000" dirty="0"/>
              <a:t>to get kernel symbols for debugging</a:t>
            </a:r>
          </a:p>
          <a:p>
            <a:pPr lvl="1"/>
            <a:r>
              <a:rPr lang="en-US" altLang="en-US" sz="2000" dirty="0" err="1"/>
              <a:t>ctfs</a:t>
            </a:r>
            <a:r>
              <a:rPr lang="en-US" altLang="en-US" sz="2000" dirty="0"/>
              <a:t> – contract file system for managing </a:t>
            </a:r>
            <a:r>
              <a:rPr lang="en-US" altLang="en-US" sz="2000" dirty="0">
                <a:solidFill>
                  <a:srgbClr val="0000FF"/>
                </a:solidFill>
              </a:rPr>
              <a:t>daemons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2000" dirty="0" err="1"/>
              <a:t>lofs</a:t>
            </a:r>
            <a:r>
              <a:rPr lang="en-US" altLang="en-US" sz="2000" dirty="0"/>
              <a:t> – loopback file system allows one FS to be accessed in place of another</a:t>
            </a:r>
          </a:p>
          <a:p>
            <a:pPr lvl="1"/>
            <a:r>
              <a:rPr lang="en-US" altLang="en-US" sz="2000" dirty="0" err="1"/>
              <a:t>procfs</a:t>
            </a:r>
            <a:r>
              <a:rPr lang="en-US" altLang="en-US" sz="2000" dirty="0"/>
              <a:t> – kernel interface to </a:t>
            </a:r>
            <a:r>
              <a:rPr lang="en-US" altLang="en-US" sz="2000" dirty="0">
                <a:solidFill>
                  <a:srgbClr val="0000FF"/>
                </a:solidFill>
              </a:rPr>
              <a:t>process</a:t>
            </a:r>
            <a:r>
              <a:rPr lang="en-US" altLang="en-US" sz="2000" dirty="0"/>
              <a:t> structures</a:t>
            </a:r>
          </a:p>
          <a:p>
            <a:pPr lvl="1"/>
            <a:r>
              <a:rPr lang="en-US" altLang="en-US" sz="2000" dirty="0" err="1"/>
              <a:t>ufs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zfs</a:t>
            </a:r>
            <a:r>
              <a:rPr lang="en-US" altLang="en-US" sz="2000" dirty="0"/>
              <a:t> – general purpose file systems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ACF19F4-426B-4C1D-B08A-FA62E4E6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303" y="2441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Operations Performed on Directory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B69FBC2-80F7-43A8-A6AB-561417C6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03" y="1278809"/>
            <a:ext cx="7678899" cy="4530725"/>
          </a:xfrm>
        </p:spPr>
        <p:txBody>
          <a:bodyPr/>
          <a:lstStyle/>
          <a:p>
            <a:r>
              <a:rPr lang="en-US" altLang="en-US" sz="2400" dirty="0"/>
              <a:t>Search for a file</a:t>
            </a:r>
          </a:p>
          <a:p>
            <a:endParaRPr lang="en-US" altLang="en-US" sz="1000" dirty="0"/>
          </a:p>
          <a:p>
            <a:r>
              <a:rPr lang="en-US" altLang="en-US" sz="2400" dirty="0"/>
              <a:t>Create a file</a:t>
            </a:r>
          </a:p>
          <a:p>
            <a:endParaRPr lang="en-US" altLang="en-US" sz="1000" dirty="0"/>
          </a:p>
          <a:p>
            <a:r>
              <a:rPr lang="en-US" altLang="en-US" sz="2400" dirty="0"/>
              <a:t>Delete a file</a:t>
            </a:r>
          </a:p>
          <a:p>
            <a:endParaRPr lang="en-US" altLang="en-US" sz="1000" dirty="0"/>
          </a:p>
          <a:p>
            <a:r>
              <a:rPr lang="en-US" altLang="en-US" sz="2400" dirty="0"/>
              <a:t>List a directory</a:t>
            </a:r>
          </a:p>
          <a:p>
            <a:endParaRPr lang="en-US" altLang="en-US" sz="1000" dirty="0"/>
          </a:p>
          <a:p>
            <a:r>
              <a:rPr lang="en-US" altLang="en-US" sz="2400" dirty="0"/>
              <a:t>Rename a file</a:t>
            </a:r>
          </a:p>
          <a:p>
            <a:endParaRPr lang="en-US" altLang="en-US" sz="1000" dirty="0"/>
          </a:p>
          <a:p>
            <a:r>
              <a:rPr lang="en-US" altLang="en-US" sz="2400" dirty="0"/>
              <a:t>Traverse the file 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7414293-0AF3-4A9F-BE3B-DCA02E9A7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8295" y="343940"/>
            <a:ext cx="7743825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Organization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79B2879-15AF-4085-9167-1D59489A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49" y="1804472"/>
            <a:ext cx="7374683" cy="4460875"/>
          </a:xfrm>
        </p:spPr>
        <p:txBody>
          <a:bodyPr/>
          <a:lstStyle/>
          <a:p>
            <a:r>
              <a:rPr lang="en-US" altLang="en-US" sz="2400" dirty="0"/>
              <a:t>Efficiency – locating a file quickly</a:t>
            </a:r>
          </a:p>
          <a:p>
            <a:r>
              <a:rPr lang="en-US" altLang="en-US" sz="2400" dirty="0"/>
              <a:t>Naming – convenient to users</a:t>
            </a:r>
          </a:p>
          <a:p>
            <a:pPr lvl="1"/>
            <a:r>
              <a:rPr lang="en-US" altLang="en-US" sz="2400" dirty="0"/>
              <a:t>Two users can have </a:t>
            </a:r>
            <a:r>
              <a:rPr lang="en-US" altLang="en-US" sz="2400" dirty="0" smtClean="0"/>
              <a:t>the same </a:t>
            </a:r>
            <a:r>
              <a:rPr lang="en-US" altLang="en-US" sz="2400" dirty="0"/>
              <a:t>name for different files</a:t>
            </a:r>
          </a:p>
          <a:p>
            <a:pPr lvl="1"/>
            <a:r>
              <a:rPr lang="en-US" altLang="en-US" sz="2400" dirty="0"/>
              <a:t>The same file can have several different names</a:t>
            </a:r>
          </a:p>
          <a:p>
            <a:r>
              <a:rPr lang="en-US" altLang="en-US" sz="2400" dirty="0"/>
              <a:t>Grouping – logical grouping of files by properties, (e.g., all Java programs, all games, …)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B43EDD4-1D08-4BC5-8A60-7A07B4E8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256784"/>
            <a:ext cx="718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Helvetica" panose="020B0604020202020204" pitchFamily="34" charset="0"/>
              </a:rPr>
              <a:t>The directory is organized logically to obtain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5A99D68-2D0E-4041-A56C-2E8506F0E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7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Single-Level Directory</a:t>
            </a:r>
            <a:endParaRPr lang="en-US" altLang="en-US" sz="2400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6992309-99B3-429C-97D5-9162A2154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1242527"/>
            <a:ext cx="7275512" cy="4130675"/>
          </a:xfrm>
        </p:spPr>
        <p:txBody>
          <a:bodyPr/>
          <a:lstStyle/>
          <a:p>
            <a:r>
              <a:rPr lang="en-US" altLang="en-US" sz="2400" dirty="0"/>
              <a:t>A single directory for all users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Naming problem</a:t>
            </a:r>
          </a:p>
          <a:p>
            <a:r>
              <a:rPr lang="en-US" altLang="en-US" sz="2400" dirty="0"/>
              <a:t>Grouping problem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A485EA9C-1F05-4BCE-9C7C-9A04E7B2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27653" name="Picture 7">
            <a:extLst>
              <a:ext uri="{FF2B5EF4-FFF2-40B4-BE49-F238E27FC236}">
                <a16:creationId xmlns:a16="http://schemas.microsoft.com/office/drawing/2014/main" id="{76218F22-7939-4544-9D7D-2F1E4045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24" y="2193715"/>
            <a:ext cx="6100762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B8D356E-9517-4510-B89B-830CEC942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2447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Directory</a:t>
            </a:r>
            <a:endParaRPr lang="en-US" altLang="en-US" sz="24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B33359-9268-4EDE-93A3-90B81EE48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120775"/>
            <a:ext cx="7869237" cy="555625"/>
          </a:xfrm>
        </p:spPr>
        <p:txBody>
          <a:bodyPr/>
          <a:lstStyle/>
          <a:p>
            <a:r>
              <a:rPr lang="en-US" altLang="en-US" sz="2000" dirty="0"/>
              <a:t>Separate directory for each user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E1D5DF09-0166-4795-A39B-12D29BA6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4111625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Helvetica" panose="020B0604020202020204" pitchFamily="34" charset="0"/>
              </a:rPr>
              <a:t>Path name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Helvetica" panose="020B0604020202020204" pitchFamily="34" charset="0"/>
              </a:rPr>
              <a:t>Can have the same file name for different user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Helvetica" panose="020B0604020202020204" pitchFamily="34" charset="0"/>
              </a:rPr>
              <a:t>Efficient searching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Helvetica" panose="020B0604020202020204" pitchFamily="34" charset="0"/>
              </a:rPr>
              <a:t>No grouping capability</a:t>
            </a:r>
          </a:p>
        </p:txBody>
      </p:sp>
      <p:pic>
        <p:nvPicPr>
          <p:cNvPr id="28677" name="Picture 8">
            <a:extLst>
              <a:ext uri="{FF2B5EF4-FFF2-40B4-BE49-F238E27FC236}">
                <a16:creationId xmlns:a16="http://schemas.microsoft.com/office/drawing/2014/main" id="{67867623-FB52-4C18-9523-A6343747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724025"/>
            <a:ext cx="642778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8349A3E-B928-493E-B782-F5B3F0006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93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</a:t>
            </a:r>
          </a:p>
        </p:txBody>
      </p:sp>
      <p:pic>
        <p:nvPicPr>
          <p:cNvPr id="29699" name="Picture 6">
            <a:extLst>
              <a:ext uri="{FF2B5EF4-FFF2-40B4-BE49-F238E27FC236}">
                <a16:creationId xmlns:a16="http://schemas.microsoft.com/office/drawing/2014/main" id="{B50CD35F-5849-418A-BDA3-1E2065B4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39838"/>
            <a:ext cx="69151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66805D3-99ED-4624-97B7-43C1CC895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8964" y="24966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 (Cont.)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F7E9DC7-71FD-479D-8624-1A9927453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3" y="1350088"/>
            <a:ext cx="7613781" cy="4530725"/>
          </a:xfrm>
        </p:spPr>
        <p:txBody>
          <a:bodyPr/>
          <a:lstStyle/>
          <a:p>
            <a:r>
              <a:rPr lang="en-US" altLang="en-US" sz="2400" dirty="0"/>
              <a:t>Efficient searching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Grouping Capability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Current directory (working directory)</a:t>
            </a:r>
          </a:p>
          <a:p>
            <a:pPr lvl="1"/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/spell/mail/prog</a:t>
            </a:r>
          </a:p>
          <a:p>
            <a:pPr lvl="1"/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list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BDE1F1-2505-4238-9EC4-F1264D6FD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2847" y="24412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225E8E-BF7D-4B18-8AFA-C46913204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3600" y="1136650"/>
            <a:ext cx="7370763" cy="299243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Absolute</a:t>
            </a:r>
            <a:r>
              <a:rPr lang="en-US" altLang="en-US" sz="2000" dirty="0"/>
              <a:t> or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sz="2000" dirty="0"/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sz="2000" dirty="0"/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sz="2000" dirty="0"/>
              <a:t>Delete a file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sz="2000" dirty="0"/>
              <a:t>Creating a new subdirectory is done in current directory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-name&gt;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sz="2000" dirty="0"/>
              <a:t>	Example:  if in current directory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/mail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</a:p>
        </p:txBody>
      </p:sp>
      <p:sp>
        <p:nvSpPr>
          <p:cNvPr id="31748" name="Rectangle 11">
            <a:extLst>
              <a:ext uri="{FF2B5EF4-FFF2-40B4-BE49-F238E27FC236}">
                <a16:creationId xmlns:a16="http://schemas.microsoft.com/office/drawing/2014/main" id="{C4796BEF-77B3-4BDD-A44D-A76EC074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5561013"/>
            <a:ext cx="7423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Helvetica" panose="020B0604020202020204" pitchFamily="34" charset="0"/>
              </a:rPr>
              <a:t>Deleting </a:t>
            </a:r>
            <a:r>
              <a:rPr lang="ja-JP" altLang="en-US" sz="2400" dirty="0">
                <a:latin typeface="Helvetica" panose="020B0604020202020204" pitchFamily="34" charset="0"/>
              </a:rPr>
              <a:t>“</a:t>
            </a:r>
            <a:r>
              <a:rPr lang="en-US" altLang="ja-JP" sz="2400" dirty="0">
                <a:latin typeface="Helvetica" panose="020B0604020202020204" pitchFamily="34" charset="0"/>
              </a:rPr>
              <a:t>mail</a:t>
            </a:r>
            <a:r>
              <a:rPr lang="ja-JP" altLang="en-US" sz="2400" dirty="0">
                <a:latin typeface="Helvetica" panose="020B0604020202020204" pitchFamily="34" charset="0"/>
              </a:rPr>
              <a:t>”</a:t>
            </a:r>
            <a:r>
              <a:rPr lang="en-US" altLang="ja-JP" sz="2400" dirty="0">
                <a:latin typeface="Helvetica" panose="020B0604020202020204" pitchFamily="34" charset="0"/>
              </a:rPr>
              <a:t> </a:t>
            </a:r>
            <a:r>
              <a:rPr lang="en-US" altLang="ja-JP" sz="2400" dirty="0">
                <a:latin typeface="Helvetica" panose="020B0604020202020204" pitchFamily="34" charset="0"/>
                <a:sym typeface="Symbol" panose="05050102010706020507" pitchFamily="18" charset="2"/>
              </a:rPr>
              <a:t> deleting the entire subtree rooted by </a:t>
            </a:r>
            <a:r>
              <a:rPr lang="ja-JP" altLang="en-US" sz="2400" dirty="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2400" dirty="0">
                <a:latin typeface="Helvetica" panose="020B0604020202020204" pitchFamily="34" charset="0"/>
                <a:sym typeface="Symbol" panose="05050102010706020507" pitchFamily="18" charset="2"/>
              </a:rPr>
              <a:t>mail</a:t>
            </a:r>
            <a:r>
              <a:rPr lang="ja-JP" altLang="en-US" sz="2400" dirty="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endParaRPr lang="en-US" altLang="en-US" sz="2400" dirty="0">
              <a:latin typeface="Helvetica" panose="020B0604020202020204" pitchFamily="34" charset="0"/>
            </a:endParaRPr>
          </a:p>
        </p:txBody>
      </p:sp>
      <p:pic>
        <p:nvPicPr>
          <p:cNvPr id="31749" name="Picture 1">
            <a:extLst>
              <a:ext uri="{FF2B5EF4-FFF2-40B4-BE49-F238E27FC236}">
                <a16:creationId xmlns:a16="http://schemas.microsoft.com/office/drawing/2014/main" id="{FC81682E-CF05-4DC4-841B-08EC50EA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85" y="4307682"/>
            <a:ext cx="31321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594F17E-A241-488A-BC65-2AAC5ED0B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97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371A58D-A8E3-4A35-A32D-F80D44774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71" y="1233488"/>
            <a:ext cx="7632438" cy="4530725"/>
          </a:xfrm>
        </p:spPr>
        <p:txBody>
          <a:bodyPr/>
          <a:lstStyle/>
          <a:p>
            <a:r>
              <a:rPr lang="en-US" altLang="en-US" sz="2400" dirty="0"/>
              <a:t>To explain the </a:t>
            </a:r>
            <a:r>
              <a:rPr lang="en-US" altLang="en-US" sz="2400" dirty="0" smtClean="0"/>
              <a:t>functions </a:t>
            </a:r>
            <a:r>
              <a:rPr lang="en-US" altLang="en-US" sz="2400" dirty="0"/>
              <a:t>of file systems</a:t>
            </a:r>
          </a:p>
          <a:p>
            <a:r>
              <a:rPr lang="en-US" altLang="en-US" sz="2400" dirty="0"/>
              <a:t>To describe the interfaces to file systems</a:t>
            </a:r>
          </a:p>
          <a:p>
            <a:r>
              <a:rPr lang="en-US" altLang="en-US" sz="2400" dirty="0"/>
              <a:t>To discuss file-system design tradeoffs, including access methods, file sharing, file locking, and directory structures</a:t>
            </a:r>
          </a:p>
          <a:p>
            <a:r>
              <a:rPr lang="en-US" altLang="en-US" sz="2400" dirty="0"/>
              <a:t>To explore file-system protection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E8C4438-D35F-4569-A192-4F79B3071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3186" y="24412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</a:t>
            </a:r>
            <a:endParaRPr lang="en-US" altLang="en-US" sz="24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F1500EF-5192-4078-8D70-C47011CA4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867" y="1093788"/>
            <a:ext cx="7029450" cy="522287"/>
          </a:xfrm>
        </p:spPr>
        <p:txBody>
          <a:bodyPr/>
          <a:lstStyle/>
          <a:p>
            <a:r>
              <a:rPr lang="en-US" altLang="en-US" dirty="0"/>
              <a:t>Have shared subdirectories and files</a:t>
            </a:r>
          </a:p>
        </p:txBody>
      </p:sp>
      <p:pic>
        <p:nvPicPr>
          <p:cNvPr id="32772" name="Picture 7" descr="10">
            <a:extLst>
              <a:ext uri="{FF2B5EF4-FFF2-40B4-BE49-F238E27FC236}">
                <a16:creationId xmlns:a16="http://schemas.microsoft.com/office/drawing/2014/main" id="{19C737FE-E339-4EEE-A6C3-70AEB5A3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1677988"/>
            <a:ext cx="4960937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16B4625-FB4C-47D0-8A30-A6CC09CC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1238" y="257827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CBDBADA-C34E-4024-A3E9-3C106235E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264" y="1120775"/>
            <a:ext cx="7564437" cy="4530725"/>
          </a:xfrm>
        </p:spPr>
        <p:txBody>
          <a:bodyPr/>
          <a:lstStyle/>
          <a:p>
            <a:r>
              <a:rPr lang="en-US" altLang="en-US" sz="2400" dirty="0"/>
              <a:t>Two different names (aliasing)</a:t>
            </a:r>
          </a:p>
          <a:p>
            <a:r>
              <a:rPr lang="en-US" altLang="en-US" sz="2400" dirty="0"/>
              <a:t>If </a:t>
            </a:r>
            <a:r>
              <a:rPr lang="en-US" altLang="en-US" sz="2400" b="1" i="1" dirty="0" err="1"/>
              <a:t>dict</a:t>
            </a:r>
            <a:r>
              <a:rPr lang="en-US" altLang="en-US" sz="2400" dirty="0"/>
              <a:t> deletes </a:t>
            </a:r>
            <a:r>
              <a:rPr lang="en-US" altLang="en-US" sz="2400" b="1" i="1" dirty="0"/>
              <a:t>list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 dangling pointer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/>
              <a:t>	Solutions:</a:t>
            </a:r>
          </a:p>
          <a:p>
            <a:pPr lvl="1"/>
            <a:r>
              <a:rPr lang="en-US" altLang="en-US" sz="2400" dirty="0" err="1"/>
              <a:t>Backpointers</a:t>
            </a:r>
            <a:r>
              <a:rPr lang="en-US" altLang="en-US" sz="2400" dirty="0"/>
              <a:t>, so we can delete all </a:t>
            </a:r>
            <a:r>
              <a:rPr lang="en-US" altLang="en-US" sz="2400" dirty="0" smtClean="0"/>
              <a:t>pointers</a:t>
            </a:r>
          </a:p>
          <a:p>
            <a:pPr lvl="2"/>
            <a:r>
              <a:rPr lang="en-US" altLang="en-US" sz="2400" dirty="0" smtClean="0"/>
              <a:t>Variable </a:t>
            </a:r>
            <a:r>
              <a:rPr lang="en-US" altLang="en-US" sz="2400" dirty="0"/>
              <a:t>size records </a:t>
            </a:r>
            <a:r>
              <a:rPr lang="en-US" altLang="en-US" sz="2400" dirty="0" smtClean="0"/>
              <a:t>problem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Backpointers</a:t>
            </a:r>
            <a:r>
              <a:rPr lang="en-US" altLang="en-US" sz="2400" dirty="0"/>
              <a:t> using a daisy chain organization</a:t>
            </a:r>
          </a:p>
          <a:p>
            <a:pPr lvl="2"/>
            <a:r>
              <a:rPr lang="en-US" altLang="en-US" sz="2400" dirty="0"/>
              <a:t>Entry-hold-count solution</a:t>
            </a:r>
          </a:p>
          <a:p>
            <a:r>
              <a:rPr lang="en-US" altLang="en-US" sz="2400" dirty="0"/>
              <a:t>New directory entry type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sz="2400" dirty="0"/>
              <a:t> – another name (pointer) to an existing file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Resolve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the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– follow pointer to locate the file</a:t>
            </a:r>
            <a:endParaRPr lang="en-US" altLang="en-US" sz="24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687856A-A35F-4694-BA79-E5E5FE171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302" y="244705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</a:t>
            </a:r>
            <a:endParaRPr lang="en-US" altLang="en-US" sz="2400" dirty="0"/>
          </a:p>
        </p:txBody>
      </p:sp>
      <p:pic>
        <p:nvPicPr>
          <p:cNvPr id="34819" name="Picture 6" descr="10">
            <a:extLst>
              <a:ext uri="{FF2B5EF4-FFF2-40B4-BE49-F238E27FC236}">
                <a16:creationId xmlns:a16="http://schemas.microsoft.com/office/drawing/2014/main" id="{76295A14-2EB3-45D4-833C-55974337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331913"/>
            <a:ext cx="6616700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3EA828D-CDA3-431E-9172-1C1FFB143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401" y="244705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36FF0A-B503-40C8-B55A-E2550A346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0675" y="1191049"/>
            <a:ext cx="7707312" cy="4530725"/>
          </a:xfrm>
        </p:spPr>
        <p:txBody>
          <a:bodyPr/>
          <a:lstStyle/>
          <a:p>
            <a:r>
              <a:rPr lang="en-US" altLang="en-US" sz="2400" dirty="0"/>
              <a:t>How do we guarantee no cycles?</a:t>
            </a:r>
          </a:p>
          <a:p>
            <a:pPr lvl="1"/>
            <a:r>
              <a:rPr lang="en-US" altLang="en-US" sz="2400" dirty="0"/>
              <a:t>Allow only links to file not subdirectories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collection</a:t>
            </a:r>
          </a:p>
          <a:p>
            <a:pPr lvl="1"/>
            <a:r>
              <a:rPr lang="en-US" altLang="en-US" sz="2400" dirty="0"/>
              <a:t>Every time a new link is added use a cycle detection algorithm to determine whether it is OK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7FD060D-2C73-48CF-8942-3DBD292EF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8375" y="239166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System Mounting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D98F2EB-9860-4B19-BCC6-B743A43CE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120775"/>
            <a:ext cx="7220896" cy="2828925"/>
          </a:xfrm>
        </p:spPr>
        <p:txBody>
          <a:bodyPr/>
          <a:lstStyle/>
          <a:p>
            <a:r>
              <a:rPr lang="en-US" altLang="en-US" sz="2000" dirty="0"/>
              <a:t>A file system must be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mounted</a:t>
            </a:r>
            <a:r>
              <a:rPr lang="en-US" altLang="en-US" sz="2000" dirty="0"/>
              <a:t> before it can be accessed</a:t>
            </a:r>
            <a:endParaRPr lang="en-US" altLang="en-US" sz="2000" b="1" dirty="0">
              <a:solidFill>
                <a:srgbClr val="3366FF"/>
              </a:solidFill>
            </a:endParaRPr>
          </a:p>
          <a:p>
            <a:r>
              <a:rPr lang="en-US" altLang="en-US" sz="2000" dirty="0"/>
              <a:t>A unmounted file system (i.e., Fig. 11-11(b)) is mounted at 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mount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point</a:t>
            </a:r>
          </a:p>
        </p:txBody>
      </p:sp>
      <p:pic>
        <p:nvPicPr>
          <p:cNvPr id="36868" name="Picture 1" descr="11_14.pdf">
            <a:extLst>
              <a:ext uri="{FF2B5EF4-FFF2-40B4-BE49-F238E27FC236}">
                <a16:creationId xmlns:a16="http://schemas.microsoft.com/office/drawing/2014/main" id="{12833ED3-05B0-48A4-8BD9-7A1D4F02F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2389188"/>
            <a:ext cx="5910262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4357501-83E4-4854-B9A7-6FA40DE39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12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Mount Point</a:t>
            </a:r>
            <a:endParaRPr lang="en-US" altLang="en-US" sz="2400" dirty="0"/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64E64CAE-ADC5-46F9-B605-0505598C1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266825"/>
            <a:ext cx="29845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3981EA3-EBBE-4F74-A2A2-066B1C4C4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16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4BD1919-9017-4557-8F58-2364EF506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2348" y="1162474"/>
            <a:ext cx="7646501" cy="4530725"/>
          </a:xfrm>
        </p:spPr>
        <p:txBody>
          <a:bodyPr/>
          <a:lstStyle/>
          <a:p>
            <a:r>
              <a:rPr lang="en-US" altLang="en-US" sz="2000" dirty="0"/>
              <a:t>Sharing of files on multi-user systems is desirable</a:t>
            </a:r>
          </a:p>
          <a:p>
            <a:r>
              <a:rPr lang="en-US" altLang="en-US" sz="2000" dirty="0"/>
              <a:t>Sharing may be done through 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protection</a:t>
            </a:r>
            <a:r>
              <a:rPr lang="en-US" altLang="en-US" sz="2000" dirty="0"/>
              <a:t> scheme</a:t>
            </a:r>
          </a:p>
          <a:p>
            <a:r>
              <a:rPr lang="en-US" altLang="en-US" sz="2000" dirty="0"/>
              <a:t>On distributed systems, files may be shared across a network</a:t>
            </a:r>
          </a:p>
          <a:p>
            <a:r>
              <a:rPr lang="en-US" altLang="en-US" sz="2000" dirty="0"/>
              <a:t>Network File System (NFS) is a common distributed file-sharing method</a:t>
            </a:r>
          </a:p>
          <a:p>
            <a:r>
              <a:rPr lang="en-US" altLang="en-US" sz="2000" dirty="0"/>
              <a:t>If multi-user system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User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IDs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identify users, allowing permissions and protections to be per-user</a:t>
            </a:r>
            <a:br>
              <a:rPr lang="en-US" altLang="en-US" sz="2000" dirty="0"/>
            </a:b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Group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IDs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allow users to be in groups, permitting group access rights</a:t>
            </a:r>
          </a:p>
          <a:p>
            <a:pPr lvl="1"/>
            <a:r>
              <a:rPr lang="en-US" altLang="en-US" sz="2000" dirty="0"/>
              <a:t>Owner of a file / directory</a:t>
            </a:r>
          </a:p>
          <a:p>
            <a:pPr lvl="1"/>
            <a:r>
              <a:rPr lang="en-US" altLang="en-US" sz="2000" dirty="0"/>
              <a:t>Group of a file / directory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F2C238A-497B-4E5A-9FD1-79E4B2026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0606" y="245287"/>
            <a:ext cx="710694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Remote File Systems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F0B30E2-5967-410F-A73B-3B2080B57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3" y="1095375"/>
            <a:ext cx="7725131" cy="5275263"/>
          </a:xfrm>
        </p:spPr>
        <p:txBody>
          <a:bodyPr/>
          <a:lstStyle/>
          <a:p>
            <a:r>
              <a:rPr lang="en-US" altLang="en-US" dirty="0"/>
              <a:t>Uses networking to allow file system access between systems</a:t>
            </a:r>
          </a:p>
          <a:p>
            <a:pPr lvl="1"/>
            <a:r>
              <a:rPr lang="en-US" altLang="en-US" dirty="0"/>
              <a:t>Manually via programs like FTP</a:t>
            </a:r>
          </a:p>
          <a:p>
            <a:pPr lvl="1"/>
            <a:r>
              <a:rPr lang="en-US" altLang="en-US" dirty="0"/>
              <a:t>Automatically, seamlessly using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</a:p>
          <a:p>
            <a:pPr lvl="1"/>
            <a:r>
              <a:rPr lang="en-US" altLang="en-US" dirty="0"/>
              <a:t>Semi automatically via 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world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web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Client-server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model allows clients to mount remote file systems from servers</a:t>
            </a:r>
          </a:p>
          <a:p>
            <a:pPr lvl="1"/>
            <a:r>
              <a:rPr lang="en-US" altLang="en-US" dirty="0"/>
              <a:t>Server can serve multiple clients</a:t>
            </a:r>
          </a:p>
          <a:p>
            <a:pPr lvl="1"/>
            <a:r>
              <a:rPr lang="en-US" altLang="en-US" dirty="0"/>
              <a:t>Client and user-on-client identification is insecure or complicated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NFS</a:t>
            </a:r>
            <a:r>
              <a:rPr lang="en-US" altLang="en-US" dirty="0"/>
              <a:t> is standard UNIX client-server file sharing protocol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CIFS</a:t>
            </a:r>
            <a:r>
              <a:rPr lang="en-US" altLang="en-US" dirty="0"/>
              <a:t> is standard Windows protocol</a:t>
            </a:r>
          </a:p>
          <a:p>
            <a:pPr lvl="1"/>
            <a:r>
              <a:rPr lang="en-US" altLang="en-US" dirty="0"/>
              <a:t>Standard </a:t>
            </a:r>
            <a:r>
              <a:rPr lang="en-US" altLang="en-US" dirty="0" smtClean="0"/>
              <a:t>OS file system </a:t>
            </a:r>
            <a:r>
              <a:rPr lang="en-US" altLang="en-US" dirty="0"/>
              <a:t>calls are translated into remote calls</a:t>
            </a:r>
          </a:p>
          <a:p>
            <a:r>
              <a:rPr lang="en-US" altLang="en-US" dirty="0"/>
              <a:t>Distributed Information Systems 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naming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services</a:t>
            </a:r>
            <a:r>
              <a:rPr lang="en-US" altLang="en-US" b="1" dirty="0"/>
              <a:t>)</a:t>
            </a:r>
            <a:r>
              <a:rPr lang="en-US" altLang="en-US" dirty="0"/>
              <a:t> such as LDAP, DNS, NIS, Active Directory implement unified access to information needed for remote computing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9151201-6E2A-43FF-B406-78BBCE333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4138" y="239166"/>
            <a:ext cx="7888288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Failure Modes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6780D44-5EE4-4DD3-A642-398A5E3AD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306" y="1177925"/>
            <a:ext cx="7688197" cy="4429125"/>
          </a:xfrm>
        </p:spPr>
        <p:txBody>
          <a:bodyPr/>
          <a:lstStyle/>
          <a:p>
            <a:r>
              <a:rPr lang="en-US" altLang="en-US" sz="2000" dirty="0"/>
              <a:t>All file systems have failure modes</a:t>
            </a:r>
          </a:p>
          <a:p>
            <a:pPr lvl="1"/>
            <a:r>
              <a:rPr lang="en-US" altLang="en-US" sz="2000" dirty="0"/>
              <a:t>For example corruption of directory structures or other non-user data, called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metadata</a:t>
            </a:r>
          </a:p>
          <a:p>
            <a:r>
              <a:rPr lang="en-US" altLang="en-US" sz="2000" dirty="0"/>
              <a:t>Remote file systems add new failure modes, due to network failure, server failure</a:t>
            </a:r>
          </a:p>
          <a:p>
            <a:r>
              <a:rPr lang="en-US" altLang="en-US" sz="2000" dirty="0"/>
              <a:t>Recovery from failure can involve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state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information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about status of each remote request</a:t>
            </a:r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Stateless</a:t>
            </a:r>
            <a:r>
              <a:rPr lang="en-US" altLang="en-US" sz="2000" dirty="0"/>
              <a:t> protocols such as NFS v3 include all information in each request, allowing easy recovery but less security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77A40FF-C3D7-4ADF-BFAF-1EB84F193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220" y="243309"/>
            <a:ext cx="85010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Consistency Semantics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819AE64-1987-409C-A19E-39FD48077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37" y="1240295"/>
            <a:ext cx="7660204" cy="5003800"/>
          </a:xfrm>
        </p:spPr>
        <p:txBody>
          <a:bodyPr/>
          <a:lstStyle/>
          <a:p>
            <a:r>
              <a:rPr lang="en-US" altLang="en-US" sz="2000" dirty="0"/>
              <a:t>Specify how multiple users are to access a shared file simultaneously</a:t>
            </a:r>
          </a:p>
          <a:p>
            <a:pPr lvl="1"/>
            <a:r>
              <a:rPr lang="en-US" altLang="en-US" sz="2000" dirty="0"/>
              <a:t>Similar to </a:t>
            </a:r>
            <a:r>
              <a:rPr lang="en-US" altLang="en-US" sz="2000" dirty="0" smtClean="0"/>
              <a:t>Ch.6 </a:t>
            </a:r>
            <a:r>
              <a:rPr lang="en-US" altLang="en-US" sz="2000" dirty="0"/>
              <a:t>process synchronization algorithms</a:t>
            </a:r>
          </a:p>
          <a:p>
            <a:pPr lvl="2"/>
            <a:r>
              <a:rPr lang="en-US" altLang="en-US" sz="2000" dirty="0"/>
              <a:t>Tend to be less complex due to disk I/O and network latency (for remote file </a:t>
            </a:r>
            <a:r>
              <a:rPr lang="en-US" altLang="en-US" sz="2000" dirty="0" smtClean="0"/>
              <a:t>systems)</a:t>
            </a:r>
            <a:endParaRPr lang="en-US" altLang="en-US" sz="2000" dirty="0"/>
          </a:p>
          <a:p>
            <a:pPr lvl="1"/>
            <a:r>
              <a:rPr lang="en-US" altLang="en-US" sz="2000" dirty="0" smtClean="0"/>
              <a:t>Unix </a:t>
            </a:r>
            <a:r>
              <a:rPr lang="en-US" altLang="en-US" sz="2000" dirty="0"/>
              <a:t>file system (UFS) </a:t>
            </a:r>
            <a:r>
              <a:rPr lang="en-US" altLang="en-US" sz="2000" dirty="0" smtClean="0"/>
              <a:t>implements </a:t>
            </a:r>
            <a:r>
              <a:rPr lang="en-US" altLang="en-US" sz="2000" dirty="0" smtClean="0">
                <a:solidFill>
                  <a:srgbClr val="0000FF"/>
                </a:solidFill>
              </a:rPr>
              <a:t>UNIX semantics</a:t>
            </a:r>
            <a:r>
              <a:rPr lang="en-US" altLang="en-US" sz="2000" dirty="0" smtClean="0"/>
              <a:t>:</a:t>
            </a:r>
            <a:endParaRPr lang="en-US" altLang="en-US" sz="2000" dirty="0"/>
          </a:p>
          <a:p>
            <a:pPr lvl="2"/>
            <a:r>
              <a:rPr lang="en-US" altLang="en-US" sz="2000" dirty="0"/>
              <a:t>Writes to an open file visible immediately to other users of the same open file</a:t>
            </a:r>
          </a:p>
          <a:p>
            <a:pPr lvl="2"/>
            <a:r>
              <a:rPr lang="en-US" altLang="en-US" sz="2000" dirty="0"/>
              <a:t>Sharing file pointer to allow multiple users to read and write concurrently</a:t>
            </a:r>
          </a:p>
          <a:p>
            <a:pPr lvl="1"/>
            <a:r>
              <a:rPr lang="en-US" altLang="en-US" sz="2000" dirty="0"/>
              <a:t>Andrew File System (AFS) implemented complex remote file sharing </a:t>
            </a:r>
            <a:r>
              <a:rPr lang="en-US" altLang="en-US" sz="2000" dirty="0" smtClean="0"/>
              <a:t>semantics - </a:t>
            </a:r>
            <a:r>
              <a:rPr lang="en-US" altLang="en-US" sz="2000" dirty="0" smtClean="0">
                <a:solidFill>
                  <a:srgbClr val="0000FF"/>
                </a:solidFill>
              </a:rPr>
              <a:t>session </a:t>
            </a:r>
            <a:r>
              <a:rPr lang="en-US" altLang="en-US" sz="2000" dirty="0">
                <a:solidFill>
                  <a:srgbClr val="0000FF"/>
                </a:solidFill>
              </a:rPr>
              <a:t>semantics</a:t>
            </a:r>
          </a:p>
          <a:p>
            <a:pPr lvl="2"/>
            <a:r>
              <a:rPr lang="en-US" altLang="en-US" sz="2000" dirty="0"/>
              <a:t>Writes only visible to sessions starting after the file is closed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87311EE-EAAE-42C5-87B1-E2BA40562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559" y="24033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Concept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B7C5E7-8176-4731-B84D-C09548172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591" y="1242072"/>
            <a:ext cx="7648575" cy="4530725"/>
          </a:xfrm>
        </p:spPr>
        <p:txBody>
          <a:bodyPr/>
          <a:lstStyle/>
          <a:p>
            <a:r>
              <a:rPr lang="en-US" altLang="en-US" sz="2400" dirty="0"/>
              <a:t>Contiguous logical address space</a:t>
            </a:r>
          </a:p>
          <a:p>
            <a:r>
              <a:rPr lang="en-US" altLang="en-US" sz="2400" dirty="0"/>
              <a:t>Types: </a:t>
            </a:r>
          </a:p>
          <a:p>
            <a:pPr lvl="1"/>
            <a:r>
              <a:rPr lang="en-US" altLang="en-US" sz="2400" dirty="0"/>
              <a:t>Data</a:t>
            </a:r>
          </a:p>
          <a:p>
            <a:pPr lvl="2"/>
            <a:r>
              <a:rPr lang="en-US" altLang="en-US" sz="2400" dirty="0"/>
              <a:t>numeric</a:t>
            </a:r>
          </a:p>
          <a:p>
            <a:pPr lvl="2"/>
            <a:r>
              <a:rPr lang="en-US" altLang="en-US" sz="2400" dirty="0"/>
              <a:t>character</a:t>
            </a:r>
          </a:p>
          <a:p>
            <a:pPr lvl="2"/>
            <a:r>
              <a:rPr lang="en-US" altLang="en-US" sz="2400" dirty="0"/>
              <a:t>binary</a:t>
            </a:r>
          </a:p>
          <a:p>
            <a:pPr lvl="1"/>
            <a:r>
              <a:rPr lang="en-US" altLang="en-US" sz="2400" dirty="0"/>
              <a:t>Program</a:t>
            </a:r>
          </a:p>
          <a:p>
            <a:r>
              <a:rPr lang="en-US" altLang="en-US" sz="2400" dirty="0"/>
              <a:t>Contents defined by file’s creator</a:t>
            </a:r>
          </a:p>
          <a:p>
            <a:pPr lvl="1"/>
            <a:r>
              <a:rPr lang="en-US" altLang="en-US" sz="2400" dirty="0"/>
              <a:t>Many types</a:t>
            </a:r>
          </a:p>
          <a:p>
            <a:pPr lvl="2"/>
            <a:r>
              <a:rPr lang="en-US" altLang="en-US" sz="2400" dirty="0"/>
              <a:t>Consider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,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source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,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061B50-56DF-4E7B-AC66-6978CD373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2490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007C22D-387E-4D4B-BBFE-5663BA7F2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092200"/>
            <a:ext cx="7451725" cy="4530725"/>
          </a:xfrm>
        </p:spPr>
        <p:txBody>
          <a:bodyPr/>
          <a:lstStyle/>
          <a:p>
            <a:r>
              <a:rPr lang="en-US" altLang="en-US" sz="2000" dirty="0"/>
              <a:t>File owner/creator should be able to control:</a:t>
            </a:r>
          </a:p>
          <a:p>
            <a:pPr lvl="1"/>
            <a:r>
              <a:rPr lang="en-US" altLang="en-US" sz="2000" dirty="0"/>
              <a:t>what can be done</a:t>
            </a:r>
          </a:p>
          <a:p>
            <a:pPr lvl="1"/>
            <a:r>
              <a:rPr lang="en-US" altLang="en-US" sz="2000" dirty="0"/>
              <a:t>by whom</a:t>
            </a:r>
          </a:p>
          <a:p>
            <a:r>
              <a:rPr lang="en-US" altLang="en-US" sz="2000" dirty="0"/>
              <a:t>Types of access</a:t>
            </a:r>
          </a:p>
          <a:p>
            <a:pPr lvl="1"/>
            <a:r>
              <a:rPr lang="en-US" altLang="en-US" sz="2000" b="1" dirty="0"/>
              <a:t>Read</a:t>
            </a:r>
          </a:p>
          <a:p>
            <a:pPr lvl="1"/>
            <a:r>
              <a:rPr lang="en-US" altLang="en-US" sz="2000" b="1" dirty="0"/>
              <a:t>Write</a:t>
            </a:r>
          </a:p>
          <a:p>
            <a:pPr lvl="1"/>
            <a:r>
              <a:rPr lang="en-US" altLang="en-US" sz="2000" b="1" dirty="0"/>
              <a:t>Execute</a:t>
            </a:r>
          </a:p>
          <a:p>
            <a:pPr lvl="1"/>
            <a:r>
              <a:rPr lang="en-US" altLang="en-US" sz="2000" b="1" dirty="0"/>
              <a:t>Append</a:t>
            </a:r>
          </a:p>
          <a:p>
            <a:pPr lvl="1"/>
            <a:r>
              <a:rPr lang="en-US" altLang="en-US" sz="2000" b="1" dirty="0"/>
              <a:t>Delete</a:t>
            </a:r>
          </a:p>
          <a:p>
            <a:pPr lvl="1"/>
            <a:r>
              <a:rPr lang="en-US" altLang="en-US" sz="2000" b="1" dirty="0"/>
              <a:t>List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BF170C8-1BD2-476F-98D0-D50064B81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258408"/>
            <a:ext cx="7642549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Lists and Groups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77AB603-62F8-44D7-BFEE-9C6DE95A6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092200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</a:t>
            </a:r>
            <a:r>
              <a:rPr lang="en-US" altLang="en-US" sz="800" dirty="0"/>
              <a:t>	</a:t>
            </a:r>
            <a:r>
              <a:rPr lang="en-US" altLang="en-US" sz="1600" dirty="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	a) </a:t>
            </a:r>
            <a:r>
              <a:rPr lang="en-US" altLang="en-US" sz="1600" b="1" dirty="0"/>
              <a:t>owner access</a:t>
            </a:r>
            <a:r>
              <a:rPr lang="en-US" altLang="en-US" sz="1600" dirty="0"/>
              <a:t> 	7	</a:t>
            </a:r>
            <a:r>
              <a:rPr lang="en-US" altLang="en-US" sz="1600" dirty="0">
                <a:sym typeface="Symbol" panose="05050102010706020507" pitchFamily="18" charset="2"/>
              </a:rPr>
              <a:t>	1 1 1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b) </a:t>
            </a:r>
            <a:r>
              <a:rPr lang="en-US" altLang="en-US" sz="1600" b="1" dirty="0">
                <a:sym typeface="Symbol" panose="05050102010706020507" pitchFamily="18" charset="2"/>
              </a:rPr>
              <a:t>group access</a:t>
            </a:r>
            <a:r>
              <a:rPr lang="en-US" altLang="en-US" sz="1600" dirty="0">
                <a:sym typeface="Symbol" panose="05050102010706020507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c) </a:t>
            </a:r>
            <a:r>
              <a:rPr lang="en-US" altLang="en-US" sz="1600" b="1" dirty="0">
                <a:sym typeface="Symbol" panose="05050102010706020507" pitchFamily="18" charset="2"/>
              </a:rPr>
              <a:t>public access</a:t>
            </a:r>
            <a:r>
              <a:rPr lang="en-US" altLang="en-US" sz="1600" dirty="0">
                <a:sym typeface="Symbol" panose="05050102010706020507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Ask manager to create a group (unique name), say G, and add some users to the </a:t>
            </a:r>
            <a:r>
              <a:rPr lang="en-US" altLang="en-US" dirty="0" smtClean="0">
                <a:sym typeface="Symbol" panose="05050102010706020507" pitchFamily="18" charset="2"/>
              </a:rPr>
              <a:t>group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For a particular file (say </a:t>
            </a:r>
            <a:r>
              <a:rPr lang="en-US" altLang="en-US" i="1" dirty="0">
                <a:sym typeface="Symbol" panose="05050102010706020507" pitchFamily="18" charset="2"/>
              </a:rPr>
              <a:t>game</a:t>
            </a:r>
            <a:r>
              <a:rPr lang="en-US" altLang="en-US" dirty="0">
                <a:sym typeface="Symbol" panose="05050102010706020507" pitchFamily="18" charset="2"/>
              </a:rPr>
              <a:t>) or subdirectory, define an appropriate </a:t>
            </a:r>
            <a:r>
              <a:rPr lang="en-US" altLang="en-US" dirty="0" smtClean="0">
                <a:sym typeface="Symbol" panose="05050102010706020507" pitchFamily="18" charset="2"/>
              </a:rPr>
              <a:t>access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4036" name="Rectangle 13">
            <a:extLst>
              <a:ext uri="{FF2B5EF4-FFF2-40B4-BE49-F238E27FC236}">
                <a16:creationId xmlns:a16="http://schemas.microsoft.com/office/drawing/2014/main" id="{A138F952-386A-4F11-9935-B6FA2511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Attach a group to a file</a:t>
            </a:r>
            <a:b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kumimoji="1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</a:t>
            </a:r>
            <a:r>
              <a:rPr kumimoji="1"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G    game</a:t>
            </a:r>
          </a:p>
        </p:txBody>
      </p:sp>
      <p:pic>
        <p:nvPicPr>
          <p:cNvPr id="44037" name="Picture 1">
            <a:extLst>
              <a:ext uri="{FF2B5EF4-FFF2-40B4-BE49-F238E27FC236}">
                <a16:creationId xmlns:a16="http://schemas.microsoft.com/office/drawing/2014/main" id="{A6631249-4FFF-4880-A6E7-280DBA8C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4660900"/>
            <a:ext cx="2513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F28242E-4A04-4121-BF10-45AB39388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3333" y="202458"/>
            <a:ext cx="7864475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Windows </a:t>
            </a:r>
            <a:r>
              <a:rPr lang="en-US" altLang="en-US" sz="2800" dirty="0" smtClean="0"/>
              <a:t>Access-Control </a:t>
            </a:r>
            <a:r>
              <a:rPr lang="en-US" altLang="en-US" sz="2800" dirty="0"/>
              <a:t>List Management</a:t>
            </a:r>
          </a:p>
        </p:txBody>
      </p:sp>
      <p:pic>
        <p:nvPicPr>
          <p:cNvPr id="45059" name="Picture 2" descr="11_16.pdf">
            <a:extLst>
              <a:ext uri="{FF2B5EF4-FFF2-40B4-BE49-F238E27FC236}">
                <a16:creationId xmlns:a16="http://schemas.microsoft.com/office/drawing/2014/main" id="{83B81BDC-7461-44F5-9BBC-1F8E5989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1120775"/>
            <a:ext cx="353377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4FA8E4E-DE74-48ED-A591-88BF26AA1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325" y="244121"/>
            <a:ext cx="7737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Sample UNIX Directory Listing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2742550A-BE1C-4724-A9AC-83F6503BD12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1519238" y="1208088"/>
            <a:ext cx="6629400" cy="3030537"/>
          </a:xfr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E7638FD-2A25-43CF-B34A-9C878CDE4D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822FA0E-4125-4F49-9BE5-C72BAB45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893" y="23595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Attributes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80046D-9741-40EC-933F-FFEA08E52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67" y="1231640"/>
            <a:ext cx="7493389" cy="4363292"/>
          </a:xfrm>
        </p:spPr>
        <p:txBody>
          <a:bodyPr/>
          <a:lstStyle/>
          <a:p>
            <a:r>
              <a:rPr lang="en-US" altLang="en-US" sz="2000" b="1" dirty="0"/>
              <a:t>Name</a:t>
            </a:r>
            <a:r>
              <a:rPr lang="en-US" altLang="en-US" sz="2000" dirty="0"/>
              <a:t> – only information kept in human-readable form</a:t>
            </a:r>
          </a:p>
          <a:p>
            <a:r>
              <a:rPr lang="en-US" altLang="en-US" sz="2000" b="1" dirty="0"/>
              <a:t>Identifier</a:t>
            </a:r>
            <a:r>
              <a:rPr lang="en-US" altLang="en-US" sz="2000" dirty="0"/>
              <a:t> – unique tag (number) identifies file within file system</a:t>
            </a:r>
          </a:p>
          <a:p>
            <a:r>
              <a:rPr lang="en-US" altLang="en-US" sz="2000" b="1" dirty="0"/>
              <a:t>Type</a:t>
            </a:r>
            <a:r>
              <a:rPr lang="en-US" altLang="en-US" sz="2000" dirty="0"/>
              <a:t> – needed for systems that support different types</a:t>
            </a:r>
          </a:p>
          <a:p>
            <a:r>
              <a:rPr lang="en-US" altLang="en-US" sz="2000" b="1" dirty="0"/>
              <a:t>Location</a:t>
            </a:r>
            <a:r>
              <a:rPr lang="en-US" altLang="en-US" sz="2000" dirty="0"/>
              <a:t> – pointer to file location on device</a:t>
            </a:r>
          </a:p>
          <a:p>
            <a:r>
              <a:rPr lang="en-US" altLang="en-US" sz="2000" b="1" dirty="0"/>
              <a:t>Size</a:t>
            </a:r>
            <a:r>
              <a:rPr lang="en-US" altLang="en-US" sz="2000" dirty="0"/>
              <a:t> – current file size</a:t>
            </a:r>
          </a:p>
          <a:p>
            <a:r>
              <a:rPr lang="en-US" altLang="en-US" sz="2000" b="1" dirty="0"/>
              <a:t>Protection</a:t>
            </a:r>
            <a:r>
              <a:rPr lang="en-US" altLang="en-US" sz="2000" dirty="0"/>
              <a:t> – controls who can do reading, writing, executing</a:t>
            </a:r>
          </a:p>
          <a:p>
            <a:r>
              <a:rPr lang="en-US" altLang="en-US" sz="2000" b="1" dirty="0"/>
              <a:t>Time, date, and user identification</a:t>
            </a:r>
            <a:r>
              <a:rPr lang="en-US" altLang="en-US" sz="2000" dirty="0"/>
              <a:t> – data for protection, security, and usage monitoring</a:t>
            </a:r>
          </a:p>
          <a:p>
            <a:r>
              <a:rPr lang="en-US" altLang="en-US" sz="2000" dirty="0"/>
              <a:t>Information about files are kept in the directory structure, which is maintained on the disk</a:t>
            </a:r>
          </a:p>
          <a:p>
            <a:r>
              <a:rPr lang="en-US" altLang="en-US" sz="2000" dirty="0"/>
              <a:t>Many variations, including extended file attributes such as file </a:t>
            </a:r>
            <a:r>
              <a:rPr lang="en-US" altLang="en-US" sz="2000" dirty="0" smtClean="0"/>
              <a:t>checksum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69DE311-EA1E-4C99-816C-B9B6C2299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507" y="2451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info Window on Mac OS X</a:t>
            </a:r>
          </a:p>
        </p:txBody>
      </p:sp>
      <p:pic>
        <p:nvPicPr>
          <p:cNvPr id="8195" name="Picture 4" descr="11_01.pdf">
            <a:extLst>
              <a:ext uri="{FF2B5EF4-FFF2-40B4-BE49-F238E27FC236}">
                <a16:creationId xmlns:a16="http://schemas.microsoft.com/office/drawing/2014/main" id="{97B5BCB4-024F-4BC3-9E3E-A2CA2D69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1041400"/>
            <a:ext cx="1920875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D82530B-0E54-46E1-8931-717459219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97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Operations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7DAB2CA-5895-49F7-9AFA-D5AA30392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6" y="1219622"/>
            <a:ext cx="7688427" cy="4530725"/>
          </a:xfrm>
        </p:spPr>
        <p:txBody>
          <a:bodyPr/>
          <a:lstStyle/>
          <a:p>
            <a:r>
              <a:rPr lang="en-US" altLang="en-US" sz="2000" dirty="0"/>
              <a:t>File is an </a:t>
            </a:r>
            <a:r>
              <a:rPr lang="en-US" altLang="en-US" sz="2000" b="1" dirty="0"/>
              <a:t>abstract data type</a:t>
            </a:r>
          </a:p>
          <a:p>
            <a:r>
              <a:rPr lang="en-US" altLang="en-US" sz="2000" dirty="0" smtClean="0"/>
              <a:t>6 basic operations</a:t>
            </a:r>
          </a:p>
          <a:p>
            <a:pPr lvl="1"/>
            <a:r>
              <a:rPr lang="en-US" altLang="en-US" sz="2000" b="1" dirty="0" smtClean="0"/>
              <a:t>Create</a:t>
            </a:r>
            <a:endParaRPr lang="en-US" altLang="en-US" sz="2000" b="1" dirty="0"/>
          </a:p>
          <a:p>
            <a:pPr lvl="1"/>
            <a:r>
              <a:rPr lang="en-US" altLang="en-US" sz="2000" b="1" dirty="0"/>
              <a:t>Write – </a:t>
            </a:r>
            <a:r>
              <a:rPr lang="en-US" altLang="en-US" sz="2000" dirty="0"/>
              <a:t>at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write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location</a:t>
            </a:r>
          </a:p>
          <a:p>
            <a:pPr lvl="1"/>
            <a:r>
              <a:rPr lang="en-US" altLang="en-US" sz="2000" b="1" dirty="0"/>
              <a:t>Read – </a:t>
            </a:r>
            <a:r>
              <a:rPr lang="en-US" altLang="en-US" sz="2000" dirty="0"/>
              <a:t>at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read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location</a:t>
            </a:r>
          </a:p>
          <a:p>
            <a:pPr lvl="1"/>
            <a:r>
              <a:rPr lang="en-US" altLang="en-US" sz="2000" b="1" dirty="0"/>
              <a:t>Reposition within file -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seek</a:t>
            </a:r>
          </a:p>
          <a:p>
            <a:pPr lvl="1"/>
            <a:r>
              <a:rPr lang="en-US" altLang="en-US" sz="2000" b="1" dirty="0"/>
              <a:t>Delete</a:t>
            </a:r>
          </a:p>
          <a:p>
            <a:pPr lvl="1"/>
            <a:r>
              <a:rPr lang="en-US" altLang="en-US" sz="2000" b="1" dirty="0"/>
              <a:t>Truncate</a:t>
            </a:r>
          </a:p>
          <a:p>
            <a:r>
              <a:rPr lang="en-US" altLang="en-US" sz="2000" dirty="0" smtClean="0"/>
              <a:t>To avoid constant searching of the file entry in the directory,</a:t>
            </a:r>
          </a:p>
          <a:p>
            <a:pPr lvl="1"/>
            <a:r>
              <a:rPr lang="en-US" altLang="en-US" sz="2000" b="1" i="1" dirty="0" smtClean="0"/>
              <a:t>Open(F</a:t>
            </a:r>
            <a:r>
              <a:rPr lang="en-US" altLang="en-US" sz="2000" b="1" i="1" baseline="-25000" dirty="0" smtClean="0"/>
              <a:t>i</a:t>
            </a:r>
            <a:r>
              <a:rPr lang="en-US" altLang="en-US" sz="2000" b="1" i="1" dirty="0"/>
              <a:t>)</a:t>
            </a:r>
            <a:r>
              <a:rPr lang="en-US" altLang="en-US" sz="2000" b="1" dirty="0"/>
              <a:t> </a:t>
            </a:r>
            <a:r>
              <a:rPr lang="en-US" altLang="en-US" sz="2000" dirty="0"/>
              <a:t>– search the directory structure on disk for entry </a:t>
            </a:r>
            <a:r>
              <a:rPr lang="en-US" altLang="en-US" sz="2000" b="1" i="1" dirty="0"/>
              <a:t>F</a:t>
            </a:r>
            <a:r>
              <a:rPr lang="en-US" altLang="en-US" sz="2000" b="1" i="1" baseline="-25000" dirty="0"/>
              <a:t>i</a:t>
            </a:r>
            <a:r>
              <a:rPr lang="en-US" altLang="en-US" sz="2000" dirty="0"/>
              <a:t>, and move the content of entry to </a:t>
            </a:r>
            <a:r>
              <a:rPr lang="en-US" altLang="en-US" sz="2000" dirty="0">
                <a:solidFill>
                  <a:srgbClr val="0000FF"/>
                </a:solidFill>
              </a:rPr>
              <a:t>memory</a:t>
            </a:r>
          </a:p>
          <a:p>
            <a:pPr lvl="1"/>
            <a:r>
              <a:rPr lang="en-US" altLang="en-US" sz="2000" b="1" i="1" dirty="0"/>
              <a:t>Close (F</a:t>
            </a:r>
            <a:r>
              <a:rPr lang="en-US" altLang="en-US" sz="2000" b="1" i="1" baseline="-25000" dirty="0"/>
              <a:t>i</a:t>
            </a:r>
            <a:r>
              <a:rPr lang="en-US" altLang="en-US" sz="2000" b="1" i="1" dirty="0"/>
              <a:t>)</a:t>
            </a:r>
            <a:r>
              <a:rPr lang="en-US" altLang="en-US" sz="2000" b="1" dirty="0"/>
              <a:t> </a:t>
            </a:r>
            <a:r>
              <a:rPr lang="en-US" altLang="en-US" sz="2000" dirty="0"/>
              <a:t>– move the content of entry</a:t>
            </a:r>
            <a:r>
              <a:rPr lang="en-US" altLang="en-US" sz="2000" b="1" dirty="0"/>
              <a:t> </a:t>
            </a:r>
            <a:r>
              <a:rPr lang="en-US" altLang="en-US" sz="2000" b="1" i="1" dirty="0"/>
              <a:t>F</a:t>
            </a:r>
            <a:r>
              <a:rPr lang="en-US" altLang="en-US" sz="2000" b="1" i="1" baseline="-25000" dirty="0"/>
              <a:t>i</a:t>
            </a:r>
            <a:r>
              <a:rPr lang="en-US" altLang="en-US" sz="2000" b="1" dirty="0"/>
              <a:t> </a:t>
            </a:r>
            <a:r>
              <a:rPr lang="en-US" altLang="en-US" sz="2000" dirty="0"/>
              <a:t>in memory to directory structure on disk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890BB23-426F-4779-AAC3-AA1C8446D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537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74ECB5E-8070-4DEB-980D-3BC98F60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1011" y="1214085"/>
            <a:ext cx="7665160" cy="4530725"/>
          </a:xfrm>
        </p:spPr>
        <p:txBody>
          <a:bodyPr/>
          <a:lstStyle/>
          <a:p>
            <a:r>
              <a:rPr lang="en-US" altLang="en-US" sz="2400" dirty="0"/>
              <a:t>Several pieces of data are needed to manage open files: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sz="2400" dirty="0"/>
              <a:t>: tracks open files</a:t>
            </a:r>
          </a:p>
          <a:p>
            <a:pPr lvl="1"/>
            <a:r>
              <a:rPr lang="en-US" altLang="en-US" sz="2400" dirty="0"/>
              <a:t>File pointer:  pointer to last read/write location, per process that has the file open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File-open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count</a:t>
            </a:r>
            <a:r>
              <a:rPr lang="en-US" altLang="en-US" sz="2400" dirty="0"/>
              <a:t>: counter of number of times a file is open – to allow removal of data from open-file table when </a:t>
            </a:r>
            <a:r>
              <a:rPr lang="en-US" altLang="en-US" sz="2400" dirty="0" smtClean="0"/>
              <a:t>the last process </a:t>
            </a:r>
            <a:r>
              <a:rPr lang="en-US" altLang="en-US" sz="2400" dirty="0"/>
              <a:t>closes it</a:t>
            </a:r>
          </a:p>
          <a:p>
            <a:pPr lvl="1"/>
            <a:r>
              <a:rPr lang="en-US" altLang="en-US" sz="2400" dirty="0"/>
              <a:t>Disk location of the file: cache of data access information</a:t>
            </a:r>
          </a:p>
          <a:p>
            <a:pPr lvl="1"/>
            <a:r>
              <a:rPr lang="en-US" altLang="en-US" sz="2400" dirty="0"/>
              <a:t>Access rights: per-process access mode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901319-4902-4FF1-A8EF-AA9B1300B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537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 Locking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341099-F84A-486B-8354-E95792451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99" y="1227788"/>
            <a:ext cx="7272302" cy="4538012"/>
          </a:xfrm>
        </p:spPr>
        <p:txBody>
          <a:bodyPr/>
          <a:lstStyle/>
          <a:p>
            <a:r>
              <a:rPr lang="en-US" altLang="en-US" sz="2000" dirty="0"/>
              <a:t>Provided by some </a:t>
            </a:r>
            <a:r>
              <a:rPr lang="en-US" altLang="en-US" sz="2000" dirty="0" smtClean="0"/>
              <a:t>OS and </a:t>
            </a:r>
            <a:r>
              <a:rPr lang="en-US" altLang="en-US" sz="2000" dirty="0"/>
              <a:t>file systems</a:t>
            </a:r>
          </a:p>
          <a:p>
            <a:pPr lvl="1"/>
            <a:r>
              <a:rPr lang="en-US" altLang="en-US" sz="2000" dirty="0"/>
              <a:t>Similar to reader-writer locks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sz="2000" dirty="0"/>
              <a:t> similar to reader lock – several processes can acquire concurrently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Exclusive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similar to writer lock</a:t>
            </a:r>
          </a:p>
          <a:p>
            <a:r>
              <a:rPr lang="en-US" altLang="en-US" sz="2000" dirty="0"/>
              <a:t>Mediates access to a file</a:t>
            </a:r>
          </a:p>
          <a:p>
            <a:r>
              <a:rPr lang="en-US" altLang="en-US" sz="2000" dirty="0"/>
              <a:t>Mandatory or advisory: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Mandatory</a:t>
            </a:r>
            <a:r>
              <a:rPr lang="en-US" altLang="en-US" sz="2000" dirty="0"/>
              <a:t> – access is denied depending on locks held and requested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Advisory</a:t>
            </a:r>
            <a:r>
              <a:rPr lang="en-US" altLang="en-US" sz="2000" dirty="0"/>
              <a:t> – processes can find status of locks and decide what to 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8438</TotalTime>
  <Words>1527</Words>
  <Application>Microsoft Office PowerPoint</Application>
  <PresentationFormat>如螢幕大小 (4:3)</PresentationFormat>
  <Paragraphs>350</Paragraphs>
  <Slides>44</Slides>
  <Notes>44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6" baseType="lpstr">
      <vt:lpstr>Monotype Sorts</vt:lpstr>
      <vt:lpstr>MS PGothic</vt:lpstr>
      <vt:lpstr>MS PGothic</vt:lpstr>
      <vt:lpstr>Arial</vt:lpstr>
      <vt:lpstr>Courier New</vt:lpstr>
      <vt:lpstr>Helvetica</vt:lpstr>
      <vt:lpstr>Symbol</vt:lpstr>
      <vt:lpstr>Times New Roman</vt:lpstr>
      <vt:lpstr>Verdana</vt:lpstr>
      <vt:lpstr>Webdings</vt:lpstr>
      <vt:lpstr>Wingdings</vt:lpstr>
      <vt:lpstr>os-8</vt:lpstr>
      <vt:lpstr>Chapter 13:   File-System Interface</vt:lpstr>
      <vt:lpstr>Outline</vt:lpstr>
      <vt:lpstr>Objectives</vt:lpstr>
      <vt:lpstr>File Concept</vt:lpstr>
      <vt:lpstr>File Attributes</vt:lpstr>
      <vt:lpstr>File info Window on Mac OS X</vt:lpstr>
      <vt:lpstr>File Operations</vt:lpstr>
      <vt:lpstr>Open Files</vt:lpstr>
      <vt:lpstr>Open File Locking</vt:lpstr>
      <vt:lpstr>File Locking Example – Java API</vt:lpstr>
      <vt:lpstr>File Locking Example – Java API (Cont.)</vt:lpstr>
      <vt:lpstr>File Types – Filename Extension</vt:lpstr>
      <vt:lpstr>File Structure</vt:lpstr>
      <vt:lpstr>Access Methods</vt:lpstr>
      <vt:lpstr>Sequential-access File</vt:lpstr>
      <vt:lpstr>Simulation of Sequential Access on Direct-access File</vt:lpstr>
      <vt:lpstr>Other Access Methods</vt:lpstr>
      <vt:lpstr>Example of Index and Relative Files</vt:lpstr>
      <vt:lpstr>Directory Structure</vt:lpstr>
      <vt:lpstr>Disk Structure</vt:lpstr>
      <vt:lpstr>A Typical File-system Organization</vt:lpstr>
      <vt:lpstr>Types of File Systems</vt:lpstr>
      <vt:lpstr>Operations Performed on Directory</vt:lpstr>
      <vt:lpstr>Directory Organization</vt:lpstr>
      <vt:lpstr>Single-Level Directory</vt:lpstr>
      <vt:lpstr>Two-Level Directory</vt:lpstr>
      <vt:lpstr>Tree-Structured Directories</vt:lpstr>
      <vt:lpstr>Tree-Structured Directories (Cont.)</vt:lpstr>
      <vt:lpstr>Tree-Structured Directories (Cont.)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Mount Point</vt:lpstr>
      <vt:lpstr>File Sharing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Windows Access-Control List Management</vt:lpstr>
      <vt:lpstr>A Sample UNIX Directory Listing</vt:lpstr>
      <vt:lpstr>End of Chapter 13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Windows 使用者</cp:lastModifiedBy>
  <cp:revision>169</cp:revision>
  <dcterms:created xsi:type="dcterms:W3CDTF">2004-10-07T18:29:30Z</dcterms:created>
  <dcterms:modified xsi:type="dcterms:W3CDTF">2023-05-22T03:50:09Z</dcterms:modified>
</cp:coreProperties>
</file>