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2"/>
  </p:notesMasterIdLst>
  <p:handoutMasterIdLst>
    <p:handoutMasterId r:id="rId53"/>
  </p:handoutMasterIdLst>
  <p:sldIdLst>
    <p:sldId id="331" r:id="rId2"/>
    <p:sldId id="332" r:id="rId3"/>
    <p:sldId id="333" r:id="rId4"/>
    <p:sldId id="334" r:id="rId5"/>
    <p:sldId id="335" r:id="rId6"/>
    <p:sldId id="336" r:id="rId7"/>
    <p:sldId id="337" r:id="rId8"/>
    <p:sldId id="390" r:id="rId9"/>
    <p:sldId id="338" r:id="rId10"/>
    <p:sldId id="397" r:id="rId11"/>
    <p:sldId id="391" r:id="rId12"/>
    <p:sldId id="339" r:id="rId13"/>
    <p:sldId id="340" r:id="rId14"/>
    <p:sldId id="344" r:id="rId15"/>
    <p:sldId id="345" r:id="rId16"/>
    <p:sldId id="346" r:id="rId17"/>
    <p:sldId id="347" r:id="rId18"/>
    <p:sldId id="348" r:id="rId19"/>
    <p:sldId id="393" r:id="rId20"/>
    <p:sldId id="349" r:id="rId21"/>
    <p:sldId id="351" r:id="rId22"/>
    <p:sldId id="352" r:id="rId23"/>
    <p:sldId id="353" r:id="rId24"/>
    <p:sldId id="354" r:id="rId25"/>
    <p:sldId id="355" r:id="rId26"/>
    <p:sldId id="356" r:id="rId27"/>
    <p:sldId id="357" r:id="rId28"/>
    <p:sldId id="358" r:id="rId29"/>
    <p:sldId id="359" r:id="rId30"/>
    <p:sldId id="360" r:id="rId31"/>
    <p:sldId id="361" r:id="rId32"/>
    <p:sldId id="362" r:id="rId33"/>
    <p:sldId id="363" r:id="rId34"/>
    <p:sldId id="364" r:id="rId35"/>
    <p:sldId id="365" r:id="rId36"/>
    <p:sldId id="366" r:id="rId37"/>
    <p:sldId id="394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86" r:id="rId47"/>
    <p:sldId id="387" r:id="rId48"/>
    <p:sldId id="388" r:id="rId49"/>
    <p:sldId id="396" r:id="rId50"/>
    <p:sldId id="389" r:id="rId51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67" autoAdjust="0"/>
    <p:restoredTop sz="94667"/>
  </p:normalViewPr>
  <p:slideViewPr>
    <p:cSldViewPr snapToGrid="0">
      <p:cViewPr varScale="1">
        <p:scale>
          <a:sx n="76" d="100"/>
          <a:sy n="76" d="100"/>
        </p:scale>
        <p:origin x="1052" y="48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1745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7E5FA648-E141-984B-BEE2-8EC9B0A9989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731F4BCC-9CAA-0F41-85EA-DE3557038F9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>
            <a:extLst>
              <a:ext uri="{FF2B5EF4-FFF2-40B4-BE49-F238E27FC236}">
                <a16:creationId xmlns:a16="http://schemas.microsoft.com/office/drawing/2014/main" id="{FD4EBDDA-94A4-C24E-8F4D-60EA634DB5E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>
            <a:extLst>
              <a:ext uri="{FF2B5EF4-FFF2-40B4-BE49-F238E27FC236}">
                <a16:creationId xmlns:a16="http://schemas.microsoft.com/office/drawing/2014/main" id="{D2D8965A-D8A6-AE4A-B6AE-C5DE2FB73D0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panose="020B0604020202020204" pitchFamily="34" charset="0"/>
              </a:defRPr>
            </a:lvl1pPr>
          </a:lstStyle>
          <a:p>
            <a:pPr>
              <a:defRPr/>
            </a:pPr>
            <a:fld id="{40F9780D-0DF3-4B38-8812-67AC0384F81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6F8A7D5-41B0-5A4C-AB3F-7767AE6EE3B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0887534-A29B-1644-87D8-30550CDFFCE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C02C6B2F-7D28-4D52-BC2A-655D3FEF5D7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A208C9F7-2C9C-9E40-BFDA-99AA2962872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4103CA87-37A4-F848-B6E3-7E21A31FD36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3B8274B7-D522-A64B-9FDF-CE646755167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398F7FDD-E0A3-407C-94DC-EAFCAE8B56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>
            <a:extLst>
              <a:ext uri="{FF2B5EF4-FFF2-40B4-BE49-F238E27FC236}">
                <a16:creationId xmlns:a16="http://schemas.microsoft.com/office/drawing/2014/main" id="{2BE28AD6-7A01-4C91-921E-664C72FB8F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CE38278-7045-46F9-8738-0D115AFF3EB3}" type="slidenum">
              <a:rPr lang="en-US" altLang="en-US" smtClean="0">
                <a:latin typeface="Times New Roman" panose="02020603050405020304" pitchFamily="18" charset="0"/>
              </a:rPr>
              <a:pPr/>
              <a:t>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6" name="Rectangle 2">
            <a:extLst>
              <a:ext uri="{FF2B5EF4-FFF2-40B4-BE49-F238E27FC236}">
                <a16:creationId xmlns:a16="http://schemas.microsoft.com/office/drawing/2014/main" id="{BC503811-6399-4F76-AE3F-CDD6D3FD91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3748BA5C-F97A-4C12-8192-68AAC075D7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7">
            <a:extLst>
              <a:ext uri="{FF2B5EF4-FFF2-40B4-BE49-F238E27FC236}">
                <a16:creationId xmlns:a16="http://schemas.microsoft.com/office/drawing/2014/main" id="{40E2DFA5-8C6A-4CBC-AB43-9483E58881D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257AB1F-3F1B-4BA4-BC1E-B4F52BC23CDA}" type="slidenum">
              <a:rPr lang="en-US" altLang="en-US" smtClean="0">
                <a:latin typeface="Times New Roman" panose="02020603050405020304" pitchFamily="18" charset="0"/>
              </a:rPr>
              <a:pPr/>
              <a:t>14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7650" name="Rectangle 2">
            <a:extLst>
              <a:ext uri="{FF2B5EF4-FFF2-40B4-BE49-F238E27FC236}">
                <a16:creationId xmlns:a16="http://schemas.microsoft.com/office/drawing/2014/main" id="{99781EBF-EB9C-4944-A189-118266777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3">
            <a:extLst>
              <a:ext uri="{FF2B5EF4-FFF2-40B4-BE49-F238E27FC236}">
                <a16:creationId xmlns:a16="http://schemas.microsoft.com/office/drawing/2014/main" id="{42B2F658-E9F1-455F-997D-1048635799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7">
            <a:extLst>
              <a:ext uri="{FF2B5EF4-FFF2-40B4-BE49-F238E27FC236}">
                <a16:creationId xmlns:a16="http://schemas.microsoft.com/office/drawing/2014/main" id="{770B4F17-7C72-4550-896A-266464CFE90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775A050-B6EF-4DC0-99C9-9163C99DD141}" type="slidenum">
              <a:rPr lang="en-US" altLang="en-US" smtClean="0">
                <a:latin typeface="Times New Roman" panose="02020603050405020304" pitchFamily="18" charset="0"/>
              </a:rPr>
              <a:pPr/>
              <a:t>15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3C73A33C-48D1-4870-89C8-93B8DC1101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D28C2D32-5232-4587-95C3-BD4A6F6C20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>
            <a:extLst>
              <a:ext uri="{FF2B5EF4-FFF2-40B4-BE49-F238E27FC236}">
                <a16:creationId xmlns:a16="http://schemas.microsoft.com/office/drawing/2014/main" id="{065A10AD-B9E1-4E38-B90B-51628315A23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0C2740B-2768-4F54-BC7D-348373841C64}" type="slidenum">
              <a:rPr lang="en-US" altLang="en-US" smtClean="0">
                <a:latin typeface="Times New Roman" panose="02020603050405020304" pitchFamily="18" charset="0"/>
              </a:rPr>
              <a:pPr/>
              <a:t>16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44F00883-9C05-4E86-8061-48CD97041D0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71EB8696-636F-45F4-B55B-6B5B83AA76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7">
            <a:extLst>
              <a:ext uri="{FF2B5EF4-FFF2-40B4-BE49-F238E27FC236}">
                <a16:creationId xmlns:a16="http://schemas.microsoft.com/office/drawing/2014/main" id="{154E314E-BDC6-43EE-9551-F615EB26C8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5675803-59BE-451D-8E49-1F417E86ED1E}" type="slidenum">
              <a:rPr lang="en-US" altLang="en-US" smtClean="0">
                <a:latin typeface="Times New Roman" panose="02020603050405020304" pitchFamily="18" charset="0"/>
              </a:rPr>
              <a:pPr/>
              <a:t>17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056E7EF2-751D-4D98-BBBB-983B7BA89E3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B7745169-D177-48CD-B3A3-3B0C5F35043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>
            <a:extLst>
              <a:ext uri="{FF2B5EF4-FFF2-40B4-BE49-F238E27FC236}">
                <a16:creationId xmlns:a16="http://schemas.microsoft.com/office/drawing/2014/main" id="{F3219F75-A620-4DC6-93E1-70E8922DA9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18678-FF48-4F82-A5B6-784F533A9B2A}" type="slidenum">
              <a:rPr lang="en-US" altLang="en-US" smtClean="0">
                <a:latin typeface="Times New Roman" panose="02020603050405020304" pitchFamily="18" charset="0"/>
              </a:rPr>
              <a:pPr/>
              <a:t>20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7890" name="Rectangle 2">
            <a:extLst>
              <a:ext uri="{FF2B5EF4-FFF2-40B4-BE49-F238E27FC236}">
                <a16:creationId xmlns:a16="http://schemas.microsoft.com/office/drawing/2014/main" id="{106FF359-D074-4953-97AD-952E01F9DEC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2D2E3716-FC1F-4DF3-914D-840763D3D8D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>
            <a:extLst>
              <a:ext uri="{FF2B5EF4-FFF2-40B4-BE49-F238E27FC236}">
                <a16:creationId xmlns:a16="http://schemas.microsoft.com/office/drawing/2014/main" id="{B0D46DBD-29BF-47DC-A35A-DE0E975386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E9EA07E-4B01-40D1-9BF2-B2DA0AC533EB}" type="slidenum">
              <a:rPr lang="en-US" altLang="en-US" smtClean="0">
                <a:latin typeface="Times New Roman" panose="02020603050405020304" pitchFamily="18" charset="0"/>
              </a:rPr>
              <a:pPr/>
              <a:t>21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B55A3E06-AEE7-4069-9749-C5E09B8DB83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ED804FE9-08D2-454C-A896-B04B20ADD4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7">
            <a:extLst>
              <a:ext uri="{FF2B5EF4-FFF2-40B4-BE49-F238E27FC236}">
                <a16:creationId xmlns:a16="http://schemas.microsoft.com/office/drawing/2014/main" id="{1DDCCE96-E803-4311-9A03-65C92BAEE11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5A9D5E-EC35-4B0E-815A-D231D2C7DA00}" type="slidenum">
              <a:rPr lang="en-US" altLang="en-US" smtClean="0">
                <a:latin typeface="Times New Roman" panose="02020603050405020304" pitchFamily="18" charset="0"/>
              </a:rPr>
              <a:pPr/>
              <a:t>22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D367F82A-6D99-4D44-AD01-0F8E743507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9F464AB5-B385-40A1-9F8A-BA04DA1422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>
            <a:extLst>
              <a:ext uri="{FF2B5EF4-FFF2-40B4-BE49-F238E27FC236}">
                <a16:creationId xmlns:a16="http://schemas.microsoft.com/office/drawing/2014/main" id="{B023BF81-8AAA-474E-AC3A-576954F577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2552FFF-E72A-4B58-AB2B-178C2C79C9DC}" type="slidenum">
              <a:rPr lang="en-US" altLang="en-US" smtClean="0">
                <a:latin typeface="Times New Roman" panose="02020603050405020304" pitchFamily="18" charset="0"/>
              </a:rPr>
              <a:pPr/>
              <a:t>24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5058" name="Rectangle 2">
            <a:extLst>
              <a:ext uri="{FF2B5EF4-FFF2-40B4-BE49-F238E27FC236}">
                <a16:creationId xmlns:a16="http://schemas.microsoft.com/office/drawing/2014/main" id="{1736F731-613D-42B9-B30C-04527F8B47E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460C8073-54F6-4172-9034-055754BBB3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>
            <a:extLst>
              <a:ext uri="{FF2B5EF4-FFF2-40B4-BE49-F238E27FC236}">
                <a16:creationId xmlns:a16="http://schemas.microsoft.com/office/drawing/2014/main" id="{A8BD637A-9238-4409-8C30-14D63153199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6AA9838E-E051-4574-9E24-21E43812D97C}" type="slidenum">
              <a:rPr lang="en-US" altLang="en-US" smtClean="0">
                <a:latin typeface="Times New Roman" panose="02020603050405020304" pitchFamily="18" charset="0"/>
              </a:rPr>
              <a:pPr/>
              <a:t>25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956A2DD2-2955-47C2-A460-2835CDE6C10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53C28F9E-7BF5-49D8-A334-18CD1EE0D3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>
            <a:extLst>
              <a:ext uri="{FF2B5EF4-FFF2-40B4-BE49-F238E27FC236}">
                <a16:creationId xmlns:a16="http://schemas.microsoft.com/office/drawing/2014/main" id="{6A77140A-581E-4D93-B5D4-375914E6E26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7C791C-4A96-4CA8-9CE2-BB3DDC244452}" type="slidenum">
              <a:rPr lang="en-US" altLang="en-US" smtClean="0">
                <a:latin typeface="Times New Roman" panose="02020603050405020304" pitchFamily="18" charset="0"/>
              </a:rPr>
              <a:pPr/>
              <a:t>26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7125BD9-8B38-4ED6-9E78-16DFA389C9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FB672FDE-9BA0-4F35-844B-BBBA6F83885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>
            <a:extLst>
              <a:ext uri="{FF2B5EF4-FFF2-40B4-BE49-F238E27FC236}">
                <a16:creationId xmlns:a16="http://schemas.microsoft.com/office/drawing/2014/main" id="{F9686703-1D4F-4A73-9977-34826CDA138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3AAD36A-233E-4946-8BDD-D60EF2FDF08B}" type="slidenum">
              <a:rPr lang="en-US" altLang="en-US" smtClean="0">
                <a:latin typeface="Times New Roman" panose="02020603050405020304" pitchFamily="18" charset="0"/>
              </a:rPr>
              <a:pPr/>
              <a:t>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194" name="Rectangle 2">
            <a:extLst>
              <a:ext uri="{FF2B5EF4-FFF2-40B4-BE49-F238E27FC236}">
                <a16:creationId xmlns:a16="http://schemas.microsoft.com/office/drawing/2014/main" id="{F846CCB5-5FC2-49CC-86CB-DE765F76C8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1A719C2B-2379-4C10-91EA-C9016AF0FE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>
            <a:extLst>
              <a:ext uri="{FF2B5EF4-FFF2-40B4-BE49-F238E27FC236}">
                <a16:creationId xmlns:a16="http://schemas.microsoft.com/office/drawing/2014/main" id="{08EFBA70-2BFD-4E36-8A3B-421009949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FD7A724-2969-44B4-BB3F-C936AD58245D}" type="slidenum">
              <a:rPr lang="en-US" altLang="en-US" smtClean="0">
                <a:latin typeface="Times New Roman" panose="02020603050405020304" pitchFamily="18" charset="0"/>
              </a:rPr>
              <a:pPr/>
              <a:t>27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1239E8F7-E48C-4562-9699-7102AC77062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5527078C-0D3C-4343-8B63-19A81E636D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>
            <a:extLst>
              <a:ext uri="{FF2B5EF4-FFF2-40B4-BE49-F238E27FC236}">
                <a16:creationId xmlns:a16="http://schemas.microsoft.com/office/drawing/2014/main" id="{DE0AB219-56EC-4D95-BC79-E6AE7CDB48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7998AE17-A6A1-4C6D-AF0C-CAB6FD10BC81}" type="slidenum">
              <a:rPr lang="en-US" altLang="en-US" smtClean="0">
                <a:latin typeface="Times New Roman" panose="02020603050405020304" pitchFamily="18" charset="0"/>
              </a:rPr>
              <a:pPr/>
              <a:t>28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3A7A00A-558E-4DC2-8E6C-BCBDEC811CC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C0A5B15-4970-41F1-BB20-72F2E3F987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7">
            <a:extLst>
              <a:ext uri="{FF2B5EF4-FFF2-40B4-BE49-F238E27FC236}">
                <a16:creationId xmlns:a16="http://schemas.microsoft.com/office/drawing/2014/main" id="{B56B2B89-B007-480C-9894-A5D28D8547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83C4453-A4BB-4BE9-9FF4-D349A286EEC5}" type="slidenum">
              <a:rPr lang="en-US" altLang="en-US" smtClean="0">
                <a:latin typeface="Times New Roman" panose="02020603050405020304" pitchFamily="18" charset="0"/>
              </a:rPr>
              <a:pPr/>
              <a:t>29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5298" name="Rectangle 2">
            <a:extLst>
              <a:ext uri="{FF2B5EF4-FFF2-40B4-BE49-F238E27FC236}">
                <a16:creationId xmlns:a16="http://schemas.microsoft.com/office/drawing/2014/main" id="{42E2D0D1-8798-4A13-BA92-F0A44FC7B67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AB7F764D-1C4A-4141-9924-160663A1FB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>
            <a:extLst>
              <a:ext uri="{FF2B5EF4-FFF2-40B4-BE49-F238E27FC236}">
                <a16:creationId xmlns:a16="http://schemas.microsoft.com/office/drawing/2014/main" id="{C8D519C2-B35E-49DC-8194-417C4494F0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F55D7E7-1A22-483B-9E04-5CEFE2716F57}" type="slidenum">
              <a:rPr lang="en-US" altLang="en-US" smtClean="0">
                <a:latin typeface="Times New Roman" panose="02020603050405020304" pitchFamily="18" charset="0"/>
              </a:rPr>
              <a:pPr/>
              <a:t>32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9394" name="Rectangle 2">
            <a:extLst>
              <a:ext uri="{FF2B5EF4-FFF2-40B4-BE49-F238E27FC236}">
                <a16:creationId xmlns:a16="http://schemas.microsoft.com/office/drawing/2014/main" id="{50CA5721-268B-402C-84A2-53EE5238FA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09C72EC5-88EA-4895-A8AA-E7C2DA2A71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>
            <a:extLst>
              <a:ext uri="{FF2B5EF4-FFF2-40B4-BE49-F238E27FC236}">
                <a16:creationId xmlns:a16="http://schemas.microsoft.com/office/drawing/2014/main" id="{1E75CCA5-59E0-405B-B26A-A64A410F4FC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E4EDAF8-8A00-465E-B8A4-17751C541EB5}" type="slidenum">
              <a:rPr lang="en-US" altLang="en-US" smtClean="0">
                <a:latin typeface="Times New Roman" panose="02020603050405020304" pitchFamily="18" charset="0"/>
              </a:rPr>
              <a:pPr/>
              <a:t>33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1442" name="Rectangle 2">
            <a:extLst>
              <a:ext uri="{FF2B5EF4-FFF2-40B4-BE49-F238E27FC236}">
                <a16:creationId xmlns:a16="http://schemas.microsoft.com/office/drawing/2014/main" id="{5C39780B-CA0B-4B94-96FB-E20A5B3A3E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5D721E7A-6D9D-4A57-BC95-E20C2A598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>
            <a:extLst>
              <a:ext uri="{FF2B5EF4-FFF2-40B4-BE49-F238E27FC236}">
                <a16:creationId xmlns:a16="http://schemas.microsoft.com/office/drawing/2014/main" id="{84FC8923-6D95-483B-9DCF-EF8B787D689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10506AF-7F7A-48E7-835F-F30FBD2DE1F1}" type="slidenum">
              <a:rPr lang="en-US" altLang="en-US" smtClean="0">
                <a:latin typeface="Times New Roman" panose="02020603050405020304" pitchFamily="18" charset="0"/>
              </a:rPr>
              <a:pPr/>
              <a:t>34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3490" name="Rectangle 2">
            <a:extLst>
              <a:ext uri="{FF2B5EF4-FFF2-40B4-BE49-F238E27FC236}">
                <a16:creationId xmlns:a16="http://schemas.microsoft.com/office/drawing/2014/main" id="{767E27EB-C5CC-4E80-9392-03180EC746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ACEA00CB-C1D4-4BCF-97EC-B487ACF8F1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>
            <a:extLst>
              <a:ext uri="{FF2B5EF4-FFF2-40B4-BE49-F238E27FC236}">
                <a16:creationId xmlns:a16="http://schemas.microsoft.com/office/drawing/2014/main" id="{F65FD576-A713-4C0C-B04B-F22A2739912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EEC3D74-3A3D-45E4-98C3-19F016621CF4}" type="slidenum">
              <a:rPr lang="en-US" altLang="en-US" smtClean="0">
                <a:latin typeface="Times New Roman" panose="02020603050405020304" pitchFamily="18" charset="0"/>
              </a:rPr>
              <a:pPr/>
              <a:t>38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68610" name="Rectangle 2">
            <a:extLst>
              <a:ext uri="{FF2B5EF4-FFF2-40B4-BE49-F238E27FC236}">
                <a16:creationId xmlns:a16="http://schemas.microsoft.com/office/drawing/2014/main" id="{4EC04251-31F6-44FE-9152-CE5098CE69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C71F3423-F3BA-4174-B4C8-4C7A7542DE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679DB54E-8C6A-4A51-9991-C90663C98DD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87B02CE-28ED-43B2-887E-1BE48C8DCBC5}" type="slidenum">
              <a:rPr lang="en-US" altLang="en-US" smtClean="0">
                <a:latin typeface="Times New Roman" panose="02020603050405020304" pitchFamily="18" charset="0"/>
              </a:rPr>
              <a:pPr/>
              <a:t>39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93CDC4B5-3226-4FAD-A834-7BF848C05AA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87A918F6-1E14-4F20-A344-105CD577C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E7CF17C4-B80C-4CC9-BD46-C442AD905D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D80824B9-1B83-49BF-AA99-B13C1383883E}" type="slidenum">
              <a:rPr lang="en-US" altLang="en-US" smtClean="0">
                <a:latin typeface="Times New Roman" panose="02020603050405020304" pitchFamily="18" charset="0"/>
              </a:rPr>
              <a:pPr/>
              <a:t>40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1408167D-B843-4749-995A-0FA5542139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C4650BF-679A-45DA-B031-5EA173A1A7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21056589-ADE3-46C8-BFFC-4606DAFCF1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1D35E050-9586-4451-BDB0-F90367292C2C}" type="slidenum">
              <a:rPr lang="en-US" altLang="en-US" smtClean="0">
                <a:latin typeface="Times New Roman" panose="02020603050405020304" pitchFamily="18" charset="0"/>
              </a:rPr>
              <a:pPr/>
              <a:t>41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58B046C9-FD27-4898-986E-08C3AC6BFB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2DBE8B9B-0445-4B0B-ACC2-5D3596B0D0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>
            <a:extLst>
              <a:ext uri="{FF2B5EF4-FFF2-40B4-BE49-F238E27FC236}">
                <a16:creationId xmlns:a16="http://schemas.microsoft.com/office/drawing/2014/main" id="{37A29DB9-DAC4-4235-B8E6-D6BA5E9AB5E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55BDF339-D079-482E-97EF-D957DD678C83}" type="slidenum">
              <a:rPr lang="en-US" altLang="en-US" smtClean="0">
                <a:latin typeface="Times New Roman" panose="02020603050405020304" pitchFamily="18" charset="0"/>
              </a:rPr>
              <a:pPr/>
              <a:t>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0242" name="Rectangle 2">
            <a:extLst>
              <a:ext uri="{FF2B5EF4-FFF2-40B4-BE49-F238E27FC236}">
                <a16:creationId xmlns:a16="http://schemas.microsoft.com/office/drawing/2014/main" id="{48451915-DF72-481D-AC96-8BC6EAA51A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94F3130A-4EFC-40FB-A8EB-1CBC617845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C959BB4B-CE11-4D4A-9FF1-B33CF0F54E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8ED058A0-2975-45BF-90B5-0AF0FF1350F7}" type="slidenum">
              <a:rPr lang="en-US" altLang="en-US" smtClean="0">
                <a:latin typeface="Times New Roman" panose="02020603050405020304" pitchFamily="18" charset="0"/>
              </a:rPr>
              <a:pPr/>
              <a:t>42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972ED9E-C79F-4639-AC29-4A8330C73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D698B676-2E9D-4C6E-8585-1EC210467C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CA113E2F-9333-4E83-9F08-0E50447B8A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C2A602F-A7BA-47B1-8085-ACEB6A630240}" type="slidenum">
              <a:rPr lang="en-US" altLang="en-US" smtClean="0">
                <a:latin typeface="Times New Roman" panose="02020603050405020304" pitchFamily="18" charset="0"/>
              </a:rPr>
              <a:pPr/>
              <a:t>43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2C436EAB-8C58-46EA-9DC9-75FA673ABEB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34D4AB40-2A2B-41B7-A31D-CEE469CA98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F586D608-5FD5-4E53-9C7F-52C6C9191C3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43F3538C-839F-489E-A5B7-9BF2CF6B9558}" type="slidenum">
              <a:rPr lang="en-US" altLang="en-US" smtClean="0">
                <a:latin typeface="Times New Roman" panose="02020603050405020304" pitchFamily="18" charset="0"/>
              </a:rPr>
              <a:pPr/>
              <a:t>44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B2A58870-9FD5-4E78-B5AC-F6F064709E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89C77810-9261-417F-9A3E-9F963975F3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8BC6399E-CA48-4011-9644-9943E2B3098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080986D-45AD-4059-8603-240F33B5949B}" type="slidenum">
              <a:rPr lang="en-US" altLang="en-US" smtClean="0">
                <a:latin typeface="Times New Roman" panose="02020603050405020304" pitchFamily="18" charset="0"/>
              </a:rPr>
              <a:pPr/>
              <a:t>45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2DBC60D4-EB7A-4623-8B56-246C0E0545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1C2F052A-4548-41C7-97A7-3A5A9E4D76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02286D06-4F70-4C53-AAD8-E1E947D9371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CA2DC0FF-0CCF-41CC-A20E-D03721896815}" type="slidenum">
              <a:rPr lang="en-US" altLang="en-US" smtClean="0">
                <a:latin typeface="Times New Roman" panose="02020603050405020304" pitchFamily="18" charset="0"/>
              </a:rPr>
              <a:pPr/>
              <a:t>46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571FC3EA-47C2-43DA-80CB-264FB77CD38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66498832-0717-42E8-98BF-0D591046CF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363A7573-4BE6-499C-9155-907013AA095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F5FC0C1E-E7B7-4B60-8668-64137DECE5AD}" type="slidenum">
              <a:rPr lang="en-US" altLang="en-US" smtClean="0">
                <a:latin typeface="Times New Roman" panose="02020603050405020304" pitchFamily="18" charset="0"/>
              </a:rPr>
              <a:pPr/>
              <a:t>47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F76802E0-B256-4F65-84E8-7BC5C79BEE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51379D11-F406-4428-A5B3-D011B7E132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2966433A-D0A8-4F28-89EC-C73DAFE5A6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A92877D1-E946-4EC0-8BE2-7E13D632715B}" type="slidenum">
              <a:rPr lang="en-US" altLang="en-US" smtClean="0">
                <a:latin typeface="Times New Roman" panose="02020603050405020304" pitchFamily="18" charset="0"/>
              </a:rPr>
              <a:pPr/>
              <a:t>48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CE24BCF7-6D67-4280-B0E9-F90B5A714AF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A0E9C522-3625-4131-BB74-C0F69F659F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5D494A2E-125C-4110-8C2F-71D2604FA9B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9FA31134-7DBF-4044-AAC9-CEFAE1BA62E1}" type="slidenum">
              <a:rPr lang="en-US" altLang="en-US" smtClean="0">
                <a:latin typeface="Times New Roman" panose="02020603050405020304" pitchFamily="18" charset="0"/>
              </a:rPr>
              <a:pPr/>
              <a:t>50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6A6F9AEE-7F9A-4E48-BD65-00E120E3F11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B29CD4F9-8102-44B5-A7FD-88DB38F24FF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Rectangle 7">
            <a:extLst>
              <a:ext uri="{FF2B5EF4-FFF2-40B4-BE49-F238E27FC236}">
                <a16:creationId xmlns:a16="http://schemas.microsoft.com/office/drawing/2014/main" id="{4DE291CD-D644-479A-ABD5-E39A631E77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332B2E1-1E5D-4455-B7B9-80520931EBA0}" type="slidenum">
              <a:rPr lang="en-US" altLang="en-US" smtClean="0">
                <a:latin typeface="Times New Roman" panose="02020603050405020304" pitchFamily="18" charset="0"/>
              </a:rPr>
              <a:pPr/>
              <a:t>4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2290" name="Rectangle 2">
            <a:extLst>
              <a:ext uri="{FF2B5EF4-FFF2-40B4-BE49-F238E27FC236}">
                <a16:creationId xmlns:a16="http://schemas.microsoft.com/office/drawing/2014/main" id="{3F634500-8DF8-41E5-B6E5-99F08C6DF95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289C67B8-010B-44E3-B3AA-FD52CDD037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7">
            <a:extLst>
              <a:ext uri="{FF2B5EF4-FFF2-40B4-BE49-F238E27FC236}">
                <a16:creationId xmlns:a16="http://schemas.microsoft.com/office/drawing/2014/main" id="{55CC4FA1-F6B0-4DF8-80CF-C24A0C1676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28627165-8720-4A3E-BB1B-84BD9974632A}" type="slidenum">
              <a:rPr lang="en-US" altLang="en-US" smtClean="0">
                <a:latin typeface="Times New Roman" panose="02020603050405020304" pitchFamily="18" charset="0"/>
              </a:rPr>
              <a:pPr/>
              <a:t>5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14338" name="Rectangle 2">
            <a:extLst>
              <a:ext uri="{FF2B5EF4-FFF2-40B4-BE49-F238E27FC236}">
                <a16:creationId xmlns:a16="http://schemas.microsoft.com/office/drawing/2014/main" id="{CA18D602-CC5B-49CE-BD3D-4FC624967E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28CDABDB-E051-45A9-9FDF-76F5D3F23E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4EEFE8EC-9FB7-494F-95D5-D54EFD77EB8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F50502EF-1D2E-49A5-8F74-E41804E2B08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B45B80D2-B09B-4EF2-A08E-DAB27994E94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6" name="Rectangle 3">
            <a:extLst>
              <a:ext uri="{FF2B5EF4-FFF2-40B4-BE49-F238E27FC236}">
                <a16:creationId xmlns:a16="http://schemas.microsoft.com/office/drawing/2014/main" id="{11D1AC1C-4EBB-496B-9EBC-7F20F351A4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>
            <a:extLst>
              <a:ext uri="{FF2B5EF4-FFF2-40B4-BE49-F238E27FC236}">
                <a16:creationId xmlns:a16="http://schemas.microsoft.com/office/drawing/2014/main" id="{BAFD01C0-5A7D-46C5-A3EC-893E26FB1C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052C7583-E25E-42B1-B377-9E2E25B85DE3}" type="slidenum">
              <a:rPr lang="en-US" altLang="en-US" smtClean="0">
                <a:latin typeface="Times New Roman" panose="02020603050405020304" pitchFamily="18" charset="0"/>
              </a:rPr>
              <a:pPr/>
              <a:t>12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184B0100-BF36-47FB-B419-FECF119719B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5D8BCCAD-BBCC-4EFD-A7F8-B4FB558139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FB5A1DB2-FFEB-4537-8A06-6FAA6C49A47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EBC759BF-9C0F-4F13-A495-D695BC5B6874}" type="slidenum">
              <a:rPr lang="en-US" altLang="en-US" smtClean="0">
                <a:latin typeface="Times New Roman" panose="02020603050405020304" pitchFamily="18" charset="0"/>
              </a:rPr>
              <a:pPr/>
              <a:t>13</a:t>
            </a:fld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F6D0DC12-B324-482E-8973-BFF5DAEFBCE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5A6F2B11-7FFA-438D-9070-0D36A77A6E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>
            <a:extLst>
              <a:ext uri="{FF2B5EF4-FFF2-40B4-BE49-F238E27FC236}">
                <a16:creationId xmlns:a16="http://schemas.microsoft.com/office/drawing/2014/main" id="{5B253434-85FD-473B-A09A-6597B376E3B9}"/>
              </a:ext>
            </a:extLst>
          </p:cNvPr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>
              <a:extLst>
                <a:ext uri="{FF2B5EF4-FFF2-40B4-BE49-F238E27FC236}">
                  <a16:creationId xmlns:a16="http://schemas.microsoft.com/office/drawing/2014/main" id="{640C4466-5BA2-4CAC-9391-199431036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>
              <a:extLst>
                <a:ext uri="{FF2B5EF4-FFF2-40B4-BE49-F238E27FC236}">
                  <a16:creationId xmlns:a16="http://schemas.microsoft.com/office/drawing/2014/main" id="{5D8269FF-2B85-4B50-B827-606C4A8C0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5C825B2F-2D5C-4252-A9AC-25B98141A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7" name="Text Box 7">
            <a:extLst>
              <a:ext uri="{FF2B5EF4-FFF2-40B4-BE49-F238E27FC236}">
                <a16:creationId xmlns:a16="http://schemas.microsoft.com/office/drawing/2014/main" id="{CF1476B5-BF66-4B18-8FF1-E88505BF0B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9D08A085-5A69-41F1-8905-AEC07BD4D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88" y="6613525"/>
            <a:ext cx="2730500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33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33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9" name="Picture 9" descr="dino_4">
            <a:extLst>
              <a:ext uri="{FF2B5EF4-FFF2-40B4-BE49-F238E27FC236}">
                <a16:creationId xmlns:a16="http://schemas.microsoft.com/office/drawing/2014/main" id="{50329953-84D8-41BC-96B3-A6054B6766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738" y="4157663"/>
            <a:ext cx="2062162" cy="1593850"/>
          </a:xfrm>
          <a:prstGeom prst="rect">
            <a:avLst/>
          </a:prstGeom>
          <a:noFill/>
          <a:ln w="76200">
            <a:solidFill>
              <a:srgbClr val="33669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10">
            <a:extLst>
              <a:ext uri="{FF2B5EF4-FFF2-40B4-BE49-F238E27FC236}">
                <a16:creationId xmlns:a16="http://schemas.microsoft.com/office/drawing/2014/main" id="{DC7956C3-0D09-42E5-A0C5-88A0C955B0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4213" y="4006850"/>
            <a:ext cx="2336800" cy="1887538"/>
          </a:xfrm>
          <a:prstGeom prst="rect">
            <a:avLst/>
          </a:prstGeom>
          <a:noFill/>
          <a:ln w="57150" cmpd="thinThick">
            <a:solidFill>
              <a:srgbClr val="66CCFF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endParaRPr lang="en-US" altLang="en-US"/>
          </a:p>
        </p:txBody>
      </p: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87283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4846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0798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3412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82533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50238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4277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719006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150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0162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3643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ino_3">
            <a:extLst>
              <a:ext uri="{FF2B5EF4-FFF2-40B4-BE49-F238E27FC236}">
                <a16:creationId xmlns:a16="http://schemas.microsoft.com/office/drawing/2014/main" id="{5B1FA64F-BFEF-4406-8E97-E2FB01792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0" y="0"/>
            <a:ext cx="1195388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7" name="Rectangle 3">
            <a:extLst>
              <a:ext uri="{FF2B5EF4-FFF2-40B4-BE49-F238E27FC236}">
                <a16:creationId xmlns:a16="http://schemas.microsoft.com/office/drawing/2014/main" id="{BAB59D6A-58B8-4EFE-A2C2-C6D6E1B1EF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51437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F9E3393-2281-4446-B75C-4A000E3A58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59202" y="1233488"/>
            <a:ext cx="7827598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410030C-B68C-F143-94D9-1E0558669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0" name="Line 6">
            <a:extLst>
              <a:ext uri="{FF2B5EF4-FFF2-40B4-BE49-F238E27FC236}">
                <a16:creationId xmlns:a16="http://schemas.microsoft.com/office/drawing/2014/main" id="{B0CF2640-05E5-457F-975E-85CD41269F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DB747365-F59C-BB47-8E94-F4EB06987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A8C4DEE9-A357-C848-AA52-DB1CC6DA4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>
            <a:extLst>
              <a:ext uri="{FF2B5EF4-FFF2-40B4-BE49-F238E27FC236}">
                <a16:creationId xmlns:a16="http://schemas.microsoft.com/office/drawing/2014/main" id="{A1D4DD94-76EC-D74F-B3E2-24A60BAEE8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1163" y="6613525"/>
            <a:ext cx="51752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panose="020B0604020202020204" pitchFamily="34" charset="0"/>
              </a:rPr>
              <a:t>14.</a:t>
            </a:r>
            <a:fld id="{8E14989B-3778-4560-B9C6-E40BE4749A64}" type="slidenum">
              <a:rPr lang="en-US" altLang="en-US" sz="1000" b="1" smtClean="0">
                <a:solidFill>
                  <a:srgbClr val="006699"/>
                </a:solidFill>
                <a:latin typeface="Helvetica" panose="020B0604020202020204" pitchFamily="34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panose="020B0604020202020204" pitchFamily="34" charset="0"/>
            </a:endParaRPr>
          </a:p>
        </p:txBody>
      </p:sp>
      <p:sp>
        <p:nvSpPr>
          <p:cNvPr id="1034" name="Text Box 10">
            <a:extLst>
              <a:ext uri="{FF2B5EF4-FFF2-40B4-BE49-F238E27FC236}">
                <a16:creationId xmlns:a16="http://schemas.microsoft.com/office/drawing/2014/main" id="{41AF4C9D-F41B-6147-ADD9-91AF91BE8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89700" y="6588125"/>
            <a:ext cx="2713038" cy="2444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Silberschatz, Galvin and Gagne ©2018</a:t>
            </a:r>
          </a:p>
        </p:txBody>
      </p:sp>
      <p:sp>
        <p:nvSpPr>
          <p:cNvPr id="1035" name="Text Box 11">
            <a:extLst>
              <a:ext uri="{FF2B5EF4-FFF2-40B4-BE49-F238E27FC236}">
                <a16:creationId xmlns:a16="http://schemas.microsoft.com/office/drawing/2014/main" id="{83200F16-041D-E540-A040-1CCAAECAA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8" y="6621463"/>
            <a:ext cx="2730500" cy="246062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Operating System Concepts – 10</a:t>
            </a:r>
            <a:r>
              <a:rPr lang="en-US" altLang="en-US" sz="1000" b="1" baseline="30000" dirty="0">
                <a:solidFill>
                  <a:srgbClr val="006699"/>
                </a:solidFill>
                <a:latin typeface="Helvetica" pitchFamily="-84" charset="0"/>
              </a:rPr>
              <a:t>th</a:t>
            </a:r>
            <a:r>
              <a:rPr lang="en-US" altLang="en-US" sz="1000" b="1" dirty="0">
                <a:solidFill>
                  <a:srgbClr val="006699"/>
                </a:solidFill>
                <a:latin typeface="Helvetica" pitchFamily="-84" charset="0"/>
              </a:rPr>
              <a:t> Edition</a:t>
            </a:r>
          </a:p>
        </p:txBody>
      </p:sp>
      <p:pic>
        <p:nvPicPr>
          <p:cNvPr id="1036" name="Picture 12" descr="dino_6">
            <a:extLst>
              <a:ext uri="{FF2B5EF4-FFF2-40B4-BE49-F238E27FC236}">
                <a16:creationId xmlns:a16="http://schemas.microsoft.com/office/drawing/2014/main" id="{280F1DE9-E75C-4B3C-9B25-679424D21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3988" y="5849938"/>
            <a:ext cx="1284287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43" r:id="rId1"/>
    <p:sldLayoutId id="2147484133" r:id="rId2"/>
    <p:sldLayoutId id="2147484134" r:id="rId3"/>
    <p:sldLayoutId id="2147484135" r:id="rId4"/>
    <p:sldLayoutId id="2147484136" r:id="rId5"/>
    <p:sldLayoutId id="2147484137" r:id="rId6"/>
    <p:sldLayoutId id="2147484138" r:id="rId7"/>
    <p:sldLayoutId id="2147484139" r:id="rId8"/>
    <p:sldLayoutId id="2147484140" r:id="rId9"/>
    <p:sldLayoutId id="2147484141" r:id="rId10"/>
    <p:sldLayoutId id="2147484142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110000"/>
        <a:buFont typeface="Wingdings" panose="05000000000000000000" pitchFamily="2" charset="2"/>
        <a:buChar char="§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110000"/>
        <a:buFont typeface="Arial" panose="020B0604020202020204" pitchFamily="34" charset="0"/>
        <a:buChar char="•"/>
        <a:defRPr kumimoji="1">
          <a:solidFill>
            <a:schemeClr val="tx1"/>
          </a:solidFill>
          <a:latin typeface="+mn-lt"/>
          <a:ea typeface="MS PGothic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panose="05030102010509060703" pitchFamily="18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>
            <a:extLst>
              <a:ext uri="{FF2B5EF4-FFF2-40B4-BE49-F238E27FC236}">
                <a16:creationId xmlns:a16="http://schemas.microsoft.com/office/drawing/2014/main" id="{61CFA52A-4082-4AB9-8FD4-C4510DCE1F3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830263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/>
              <a:t>Chapter 14:  File System Implementation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On-disk </a:t>
            </a:r>
            <a:r>
              <a:rPr lang="en-US" altLang="en-US" dirty="0" smtClean="0"/>
              <a:t>Structures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en-US" sz="2000" b="1" dirty="0">
                <a:solidFill>
                  <a:srgbClr val="006699"/>
                </a:solidFill>
              </a:rPr>
              <a:t>Boot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 smtClean="0">
                <a:solidFill>
                  <a:srgbClr val="006699"/>
                </a:solidFill>
              </a:rPr>
              <a:t>block</a:t>
            </a:r>
            <a:r>
              <a:rPr lang="en-US" altLang="en-US" sz="2000" dirty="0" smtClean="0"/>
              <a:t>: info </a:t>
            </a:r>
            <a:r>
              <a:rPr lang="en-US" altLang="en-US" sz="2000" dirty="0"/>
              <a:t>needed </a:t>
            </a:r>
            <a:r>
              <a:rPr lang="en-US" altLang="en-US" sz="2000" dirty="0" smtClean="0"/>
              <a:t>to </a:t>
            </a:r>
            <a:r>
              <a:rPr lang="en-US" altLang="en-US" sz="2000" dirty="0"/>
              <a:t>boot OS from that volume</a:t>
            </a:r>
          </a:p>
          <a:p>
            <a:pPr lvl="1"/>
            <a:r>
              <a:rPr lang="en-US" altLang="en-US" sz="2000" dirty="0"/>
              <a:t>Needed if volume contains OS, usually first block of </a:t>
            </a:r>
            <a:r>
              <a:rPr lang="en-US" altLang="en-US" sz="2000" dirty="0" smtClean="0"/>
              <a:t>volume</a:t>
            </a:r>
          </a:p>
          <a:p>
            <a:pPr lvl="1"/>
            <a:r>
              <a:rPr lang="en-US" altLang="en-US" sz="2000" dirty="0" smtClean="0"/>
              <a:t>UNIX boot block, NTFS partition boot sector</a:t>
            </a:r>
            <a:endParaRPr lang="en-US" altLang="en-US" sz="2000" dirty="0"/>
          </a:p>
          <a:p>
            <a:r>
              <a:rPr lang="en-US" altLang="en-US" sz="2000" b="1" dirty="0">
                <a:solidFill>
                  <a:srgbClr val="006699"/>
                </a:solidFill>
              </a:rPr>
              <a:t>Volume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block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6699"/>
                </a:solidFill>
              </a:rPr>
              <a:t>superblock</a:t>
            </a:r>
            <a:r>
              <a:rPr lang="en-US" altLang="en-US" sz="2000" b="1" dirty="0">
                <a:solidFill>
                  <a:srgbClr val="3366FF"/>
                </a:solidFill>
              </a:rPr>
              <a:t>, </a:t>
            </a:r>
            <a:r>
              <a:rPr lang="en-US" altLang="en-US" sz="2000" b="1" dirty="0">
                <a:solidFill>
                  <a:srgbClr val="006699"/>
                </a:solidFill>
              </a:rPr>
              <a:t>master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table</a:t>
            </a:r>
            <a:r>
              <a:rPr lang="en-US" altLang="en-US" sz="2000" b="1" dirty="0">
                <a:solidFill>
                  <a:srgbClr val="000000"/>
                </a:solidFill>
              </a:rPr>
              <a:t>)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volume details</a:t>
            </a:r>
          </a:p>
          <a:p>
            <a:pPr lvl="1"/>
            <a:r>
              <a:rPr lang="en-US" altLang="en-US" sz="2000" dirty="0"/>
              <a:t>Total # of blocks, # of free blocks, block size, free block pointers or </a:t>
            </a:r>
            <a:r>
              <a:rPr lang="en-US" altLang="en-US" sz="2000" dirty="0" smtClean="0"/>
              <a:t>array</a:t>
            </a:r>
          </a:p>
          <a:p>
            <a:pPr lvl="1"/>
            <a:r>
              <a:rPr lang="en-US" altLang="en-US" sz="2000" dirty="0" smtClean="0"/>
              <a:t>UNIX superblock, NTFS master file table</a:t>
            </a:r>
            <a:endParaRPr lang="en-US" altLang="en-US" sz="2000" dirty="0"/>
          </a:p>
          <a:p>
            <a:r>
              <a:rPr lang="en-US" altLang="en-US" sz="2000" dirty="0"/>
              <a:t>Directory structure organizes the files</a:t>
            </a:r>
          </a:p>
          <a:p>
            <a:pPr lvl="1"/>
            <a:r>
              <a:rPr lang="en-US" altLang="en-US" sz="2000" dirty="0" smtClean="0"/>
              <a:t>UNIX filenames </a:t>
            </a:r>
            <a:r>
              <a:rPr lang="en-US" altLang="en-US" sz="2000" dirty="0"/>
              <a:t>and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numbers, </a:t>
            </a:r>
            <a:r>
              <a:rPr lang="en-US" altLang="en-US" sz="2000" dirty="0" smtClean="0"/>
              <a:t>NTFS master </a:t>
            </a:r>
            <a:r>
              <a:rPr lang="en-US" altLang="en-US" sz="2000" dirty="0"/>
              <a:t>file table</a:t>
            </a:r>
          </a:p>
          <a:p>
            <a:r>
              <a:rPr lang="en-US" altLang="en-US" sz="2000" dirty="0"/>
              <a:t>Per-file </a:t>
            </a:r>
            <a:r>
              <a:rPr lang="en-US" altLang="en-US" sz="2000" b="1" dirty="0">
                <a:solidFill>
                  <a:srgbClr val="006699"/>
                </a:solidFill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Control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</a:rPr>
              <a:t>Block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(</a:t>
            </a:r>
            <a:r>
              <a:rPr lang="en-US" altLang="en-US" sz="2000" b="1" dirty="0">
                <a:solidFill>
                  <a:srgbClr val="006699"/>
                </a:solidFill>
              </a:rPr>
              <a:t>FCB</a:t>
            </a:r>
            <a:r>
              <a:rPr lang="en-US" altLang="en-US" sz="2000" dirty="0"/>
              <a:t>) contains many details about the file</a:t>
            </a:r>
          </a:p>
          <a:p>
            <a:pPr lvl="1"/>
            <a:r>
              <a:rPr lang="en-US" altLang="en-US" sz="2000" dirty="0"/>
              <a:t>typically </a:t>
            </a:r>
            <a:r>
              <a:rPr lang="en-US" altLang="en-US" sz="2000" dirty="0" err="1"/>
              <a:t>inode</a:t>
            </a:r>
            <a:r>
              <a:rPr lang="en-US" altLang="en-US" sz="2000" dirty="0"/>
              <a:t> number, permissions, size, dates</a:t>
            </a:r>
          </a:p>
          <a:p>
            <a:pPr lvl="1"/>
            <a:r>
              <a:rPr lang="en-US" altLang="en-US" sz="2000" dirty="0" smtClean="0"/>
              <a:t>NTFS </a:t>
            </a:r>
            <a:r>
              <a:rPr lang="en-US" altLang="en-US" sz="2000" dirty="0"/>
              <a:t>stores </a:t>
            </a:r>
            <a:r>
              <a:rPr lang="en-US" altLang="en-US" sz="2000" dirty="0" smtClean="0"/>
              <a:t>info </a:t>
            </a:r>
            <a:r>
              <a:rPr lang="en-US" altLang="en-US" sz="2000" dirty="0"/>
              <a:t>in master file table </a:t>
            </a:r>
            <a:r>
              <a:rPr lang="en-US" altLang="en-US" sz="2000" dirty="0" smtClean="0"/>
              <a:t>using </a:t>
            </a:r>
            <a:r>
              <a:rPr lang="en-US" altLang="en-US" sz="2000" dirty="0"/>
              <a:t>relational DB </a:t>
            </a:r>
            <a:r>
              <a:rPr lang="en-US" altLang="en-US" sz="2000" dirty="0" smtClean="0"/>
              <a:t>structures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7751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>
            <a:extLst>
              <a:ext uri="{FF2B5EF4-FFF2-40B4-BE49-F238E27FC236}">
                <a16:creationId xmlns:a16="http://schemas.microsoft.com/office/drawing/2014/main" id="{A61E6968-23CC-4041-AF8F-B396E75F10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62025" y="232005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Implementation (Cont.)</a:t>
            </a: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5CBF3188-619B-44AD-816A-4D225B7F40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1244281"/>
            <a:ext cx="7013575" cy="4530725"/>
          </a:xfrm>
        </p:spPr>
        <p:txBody>
          <a:bodyPr/>
          <a:lstStyle/>
          <a:p>
            <a:r>
              <a:rPr lang="en-US" altLang="en-US" sz="2000" dirty="0" smtClean="0"/>
              <a:t>A typical file-control block</a:t>
            </a:r>
            <a:endParaRPr lang="en-US" altLang="en-US" sz="2000" dirty="0"/>
          </a:p>
        </p:txBody>
      </p:sp>
      <p:pic>
        <p:nvPicPr>
          <p:cNvPr id="20483" name="Picture 5">
            <a:extLst>
              <a:ext uri="{FF2B5EF4-FFF2-40B4-BE49-F238E27FC236}">
                <a16:creationId xmlns:a16="http://schemas.microsoft.com/office/drawing/2014/main" id="{8A6DDED1-6F8C-4F20-B323-225ED207AC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4844" y="1931686"/>
            <a:ext cx="3841110" cy="2543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68A77BF0-2C8E-4F2C-B89E-F2540B5B7C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5675" y="238549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sp>
        <p:nvSpPr>
          <p:cNvPr id="22530" name="Rectangle 3">
            <a:extLst>
              <a:ext uri="{FF2B5EF4-FFF2-40B4-BE49-F238E27FC236}">
                <a16:creationId xmlns:a16="http://schemas.microsoft.com/office/drawing/2014/main" id="{1E835648-11EB-4E90-AC6E-4D8B1CA72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6410" y="1242819"/>
            <a:ext cx="7660432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Mount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storing file system mounts, mount points, file system types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system-wide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a copy of the FCB of each file and other info</a:t>
            </a:r>
          </a:p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per-process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open-file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table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contains pointers to appropriate entries in system-wide open-file table as well as other info</a:t>
            </a:r>
          </a:p>
          <a:p>
            <a:r>
              <a:rPr lang="en-US" altLang="en-US" sz="2000" dirty="0" smtClean="0"/>
              <a:t>Directory-structure cache holds directory information of recently accessed directories</a:t>
            </a:r>
          </a:p>
          <a:p>
            <a:r>
              <a:rPr lang="en-US" altLang="en-US" sz="2000" dirty="0" smtClean="0"/>
              <a:t>Plus buffers hold data blocks from secondary storage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>
            <a:extLst>
              <a:ext uri="{FF2B5EF4-FFF2-40B4-BE49-F238E27FC236}">
                <a16:creationId xmlns:a16="http://schemas.microsoft.com/office/drawing/2014/main" id="{E41EDA98-A997-41EC-93AE-BC0FA338E2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1799" y="235762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In-Memory File System Structures</a:t>
            </a:r>
            <a:endParaRPr lang="en-US" altLang="en-US" sz="2400" dirty="0"/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19F9291C-0ADC-4EC3-97A1-888621420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413" y="1273175"/>
            <a:ext cx="6142037" cy="4900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>
            <a:extLst>
              <a:ext uri="{FF2B5EF4-FFF2-40B4-BE49-F238E27FC236}">
                <a16:creationId xmlns:a16="http://schemas.microsoft.com/office/drawing/2014/main" id="{9A7410E7-C0B6-445B-BBAA-599F64C568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19188" y="235762"/>
            <a:ext cx="7567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Directory Implementation</a:t>
            </a:r>
          </a:p>
        </p:txBody>
      </p:sp>
      <p:sp>
        <p:nvSpPr>
          <p:cNvPr id="26626" name="Rectangle 3">
            <a:extLst>
              <a:ext uri="{FF2B5EF4-FFF2-40B4-BE49-F238E27FC236}">
                <a16:creationId xmlns:a16="http://schemas.microsoft.com/office/drawing/2014/main" id="{2EE0C515-D4D8-4F71-A517-A56958181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8612" y="1266083"/>
            <a:ext cx="7567612" cy="4530725"/>
          </a:xfrm>
        </p:spPr>
        <p:txBody>
          <a:bodyPr/>
          <a:lstStyle/>
          <a:p>
            <a:r>
              <a:rPr lang="en-US" altLang="en-US" sz="2000" b="1" dirty="0"/>
              <a:t>Linear list</a:t>
            </a:r>
            <a:r>
              <a:rPr lang="en-US" altLang="en-US" sz="2000" dirty="0"/>
              <a:t> of file names with pointer to the data blocks</a:t>
            </a:r>
          </a:p>
          <a:p>
            <a:pPr lvl="1"/>
            <a:r>
              <a:rPr lang="en-US" altLang="en-US" sz="2000" dirty="0"/>
              <a:t>Simple to program</a:t>
            </a:r>
          </a:p>
          <a:p>
            <a:pPr lvl="1"/>
            <a:r>
              <a:rPr lang="en-US" altLang="en-US" sz="2000" dirty="0"/>
              <a:t>Time-consuming to execute</a:t>
            </a:r>
          </a:p>
          <a:p>
            <a:pPr lvl="2"/>
            <a:r>
              <a:rPr lang="en-US" altLang="en-US" sz="2000" dirty="0"/>
              <a:t>Linear search time</a:t>
            </a:r>
          </a:p>
          <a:p>
            <a:pPr lvl="2"/>
            <a:r>
              <a:rPr lang="en-US" altLang="en-US" sz="2000" dirty="0"/>
              <a:t>Could keep ordered alphabetically via linked list or use B+ tree</a:t>
            </a:r>
          </a:p>
          <a:p>
            <a:r>
              <a:rPr lang="en-US" altLang="en-US" sz="2000" b="1" dirty="0"/>
              <a:t>Hash Table</a:t>
            </a:r>
            <a:r>
              <a:rPr lang="en-US" altLang="en-US" sz="2000" dirty="0"/>
              <a:t> – linear list with hash data structure</a:t>
            </a:r>
          </a:p>
          <a:p>
            <a:pPr lvl="1"/>
            <a:r>
              <a:rPr lang="en-US" altLang="en-US" sz="2000" dirty="0"/>
              <a:t>Decreases directory search time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Collisions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situations where two file names hash to the same location</a:t>
            </a:r>
          </a:p>
          <a:p>
            <a:pPr lvl="1"/>
            <a:r>
              <a:rPr lang="en-US" altLang="en-US" sz="2000" dirty="0"/>
              <a:t>Only good if entries are fixed size, or use chained-overflow method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>
            <a:extLst>
              <a:ext uri="{FF2B5EF4-FFF2-40B4-BE49-F238E27FC236}">
                <a16:creationId xmlns:a16="http://schemas.microsoft.com/office/drawing/2014/main" id="{7D1D344F-2489-423C-966A-8CA1658CC2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7978" y="245093"/>
            <a:ext cx="77311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Allocation Methods - Contiguous</a:t>
            </a:r>
          </a:p>
        </p:txBody>
      </p:sp>
      <p:sp>
        <p:nvSpPr>
          <p:cNvPr id="28674" name="Rectangle 3">
            <a:extLst>
              <a:ext uri="{FF2B5EF4-FFF2-40B4-BE49-F238E27FC236}">
                <a16:creationId xmlns:a16="http://schemas.microsoft.com/office/drawing/2014/main" id="{A43BF954-6E80-4C8F-8A87-81BA8B4295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9581" y="1308134"/>
            <a:ext cx="7731125" cy="4530725"/>
          </a:xfrm>
        </p:spPr>
        <p:txBody>
          <a:bodyPr/>
          <a:lstStyle/>
          <a:p>
            <a:r>
              <a:rPr lang="en-US" altLang="en-US" sz="2400" dirty="0"/>
              <a:t>An allocation method refers to how disk blocks are allocated for files:</a:t>
            </a:r>
          </a:p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Contiguous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>
                <a:solidFill>
                  <a:srgbClr val="000000"/>
                </a:solidFill>
              </a:rPr>
              <a:t>– </a:t>
            </a:r>
            <a:r>
              <a:rPr lang="en-US" altLang="en-US" sz="2400" dirty="0"/>
              <a:t>each file occupies set of contiguous blocks</a:t>
            </a:r>
          </a:p>
          <a:p>
            <a:pPr lvl="1"/>
            <a:r>
              <a:rPr lang="en-US" altLang="en-US" sz="2400" dirty="0"/>
              <a:t>Best performance in most cases</a:t>
            </a:r>
          </a:p>
          <a:p>
            <a:pPr lvl="1"/>
            <a:r>
              <a:rPr lang="en-US" altLang="en-US" sz="2400" dirty="0"/>
              <a:t>Simple – only starting location (block #) and length (number of blocks) are required</a:t>
            </a:r>
          </a:p>
          <a:p>
            <a:pPr lvl="1"/>
            <a:r>
              <a:rPr lang="en-US" altLang="en-US" sz="2400" dirty="0"/>
              <a:t>Problems include finding space for file, knowing file size, external fragmentation, need for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compaction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off-line</a:t>
            </a:r>
            <a:r>
              <a:rPr lang="en-US" altLang="en-US" sz="2400" dirty="0"/>
              <a:t>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downtime</a:t>
            </a:r>
            <a:r>
              <a:rPr lang="en-US" altLang="en-US" sz="2400" dirty="0"/>
              <a:t>) or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on-line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>
            <a:extLst>
              <a:ext uri="{FF2B5EF4-FFF2-40B4-BE49-F238E27FC236}">
                <a16:creationId xmlns:a16="http://schemas.microsoft.com/office/drawing/2014/main" id="{01B6035C-73CC-40FB-91DB-0AE075EBFD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3075" y="235762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Contiguous Allocation</a:t>
            </a:r>
          </a:p>
        </p:txBody>
      </p:sp>
      <p:sp>
        <p:nvSpPr>
          <p:cNvPr id="30722" name="Rectangle 3">
            <a:extLst>
              <a:ext uri="{FF2B5EF4-FFF2-40B4-BE49-F238E27FC236}">
                <a16:creationId xmlns:a16="http://schemas.microsoft.com/office/drawing/2014/main" id="{64C71157-C3D6-4B84-8D4C-44CE466515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06450" y="1233488"/>
            <a:ext cx="3844925" cy="3575050"/>
          </a:xfrm>
        </p:spPr>
        <p:txBody>
          <a:bodyPr/>
          <a:lstStyle/>
          <a:p>
            <a:r>
              <a:rPr lang="en-US" altLang="en-US" sz="2000" dirty="0"/>
              <a:t>Mapping from logical to physical</a:t>
            </a:r>
          </a:p>
        </p:txBody>
      </p:sp>
      <p:grpSp>
        <p:nvGrpSpPr>
          <p:cNvPr id="30723" name="Group 1">
            <a:extLst>
              <a:ext uri="{FF2B5EF4-FFF2-40B4-BE49-F238E27FC236}">
                <a16:creationId xmlns:a16="http://schemas.microsoft.com/office/drawing/2014/main" id="{429E2E25-91F1-497A-9894-902FC32A767D}"/>
              </a:ext>
            </a:extLst>
          </p:cNvPr>
          <p:cNvGrpSpPr>
            <a:grpSpLocks/>
          </p:cNvGrpSpPr>
          <p:nvPr/>
        </p:nvGrpSpPr>
        <p:grpSpPr bwMode="auto">
          <a:xfrm>
            <a:off x="2655888" y="2127250"/>
            <a:ext cx="1917700" cy="1385888"/>
            <a:chOff x="2655888" y="2127250"/>
            <a:chExt cx="1917700" cy="1385888"/>
          </a:xfrm>
        </p:grpSpPr>
        <p:sp>
          <p:nvSpPr>
            <p:cNvPr id="30726" name="Text Box 4">
              <a:extLst>
                <a:ext uri="{FF2B5EF4-FFF2-40B4-BE49-F238E27FC236}">
                  <a16:creationId xmlns:a16="http://schemas.microsoft.com/office/drawing/2014/main" id="{891B6133-0CE2-4CAB-BD0C-DF98879783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5888" y="2584450"/>
              <a:ext cx="1265237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LA/512</a:t>
              </a:r>
            </a:p>
          </p:txBody>
        </p:sp>
        <p:sp>
          <p:nvSpPr>
            <p:cNvPr id="30727" name="Text Box 5">
              <a:extLst>
                <a:ext uri="{FF2B5EF4-FFF2-40B4-BE49-F238E27FC236}">
                  <a16:creationId xmlns:a16="http://schemas.microsoft.com/office/drawing/2014/main" id="{ED77BC9D-906B-44CC-879C-905DB8893EB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8725" y="2127250"/>
              <a:ext cx="804863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0728" name="Text Box 6">
              <a:extLst>
                <a:ext uri="{FF2B5EF4-FFF2-40B4-BE49-F238E27FC236}">
                  <a16:creationId xmlns:a16="http://schemas.microsoft.com/office/drawing/2014/main" id="{82CDC4B6-B116-441F-A90B-EB63E38A12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25875" y="3143250"/>
              <a:ext cx="635000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R</a:t>
              </a:r>
            </a:p>
          </p:txBody>
        </p:sp>
        <p:sp>
          <p:nvSpPr>
            <p:cNvPr id="30729" name="Line 7">
              <a:extLst>
                <a:ext uri="{FF2B5EF4-FFF2-40B4-BE49-F238E27FC236}">
                  <a16:creationId xmlns:a16="http://schemas.microsoft.com/office/drawing/2014/main" id="{B2B782C1-0F3D-4F8F-9D2F-50987E117B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75327" y="2437022"/>
              <a:ext cx="309298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0730" name="Line 8">
              <a:extLst>
                <a:ext uri="{FF2B5EF4-FFF2-40B4-BE49-F238E27FC236}">
                  <a16:creationId xmlns:a16="http://schemas.microsoft.com/office/drawing/2014/main" id="{0EA63DA7-9F65-4258-8D33-08DAE7B2B6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11575" y="2954338"/>
              <a:ext cx="273050" cy="2159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30724" name="Rectangle 10">
            <a:extLst>
              <a:ext uri="{FF2B5EF4-FFF2-40B4-BE49-F238E27FC236}">
                <a16:creationId xmlns:a16="http://schemas.microsoft.com/office/drawing/2014/main" id="{FC1F0FF6-71D8-4EC9-852F-D23B2F22A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3740150"/>
            <a:ext cx="404653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Block to be accessed = Q + starting address</a:t>
            </a:r>
          </a:p>
          <a:p>
            <a:pPr lvl="1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2000" dirty="0"/>
              <a:t>Displacement into block = R</a:t>
            </a:r>
          </a:p>
        </p:txBody>
      </p:sp>
      <p:pic>
        <p:nvPicPr>
          <p:cNvPr id="30725" name="Picture 2">
            <a:extLst>
              <a:ext uri="{FF2B5EF4-FFF2-40B4-BE49-F238E27FC236}">
                <a16:creationId xmlns:a16="http://schemas.microsoft.com/office/drawing/2014/main" id="{8BF5A203-E081-4642-BFFE-9B835CC72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38688" y="1773238"/>
            <a:ext cx="3589337" cy="360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>
            <a:extLst>
              <a:ext uri="{FF2B5EF4-FFF2-40B4-BE49-F238E27FC236}">
                <a16:creationId xmlns:a16="http://schemas.microsoft.com/office/drawing/2014/main" id="{E4F1D237-1A77-4D9A-8FB6-455EB9DA9D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4313" y="254424"/>
            <a:ext cx="77438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Extent-Based Systems</a:t>
            </a:r>
          </a:p>
        </p:txBody>
      </p:sp>
      <p:sp>
        <p:nvSpPr>
          <p:cNvPr id="32770" name="Rectangle 3">
            <a:extLst>
              <a:ext uri="{FF2B5EF4-FFF2-40B4-BE49-F238E27FC236}">
                <a16:creationId xmlns:a16="http://schemas.microsoft.com/office/drawing/2014/main" id="{2E631805-02AD-49C0-955E-FB94C77C81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5824" y="1233488"/>
            <a:ext cx="7586371" cy="4530725"/>
          </a:xfrm>
        </p:spPr>
        <p:txBody>
          <a:bodyPr/>
          <a:lstStyle/>
          <a:p>
            <a:r>
              <a:rPr lang="en-US" altLang="en-US" sz="2400" dirty="0"/>
              <a:t>Many newer file systems (i.e., Veritas File System) use a modified contiguous allocation scheme</a:t>
            </a:r>
          </a:p>
          <a:p>
            <a:endParaRPr lang="en-US" altLang="en-US" sz="2400" dirty="0"/>
          </a:p>
          <a:p>
            <a:r>
              <a:rPr lang="en-US" altLang="en-US" sz="2400" dirty="0"/>
              <a:t>Extent-based file systems allocate disk blocks in extents</a:t>
            </a:r>
          </a:p>
          <a:p>
            <a:endParaRPr lang="en-US" altLang="en-US" sz="2400" dirty="0"/>
          </a:p>
          <a:p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extent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is </a:t>
            </a:r>
            <a:r>
              <a:rPr lang="en-US" altLang="en-US" sz="2400" dirty="0" smtClean="0"/>
              <a:t>contiguous blocks on disk</a:t>
            </a:r>
            <a:endParaRPr lang="en-US" altLang="en-US" sz="2400" dirty="0"/>
          </a:p>
          <a:p>
            <a:pPr lvl="1"/>
            <a:r>
              <a:rPr lang="en-US" altLang="en-US" sz="2400" dirty="0"/>
              <a:t>Extents are allocated for file allocation</a:t>
            </a:r>
          </a:p>
          <a:p>
            <a:pPr lvl="1"/>
            <a:r>
              <a:rPr lang="en-US" altLang="en-US" sz="2400" dirty="0"/>
              <a:t>A file consists of one or more extents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>
            <a:extLst>
              <a:ext uri="{FF2B5EF4-FFF2-40B4-BE49-F238E27FC236}">
                <a16:creationId xmlns:a16="http://schemas.microsoft.com/office/drawing/2014/main" id="{49E77B6F-3B15-4A36-824B-076A9FF923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r>
              <a:rPr lang="en-US" altLang="en-US" dirty="0"/>
              <a:t>Allocation Methods - Linked</a:t>
            </a:r>
          </a:p>
        </p:txBody>
      </p:sp>
      <p:sp>
        <p:nvSpPr>
          <p:cNvPr id="34818" name="Content Placeholder 2">
            <a:extLst>
              <a:ext uri="{FF2B5EF4-FFF2-40B4-BE49-F238E27FC236}">
                <a16:creationId xmlns:a16="http://schemas.microsoft.com/office/drawing/2014/main" id="{C812DEB8-54C8-45BC-9398-B7AE3CB5BE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5" y="1237729"/>
            <a:ext cx="7615332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Linked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allocation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– each file a linked list of blocks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File ends at nil pointer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</a:rPr>
              <a:t>Each </a:t>
            </a:r>
            <a:r>
              <a:rPr lang="en-US" altLang="en-US" sz="2000" dirty="0">
                <a:solidFill>
                  <a:srgbClr val="000000"/>
                </a:solidFill>
              </a:rPr>
              <a:t>block contains pointer to next block</a:t>
            </a: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</a:rPr>
              <a:t>Free space management system called when new block needed</a:t>
            </a: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Pros and cons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lvl="1"/>
            <a:r>
              <a:rPr lang="en-US" altLang="en-US" sz="2000" dirty="0" smtClean="0">
                <a:solidFill>
                  <a:srgbClr val="000000"/>
                </a:solidFill>
              </a:rPr>
              <a:t>No </a:t>
            </a:r>
            <a:r>
              <a:rPr lang="en-US" altLang="en-US" sz="2000" dirty="0">
                <a:solidFill>
                  <a:srgbClr val="000000"/>
                </a:solidFill>
              </a:rPr>
              <a:t>compaction, external fragmentation</a:t>
            </a:r>
          </a:p>
          <a:p>
            <a:pPr lvl="1"/>
            <a:r>
              <a:rPr lang="en-US" altLang="en-US" sz="2000" dirty="0" smtClean="0">
                <a:solidFill>
                  <a:srgbClr val="0000FF"/>
                </a:solidFill>
              </a:rPr>
              <a:t>Reliability</a:t>
            </a:r>
            <a:r>
              <a:rPr lang="en-US" altLang="en-US" sz="2000" dirty="0" smtClean="0">
                <a:solidFill>
                  <a:srgbClr val="000000"/>
                </a:solidFill>
              </a:rPr>
              <a:t> </a:t>
            </a:r>
            <a:r>
              <a:rPr lang="en-US" altLang="en-US" sz="2000" dirty="0">
                <a:solidFill>
                  <a:srgbClr val="000000"/>
                </a:solidFill>
              </a:rPr>
              <a:t>can be a problem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Locating a block can take many I/</a:t>
            </a:r>
            <a:r>
              <a:rPr lang="en-US" altLang="en-US" sz="2000" dirty="0" err="1">
                <a:solidFill>
                  <a:srgbClr val="000000"/>
                </a:solidFill>
              </a:rPr>
              <a:t>Os</a:t>
            </a:r>
            <a:r>
              <a:rPr lang="en-US" altLang="en-US" sz="2000" dirty="0">
                <a:solidFill>
                  <a:srgbClr val="000000"/>
                </a:solidFill>
              </a:rPr>
              <a:t> and disk seeks</a:t>
            </a:r>
          </a:p>
          <a:p>
            <a:pPr lvl="2"/>
            <a:r>
              <a:rPr lang="en-US" altLang="en-US" sz="2000" dirty="0" smtClean="0">
                <a:solidFill>
                  <a:srgbClr val="000000"/>
                </a:solidFill>
              </a:rPr>
              <a:t>Improve efficiency by clustering blocks into groups but increases internal fragmentation</a:t>
            </a: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>
            <a:extLst>
              <a:ext uri="{FF2B5EF4-FFF2-40B4-BE49-F238E27FC236}">
                <a16:creationId xmlns:a16="http://schemas.microsoft.com/office/drawing/2014/main" id="{6AD98AD2-566F-4E16-8F5C-F3D1605AB7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12882" y="247880"/>
            <a:ext cx="8229600" cy="576262"/>
          </a:xfrm>
        </p:spPr>
        <p:txBody>
          <a:bodyPr/>
          <a:lstStyle/>
          <a:p>
            <a:r>
              <a:rPr lang="en-US" altLang="en-US" dirty="0"/>
              <a:t>Allocation Methods – Linked (Cont.)</a:t>
            </a:r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132984ED-2CEE-456C-B2BE-B934D84A7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4856" y="1237728"/>
            <a:ext cx="7671315" cy="4530725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FAT (File Allocation Table) variation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Beginning of volume has table, indexed by block number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Much like a linked list, but faster on disk and cacheable </a:t>
            </a:r>
          </a:p>
          <a:p>
            <a:pPr lvl="1"/>
            <a:r>
              <a:rPr lang="en-US" altLang="en-US" sz="2400" dirty="0">
                <a:solidFill>
                  <a:srgbClr val="000000"/>
                </a:solidFill>
              </a:rPr>
              <a:t>New block allocation </a:t>
            </a:r>
            <a:r>
              <a:rPr lang="en-US" altLang="en-US" sz="2400" dirty="0" smtClean="0">
                <a:solidFill>
                  <a:srgbClr val="000000"/>
                </a:solidFill>
              </a:rPr>
              <a:t>is simple</a:t>
            </a:r>
            <a:endParaRPr lang="en-US" altLang="en-US" sz="2400" dirty="0">
              <a:solidFill>
                <a:srgbClr val="000000"/>
              </a:solidFill>
            </a:endParaRPr>
          </a:p>
          <a:p>
            <a:pPr>
              <a:buFont typeface="Monotype Sorts" pitchFamily="-84" charset="2"/>
              <a:buNone/>
            </a:pP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>
            <a:extLst>
              <a:ext uri="{FF2B5EF4-FFF2-40B4-BE49-F238E27FC236}">
                <a16:creationId xmlns:a16="http://schemas.microsoft.com/office/drawing/2014/main" id="{D7B3BA29-83D7-4A71-BE91-2ACE557568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33152" y="153406"/>
            <a:ext cx="80470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Outline </a:t>
            </a:r>
            <a:endParaRPr kumimoji="1" lang="en-US" altLang="en-US" dirty="0"/>
          </a:p>
        </p:txBody>
      </p:sp>
      <p:sp>
        <p:nvSpPr>
          <p:cNvPr id="7170" name="Rectangle 3">
            <a:extLst>
              <a:ext uri="{FF2B5EF4-FFF2-40B4-BE49-F238E27FC236}">
                <a16:creationId xmlns:a16="http://schemas.microsoft.com/office/drawing/2014/main" id="{BCAF3520-DA48-4C19-9CFC-44B653DEA5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526" y="1233488"/>
            <a:ext cx="7640984" cy="4530725"/>
          </a:xfrm>
        </p:spPr>
        <p:txBody>
          <a:bodyPr/>
          <a:lstStyle/>
          <a:p>
            <a:r>
              <a:rPr lang="en-US" altLang="en-US" sz="2400" dirty="0"/>
              <a:t>File-System Structure</a:t>
            </a:r>
          </a:p>
          <a:p>
            <a:r>
              <a:rPr lang="en-US" altLang="en-US" sz="2400" dirty="0"/>
              <a:t>File-System Operations</a:t>
            </a:r>
          </a:p>
          <a:p>
            <a:r>
              <a:rPr lang="en-US" altLang="en-US" sz="2400" dirty="0"/>
              <a:t>Directory Implementation</a:t>
            </a:r>
          </a:p>
          <a:p>
            <a:r>
              <a:rPr lang="en-US" altLang="en-US" sz="2400" dirty="0">
                <a:solidFill>
                  <a:srgbClr val="0000FF"/>
                </a:solidFill>
              </a:rPr>
              <a:t>Allocation Methods</a:t>
            </a:r>
          </a:p>
          <a:p>
            <a:r>
              <a:rPr lang="en-US" altLang="en-US" sz="2400" dirty="0"/>
              <a:t>Free-Space Management </a:t>
            </a:r>
          </a:p>
          <a:p>
            <a:r>
              <a:rPr lang="en-US" altLang="en-US" sz="2400" dirty="0"/>
              <a:t>Efficiency and Performance</a:t>
            </a:r>
          </a:p>
          <a:p>
            <a:r>
              <a:rPr lang="en-US" altLang="en-US" sz="2400" dirty="0"/>
              <a:t>Recovery</a:t>
            </a:r>
          </a:p>
          <a:p>
            <a:r>
              <a:rPr lang="en-US" altLang="en-US" sz="2400" dirty="0"/>
              <a:t>Example: WAFL File System</a:t>
            </a: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9DCCA74D-FB81-46C5-BDA7-346388C66A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531938"/>
            <a:ext cx="702945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en-US" altLang="en-US" sz="2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>
            <a:extLst>
              <a:ext uri="{FF2B5EF4-FFF2-40B4-BE49-F238E27FC236}">
                <a16:creationId xmlns:a16="http://schemas.microsoft.com/office/drawing/2014/main" id="{2DFBE6AC-1BA8-4025-A63D-ACE3D4DE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182" y="240489"/>
            <a:ext cx="7893989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</a:t>
            </a:r>
          </a:p>
        </p:txBody>
      </p:sp>
      <p:sp>
        <p:nvSpPr>
          <p:cNvPr id="36866" name="Rectangle 3">
            <a:extLst>
              <a:ext uri="{FF2B5EF4-FFF2-40B4-BE49-F238E27FC236}">
                <a16:creationId xmlns:a16="http://schemas.microsoft.com/office/drawing/2014/main" id="{93B1D99E-E031-4323-B82A-79E5FF22523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1233488"/>
            <a:ext cx="7577138" cy="749300"/>
          </a:xfrm>
        </p:spPr>
        <p:txBody>
          <a:bodyPr/>
          <a:lstStyle/>
          <a:p>
            <a:r>
              <a:rPr lang="en-US" altLang="en-US" sz="2000" dirty="0"/>
              <a:t>Each file is a linked list of disk blocks: blocks may be scattered anywhere on the disk</a:t>
            </a:r>
          </a:p>
        </p:txBody>
      </p:sp>
      <p:grpSp>
        <p:nvGrpSpPr>
          <p:cNvPr id="36867" name="Group 4">
            <a:extLst>
              <a:ext uri="{FF2B5EF4-FFF2-40B4-BE49-F238E27FC236}">
                <a16:creationId xmlns:a16="http://schemas.microsoft.com/office/drawing/2014/main" id="{1F9CD8D8-3924-4B1B-9FD0-6F8B5C40CD61}"/>
              </a:ext>
            </a:extLst>
          </p:cNvPr>
          <p:cNvGrpSpPr>
            <a:grpSpLocks/>
          </p:cNvGrpSpPr>
          <p:nvPr/>
        </p:nvGrpSpPr>
        <p:grpSpPr bwMode="auto">
          <a:xfrm>
            <a:off x="2674937" y="2122489"/>
            <a:ext cx="2765425" cy="1500187"/>
            <a:chOff x="1684" y="1576"/>
            <a:chExt cx="1742" cy="945"/>
          </a:xfrm>
        </p:grpSpPr>
        <p:sp>
          <p:nvSpPr>
            <p:cNvPr id="36876" name="Rectangle 5">
              <a:extLst>
                <a:ext uri="{FF2B5EF4-FFF2-40B4-BE49-F238E27FC236}">
                  <a16:creationId xmlns:a16="http://schemas.microsoft.com/office/drawing/2014/main" id="{BCC6CD5A-CD91-40F0-9115-2F52CF37B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576"/>
              <a:ext cx="945" cy="2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/>
                <a:t>pointer</a:t>
              </a:r>
            </a:p>
          </p:txBody>
        </p:sp>
        <p:sp>
          <p:nvSpPr>
            <p:cNvPr id="36877" name="Rectangle 6">
              <a:extLst>
                <a:ext uri="{FF2B5EF4-FFF2-40B4-BE49-F238E27FC236}">
                  <a16:creationId xmlns:a16="http://schemas.microsoft.com/office/drawing/2014/main" id="{628E7234-B0CB-4EFF-8A81-9D54D04344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848"/>
              <a:ext cx="945" cy="673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36878" name="Text Box 7">
              <a:extLst>
                <a:ext uri="{FF2B5EF4-FFF2-40B4-BE49-F238E27FC236}">
                  <a16:creationId xmlns:a16="http://schemas.microsoft.com/office/drawing/2014/main" id="{1705E268-7248-421A-923E-E53ABD5605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84" y="1596"/>
              <a:ext cx="783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block      =</a:t>
              </a:r>
            </a:p>
          </p:txBody>
        </p:sp>
      </p:grpSp>
      <p:sp>
        <p:nvSpPr>
          <p:cNvPr id="8" name="Rectangle 3">
            <a:extLst>
              <a:ext uri="{FF2B5EF4-FFF2-40B4-BE49-F238E27FC236}">
                <a16:creationId xmlns:a16="http://schemas.microsoft.com/office/drawing/2014/main" id="{ED2F4022-6CD5-7743-9BEA-E44E4C2C95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5077" y="3203223"/>
            <a:ext cx="7370763" cy="906462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pitchFamily="18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buFont typeface="Monotype Sorts" pitchFamily="-84" charset="2"/>
              <a:buNone/>
              <a:defRPr/>
            </a:pPr>
            <a:endParaRPr lang="en-US" altLang="en-US" sz="2000" kern="0" dirty="0"/>
          </a:p>
          <a:p>
            <a:pPr>
              <a:buSzPct val="110000"/>
              <a:buFont typeface="Wingdings" panose="05000000000000000000" pitchFamily="2" charset="2"/>
              <a:buChar char="§"/>
              <a:defRPr/>
            </a:pPr>
            <a:r>
              <a:rPr lang="en-US" altLang="en-US" sz="2000" kern="0" dirty="0"/>
              <a:t>Mapping</a:t>
            </a:r>
          </a:p>
        </p:txBody>
      </p:sp>
      <p:sp>
        <p:nvSpPr>
          <p:cNvPr id="36869" name="Rectangle 4">
            <a:extLst>
              <a:ext uri="{FF2B5EF4-FFF2-40B4-BE49-F238E27FC236}">
                <a16:creationId xmlns:a16="http://schemas.microsoft.com/office/drawing/2014/main" id="{A050EAF1-2D18-482C-BB5E-5CAFBD1041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774" y="4933950"/>
            <a:ext cx="7670183" cy="1633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en-US" sz="2000" dirty="0"/>
              <a:t>Block to be accessed is the </a:t>
            </a:r>
            <a:r>
              <a:rPr lang="en-US" altLang="en-US" sz="2000" dirty="0" err="1"/>
              <a:t>Qth</a:t>
            </a:r>
            <a:r>
              <a:rPr lang="en-US" altLang="en-US" sz="2000" dirty="0"/>
              <a:t> block in the linked chain of blocks representing the </a:t>
            </a:r>
            <a:r>
              <a:rPr lang="en-US" altLang="en-US" sz="2000" dirty="0" smtClean="0"/>
              <a:t>file</a:t>
            </a:r>
            <a:endParaRPr lang="en-US" altLang="en-US" sz="2000" dirty="0"/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endParaRPr lang="en-US" altLang="en-US" sz="2000" dirty="0"/>
          </a:p>
          <a:p>
            <a:pPr lvl="1">
              <a:spcBef>
                <a:spcPct val="0"/>
              </a:spcBef>
              <a:buClr>
                <a:schemeClr val="accent2"/>
              </a:buClr>
              <a:buSzPct val="90000"/>
              <a:buFontTx/>
              <a:buNone/>
            </a:pPr>
            <a:r>
              <a:rPr lang="en-US" altLang="en-US" sz="2000" dirty="0"/>
              <a:t>Displacement into block = R + 1</a:t>
            </a:r>
          </a:p>
        </p:txBody>
      </p:sp>
      <p:grpSp>
        <p:nvGrpSpPr>
          <p:cNvPr id="36870" name="Group 1">
            <a:extLst>
              <a:ext uri="{FF2B5EF4-FFF2-40B4-BE49-F238E27FC236}">
                <a16:creationId xmlns:a16="http://schemas.microsoft.com/office/drawing/2014/main" id="{65C621B7-3C10-491F-A311-0EAE38CF84A9}"/>
              </a:ext>
            </a:extLst>
          </p:cNvPr>
          <p:cNvGrpSpPr>
            <a:grpSpLocks/>
          </p:cNvGrpSpPr>
          <p:nvPr/>
        </p:nvGrpSpPr>
        <p:grpSpPr bwMode="auto">
          <a:xfrm>
            <a:off x="3232150" y="3935413"/>
            <a:ext cx="1374775" cy="985837"/>
            <a:chOff x="3232150" y="3935037"/>
            <a:chExt cx="1374775" cy="985838"/>
          </a:xfrm>
        </p:grpSpPr>
        <p:sp>
          <p:nvSpPr>
            <p:cNvPr id="36871" name="Text Box 5">
              <a:extLst>
                <a:ext uri="{FF2B5EF4-FFF2-40B4-BE49-F238E27FC236}">
                  <a16:creationId xmlns:a16="http://schemas.microsoft.com/office/drawing/2014/main" id="{C6DFE8F1-C390-4E0F-9B40-03FC3F118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2150" y="4250950"/>
              <a:ext cx="89852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LA/511</a:t>
              </a:r>
            </a:p>
          </p:txBody>
        </p:sp>
        <p:sp>
          <p:nvSpPr>
            <p:cNvPr id="36872" name="Text Box 6">
              <a:extLst>
                <a:ext uri="{FF2B5EF4-FFF2-40B4-BE49-F238E27FC236}">
                  <a16:creationId xmlns:a16="http://schemas.microsoft.com/office/drawing/2014/main" id="{01A1A44A-DD26-432B-8D4C-0478EF0916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3935037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36873" name="Text Box 7">
              <a:extLst>
                <a:ext uri="{FF2B5EF4-FFF2-40B4-BE49-F238E27FC236}">
                  <a16:creationId xmlns:a16="http://schemas.microsoft.com/office/drawing/2014/main" id="{9694045C-0E72-4114-AAB0-B9882F5847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41800" y="4550987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36874" name="Line 8">
              <a:extLst>
                <a:ext uri="{FF2B5EF4-FFF2-40B4-BE49-F238E27FC236}">
                  <a16:creationId xmlns:a16="http://schemas.microsoft.com/office/drawing/2014/main" id="{873BF068-5475-4EFA-A110-5153CBD5CA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049713" y="4177925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36875" name="Line 9">
              <a:extLst>
                <a:ext uri="{FF2B5EF4-FFF2-40B4-BE49-F238E27FC236}">
                  <a16:creationId xmlns:a16="http://schemas.microsoft.com/office/drawing/2014/main" id="{3804C853-554B-4EC0-9E2B-7D400B32F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7650" y="4489075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Picture 2">
            <a:extLst>
              <a:ext uri="{FF2B5EF4-FFF2-40B4-BE49-F238E27FC236}">
                <a16:creationId xmlns:a16="http://schemas.microsoft.com/office/drawing/2014/main" id="{9408D5CB-D7A2-45DB-A9C6-A2837835B1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4325" y="1547813"/>
            <a:ext cx="3879850" cy="4022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9A299C03-3833-4686-8D26-72A06D15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4524" y="2327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Allocation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>
            <a:extLst>
              <a:ext uri="{FF2B5EF4-FFF2-40B4-BE49-F238E27FC236}">
                <a16:creationId xmlns:a16="http://schemas.microsoft.com/office/drawing/2014/main" id="{32E038D5-3454-456C-91B4-4439BDB25F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5718" y="232975"/>
            <a:ext cx="7597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File-Allocation Table</a:t>
            </a:r>
            <a:endParaRPr lang="en-US" altLang="en-US" sz="2400" dirty="0"/>
          </a:p>
        </p:txBody>
      </p:sp>
      <p:pic>
        <p:nvPicPr>
          <p:cNvPr id="40962" name="Picture 2">
            <a:extLst>
              <a:ext uri="{FF2B5EF4-FFF2-40B4-BE49-F238E27FC236}">
                <a16:creationId xmlns:a16="http://schemas.microsoft.com/office/drawing/2014/main" id="{1725B8EC-70B5-4540-AD0D-FEE2CF835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7613" y="1860550"/>
            <a:ext cx="4521200" cy="395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>
            <a:extLst>
              <a:ext uri="{FF2B5EF4-FFF2-40B4-BE49-F238E27FC236}">
                <a16:creationId xmlns:a16="http://schemas.microsoft.com/office/drawing/2014/main" id="{C7D0E9CB-2004-49C6-A4D6-E1009C53A4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93102" y="247879"/>
            <a:ext cx="7893698" cy="576262"/>
          </a:xfrm>
        </p:spPr>
        <p:txBody>
          <a:bodyPr/>
          <a:lstStyle/>
          <a:p>
            <a:r>
              <a:rPr lang="en-US" altLang="en-US" dirty="0"/>
              <a:t>Allocation Methods - Indexed</a:t>
            </a:r>
          </a:p>
        </p:txBody>
      </p:sp>
      <p:sp>
        <p:nvSpPr>
          <p:cNvPr id="43010" name="Content Placeholder 2">
            <a:extLst>
              <a:ext uri="{FF2B5EF4-FFF2-40B4-BE49-F238E27FC236}">
                <a16:creationId xmlns:a16="http://schemas.microsoft.com/office/drawing/2014/main" id="{1DDB8330-F894-4E51-93AF-DA9581F5280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77864" y="1233488"/>
            <a:ext cx="7640983" cy="4530725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Indexed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allocation</a:t>
            </a:r>
          </a:p>
          <a:p>
            <a:pPr lvl="1"/>
            <a:r>
              <a:rPr lang="en-US" altLang="en-US" sz="2000" dirty="0">
                <a:solidFill>
                  <a:srgbClr val="000000"/>
                </a:solidFill>
              </a:rPr>
              <a:t>Each file has its own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index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sz="2000" dirty="0">
                <a:solidFill>
                  <a:srgbClr val="000000"/>
                </a:solidFill>
              </a:rPr>
              <a:t>(s) of pointers to its data blocks</a:t>
            </a:r>
          </a:p>
          <a:p>
            <a:endParaRPr lang="en-US" altLang="en-US" sz="2000" dirty="0">
              <a:solidFill>
                <a:srgbClr val="000000"/>
              </a:solidFill>
            </a:endParaRPr>
          </a:p>
          <a:p>
            <a:r>
              <a:rPr lang="en-US" altLang="en-US" sz="2000" dirty="0">
                <a:solidFill>
                  <a:srgbClr val="000000"/>
                </a:solidFill>
              </a:rPr>
              <a:t>Logical view</a:t>
            </a:r>
          </a:p>
          <a:p>
            <a:endParaRPr lang="en-US" altLang="en-US" dirty="0"/>
          </a:p>
        </p:txBody>
      </p:sp>
      <p:pic>
        <p:nvPicPr>
          <p:cNvPr id="43011" name="Picture 2">
            <a:extLst>
              <a:ext uri="{FF2B5EF4-FFF2-40B4-BE49-F238E27FC236}">
                <a16:creationId xmlns:a16="http://schemas.microsoft.com/office/drawing/2014/main" id="{08996236-7165-4194-8532-3E971EE9B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6064" y="3275013"/>
            <a:ext cx="2286000" cy="248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>
            <a:extLst>
              <a:ext uri="{FF2B5EF4-FFF2-40B4-BE49-F238E27FC236}">
                <a16:creationId xmlns:a16="http://schemas.microsoft.com/office/drawing/2014/main" id="{1F99AEB5-F714-4A98-9CCA-F36C844A8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2479" y="24509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 of Indexed Allocation</a:t>
            </a:r>
            <a:endParaRPr lang="en-US" altLang="en-US" sz="2400" dirty="0"/>
          </a:p>
        </p:txBody>
      </p:sp>
      <p:pic>
        <p:nvPicPr>
          <p:cNvPr id="44034" name="Picture 3">
            <a:extLst>
              <a:ext uri="{FF2B5EF4-FFF2-40B4-BE49-F238E27FC236}">
                <a16:creationId xmlns:a16="http://schemas.microsoft.com/office/drawing/2014/main" id="{6E4613FF-8834-4148-9697-2A311120B7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313" y="1535113"/>
            <a:ext cx="5287962" cy="463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>
            <a:extLst>
              <a:ext uri="{FF2B5EF4-FFF2-40B4-BE49-F238E27FC236}">
                <a16:creationId xmlns:a16="http://schemas.microsoft.com/office/drawing/2014/main" id="{E1FFF0ED-3A15-421D-A97F-C9B828559F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8732" y="247880"/>
            <a:ext cx="76946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(Cont.)</a:t>
            </a:r>
          </a:p>
        </p:txBody>
      </p:sp>
      <p:sp>
        <p:nvSpPr>
          <p:cNvPr id="46082" name="Rectangle 3">
            <a:extLst>
              <a:ext uri="{FF2B5EF4-FFF2-40B4-BE49-F238E27FC236}">
                <a16:creationId xmlns:a16="http://schemas.microsoft.com/office/drawing/2014/main" id="{B76CC541-0E73-4AA5-AF41-15C2293511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7" y="1233488"/>
            <a:ext cx="7694612" cy="32051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 smtClean="0"/>
              <a:t>Pros and cons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Need </a:t>
            </a:r>
            <a:r>
              <a:rPr lang="en-US" altLang="en-US" sz="2000" dirty="0"/>
              <a:t>index table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Random </a:t>
            </a:r>
            <a:r>
              <a:rPr lang="en-US" altLang="en-US" sz="2000" dirty="0"/>
              <a:t>access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 smtClean="0"/>
              <a:t>Dynamic </a:t>
            </a:r>
            <a:r>
              <a:rPr lang="en-US" altLang="en-US" sz="2000" dirty="0"/>
              <a:t>access without external fragmentation, but have overhead of index block</a:t>
            </a:r>
          </a:p>
          <a:p>
            <a:pPr>
              <a:lnSpc>
                <a:spcPct val="90000"/>
              </a:lnSpc>
            </a:pPr>
            <a:endParaRPr lang="en-US" altLang="en-US" sz="9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Mapping from logical to physical in a file of maximum size of 256K bytes and block size of 512 bytes.  We need only 1 block for index table</a:t>
            </a:r>
          </a:p>
        </p:txBody>
      </p:sp>
      <p:grpSp>
        <p:nvGrpSpPr>
          <p:cNvPr id="46083" name="Group 1">
            <a:extLst>
              <a:ext uri="{FF2B5EF4-FFF2-40B4-BE49-F238E27FC236}">
                <a16:creationId xmlns:a16="http://schemas.microsoft.com/office/drawing/2014/main" id="{A567FD78-7C9B-41F3-8BED-19336B579040}"/>
              </a:ext>
            </a:extLst>
          </p:cNvPr>
          <p:cNvGrpSpPr>
            <a:grpSpLocks/>
          </p:cNvGrpSpPr>
          <p:nvPr/>
        </p:nvGrpSpPr>
        <p:grpSpPr bwMode="auto">
          <a:xfrm>
            <a:off x="3173343" y="4145382"/>
            <a:ext cx="1382713" cy="985837"/>
            <a:chOff x="2984500" y="3600450"/>
            <a:chExt cx="1382713" cy="985838"/>
          </a:xfrm>
        </p:grpSpPr>
        <p:sp>
          <p:nvSpPr>
            <p:cNvPr id="46085" name="Text Box 4">
              <a:extLst>
                <a:ext uri="{FF2B5EF4-FFF2-40B4-BE49-F238E27FC236}">
                  <a16:creationId xmlns:a16="http://schemas.microsoft.com/office/drawing/2014/main" id="{7E25E5C0-9128-46AC-9A07-31A950363A5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4500" y="3916363"/>
              <a:ext cx="9144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LA/512</a:t>
              </a:r>
            </a:p>
          </p:txBody>
        </p:sp>
        <p:sp>
          <p:nvSpPr>
            <p:cNvPr id="46086" name="Text Box 5">
              <a:extLst>
                <a:ext uri="{FF2B5EF4-FFF2-40B4-BE49-F238E27FC236}">
                  <a16:creationId xmlns:a16="http://schemas.microsoft.com/office/drawing/2014/main" id="{35D143A3-F2D9-493E-92E9-9DDE38E33C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3600450"/>
              <a:ext cx="3651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Q</a:t>
              </a:r>
            </a:p>
          </p:txBody>
        </p:sp>
        <p:sp>
          <p:nvSpPr>
            <p:cNvPr id="46087" name="Text Box 6">
              <a:extLst>
                <a:ext uri="{FF2B5EF4-FFF2-40B4-BE49-F238E27FC236}">
                  <a16:creationId xmlns:a16="http://schemas.microsoft.com/office/drawing/2014/main" id="{F977CD28-D427-47ED-87FA-AC5CB256DF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02088" y="4216400"/>
              <a:ext cx="352425" cy="369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R</a:t>
              </a:r>
            </a:p>
          </p:txBody>
        </p:sp>
        <p:sp>
          <p:nvSpPr>
            <p:cNvPr id="46088" name="Line 7">
              <a:extLst>
                <a:ext uri="{FF2B5EF4-FFF2-40B4-BE49-F238E27FC236}">
                  <a16:creationId xmlns:a16="http://schemas.microsoft.com/office/drawing/2014/main" id="{06F28156-4462-4FA0-8204-6A3AACA8A48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10000" y="3843338"/>
              <a:ext cx="258763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6089" name="Line 8">
              <a:extLst>
                <a:ext uri="{FF2B5EF4-FFF2-40B4-BE49-F238E27FC236}">
                  <a16:creationId xmlns:a16="http://schemas.microsoft.com/office/drawing/2014/main" id="{136B3663-B3E3-44E0-9D90-185EC08D42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17938" y="4154488"/>
              <a:ext cx="258762" cy="1730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6084" name="Rectangle 9">
            <a:extLst>
              <a:ext uri="{FF2B5EF4-FFF2-40B4-BE49-F238E27FC236}">
                <a16:creationId xmlns:a16="http://schemas.microsoft.com/office/drawing/2014/main" id="{21F81AF2-8D9F-4085-81F2-5D5CA2347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7325" y="5131219"/>
            <a:ext cx="7029450" cy="83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25438" indent="-325438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dirty="0"/>
              <a:t>Q = displacement into index table</a:t>
            </a:r>
          </a:p>
          <a:p>
            <a:pPr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dirty="0"/>
              <a:t>R = displacement into block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>
            <a:extLst>
              <a:ext uri="{FF2B5EF4-FFF2-40B4-BE49-F238E27FC236}">
                <a16:creationId xmlns:a16="http://schemas.microsoft.com/office/drawing/2014/main" id="{C43D2D41-31CA-41A9-B033-3049E8AA3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91800" y="240489"/>
            <a:ext cx="771366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  <p:sp>
        <p:nvSpPr>
          <p:cNvPr id="48130" name="Rectangle 3">
            <a:extLst>
              <a:ext uri="{FF2B5EF4-FFF2-40B4-BE49-F238E27FC236}">
                <a16:creationId xmlns:a16="http://schemas.microsoft.com/office/drawing/2014/main" id="{C7278ED5-4E41-45EB-A77B-9D7C3586AD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7748" y="1233488"/>
            <a:ext cx="7590064" cy="11811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Mapping from logical to physical in a file of unbounded length (block size of 512 words)</a:t>
            </a:r>
          </a:p>
          <a:p>
            <a:pPr>
              <a:lnSpc>
                <a:spcPct val="90000"/>
              </a:lnSpc>
            </a:pPr>
            <a:endParaRPr lang="en-US" altLang="en-US" sz="2000" dirty="0"/>
          </a:p>
          <a:p>
            <a:pPr>
              <a:lnSpc>
                <a:spcPct val="90000"/>
              </a:lnSpc>
            </a:pPr>
            <a:r>
              <a:rPr lang="en-US" altLang="en-US" sz="2000" dirty="0"/>
              <a:t>Linked scheme – Link blocks of index table (no limit on size)</a:t>
            </a:r>
          </a:p>
        </p:txBody>
      </p:sp>
      <p:grpSp>
        <p:nvGrpSpPr>
          <p:cNvPr id="48131" name="Group 1">
            <a:extLst>
              <a:ext uri="{FF2B5EF4-FFF2-40B4-BE49-F238E27FC236}">
                <a16:creationId xmlns:a16="http://schemas.microsoft.com/office/drawing/2014/main" id="{CF791D5E-378E-4CAB-BC81-00024C066B51}"/>
              </a:ext>
            </a:extLst>
          </p:cNvPr>
          <p:cNvGrpSpPr>
            <a:grpSpLocks/>
          </p:cNvGrpSpPr>
          <p:nvPr/>
        </p:nvGrpSpPr>
        <p:grpSpPr bwMode="auto">
          <a:xfrm>
            <a:off x="3230563" y="2765425"/>
            <a:ext cx="2368550" cy="852488"/>
            <a:chOff x="3230563" y="2765425"/>
            <a:chExt cx="2368550" cy="852488"/>
          </a:xfrm>
        </p:grpSpPr>
        <p:sp>
          <p:nvSpPr>
            <p:cNvPr id="48140" name="Text Box 4">
              <a:extLst>
                <a:ext uri="{FF2B5EF4-FFF2-40B4-BE49-F238E27FC236}">
                  <a16:creationId xmlns:a16="http://schemas.microsoft.com/office/drawing/2014/main" id="{B698A8E5-DEB9-4533-8BB3-FD9E5DE7DB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30563" y="3017838"/>
              <a:ext cx="1619250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LA / (512 x 511)</a:t>
              </a:r>
            </a:p>
          </p:txBody>
        </p:sp>
        <p:sp>
          <p:nvSpPr>
            <p:cNvPr id="48141" name="Text Box 5">
              <a:extLst>
                <a:ext uri="{FF2B5EF4-FFF2-40B4-BE49-F238E27FC236}">
                  <a16:creationId xmlns:a16="http://schemas.microsoft.com/office/drawing/2014/main" id="{EEF1208A-E512-4C56-A750-8ABDDE24E8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2765425"/>
              <a:ext cx="420688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48142" name="Text Box 6">
              <a:extLst>
                <a:ext uri="{FF2B5EF4-FFF2-40B4-BE49-F238E27FC236}">
                  <a16:creationId xmlns:a16="http://schemas.microsoft.com/office/drawing/2014/main" id="{32C20C32-CA40-446C-85A9-99CE401B29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8425" y="3278188"/>
              <a:ext cx="4079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48143" name="Line 7">
              <a:extLst>
                <a:ext uri="{FF2B5EF4-FFF2-40B4-BE49-F238E27FC236}">
                  <a16:creationId xmlns:a16="http://schemas.microsoft.com/office/drawing/2014/main" id="{78260294-7FE3-4DD1-963A-34345FF053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91075" y="29575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8144" name="Line 8">
              <a:extLst>
                <a:ext uri="{FF2B5EF4-FFF2-40B4-BE49-F238E27FC236}">
                  <a16:creationId xmlns:a16="http://schemas.microsoft.com/office/drawing/2014/main" id="{669C0373-F448-42AF-84F6-BBC16D604C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83138" y="3198813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8132" name="Rectangle 9">
            <a:extLst>
              <a:ext uri="{FF2B5EF4-FFF2-40B4-BE49-F238E27FC236}">
                <a16:creationId xmlns:a16="http://schemas.microsoft.com/office/drawing/2014/main" id="{708670C2-18D6-488C-8FB2-AA5EA3968D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3581400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i="1" baseline="-25000" dirty="0"/>
              <a:t>1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=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i="1" baseline="-25000" dirty="0"/>
              <a:t>1</a:t>
            </a:r>
            <a:r>
              <a:rPr kumimoji="0" lang="en-US" altLang="en-US" sz="2000" i="1" dirty="0"/>
              <a:t> </a:t>
            </a:r>
            <a:r>
              <a:rPr kumimoji="0" lang="en-US" altLang="en-US" sz="2000" dirty="0"/>
              <a:t>is used as follows:</a:t>
            </a:r>
          </a:p>
        </p:txBody>
      </p:sp>
      <p:grpSp>
        <p:nvGrpSpPr>
          <p:cNvPr id="48133" name="Group 2">
            <a:extLst>
              <a:ext uri="{FF2B5EF4-FFF2-40B4-BE49-F238E27FC236}">
                <a16:creationId xmlns:a16="http://schemas.microsoft.com/office/drawing/2014/main" id="{36422505-81CF-44FC-9E23-642318A59294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48135" name="Text Box 10">
              <a:extLst>
                <a:ext uri="{FF2B5EF4-FFF2-40B4-BE49-F238E27FC236}">
                  <a16:creationId xmlns:a16="http://schemas.microsoft.com/office/drawing/2014/main" id="{79AD793E-5C77-4704-AC91-FA8AC5E6AB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 / 512</a:t>
              </a:r>
            </a:p>
          </p:txBody>
        </p:sp>
        <p:sp>
          <p:nvSpPr>
            <p:cNvPr id="48136" name="Text Box 11">
              <a:extLst>
                <a:ext uri="{FF2B5EF4-FFF2-40B4-BE49-F238E27FC236}">
                  <a16:creationId xmlns:a16="http://schemas.microsoft.com/office/drawing/2014/main" id="{3EB34BD6-8CC8-4D57-A5E7-66BEEA386B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48137" name="Text Box 12">
              <a:extLst>
                <a:ext uri="{FF2B5EF4-FFF2-40B4-BE49-F238E27FC236}">
                  <a16:creationId xmlns:a16="http://schemas.microsoft.com/office/drawing/2014/main" id="{9EE224EB-899B-4E5D-8F61-C877A1A923D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48138" name="Line 13">
              <a:extLst>
                <a:ext uri="{FF2B5EF4-FFF2-40B4-BE49-F238E27FC236}">
                  <a16:creationId xmlns:a16="http://schemas.microsoft.com/office/drawing/2014/main" id="{52B52FD6-81C3-477A-B3B4-12A1A052B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48139" name="Line 14">
              <a:extLst>
                <a:ext uri="{FF2B5EF4-FFF2-40B4-BE49-F238E27FC236}">
                  <a16:creationId xmlns:a16="http://schemas.microsoft.com/office/drawing/2014/main" id="{071E7705-A2B3-4C01-98B5-5CC31FFA71C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48134" name="Rectangle 15">
            <a:extLst>
              <a:ext uri="{FF2B5EF4-FFF2-40B4-BE49-F238E27FC236}">
                <a16:creationId xmlns:a16="http://schemas.microsoft.com/office/drawing/2014/main" id="{694F9487-065C-406D-BE26-B85FBE50C9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2188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= displacement into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displacement into block of </a:t>
            </a:r>
            <a:r>
              <a:rPr kumimoji="0" lang="en-US" altLang="en-US" sz="2000" dirty="0" smtClean="0"/>
              <a:t>file</a:t>
            </a:r>
            <a:endParaRPr kumimoji="0" lang="en-US" altLang="en-US" sz="2000" dirty="0"/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3">
            <a:extLst>
              <a:ext uri="{FF2B5EF4-FFF2-40B4-BE49-F238E27FC236}">
                <a16:creationId xmlns:a16="http://schemas.microsoft.com/office/drawing/2014/main" id="{3648C1C8-F563-4A08-B133-83EA62C903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1767" y="1233488"/>
            <a:ext cx="8229600" cy="574675"/>
          </a:xfrm>
        </p:spPr>
        <p:txBody>
          <a:bodyPr/>
          <a:lstStyle/>
          <a:p>
            <a:r>
              <a:rPr lang="en-US" altLang="en-US" sz="2000" dirty="0"/>
              <a:t>Two-level index (4K blocks could store 1,024 four-byte pointers in outer index -&gt; 1,048,567 data blocks and file size of up to 4GB)</a:t>
            </a:r>
          </a:p>
        </p:txBody>
      </p:sp>
      <p:grpSp>
        <p:nvGrpSpPr>
          <p:cNvPr id="50179" name="Group 1">
            <a:extLst>
              <a:ext uri="{FF2B5EF4-FFF2-40B4-BE49-F238E27FC236}">
                <a16:creationId xmlns:a16="http://schemas.microsoft.com/office/drawing/2014/main" id="{1CBFF92A-7FA8-42C9-96AA-01511E8BAAB4}"/>
              </a:ext>
            </a:extLst>
          </p:cNvPr>
          <p:cNvGrpSpPr>
            <a:grpSpLocks/>
          </p:cNvGrpSpPr>
          <p:nvPr/>
        </p:nvGrpSpPr>
        <p:grpSpPr bwMode="auto">
          <a:xfrm>
            <a:off x="3294063" y="2101850"/>
            <a:ext cx="2376487" cy="852488"/>
            <a:chOff x="3294063" y="2101850"/>
            <a:chExt cx="2376487" cy="852488"/>
          </a:xfrm>
        </p:grpSpPr>
        <p:sp>
          <p:nvSpPr>
            <p:cNvPr id="50188" name="Text Box 4">
              <a:extLst>
                <a:ext uri="{FF2B5EF4-FFF2-40B4-BE49-F238E27FC236}">
                  <a16:creationId xmlns:a16="http://schemas.microsoft.com/office/drawing/2014/main" id="{A59CB170-EB91-48DF-B411-11C72F0B2C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94063" y="2354263"/>
              <a:ext cx="1635125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LA / (512 x 512)</a:t>
              </a:r>
            </a:p>
          </p:txBody>
        </p:sp>
        <p:sp>
          <p:nvSpPr>
            <p:cNvPr id="50189" name="Text Box 5">
              <a:extLst>
                <a:ext uri="{FF2B5EF4-FFF2-40B4-BE49-F238E27FC236}">
                  <a16:creationId xmlns:a16="http://schemas.microsoft.com/office/drawing/2014/main" id="{A03A803D-5933-45A7-8861-6608D3EFDC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101850"/>
              <a:ext cx="420687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50190" name="Text Box 6">
              <a:extLst>
                <a:ext uri="{FF2B5EF4-FFF2-40B4-BE49-F238E27FC236}">
                  <a16:creationId xmlns:a16="http://schemas.microsoft.com/office/drawing/2014/main" id="{7AEA54E5-D670-45FD-BFF7-09303A2D2A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49863" y="2616200"/>
              <a:ext cx="407987" cy="3381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endParaRPr kumimoji="0" lang="en-US" altLang="en-US" sz="1600"/>
            </a:p>
          </p:txBody>
        </p:sp>
        <p:sp>
          <p:nvSpPr>
            <p:cNvPr id="50191" name="Line 7">
              <a:extLst>
                <a:ext uri="{FF2B5EF4-FFF2-40B4-BE49-F238E27FC236}">
                  <a16:creationId xmlns:a16="http://schemas.microsoft.com/office/drawing/2014/main" id="{50EC1AC5-808D-465E-8515-87F930D4447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62513" y="22939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50192" name="Line 8">
              <a:extLst>
                <a:ext uri="{FF2B5EF4-FFF2-40B4-BE49-F238E27FC236}">
                  <a16:creationId xmlns:a16="http://schemas.microsoft.com/office/drawing/2014/main" id="{FF3BF4D7-9993-4D6E-9D98-1187DE585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4575" y="2535238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50180" name="Rectangle 9">
            <a:extLst>
              <a:ext uri="{FF2B5EF4-FFF2-40B4-BE49-F238E27FC236}">
                <a16:creationId xmlns:a16="http://schemas.microsoft.com/office/drawing/2014/main" id="{E3FF3C03-0D59-45CE-894F-1FD5CF87BD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3419475"/>
            <a:ext cx="7029450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 = displacement into outer-index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1</a:t>
            </a:r>
            <a:r>
              <a:rPr kumimoji="0" lang="en-US" altLang="en-US" sz="2000" dirty="0"/>
              <a:t> is used as follows:</a:t>
            </a:r>
          </a:p>
        </p:txBody>
      </p:sp>
      <p:grpSp>
        <p:nvGrpSpPr>
          <p:cNvPr id="50181" name="Group 2">
            <a:extLst>
              <a:ext uri="{FF2B5EF4-FFF2-40B4-BE49-F238E27FC236}">
                <a16:creationId xmlns:a16="http://schemas.microsoft.com/office/drawing/2014/main" id="{0EF3481D-A173-460D-8088-A5D67C20C927}"/>
              </a:ext>
            </a:extLst>
          </p:cNvPr>
          <p:cNvGrpSpPr>
            <a:grpSpLocks/>
          </p:cNvGrpSpPr>
          <p:nvPr/>
        </p:nvGrpSpPr>
        <p:grpSpPr bwMode="auto">
          <a:xfrm>
            <a:off x="3662363" y="4116388"/>
            <a:ext cx="1641475" cy="852487"/>
            <a:chOff x="3662363" y="4116388"/>
            <a:chExt cx="1641475" cy="852487"/>
          </a:xfrm>
        </p:grpSpPr>
        <p:sp>
          <p:nvSpPr>
            <p:cNvPr id="50183" name="Text Box 10">
              <a:extLst>
                <a:ext uri="{FF2B5EF4-FFF2-40B4-BE49-F238E27FC236}">
                  <a16:creationId xmlns:a16="http://schemas.microsoft.com/office/drawing/2014/main" id="{F00DBD08-0308-47FB-89B7-BD84B0C46D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62363" y="4383088"/>
              <a:ext cx="920750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1</a:t>
              </a:r>
              <a:r>
                <a:rPr kumimoji="0" lang="en-US" altLang="en-US" sz="1600"/>
                <a:t> / 512</a:t>
              </a:r>
            </a:p>
          </p:txBody>
        </p:sp>
        <p:sp>
          <p:nvSpPr>
            <p:cNvPr id="50184" name="Text Box 11">
              <a:extLst>
                <a:ext uri="{FF2B5EF4-FFF2-40B4-BE49-F238E27FC236}">
                  <a16:creationId xmlns:a16="http://schemas.microsoft.com/office/drawing/2014/main" id="{AEBF2BBF-930A-4F48-B2CC-4B7D3E40A0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116388"/>
              <a:ext cx="420688" cy="3397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Q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50185" name="Text Box 12">
              <a:extLst>
                <a:ext uri="{FF2B5EF4-FFF2-40B4-BE49-F238E27FC236}">
                  <a16:creationId xmlns:a16="http://schemas.microsoft.com/office/drawing/2014/main" id="{42243007-74B6-4A69-9251-447C89FD3F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83150" y="4630738"/>
              <a:ext cx="407988" cy="3381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1600"/>
                <a:t>R</a:t>
              </a:r>
              <a:r>
                <a:rPr kumimoji="0" lang="en-US" altLang="en-US" sz="1600" baseline="-25000"/>
                <a:t>2</a:t>
              </a:r>
              <a:endParaRPr kumimoji="0" lang="en-US" altLang="en-US" sz="1600"/>
            </a:p>
          </p:txBody>
        </p:sp>
        <p:sp>
          <p:nvSpPr>
            <p:cNvPr id="50186" name="Line 13">
              <a:extLst>
                <a:ext uri="{FF2B5EF4-FFF2-40B4-BE49-F238E27FC236}">
                  <a16:creationId xmlns:a16="http://schemas.microsoft.com/office/drawing/2014/main" id="{9A6FBF48-7291-40B7-9F25-D60A793F6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95800" y="43084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  <p:sp>
          <p:nvSpPr>
            <p:cNvPr id="50187" name="Line 14">
              <a:extLst>
                <a:ext uri="{FF2B5EF4-FFF2-40B4-BE49-F238E27FC236}">
                  <a16:creationId xmlns:a16="http://schemas.microsoft.com/office/drawing/2014/main" id="{623102E3-8675-4750-BA77-31AB745B7F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7863" y="4549775"/>
              <a:ext cx="419100" cy="203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1435" tIns="45718" rIns="91435" bIns="45718" anchor="ctr"/>
            <a:lstStyle/>
            <a:p>
              <a:endParaRPr lang="en-US"/>
            </a:p>
          </p:txBody>
        </p:sp>
      </p:grpSp>
      <p:sp>
        <p:nvSpPr>
          <p:cNvPr id="50182" name="Rectangle 15">
            <a:extLst>
              <a:ext uri="{FF2B5EF4-FFF2-40B4-BE49-F238E27FC236}">
                <a16:creationId xmlns:a16="http://schemas.microsoft.com/office/drawing/2014/main" id="{A2308E0E-D63A-49C0-A007-F40D6C0BB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1375" y="5075238"/>
            <a:ext cx="7029450" cy="738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342900" indent="-34290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896938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Q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= displacement into block of index table</a:t>
            </a:r>
          </a:p>
          <a:p>
            <a:pPr lvl="1">
              <a:spcBef>
                <a:spcPct val="0"/>
              </a:spcBef>
              <a:buClr>
                <a:schemeClr val="accent2"/>
              </a:buClr>
              <a:buSzTx/>
              <a:buFontTx/>
              <a:buNone/>
            </a:pPr>
            <a:r>
              <a:rPr kumimoji="0" lang="en-US" altLang="en-US" sz="2000" i="1" dirty="0"/>
              <a:t>R</a:t>
            </a:r>
            <a:r>
              <a:rPr kumimoji="0" lang="en-US" altLang="en-US" sz="2000" baseline="-25000" dirty="0"/>
              <a:t>2</a:t>
            </a:r>
            <a:r>
              <a:rPr kumimoji="0" lang="en-US" altLang="en-US" sz="2000" dirty="0"/>
              <a:t> displacement into block of </a:t>
            </a:r>
            <a:r>
              <a:rPr kumimoji="0" lang="en-US" altLang="en-US" sz="2000" dirty="0" smtClean="0"/>
              <a:t>file</a:t>
            </a:r>
            <a:endParaRPr kumimoji="0" lang="en-US" altLang="en-US" sz="2000" dirty="0"/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DA9B5ED8-850D-4F58-AA1E-BBB797E463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7122" y="232775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>
            <a:extLst>
              <a:ext uri="{FF2B5EF4-FFF2-40B4-BE49-F238E27FC236}">
                <a16:creationId xmlns:a16="http://schemas.microsoft.com/office/drawing/2014/main" id="{BA7C4234-93E7-4DDE-9713-1C50BCBF79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700" y="240489"/>
            <a:ext cx="76581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Indexed Allocation – Mapping (Cont.)</a:t>
            </a:r>
          </a:p>
        </p:txBody>
      </p:sp>
      <p:pic>
        <p:nvPicPr>
          <p:cNvPr id="52226" name="Picture 3">
            <a:extLst>
              <a:ext uri="{FF2B5EF4-FFF2-40B4-BE49-F238E27FC236}">
                <a16:creationId xmlns:a16="http://schemas.microsoft.com/office/drawing/2014/main" id="{C30A5513-AB71-41F0-AEA1-3328AE935D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1312863"/>
            <a:ext cx="6980237" cy="438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extBox 3">
            <a:extLst>
              <a:ext uri="{FF2B5EF4-FFF2-40B4-BE49-F238E27FC236}">
                <a16:creationId xmlns:a16="http://schemas.microsoft.com/office/drawing/2014/main" id="{768768F4-3718-4790-B9AC-4FC521C35B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" y="5788025"/>
            <a:ext cx="79311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More index blocks than can be addressed with 32-bit file pointer</a:t>
            </a:r>
          </a:p>
        </p:txBody>
      </p:sp>
      <p:sp>
        <p:nvSpPr>
          <p:cNvPr id="54275" name="TextBox 1">
            <a:extLst>
              <a:ext uri="{FF2B5EF4-FFF2-40B4-BE49-F238E27FC236}">
                <a16:creationId xmlns:a16="http://schemas.microsoft.com/office/drawing/2014/main" id="{DA74B247-4F17-4851-BF64-50E5F5BEDF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13" y="1111250"/>
            <a:ext cx="7512050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>
                <a:latin typeface="Verdana" panose="020B0604030504040204" pitchFamily="34" charset="0"/>
              </a:rPr>
              <a:t>4K bytes per block, 32-bit addresses</a:t>
            </a:r>
          </a:p>
        </p:txBody>
      </p:sp>
      <p:pic>
        <p:nvPicPr>
          <p:cNvPr id="54276" name="Picture 2">
            <a:extLst>
              <a:ext uri="{FF2B5EF4-FFF2-40B4-BE49-F238E27FC236}">
                <a16:creationId xmlns:a16="http://schemas.microsoft.com/office/drawing/2014/main" id="{152F27BF-8820-44D2-9777-51D3EFB5F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25" y="1712913"/>
            <a:ext cx="4146550" cy="3941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6C8B0BD-3E8A-4E84-BB1E-30F03FD69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212" y="251437"/>
            <a:ext cx="7875587" cy="576262"/>
          </a:xfrm>
        </p:spPr>
        <p:txBody>
          <a:bodyPr/>
          <a:lstStyle/>
          <a:p>
            <a:r>
              <a:rPr lang="en-US" altLang="en-US" dirty="0"/>
              <a:t>Combined Scheme:  UNIX UFS 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>
            <a:extLst>
              <a:ext uri="{FF2B5EF4-FFF2-40B4-BE49-F238E27FC236}">
                <a16:creationId xmlns:a16="http://schemas.microsoft.com/office/drawing/2014/main" id="{A1D75EC5-CCA9-476B-B4DD-E093FF90E2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6570" y="1462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Objectives</a:t>
            </a:r>
          </a:p>
        </p:txBody>
      </p:sp>
      <p:sp>
        <p:nvSpPr>
          <p:cNvPr id="9218" name="Rectangle 3">
            <a:extLst>
              <a:ext uri="{FF2B5EF4-FFF2-40B4-BE49-F238E27FC236}">
                <a16:creationId xmlns:a16="http://schemas.microsoft.com/office/drawing/2014/main" id="{9269339B-7F5B-4404-8408-56CE50459F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3294" y="1233488"/>
            <a:ext cx="7327900" cy="4530725"/>
          </a:xfrm>
        </p:spPr>
        <p:txBody>
          <a:bodyPr/>
          <a:lstStyle/>
          <a:p>
            <a:r>
              <a:rPr lang="en-US" altLang="en-US" sz="2400" dirty="0"/>
              <a:t>Describe the details of implementing local file systems and directory structures</a:t>
            </a:r>
          </a:p>
          <a:p>
            <a:r>
              <a:rPr lang="en-US" altLang="en-US" sz="2400" dirty="0"/>
              <a:t>Discuss </a:t>
            </a:r>
            <a:r>
              <a:rPr lang="en-US" altLang="en-US" sz="2400" dirty="0">
                <a:solidFill>
                  <a:srgbClr val="0000FF"/>
                </a:solidFill>
              </a:rPr>
              <a:t>block allocation </a:t>
            </a:r>
            <a:r>
              <a:rPr lang="en-US" altLang="en-US" sz="2400" dirty="0"/>
              <a:t>and free-block algorithms and trade-offs</a:t>
            </a:r>
          </a:p>
          <a:p>
            <a:r>
              <a:rPr lang="en-US" altLang="en-US" sz="2400" dirty="0"/>
              <a:t>Explore file system efficiency and performance issues</a:t>
            </a:r>
          </a:p>
          <a:p>
            <a:r>
              <a:rPr lang="en-US" altLang="en-US" sz="2400" dirty="0"/>
              <a:t>Look at recovery from file system failures</a:t>
            </a:r>
          </a:p>
          <a:p>
            <a:r>
              <a:rPr lang="en-US" altLang="en-US" sz="2400" dirty="0"/>
              <a:t>Describe the WAFL file system as a concrete example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Title 1">
            <a:extLst>
              <a:ext uri="{FF2B5EF4-FFF2-40B4-BE49-F238E27FC236}">
                <a16:creationId xmlns:a16="http://schemas.microsoft.com/office/drawing/2014/main" id="{D30FA68E-B833-41C0-B106-79543D739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r>
              <a:rPr lang="en-US" altLang="en-US" dirty="0"/>
              <a:t>Performance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C896B287-3FBB-473F-ACED-B39602FBE4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9950" y="1138238"/>
            <a:ext cx="7658230" cy="4530725"/>
          </a:xfrm>
        </p:spPr>
        <p:txBody>
          <a:bodyPr/>
          <a:lstStyle/>
          <a:p>
            <a:r>
              <a:rPr lang="en-US" altLang="en-US" dirty="0"/>
              <a:t>Best method depends on file access type</a:t>
            </a:r>
          </a:p>
          <a:p>
            <a:pPr lvl="1"/>
            <a:r>
              <a:rPr lang="en-US" altLang="en-US" dirty="0"/>
              <a:t>Contiguous great for sequential and random</a:t>
            </a:r>
          </a:p>
          <a:p>
            <a:r>
              <a:rPr lang="en-US" altLang="en-US" dirty="0"/>
              <a:t>Linked good for sequential, not random</a:t>
            </a:r>
          </a:p>
          <a:p>
            <a:pPr lvl="1"/>
            <a:r>
              <a:rPr lang="en-US" altLang="en-US" dirty="0"/>
              <a:t>Declare access type at creation -&gt; select either contiguous or linked</a:t>
            </a:r>
          </a:p>
          <a:p>
            <a:r>
              <a:rPr lang="en-US" altLang="en-US" dirty="0"/>
              <a:t>Indexed more complex</a:t>
            </a:r>
          </a:p>
          <a:p>
            <a:pPr lvl="1"/>
            <a:r>
              <a:rPr lang="en-US" altLang="en-US" dirty="0"/>
              <a:t>Single block access could require 2 index block reads then data block read</a:t>
            </a:r>
          </a:p>
          <a:p>
            <a:pPr lvl="1"/>
            <a:r>
              <a:rPr lang="en-US" altLang="en-US" dirty="0"/>
              <a:t>Clustering can help improve throughput, reduce CPU overhead</a:t>
            </a:r>
          </a:p>
          <a:p>
            <a:r>
              <a:rPr lang="en-US" altLang="en-US" dirty="0"/>
              <a:t>For NVM, no disk head so different algorithms and optimizations needed</a:t>
            </a:r>
          </a:p>
          <a:p>
            <a:pPr lvl="1"/>
            <a:r>
              <a:rPr lang="en-US" altLang="en-US" dirty="0"/>
              <a:t>Using old algorithm </a:t>
            </a:r>
            <a:r>
              <a:rPr lang="en-US" altLang="en-US" dirty="0" smtClean="0"/>
              <a:t>takes </a:t>
            </a:r>
            <a:r>
              <a:rPr lang="en-US" altLang="en-US" dirty="0"/>
              <a:t>many CPU cycles trying to avoid non-existent head movement</a:t>
            </a:r>
          </a:p>
          <a:p>
            <a:pPr lvl="1"/>
            <a:r>
              <a:rPr lang="en-US" altLang="en-US" dirty="0"/>
              <a:t>With NVM goal is to reduce CPU cycles and overall path needed for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>
            <a:extLst>
              <a:ext uri="{FF2B5EF4-FFF2-40B4-BE49-F238E27FC236}">
                <a16:creationId xmlns:a16="http://schemas.microsoft.com/office/drawing/2014/main" id="{48684791-F3E3-4F11-BC3E-406CF1949D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r>
              <a:rPr lang="en-US" altLang="en-US"/>
              <a:t>Performance (Cont.)</a:t>
            </a: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04AF507D-D1D9-45FD-987C-8CDE64008B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6193" y="1138238"/>
            <a:ext cx="7652656" cy="4530725"/>
          </a:xfrm>
        </p:spPr>
        <p:txBody>
          <a:bodyPr/>
          <a:lstStyle/>
          <a:p>
            <a:r>
              <a:rPr lang="en-US" altLang="en-US" sz="2000" dirty="0"/>
              <a:t>Adding instructions to the execution path to save one disk I/O is reasonable</a:t>
            </a:r>
          </a:p>
          <a:p>
            <a:pPr lvl="1"/>
            <a:r>
              <a:rPr lang="en-US" altLang="en-US" sz="2000" dirty="0"/>
              <a:t>Intel Core i7 Extreme Edition 990x (2011) at </a:t>
            </a:r>
            <a:r>
              <a:rPr lang="en-US" altLang="en-US" sz="2000" dirty="0" smtClean="0"/>
              <a:t>3.46GHz </a:t>
            </a:r>
            <a:r>
              <a:rPr lang="en-US" altLang="en-US" sz="2000" dirty="0"/>
              <a:t>= 159,000 MIPS</a:t>
            </a:r>
          </a:p>
          <a:p>
            <a:pPr lvl="2"/>
            <a:r>
              <a:rPr lang="en-US" altLang="en-US" sz="2000" dirty="0"/>
              <a:t>http://en.wikipedia.org/wiki/Instructions_per_second</a:t>
            </a:r>
          </a:p>
          <a:p>
            <a:pPr lvl="1"/>
            <a:r>
              <a:rPr lang="en-US" altLang="en-US" sz="2000" dirty="0"/>
              <a:t>Typical disk drive at 250 I/</a:t>
            </a:r>
            <a:r>
              <a:rPr lang="en-US" altLang="en-US" sz="2000" dirty="0" err="1"/>
              <a:t>Os</a:t>
            </a:r>
            <a:r>
              <a:rPr lang="en-US" altLang="en-US" sz="2000" dirty="0"/>
              <a:t> per second</a:t>
            </a:r>
          </a:p>
          <a:p>
            <a:pPr lvl="2"/>
            <a:r>
              <a:rPr lang="en-US" altLang="en-US" sz="2000" dirty="0"/>
              <a:t>159,000 MIPS / 250 = 630 million instructions during one disk I/O </a:t>
            </a:r>
          </a:p>
          <a:p>
            <a:pPr lvl="1"/>
            <a:r>
              <a:rPr lang="en-US" altLang="en-US" sz="2000" dirty="0"/>
              <a:t>Fast SSD drives provide 60,000 IOPS</a:t>
            </a:r>
          </a:p>
          <a:p>
            <a:pPr lvl="2"/>
            <a:r>
              <a:rPr lang="en-US" altLang="en-US" sz="2000" dirty="0"/>
              <a:t>159,000 MIPS / 60,000 = 2.65 millions instructions during one disk I/O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>
            <a:extLst>
              <a:ext uri="{FF2B5EF4-FFF2-40B4-BE49-F238E27FC236}">
                <a16:creationId xmlns:a16="http://schemas.microsoft.com/office/drawing/2014/main" id="{D8A91CD5-FE83-4A4C-A1F9-18F81B308D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8243" y="245093"/>
            <a:ext cx="752792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</a:t>
            </a:r>
          </a:p>
        </p:txBody>
      </p:sp>
      <p:sp>
        <p:nvSpPr>
          <p:cNvPr id="58370" name="Rectangle 3">
            <a:extLst>
              <a:ext uri="{FF2B5EF4-FFF2-40B4-BE49-F238E27FC236}">
                <a16:creationId xmlns:a16="http://schemas.microsoft.com/office/drawing/2014/main" id="{78A2FABB-4281-4B28-ACD1-C9796D0379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129" y="1239838"/>
            <a:ext cx="7653039" cy="501650"/>
          </a:xfrm>
        </p:spPr>
        <p:txBody>
          <a:bodyPr/>
          <a:lstStyle/>
          <a:p>
            <a:r>
              <a:rPr lang="en-US" altLang="en-US" dirty="0"/>
              <a:t>File system maintains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free-space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list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to track available blocks/clusters</a:t>
            </a:r>
          </a:p>
          <a:p>
            <a:pPr lvl="1"/>
            <a:r>
              <a:rPr lang="en-US" altLang="en-US" dirty="0"/>
              <a:t>(Using term </a:t>
            </a:r>
            <a:r>
              <a:rPr lang="ja-JP" altLang="en-US" dirty="0"/>
              <a:t>“</a:t>
            </a:r>
            <a:r>
              <a:rPr lang="en-US" altLang="ja-JP" dirty="0"/>
              <a:t>block</a:t>
            </a:r>
            <a:r>
              <a:rPr lang="ja-JP" altLang="en-US" dirty="0"/>
              <a:t>”</a:t>
            </a:r>
            <a:r>
              <a:rPr lang="en-US" altLang="ja-JP" dirty="0"/>
              <a:t> for simplicity)</a:t>
            </a:r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vector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bit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map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 (</a:t>
            </a:r>
            <a:r>
              <a:rPr lang="en-US" altLang="en-US" b="1" i="1" dirty="0"/>
              <a:t>n</a:t>
            </a:r>
            <a:r>
              <a:rPr lang="en-US" altLang="en-US" dirty="0"/>
              <a:t> blocks)</a:t>
            </a:r>
          </a:p>
        </p:txBody>
      </p:sp>
      <p:grpSp>
        <p:nvGrpSpPr>
          <p:cNvPr id="58371" name="Group 1">
            <a:extLst>
              <a:ext uri="{FF2B5EF4-FFF2-40B4-BE49-F238E27FC236}">
                <a16:creationId xmlns:a16="http://schemas.microsoft.com/office/drawing/2014/main" id="{7BC7A96A-A4BD-4E26-B8CD-B48268F5DE36}"/>
              </a:ext>
            </a:extLst>
          </p:cNvPr>
          <p:cNvGrpSpPr>
            <a:grpSpLocks/>
          </p:cNvGrpSpPr>
          <p:nvPr/>
        </p:nvGrpSpPr>
        <p:grpSpPr bwMode="auto">
          <a:xfrm>
            <a:off x="2630488" y="2632955"/>
            <a:ext cx="3878262" cy="1944687"/>
            <a:chOff x="2784475" y="2216150"/>
            <a:chExt cx="3878263" cy="1944688"/>
          </a:xfrm>
        </p:grpSpPr>
        <p:sp>
          <p:nvSpPr>
            <p:cNvPr id="58375" name="Rectangle 4">
              <a:extLst>
                <a:ext uri="{FF2B5EF4-FFF2-40B4-BE49-F238E27FC236}">
                  <a16:creationId xmlns:a16="http://schemas.microsoft.com/office/drawing/2014/main" id="{AB54A8BB-9D7F-44CC-BFF8-70F4234A2A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783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6" name="Rectangle 5">
              <a:extLst>
                <a:ext uri="{FF2B5EF4-FFF2-40B4-BE49-F238E27FC236}">
                  <a16:creationId xmlns:a16="http://schemas.microsoft.com/office/drawing/2014/main" id="{EAEF655E-33E9-4B70-B49C-A4A8CBEA5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64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7" name="Rectangle 6">
              <a:extLst>
                <a:ext uri="{FF2B5EF4-FFF2-40B4-BE49-F238E27FC236}">
                  <a16:creationId xmlns:a16="http://schemas.microsoft.com/office/drawing/2014/main" id="{C0A6BE61-E844-430E-976F-0089E85BF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75063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8" name="Rectangle 7">
              <a:extLst>
                <a:ext uri="{FF2B5EF4-FFF2-40B4-BE49-F238E27FC236}">
                  <a16:creationId xmlns:a16="http://schemas.microsoft.com/office/drawing/2014/main" id="{FB0D5A0C-899B-49E9-B986-F319B13905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3675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79" name="Rectangle 8">
              <a:extLst>
                <a:ext uri="{FF2B5EF4-FFF2-40B4-BE49-F238E27FC236}">
                  <a16:creationId xmlns:a16="http://schemas.microsoft.com/office/drawing/2014/main" id="{7BE858CC-2082-47B5-B5A0-81C087F9A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32288" y="2627313"/>
              <a:ext cx="360362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0" name="Rectangle 9">
              <a:extLst>
                <a:ext uri="{FF2B5EF4-FFF2-40B4-BE49-F238E27FC236}">
                  <a16:creationId xmlns:a16="http://schemas.microsoft.com/office/drawing/2014/main" id="{04B6F0F4-8794-4DC3-82C0-1B450CEF2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6090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1" name="Rectangle 10">
              <a:extLst>
                <a:ext uri="{FF2B5EF4-FFF2-40B4-BE49-F238E27FC236}">
                  <a16:creationId xmlns:a16="http://schemas.microsoft.com/office/drawing/2014/main" id="{685CDFC0-E903-4D6C-BFA7-C133751C8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22850" y="2627313"/>
              <a:ext cx="1219200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en-US" altLang="en-US" sz="2000"/>
                <a:t>…</a:t>
              </a:r>
              <a:endParaRPr kumimoji="0" lang="en-US" altLang="en-US"/>
            </a:p>
          </p:txBody>
        </p:sp>
        <p:sp>
          <p:nvSpPr>
            <p:cNvPr id="58382" name="Rectangle 11">
              <a:extLst>
                <a:ext uri="{FF2B5EF4-FFF2-40B4-BE49-F238E27FC236}">
                  <a16:creationId xmlns:a16="http://schemas.microsoft.com/office/drawing/2014/main" id="{AF21A2ED-8D6B-48C1-B1C8-71C3895D62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2050" y="2627313"/>
              <a:ext cx="360363" cy="36195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35" tIns="45718" rIns="91435" bIns="45718" anchor="ctr"/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>
                <a:latin typeface="Verdana" panose="020B0604030504040204" pitchFamily="34" charset="0"/>
              </a:endParaRPr>
            </a:p>
          </p:txBody>
        </p:sp>
        <p:sp>
          <p:nvSpPr>
            <p:cNvPr id="58383" name="Text Box 12">
              <a:extLst>
                <a:ext uri="{FF2B5EF4-FFF2-40B4-BE49-F238E27FC236}">
                  <a16:creationId xmlns:a16="http://schemas.microsoft.com/office/drawing/2014/main" id="{DF4E7314-1B2A-41B3-A9A8-3E758D4602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0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0</a:t>
              </a:r>
            </a:p>
          </p:txBody>
        </p:sp>
        <p:sp>
          <p:nvSpPr>
            <p:cNvPr id="58384" name="Text Box 13">
              <a:extLst>
                <a:ext uri="{FF2B5EF4-FFF2-40B4-BE49-F238E27FC236}">
                  <a16:creationId xmlns:a16="http://schemas.microsoft.com/office/drawing/2014/main" id="{B8BC4A03-7296-496D-8FA7-15DF9474B9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448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1</a:t>
              </a:r>
            </a:p>
          </p:txBody>
        </p:sp>
        <p:sp>
          <p:nvSpPr>
            <p:cNvPr id="58385" name="Text Box 14">
              <a:extLst>
                <a:ext uri="{FF2B5EF4-FFF2-40B4-BE49-F238E27FC236}">
                  <a16:creationId xmlns:a16="http://schemas.microsoft.com/office/drawing/2014/main" id="{81AAB3E4-73EA-4D39-ACC8-D197152F69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063" y="2216150"/>
              <a:ext cx="312737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2</a:t>
              </a:r>
            </a:p>
          </p:txBody>
        </p:sp>
        <p:sp>
          <p:nvSpPr>
            <p:cNvPr id="58386" name="Text Box 15">
              <a:extLst>
                <a:ext uri="{FF2B5EF4-FFF2-40B4-BE49-F238E27FC236}">
                  <a16:creationId xmlns:a16="http://schemas.microsoft.com/office/drawing/2014/main" id="{BD4DA68C-97F8-46D1-A62A-5BE1909C8B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2513" y="2216150"/>
              <a:ext cx="530225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b="1" i="1"/>
                <a:t>n</a:t>
              </a:r>
              <a:r>
                <a:rPr kumimoji="0" lang="en-US" altLang="en-US"/>
                <a:t>-1</a:t>
              </a:r>
            </a:p>
          </p:txBody>
        </p:sp>
        <p:sp>
          <p:nvSpPr>
            <p:cNvPr id="58387" name="Text Box 16">
              <a:extLst>
                <a:ext uri="{FF2B5EF4-FFF2-40B4-BE49-F238E27FC236}">
                  <a16:creationId xmlns:a16="http://schemas.microsoft.com/office/drawing/2014/main" id="{B98C3328-381D-42C1-819D-C8CE8A856E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84475" y="3479800"/>
              <a:ext cx="819150" cy="3683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/>
                <a:t>bit[</a:t>
              </a:r>
              <a:r>
                <a:rPr kumimoji="0" lang="en-US" altLang="en-US" b="1" i="1"/>
                <a:t>i</a:t>
              </a:r>
              <a:r>
                <a:rPr kumimoji="0" lang="en-US" altLang="en-US"/>
                <a:t>] =</a:t>
              </a:r>
            </a:p>
          </p:txBody>
        </p:sp>
        <p:sp>
          <p:nvSpPr>
            <p:cNvPr id="58388" name="Text Box 17">
              <a:extLst>
                <a:ext uri="{FF2B5EF4-FFF2-40B4-BE49-F238E27FC236}">
                  <a16:creationId xmlns:a16="http://schemas.microsoft.com/office/drawing/2014/main" id="{91ED6486-921C-4FE8-BAEA-91E800E031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-5400000">
              <a:off x="3142456" y="3482182"/>
              <a:ext cx="957263" cy="400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algn="ctr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sz="2000">
                  <a:sym typeface="MT Extra" panose="05050102010205020202" pitchFamily="18" charset="2"/>
                </a:rPr>
                <a:t></a:t>
              </a:r>
              <a:endParaRPr kumimoji="0" lang="en-US" altLang="en-US" sz="5400">
                <a:sym typeface="Monotype Sorts" pitchFamily="-84" charset="2"/>
              </a:endParaRPr>
            </a:p>
          </p:txBody>
        </p:sp>
        <p:sp>
          <p:nvSpPr>
            <p:cNvPr id="58389" name="Text Box 18">
              <a:extLst>
                <a:ext uri="{FF2B5EF4-FFF2-40B4-BE49-F238E27FC236}">
                  <a16:creationId xmlns:a16="http://schemas.microsoft.com/office/drawing/2014/main" id="{23F847D8-A861-41B8-9596-669E38669B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9850" y="3281363"/>
              <a:ext cx="2451100" cy="784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5" tIns="45718" rIns="91435" bIns="45718" anchor="ctr">
              <a:spAutoFit/>
            </a:bodyPr>
            <a:lstStyle>
              <a:lvl1pPr>
                <a:spcBef>
                  <a:spcPct val="35000"/>
                </a:spcBef>
                <a:buClr>
                  <a:srgbClr val="993300"/>
                </a:buClr>
                <a:buSzPct val="90000"/>
                <a:buFont typeface="Monotype Sorts" pitchFamily="-84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rgbClr val="CC6600"/>
                </a:buClr>
                <a:buSzPct val="80000"/>
                <a:buFont typeface="Monotype Sorts" pitchFamily="-84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009900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SzPct val="7500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rgbClr val="FF0066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/>
                <a:t>1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free</a:t>
              </a:r>
            </a:p>
            <a:p>
              <a:pPr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0" lang="en-US" altLang="en-US" dirty="0">
                  <a:sym typeface="Symbol" panose="05050102010706020507" pitchFamily="18" charset="2"/>
                </a:rPr>
                <a:t>0 </a:t>
              </a:r>
              <a:r>
                <a:rPr kumimoji="0" lang="en-US" altLang="en-US" dirty="0"/>
                <a:t> </a:t>
              </a:r>
              <a:r>
                <a:rPr kumimoji="0" lang="en-US" altLang="en-US" dirty="0">
                  <a:sym typeface="Symbol" panose="05050102010706020507" pitchFamily="18" charset="2"/>
                </a:rPr>
                <a:t> block[</a:t>
              </a:r>
              <a:r>
                <a:rPr kumimoji="0" lang="en-US" altLang="en-US" b="1" i="1" dirty="0">
                  <a:sym typeface="Symbol" panose="05050102010706020507" pitchFamily="18" charset="2"/>
                </a:rPr>
                <a:t>i</a:t>
              </a:r>
              <a:r>
                <a:rPr kumimoji="0" lang="en-US" altLang="en-US" dirty="0">
                  <a:sym typeface="Symbol" panose="05050102010706020507" pitchFamily="18" charset="2"/>
                </a:rPr>
                <a:t>] occupied</a:t>
              </a:r>
            </a:p>
          </p:txBody>
        </p:sp>
      </p:grpSp>
      <p:sp>
        <p:nvSpPr>
          <p:cNvPr id="58372" name="Rectangle 19">
            <a:extLst>
              <a:ext uri="{FF2B5EF4-FFF2-40B4-BE49-F238E27FC236}">
                <a16:creationId xmlns:a16="http://schemas.microsoft.com/office/drawing/2014/main" id="{745ACD6F-2C21-4547-90C7-F316F19677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604" y="4539510"/>
            <a:ext cx="7029450" cy="447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dirty="0"/>
              <a:t>Block number calculation</a:t>
            </a:r>
          </a:p>
        </p:txBody>
      </p:sp>
      <p:sp>
        <p:nvSpPr>
          <p:cNvPr id="58373" name="Text Box 20">
            <a:extLst>
              <a:ext uri="{FF2B5EF4-FFF2-40B4-BE49-F238E27FC236}">
                <a16:creationId xmlns:a16="http://schemas.microsoft.com/office/drawing/2014/main" id="{9C07AA0E-37F8-4973-89FF-929FE9608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3050" y="4956175"/>
            <a:ext cx="30765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5" tIns="45718" rIns="91435" bIns="45718" anchor="ctr"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(number of bits per word) *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(number of 0-value words) +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offset of first 1 bit</a:t>
            </a:r>
          </a:p>
        </p:txBody>
      </p:sp>
      <p:sp>
        <p:nvSpPr>
          <p:cNvPr id="58374" name="Rectangle 19">
            <a:extLst>
              <a:ext uri="{FF2B5EF4-FFF2-40B4-BE49-F238E27FC236}">
                <a16:creationId xmlns:a16="http://schemas.microsoft.com/office/drawing/2014/main" id="{36D2DA80-48A7-47FB-B116-27AD80B31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5705" y="5832475"/>
            <a:ext cx="7029450" cy="449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35" tIns="45718" rIns="91435" bIns="45718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20000"/>
              </a:spcBef>
              <a:buClr>
                <a:schemeClr val="folHlink"/>
              </a:buClr>
              <a:buSzTx/>
              <a:buFontTx/>
              <a:buNone/>
            </a:pPr>
            <a:r>
              <a:rPr lang="en-US" altLang="en-US" dirty="0"/>
              <a:t>CPUs have instructions to return offset within word of first </a:t>
            </a:r>
            <a:r>
              <a:rPr lang="ja-JP" altLang="en-US" dirty="0"/>
              <a:t>“</a:t>
            </a:r>
            <a:r>
              <a:rPr lang="en-US" altLang="ja-JP" dirty="0"/>
              <a:t>1</a:t>
            </a:r>
            <a:r>
              <a:rPr lang="ja-JP" altLang="en-US" dirty="0"/>
              <a:t>”</a:t>
            </a:r>
            <a:r>
              <a:rPr lang="en-US" altLang="ja-JP" dirty="0"/>
              <a:t> bit</a:t>
            </a:r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2">
            <a:extLst>
              <a:ext uri="{FF2B5EF4-FFF2-40B4-BE49-F238E27FC236}">
                <a16:creationId xmlns:a16="http://schemas.microsoft.com/office/drawing/2014/main" id="{BEDF8CE5-28DC-4A96-86AB-A598C37F51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6726" y="242306"/>
            <a:ext cx="74914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Free-Space Management (Cont.)</a:t>
            </a:r>
          </a:p>
        </p:txBody>
      </p:sp>
      <p:sp>
        <p:nvSpPr>
          <p:cNvPr id="60418" name="Rectangle 3">
            <a:extLst>
              <a:ext uri="{FF2B5EF4-FFF2-40B4-BE49-F238E27FC236}">
                <a16:creationId xmlns:a16="http://schemas.microsoft.com/office/drawing/2014/main" id="{7A812EB5-4DBA-48F0-B9AB-C038E1D0CC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7274" y="1291291"/>
            <a:ext cx="7592914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Bit map requires extra space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Example: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block size = 4KB =  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bytes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disk size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 bytes (1 terabyte)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</a:t>
            </a:r>
            <a:r>
              <a:rPr lang="en-US" altLang="en-US" sz="2400" b="1" i="1" dirty="0"/>
              <a:t>n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40</a:t>
            </a:r>
            <a:r>
              <a:rPr lang="en-US" altLang="en-US" sz="2400" dirty="0"/>
              <a:t>/2</a:t>
            </a:r>
            <a:r>
              <a:rPr lang="en-US" altLang="en-US" sz="2400" baseline="30000" dirty="0"/>
              <a:t>12</a:t>
            </a:r>
            <a:r>
              <a:rPr lang="en-US" altLang="en-US" sz="2400" dirty="0"/>
              <a:t> = 2</a:t>
            </a:r>
            <a:r>
              <a:rPr lang="en-US" altLang="en-US" sz="2400" baseline="30000" dirty="0"/>
              <a:t>28</a:t>
            </a:r>
            <a:r>
              <a:rPr lang="en-US" altLang="en-US" sz="2400" dirty="0"/>
              <a:t> bits (or 32MB)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2400" dirty="0"/>
              <a:t>		if clusters of 4 blocks -&gt; 8MB of memory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endParaRPr lang="en-US" altLang="en-US" sz="105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Easy to get contiguous files</a:t>
            </a:r>
          </a:p>
          <a:p>
            <a:pPr>
              <a:lnSpc>
                <a:spcPct val="90000"/>
              </a:lnSpc>
              <a:buFont typeface="Monotype Sorts" pitchFamily="-84" charset="2"/>
              <a:buNone/>
              <a:tabLst>
                <a:tab pos="1311275" algn="l"/>
              </a:tabLst>
            </a:pPr>
            <a:r>
              <a:rPr lang="en-US" altLang="en-US" sz="800" dirty="0"/>
              <a:t> 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>
            <a:extLst>
              <a:ext uri="{FF2B5EF4-FFF2-40B4-BE49-F238E27FC236}">
                <a16:creationId xmlns:a16="http://schemas.microsoft.com/office/drawing/2014/main" id="{F9C5946F-EEB5-4218-A1CC-636221109F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3288" y="247880"/>
            <a:ext cx="77835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Linked Free Space List on Disk</a:t>
            </a:r>
            <a:endParaRPr lang="en-US" altLang="en-US" sz="2400" dirty="0"/>
          </a:p>
        </p:txBody>
      </p:sp>
      <p:sp>
        <p:nvSpPr>
          <p:cNvPr id="62466" name="Rectangle 3">
            <a:extLst>
              <a:ext uri="{FF2B5EF4-FFF2-40B4-BE49-F238E27FC236}">
                <a16:creationId xmlns:a16="http://schemas.microsoft.com/office/drawing/2014/main" id="{CF2CA694-F690-4A32-8E7C-43C70E8CF1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2012" y="1147665"/>
            <a:ext cx="3706813" cy="4411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64008" tIns="32004" rIns="64008" bIns="32004"/>
          <a:lstStyle>
            <a:lvl1pPr marL="488950" indent="-488950">
              <a:spcBef>
                <a:spcPct val="35000"/>
              </a:spcBef>
              <a:buClr>
                <a:srgbClr val="993300"/>
              </a:buClr>
              <a:buSzPct val="90000"/>
              <a:buFont typeface="Monotype Sorts" pitchFamily="-84" charset="2"/>
              <a:buChar char="n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1060450" indent="-407988">
              <a:spcBef>
                <a:spcPct val="35000"/>
              </a:spcBef>
              <a:buClr>
                <a:srgbClr val="CC6600"/>
              </a:buClr>
              <a:buSzPct val="80000"/>
              <a:buFont typeface="Monotype Sorts" pitchFamily="-84" charset="2"/>
              <a:buChar char="l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panose="05030102010509060703" pitchFamily="18" charset="2"/>
              <a:buChar char="4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tabLst>
                <a:tab pos="1874838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Font typeface="Monotype Sorts" pitchFamily="-84" charset="2"/>
              <a:buNone/>
            </a:pPr>
            <a:r>
              <a:rPr lang="en-US" altLang="en-US" sz="1000" dirty="0"/>
              <a:t> </a:t>
            </a:r>
          </a:p>
          <a:p>
            <a:pPr>
              <a:lnSpc>
                <a:spcPct val="90000"/>
              </a:lnSpc>
              <a:buSzPct val="110000"/>
              <a:buFont typeface="Wingdings" panose="05000000000000000000" pitchFamily="2" charset="2"/>
              <a:buChar char="§"/>
            </a:pPr>
            <a:r>
              <a:rPr lang="en-US" altLang="en-US" sz="2400" dirty="0"/>
              <a:t>Linked list (free list)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Cannot get contiguous space easily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No waste of space</a:t>
            </a:r>
          </a:p>
          <a:p>
            <a:pPr lvl="1">
              <a:lnSpc>
                <a:spcPct val="90000"/>
              </a:lnSpc>
              <a:buSzPct val="110000"/>
              <a:buFont typeface="Arial" panose="020B0604020202020204" pitchFamily="34" charset="0"/>
              <a:buChar char="•"/>
            </a:pPr>
            <a:r>
              <a:rPr lang="en-US" altLang="en-US" sz="2400" dirty="0"/>
              <a:t>No need to traverse the entire list (if # free blocks recorded)</a:t>
            </a:r>
          </a:p>
          <a:p>
            <a:pPr lvl="1">
              <a:lnSpc>
                <a:spcPct val="90000"/>
              </a:lnSpc>
            </a:pPr>
            <a:endParaRPr lang="en-US" altLang="en-US" sz="800" dirty="0"/>
          </a:p>
        </p:txBody>
      </p:sp>
      <p:pic>
        <p:nvPicPr>
          <p:cNvPr id="62467" name="Picture 2">
            <a:extLst>
              <a:ext uri="{FF2B5EF4-FFF2-40B4-BE49-F238E27FC236}">
                <a16:creationId xmlns:a16="http://schemas.microsoft.com/office/drawing/2014/main" id="{DA0E0A99-0B0F-4CCB-A62A-54EB73C27C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7738" y="1397000"/>
            <a:ext cx="3524250" cy="4122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>
            <a:extLst>
              <a:ext uri="{FF2B5EF4-FFF2-40B4-BE49-F238E27FC236}">
                <a16:creationId xmlns:a16="http://schemas.microsoft.com/office/drawing/2014/main" id="{1098C2A5-CF6B-4248-A6D6-DB86C6F2D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3550" y="238549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4514" name="Content Placeholder 2">
            <a:extLst>
              <a:ext uri="{FF2B5EF4-FFF2-40B4-BE49-F238E27FC236}">
                <a16:creationId xmlns:a16="http://schemas.microsoft.com/office/drawing/2014/main" id="{14F57A10-9F0A-41E8-ACD6-D27485289F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771" y="1233488"/>
            <a:ext cx="7637751" cy="4530725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Grouping 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Modify linked list to store address of next </a:t>
            </a:r>
            <a:r>
              <a:rPr lang="en-US" altLang="en-US" sz="2400" i="1" dirty="0"/>
              <a:t>n-1</a:t>
            </a:r>
            <a:r>
              <a:rPr lang="en-US" altLang="en-US" sz="2400" dirty="0"/>
              <a:t> free blocks in first free block, plus a pointer to next block that contains free-block-pointers (like this one)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endParaRPr lang="en-US" altLang="en-US" sz="1000" dirty="0"/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Counting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Because space is frequently contiguously used and freed,  with contiguous-allocation allocation, extents, or clustering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Keep address of first free block and count of following free blocks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400" dirty="0"/>
              <a:t>Free space list then has entries containing addresses and counts</a:t>
            </a:r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>
            <a:extLst>
              <a:ext uri="{FF2B5EF4-FFF2-40B4-BE49-F238E27FC236}">
                <a16:creationId xmlns:a16="http://schemas.microsoft.com/office/drawing/2014/main" id="{491881A8-8893-4886-9AD4-DCADC503EF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04881" y="238549"/>
            <a:ext cx="8229600" cy="576262"/>
          </a:xfrm>
        </p:spPr>
        <p:txBody>
          <a:bodyPr/>
          <a:lstStyle/>
          <a:p>
            <a:r>
              <a:rPr lang="en-US" altLang="en-US" dirty="0"/>
              <a:t>Free-Space Management (Cont.)</a:t>
            </a:r>
          </a:p>
        </p:txBody>
      </p:sp>
      <p:sp>
        <p:nvSpPr>
          <p:cNvPr id="65538" name="Content Placeholder 2">
            <a:extLst>
              <a:ext uri="{FF2B5EF4-FFF2-40B4-BE49-F238E27FC236}">
                <a16:creationId xmlns:a16="http://schemas.microsoft.com/office/drawing/2014/main" id="{5CF6BD70-2FBB-44C6-9417-C6A3B50EC3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58416" y="1108075"/>
            <a:ext cx="7660433" cy="504031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Space Maps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Used in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ZFS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Consider meta-data I/O on very large file systems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Full data structures like bit maps </a:t>
            </a:r>
            <a:r>
              <a:rPr lang="en-US" altLang="en-US" dirty="0" err="1"/>
              <a:t>couldn</a:t>
            </a:r>
            <a:r>
              <a:rPr lang="ja-JP" altLang="en-US" dirty="0"/>
              <a:t>’</a:t>
            </a:r>
            <a:r>
              <a:rPr lang="en-US" altLang="ja-JP" dirty="0"/>
              <a:t>t fit in memory -&gt; thousands of I/</a:t>
            </a:r>
            <a:r>
              <a:rPr lang="en-US" altLang="ja-JP" dirty="0" err="1"/>
              <a:t>Os</a:t>
            </a:r>
            <a:endParaRPr lang="en-US" altLang="ja-JP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Divides device space into </a:t>
            </a:r>
            <a:r>
              <a:rPr lang="en-US" altLang="en-US" b="1" dirty="0" err="1">
                <a:solidFill>
                  <a:srgbClr val="006699"/>
                </a:solidFill>
                <a:latin typeface="+mj-lt"/>
              </a:rPr>
              <a:t>metaslab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units and manages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Given volume can contain hundreds of </a:t>
            </a:r>
            <a:r>
              <a:rPr lang="en-US" altLang="en-US" dirty="0" err="1"/>
              <a:t>metaslabs</a:t>
            </a: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Each </a:t>
            </a:r>
            <a:r>
              <a:rPr lang="en-US" altLang="en-US" dirty="0" err="1"/>
              <a:t>metaslab</a:t>
            </a:r>
            <a:r>
              <a:rPr lang="en-US" altLang="en-US" dirty="0"/>
              <a:t> has associated space map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Uses counting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But records to log file rather than file system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Log of all block activity, in time order, in counting format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 err="1"/>
              <a:t>Metaslab</a:t>
            </a:r>
            <a:r>
              <a:rPr lang="en-US" altLang="en-US" dirty="0"/>
              <a:t> activity -&gt; load space map into memory in balanced-tree structure, indexed  by offset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Replay log into that structure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dirty="0"/>
              <a:t>Combine contiguous free blocks into single entry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Title 1">
            <a:extLst>
              <a:ext uri="{FF2B5EF4-FFF2-40B4-BE49-F238E27FC236}">
                <a16:creationId xmlns:a16="http://schemas.microsoft.com/office/drawing/2014/main" id="{1930D92D-FCEC-464B-B735-40B966512F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18271" y="247880"/>
            <a:ext cx="8229600" cy="576262"/>
          </a:xfrm>
        </p:spPr>
        <p:txBody>
          <a:bodyPr/>
          <a:lstStyle/>
          <a:p>
            <a:r>
              <a:rPr lang="en-US" altLang="en-US" dirty="0" err="1"/>
              <a:t>TRIMing</a:t>
            </a:r>
            <a:r>
              <a:rPr lang="en-US" altLang="en-US" dirty="0"/>
              <a:t> Unused Blocks</a:t>
            </a:r>
          </a:p>
        </p:txBody>
      </p:sp>
      <p:sp>
        <p:nvSpPr>
          <p:cNvPr id="66562" name="Content Placeholder 2">
            <a:extLst>
              <a:ext uri="{FF2B5EF4-FFF2-40B4-BE49-F238E27FC236}">
                <a16:creationId xmlns:a16="http://schemas.microsoft.com/office/drawing/2014/main" id="{985B2951-1C1E-40EB-8860-CAF54C400C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6408" y="1259631"/>
            <a:ext cx="7539133" cy="4851433"/>
          </a:xfrm>
        </p:spPr>
        <p:txBody>
          <a:bodyPr/>
          <a:lstStyle/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HDDS overwrite in place so need only free list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Blocks not treated specially when freed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Keeps its data but without any file pointers to it, until overwritten</a:t>
            </a:r>
          </a:p>
          <a:p>
            <a:pPr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Storage devices not allowing overwrite (like NVM) suffer badly with same algorithm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Must be erased before written, erases made in large chunks (blocks, composed of pages) and are slow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TRIM is a newer mechanism for the file system to inform the NVM storage device that a page is free</a:t>
            </a:r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r>
              <a:rPr lang="en-US" altLang="en-US" sz="2000" dirty="0"/>
              <a:t>Can be garbage collected or if block is free, now block can be erased</a:t>
            </a:r>
          </a:p>
          <a:p>
            <a:pPr lvl="1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 lvl="2">
              <a:lnSpc>
                <a:spcPct val="90000"/>
              </a:lnSpc>
              <a:tabLst>
                <a:tab pos="1311275" algn="l"/>
              </a:tabLst>
            </a:pPr>
            <a:endParaRPr lang="en-US" altLang="en-US" dirty="0"/>
          </a:p>
          <a:p>
            <a:pPr>
              <a:tabLst>
                <a:tab pos="1311275" algn="l"/>
              </a:tabLst>
            </a:pPr>
            <a:endParaRPr lang="en-US" altLang="en-US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>
            <a:extLst>
              <a:ext uri="{FF2B5EF4-FFF2-40B4-BE49-F238E27FC236}">
                <a16:creationId xmlns:a16="http://schemas.microsoft.com/office/drawing/2014/main" id="{AF0D3F9B-A8FD-4758-BEFF-0E212365B3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41400" y="232005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Performance</a:t>
            </a:r>
          </a:p>
        </p:txBody>
      </p:sp>
      <p:sp>
        <p:nvSpPr>
          <p:cNvPr id="67586" name="Rectangle 3">
            <a:extLst>
              <a:ext uri="{FF2B5EF4-FFF2-40B4-BE49-F238E27FC236}">
                <a16:creationId xmlns:a16="http://schemas.microsoft.com/office/drawing/2014/main" id="{CC285059-710F-48C7-9469-5316D15F5F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1096" y="1233488"/>
            <a:ext cx="7423146" cy="4530725"/>
          </a:xfrm>
        </p:spPr>
        <p:txBody>
          <a:bodyPr/>
          <a:lstStyle/>
          <a:p>
            <a:r>
              <a:rPr lang="en-US" altLang="en-US" sz="2400" dirty="0"/>
              <a:t>Efficiency dependent on:</a:t>
            </a:r>
          </a:p>
          <a:p>
            <a:pPr lvl="1"/>
            <a:r>
              <a:rPr lang="en-US" altLang="en-US" sz="2400" dirty="0"/>
              <a:t>Disk allocation and directory algorithms</a:t>
            </a:r>
          </a:p>
          <a:p>
            <a:pPr lvl="1"/>
            <a:r>
              <a:rPr lang="en-US" altLang="en-US" sz="2400" dirty="0"/>
              <a:t>Types of data kept in file</a:t>
            </a:r>
            <a:r>
              <a:rPr lang="ja-JP" altLang="en-US" sz="2400" dirty="0"/>
              <a:t>’</a:t>
            </a:r>
            <a:r>
              <a:rPr lang="en-US" altLang="ja-JP" sz="2400" dirty="0"/>
              <a:t>s directory entry</a:t>
            </a:r>
          </a:p>
          <a:p>
            <a:pPr lvl="1"/>
            <a:r>
              <a:rPr lang="en-US" altLang="en-US" sz="2400" dirty="0"/>
              <a:t>Pre-allocation or as-needed allocation of metadata structures</a:t>
            </a:r>
          </a:p>
          <a:p>
            <a:pPr lvl="1"/>
            <a:r>
              <a:rPr lang="en-US" altLang="en-US" sz="2400" dirty="0"/>
              <a:t>Fixed-size or varying-size data structures</a:t>
            </a: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>
            <a:extLst>
              <a:ext uri="{FF2B5EF4-FFF2-40B4-BE49-F238E27FC236}">
                <a16:creationId xmlns:a16="http://schemas.microsoft.com/office/drawing/2014/main" id="{D9DC72B4-8029-4D9A-BABE-D9D2DFFF26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87565" y="247880"/>
            <a:ext cx="76454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Efficiency and Performance (Cont.)</a:t>
            </a:r>
          </a:p>
        </p:txBody>
      </p:sp>
      <p:sp>
        <p:nvSpPr>
          <p:cNvPr id="69634" name="Rectangle 3">
            <a:extLst>
              <a:ext uri="{FF2B5EF4-FFF2-40B4-BE49-F238E27FC236}">
                <a16:creationId xmlns:a16="http://schemas.microsoft.com/office/drawing/2014/main" id="{FA461262-E839-45F0-ADC0-28FEADE74F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2844" y="864017"/>
            <a:ext cx="7359650" cy="4530725"/>
          </a:xfrm>
        </p:spPr>
        <p:txBody>
          <a:bodyPr/>
          <a:lstStyle/>
          <a:p>
            <a:pPr lvl="1"/>
            <a:endParaRPr lang="en-US" altLang="en-US" sz="2000" dirty="0"/>
          </a:p>
          <a:p>
            <a:r>
              <a:rPr lang="en-US" altLang="en-US" sz="2000" dirty="0"/>
              <a:t>Performance</a:t>
            </a:r>
          </a:p>
          <a:p>
            <a:pPr lvl="1"/>
            <a:r>
              <a:rPr lang="en-US" altLang="en-US" sz="2000" dirty="0"/>
              <a:t>Keeping data and metadata close together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Buffer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separate section of main memory for frequently used blocks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Synchronous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writes sometimes requested by apps or needed by OS</a:t>
            </a:r>
          </a:p>
          <a:p>
            <a:pPr lvl="2"/>
            <a:r>
              <a:rPr lang="en-US" altLang="en-US" sz="2000" dirty="0"/>
              <a:t>No buffering / caching – writes must hit disk before acknowledgement</a:t>
            </a:r>
          </a:p>
          <a:p>
            <a:pPr lvl="2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Asynchronous</a:t>
            </a:r>
            <a:r>
              <a:rPr lang="en-US" altLang="en-US" sz="2000" dirty="0"/>
              <a:t> writes more common, buffer-able, faster</a:t>
            </a:r>
          </a:p>
          <a:p>
            <a:pPr lvl="1"/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Free-behind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and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read-ahead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– techniques to optimize sequential access</a:t>
            </a:r>
          </a:p>
          <a:p>
            <a:pPr lvl="1"/>
            <a:r>
              <a:rPr lang="en-US" altLang="en-US" sz="2000" dirty="0"/>
              <a:t>Reads frequently slower than writes</a:t>
            </a:r>
          </a:p>
          <a:p>
            <a:pPr lvl="1">
              <a:buFont typeface="Monotype Sorts" pitchFamily="-84" charset="2"/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2">
            <a:extLst>
              <a:ext uri="{FF2B5EF4-FFF2-40B4-BE49-F238E27FC236}">
                <a16:creationId xmlns:a16="http://schemas.microsoft.com/office/drawing/2014/main" id="{FDC630E2-6A19-41F9-B067-203AE5DB8A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86601" y="235762"/>
            <a:ext cx="7762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Structure</a:t>
            </a:r>
          </a:p>
        </p:txBody>
      </p:sp>
      <p:sp>
        <p:nvSpPr>
          <p:cNvPr id="11266" name="Rectangle 3">
            <a:extLst>
              <a:ext uri="{FF2B5EF4-FFF2-40B4-BE49-F238E27FC236}">
                <a16:creationId xmlns:a16="http://schemas.microsoft.com/office/drawing/2014/main" id="{44C2C079-F5DF-42D0-8D47-51C2C8C67A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5987" y="1163637"/>
            <a:ext cx="7312025" cy="4530725"/>
          </a:xfrm>
        </p:spPr>
        <p:txBody>
          <a:bodyPr/>
          <a:lstStyle/>
          <a:p>
            <a:r>
              <a:rPr lang="en-US" altLang="en-US" dirty="0"/>
              <a:t>File structure</a:t>
            </a:r>
          </a:p>
          <a:p>
            <a:pPr lvl="1"/>
            <a:r>
              <a:rPr lang="en-US" altLang="en-US" dirty="0"/>
              <a:t>Logical storage unit</a:t>
            </a:r>
          </a:p>
          <a:p>
            <a:pPr lvl="1"/>
            <a:r>
              <a:rPr lang="en-US" altLang="en-US" dirty="0"/>
              <a:t>Collection of related information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resides on secondary storage (disks)</a:t>
            </a:r>
          </a:p>
          <a:p>
            <a:pPr lvl="1"/>
            <a:r>
              <a:rPr lang="en-US" altLang="en-US" dirty="0" smtClean="0"/>
              <a:t>Provides </a:t>
            </a:r>
            <a:r>
              <a:rPr lang="en-US" altLang="en-US" dirty="0"/>
              <a:t>user interface to storage, mapping logical to physical</a:t>
            </a:r>
          </a:p>
          <a:p>
            <a:pPr lvl="1"/>
            <a:r>
              <a:rPr lang="en-US" altLang="en-US" dirty="0"/>
              <a:t>Provides efficient and convenient access to disk by allowing data to be stored, </a:t>
            </a:r>
            <a:r>
              <a:rPr lang="en-US" altLang="en-US" dirty="0" smtClean="0"/>
              <a:t>located, and </a:t>
            </a:r>
            <a:r>
              <a:rPr lang="en-US" altLang="en-US" dirty="0"/>
              <a:t>retrieved easily</a:t>
            </a:r>
          </a:p>
          <a:p>
            <a:r>
              <a:rPr lang="en-US" altLang="en-US" dirty="0"/>
              <a:t>Disk provides in-place rewrite and random access</a:t>
            </a:r>
          </a:p>
          <a:p>
            <a:pPr lvl="1"/>
            <a:r>
              <a:rPr lang="en-US" altLang="en-US" dirty="0"/>
              <a:t>I/O transfers performed in </a:t>
            </a:r>
            <a:r>
              <a:rPr lang="en-US" altLang="en-US" b="1" dirty="0">
                <a:solidFill>
                  <a:srgbClr val="0000FF"/>
                </a:solidFill>
                <a:latin typeface="+mj-lt"/>
              </a:rPr>
              <a:t>blocks</a:t>
            </a:r>
            <a:r>
              <a:rPr lang="en-US" altLang="en-US" dirty="0"/>
              <a:t> of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sectors</a:t>
            </a:r>
            <a:r>
              <a:rPr lang="en-US" altLang="en-US" dirty="0"/>
              <a:t> (usually 512 bytes)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control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block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(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FCB</a:t>
            </a:r>
            <a:r>
              <a:rPr lang="en-US" altLang="en-US" dirty="0"/>
              <a:t>)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– storage structure consisting of information about a file</a:t>
            </a:r>
            <a:endParaRPr lang="en-US" altLang="en-US" sz="800" dirty="0"/>
          </a:p>
          <a:p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b="1" dirty="0">
                <a:solidFill>
                  <a:srgbClr val="3366FF"/>
                </a:solidFill>
              </a:rPr>
              <a:t> </a:t>
            </a:r>
            <a:r>
              <a:rPr lang="en-US" altLang="en-US" b="1" dirty="0">
                <a:solidFill>
                  <a:srgbClr val="006699"/>
                </a:solidFill>
                <a:latin typeface="+mj-lt"/>
              </a:rPr>
              <a:t>driver</a:t>
            </a:r>
            <a:r>
              <a:rPr lang="en-US" altLang="en-US" dirty="0">
                <a:solidFill>
                  <a:srgbClr val="3366FF"/>
                </a:solidFill>
              </a:rPr>
              <a:t> </a:t>
            </a:r>
            <a:r>
              <a:rPr lang="en-US" altLang="en-US" dirty="0"/>
              <a:t>controls the physical device </a:t>
            </a:r>
          </a:p>
          <a:p>
            <a:r>
              <a:rPr lang="en-US" altLang="en-US" dirty="0"/>
              <a:t>File system organized into layers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>
            <a:extLst>
              <a:ext uri="{FF2B5EF4-FFF2-40B4-BE49-F238E27FC236}">
                <a16:creationId xmlns:a16="http://schemas.microsoft.com/office/drawing/2014/main" id="{9D8B2D78-59F6-406F-86DA-53E3E79158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Page Cache</a:t>
            </a:r>
          </a:p>
        </p:txBody>
      </p:sp>
      <p:sp>
        <p:nvSpPr>
          <p:cNvPr id="71682" name="Rectangle 3">
            <a:extLst>
              <a:ext uri="{FF2B5EF4-FFF2-40B4-BE49-F238E27FC236}">
                <a16:creationId xmlns:a16="http://schemas.microsoft.com/office/drawing/2014/main" id="{9D2DD600-3B35-4D5E-8FF2-5AC7BE9A63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488" y="1233489"/>
            <a:ext cx="6652012" cy="4405312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page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caches pages rather than disk blocks using virtual memory techniques and addresses</a:t>
            </a:r>
            <a:endParaRPr lang="en-US" altLang="en-US" sz="2400" b="1" dirty="0">
              <a:solidFill>
                <a:srgbClr val="006699"/>
              </a:solidFill>
              <a:latin typeface="+mj-lt"/>
            </a:endParaRPr>
          </a:p>
          <a:p>
            <a:r>
              <a:rPr lang="en-US" altLang="en-US" sz="2400" dirty="0"/>
              <a:t>Memory-mapped I/O uses a page cache</a:t>
            </a:r>
          </a:p>
          <a:p>
            <a:r>
              <a:rPr lang="en-US" altLang="en-US" sz="2400" dirty="0"/>
              <a:t>Routine I/O through the file system uses the buffer (disk) cache</a:t>
            </a:r>
          </a:p>
          <a:p>
            <a:r>
              <a:rPr lang="en-US" altLang="en-US" sz="2400" dirty="0"/>
              <a:t>This leads to the following figure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>
            <a:extLst>
              <a:ext uri="{FF2B5EF4-FFF2-40B4-BE49-F238E27FC236}">
                <a16:creationId xmlns:a16="http://schemas.microsoft.com/office/drawing/2014/main" id="{A6710B39-BD36-4800-86EA-CD5E9AACB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57288" y="242306"/>
            <a:ext cx="7577137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Without a Unified Buffer Cache</a:t>
            </a:r>
            <a:endParaRPr lang="en-US" altLang="en-US" sz="2400" dirty="0"/>
          </a:p>
        </p:txBody>
      </p:sp>
      <p:pic>
        <p:nvPicPr>
          <p:cNvPr id="73730" name="Picture 2">
            <a:extLst>
              <a:ext uri="{FF2B5EF4-FFF2-40B4-BE49-F238E27FC236}">
                <a16:creationId xmlns:a16="http://schemas.microsoft.com/office/drawing/2014/main" id="{43985C64-68B9-45FA-933F-862EAF9F3D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538" y="1547813"/>
            <a:ext cx="4151312" cy="4049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>
            <a:extLst>
              <a:ext uri="{FF2B5EF4-FFF2-40B4-BE49-F238E27FC236}">
                <a16:creationId xmlns:a16="http://schemas.microsoft.com/office/drawing/2014/main" id="{130BADCB-B296-4CF7-A9D8-8A817FE6D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76300" y="232975"/>
            <a:ext cx="78105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Unified Buffer Cache</a:t>
            </a:r>
          </a:p>
        </p:txBody>
      </p:sp>
      <p:sp>
        <p:nvSpPr>
          <p:cNvPr id="75778" name="Rectangle 3">
            <a:extLst>
              <a:ext uri="{FF2B5EF4-FFF2-40B4-BE49-F238E27FC236}">
                <a16:creationId xmlns:a16="http://schemas.microsoft.com/office/drawing/2014/main" id="{E6A6ACAF-0A99-421A-91C7-4E22F101488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0429" y="1252151"/>
            <a:ext cx="7599230" cy="4628532"/>
          </a:xfrm>
        </p:spPr>
        <p:txBody>
          <a:bodyPr/>
          <a:lstStyle/>
          <a:p>
            <a:r>
              <a:rPr lang="en-US" altLang="en-US" sz="2400" dirty="0"/>
              <a:t>A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unified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buffer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uses the same page cache to cache both memory-mapped pages and ordinary file system I/O to avoid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double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caching</a:t>
            </a:r>
            <a:endParaRPr lang="en-US" altLang="en-US" sz="2400" b="1" dirty="0">
              <a:solidFill>
                <a:srgbClr val="3366FF"/>
              </a:solidFill>
            </a:endParaRPr>
          </a:p>
          <a:p>
            <a:pPr marL="341313" lvl="1" indent="-341313">
              <a:buClr>
                <a:srgbClr val="993300"/>
              </a:buClr>
              <a:buFont typeface="Wingdings" panose="05000000000000000000" pitchFamily="2" charset="2"/>
              <a:buChar char="§"/>
            </a:pPr>
            <a:r>
              <a:rPr lang="en-US" altLang="en-US" sz="2400" dirty="0"/>
              <a:t>But which caches get priority, and what replacement algorithms to use?</a:t>
            </a:r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Rectangle 2">
            <a:extLst>
              <a:ext uri="{FF2B5EF4-FFF2-40B4-BE49-F238E27FC236}">
                <a16:creationId xmlns:a16="http://schemas.microsoft.com/office/drawing/2014/main" id="{DAD09554-777D-4294-948C-7A7D12CC1C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12825" y="240489"/>
            <a:ext cx="7673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I/O Using a Unified Buffer Cache</a:t>
            </a:r>
            <a:endParaRPr lang="en-US" altLang="en-US" sz="2400" dirty="0"/>
          </a:p>
        </p:txBody>
      </p:sp>
      <p:pic>
        <p:nvPicPr>
          <p:cNvPr id="77826" name="Picture 2">
            <a:extLst>
              <a:ext uri="{FF2B5EF4-FFF2-40B4-BE49-F238E27FC236}">
                <a16:creationId xmlns:a16="http://schemas.microsoft.com/office/drawing/2014/main" id="{9969CED8-2FD4-4E38-B15B-F8B96C781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8238" y="2151063"/>
            <a:ext cx="4540250" cy="3154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Rectangle 2">
            <a:extLst>
              <a:ext uri="{FF2B5EF4-FFF2-40B4-BE49-F238E27FC236}">
                <a16:creationId xmlns:a16="http://schemas.microsoft.com/office/drawing/2014/main" id="{EE58A09F-AD0E-417F-85CC-083615B4F2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09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Recovery</a:t>
            </a:r>
          </a:p>
        </p:txBody>
      </p:sp>
      <p:sp>
        <p:nvSpPr>
          <p:cNvPr id="79874" name="Rectangle 3">
            <a:extLst>
              <a:ext uri="{FF2B5EF4-FFF2-40B4-BE49-F238E27FC236}">
                <a16:creationId xmlns:a16="http://schemas.microsoft.com/office/drawing/2014/main" id="{06657CE0-04CC-4C62-B813-72204F451DD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9760" y="1261481"/>
            <a:ext cx="7682178" cy="4426255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Consistency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checking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– compares data in directory structure with data blocks on disk, and tries to fix inconsistencies</a:t>
            </a:r>
          </a:p>
          <a:p>
            <a:pPr lvl="1"/>
            <a:r>
              <a:rPr lang="en-US" altLang="en-US" sz="2400" dirty="0"/>
              <a:t>Can be slow and sometimes fails</a:t>
            </a:r>
          </a:p>
          <a:p>
            <a:r>
              <a:rPr lang="en-US" altLang="en-US" sz="2400" dirty="0"/>
              <a:t>Use system programs to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back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up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data from disk to another storage device (magnetic tape, other magnetic disk, optical)</a:t>
            </a:r>
          </a:p>
          <a:p>
            <a:r>
              <a:rPr lang="en-US" altLang="en-US" sz="2400" dirty="0"/>
              <a:t>Recover lost file or disk by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restoring</a:t>
            </a:r>
            <a:r>
              <a:rPr lang="en-US" altLang="en-US" sz="2400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data from backup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Rectangle 2">
            <a:extLst>
              <a:ext uri="{FF2B5EF4-FFF2-40B4-BE49-F238E27FC236}">
                <a16:creationId xmlns:a16="http://schemas.microsoft.com/office/drawing/2014/main" id="{45529006-D95F-4E5A-8CB8-ED731220A6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77925" y="230188"/>
            <a:ext cx="75088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Log Structured File Systems</a:t>
            </a:r>
          </a:p>
        </p:txBody>
      </p:sp>
      <p:sp>
        <p:nvSpPr>
          <p:cNvPr id="81922" name="Rectangle 3">
            <a:extLst>
              <a:ext uri="{FF2B5EF4-FFF2-40B4-BE49-F238E27FC236}">
                <a16:creationId xmlns:a16="http://schemas.microsoft.com/office/drawing/2014/main" id="{8876347C-4280-4D7D-909F-947429C7D0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7250" y="1142840"/>
            <a:ext cx="7689591" cy="5310187"/>
          </a:xfrm>
        </p:spPr>
        <p:txBody>
          <a:bodyPr/>
          <a:lstStyle/>
          <a:p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Log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structured</a:t>
            </a:r>
            <a:r>
              <a:rPr lang="en-US" altLang="en-US" sz="2000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(or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journaling</a:t>
            </a:r>
            <a:r>
              <a:rPr lang="en-US" altLang="en-US" sz="2000" dirty="0"/>
              <a:t>) file systems record each metadata update to the file system as a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transaction</a:t>
            </a:r>
          </a:p>
          <a:p>
            <a:r>
              <a:rPr lang="en-US" altLang="en-US" sz="2000" dirty="0"/>
              <a:t>All transactions are written to a log</a:t>
            </a:r>
          </a:p>
          <a:p>
            <a:pPr lvl="1"/>
            <a:r>
              <a:rPr lang="en-US" altLang="en-US" sz="2000" dirty="0" smtClean="0"/>
              <a:t>A </a:t>
            </a:r>
            <a:r>
              <a:rPr lang="en-US" altLang="en-US" sz="2000" dirty="0"/>
              <a:t>transaction is considered </a:t>
            </a:r>
            <a:r>
              <a:rPr lang="en-US" altLang="en-US" sz="2000" dirty="0">
                <a:solidFill>
                  <a:srgbClr val="0000FF"/>
                </a:solidFill>
              </a:rPr>
              <a:t>committed</a:t>
            </a:r>
            <a:r>
              <a:rPr lang="en-US" altLang="en-US" sz="2000" dirty="0"/>
              <a:t> once it is written to the log (sequentially)</a:t>
            </a:r>
          </a:p>
          <a:p>
            <a:pPr lvl="1"/>
            <a:r>
              <a:rPr lang="en-US" altLang="en-US" sz="2000" dirty="0"/>
              <a:t>Sometimes to a separate device or section of disk</a:t>
            </a:r>
          </a:p>
          <a:p>
            <a:pPr lvl="1"/>
            <a:r>
              <a:rPr lang="en-US" altLang="en-US" sz="2000" dirty="0"/>
              <a:t>However, the file system may not yet be updated</a:t>
            </a:r>
            <a:endParaRPr lang="en-US" altLang="en-US" sz="900" dirty="0"/>
          </a:p>
          <a:p>
            <a:r>
              <a:rPr lang="en-US" altLang="en-US" sz="2000" dirty="0"/>
              <a:t>The transactions in the log are </a:t>
            </a:r>
            <a:r>
              <a:rPr lang="en-US" altLang="en-US" sz="2000" dirty="0">
                <a:solidFill>
                  <a:srgbClr val="0000FF"/>
                </a:solidFill>
              </a:rPr>
              <a:t>asynchronously</a:t>
            </a:r>
            <a:r>
              <a:rPr lang="en-US" altLang="en-US" sz="2000" dirty="0"/>
              <a:t> written to the file system structures</a:t>
            </a:r>
          </a:p>
          <a:p>
            <a:pPr lvl="1"/>
            <a:r>
              <a:rPr lang="en-US" altLang="en-US" sz="2000" dirty="0"/>
              <a:t> When the file system structures are modified, the transaction is removed from the log</a:t>
            </a:r>
            <a:endParaRPr lang="en-US" altLang="en-US" sz="900" dirty="0"/>
          </a:p>
          <a:p>
            <a:r>
              <a:rPr lang="en-US" altLang="en-US" sz="2000" dirty="0"/>
              <a:t>If the file system crashes, all remaining transactions in the log must still be performed</a:t>
            </a:r>
          </a:p>
          <a:p>
            <a:r>
              <a:rPr lang="en-US" altLang="en-US" sz="2000" dirty="0"/>
              <a:t>Faster recovery from crash, removes chance of inconsistency of metadata</a:t>
            </a:r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Rectangle 2">
            <a:extLst>
              <a:ext uri="{FF2B5EF4-FFF2-40B4-BE49-F238E27FC236}">
                <a16:creationId xmlns:a16="http://schemas.microsoft.com/office/drawing/2014/main" id="{8DEC65BF-4347-4E36-B1AF-E5C9C5BDCF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54088" y="247880"/>
            <a:ext cx="7732712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Example: WAFL File System</a:t>
            </a:r>
          </a:p>
        </p:txBody>
      </p:sp>
      <p:sp>
        <p:nvSpPr>
          <p:cNvPr id="83970" name="Rectangle 3">
            <a:extLst>
              <a:ext uri="{FF2B5EF4-FFF2-40B4-BE49-F238E27FC236}">
                <a16:creationId xmlns:a16="http://schemas.microsoft.com/office/drawing/2014/main" id="{483C7911-29DF-4763-A0FF-CF353037C5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6193" y="1122363"/>
            <a:ext cx="7732712" cy="4530725"/>
          </a:xfrm>
        </p:spPr>
        <p:txBody>
          <a:bodyPr/>
          <a:lstStyle/>
          <a:p>
            <a:r>
              <a:rPr lang="en-US" altLang="en-US" sz="2400" dirty="0"/>
              <a:t>Used on Network </a:t>
            </a:r>
            <a:r>
              <a:rPr lang="en-US" altLang="en-US" sz="2400" dirty="0" smtClean="0"/>
              <a:t>Appliance (NetApp) </a:t>
            </a:r>
            <a:r>
              <a:rPr lang="ja-JP" altLang="en-US" sz="2400" dirty="0"/>
              <a:t>“</a:t>
            </a:r>
            <a:r>
              <a:rPr lang="en-US" altLang="ja-JP" sz="2400" dirty="0"/>
              <a:t>Filers</a:t>
            </a:r>
            <a:r>
              <a:rPr lang="ja-JP" altLang="en-US" sz="2400" dirty="0"/>
              <a:t>”</a:t>
            </a:r>
            <a:r>
              <a:rPr lang="en-US" altLang="ja-JP" sz="2400" dirty="0"/>
              <a:t> – distributed file system appliances</a:t>
            </a:r>
            <a:endParaRPr lang="en-US" altLang="en-US" sz="2400" dirty="0"/>
          </a:p>
          <a:p>
            <a:r>
              <a:rPr lang="ja-JP" altLang="en-US" sz="2400" dirty="0"/>
              <a:t>“</a:t>
            </a:r>
            <a:r>
              <a:rPr lang="en-US" altLang="ja-JP" sz="2400" dirty="0" smtClean="0">
                <a:solidFill>
                  <a:srgbClr val="0000FF"/>
                </a:solidFill>
              </a:rPr>
              <a:t>W</a:t>
            </a:r>
            <a:r>
              <a:rPr lang="en-US" altLang="ja-JP" sz="2400" dirty="0" smtClean="0"/>
              <a:t>rite-</a:t>
            </a:r>
            <a:r>
              <a:rPr lang="en-US" altLang="ja-JP" sz="2400" dirty="0" smtClean="0">
                <a:solidFill>
                  <a:srgbClr val="0000FF"/>
                </a:solidFill>
              </a:rPr>
              <a:t>A</a:t>
            </a:r>
            <a:r>
              <a:rPr lang="en-US" altLang="ja-JP" sz="2400" dirty="0" smtClean="0"/>
              <a:t>nywhere </a:t>
            </a:r>
            <a:r>
              <a:rPr lang="en-US" altLang="ja-JP" sz="2400" dirty="0" smtClean="0">
                <a:solidFill>
                  <a:srgbClr val="0000FF"/>
                </a:solidFill>
              </a:rPr>
              <a:t>F</a:t>
            </a:r>
            <a:r>
              <a:rPr lang="en-US" altLang="ja-JP" sz="2400" dirty="0" smtClean="0"/>
              <a:t>ile </a:t>
            </a:r>
            <a:r>
              <a:rPr lang="en-US" altLang="ja-JP" sz="2400" dirty="0" smtClean="0">
                <a:solidFill>
                  <a:srgbClr val="0000FF"/>
                </a:solidFill>
              </a:rPr>
              <a:t>L</a:t>
            </a:r>
            <a:r>
              <a:rPr lang="en-US" altLang="ja-JP" sz="2400" dirty="0" smtClean="0"/>
              <a:t>ayout</a:t>
            </a:r>
            <a:r>
              <a:rPr lang="ja-JP" altLang="en-US" sz="2400" dirty="0"/>
              <a:t>”</a:t>
            </a:r>
            <a:endParaRPr lang="en-US" altLang="en-US" sz="2400" dirty="0"/>
          </a:p>
          <a:p>
            <a:r>
              <a:rPr lang="en-US" altLang="en-US" sz="2400" dirty="0"/>
              <a:t>Serves up NFS, CIFS, </a:t>
            </a:r>
            <a:r>
              <a:rPr lang="en-US" altLang="en-US" sz="2400" dirty="0" smtClean="0"/>
              <a:t>HTTP, FTP</a:t>
            </a:r>
            <a:endParaRPr lang="en-US" altLang="en-US" sz="2400" dirty="0"/>
          </a:p>
          <a:p>
            <a:r>
              <a:rPr lang="en-US" altLang="en-US" sz="2400" dirty="0"/>
              <a:t>Random I/O optimized, write optimized</a:t>
            </a:r>
          </a:p>
          <a:p>
            <a:pPr lvl="1"/>
            <a:r>
              <a:rPr lang="en-US" altLang="en-US" sz="2400" dirty="0"/>
              <a:t>NVRAM for write caching</a:t>
            </a:r>
          </a:p>
          <a:p>
            <a:r>
              <a:rPr lang="en-US" altLang="en-US" sz="2400" dirty="0"/>
              <a:t>Similar to Berkeley Fast File System, with extensive modifications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>
            <a:extLst>
              <a:ext uri="{FF2B5EF4-FFF2-40B4-BE49-F238E27FC236}">
                <a16:creationId xmlns:a16="http://schemas.microsoft.com/office/drawing/2014/main" id="{732AAD18-B571-4DF5-B1A3-F2141CF10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1825" y="245093"/>
            <a:ext cx="80549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The WAFL File Layout</a:t>
            </a:r>
          </a:p>
        </p:txBody>
      </p:sp>
      <p:pic>
        <p:nvPicPr>
          <p:cNvPr id="86018" name="Picture 2">
            <a:extLst>
              <a:ext uri="{FF2B5EF4-FFF2-40B4-BE49-F238E27FC236}">
                <a16:creationId xmlns:a16="http://schemas.microsoft.com/office/drawing/2014/main" id="{97B25236-6EEA-49EC-BE55-D6CB0529C2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338" y="2435225"/>
            <a:ext cx="6965950" cy="2363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5" name="Rectangle 2">
            <a:extLst>
              <a:ext uri="{FF2B5EF4-FFF2-40B4-BE49-F238E27FC236}">
                <a16:creationId xmlns:a16="http://schemas.microsoft.com/office/drawing/2014/main" id="{5849214A-E2EF-4858-A782-82F55193D0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55170" y="204241"/>
            <a:ext cx="8077200" cy="609600"/>
          </a:xfrm>
        </p:spPr>
        <p:txBody>
          <a:bodyPr/>
          <a:lstStyle/>
          <a:p>
            <a:pPr eaLnBrk="1" hangingPunct="1"/>
            <a:r>
              <a:rPr lang="en-US" altLang="en-US" dirty="0"/>
              <a:t>Snapshots in WAFL</a:t>
            </a:r>
          </a:p>
        </p:txBody>
      </p:sp>
      <p:pic>
        <p:nvPicPr>
          <p:cNvPr id="88066" name="Picture 2">
            <a:extLst>
              <a:ext uri="{FF2B5EF4-FFF2-40B4-BE49-F238E27FC236}">
                <a16:creationId xmlns:a16="http://schemas.microsoft.com/office/drawing/2014/main" id="{2E9E6806-9EFD-47E6-8226-77F885DF5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175" y="1233488"/>
            <a:ext cx="3092450" cy="4938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The Apple File System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Apple released a new file system in 2017 called APFS to replace its 30-year-old HFS+ </a:t>
            </a:r>
          </a:p>
          <a:p>
            <a:r>
              <a:rPr lang="en-US" altLang="zh-TW" dirty="0" smtClean="0"/>
              <a:t>The goal is to run on all current Apple devices</a:t>
            </a:r>
          </a:p>
          <a:p>
            <a:pPr lvl="1"/>
            <a:r>
              <a:rPr lang="en-US" altLang="zh-TW" dirty="0" smtClean="0"/>
              <a:t>From Apple Watch through the </a:t>
            </a:r>
            <a:r>
              <a:rPr lang="en-US" altLang="zh-TW" dirty="0" err="1" smtClean="0"/>
              <a:t>iphone</a:t>
            </a:r>
            <a:r>
              <a:rPr lang="en-US" altLang="zh-TW" dirty="0" smtClean="0"/>
              <a:t> to the Mac computers</a:t>
            </a:r>
          </a:p>
          <a:p>
            <a:pPr lvl="1"/>
            <a:r>
              <a:rPr lang="en-US" altLang="zh-TW" dirty="0" err="1" smtClean="0"/>
              <a:t>watchOS</a:t>
            </a:r>
            <a:r>
              <a:rPr lang="en-US" altLang="zh-TW" dirty="0" smtClean="0"/>
              <a:t>, iOS, </a:t>
            </a:r>
            <a:r>
              <a:rPr lang="en-US" altLang="zh-TW" dirty="0" err="1" smtClean="0"/>
              <a:t>tvOS</a:t>
            </a:r>
            <a:r>
              <a:rPr lang="en-US" altLang="zh-TW" dirty="0" smtClean="0"/>
              <a:t>, </a:t>
            </a:r>
            <a:r>
              <a:rPr lang="en-US" altLang="zh-TW" dirty="0" err="1" smtClean="0"/>
              <a:t>macOS</a:t>
            </a:r>
            <a:endParaRPr lang="en-US" altLang="zh-TW" dirty="0" smtClean="0"/>
          </a:p>
          <a:p>
            <a:r>
              <a:rPr lang="en-US" altLang="zh-TW" dirty="0" smtClean="0"/>
              <a:t> Features include</a:t>
            </a:r>
          </a:p>
          <a:p>
            <a:pPr lvl="1"/>
            <a:r>
              <a:rPr lang="en-US" altLang="zh-TW" dirty="0" smtClean="0"/>
              <a:t>64-bit pointers, clones for files and directories, snapshots, copy-on-write design, encryption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Space sharing</a:t>
            </a:r>
            <a:r>
              <a:rPr lang="en-US" altLang="zh-TW" dirty="0" smtClean="0"/>
              <a:t>: storage is available as one or more large free spaces (containers) from which file systems can draw allocations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Fast directory sizing</a:t>
            </a:r>
            <a:r>
              <a:rPr lang="en-US" altLang="zh-TW" dirty="0" smtClean="0"/>
              <a:t>: provides quick used space calculation and updating</a:t>
            </a:r>
          </a:p>
          <a:p>
            <a:pPr lvl="1"/>
            <a:r>
              <a:rPr lang="en-US" altLang="zh-TW" dirty="0" smtClean="0">
                <a:solidFill>
                  <a:srgbClr val="0000FF"/>
                </a:solidFill>
              </a:rPr>
              <a:t>Atomic safe-save primitives</a:t>
            </a:r>
            <a:r>
              <a:rPr lang="en-US" altLang="zh-TW" dirty="0" smtClean="0"/>
              <a:t>: perform renames of files, bundles of files, and directories as single atomic operations 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39142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B4D5E75F-FA80-449A-915F-D2BD587208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38549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Layered File System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441F3BCD-EC43-449D-BDE4-031AB51C6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475" y="1190625"/>
            <a:ext cx="2305050" cy="4516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Rectangle 2">
            <a:extLst>
              <a:ext uri="{FF2B5EF4-FFF2-40B4-BE49-F238E27FC236}">
                <a16:creationId xmlns:a16="http://schemas.microsoft.com/office/drawing/2014/main" id="{B4D5EC66-B427-41DC-8EEE-EBF46AF97EA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End of Chapter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CDBB66CE-15D9-45C4-9141-1EC5CCDA65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5093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DDAD3471-F4DF-5B4A-AD80-1B5DCFD21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186" y="1210716"/>
            <a:ext cx="7689977" cy="4803775"/>
          </a:xfrm>
        </p:spPr>
        <p:txBody>
          <a:bodyPr/>
          <a:lstStyle/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Device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drivers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manage I/O devices at the I/O control layer</a:t>
            </a:r>
          </a:p>
          <a:p>
            <a:pPr lvl="1">
              <a:defRPr/>
            </a:pPr>
            <a:r>
              <a:rPr lang="en-US" altLang="en-US" sz="2000" dirty="0"/>
              <a:t>Given commands like </a:t>
            </a:r>
            <a:r>
              <a:rPr lang="ja-JP" altLang="en-US" sz="2000" dirty="0"/>
              <a:t>“</a:t>
            </a:r>
            <a:r>
              <a:rPr lang="en-US" altLang="ja-JP" sz="2000" dirty="0"/>
              <a:t>read drive1, cylinder 72, track 2, sector 10, into memory location 1060</a:t>
            </a:r>
            <a:r>
              <a:rPr lang="ja-JP" altLang="en-US" sz="2000" dirty="0"/>
              <a:t>”</a:t>
            </a:r>
            <a:r>
              <a:rPr lang="en-US" altLang="ja-JP" sz="2000" dirty="0"/>
              <a:t> outputs low-level hardware specific commands to hardware </a:t>
            </a:r>
            <a:r>
              <a:rPr lang="en-US" altLang="ja-JP" sz="2000" dirty="0" smtClean="0"/>
              <a:t>controller (Ch.12)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Basic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given command like </a:t>
            </a:r>
            <a:r>
              <a:rPr lang="ja-JP" altLang="en-US" sz="2000" dirty="0"/>
              <a:t>“</a:t>
            </a:r>
            <a:r>
              <a:rPr lang="en-US" altLang="ja-JP" sz="2000" dirty="0"/>
              <a:t>retrieve block 123</a:t>
            </a:r>
            <a:r>
              <a:rPr lang="ja-JP" altLang="en-US" sz="2000" dirty="0"/>
              <a:t>”</a:t>
            </a:r>
            <a:r>
              <a:rPr lang="en-US" altLang="ja-JP" sz="2000" dirty="0"/>
              <a:t> translates to device driver</a:t>
            </a:r>
          </a:p>
          <a:p>
            <a:pPr lvl="1">
              <a:defRPr/>
            </a:pPr>
            <a:r>
              <a:rPr lang="en-US" altLang="en-US" sz="2000" dirty="0"/>
              <a:t>Also manages memory buffers and caches (allocation, freeing, replacement) </a:t>
            </a:r>
          </a:p>
          <a:p>
            <a:pPr lvl="2">
              <a:defRPr/>
            </a:pPr>
            <a:r>
              <a:rPr lang="en-US" altLang="en-US" sz="2000" dirty="0"/>
              <a:t>Buffers hold data in transit</a:t>
            </a:r>
          </a:p>
          <a:p>
            <a:pPr lvl="2">
              <a:defRPr/>
            </a:pPr>
            <a:r>
              <a:rPr lang="en-US" altLang="en-US" sz="2000" dirty="0"/>
              <a:t>Caches hold frequently used data</a:t>
            </a:r>
            <a:endParaRPr lang="en-US" altLang="ja-JP" sz="2000" b="1" dirty="0">
              <a:solidFill>
                <a:srgbClr val="3366FF"/>
              </a:solidFill>
            </a:endParaRPr>
          </a:p>
          <a:p>
            <a:pPr>
              <a:defRPr/>
            </a:pP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organization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b="1" dirty="0">
                <a:solidFill>
                  <a:srgbClr val="006699"/>
                </a:solidFill>
                <a:latin typeface="+mj-lt"/>
              </a:rPr>
              <a:t>module</a:t>
            </a:r>
            <a:r>
              <a:rPr lang="en-US" altLang="en-US" sz="2000" b="1" dirty="0">
                <a:solidFill>
                  <a:srgbClr val="3366FF"/>
                </a:solidFill>
              </a:rPr>
              <a:t> </a:t>
            </a:r>
            <a:r>
              <a:rPr lang="en-US" altLang="en-US" sz="2000" dirty="0"/>
              <a:t>understands files, logical address, and physical blocks</a:t>
            </a:r>
          </a:p>
          <a:p>
            <a:pPr marL="628650" lvl="2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Translates logical block # to physical block #</a:t>
            </a:r>
          </a:p>
          <a:p>
            <a:pPr marL="628650" lvl="2">
              <a:buClr>
                <a:srgbClr val="993300"/>
              </a:buClr>
              <a:buFont typeface="Wingdings" panose="05000000000000000000" pitchFamily="2" charset="2"/>
              <a:buChar char="§"/>
              <a:defRPr/>
            </a:pPr>
            <a:r>
              <a:rPr lang="en-US" altLang="en-US" sz="2000" dirty="0"/>
              <a:t>Manages free space, disk allocation</a:t>
            </a:r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lvl="1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 marL="1027113" lvl="3" indent="-341313">
              <a:buClr>
                <a:srgbClr val="993300"/>
              </a:buClr>
              <a:buSzPct val="90000"/>
              <a:buFont typeface="Monotype Sorts" pitchFamily="-84" charset="2"/>
              <a:buChar char="n"/>
              <a:defRPr/>
            </a:pPr>
            <a:endParaRPr lang="en-US" altLang="en-US" dirty="0"/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>
            <a:extLst>
              <a:ext uri="{FF2B5EF4-FFF2-40B4-BE49-F238E27FC236}">
                <a16:creationId xmlns:a16="http://schemas.microsoft.com/office/drawing/2014/main" id="{D1679D0F-FB9C-4217-AF0B-A91D899C7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7880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  <p:sp>
        <p:nvSpPr>
          <p:cNvPr id="16386" name="Content Placeholder 2">
            <a:extLst>
              <a:ext uri="{FF2B5EF4-FFF2-40B4-BE49-F238E27FC236}">
                <a16:creationId xmlns:a16="http://schemas.microsoft.com/office/drawing/2014/main" id="{190C61EE-E2DF-40C7-AD60-5A1AC9076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91399" y="1243661"/>
            <a:ext cx="6754002" cy="5004739"/>
          </a:xfrm>
        </p:spPr>
        <p:txBody>
          <a:bodyPr/>
          <a:lstStyle/>
          <a:p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Logical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manages metadata information</a:t>
            </a:r>
          </a:p>
          <a:p>
            <a:pPr lvl="1"/>
            <a:r>
              <a:rPr lang="en-US" altLang="en-US" sz="2400" dirty="0"/>
              <a:t>Translates file name into file number, file handle, location by maintaining file control blocks (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inodes</a:t>
            </a:r>
            <a:r>
              <a:rPr lang="en-US" altLang="en-US" sz="2400" dirty="0"/>
              <a:t> in UNIX)</a:t>
            </a:r>
          </a:p>
          <a:p>
            <a:pPr lvl="1"/>
            <a:r>
              <a:rPr lang="en-US" altLang="en-US" sz="2400" dirty="0"/>
              <a:t>Directory management</a:t>
            </a:r>
          </a:p>
          <a:p>
            <a:pPr lvl="1"/>
            <a:r>
              <a:rPr lang="en-US" altLang="en-US" sz="2400" dirty="0"/>
              <a:t>Protection</a:t>
            </a:r>
          </a:p>
          <a:p>
            <a:r>
              <a:rPr lang="en-US" altLang="en-US" sz="2400" dirty="0"/>
              <a:t>Layering useful for reducing complexity and redundancy, but adds overhead and can decrease performance </a:t>
            </a:r>
          </a:p>
          <a:p>
            <a:r>
              <a:rPr lang="en-US" altLang="en-US" sz="2400" dirty="0"/>
              <a:t>Logical layers can be implemented by any coding method according to OS designer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A04F131A-A739-914E-88E5-9EB8F84E88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4854" y="1237731"/>
            <a:ext cx="7596673" cy="5214938"/>
          </a:xfrm>
        </p:spPr>
        <p:txBody>
          <a:bodyPr/>
          <a:lstStyle/>
          <a:p>
            <a:pPr>
              <a:defRPr/>
            </a:pPr>
            <a:r>
              <a:rPr lang="en-US" altLang="en-US" sz="2400" dirty="0"/>
              <a:t>Many file systems, sometimes many </a:t>
            </a:r>
            <a:r>
              <a:rPr lang="en-US" altLang="en-US" sz="2400" dirty="0" smtClean="0"/>
              <a:t>are supported within </a:t>
            </a:r>
            <a:r>
              <a:rPr lang="en-US" altLang="en-US" sz="2400" dirty="0"/>
              <a:t>an </a:t>
            </a:r>
            <a:r>
              <a:rPr lang="en-US" altLang="en-US" sz="2400" dirty="0" smtClean="0"/>
              <a:t>OS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Each with its own </a:t>
            </a:r>
            <a:r>
              <a:rPr lang="en-US" altLang="en-US" sz="2400" dirty="0" smtClean="0"/>
              <a:t>format</a:t>
            </a:r>
          </a:p>
          <a:p>
            <a:pPr lvl="2">
              <a:defRPr/>
            </a:pPr>
            <a:r>
              <a:rPr lang="en-US" altLang="en-US" sz="2400" dirty="0" smtClean="0"/>
              <a:t>CD-ROM </a:t>
            </a:r>
            <a:r>
              <a:rPr lang="en-US" altLang="en-US" sz="2400" dirty="0"/>
              <a:t>is ISO </a:t>
            </a:r>
            <a:r>
              <a:rPr lang="en-US" altLang="en-US" sz="2400" dirty="0" smtClean="0"/>
              <a:t>9660 </a:t>
            </a:r>
            <a:endParaRPr lang="en-US" altLang="en-US" sz="2400" dirty="0" smtClean="0"/>
          </a:p>
          <a:p>
            <a:pPr lvl="2">
              <a:defRPr/>
            </a:pPr>
            <a:r>
              <a:rPr lang="en-US" altLang="en-US" sz="2400" dirty="0" smtClean="0"/>
              <a:t>Unix </a:t>
            </a:r>
            <a:r>
              <a:rPr lang="en-US" altLang="en-US" sz="2400" dirty="0"/>
              <a:t>has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UFS</a:t>
            </a:r>
            <a:r>
              <a:rPr lang="en-US" altLang="en-US" sz="2400" dirty="0"/>
              <a:t>, </a:t>
            </a:r>
            <a:r>
              <a:rPr lang="en-US" altLang="en-US" sz="2400" dirty="0" smtClean="0"/>
              <a:t>FFS  </a:t>
            </a:r>
            <a:endParaRPr lang="en-US" altLang="en-US" sz="2400" dirty="0" smtClean="0"/>
          </a:p>
          <a:p>
            <a:pPr lvl="2">
              <a:defRPr/>
            </a:pPr>
            <a:r>
              <a:rPr lang="en-US" altLang="en-US" sz="2400" dirty="0" smtClean="0"/>
              <a:t>Windows </a:t>
            </a:r>
            <a:r>
              <a:rPr lang="en-US" altLang="en-US" sz="2400" dirty="0"/>
              <a:t>has FAT, FAT32, NTFS as well as floppy, CD, DVD </a:t>
            </a:r>
            <a:r>
              <a:rPr lang="en-US" altLang="en-US" sz="2400" dirty="0" smtClean="0"/>
              <a:t>Blu-ray</a:t>
            </a:r>
          </a:p>
          <a:p>
            <a:pPr lvl="2">
              <a:defRPr/>
            </a:pPr>
            <a:r>
              <a:rPr lang="en-US" altLang="en-US" sz="2400" dirty="0" smtClean="0"/>
              <a:t>Linux </a:t>
            </a:r>
            <a:r>
              <a:rPr lang="en-US" altLang="en-US" sz="2400" dirty="0"/>
              <a:t>has more than 130 types, with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extended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file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b="1" dirty="0">
                <a:solidFill>
                  <a:srgbClr val="006699"/>
                </a:solidFill>
                <a:latin typeface="+mj-lt"/>
              </a:rPr>
              <a:t>system</a:t>
            </a:r>
            <a:r>
              <a:rPr lang="en-US" altLang="en-US" sz="2400" b="1" dirty="0">
                <a:solidFill>
                  <a:srgbClr val="3366FF"/>
                </a:solidFill>
              </a:rPr>
              <a:t> </a:t>
            </a:r>
            <a:r>
              <a:rPr lang="en-US" altLang="en-US" sz="2400" dirty="0"/>
              <a:t>ext3 and ext4 leading; plus distributed file systems, etc</a:t>
            </a:r>
            <a:r>
              <a:rPr lang="en-US" altLang="en-US" sz="2400" dirty="0" smtClean="0"/>
              <a:t>.</a:t>
            </a:r>
            <a:endParaRPr lang="en-US" altLang="en-US" sz="2400" dirty="0"/>
          </a:p>
          <a:p>
            <a:pPr lvl="1">
              <a:defRPr/>
            </a:pPr>
            <a:r>
              <a:rPr lang="en-US" altLang="en-US" sz="2400" dirty="0"/>
              <a:t>New ones still arriving – ZFS, </a:t>
            </a:r>
            <a:r>
              <a:rPr lang="en-US" altLang="en-US" sz="2400" dirty="0" err="1"/>
              <a:t>GoogleFS</a:t>
            </a:r>
            <a:r>
              <a:rPr lang="en-US" altLang="en-US" sz="2400" dirty="0"/>
              <a:t>, Oracle ASM, FUSE</a:t>
            </a:r>
          </a:p>
          <a:p>
            <a:pPr marL="0" lvl="1" indent="0">
              <a:buClr>
                <a:srgbClr val="993300"/>
              </a:buClr>
              <a:buSzPct val="90000"/>
              <a:buFont typeface="Monotype Sorts" pitchFamily="-84" charset="2"/>
              <a:buNone/>
              <a:defRPr/>
            </a:pPr>
            <a:endParaRPr lang="en-US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32C148-39C6-43A1-9B46-BD1D8A3A80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42106"/>
            <a:ext cx="8229600" cy="576262"/>
          </a:xfrm>
        </p:spPr>
        <p:txBody>
          <a:bodyPr/>
          <a:lstStyle/>
          <a:p>
            <a:r>
              <a:rPr lang="en-US" altLang="en-US" dirty="0"/>
              <a:t>File System Layers (Cont.)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>
            <a:extLst>
              <a:ext uri="{FF2B5EF4-FFF2-40B4-BE49-F238E27FC236}">
                <a16:creationId xmlns:a16="http://schemas.microsoft.com/office/drawing/2014/main" id="{DB183F6F-CF73-40EC-8D07-F3938BC23E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59387" y="241336"/>
            <a:ext cx="7724775" cy="576262"/>
          </a:xfrm>
        </p:spPr>
        <p:txBody>
          <a:bodyPr/>
          <a:lstStyle/>
          <a:p>
            <a:pPr eaLnBrk="1" hangingPunct="1"/>
            <a:r>
              <a:rPr lang="en-US" altLang="en-US" dirty="0"/>
              <a:t>File-System Operations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F5FDD909-A5BC-4211-8C91-9570F3CAE41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88612" y="1244281"/>
            <a:ext cx="7658230" cy="4530725"/>
          </a:xfrm>
        </p:spPr>
        <p:txBody>
          <a:bodyPr/>
          <a:lstStyle/>
          <a:p>
            <a:r>
              <a:rPr lang="en-US" altLang="en-US" sz="2000" dirty="0"/>
              <a:t>We have system calls at the API level, but how do we implement their functions?</a:t>
            </a:r>
          </a:p>
          <a:p>
            <a:pPr lvl="1"/>
            <a:r>
              <a:rPr lang="en-US" altLang="en-US" sz="2000" dirty="0"/>
              <a:t>On-disk and in-memory </a:t>
            </a:r>
            <a:r>
              <a:rPr lang="en-US" altLang="en-US" sz="2000" dirty="0" smtClean="0"/>
              <a:t>structures</a:t>
            </a:r>
          </a:p>
          <a:p>
            <a:r>
              <a:rPr lang="en-US" altLang="en-US" sz="2000" dirty="0" smtClean="0"/>
              <a:t>On-disk structures</a:t>
            </a:r>
          </a:p>
          <a:p>
            <a:pPr lvl="1"/>
            <a:r>
              <a:rPr lang="en-US" altLang="en-US" sz="2000" dirty="0" smtClean="0"/>
              <a:t>Boot control block (per volume)</a:t>
            </a:r>
          </a:p>
          <a:p>
            <a:pPr lvl="1"/>
            <a:r>
              <a:rPr lang="en-US" altLang="en-US" sz="2000" dirty="0" smtClean="0"/>
              <a:t>Volume control block (per volume)</a:t>
            </a:r>
          </a:p>
          <a:p>
            <a:pPr lvl="1"/>
            <a:r>
              <a:rPr lang="en-US" altLang="en-US" sz="2000" dirty="0" smtClean="0"/>
              <a:t>Directory structure (per file system)</a:t>
            </a:r>
            <a:endParaRPr lang="en-US" altLang="en-US" sz="2000" dirty="0"/>
          </a:p>
          <a:p>
            <a:pPr lvl="1"/>
            <a:r>
              <a:rPr lang="en-US" altLang="en-US" sz="2000" dirty="0" smtClean="0"/>
              <a:t>Per-file File-control block (FCB)</a:t>
            </a:r>
            <a:endParaRPr lang="en-US" alt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12120</TotalTime>
  <Words>2502</Words>
  <Application>Microsoft Office PowerPoint</Application>
  <PresentationFormat>如螢幕大小 (4:3)</PresentationFormat>
  <Paragraphs>376</Paragraphs>
  <Slides>50</Slides>
  <Notes>37</Notes>
  <HiddenSlides>6</HiddenSlides>
  <MMClips>0</MMClips>
  <ScaleCrop>false</ScaleCrop>
  <HeadingPairs>
    <vt:vector size="6" baseType="variant">
      <vt:variant>
        <vt:lpstr>使用字型</vt:lpstr>
      </vt:variant>
      <vt:variant>
        <vt:i4>11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50</vt:i4>
      </vt:variant>
    </vt:vector>
  </HeadingPairs>
  <TitlesOfParts>
    <vt:vector size="62" baseType="lpstr">
      <vt:lpstr>Monotype Sorts</vt:lpstr>
      <vt:lpstr>MS PGothic</vt:lpstr>
      <vt:lpstr>MS PGothic</vt:lpstr>
      <vt:lpstr>Arial</vt:lpstr>
      <vt:lpstr>Helvetica</vt:lpstr>
      <vt:lpstr>MT Extra</vt:lpstr>
      <vt:lpstr>Symbol</vt:lpstr>
      <vt:lpstr>Times New Roman</vt:lpstr>
      <vt:lpstr>Verdana</vt:lpstr>
      <vt:lpstr>Webdings</vt:lpstr>
      <vt:lpstr>Wingdings</vt:lpstr>
      <vt:lpstr>os-8</vt:lpstr>
      <vt:lpstr>Chapter 14:  File System Implementation</vt:lpstr>
      <vt:lpstr>Outline </vt:lpstr>
      <vt:lpstr>Objectives</vt:lpstr>
      <vt:lpstr>File-System Structure</vt:lpstr>
      <vt:lpstr>Layered File System</vt:lpstr>
      <vt:lpstr>File System Layers</vt:lpstr>
      <vt:lpstr>File System Layers (Cont.)</vt:lpstr>
      <vt:lpstr>File System Layers (Cont.)</vt:lpstr>
      <vt:lpstr>File-System Operations</vt:lpstr>
      <vt:lpstr>On-disk Structures</vt:lpstr>
      <vt:lpstr>File-System Implementation (Cont.)</vt:lpstr>
      <vt:lpstr>In-Memory File System Structures</vt:lpstr>
      <vt:lpstr>In-Memory File System Structures</vt:lpstr>
      <vt:lpstr>Directory Implementation</vt:lpstr>
      <vt:lpstr>Allocation Methods - Contiguous</vt:lpstr>
      <vt:lpstr>Contiguous Allocation</vt:lpstr>
      <vt:lpstr>Extent-Based Systems</vt:lpstr>
      <vt:lpstr>Allocation Methods - Linked</vt:lpstr>
      <vt:lpstr>Allocation Methods – Linked (Cont.)</vt:lpstr>
      <vt:lpstr>Linked Allocation</vt:lpstr>
      <vt:lpstr>Linked Allocation</vt:lpstr>
      <vt:lpstr>File-Allocation Table</vt:lpstr>
      <vt:lpstr>Allocation Methods - Indexed</vt:lpstr>
      <vt:lpstr>Example of Indexed Allocation</vt:lpstr>
      <vt:lpstr>Indexed Allocation (Cont.)</vt:lpstr>
      <vt:lpstr>Indexed Allocation – Mapping (Cont.)</vt:lpstr>
      <vt:lpstr>Indexed Allocation – Mapping (Cont.)</vt:lpstr>
      <vt:lpstr>Indexed Allocation – Mapping (Cont.)</vt:lpstr>
      <vt:lpstr>Combined Scheme:  UNIX UFS </vt:lpstr>
      <vt:lpstr>Performance</vt:lpstr>
      <vt:lpstr>Performance (Cont.)</vt:lpstr>
      <vt:lpstr>Free-Space Management</vt:lpstr>
      <vt:lpstr>Free-Space Management (Cont.)</vt:lpstr>
      <vt:lpstr>Linked Free Space List on Disk</vt:lpstr>
      <vt:lpstr>Free-Space Management (Cont.)</vt:lpstr>
      <vt:lpstr>Free-Space Management (Cont.)</vt:lpstr>
      <vt:lpstr>TRIMing Unused Blocks</vt:lpstr>
      <vt:lpstr>Efficiency and Performance</vt:lpstr>
      <vt:lpstr>Efficiency and Performance (Cont.)</vt:lpstr>
      <vt:lpstr>Page Cache</vt:lpstr>
      <vt:lpstr>I/O Without a Unified Buffer Cache</vt:lpstr>
      <vt:lpstr>Unified Buffer Cache</vt:lpstr>
      <vt:lpstr>I/O Using a Unified Buffer Cache</vt:lpstr>
      <vt:lpstr>Recovery</vt:lpstr>
      <vt:lpstr>Log Structured File Systems</vt:lpstr>
      <vt:lpstr>Example: WAFL File System</vt:lpstr>
      <vt:lpstr>The WAFL File Layout</vt:lpstr>
      <vt:lpstr>Snapshots in WAFL</vt:lpstr>
      <vt:lpstr>The Apple File System</vt:lpstr>
      <vt:lpstr>End of Chapter 14</vt:lpstr>
    </vt:vector>
  </TitlesOfParts>
  <Company>Lucent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2.01</dc:title>
  <dc:creator>Lucent End User</dc:creator>
  <cp:lastModifiedBy>Windows 使用者</cp:lastModifiedBy>
  <cp:revision>282</cp:revision>
  <cp:lastPrinted>2013-09-10T17:57:57Z</cp:lastPrinted>
  <dcterms:created xsi:type="dcterms:W3CDTF">2011-01-13T23:43:38Z</dcterms:created>
  <dcterms:modified xsi:type="dcterms:W3CDTF">2023-05-22T05:00:52Z</dcterms:modified>
</cp:coreProperties>
</file>