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21" r:id="rId3"/>
    <p:sldId id="264" r:id="rId4"/>
    <p:sldId id="286" r:id="rId5"/>
    <p:sldId id="283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33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285" r:id="rId34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B669B-B66F-400C-B090-F76AD6B13D3B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0F8A4-2F4A-4481-955E-2EB832F9CF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246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8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3613"/>
            <a:fld id="{F3593648-B6B4-48DF-B44C-E3693731EC71}" type="slidenum">
              <a:rPr lang="en-GB" smtClean="0"/>
              <a:pPr defTabSz="963613"/>
              <a:t>12</a:t>
            </a:fld>
            <a:endParaRPr lang="en-GB"/>
          </a:p>
        </p:txBody>
      </p:sp>
      <p:sp>
        <p:nvSpPr>
          <p:cNvPr id="107523" name="Text Box 1"/>
          <p:cNvSpPr txBox="1">
            <a:spLocks noChangeArrowheads="1"/>
          </p:cNvSpPr>
          <p:nvPr/>
        </p:nvSpPr>
        <p:spPr bwMode="auto">
          <a:xfrm>
            <a:off x="1219200" y="720725"/>
            <a:ext cx="4876800" cy="35988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96657" tIns="48328" rIns="96657" bIns="48328" anchor="ctr"/>
          <a:lstStyle/>
          <a:p>
            <a:endParaRPr lang="en-US"/>
          </a:p>
        </p:txBody>
      </p:sp>
      <p:sp>
        <p:nvSpPr>
          <p:cNvPr id="107524" name="Rectangle 2"/>
          <p:cNvSpPr>
            <a:spLocks noGrp="1" noChangeArrowheads="1"/>
          </p:cNvSpPr>
          <p:nvPr>
            <p:ph type="body"/>
          </p:nvPr>
        </p:nvSpPr>
        <p:spPr>
          <a:xfrm>
            <a:off x="731838" y="4560888"/>
            <a:ext cx="5848350" cy="4319587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89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532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18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3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391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93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91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04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17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131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61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D524B-7B34-4234-8034-DF4A15522CAE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100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D524B-7B34-4234-8034-DF4A15522CAE}" type="datetimeFigureOut">
              <a:rPr lang="zh-TW" altLang="en-US" smtClean="0"/>
              <a:t>2025/9/15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35836-2FAF-4928-97F8-16D8C10CB6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3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Basics of </a:t>
            </a:r>
            <a:r>
              <a:rPr lang="en-US" altLang="zh-TW" dirty="0" err="1"/>
              <a:t>MapReduce</a:t>
            </a:r>
            <a:r>
              <a:rPr lang="en-US" altLang="zh-TW" dirty="0"/>
              <a:t> Programming Model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By J. H. Wang</a:t>
            </a:r>
          </a:p>
          <a:p>
            <a:r>
              <a:rPr lang="en-US" altLang="zh-TW" dirty="0"/>
              <a:t>Sep. 22, 2025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253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“Runtime”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Handles scheduling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Assigns workers to map and reduce tasks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Handles “data distribution”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Moves processes to data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Handles synchronization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Gathers, sorts, and shuffles intermediate data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Handles errors and faults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Detects worker failures and restarts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Everything happens on top of a distributed FS</a:t>
            </a:r>
          </a:p>
        </p:txBody>
      </p:sp>
    </p:spTree>
    <p:extLst>
      <p:ext uri="{BB962C8B-B14F-4D97-AF65-F5344CB8AC3E}">
        <p14:creationId xmlns:p14="http://schemas.microsoft.com/office/powerpoint/2010/main" val="317191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dirty="0"/>
              <a:t> (k, v) </a:t>
            </a:r>
            <a:r>
              <a:rPr lang="en-US" dirty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All values with the same key are reduced together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The execution framework handles everything else…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Not quite…usually, programmers also specify: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partition</a:t>
            </a:r>
            <a:r>
              <a:rPr lang="en-US" dirty="0">
                <a:cs typeface="Arial" charset="0"/>
              </a:rPr>
              <a:t> (k’, number of partitions) → partition for k’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Often a simple hash of the key, e.g., hash(k’) mod 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Divides up key space for parallel reduce operations</a:t>
            </a:r>
          </a:p>
          <a:p>
            <a:pPr lvl="1">
              <a:lnSpc>
                <a:spcPct val="90000"/>
              </a:lnSpc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combine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Mini-reducers that run in memory after the map phase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Used as an optimization to reduce network traffic</a:t>
            </a:r>
          </a:p>
        </p:txBody>
      </p:sp>
    </p:spTree>
    <p:extLst>
      <p:ext uri="{BB962C8B-B14F-4D97-AF65-F5344CB8AC3E}">
        <p14:creationId xmlns:p14="http://schemas.microsoft.com/office/powerpoint/2010/main" val="90063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" name="Straight Arrow Connector 172"/>
          <p:cNvCxnSpPr>
            <a:cxnSpLocks noChangeShapeType="1"/>
          </p:cNvCxnSpPr>
          <p:nvPr/>
        </p:nvCxnSpPr>
        <p:spPr bwMode="auto">
          <a:xfrm rot="5400000">
            <a:off x="2644776" y="32131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cxnSpLocks noChangeShapeType="1"/>
          </p:cNvCxnSpPr>
          <p:nvPr/>
        </p:nvCxnSpPr>
        <p:spPr bwMode="auto">
          <a:xfrm rot="5400000">
            <a:off x="3938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cxnSpLocks noChangeShapeType="1"/>
          </p:cNvCxnSpPr>
          <p:nvPr/>
        </p:nvCxnSpPr>
        <p:spPr bwMode="auto">
          <a:xfrm rot="5400000">
            <a:off x="52339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cxnSpLocks noChangeShapeType="1"/>
          </p:cNvCxnSpPr>
          <p:nvPr/>
        </p:nvCxnSpPr>
        <p:spPr bwMode="auto">
          <a:xfrm rot="5400000">
            <a:off x="6605588" y="32131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7"/>
          <p:cNvSpPr>
            <a:spLocks noChangeArrowheads="1"/>
          </p:cNvSpPr>
          <p:nvPr/>
        </p:nvSpPr>
        <p:spPr bwMode="auto">
          <a:xfrm>
            <a:off x="6324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70" name="Rectangle 4"/>
          <p:cNvSpPr>
            <a:spLocks noChangeArrowheads="1"/>
          </p:cNvSpPr>
          <p:nvPr/>
        </p:nvSpPr>
        <p:spPr bwMode="auto">
          <a:xfrm>
            <a:off x="23622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71" name="Rectangle 5"/>
          <p:cNvSpPr>
            <a:spLocks noChangeArrowheads="1"/>
          </p:cNvSpPr>
          <p:nvPr/>
        </p:nvSpPr>
        <p:spPr bwMode="auto">
          <a:xfrm>
            <a:off x="36576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sp>
        <p:nvSpPr>
          <p:cNvPr id="172" name="Rectangle 6"/>
          <p:cNvSpPr>
            <a:spLocks noChangeArrowheads="1"/>
          </p:cNvSpPr>
          <p:nvPr/>
        </p:nvSpPr>
        <p:spPr bwMode="auto">
          <a:xfrm>
            <a:off x="4953000" y="2666999"/>
            <a:ext cx="838200" cy="4095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combine</a:t>
            </a:r>
          </a:p>
        </p:txBody>
      </p:sp>
      <p:grpSp>
        <p:nvGrpSpPr>
          <p:cNvPr id="327" name="Group 326"/>
          <p:cNvGrpSpPr/>
          <p:nvPr/>
        </p:nvGrpSpPr>
        <p:grpSpPr>
          <a:xfrm>
            <a:off x="2279656" y="3381375"/>
            <a:ext cx="1022395" cy="338554"/>
            <a:chOff x="2279656" y="3381375"/>
            <a:chExt cx="1022395" cy="338554"/>
          </a:xfrm>
        </p:grpSpPr>
        <p:sp>
          <p:nvSpPr>
            <p:cNvPr id="178" name="Rectangle 144"/>
            <p:cNvSpPr>
              <a:spLocks noChangeArrowheads="1"/>
            </p:cNvSpPr>
            <p:nvPr/>
          </p:nvSpPr>
          <p:spPr bwMode="auto">
            <a:xfrm>
              <a:off x="279466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79" name="TextBox 145"/>
            <p:cNvSpPr txBox="1">
              <a:spLocks noChangeArrowheads="1"/>
            </p:cNvSpPr>
            <p:nvPr/>
          </p:nvSpPr>
          <p:spPr bwMode="auto">
            <a:xfrm>
              <a:off x="2773322" y="3381375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/>
                <a:t>b</a:t>
              </a:r>
              <a:endParaRPr lang="en-US" sz="2400" b="0" baseline="-25000" dirty="0"/>
            </a:p>
          </p:txBody>
        </p:sp>
        <p:sp>
          <p:nvSpPr>
            <p:cNvPr id="180" name="Rectangle 137"/>
            <p:cNvSpPr>
              <a:spLocks noChangeArrowheads="1"/>
            </p:cNvSpPr>
            <p:nvPr/>
          </p:nvSpPr>
          <p:spPr bwMode="auto">
            <a:xfrm>
              <a:off x="2296190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1" name="TextBox 138"/>
            <p:cNvSpPr txBox="1">
              <a:spLocks noChangeArrowheads="1"/>
            </p:cNvSpPr>
            <p:nvPr/>
          </p:nvSpPr>
          <p:spPr bwMode="auto">
            <a:xfrm>
              <a:off x="2279656" y="3381375"/>
              <a:ext cx="2824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/>
                <a:t>a</a:t>
              </a:r>
              <a:endParaRPr lang="en-US" sz="2400" b="0" baseline="-25000" dirty="0"/>
            </a:p>
          </p:txBody>
        </p:sp>
        <p:sp>
          <p:nvSpPr>
            <p:cNvPr id="182" name="Rectangle 135"/>
            <p:cNvSpPr>
              <a:spLocks noChangeArrowheads="1"/>
            </p:cNvSpPr>
            <p:nvPr/>
          </p:nvSpPr>
          <p:spPr bwMode="auto">
            <a:xfrm>
              <a:off x="2524904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3" name="TextBox 136"/>
            <p:cNvSpPr txBox="1">
              <a:spLocks noChangeArrowheads="1"/>
            </p:cNvSpPr>
            <p:nvPr/>
          </p:nvSpPr>
          <p:spPr bwMode="auto">
            <a:xfrm>
              <a:off x="2514714" y="33813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1</a:t>
              </a:r>
              <a:endParaRPr lang="en-US" sz="2400" b="0" baseline="-25000" dirty="0"/>
            </a:p>
          </p:txBody>
        </p:sp>
        <p:sp>
          <p:nvSpPr>
            <p:cNvPr id="184" name="Rectangle 142"/>
            <p:cNvSpPr>
              <a:spLocks noChangeArrowheads="1"/>
            </p:cNvSpPr>
            <p:nvPr/>
          </p:nvSpPr>
          <p:spPr bwMode="auto">
            <a:xfrm>
              <a:off x="302337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5" name="TextBox 143"/>
            <p:cNvSpPr txBox="1">
              <a:spLocks noChangeArrowheads="1"/>
            </p:cNvSpPr>
            <p:nvPr/>
          </p:nvSpPr>
          <p:spPr bwMode="auto">
            <a:xfrm>
              <a:off x="3013189" y="33813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2</a:t>
              </a:r>
              <a:endParaRPr lang="en-US" sz="2400" b="0" baseline="-25000"/>
            </a:p>
          </p:txBody>
        </p:sp>
      </p:grpSp>
      <p:grpSp>
        <p:nvGrpSpPr>
          <p:cNvPr id="326" name="Group 325"/>
          <p:cNvGrpSpPr/>
          <p:nvPr/>
        </p:nvGrpSpPr>
        <p:grpSpPr>
          <a:xfrm>
            <a:off x="3844191" y="3381375"/>
            <a:ext cx="518310" cy="338554"/>
            <a:chOff x="3844191" y="3381375"/>
            <a:chExt cx="518310" cy="338554"/>
          </a:xfrm>
        </p:grpSpPr>
        <p:sp>
          <p:nvSpPr>
            <p:cNvPr id="187" name="Rectangle 151"/>
            <p:cNvSpPr>
              <a:spLocks noChangeArrowheads="1"/>
            </p:cNvSpPr>
            <p:nvPr/>
          </p:nvSpPr>
          <p:spPr bwMode="auto">
            <a:xfrm>
              <a:off x="3855115" y="34055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89" name="TextBox 152"/>
            <p:cNvSpPr txBox="1">
              <a:spLocks noChangeArrowheads="1"/>
            </p:cNvSpPr>
            <p:nvPr/>
          </p:nvSpPr>
          <p:spPr bwMode="auto">
            <a:xfrm>
              <a:off x="3844191" y="3381375"/>
              <a:ext cx="271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/>
                <a:t>c</a:t>
              </a:r>
              <a:endParaRPr lang="en-US" sz="2400" b="0" baseline="-25000"/>
            </a:p>
          </p:txBody>
        </p:sp>
        <p:sp>
          <p:nvSpPr>
            <p:cNvPr id="191" name="Rectangle 149"/>
            <p:cNvSpPr>
              <a:spLocks noChangeArrowheads="1"/>
            </p:cNvSpPr>
            <p:nvPr/>
          </p:nvSpPr>
          <p:spPr bwMode="auto">
            <a:xfrm>
              <a:off x="4083829" y="34055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2" name="TextBox 150"/>
            <p:cNvSpPr txBox="1">
              <a:spLocks noChangeArrowheads="1"/>
            </p:cNvSpPr>
            <p:nvPr/>
          </p:nvSpPr>
          <p:spPr bwMode="auto">
            <a:xfrm>
              <a:off x="4073639" y="33813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9</a:t>
              </a:r>
              <a:endParaRPr lang="en-US" sz="2400" b="0" baseline="-25000" dirty="0"/>
            </a:p>
          </p:txBody>
        </p:sp>
      </p:grpSp>
      <p:grpSp>
        <p:nvGrpSpPr>
          <p:cNvPr id="325" name="Group 324"/>
          <p:cNvGrpSpPr/>
          <p:nvPr/>
        </p:nvGrpSpPr>
        <p:grpSpPr>
          <a:xfrm>
            <a:off x="4870389" y="3381375"/>
            <a:ext cx="1016247" cy="338554"/>
            <a:chOff x="4870389" y="3381375"/>
            <a:chExt cx="1016247" cy="338554"/>
          </a:xfrm>
        </p:grpSpPr>
        <p:sp>
          <p:nvSpPr>
            <p:cNvPr id="196" name="Rectangle 165"/>
            <p:cNvSpPr>
              <a:spLocks noChangeArrowheads="1"/>
            </p:cNvSpPr>
            <p:nvPr/>
          </p:nvSpPr>
          <p:spPr bwMode="auto">
            <a:xfrm>
              <a:off x="48869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7" name="Rectangle 172"/>
            <p:cNvSpPr>
              <a:spLocks noChangeArrowheads="1"/>
            </p:cNvSpPr>
            <p:nvPr/>
          </p:nvSpPr>
          <p:spPr bwMode="auto">
            <a:xfrm>
              <a:off x="53793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8" name="TextBox 166"/>
            <p:cNvSpPr txBox="1">
              <a:spLocks noChangeArrowheads="1"/>
            </p:cNvSpPr>
            <p:nvPr/>
          </p:nvSpPr>
          <p:spPr bwMode="auto">
            <a:xfrm>
              <a:off x="4870389" y="3381375"/>
              <a:ext cx="2824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/>
                <a:t>a</a:t>
              </a:r>
              <a:endParaRPr lang="en-US" sz="2400" b="0" baseline="-25000"/>
            </a:p>
          </p:txBody>
        </p:sp>
        <p:sp>
          <p:nvSpPr>
            <p:cNvPr id="199" name="TextBox 173"/>
            <p:cNvSpPr txBox="1">
              <a:spLocks noChangeArrowheads="1"/>
            </p:cNvSpPr>
            <p:nvPr/>
          </p:nvSpPr>
          <p:spPr bwMode="auto">
            <a:xfrm>
              <a:off x="5364365" y="3381375"/>
              <a:ext cx="271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/>
                <a:t>c</a:t>
              </a:r>
              <a:endParaRPr lang="en-US" sz="2400" b="0" baseline="-25000"/>
            </a:p>
          </p:txBody>
        </p:sp>
        <p:sp>
          <p:nvSpPr>
            <p:cNvPr id="200" name="Rectangle 163"/>
            <p:cNvSpPr>
              <a:spLocks noChangeArrowheads="1"/>
            </p:cNvSpPr>
            <p:nvPr/>
          </p:nvSpPr>
          <p:spPr bwMode="auto">
            <a:xfrm>
              <a:off x="51155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1" name="TextBox 164"/>
            <p:cNvSpPr txBox="1">
              <a:spLocks noChangeArrowheads="1"/>
            </p:cNvSpPr>
            <p:nvPr/>
          </p:nvSpPr>
          <p:spPr bwMode="auto">
            <a:xfrm>
              <a:off x="5105400" y="33813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5</a:t>
              </a:r>
              <a:endParaRPr lang="en-US" sz="2400" b="0" baseline="-25000"/>
            </a:p>
          </p:txBody>
        </p:sp>
        <p:sp>
          <p:nvSpPr>
            <p:cNvPr id="202" name="Rectangle 170"/>
            <p:cNvSpPr>
              <a:spLocks noChangeArrowheads="1"/>
            </p:cNvSpPr>
            <p:nvPr/>
          </p:nvSpPr>
          <p:spPr bwMode="auto">
            <a:xfrm>
              <a:off x="56079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3" name="TextBox 171"/>
            <p:cNvSpPr txBox="1">
              <a:spLocks noChangeArrowheads="1"/>
            </p:cNvSpPr>
            <p:nvPr/>
          </p:nvSpPr>
          <p:spPr bwMode="auto">
            <a:xfrm>
              <a:off x="5597774" y="33813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2</a:t>
              </a:r>
              <a:endParaRPr lang="en-US" sz="2400" b="0" baseline="-25000"/>
            </a:p>
          </p:txBody>
        </p:sp>
      </p:grpSp>
      <p:grpSp>
        <p:nvGrpSpPr>
          <p:cNvPr id="324" name="Group 323"/>
          <p:cNvGrpSpPr/>
          <p:nvPr/>
        </p:nvGrpSpPr>
        <p:grpSpPr>
          <a:xfrm>
            <a:off x="6237179" y="3381375"/>
            <a:ext cx="1021057" cy="338554"/>
            <a:chOff x="6237179" y="3381375"/>
            <a:chExt cx="1021057" cy="338554"/>
          </a:xfrm>
        </p:grpSpPr>
        <p:sp>
          <p:nvSpPr>
            <p:cNvPr id="205" name="Rectangle 179"/>
            <p:cNvSpPr>
              <a:spLocks noChangeArrowheads="1"/>
            </p:cNvSpPr>
            <p:nvPr/>
          </p:nvSpPr>
          <p:spPr bwMode="auto">
            <a:xfrm>
              <a:off x="6258585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6" name="Rectangle 186"/>
            <p:cNvSpPr>
              <a:spLocks noChangeArrowheads="1"/>
            </p:cNvSpPr>
            <p:nvPr/>
          </p:nvSpPr>
          <p:spPr bwMode="auto">
            <a:xfrm>
              <a:off x="6750959" y="34055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07" name="TextBox 180"/>
            <p:cNvSpPr txBox="1">
              <a:spLocks noChangeArrowheads="1"/>
            </p:cNvSpPr>
            <p:nvPr/>
          </p:nvSpPr>
          <p:spPr bwMode="auto">
            <a:xfrm>
              <a:off x="6237179" y="3381375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/>
                <a:t>b</a:t>
              </a:r>
              <a:endParaRPr lang="en-US" sz="2400" b="0" baseline="-25000"/>
            </a:p>
          </p:txBody>
        </p:sp>
        <p:sp>
          <p:nvSpPr>
            <p:cNvPr id="208" name="TextBox 187"/>
            <p:cNvSpPr txBox="1">
              <a:spLocks noChangeArrowheads="1"/>
            </p:cNvSpPr>
            <p:nvPr/>
          </p:nvSpPr>
          <p:spPr bwMode="auto">
            <a:xfrm>
              <a:off x="6735965" y="3381375"/>
              <a:ext cx="271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/>
                <a:t>c</a:t>
              </a:r>
              <a:endParaRPr lang="en-US" sz="2400" b="0" baseline="-25000"/>
            </a:p>
          </p:txBody>
        </p:sp>
        <p:sp>
          <p:nvSpPr>
            <p:cNvPr id="209" name="Rectangle 177"/>
            <p:cNvSpPr>
              <a:spLocks noChangeArrowheads="1"/>
            </p:cNvSpPr>
            <p:nvPr/>
          </p:nvSpPr>
          <p:spPr bwMode="auto">
            <a:xfrm>
              <a:off x="6487185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0" name="TextBox 178"/>
            <p:cNvSpPr txBox="1">
              <a:spLocks noChangeArrowheads="1"/>
            </p:cNvSpPr>
            <p:nvPr/>
          </p:nvSpPr>
          <p:spPr bwMode="auto">
            <a:xfrm>
              <a:off x="6477000" y="33813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7</a:t>
              </a:r>
              <a:endParaRPr lang="en-US" sz="2400" b="0" baseline="-25000"/>
            </a:p>
          </p:txBody>
        </p:sp>
        <p:sp>
          <p:nvSpPr>
            <p:cNvPr id="211" name="Rectangle 184"/>
            <p:cNvSpPr>
              <a:spLocks noChangeArrowheads="1"/>
            </p:cNvSpPr>
            <p:nvPr/>
          </p:nvSpPr>
          <p:spPr bwMode="auto">
            <a:xfrm>
              <a:off x="6979559" y="34055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12" name="TextBox 185"/>
            <p:cNvSpPr txBox="1">
              <a:spLocks noChangeArrowheads="1"/>
            </p:cNvSpPr>
            <p:nvPr/>
          </p:nvSpPr>
          <p:spPr bwMode="auto">
            <a:xfrm>
              <a:off x="6969374" y="33813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8</a:t>
              </a:r>
              <a:endParaRPr lang="en-US" sz="2400" b="0" baseline="-25000" dirty="0"/>
            </a:p>
          </p:txBody>
        </p:sp>
      </p:grpSp>
      <p:sp>
        <p:nvSpPr>
          <p:cNvPr id="213" name="Rectangle 4"/>
          <p:cNvSpPr>
            <a:spLocks noChangeArrowheads="1"/>
          </p:cNvSpPr>
          <p:nvPr/>
        </p:nvSpPr>
        <p:spPr bwMode="auto">
          <a:xfrm>
            <a:off x="22860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14" name="Rectangle 4"/>
          <p:cNvSpPr>
            <a:spLocks noChangeArrowheads="1"/>
          </p:cNvSpPr>
          <p:nvPr/>
        </p:nvSpPr>
        <p:spPr bwMode="auto">
          <a:xfrm>
            <a:off x="3581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15" name="Rectangle 4"/>
          <p:cNvSpPr>
            <a:spLocks noChangeArrowheads="1"/>
          </p:cNvSpPr>
          <p:nvPr/>
        </p:nvSpPr>
        <p:spPr bwMode="auto">
          <a:xfrm>
            <a:off x="48768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sp>
        <p:nvSpPr>
          <p:cNvPr id="216" name="Rectangle 4"/>
          <p:cNvSpPr>
            <a:spLocks noChangeArrowheads="1"/>
          </p:cNvSpPr>
          <p:nvPr/>
        </p:nvSpPr>
        <p:spPr bwMode="auto">
          <a:xfrm>
            <a:off x="6248400" y="3733800"/>
            <a:ext cx="990600" cy="333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200" b="0" dirty="0">
                <a:solidFill>
                  <a:schemeClr val="tx1"/>
                </a:solidFill>
              </a:rPr>
              <a:t>partition</a:t>
            </a:r>
          </a:p>
        </p:txBody>
      </p:sp>
      <p:cxnSp>
        <p:nvCxnSpPr>
          <p:cNvPr id="167" name="Straight Arrow Connector 166"/>
          <p:cNvCxnSpPr>
            <a:cxnSpLocks noChangeShapeType="1"/>
          </p:cNvCxnSpPr>
          <p:nvPr/>
        </p:nvCxnSpPr>
        <p:spPr bwMode="auto">
          <a:xfrm rot="5400000">
            <a:off x="2644776" y="2146300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cxnSpLocks noChangeShapeType="1"/>
          </p:cNvCxnSpPr>
          <p:nvPr/>
        </p:nvCxnSpPr>
        <p:spPr bwMode="auto">
          <a:xfrm rot="5400000">
            <a:off x="3938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 noChangeShapeType="1"/>
          </p:cNvCxnSpPr>
          <p:nvPr/>
        </p:nvCxnSpPr>
        <p:spPr bwMode="auto">
          <a:xfrm rot="5400000">
            <a:off x="52339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cxnSpLocks noChangeShapeType="1"/>
          </p:cNvCxnSpPr>
          <p:nvPr/>
        </p:nvCxnSpPr>
        <p:spPr bwMode="auto">
          <a:xfrm rot="5400000">
            <a:off x="6605588" y="2146300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8" name="Rectangle 7"/>
          <p:cNvSpPr>
            <a:spLocks noChangeArrowheads="1"/>
          </p:cNvSpPr>
          <p:nvPr/>
        </p:nvSpPr>
        <p:spPr bwMode="auto">
          <a:xfrm>
            <a:off x="6324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0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3" name="Rectangle 4"/>
          <p:cNvSpPr>
            <a:spLocks noChangeArrowheads="1"/>
          </p:cNvSpPr>
          <p:nvPr/>
        </p:nvSpPr>
        <p:spPr bwMode="auto">
          <a:xfrm>
            <a:off x="23622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194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714375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Rectangle 5"/>
          <p:cNvSpPr>
            <a:spLocks noChangeArrowheads="1"/>
          </p:cNvSpPr>
          <p:nvPr/>
        </p:nvSpPr>
        <p:spPr bwMode="auto">
          <a:xfrm>
            <a:off x="36576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0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Rectangle 6"/>
          <p:cNvSpPr>
            <a:spLocks noChangeArrowheads="1"/>
          </p:cNvSpPr>
          <p:nvPr/>
        </p:nvSpPr>
        <p:spPr bwMode="auto">
          <a:xfrm>
            <a:off x="4953000" y="1400175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18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981075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9" name="Group 318"/>
          <p:cNvGrpSpPr/>
          <p:nvPr/>
        </p:nvGrpSpPr>
        <p:grpSpPr>
          <a:xfrm>
            <a:off x="3033713" y="333375"/>
            <a:ext cx="3241962" cy="338554"/>
            <a:chOff x="3033713" y="333375"/>
            <a:chExt cx="3241962" cy="338554"/>
          </a:xfrm>
        </p:grpSpPr>
        <p:sp>
          <p:nvSpPr>
            <p:cNvPr id="219" name="Rectangle 56"/>
            <p:cNvSpPr>
              <a:spLocks noChangeArrowheads="1"/>
            </p:cNvSpPr>
            <p:nvPr/>
          </p:nvSpPr>
          <p:spPr bwMode="auto">
            <a:xfrm>
              <a:off x="3079069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0" name="Rectangle 102"/>
            <p:cNvSpPr>
              <a:spLocks noChangeArrowheads="1"/>
            </p:cNvSpPr>
            <p:nvPr/>
          </p:nvSpPr>
          <p:spPr bwMode="auto">
            <a:xfrm>
              <a:off x="3612430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1" name="Rectangle 109"/>
            <p:cNvSpPr>
              <a:spLocks noChangeArrowheads="1"/>
            </p:cNvSpPr>
            <p:nvPr/>
          </p:nvSpPr>
          <p:spPr bwMode="auto">
            <a:xfrm>
              <a:off x="4145792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2" name="Rectangle 116"/>
            <p:cNvSpPr>
              <a:spLocks noChangeArrowheads="1"/>
            </p:cNvSpPr>
            <p:nvPr/>
          </p:nvSpPr>
          <p:spPr bwMode="auto">
            <a:xfrm>
              <a:off x="4679154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3" name="Rectangle 123"/>
            <p:cNvSpPr>
              <a:spLocks noChangeArrowheads="1"/>
            </p:cNvSpPr>
            <p:nvPr/>
          </p:nvSpPr>
          <p:spPr bwMode="auto">
            <a:xfrm>
              <a:off x="5212515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4" name="Rectangle 130"/>
            <p:cNvSpPr>
              <a:spLocks noChangeArrowheads="1"/>
            </p:cNvSpPr>
            <p:nvPr/>
          </p:nvSpPr>
          <p:spPr bwMode="auto">
            <a:xfrm>
              <a:off x="5745877" y="357506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25" name="TextBox 57"/>
            <p:cNvSpPr txBox="1">
              <a:spLocks noChangeArrowheads="1"/>
            </p:cNvSpPr>
            <p:nvPr/>
          </p:nvSpPr>
          <p:spPr bwMode="auto">
            <a:xfrm>
              <a:off x="3033713" y="333375"/>
              <a:ext cx="346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k</a:t>
              </a:r>
              <a:r>
                <a:rPr lang="en-US" sz="1600" b="0" baseline="-25000" dirty="0"/>
                <a:t>1</a:t>
              </a:r>
              <a:endParaRPr lang="en-US" sz="2400" b="0" baseline="-25000" dirty="0"/>
            </a:p>
          </p:txBody>
        </p:sp>
        <p:sp>
          <p:nvSpPr>
            <p:cNvPr id="226" name="TextBox 103"/>
            <p:cNvSpPr txBox="1">
              <a:spLocks noChangeArrowheads="1"/>
            </p:cNvSpPr>
            <p:nvPr/>
          </p:nvSpPr>
          <p:spPr bwMode="auto">
            <a:xfrm>
              <a:off x="3567075" y="333375"/>
              <a:ext cx="346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k</a:t>
              </a:r>
              <a:r>
                <a:rPr lang="en-US" sz="1600" b="0" baseline="-25000" dirty="0"/>
                <a:t>2</a:t>
              </a:r>
              <a:endParaRPr lang="en-US" sz="2400" b="0" baseline="-25000" dirty="0"/>
            </a:p>
          </p:txBody>
        </p:sp>
        <p:sp>
          <p:nvSpPr>
            <p:cNvPr id="227" name="TextBox 110"/>
            <p:cNvSpPr txBox="1">
              <a:spLocks noChangeArrowheads="1"/>
            </p:cNvSpPr>
            <p:nvPr/>
          </p:nvSpPr>
          <p:spPr bwMode="auto">
            <a:xfrm>
              <a:off x="4100436" y="333375"/>
              <a:ext cx="346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k</a:t>
              </a:r>
              <a:r>
                <a:rPr lang="en-US" sz="1600" b="0" baseline="-25000"/>
                <a:t>3</a:t>
              </a:r>
              <a:endParaRPr lang="en-US" sz="2400" b="0" baseline="-25000"/>
            </a:p>
          </p:txBody>
        </p:sp>
        <p:sp>
          <p:nvSpPr>
            <p:cNvPr id="228" name="TextBox 117"/>
            <p:cNvSpPr txBox="1">
              <a:spLocks noChangeArrowheads="1"/>
            </p:cNvSpPr>
            <p:nvPr/>
          </p:nvSpPr>
          <p:spPr bwMode="auto">
            <a:xfrm>
              <a:off x="4633798" y="333375"/>
              <a:ext cx="346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k</a:t>
              </a:r>
              <a:r>
                <a:rPr lang="en-US" sz="1600" b="0" baseline="-25000"/>
                <a:t>4</a:t>
              </a:r>
              <a:endParaRPr lang="en-US" sz="2400" b="0" baseline="-25000"/>
            </a:p>
          </p:txBody>
        </p:sp>
        <p:sp>
          <p:nvSpPr>
            <p:cNvPr id="229" name="TextBox 124"/>
            <p:cNvSpPr txBox="1">
              <a:spLocks noChangeArrowheads="1"/>
            </p:cNvSpPr>
            <p:nvPr/>
          </p:nvSpPr>
          <p:spPr bwMode="auto">
            <a:xfrm>
              <a:off x="5167160" y="333375"/>
              <a:ext cx="346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k</a:t>
              </a:r>
              <a:r>
                <a:rPr lang="en-US" sz="1600" b="0" baseline="-25000"/>
                <a:t>5</a:t>
              </a:r>
              <a:endParaRPr lang="en-US" sz="2400" b="0" baseline="-25000"/>
            </a:p>
          </p:txBody>
        </p:sp>
        <p:sp>
          <p:nvSpPr>
            <p:cNvPr id="230" name="TextBox 131"/>
            <p:cNvSpPr txBox="1">
              <a:spLocks noChangeArrowheads="1"/>
            </p:cNvSpPr>
            <p:nvPr/>
          </p:nvSpPr>
          <p:spPr bwMode="auto">
            <a:xfrm>
              <a:off x="5700521" y="333375"/>
              <a:ext cx="346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k</a:t>
              </a:r>
              <a:r>
                <a:rPr lang="en-US" sz="1600" b="0" baseline="-25000"/>
                <a:t>6</a:t>
              </a:r>
              <a:endParaRPr lang="en-US" sz="2400" b="0" baseline="-25000"/>
            </a:p>
          </p:txBody>
        </p:sp>
        <p:sp>
          <p:nvSpPr>
            <p:cNvPr id="231" name="Rectangle 58"/>
            <p:cNvSpPr>
              <a:spLocks noChangeArrowheads="1"/>
            </p:cNvSpPr>
            <p:nvPr/>
          </p:nvSpPr>
          <p:spPr bwMode="auto">
            <a:xfrm>
              <a:off x="3307652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2" name="TextBox 59"/>
            <p:cNvSpPr txBox="1">
              <a:spLocks noChangeArrowheads="1"/>
            </p:cNvSpPr>
            <p:nvPr/>
          </p:nvSpPr>
          <p:spPr bwMode="auto">
            <a:xfrm>
              <a:off x="3262297" y="333375"/>
              <a:ext cx="346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v</a:t>
              </a:r>
              <a:r>
                <a:rPr lang="en-US" sz="1600" b="0" baseline="-25000" dirty="0"/>
                <a:t>1</a:t>
              </a:r>
              <a:endParaRPr lang="en-US" sz="2400" b="0" baseline="-25000" dirty="0"/>
            </a:p>
          </p:txBody>
        </p:sp>
        <p:sp>
          <p:nvSpPr>
            <p:cNvPr id="233" name="Rectangle 100"/>
            <p:cNvSpPr>
              <a:spLocks noChangeArrowheads="1"/>
            </p:cNvSpPr>
            <p:nvPr/>
          </p:nvSpPr>
          <p:spPr bwMode="auto">
            <a:xfrm>
              <a:off x="3841014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4" name="TextBox 101"/>
            <p:cNvSpPr txBox="1">
              <a:spLocks noChangeArrowheads="1"/>
            </p:cNvSpPr>
            <p:nvPr/>
          </p:nvSpPr>
          <p:spPr bwMode="auto">
            <a:xfrm>
              <a:off x="3795658" y="333375"/>
              <a:ext cx="346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v</a:t>
              </a:r>
              <a:r>
                <a:rPr lang="en-US" sz="1600" b="0" baseline="-25000"/>
                <a:t>2</a:t>
              </a:r>
              <a:endParaRPr lang="en-US" sz="2400" b="0" baseline="-25000"/>
            </a:p>
          </p:txBody>
        </p:sp>
        <p:sp>
          <p:nvSpPr>
            <p:cNvPr id="235" name="Rectangle 107"/>
            <p:cNvSpPr>
              <a:spLocks noChangeArrowheads="1"/>
            </p:cNvSpPr>
            <p:nvPr/>
          </p:nvSpPr>
          <p:spPr bwMode="auto">
            <a:xfrm>
              <a:off x="4374376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6" name="TextBox 108"/>
            <p:cNvSpPr txBox="1">
              <a:spLocks noChangeArrowheads="1"/>
            </p:cNvSpPr>
            <p:nvPr/>
          </p:nvSpPr>
          <p:spPr bwMode="auto">
            <a:xfrm>
              <a:off x="4329020" y="333375"/>
              <a:ext cx="346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v</a:t>
              </a:r>
              <a:r>
                <a:rPr lang="en-US" sz="1600" b="0" baseline="-25000"/>
                <a:t>3</a:t>
              </a:r>
              <a:endParaRPr lang="en-US" sz="2400" b="0" baseline="-25000"/>
            </a:p>
          </p:txBody>
        </p:sp>
        <p:sp>
          <p:nvSpPr>
            <p:cNvPr id="237" name="Rectangle 114"/>
            <p:cNvSpPr>
              <a:spLocks noChangeArrowheads="1"/>
            </p:cNvSpPr>
            <p:nvPr/>
          </p:nvSpPr>
          <p:spPr bwMode="auto">
            <a:xfrm>
              <a:off x="4907737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38" name="TextBox 115"/>
            <p:cNvSpPr txBox="1">
              <a:spLocks noChangeArrowheads="1"/>
            </p:cNvSpPr>
            <p:nvPr/>
          </p:nvSpPr>
          <p:spPr bwMode="auto">
            <a:xfrm>
              <a:off x="4862382" y="333375"/>
              <a:ext cx="346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v</a:t>
              </a:r>
              <a:r>
                <a:rPr lang="en-US" sz="1600" b="0" baseline="-25000"/>
                <a:t>4</a:t>
              </a:r>
              <a:endParaRPr lang="en-US" sz="2400" b="0" baseline="-25000"/>
            </a:p>
          </p:txBody>
        </p:sp>
        <p:sp>
          <p:nvSpPr>
            <p:cNvPr id="239" name="Rectangle 121"/>
            <p:cNvSpPr>
              <a:spLocks noChangeArrowheads="1"/>
            </p:cNvSpPr>
            <p:nvPr/>
          </p:nvSpPr>
          <p:spPr bwMode="auto">
            <a:xfrm>
              <a:off x="5441099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40" name="TextBox 122"/>
            <p:cNvSpPr txBox="1">
              <a:spLocks noChangeArrowheads="1"/>
            </p:cNvSpPr>
            <p:nvPr/>
          </p:nvSpPr>
          <p:spPr bwMode="auto">
            <a:xfrm>
              <a:off x="5395743" y="333375"/>
              <a:ext cx="346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v</a:t>
              </a:r>
              <a:r>
                <a:rPr lang="en-US" sz="1600" b="0" baseline="-25000"/>
                <a:t>5</a:t>
              </a:r>
              <a:endParaRPr lang="en-US" sz="2400" b="0" baseline="-25000"/>
            </a:p>
          </p:txBody>
        </p:sp>
        <p:sp>
          <p:nvSpPr>
            <p:cNvPr id="241" name="Rectangle 128"/>
            <p:cNvSpPr>
              <a:spLocks noChangeArrowheads="1"/>
            </p:cNvSpPr>
            <p:nvPr/>
          </p:nvSpPr>
          <p:spPr bwMode="auto">
            <a:xfrm>
              <a:off x="5974461" y="357506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42" name="TextBox 129"/>
            <p:cNvSpPr txBox="1">
              <a:spLocks noChangeArrowheads="1"/>
            </p:cNvSpPr>
            <p:nvPr/>
          </p:nvSpPr>
          <p:spPr bwMode="auto">
            <a:xfrm>
              <a:off x="5929105" y="333375"/>
              <a:ext cx="3465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v</a:t>
              </a:r>
              <a:r>
                <a:rPr lang="en-US" sz="1600" b="0" baseline="-25000"/>
                <a:t>6</a:t>
              </a:r>
              <a:endParaRPr lang="en-US" sz="2400" b="0" baseline="-25000"/>
            </a:p>
          </p:txBody>
        </p:sp>
      </p:grpSp>
      <p:grpSp>
        <p:nvGrpSpPr>
          <p:cNvPr id="320" name="Group 319"/>
          <p:cNvGrpSpPr/>
          <p:nvPr/>
        </p:nvGrpSpPr>
        <p:grpSpPr>
          <a:xfrm>
            <a:off x="2279656" y="2314575"/>
            <a:ext cx="1022395" cy="338554"/>
            <a:chOff x="2279656" y="2314575"/>
            <a:chExt cx="1022395" cy="338554"/>
          </a:xfrm>
        </p:grpSpPr>
        <p:sp>
          <p:nvSpPr>
            <p:cNvPr id="243" name="Rectangle 144"/>
            <p:cNvSpPr>
              <a:spLocks noChangeArrowheads="1"/>
            </p:cNvSpPr>
            <p:nvPr/>
          </p:nvSpPr>
          <p:spPr bwMode="auto">
            <a:xfrm>
              <a:off x="27946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44" name="TextBox 145"/>
            <p:cNvSpPr txBox="1">
              <a:spLocks noChangeArrowheads="1"/>
            </p:cNvSpPr>
            <p:nvPr/>
          </p:nvSpPr>
          <p:spPr bwMode="auto">
            <a:xfrm>
              <a:off x="2773322" y="2314575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/>
                <a:t>b</a:t>
              </a:r>
              <a:endParaRPr lang="en-US" sz="2400" b="0" baseline="-25000" dirty="0"/>
            </a:p>
          </p:txBody>
        </p:sp>
        <p:sp>
          <p:nvSpPr>
            <p:cNvPr id="245" name="Rectangle 137"/>
            <p:cNvSpPr>
              <a:spLocks noChangeArrowheads="1"/>
            </p:cNvSpPr>
            <p:nvPr/>
          </p:nvSpPr>
          <p:spPr bwMode="auto">
            <a:xfrm>
              <a:off x="22961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46" name="TextBox 138"/>
            <p:cNvSpPr txBox="1">
              <a:spLocks noChangeArrowheads="1"/>
            </p:cNvSpPr>
            <p:nvPr/>
          </p:nvSpPr>
          <p:spPr bwMode="auto">
            <a:xfrm>
              <a:off x="2279656" y="2314575"/>
              <a:ext cx="2824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/>
                <a:t>a</a:t>
              </a:r>
              <a:endParaRPr lang="en-US" sz="2400" b="0" baseline="-25000" dirty="0"/>
            </a:p>
          </p:txBody>
        </p:sp>
        <p:sp>
          <p:nvSpPr>
            <p:cNvPr id="247" name="Rectangle 135"/>
            <p:cNvSpPr>
              <a:spLocks noChangeArrowheads="1"/>
            </p:cNvSpPr>
            <p:nvPr/>
          </p:nvSpPr>
          <p:spPr bwMode="auto">
            <a:xfrm>
              <a:off x="25249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48" name="TextBox 136"/>
            <p:cNvSpPr txBox="1">
              <a:spLocks noChangeArrowheads="1"/>
            </p:cNvSpPr>
            <p:nvPr/>
          </p:nvSpPr>
          <p:spPr bwMode="auto">
            <a:xfrm>
              <a:off x="2514714" y="23145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1</a:t>
              </a:r>
              <a:endParaRPr lang="en-US" sz="2400" b="0" baseline="-25000" dirty="0"/>
            </a:p>
          </p:txBody>
        </p:sp>
        <p:sp>
          <p:nvSpPr>
            <p:cNvPr id="249" name="Rectangle 142"/>
            <p:cNvSpPr>
              <a:spLocks noChangeArrowheads="1"/>
            </p:cNvSpPr>
            <p:nvPr/>
          </p:nvSpPr>
          <p:spPr bwMode="auto">
            <a:xfrm>
              <a:off x="30233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0" name="TextBox 143"/>
            <p:cNvSpPr txBox="1">
              <a:spLocks noChangeArrowheads="1"/>
            </p:cNvSpPr>
            <p:nvPr/>
          </p:nvSpPr>
          <p:spPr bwMode="auto">
            <a:xfrm>
              <a:off x="3013189" y="23145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2</a:t>
              </a:r>
              <a:endParaRPr lang="en-US" sz="2400" b="0" baseline="-25000"/>
            </a:p>
          </p:txBody>
        </p:sp>
      </p:grpSp>
      <p:grpSp>
        <p:nvGrpSpPr>
          <p:cNvPr id="321" name="Group 320"/>
          <p:cNvGrpSpPr/>
          <p:nvPr/>
        </p:nvGrpSpPr>
        <p:grpSpPr>
          <a:xfrm>
            <a:off x="3580666" y="2314575"/>
            <a:ext cx="1016785" cy="338554"/>
            <a:chOff x="3580666" y="2314575"/>
            <a:chExt cx="1016785" cy="338554"/>
          </a:xfrm>
        </p:grpSpPr>
        <p:sp>
          <p:nvSpPr>
            <p:cNvPr id="251" name="Rectangle 151"/>
            <p:cNvSpPr>
              <a:spLocks noChangeArrowheads="1"/>
            </p:cNvSpPr>
            <p:nvPr/>
          </p:nvSpPr>
          <p:spPr bwMode="auto">
            <a:xfrm>
              <a:off x="3591590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2" name="Rectangle 158"/>
            <p:cNvSpPr>
              <a:spLocks noChangeArrowheads="1"/>
            </p:cNvSpPr>
            <p:nvPr/>
          </p:nvSpPr>
          <p:spPr bwMode="auto">
            <a:xfrm>
              <a:off x="4090065" y="2338706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3" name="TextBox 152"/>
            <p:cNvSpPr txBox="1">
              <a:spLocks noChangeArrowheads="1"/>
            </p:cNvSpPr>
            <p:nvPr/>
          </p:nvSpPr>
          <p:spPr bwMode="auto">
            <a:xfrm>
              <a:off x="3580666" y="2314575"/>
              <a:ext cx="271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/>
                <a:t>c</a:t>
              </a:r>
              <a:endParaRPr lang="en-US" sz="2400" b="0" baseline="-25000"/>
            </a:p>
          </p:txBody>
        </p:sp>
        <p:sp>
          <p:nvSpPr>
            <p:cNvPr id="254" name="TextBox 159"/>
            <p:cNvSpPr txBox="1">
              <a:spLocks noChangeArrowheads="1"/>
            </p:cNvSpPr>
            <p:nvPr/>
          </p:nvSpPr>
          <p:spPr bwMode="auto">
            <a:xfrm>
              <a:off x="4079141" y="2314575"/>
              <a:ext cx="271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/>
                <a:t>c</a:t>
              </a:r>
              <a:endParaRPr lang="en-US" sz="2400" b="0" baseline="-25000"/>
            </a:p>
          </p:txBody>
        </p:sp>
        <p:sp>
          <p:nvSpPr>
            <p:cNvPr id="255" name="Rectangle 149"/>
            <p:cNvSpPr>
              <a:spLocks noChangeArrowheads="1"/>
            </p:cNvSpPr>
            <p:nvPr/>
          </p:nvSpPr>
          <p:spPr bwMode="auto">
            <a:xfrm>
              <a:off x="3820304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6" name="TextBox 150"/>
            <p:cNvSpPr txBox="1">
              <a:spLocks noChangeArrowheads="1"/>
            </p:cNvSpPr>
            <p:nvPr/>
          </p:nvSpPr>
          <p:spPr bwMode="auto">
            <a:xfrm>
              <a:off x="3810114" y="23145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3</a:t>
              </a:r>
              <a:endParaRPr lang="en-US" sz="2400" b="0" baseline="-25000"/>
            </a:p>
          </p:txBody>
        </p:sp>
        <p:sp>
          <p:nvSpPr>
            <p:cNvPr id="257" name="Rectangle 156"/>
            <p:cNvSpPr>
              <a:spLocks noChangeArrowheads="1"/>
            </p:cNvSpPr>
            <p:nvPr/>
          </p:nvSpPr>
          <p:spPr bwMode="auto">
            <a:xfrm>
              <a:off x="4318779" y="2338706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58" name="TextBox 157"/>
            <p:cNvSpPr txBox="1">
              <a:spLocks noChangeArrowheads="1"/>
            </p:cNvSpPr>
            <p:nvPr/>
          </p:nvSpPr>
          <p:spPr bwMode="auto">
            <a:xfrm>
              <a:off x="4308589" y="23145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6</a:t>
              </a:r>
              <a:endParaRPr lang="en-US" sz="2400" b="0" baseline="-25000"/>
            </a:p>
          </p:txBody>
        </p:sp>
      </p:grpSp>
      <p:grpSp>
        <p:nvGrpSpPr>
          <p:cNvPr id="322" name="Group 321"/>
          <p:cNvGrpSpPr/>
          <p:nvPr/>
        </p:nvGrpSpPr>
        <p:grpSpPr>
          <a:xfrm>
            <a:off x="4870389" y="2314575"/>
            <a:ext cx="1016247" cy="338554"/>
            <a:chOff x="4870389" y="2314575"/>
            <a:chExt cx="1016247" cy="338554"/>
          </a:xfrm>
        </p:grpSpPr>
        <p:sp>
          <p:nvSpPr>
            <p:cNvPr id="259" name="Rectangle 165"/>
            <p:cNvSpPr>
              <a:spLocks noChangeArrowheads="1"/>
            </p:cNvSpPr>
            <p:nvPr/>
          </p:nvSpPr>
          <p:spPr bwMode="auto">
            <a:xfrm>
              <a:off x="48869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60" name="Rectangle 172"/>
            <p:cNvSpPr>
              <a:spLocks noChangeArrowheads="1"/>
            </p:cNvSpPr>
            <p:nvPr/>
          </p:nvSpPr>
          <p:spPr bwMode="auto">
            <a:xfrm>
              <a:off x="53793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61" name="TextBox 166"/>
            <p:cNvSpPr txBox="1">
              <a:spLocks noChangeArrowheads="1"/>
            </p:cNvSpPr>
            <p:nvPr/>
          </p:nvSpPr>
          <p:spPr bwMode="auto">
            <a:xfrm>
              <a:off x="4870389" y="2314575"/>
              <a:ext cx="2824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/>
                <a:t>a</a:t>
              </a:r>
              <a:endParaRPr lang="en-US" sz="2400" b="0" baseline="-25000"/>
            </a:p>
          </p:txBody>
        </p:sp>
        <p:sp>
          <p:nvSpPr>
            <p:cNvPr id="262" name="TextBox 173"/>
            <p:cNvSpPr txBox="1">
              <a:spLocks noChangeArrowheads="1"/>
            </p:cNvSpPr>
            <p:nvPr/>
          </p:nvSpPr>
          <p:spPr bwMode="auto">
            <a:xfrm>
              <a:off x="5364365" y="2314575"/>
              <a:ext cx="271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/>
                <a:t>c</a:t>
              </a:r>
              <a:endParaRPr lang="en-US" sz="2400" b="0" baseline="-25000"/>
            </a:p>
          </p:txBody>
        </p:sp>
        <p:sp>
          <p:nvSpPr>
            <p:cNvPr id="263" name="Rectangle 163"/>
            <p:cNvSpPr>
              <a:spLocks noChangeArrowheads="1"/>
            </p:cNvSpPr>
            <p:nvPr/>
          </p:nvSpPr>
          <p:spPr bwMode="auto">
            <a:xfrm>
              <a:off x="51155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64" name="TextBox 164"/>
            <p:cNvSpPr txBox="1">
              <a:spLocks noChangeArrowheads="1"/>
            </p:cNvSpPr>
            <p:nvPr/>
          </p:nvSpPr>
          <p:spPr bwMode="auto">
            <a:xfrm>
              <a:off x="5105400" y="23145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5</a:t>
              </a:r>
              <a:endParaRPr lang="en-US" sz="2400" b="0" baseline="-25000"/>
            </a:p>
          </p:txBody>
        </p:sp>
        <p:sp>
          <p:nvSpPr>
            <p:cNvPr id="265" name="Rectangle 170"/>
            <p:cNvSpPr>
              <a:spLocks noChangeArrowheads="1"/>
            </p:cNvSpPr>
            <p:nvPr/>
          </p:nvSpPr>
          <p:spPr bwMode="auto">
            <a:xfrm>
              <a:off x="56079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66" name="TextBox 171"/>
            <p:cNvSpPr txBox="1">
              <a:spLocks noChangeArrowheads="1"/>
            </p:cNvSpPr>
            <p:nvPr/>
          </p:nvSpPr>
          <p:spPr bwMode="auto">
            <a:xfrm>
              <a:off x="5597774" y="23145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2</a:t>
              </a:r>
              <a:endParaRPr lang="en-US" sz="2400" b="0" baseline="-25000"/>
            </a:p>
          </p:txBody>
        </p:sp>
      </p:grpSp>
      <p:grpSp>
        <p:nvGrpSpPr>
          <p:cNvPr id="323" name="Group 322"/>
          <p:cNvGrpSpPr/>
          <p:nvPr/>
        </p:nvGrpSpPr>
        <p:grpSpPr>
          <a:xfrm>
            <a:off x="6237179" y="2314575"/>
            <a:ext cx="1021057" cy="338554"/>
            <a:chOff x="6237179" y="2314575"/>
            <a:chExt cx="1021057" cy="338554"/>
          </a:xfrm>
        </p:grpSpPr>
        <p:sp>
          <p:nvSpPr>
            <p:cNvPr id="267" name="Rectangle 179"/>
            <p:cNvSpPr>
              <a:spLocks noChangeArrowheads="1"/>
            </p:cNvSpPr>
            <p:nvPr/>
          </p:nvSpPr>
          <p:spPr bwMode="auto">
            <a:xfrm>
              <a:off x="6258585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68" name="Rectangle 186"/>
            <p:cNvSpPr>
              <a:spLocks noChangeArrowheads="1"/>
            </p:cNvSpPr>
            <p:nvPr/>
          </p:nvSpPr>
          <p:spPr bwMode="auto">
            <a:xfrm>
              <a:off x="6750959" y="2338706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69" name="TextBox 180"/>
            <p:cNvSpPr txBox="1">
              <a:spLocks noChangeArrowheads="1"/>
            </p:cNvSpPr>
            <p:nvPr/>
          </p:nvSpPr>
          <p:spPr bwMode="auto">
            <a:xfrm>
              <a:off x="6237179" y="2314575"/>
              <a:ext cx="29206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/>
                <a:t>b</a:t>
              </a:r>
              <a:endParaRPr lang="en-US" sz="2400" b="0" baseline="-25000"/>
            </a:p>
          </p:txBody>
        </p:sp>
        <p:sp>
          <p:nvSpPr>
            <p:cNvPr id="270" name="TextBox 187"/>
            <p:cNvSpPr txBox="1">
              <a:spLocks noChangeArrowheads="1"/>
            </p:cNvSpPr>
            <p:nvPr/>
          </p:nvSpPr>
          <p:spPr bwMode="auto">
            <a:xfrm>
              <a:off x="6735965" y="2314575"/>
              <a:ext cx="27122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/>
                <a:t>c</a:t>
              </a:r>
              <a:endParaRPr lang="en-US" sz="2400" b="0" baseline="-25000"/>
            </a:p>
          </p:txBody>
        </p:sp>
        <p:sp>
          <p:nvSpPr>
            <p:cNvPr id="271" name="Rectangle 177"/>
            <p:cNvSpPr>
              <a:spLocks noChangeArrowheads="1"/>
            </p:cNvSpPr>
            <p:nvPr/>
          </p:nvSpPr>
          <p:spPr bwMode="auto">
            <a:xfrm>
              <a:off x="6487185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72" name="TextBox 178"/>
            <p:cNvSpPr txBox="1">
              <a:spLocks noChangeArrowheads="1"/>
            </p:cNvSpPr>
            <p:nvPr/>
          </p:nvSpPr>
          <p:spPr bwMode="auto">
            <a:xfrm>
              <a:off x="6477000" y="23145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7</a:t>
              </a:r>
              <a:endParaRPr lang="en-US" sz="2400" b="0" baseline="-25000"/>
            </a:p>
          </p:txBody>
        </p:sp>
        <p:sp>
          <p:nvSpPr>
            <p:cNvPr id="273" name="Rectangle 184"/>
            <p:cNvSpPr>
              <a:spLocks noChangeArrowheads="1"/>
            </p:cNvSpPr>
            <p:nvPr/>
          </p:nvSpPr>
          <p:spPr bwMode="auto">
            <a:xfrm>
              <a:off x="6979559" y="2338706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274" name="TextBox 185"/>
            <p:cNvSpPr txBox="1">
              <a:spLocks noChangeArrowheads="1"/>
            </p:cNvSpPr>
            <p:nvPr/>
          </p:nvSpPr>
          <p:spPr bwMode="auto">
            <a:xfrm>
              <a:off x="6969374" y="23145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8</a:t>
              </a:r>
              <a:endParaRPr lang="en-US" sz="2400" b="0" baseline="-25000" dirty="0"/>
            </a:p>
          </p:txBody>
        </p:sp>
      </p:grpSp>
      <p:cxnSp>
        <p:nvCxnSpPr>
          <p:cNvPr id="275" name="Straight Arrow Connector 274"/>
          <p:cNvCxnSpPr>
            <a:cxnSpLocks noChangeShapeType="1"/>
          </p:cNvCxnSpPr>
          <p:nvPr/>
        </p:nvCxnSpPr>
        <p:spPr bwMode="auto">
          <a:xfrm rot="5400000">
            <a:off x="3047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cxnSpLocks noChangeShapeType="1"/>
          </p:cNvCxnSpPr>
          <p:nvPr/>
        </p:nvCxnSpPr>
        <p:spPr bwMode="auto">
          <a:xfrm rot="5400000">
            <a:off x="3178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cxnSpLocks noChangeShapeType="1"/>
          </p:cNvCxnSpPr>
          <p:nvPr/>
        </p:nvCxnSpPr>
        <p:spPr bwMode="auto">
          <a:xfrm rot="5400000">
            <a:off x="4419601" y="50657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/>
          <p:cNvCxnSpPr>
            <a:cxnSpLocks noChangeShapeType="1"/>
          </p:cNvCxnSpPr>
          <p:nvPr/>
        </p:nvCxnSpPr>
        <p:spPr bwMode="auto">
          <a:xfrm rot="5400000">
            <a:off x="45497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cxnSpLocks noChangeShapeType="1"/>
          </p:cNvCxnSpPr>
          <p:nvPr/>
        </p:nvCxnSpPr>
        <p:spPr bwMode="auto">
          <a:xfrm rot="5400000">
            <a:off x="5714207" y="50665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cxnSpLocks noChangeShapeType="1"/>
          </p:cNvCxnSpPr>
          <p:nvPr/>
        </p:nvCxnSpPr>
        <p:spPr bwMode="auto">
          <a:xfrm rot="5400000">
            <a:off x="5845175" y="61102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Rectangle 280"/>
          <p:cNvSpPr>
            <a:spLocks noChangeArrowheads="1"/>
          </p:cNvSpPr>
          <p:nvPr/>
        </p:nvSpPr>
        <p:spPr bwMode="auto">
          <a:xfrm>
            <a:off x="1981200" y="41148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282" name="Rectangle 281"/>
          <p:cNvSpPr>
            <a:spLocks noChangeArrowheads="1"/>
          </p:cNvSpPr>
          <p:nvPr/>
        </p:nvSpPr>
        <p:spPr bwMode="auto">
          <a:xfrm>
            <a:off x="2895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3" name="Rectangle 282"/>
          <p:cNvSpPr>
            <a:spLocks noChangeArrowheads="1"/>
          </p:cNvSpPr>
          <p:nvPr/>
        </p:nvSpPr>
        <p:spPr bwMode="auto">
          <a:xfrm>
            <a:off x="42672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284" name="Rectangle 283"/>
          <p:cNvSpPr>
            <a:spLocks noChangeArrowheads="1"/>
          </p:cNvSpPr>
          <p:nvPr/>
        </p:nvSpPr>
        <p:spPr bwMode="auto">
          <a:xfrm>
            <a:off x="5562600" y="5334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333" name="Group 332"/>
          <p:cNvGrpSpPr/>
          <p:nvPr/>
        </p:nvGrpSpPr>
        <p:grpSpPr>
          <a:xfrm>
            <a:off x="3187619" y="4448175"/>
            <a:ext cx="848032" cy="369332"/>
            <a:chOff x="3187619" y="4448175"/>
            <a:chExt cx="848032" cy="369332"/>
          </a:xfrm>
        </p:grpSpPr>
        <p:sp>
          <p:nvSpPr>
            <p:cNvPr id="285" name="Rectangle 193"/>
            <p:cNvSpPr>
              <a:spLocks noChangeArrowheads="1"/>
            </p:cNvSpPr>
            <p:nvPr/>
          </p:nvSpPr>
          <p:spPr bwMode="auto">
            <a:xfrm>
              <a:off x="32105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86" name="TextBox 194"/>
            <p:cNvSpPr txBox="1">
              <a:spLocks noChangeArrowheads="1"/>
            </p:cNvSpPr>
            <p:nvPr/>
          </p:nvSpPr>
          <p:spPr bwMode="auto">
            <a:xfrm>
              <a:off x="3187619" y="4448175"/>
              <a:ext cx="2952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a</a:t>
              </a:r>
              <a:endParaRPr lang="en-US" sz="2800" b="0" baseline="-25000"/>
            </a:p>
          </p:txBody>
        </p:sp>
        <p:sp>
          <p:nvSpPr>
            <p:cNvPr id="287" name="Rectangle 191"/>
            <p:cNvSpPr>
              <a:spLocks noChangeArrowheads="1"/>
            </p:cNvSpPr>
            <p:nvPr/>
          </p:nvSpPr>
          <p:spPr bwMode="auto">
            <a:xfrm>
              <a:off x="35154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88" name="TextBox 192"/>
            <p:cNvSpPr txBox="1">
              <a:spLocks noChangeArrowheads="1"/>
            </p:cNvSpPr>
            <p:nvPr/>
          </p:nvSpPr>
          <p:spPr bwMode="auto">
            <a:xfrm>
              <a:off x="3505295" y="4448175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1</a:t>
              </a:r>
              <a:endParaRPr lang="en-US" sz="2800" b="0" baseline="-25000"/>
            </a:p>
          </p:txBody>
        </p:sp>
        <p:sp>
          <p:nvSpPr>
            <p:cNvPr id="289" name="Rectangle 196"/>
            <p:cNvSpPr>
              <a:spLocks noChangeArrowheads="1"/>
            </p:cNvSpPr>
            <p:nvPr/>
          </p:nvSpPr>
          <p:spPr bwMode="auto">
            <a:xfrm>
              <a:off x="37441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90" name="TextBox 197"/>
            <p:cNvSpPr txBox="1">
              <a:spLocks noChangeArrowheads="1"/>
            </p:cNvSpPr>
            <p:nvPr/>
          </p:nvSpPr>
          <p:spPr bwMode="auto">
            <a:xfrm>
              <a:off x="3733965" y="4448175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5</a:t>
              </a:r>
              <a:endParaRPr lang="en-US" sz="2800" b="0" baseline="-25000"/>
            </a:p>
          </p:txBody>
        </p:sp>
      </p:grpSp>
      <p:grpSp>
        <p:nvGrpSpPr>
          <p:cNvPr id="332" name="Group 331"/>
          <p:cNvGrpSpPr/>
          <p:nvPr/>
        </p:nvGrpSpPr>
        <p:grpSpPr>
          <a:xfrm>
            <a:off x="4553608" y="4448175"/>
            <a:ext cx="853643" cy="369332"/>
            <a:chOff x="4553608" y="4448175"/>
            <a:chExt cx="853643" cy="369332"/>
          </a:xfrm>
        </p:grpSpPr>
        <p:sp>
          <p:nvSpPr>
            <p:cNvPr id="291" name="Rectangle 199"/>
            <p:cNvSpPr>
              <a:spLocks noChangeArrowheads="1"/>
            </p:cNvSpPr>
            <p:nvPr/>
          </p:nvSpPr>
          <p:spPr bwMode="auto">
            <a:xfrm>
              <a:off x="4582188" y="44723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92" name="TextBox 200"/>
            <p:cNvSpPr txBox="1">
              <a:spLocks noChangeArrowheads="1"/>
            </p:cNvSpPr>
            <p:nvPr/>
          </p:nvSpPr>
          <p:spPr bwMode="auto">
            <a:xfrm>
              <a:off x="4553608" y="4448175"/>
              <a:ext cx="3064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b</a:t>
              </a:r>
              <a:endParaRPr lang="en-US" sz="2800" b="0" baseline="-25000"/>
            </a:p>
          </p:txBody>
        </p:sp>
        <p:sp>
          <p:nvSpPr>
            <p:cNvPr id="293" name="Rectangle 202"/>
            <p:cNvSpPr>
              <a:spLocks noChangeArrowheads="1"/>
            </p:cNvSpPr>
            <p:nvPr/>
          </p:nvSpPr>
          <p:spPr bwMode="auto">
            <a:xfrm>
              <a:off x="4887083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94" name="TextBox 203"/>
            <p:cNvSpPr txBox="1">
              <a:spLocks noChangeArrowheads="1"/>
            </p:cNvSpPr>
            <p:nvPr/>
          </p:nvSpPr>
          <p:spPr bwMode="auto">
            <a:xfrm>
              <a:off x="4876895" y="4448175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2</a:t>
              </a:r>
              <a:endParaRPr lang="en-US" sz="2800" b="0" baseline="-25000"/>
            </a:p>
          </p:txBody>
        </p:sp>
        <p:sp>
          <p:nvSpPr>
            <p:cNvPr id="295" name="Rectangle 205"/>
            <p:cNvSpPr>
              <a:spLocks noChangeArrowheads="1"/>
            </p:cNvSpPr>
            <p:nvPr/>
          </p:nvSpPr>
          <p:spPr bwMode="auto">
            <a:xfrm>
              <a:off x="5115754" y="44723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296" name="TextBox 206"/>
            <p:cNvSpPr txBox="1">
              <a:spLocks noChangeArrowheads="1"/>
            </p:cNvSpPr>
            <p:nvPr/>
          </p:nvSpPr>
          <p:spPr bwMode="auto">
            <a:xfrm>
              <a:off x="5105565" y="4448175"/>
              <a:ext cx="30168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7</a:t>
              </a:r>
              <a:endParaRPr lang="en-US" sz="2800" b="0" baseline="-25000"/>
            </a:p>
          </p:txBody>
        </p:sp>
      </p:grpSp>
      <p:grpSp>
        <p:nvGrpSpPr>
          <p:cNvPr id="331" name="Group 330"/>
          <p:cNvGrpSpPr/>
          <p:nvPr/>
        </p:nvGrpSpPr>
        <p:grpSpPr>
          <a:xfrm>
            <a:off x="5877044" y="4448175"/>
            <a:ext cx="1041369" cy="338554"/>
            <a:chOff x="5877044" y="4448175"/>
            <a:chExt cx="1041369" cy="338554"/>
          </a:xfrm>
        </p:grpSpPr>
        <p:sp>
          <p:nvSpPr>
            <p:cNvPr id="297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" name="TextBox 209"/>
            <p:cNvSpPr txBox="1">
              <a:spLocks noChangeArrowheads="1"/>
            </p:cNvSpPr>
            <p:nvPr/>
          </p:nvSpPr>
          <p:spPr bwMode="auto">
            <a:xfrm>
              <a:off x="5877044" y="44481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99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0" name="TextBox 212"/>
            <p:cNvSpPr txBox="1">
              <a:spLocks noChangeArrowheads="1"/>
            </p:cNvSpPr>
            <p:nvPr/>
          </p:nvSpPr>
          <p:spPr bwMode="auto">
            <a:xfrm>
              <a:off x="6172260" y="44481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/>
                <a:t>2</a:t>
              </a:r>
              <a:endParaRPr lang="en-US" sz="2400" b="0" baseline="-25000"/>
            </a:p>
          </p:txBody>
        </p:sp>
        <p:sp>
          <p:nvSpPr>
            <p:cNvPr id="301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2" name="TextBox 215"/>
            <p:cNvSpPr txBox="1">
              <a:spLocks noChangeArrowheads="1"/>
            </p:cNvSpPr>
            <p:nvPr/>
          </p:nvSpPr>
          <p:spPr bwMode="auto">
            <a:xfrm>
              <a:off x="6400905" y="44481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9</a:t>
              </a:r>
              <a:endParaRPr lang="en-US" sz="2400" b="0" baseline="-25000" dirty="0"/>
            </a:p>
          </p:txBody>
        </p:sp>
        <p:sp>
          <p:nvSpPr>
            <p:cNvPr id="303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4" name="TextBox 218"/>
            <p:cNvSpPr txBox="1">
              <a:spLocks noChangeArrowheads="1"/>
            </p:cNvSpPr>
            <p:nvPr/>
          </p:nvSpPr>
          <p:spPr bwMode="auto">
            <a:xfrm>
              <a:off x="6629551" y="4448175"/>
              <a:ext cx="28886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8</a:t>
              </a:r>
              <a:endParaRPr lang="en-US" b="0" baseline="-25000" dirty="0"/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3048000" y="6276975"/>
            <a:ext cx="581486" cy="369332"/>
            <a:chOff x="3048000" y="6276975"/>
            <a:chExt cx="581486" cy="369332"/>
          </a:xfrm>
        </p:grpSpPr>
        <p:sp>
          <p:nvSpPr>
            <p:cNvPr id="307" name="Rectangle 148"/>
            <p:cNvSpPr>
              <a:spLocks noChangeArrowheads="1"/>
            </p:cNvSpPr>
            <p:nvPr/>
          </p:nvSpPr>
          <p:spPr bwMode="auto">
            <a:xfrm>
              <a:off x="3093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08" name="TextBox 155"/>
            <p:cNvSpPr txBox="1">
              <a:spLocks noChangeArrowheads="1"/>
            </p:cNvSpPr>
            <p:nvPr/>
          </p:nvSpPr>
          <p:spPr bwMode="auto">
            <a:xfrm>
              <a:off x="3048000" y="6276975"/>
              <a:ext cx="343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 dirty="0"/>
                <a:t>r</a:t>
              </a:r>
              <a:r>
                <a:rPr lang="en-US" b="0" baseline="-25000" dirty="0"/>
                <a:t>1</a:t>
              </a:r>
              <a:endParaRPr lang="en-US" sz="2800" b="0" baseline="-25000" dirty="0"/>
            </a:p>
          </p:txBody>
        </p:sp>
        <p:sp>
          <p:nvSpPr>
            <p:cNvPr id="309" name="Rectangle 162"/>
            <p:cNvSpPr>
              <a:spLocks noChangeArrowheads="1"/>
            </p:cNvSpPr>
            <p:nvPr/>
          </p:nvSpPr>
          <p:spPr bwMode="auto">
            <a:xfrm>
              <a:off x="3321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10" name="TextBox 167"/>
            <p:cNvSpPr txBox="1">
              <a:spLocks noChangeArrowheads="1"/>
            </p:cNvSpPr>
            <p:nvPr/>
          </p:nvSpPr>
          <p:spPr bwMode="auto">
            <a:xfrm>
              <a:off x="3276504" y="6276975"/>
              <a:ext cx="3529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</a:t>
              </a:r>
              <a:r>
                <a:rPr lang="en-US" b="0" baseline="-25000"/>
                <a:t>1</a:t>
              </a:r>
              <a:endParaRPr lang="en-US" sz="2800" b="0" baseline="-25000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4405313" y="6276975"/>
            <a:ext cx="581486" cy="369332"/>
            <a:chOff x="4405313" y="6276975"/>
            <a:chExt cx="581486" cy="369332"/>
          </a:xfrm>
        </p:grpSpPr>
        <p:sp>
          <p:nvSpPr>
            <p:cNvPr id="311" name="Rectangle 183"/>
            <p:cNvSpPr>
              <a:spLocks noChangeArrowheads="1"/>
            </p:cNvSpPr>
            <p:nvPr/>
          </p:nvSpPr>
          <p:spPr bwMode="auto">
            <a:xfrm>
              <a:off x="4450653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12" name="TextBox 188"/>
            <p:cNvSpPr txBox="1">
              <a:spLocks noChangeArrowheads="1"/>
            </p:cNvSpPr>
            <p:nvPr/>
          </p:nvSpPr>
          <p:spPr bwMode="auto">
            <a:xfrm>
              <a:off x="4405313" y="6276975"/>
              <a:ext cx="343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r</a:t>
              </a:r>
              <a:r>
                <a:rPr lang="en-US" b="0" baseline="-25000"/>
                <a:t>2</a:t>
              </a:r>
              <a:endParaRPr lang="en-US" sz="2800" b="0" baseline="-25000"/>
            </a:p>
          </p:txBody>
        </p:sp>
        <p:sp>
          <p:nvSpPr>
            <p:cNvPr id="313" name="Rectangle 189"/>
            <p:cNvSpPr>
              <a:spLocks noChangeArrowheads="1"/>
            </p:cNvSpPr>
            <p:nvPr/>
          </p:nvSpPr>
          <p:spPr bwMode="auto">
            <a:xfrm>
              <a:off x="4679157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14" name="TextBox 190"/>
            <p:cNvSpPr txBox="1">
              <a:spLocks noChangeArrowheads="1"/>
            </p:cNvSpPr>
            <p:nvPr/>
          </p:nvSpPr>
          <p:spPr bwMode="auto">
            <a:xfrm>
              <a:off x="4633817" y="6276975"/>
              <a:ext cx="3529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</a:t>
              </a:r>
              <a:r>
                <a:rPr lang="en-US" b="0" baseline="-25000"/>
                <a:t>2</a:t>
              </a:r>
              <a:endParaRPr lang="en-US" sz="2800" b="0" baseline="-25000"/>
            </a:p>
          </p:txBody>
        </p:sp>
      </p:grpSp>
      <p:grpSp>
        <p:nvGrpSpPr>
          <p:cNvPr id="328" name="Group 327"/>
          <p:cNvGrpSpPr/>
          <p:nvPr/>
        </p:nvGrpSpPr>
        <p:grpSpPr>
          <a:xfrm>
            <a:off x="5715000" y="6276975"/>
            <a:ext cx="581486" cy="369332"/>
            <a:chOff x="5715000" y="6276975"/>
            <a:chExt cx="581486" cy="369332"/>
          </a:xfrm>
        </p:grpSpPr>
        <p:sp>
          <p:nvSpPr>
            <p:cNvPr id="315" name="Rectangle 195"/>
            <p:cNvSpPr>
              <a:spLocks noChangeArrowheads="1"/>
            </p:cNvSpPr>
            <p:nvPr/>
          </p:nvSpPr>
          <p:spPr bwMode="auto">
            <a:xfrm>
              <a:off x="5760340" y="63011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16" name="TextBox 198"/>
            <p:cNvSpPr txBox="1">
              <a:spLocks noChangeArrowheads="1"/>
            </p:cNvSpPr>
            <p:nvPr/>
          </p:nvSpPr>
          <p:spPr bwMode="auto">
            <a:xfrm>
              <a:off x="5715000" y="6276975"/>
              <a:ext cx="34336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r</a:t>
              </a:r>
              <a:r>
                <a:rPr lang="en-US" b="0" baseline="-25000"/>
                <a:t>3</a:t>
              </a:r>
              <a:endParaRPr lang="en-US" sz="2800" b="0" baseline="-25000"/>
            </a:p>
          </p:txBody>
        </p:sp>
        <p:sp>
          <p:nvSpPr>
            <p:cNvPr id="317" name="Rectangle 201"/>
            <p:cNvSpPr>
              <a:spLocks noChangeArrowheads="1"/>
            </p:cNvSpPr>
            <p:nvPr/>
          </p:nvSpPr>
          <p:spPr bwMode="auto">
            <a:xfrm>
              <a:off x="5988844" y="63011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18" name="TextBox 204"/>
            <p:cNvSpPr txBox="1">
              <a:spLocks noChangeArrowheads="1"/>
            </p:cNvSpPr>
            <p:nvPr/>
          </p:nvSpPr>
          <p:spPr bwMode="auto">
            <a:xfrm>
              <a:off x="5943504" y="6276975"/>
              <a:ext cx="35298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/>
                <a:t>s</a:t>
              </a:r>
              <a:r>
                <a:rPr lang="en-US" b="0" baseline="-25000"/>
                <a:t>3</a:t>
              </a:r>
              <a:endParaRPr lang="en-US" sz="2800" b="0" baseline="-25000"/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5861015" y="4448175"/>
            <a:ext cx="1236013" cy="369332"/>
            <a:chOff x="5861015" y="4448175"/>
            <a:chExt cx="1236013" cy="369332"/>
          </a:xfrm>
        </p:grpSpPr>
        <p:sp>
          <p:nvSpPr>
            <p:cNvPr id="335" name="Rectangle 208"/>
            <p:cNvSpPr>
              <a:spLocks noChangeArrowheads="1"/>
            </p:cNvSpPr>
            <p:nvPr/>
          </p:nvSpPr>
          <p:spPr bwMode="auto">
            <a:xfrm>
              <a:off x="5877587" y="44723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36" name="TextBox 209"/>
            <p:cNvSpPr txBox="1">
              <a:spLocks noChangeArrowheads="1"/>
            </p:cNvSpPr>
            <p:nvPr/>
          </p:nvSpPr>
          <p:spPr bwMode="auto">
            <a:xfrm>
              <a:off x="5861015" y="4448175"/>
              <a:ext cx="2824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0"/>
                <a:t>c</a:t>
              </a:r>
              <a:endParaRPr lang="en-US" sz="2800" b="0" baseline="-25000"/>
            </a:p>
          </p:txBody>
        </p:sp>
        <p:sp>
          <p:nvSpPr>
            <p:cNvPr id="337" name="Rectangle 211"/>
            <p:cNvSpPr>
              <a:spLocks noChangeArrowheads="1"/>
            </p:cNvSpPr>
            <p:nvPr/>
          </p:nvSpPr>
          <p:spPr bwMode="auto">
            <a:xfrm>
              <a:off x="6182447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39" name="Rectangle 214"/>
            <p:cNvSpPr>
              <a:spLocks noChangeArrowheads="1"/>
            </p:cNvSpPr>
            <p:nvPr/>
          </p:nvSpPr>
          <p:spPr bwMode="auto">
            <a:xfrm>
              <a:off x="6411092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41" name="Rectangle 217"/>
            <p:cNvSpPr>
              <a:spLocks noChangeArrowheads="1"/>
            </p:cNvSpPr>
            <p:nvPr/>
          </p:nvSpPr>
          <p:spPr bwMode="auto">
            <a:xfrm>
              <a:off x="6639738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  <p:sp>
          <p:nvSpPr>
            <p:cNvPr id="343" name="Rectangle 220"/>
            <p:cNvSpPr>
              <a:spLocks noChangeArrowheads="1"/>
            </p:cNvSpPr>
            <p:nvPr/>
          </p:nvSpPr>
          <p:spPr bwMode="auto">
            <a:xfrm>
              <a:off x="6868383" y="44723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2800"/>
            </a:p>
          </p:txBody>
        </p:sp>
      </p:grpSp>
    </p:spTree>
    <p:extLst>
      <p:ext uri="{BB962C8B-B14F-4D97-AF65-F5344CB8AC3E}">
        <p14:creationId xmlns:p14="http://schemas.microsoft.com/office/powerpoint/2010/main" val="18942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animBg="1"/>
      <p:bldP spid="170" grpId="0" animBg="1"/>
      <p:bldP spid="171" grpId="0" animBg="1"/>
      <p:bldP spid="172" grpId="0" animBg="1"/>
      <p:bldP spid="213" grpId="0" animBg="1"/>
      <p:bldP spid="214" grpId="0" animBg="1"/>
      <p:bldP spid="215" grpId="0" animBg="1"/>
      <p:bldP spid="216" grpId="0" animBg="1"/>
      <p:bldP spid="188" grpId="0" animBg="1"/>
      <p:bldP spid="193" grpId="0" animBg="1"/>
      <p:bldP spid="195" grpId="0" animBg="1"/>
      <p:bldP spid="217" grpId="0" animBg="1"/>
      <p:bldP spid="281" grpId="0" animBg="1"/>
      <p:bldP spid="282" grpId="0" animBg="1"/>
      <p:bldP spid="283" grpId="0" animBg="1"/>
      <p:bldP spid="28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more details…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Barrier between map and reduce phases</a:t>
            </a:r>
          </a:p>
          <a:p>
            <a:pPr lvl="1"/>
            <a:r>
              <a:rPr lang="en-US" dirty="0"/>
              <a:t>But we can begin copying intermediate data earlier</a:t>
            </a:r>
          </a:p>
          <a:p>
            <a:r>
              <a:rPr lang="en-US" dirty="0"/>
              <a:t>Keys arrive at each reducer in sorted order</a:t>
            </a:r>
          </a:p>
          <a:p>
            <a:pPr lvl="1"/>
            <a:r>
              <a:rPr lang="en-US" dirty="0"/>
              <a:t>No enforced ordering </a:t>
            </a:r>
            <a:r>
              <a:rPr lang="en-US" i="1" dirty="0"/>
              <a:t>across</a:t>
            </a:r>
            <a:r>
              <a:rPr lang="en-US" dirty="0"/>
              <a:t> reducers</a:t>
            </a:r>
          </a:p>
        </p:txBody>
      </p:sp>
    </p:spTree>
    <p:extLst>
      <p:ext uri="{BB962C8B-B14F-4D97-AF65-F5344CB8AC3E}">
        <p14:creationId xmlns:p14="http://schemas.microsoft.com/office/powerpoint/2010/main" val="311451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1660525" y="1905000"/>
            <a:ext cx="6111875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Gill Sans"/>
                <a:cs typeface="Gill Sans"/>
              </a:rPr>
              <a:t>Map(String </a:t>
            </a:r>
            <a:r>
              <a:rPr lang="en-US" sz="2000" dirty="0" err="1">
                <a:latin typeface="Gill Sans"/>
                <a:cs typeface="Gill Sans"/>
              </a:rPr>
              <a:t>docid</a:t>
            </a:r>
            <a:r>
              <a:rPr lang="en-US" sz="2000" dirty="0">
                <a:latin typeface="Gill Sans"/>
                <a:cs typeface="Gill Sans"/>
              </a:rPr>
              <a:t>, String text):</a:t>
            </a:r>
          </a:p>
          <a:p>
            <a:r>
              <a:rPr lang="en-US" sz="2000" b="0" i="1" dirty="0">
                <a:latin typeface="Gill Sans"/>
                <a:cs typeface="Gill Sans"/>
              </a:rPr>
              <a:t>     </a:t>
            </a:r>
            <a:r>
              <a:rPr lang="en-US" sz="2000" b="0" dirty="0">
                <a:latin typeface="Gill Sans"/>
                <a:cs typeface="Gill Sans"/>
              </a:rPr>
              <a:t>for each word w in text:</a:t>
            </a:r>
          </a:p>
          <a:p>
            <a:r>
              <a:rPr lang="en-US" sz="2000" b="0" dirty="0">
                <a:latin typeface="Gill Sans"/>
                <a:cs typeface="Gill Sans"/>
              </a:rPr>
              <a:t>          Emit(w, 1);</a:t>
            </a:r>
          </a:p>
          <a:p>
            <a:endParaRPr lang="en-US" sz="2000" b="0" dirty="0">
              <a:latin typeface="Gill Sans"/>
              <a:cs typeface="Gill Sans"/>
            </a:endParaRPr>
          </a:p>
          <a:p>
            <a:r>
              <a:rPr lang="en-US" sz="2000" dirty="0">
                <a:latin typeface="Gill Sans"/>
                <a:cs typeface="Gill Sans"/>
              </a:rPr>
              <a:t>Reduce(String term, </a:t>
            </a:r>
            <a:r>
              <a:rPr lang="en-US" sz="2000" dirty="0" err="1">
                <a:latin typeface="Gill Sans"/>
                <a:cs typeface="Gill Sans"/>
              </a:rPr>
              <a:t>Iterator</a:t>
            </a:r>
            <a:r>
              <a:rPr lang="en-US" sz="2000" dirty="0">
                <a:latin typeface="Gill Sans"/>
                <a:cs typeface="Gill Sans"/>
              </a:rPr>
              <a:t>&lt;</a:t>
            </a:r>
            <a:r>
              <a:rPr lang="en-US" sz="2000" dirty="0" err="1">
                <a:latin typeface="Gill Sans"/>
                <a:cs typeface="Gill Sans"/>
              </a:rPr>
              <a:t>Int</a:t>
            </a:r>
            <a:r>
              <a:rPr lang="en-US" sz="2000" dirty="0">
                <a:latin typeface="Gill Sans"/>
                <a:cs typeface="Gill Sans"/>
              </a:rPr>
              <a:t>&gt; values):</a:t>
            </a:r>
          </a:p>
          <a:p>
            <a:r>
              <a:rPr lang="en-US" sz="2000" b="0" i="1" dirty="0">
                <a:latin typeface="Gill Sans"/>
                <a:cs typeface="Gill Sans"/>
              </a:rPr>
              <a:t>     </a:t>
            </a:r>
            <a:r>
              <a:rPr lang="en-US" sz="2000" b="0" dirty="0" err="1">
                <a:latin typeface="Gill Sans"/>
                <a:cs typeface="Gill Sans"/>
              </a:rPr>
              <a:t>int</a:t>
            </a:r>
            <a:r>
              <a:rPr lang="en-US" sz="2000" b="0" dirty="0">
                <a:latin typeface="Gill Sans"/>
                <a:cs typeface="Gill Sans"/>
              </a:rPr>
              <a:t> sum = 0;</a:t>
            </a:r>
          </a:p>
          <a:p>
            <a:r>
              <a:rPr lang="en-US" sz="2000" b="0" dirty="0">
                <a:latin typeface="Gill Sans"/>
                <a:cs typeface="Gill Sans"/>
              </a:rPr>
              <a:t>     for each v in values:</a:t>
            </a:r>
          </a:p>
          <a:p>
            <a:r>
              <a:rPr lang="en-US" sz="2000" b="0" dirty="0">
                <a:latin typeface="Gill Sans"/>
                <a:cs typeface="Gill Sans"/>
              </a:rPr>
              <a:t>          sum += v;</a:t>
            </a:r>
          </a:p>
          <a:p>
            <a:r>
              <a:rPr lang="en-US" sz="2000" b="0" dirty="0">
                <a:latin typeface="Gill Sans"/>
                <a:cs typeface="Gill Sans"/>
              </a:rPr>
              <a:t>          Emit(term, value);</a:t>
            </a:r>
          </a:p>
          <a:p>
            <a:endParaRPr lang="en-US" sz="1800" b="0" dirty="0">
              <a:latin typeface="Gill Sans"/>
              <a:cs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88010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can refer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programming model</a:t>
            </a:r>
          </a:p>
          <a:p>
            <a:r>
              <a:rPr lang="en-US" dirty="0"/>
              <a:t>The execution framework (aka “runtime”)</a:t>
            </a:r>
          </a:p>
          <a:p>
            <a:r>
              <a:rPr lang="en-US" dirty="0"/>
              <a:t>The specific implementation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895600" y="5710535"/>
            <a:ext cx="571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Gill Sans"/>
              </a:rPr>
              <a:t>Usage is usually clear from context!</a:t>
            </a:r>
          </a:p>
        </p:txBody>
      </p:sp>
    </p:spTree>
    <p:extLst>
      <p:ext uri="{BB962C8B-B14F-4D97-AF65-F5344CB8AC3E}">
        <p14:creationId xmlns:p14="http://schemas.microsoft.com/office/powerpoint/2010/main" val="31967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ChangeArrowheads="1"/>
          </p:cNvSpPr>
          <p:nvPr/>
        </p:nvSpPr>
        <p:spPr bwMode="auto">
          <a:xfrm>
            <a:off x="1371600" y="33289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5" name="TextBox 2"/>
          <p:cNvSpPr txBox="1">
            <a:spLocks noChangeArrowheads="1"/>
          </p:cNvSpPr>
          <p:nvPr/>
        </p:nvSpPr>
        <p:spPr bwMode="auto">
          <a:xfrm>
            <a:off x="1384300" y="33051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split 0</a:t>
            </a:r>
          </a:p>
        </p:txBody>
      </p:sp>
      <p:sp>
        <p:nvSpPr>
          <p:cNvPr id="28676" name="Rectangle 6"/>
          <p:cNvSpPr>
            <a:spLocks noChangeArrowheads="1"/>
          </p:cNvSpPr>
          <p:nvPr/>
        </p:nvSpPr>
        <p:spPr bwMode="auto">
          <a:xfrm>
            <a:off x="1371600" y="35575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1384300" y="35337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1</a:t>
            </a:r>
          </a:p>
        </p:txBody>
      </p:sp>
      <p:sp>
        <p:nvSpPr>
          <p:cNvPr id="28678" name="Rectangle 9"/>
          <p:cNvSpPr>
            <a:spLocks noChangeArrowheads="1"/>
          </p:cNvSpPr>
          <p:nvPr/>
        </p:nvSpPr>
        <p:spPr bwMode="auto">
          <a:xfrm>
            <a:off x="1371600" y="37861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79" name="TextBox 10"/>
          <p:cNvSpPr txBox="1">
            <a:spLocks noChangeArrowheads="1"/>
          </p:cNvSpPr>
          <p:nvPr/>
        </p:nvSpPr>
        <p:spPr bwMode="auto">
          <a:xfrm>
            <a:off x="1384300" y="37623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2</a:t>
            </a: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1371600" y="40147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1" name="TextBox 13"/>
          <p:cNvSpPr txBox="1">
            <a:spLocks noChangeArrowheads="1"/>
          </p:cNvSpPr>
          <p:nvPr/>
        </p:nvSpPr>
        <p:spPr bwMode="auto">
          <a:xfrm>
            <a:off x="1384300" y="39909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3</a:t>
            </a:r>
          </a:p>
        </p:txBody>
      </p:sp>
      <p:sp>
        <p:nvSpPr>
          <p:cNvPr id="28682" name="Rectangle 15"/>
          <p:cNvSpPr>
            <a:spLocks noChangeArrowheads="1"/>
          </p:cNvSpPr>
          <p:nvPr/>
        </p:nvSpPr>
        <p:spPr bwMode="auto">
          <a:xfrm>
            <a:off x="1371600" y="4243388"/>
            <a:ext cx="609600" cy="2286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1384300" y="4219575"/>
            <a:ext cx="56137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split 4</a:t>
            </a:r>
          </a:p>
        </p:txBody>
      </p:sp>
      <p:sp>
        <p:nvSpPr>
          <p:cNvPr id="28684" name="Oval 18"/>
          <p:cNvSpPr>
            <a:spLocks noChangeArrowheads="1"/>
          </p:cNvSpPr>
          <p:nvPr/>
        </p:nvSpPr>
        <p:spPr bwMode="auto">
          <a:xfrm>
            <a:off x="2514600" y="29718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5" name="TextBox 19"/>
          <p:cNvSpPr txBox="1">
            <a:spLocks noChangeArrowheads="1"/>
          </p:cNvSpPr>
          <p:nvPr/>
        </p:nvSpPr>
        <p:spPr bwMode="auto">
          <a:xfrm>
            <a:off x="2611438" y="30622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6" name="Oval 21"/>
          <p:cNvSpPr>
            <a:spLocks noChangeArrowheads="1"/>
          </p:cNvSpPr>
          <p:nvPr/>
        </p:nvSpPr>
        <p:spPr bwMode="auto">
          <a:xfrm>
            <a:off x="2514600" y="38100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87" name="TextBox 22"/>
          <p:cNvSpPr txBox="1">
            <a:spLocks noChangeArrowheads="1"/>
          </p:cNvSpPr>
          <p:nvPr/>
        </p:nvSpPr>
        <p:spPr bwMode="auto">
          <a:xfrm>
            <a:off x="2611438" y="39004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88" name="Oval 24"/>
          <p:cNvSpPr>
            <a:spLocks noChangeArrowheads="1"/>
          </p:cNvSpPr>
          <p:nvPr/>
        </p:nvSpPr>
        <p:spPr bwMode="auto">
          <a:xfrm>
            <a:off x="2514600" y="46482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689" name="TextBox 25"/>
          <p:cNvSpPr txBox="1">
            <a:spLocks noChangeArrowheads="1"/>
          </p:cNvSpPr>
          <p:nvPr/>
        </p:nvSpPr>
        <p:spPr bwMode="auto">
          <a:xfrm>
            <a:off x="2611438" y="4738688"/>
            <a:ext cx="64452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 dirty="0"/>
              <a:t>worker</a:t>
            </a:r>
            <a:endParaRPr lang="en-US" b="0" dirty="0"/>
          </a:p>
        </p:txBody>
      </p:sp>
      <p:sp>
        <p:nvSpPr>
          <p:cNvPr id="28690" name="Oval 27"/>
          <p:cNvSpPr>
            <a:spLocks noChangeArrowheads="1"/>
          </p:cNvSpPr>
          <p:nvPr/>
        </p:nvSpPr>
        <p:spPr bwMode="auto">
          <a:xfrm>
            <a:off x="5791200" y="3430588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1" name="TextBox 28"/>
          <p:cNvSpPr txBox="1">
            <a:spLocks noChangeArrowheads="1"/>
          </p:cNvSpPr>
          <p:nvPr/>
        </p:nvSpPr>
        <p:spPr bwMode="auto">
          <a:xfrm>
            <a:off x="5888038" y="3521075"/>
            <a:ext cx="644525" cy="27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2" name="Oval 30"/>
          <p:cNvSpPr>
            <a:spLocks noChangeArrowheads="1"/>
          </p:cNvSpPr>
          <p:nvPr/>
        </p:nvSpPr>
        <p:spPr bwMode="auto">
          <a:xfrm>
            <a:off x="5791200" y="4189413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3" name="TextBox 31"/>
          <p:cNvSpPr txBox="1">
            <a:spLocks noChangeArrowheads="1"/>
          </p:cNvSpPr>
          <p:nvPr/>
        </p:nvSpPr>
        <p:spPr bwMode="auto">
          <a:xfrm>
            <a:off x="5888038" y="4278313"/>
            <a:ext cx="644525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worker</a:t>
            </a:r>
            <a:endParaRPr lang="en-US" b="0"/>
          </a:p>
        </p:txBody>
      </p:sp>
      <p:sp>
        <p:nvSpPr>
          <p:cNvPr id="28694" name="Oval 33"/>
          <p:cNvSpPr>
            <a:spLocks noChangeArrowheads="1"/>
          </p:cNvSpPr>
          <p:nvPr/>
        </p:nvSpPr>
        <p:spPr bwMode="auto">
          <a:xfrm>
            <a:off x="4191000" y="2133600"/>
            <a:ext cx="838200" cy="4572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5" name="TextBox 34"/>
          <p:cNvSpPr txBox="1">
            <a:spLocks noChangeArrowheads="1"/>
          </p:cNvSpPr>
          <p:nvPr/>
        </p:nvSpPr>
        <p:spPr bwMode="auto">
          <a:xfrm>
            <a:off x="4287838" y="2224088"/>
            <a:ext cx="62850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0"/>
              <a:t>Master</a:t>
            </a:r>
            <a:endParaRPr lang="en-US" b="0"/>
          </a:p>
        </p:txBody>
      </p:sp>
      <p:sp>
        <p:nvSpPr>
          <p:cNvPr id="28696" name="Oval 36"/>
          <p:cNvSpPr>
            <a:spLocks noChangeArrowheads="1"/>
          </p:cNvSpPr>
          <p:nvPr/>
        </p:nvSpPr>
        <p:spPr bwMode="auto">
          <a:xfrm>
            <a:off x="4114800" y="1143000"/>
            <a:ext cx="990600" cy="609600"/>
          </a:xfrm>
          <a:prstGeom prst="ellipse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7" name="TextBox 37"/>
          <p:cNvSpPr txBox="1">
            <a:spLocks noChangeArrowheads="1"/>
          </p:cNvSpPr>
          <p:nvPr/>
        </p:nvSpPr>
        <p:spPr bwMode="auto">
          <a:xfrm>
            <a:off x="4252086" y="1217613"/>
            <a:ext cx="716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User</a:t>
            </a:r>
            <a:br>
              <a:rPr lang="en-US" sz="1200" b="0"/>
            </a:br>
            <a:r>
              <a:rPr lang="en-US" sz="1200" b="0"/>
              <a:t>Program</a:t>
            </a:r>
            <a:endParaRPr lang="en-US" b="0"/>
          </a:p>
        </p:txBody>
      </p:sp>
      <p:sp>
        <p:nvSpPr>
          <p:cNvPr id="28698" name="Rectangle 39"/>
          <p:cNvSpPr>
            <a:spLocks noChangeArrowheads="1"/>
          </p:cNvSpPr>
          <p:nvPr/>
        </p:nvSpPr>
        <p:spPr bwMode="auto">
          <a:xfrm>
            <a:off x="7315200" y="3443288"/>
            <a:ext cx="609600" cy="433387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699" name="TextBox 40"/>
          <p:cNvSpPr txBox="1">
            <a:spLocks noChangeArrowheads="1"/>
          </p:cNvSpPr>
          <p:nvPr/>
        </p:nvSpPr>
        <p:spPr bwMode="auto">
          <a:xfrm>
            <a:off x="7313613" y="3429000"/>
            <a:ext cx="611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 dirty="0"/>
              <a:t>output</a:t>
            </a:r>
          </a:p>
          <a:p>
            <a:pPr algn="ctr"/>
            <a:r>
              <a:rPr lang="en-US" sz="1200" b="0" dirty="0"/>
              <a:t>file 0</a:t>
            </a:r>
          </a:p>
        </p:txBody>
      </p:sp>
      <p:sp>
        <p:nvSpPr>
          <p:cNvPr id="28700" name="Rectangle 44"/>
          <p:cNvSpPr>
            <a:spLocks noChangeArrowheads="1"/>
          </p:cNvSpPr>
          <p:nvPr/>
        </p:nvSpPr>
        <p:spPr bwMode="auto">
          <a:xfrm>
            <a:off x="7315200" y="4200525"/>
            <a:ext cx="609600" cy="433388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8701" name="TextBox 45"/>
          <p:cNvSpPr txBox="1">
            <a:spLocks noChangeArrowheads="1"/>
          </p:cNvSpPr>
          <p:nvPr/>
        </p:nvSpPr>
        <p:spPr bwMode="auto">
          <a:xfrm>
            <a:off x="7315200" y="4186238"/>
            <a:ext cx="61118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0"/>
              <a:t>output</a:t>
            </a:r>
          </a:p>
          <a:p>
            <a:pPr algn="ctr"/>
            <a:r>
              <a:rPr lang="en-US" sz="1200" b="0"/>
              <a:t>file 1</a:t>
            </a:r>
          </a:p>
        </p:txBody>
      </p:sp>
      <p:sp>
        <p:nvSpPr>
          <p:cNvPr id="28702" name="Rectangle 46"/>
          <p:cNvSpPr>
            <a:spLocks noChangeArrowheads="1"/>
          </p:cNvSpPr>
          <p:nvPr/>
        </p:nvSpPr>
        <p:spPr bwMode="auto">
          <a:xfrm>
            <a:off x="44196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3" name="Rectangle 47"/>
          <p:cNvSpPr>
            <a:spLocks noChangeArrowheads="1"/>
          </p:cNvSpPr>
          <p:nvPr/>
        </p:nvSpPr>
        <p:spPr bwMode="auto">
          <a:xfrm>
            <a:off x="4572000" y="30099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4" name="Rectangle 48"/>
          <p:cNvSpPr>
            <a:spLocks noChangeArrowheads="1"/>
          </p:cNvSpPr>
          <p:nvPr/>
        </p:nvSpPr>
        <p:spPr bwMode="auto">
          <a:xfrm>
            <a:off x="44196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5" name="Rectangle 49"/>
          <p:cNvSpPr>
            <a:spLocks noChangeArrowheads="1"/>
          </p:cNvSpPr>
          <p:nvPr/>
        </p:nvSpPr>
        <p:spPr bwMode="auto">
          <a:xfrm>
            <a:off x="4572000" y="38481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6" name="Rectangle 50"/>
          <p:cNvSpPr>
            <a:spLocks noChangeArrowheads="1"/>
          </p:cNvSpPr>
          <p:nvPr/>
        </p:nvSpPr>
        <p:spPr bwMode="auto">
          <a:xfrm>
            <a:off x="44196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707" name="Rectangle 51"/>
          <p:cNvSpPr>
            <a:spLocks noChangeArrowheads="1"/>
          </p:cNvSpPr>
          <p:nvPr/>
        </p:nvSpPr>
        <p:spPr bwMode="auto">
          <a:xfrm>
            <a:off x="4572000" y="4686300"/>
            <a:ext cx="152400" cy="3810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8708" name="Curved Connector 53"/>
          <p:cNvCxnSpPr>
            <a:cxnSpLocks noChangeShapeType="1"/>
            <a:stCxn id="28674" idx="3"/>
            <a:endCxn id="28684" idx="2"/>
          </p:cNvCxnSpPr>
          <p:nvPr/>
        </p:nvCxnSpPr>
        <p:spPr bwMode="auto">
          <a:xfrm flipV="1">
            <a:off x="1981200" y="3200400"/>
            <a:ext cx="533400" cy="242888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09" name="Curved Connector 55"/>
          <p:cNvCxnSpPr>
            <a:cxnSpLocks noChangeShapeType="1"/>
            <a:stCxn id="28677" idx="3"/>
            <a:endCxn id="28684" idx="3"/>
          </p:cNvCxnSpPr>
          <p:nvPr/>
        </p:nvCxnSpPr>
        <p:spPr bwMode="auto">
          <a:xfrm flipV="1">
            <a:off x="1945672" y="3362045"/>
            <a:ext cx="691680" cy="31023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0" name="Curved Connector 55"/>
          <p:cNvCxnSpPr>
            <a:cxnSpLocks noChangeShapeType="1"/>
            <a:stCxn id="28681" idx="3"/>
            <a:endCxn id="28688" idx="1"/>
          </p:cNvCxnSpPr>
          <p:nvPr/>
        </p:nvCxnSpPr>
        <p:spPr bwMode="auto">
          <a:xfrm>
            <a:off x="1945672" y="4129475"/>
            <a:ext cx="691680" cy="58568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1" name="Straight Arrow Connector 66"/>
          <p:cNvCxnSpPr>
            <a:cxnSpLocks noChangeShapeType="1"/>
            <a:stCxn id="28678" idx="3"/>
            <a:endCxn id="28686" idx="2"/>
          </p:cNvCxnSpPr>
          <p:nvPr/>
        </p:nvCxnSpPr>
        <p:spPr bwMode="auto">
          <a:xfrm>
            <a:off x="1981200" y="3900488"/>
            <a:ext cx="533400" cy="1381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2" name="Straight Arrow Connector 68"/>
          <p:cNvCxnSpPr>
            <a:cxnSpLocks noChangeShapeType="1"/>
            <a:stCxn id="28682" idx="3"/>
            <a:endCxn id="28686" idx="3"/>
          </p:cNvCxnSpPr>
          <p:nvPr/>
        </p:nvCxnSpPr>
        <p:spPr bwMode="auto">
          <a:xfrm flipV="1">
            <a:off x="1981200" y="4200525"/>
            <a:ext cx="655638" cy="15716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3" name="Straight Arrow Connector 72"/>
          <p:cNvCxnSpPr>
            <a:cxnSpLocks noChangeShapeType="1"/>
            <a:stCxn id="28684" idx="6"/>
            <a:endCxn id="28702" idx="1"/>
          </p:cNvCxnSpPr>
          <p:nvPr/>
        </p:nvCxnSpPr>
        <p:spPr bwMode="auto">
          <a:xfrm>
            <a:off x="3352800" y="3200400"/>
            <a:ext cx="1066800" cy="158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4" name="Straight Arrow Connector 75"/>
          <p:cNvCxnSpPr>
            <a:cxnSpLocks noChangeShapeType="1"/>
          </p:cNvCxnSpPr>
          <p:nvPr/>
        </p:nvCxnSpPr>
        <p:spPr bwMode="auto">
          <a:xfrm>
            <a:off x="3352800" y="4037013"/>
            <a:ext cx="1066800" cy="3175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5" name="Straight Arrow Connector 78"/>
          <p:cNvCxnSpPr>
            <a:cxnSpLocks noChangeShapeType="1"/>
          </p:cNvCxnSpPr>
          <p:nvPr/>
        </p:nvCxnSpPr>
        <p:spPr bwMode="auto">
          <a:xfrm>
            <a:off x="3352800" y="4875213"/>
            <a:ext cx="10668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6" name="Straight Arrow Connector 81"/>
          <p:cNvCxnSpPr>
            <a:cxnSpLocks noChangeShapeType="1"/>
            <a:stCxn id="28690" idx="6"/>
            <a:endCxn id="28699" idx="1"/>
          </p:cNvCxnSpPr>
          <p:nvPr/>
        </p:nvCxnSpPr>
        <p:spPr bwMode="auto">
          <a:xfrm>
            <a:off x="6629400" y="3659188"/>
            <a:ext cx="684213" cy="0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7" name="Straight Arrow Connector 84"/>
          <p:cNvCxnSpPr>
            <a:cxnSpLocks noChangeShapeType="1"/>
            <a:stCxn id="28692" idx="6"/>
            <a:endCxn id="28701" idx="1"/>
          </p:cNvCxnSpPr>
          <p:nvPr/>
        </p:nvCxnSpPr>
        <p:spPr bwMode="auto">
          <a:xfrm>
            <a:off x="6629400" y="4418013"/>
            <a:ext cx="685800" cy="0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8" name="Straight Arrow Connector 90"/>
          <p:cNvCxnSpPr>
            <a:cxnSpLocks noChangeShapeType="1"/>
            <a:stCxn id="28705" idx="3"/>
            <a:endCxn id="28690" idx="2"/>
          </p:cNvCxnSpPr>
          <p:nvPr/>
        </p:nvCxnSpPr>
        <p:spPr bwMode="auto">
          <a:xfrm flipV="1">
            <a:off x="4724400" y="3659188"/>
            <a:ext cx="1066800" cy="379412"/>
          </a:xfrm>
          <a:prstGeom prst="straightConnector1">
            <a:avLst/>
          </a:prstGeom>
          <a:noFill/>
          <a:ln w="222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19" name="Straight Arrow Connector 93"/>
          <p:cNvCxnSpPr>
            <a:cxnSpLocks noChangeShapeType="1"/>
            <a:stCxn id="28705" idx="3"/>
            <a:endCxn id="28692" idx="2"/>
          </p:cNvCxnSpPr>
          <p:nvPr/>
        </p:nvCxnSpPr>
        <p:spPr bwMode="auto">
          <a:xfrm>
            <a:off x="4724400" y="4038600"/>
            <a:ext cx="1066800" cy="379413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0" name="Curved Connector 98"/>
          <p:cNvCxnSpPr>
            <a:cxnSpLocks noChangeShapeType="1"/>
            <a:stCxn id="28703" idx="3"/>
            <a:endCxn id="28690" idx="1"/>
          </p:cNvCxnSpPr>
          <p:nvPr/>
        </p:nvCxnSpPr>
        <p:spPr bwMode="auto">
          <a:xfrm>
            <a:off x="4724400" y="320040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1" name="Curved Connector 98"/>
          <p:cNvCxnSpPr>
            <a:cxnSpLocks noChangeShapeType="1"/>
          </p:cNvCxnSpPr>
          <p:nvPr/>
        </p:nvCxnSpPr>
        <p:spPr bwMode="auto">
          <a:xfrm>
            <a:off x="4724400" y="32004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2" name="Curved Connector 98"/>
          <p:cNvCxnSpPr>
            <a:cxnSpLocks noChangeShapeType="1"/>
            <a:stCxn id="28707" idx="3"/>
          </p:cNvCxnSpPr>
          <p:nvPr/>
        </p:nvCxnSpPr>
        <p:spPr bwMode="auto">
          <a:xfrm flipV="1">
            <a:off x="4724400" y="3810000"/>
            <a:ext cx="1143000" cy="1066800"/>
          </a:xfrm>
          <a:prstGeom prst="curvedConnector3">
            <a:avLst>
              <a:gd name="adj1" fmla="val 50000"/>
            </a:avLst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3" name="Curved Connector 98"/>
          <p:cNvCxnSpPr>
            <a:cxnSpLocks noChangeShapeType="1"/>
            <a:stCxn id="28707" idx="3"/>
            <a:endCxn id="28692" idx="3"/>
          </p:cNvCxnSpPr>
          <p:nvPr/>
        </p:nvCxnSpPr>
        <p:spPr bwMode="auto">
          <a:xfrm flipV="1">
            <a:off x="4724400" y="4578350"/>
            <a:ext cx="1189038" cy="298450"/>
          </a:xfrm>
          <a:prstGeom prst="curvedConnector2">
            <a:avLst/>
          </a:prstGeom>
          <a:noFill/>
          <a:ln w="9525" algn="ctr">
            <a:solidFill>
              <a:schemeClr val="dk1"/>
            </a:solidFill>
            <a:round/>
            <a:headEnd/>
            <a:tailEnd type="triangle" w="med" len="med"/>
          </a:ln>
        </p:spPr>
      </p:cxnSp>
      <p:cxnSp>
        <p:nvCxnSpPr>
          <p:cNvPr id="28725" name="Straight Arrow Connector 120"/>
          <p:cNvCxnSpPr>
            <a:cxnSpLocks noChangeShapeType="1"/>
            <a:stCxn id="28696" idx="4"/>
            <a:endCxn id="28694" idx="0"/>
          </p:cNvCxnSpPr>
          <p:nvPr/>
        </p:nvCxnSpPr>
        <p:spPr bwMode="auto">
          <a:xfrm rot="5400000">
            <a:off x="4419601" y="1943100"/>
            <a:ext cx="381000" cy="3175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7" name="Straight Arrow Connector 127"/>
          <p:cNvCxnSpPr>
            <a:cxnSpLocks noChangeShapeType="1"/>
            <a:stCxn id="28694" idx="3"/>
          </p:cNvCxnSpPr>
          <p:nvPr/>
        </p:nvCxnSpPr>
        <p:spPr bwMode="auto">
          <a:xfrm rot="5400000">
            <a:off x="3532981" y="2343944"/>
            <a:ext cx="600075" cy="960438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cxnSp>
        <p:nvCxnSpPr>
          <p:cNvPr id="28728" name="Straight Arrow Connector 133"/>
          <p:cNvCxnSpPr>
            <a:cxnSpLocks noChangeShapeType="1"/>
            <a:stCxn id="28694" idx="5"/>
          </p:cNvCxnSpPr>
          <p:nvPr/>
        </p:nvCxnSpPr>
        <p:spPr bwMode="auto">
          <a:xfrm rot="16200000" flipH="1">
            <a:off x="5010944" y="2420144"/>
            <a:ext cx="904875" cy="1112837"/>
          </a:xfrm>
          <a:prstGeom prst="straightConnector1">
            <a:avLst/>
          </a:prstGeom>
          <a:noFill/>
          <a:ln w="9525" algn="ctr">
            <a:solidFill>
              <a:schemeClr val="dk1"/>
            </a:solidFill>
            <a:prstDash val="dash"/>
            <a:round/>
            <a:headEnd/>
            <a:tailEnd type="triangle" w="med" len="med"/>
          </a:ln>
        </p:spPr>
      </p:cxnSp>
      <p:sp>
        <p:nvSpPr>
          <p:cNvPr id="28730" name="TextBox 137"/>
          <p:cNvSpPr txBox="1">
            <a:spLocks noChangeArrowheads="1"/>
          </p:cNvSpPr>
          <p:nvPr/>
        </p:nvSpPr>
        <p:spPr bwMode="auto">
          <a:xfrm>
            <a:off x="4572000" y="1752600"/>
            <a:ext cx="80983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(1) submit</a:t>
            </a:r>
          </a:p>
        </p:txBody>
      </p:sp>
      <p:sp>
        <p:nvSpPr>
          <p:cNvPr id="28732" name="TextBox 139"/>
          <p:cNvSpPr txBox="1">
            <a:spLocks noChangeArrowheads="1"/>
          </p:cNvSpPr>
          <p:nvPr/>
        </p:nvSpPr>
        <p:spPr bwMode="auto">
          <a:xfrm>
            <a:off x="3352800" y="2633663"/>
            <a:ext cx="1273105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schedule map</a:t>
            </a:r>
          </a:p>
        </p:txBody>
      </p:sp>
      <p:sp>
        <p:nvSpPr>
          <p:cNvPr id="28733" name="TextBox 140"/>
          <p:cNvSpPr txBox="1">
            <a:spLocks noChangeArrowheads="1"/>
          </p:cNvSpPr>
          <p:nvPr/>
        </p:nvSpPr>
        <p:spPr bwMode="auto">
          <a:xfrm>
            <a:off x="4742000" y="2633990"/>
            <a:ext cx="14302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(2) schedule reduce</a:t>
            </a:r>
          </a:p>
        </p:txBody>
      </p:sp>
      <p:sp>
        <p:nvSpPr>
          <p:cNvPr id="28734" name="TextBox 141"/>
          <p:cNvSpPr txBox="1">
            <a:spLocks noChangeArrowheads="1"/>
          </p:cNvSpPr>
          <p:nvPr/>
        </p:nvSpPr>
        <p:spPr bwMode="auto">
          <a:xfrm>
            <a:off x="1990725" y="3657600"/>
            <a:ext cx="6762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(3) read</a:t>
            </a:r>
          </a:p>
        </p:txBody>
      </p:sp>
      <p:sp>
        <p:nvSpPr>
          <p:cNvPr id="28735" name="TextBox 142"/>
          <p:cNvSpPr txBox="1">
            <a:spLocks noChangeArrowheads="1"/>
          </p:cNvSpPr>
          <p:nvPr/>
        </p:nvSpPr>
        <p:spPr bwMode="auto">
          <a:xfrm>
            <a:off x="3352800" y="3776663"/>
            <a:ext cx="10223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 dirty="0">
                <a:solidFill>
                  <a:srgbClr val="FF0000"/>
                </a:solidFill>
              </a:rPr>
              <a:t>(4) local write</a:t>
            </a:r>
          </a:p>
        </p:txBody>
      </p:sp>
      <p:sp>
        <p:nvSpPr>
          <p:cNvPr id="28736" name="TextBox 143"/>
          <p:cNvSpPr txBox="1">
            <a:spLocks noChangeArrowheads="1"/>
          </p:cNvSpPr>
          <p:nvPr/>
        </p:nvSpPr>
        <p:spPr bwMode="auto">
          <a:xfrm>
            <a:off x="4562475" y="3505200"/>
            <a:ext cx="115252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(5) remote read</a:t>
            </a:r>
          </a:p>
        </p:txBody>
      </p:sp>
      <p:sp>
        <p:nvSpPr>
          <p:cNvPr id="28737" name="TextBox 144"/>
          <p:cNvSpPr txBox="1">
            <a:spLocks noChangeArrowheads="1"/>
          </p:cNvSpPr>
          <p:nvPr/>
        </p:nvSpPr>
        <p:spPr bwMode="auto">
          <a:xfrm>
            <a:off x="6623050" y="3395663"/>
            <a:ext cx="6921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0">
                <a:solidFill>
                  <a:srgbClr val="FF0000"/>
                </a:solidFill>
              </a:rPr>
              <a:t>(6) write</a:t>
            </a:r>
          </a:p>
        </p:txBody>
      </p:sp>
      <p:sp>
        <p:nvSpPr>
          <p:cNvPr id="28738" name="TextBox 145"/>
          <p:cNvSpPr txBox="1">
            <a:spLocks noChangeArrowheads="1"/>
          </p:cNvSpPr>
          <p:nvPr/>
        </p:nvSpPr>
        <p:spPr bwMode="auto">
          <a:xfrm>
            <a:off x="1394858" y="5267325"/>
            <a:ext cx="5741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39" name="TextBox 146"/>
          <p:cNvSpPr txBox="1">
            <a:spLocks noChangeArrowheads="1"/>
          </p:cNvSpPr>
          <p:nvPr/>
        </p:nvSpPr>
        <p:spPr bwMode="auto">
          <a:xfrm>
            <a:off x="2658284" y="5267325"/>
            <a:ext cx="62068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Map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0" name="TextBox 147"/>
          <p:cNvSpPr txBox="1">
            <a:spLocks noChangeArrowheads="1"/>
          </p:cNvSpPr>
          <p:nvPr/>
        </p:nvSpPr>
        <p:spPr bwMode="auto">
          <a:xfrm>
            <a:off x="3845162" y="5267325"/>
            <a:ext cx="147431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Intermediate files</a:t>
            </a:r>
          </a:p>
          <a:p>
            <a:pPr algn="ctr"/>
            <a:r>
              <a:rPr lang="en-US" sz="1400"/>
              <a:t>(on local disk)</a:t>
            </a:r>
          </a:p>
        </p:txBody>
      </p:sp>
      <p:sp>
        <p:nvSpPr>
          <p:cNvPr id="28741" name="TextBox 148"/>
          <p:cNvSpPr txBox="1">
            <a:spLocks noChangeArrowheads="1"/>
          </p:cNvSpPr>
          <p:nvPr/>
        </p:nvSpPr>
        <p:spPr bwMode="auto">
          <a:xfrm>
            <a:off x="5988330" y="5267325"/>
            <a:ext cx="7233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Reduce</a:t>
            </a:r>
          </a:p>
          <a:p>
            <a:pPr algn="ctr"/>
            <a:r>
              <a:rPr lang="en-US" sz="1400"/>
              <a:t>phase</a:t>
            </a:r>
          </a:p>
        </p:txBody>
      </p:sp>
      <p:sp>
        <p:nvSpPr>
          <p:cNvPr id="28742" name="TextBox 149"/>
          <p:cNvSpPr txBox="1">
            <a:spLocks noChangeArrowheads="1"/>
          </p:cNvSpPr>
          <p:nvPr/>
        </p:nvSpPr>
        <p:spPr bwMode="auto">
          <a:xfrm>
            <a:off x="7345745" y="5267325"/>
            <a:ext cx="7088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/>
              <a:t>Output</a:t>
            </a:r>
          </a:p>
          <a:p>
            <a:pPr algn="ctr"/>
            <a:r>
              <a:rPr lang="en-US" sz="1400"/>
              <a:t>files</a:t>
            </a:r>
          </a:p>
        </p:txBody>
      </p:sp>
      <p:sp>
        <p:nvSpPr>
          <p:cNvPr id="28743" name="TextBox 2"/>
          <p:cNvSpPr txBox="1">
            <a:spLocks noChangeArrowheads="1"/>
          </p:cNvSpPr>
          <p:nvPr/>
        </p:nvSpPr>
        <p:spPr bwMode="auto">
          <a:xfrm>
            <a:off x="0" y="6611938"/>
            <a:ext cx="3124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/>
              <a:t>Adapted from (Dean and </a:t>
            </a:r>
            <a:r>
              <a:rPr lang="en-US" sz="1000" b="0" dirty="0" err="1"/>
              <a:t>Ghemawat</a:t>
            </a:r>
            <a:r>
              <a:rPr lang="en-US" sz="1000" b="0" dirty="0"/>
              <a:t>, OSDI 2004)</a:t>
            </a:r>
          </a:p>
        </p:txBody>
      </p:sp>
    </p:spTree>
    <p:extLst>
      <p:ext uri="{BB962C8B-B14F-4D97-AF65-F5344CB8AC3E}">
        <p14:creationId xmlns:p14="http://schemas.microsoft.com/office/powerpoint/2010/main" val="3605135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Hadoop API*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Mapper</a:t>
            </a:r>
          </a:p>
          <a:p>
            <a:pPr lvl="1"/>
            <a:r>
              <a:rPr lang="en-US" dirty="0"/>
              <a:t>void setup(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beginning of the task</a:t>
            </a:r>
          </a:p>
          <a:p>
            <a:pPr lvl="1"/>
            <a:r>
              <a:rPr lang="en-US" dirty="0"/>
              <a:t>void </a:t>
            </a:r>
            <a:r>
              <a:rPr lang="en-US" dirty="0">
                <a:solidFill>
                  <a:srgbClr val="0000FF"/>
                </a:solidFill>
              </a:rPr>
              <a:t>map</a:t>
            </a:r>
            <a:r>
              <a:rPr lang="en-US" dirty="0"/>
              <a:t>(K key, V value, 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for each key/value pair in the input split</a:t>
            </a:r>
          </a:p>
          <a:p>
            <a:pPr lvl="1"/>
            <a:r>
              <a:rPr lang="en-US" dirty="0"/>
              <a:t>void cleanup(</a:t>
            </a:r>
            <a:r>
              <a:rPr lang="en-US" dirty="0" err="1"/>
              <a:t>Mapper.Context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end of the task</a:t>
            </a:r>
          </a:p>
          <a:p>
            <a:r>
              <a:rPr lang="en-US" dirty="0"/>
              <a:t>Reducer/Combiner</a:t>
            </a:r>
          </a:p>
          <a:p>
            <a:pPr lvl="1"/>
            <a:r>
              <a:rPr lang="en-US" dirty="0"/>
              <a:t>void setup(</a:t>
            </a:r>
            <a:r>
              <a:rPr lang="en-US" dirty="0" err="1"/>
              <a:t>Reducer.Context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start of the task</a:t>
            </a:r>
          </a:p>
          <a:p>
            <a:pPr lvl="1"/>
            <a:r>
              <a:rPr lang="en-US" dirty="0"/>
              <a:t>void </a:t>
            </a:r>
            <a:r>
              <a:rPr lang="en-US" dirty="0">
                <a:solidFill>
                  <a:srgbClr val="0000FF"/>
                </a:solidFill>
              </a:rPr>
              <a:t>reduce</a:t>
            </a:r>
            <a:r>
              <a:rPr lang="en-US" dirty="0"/>
              <a:t>(K key, </a:t>
            </a:r>
            <a:r>
              <a:rPr lang="en-US" dirty="0" err="1"/>
              <a:t>Iterable</a:t>
            </a:r>
            <a:r>
              <a:rPr lang="en-US" dirty="0"/>
              <a:t>&lt;V&gt; values, </a:t>
            </a:r>
            <a:r>
              <a:rPr lang="en-US" dirty="0" err="1"/>
              <a:t>Reducer.Context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for each key</a:t>
            </a:r>
          </a:p>
          <a:p>
            <a:pPr lvl="1"/>
            <a:r>
              <a:rPr lang="en-US" dirty="0"/>
              <a:t>void cleanup(</a:t>
            </a:r>
            <a:r>
              <a:rPr lang="en-US" dirty="0" err="1"/>
              <a:t>Reducer.Context</a:t>
            </a:r>
            <a:r>
              <a:rPr lang="en-US" dirty="0"/>
              <a:t> context)</a:t>
            </a:r>
            <a:br>
              <a:rPr lang="en-US" dirty="0"/>
            </a:br>
            <a:r>
              <a:rPr lang="en-US" dirty="0"/>
              <a:t>Called once at the end of the task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</a:p>
        </p:txBody>
      </p:sp>
    </p:spTree>
    <p:extLst>
      <p:ext uri="{BB962C8B-B14F-4D97-AF65-F5344CB8AC3E}">
        <p14:creationId xmlns:p14="http://schemas.microsoft.com/office/powerpoint/2010/main" val="2729979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Hadoop API*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Partitioner</a:t>
            </a:r>
            <a:endParaRPr lang="en-US" dirty="0"/>
          </a:p>
          <a:p>
            <a:pPr lvl="1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getPartition</a:t>
            </a:r>
            <a:r>
              <a:rPr lang="en-US" dirty="0"/>
              <a:t>(K key, V value,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numPartitions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Get the partition number given total number of partitions </a:t>
            </a:r>
          </a:p>
          <a:p>
            <a:r>
              <a:rPr lang="en-US" dirty="0"/>
              <a:t>Job</a:t>
            </a:r>
          </a:p>
          <a:p>
            <a:pPr lvl="1"/>
            <a:r>
              <a:rPr lang="en-US" dirty="0"/>
              <a:t>Represents a packaged Hadoop job for submission to cluster</a:t>
            </a:r>
          </a:p>
          <a:p>
            <a:pPr lvl="1"/>
            <a:r>
              <a:rPr lang="en-US" dirty="0"/>
              <a:t>Need to specify input and output paths</a:t>
            </a:r>
          </a:p>
          <a:p>
            <a:pPr lvl="1"/>
            <a:r>
              <a:rPr lang="en-US" dirty="0"/>
              <a:t>Need to specify input and output formats</a:t>
            </a:r>
          </a:p>
          <a:p>
            <a:pPr lvl="1"/>
            <a:r>
              <a:rPr lang="en-US" dirty="0"/>
              <a:t>Need to specify mapper, reducer, combiner, </a:t>
            </a:r>
            <a:r>
              <a:rPr lang="en-US" dirty="0" err="1"/>
              <a:t>partitioner</a:t>
            </a:r>
            <a:r>
              <a:rPr lang="en-US" dirty="0"/>
              <a:t> classes</a:t>
            </a:r>
          </a:p>
          <a:p>
            <a:pPr lvl="1"/>
            <a:r>
              <a:rPr lang="en-US" dirty="0"/>
              <a:t>Need to specify intermediate/final key/value classes</a:t>
            </a:r>
          </a:p>
          <a:p>
            <a:pPr lvl="1"/>
            <a:r>
              <a:rPr lang="en-US" dirty="0"/>
              <a:t>Need to specify number of reducers (but not mappers, why?)</a:t>
            </a:r>
          </a:p>
          <a:p>
            <a:pPr lvl="1"/>
            <a:r>
              <a:rPr lang="en-US" dirty="0"/>
              <a:t>Don’t depend on defaults!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5020340" y="6324600"/>
            <a:ext cx="39712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*Note that there are two versions of the API!</a:t>
            </a:r>
          </a:p>
        </p:txBody>
      </p:sp>
    </p:spTree>
    <p:extLst>
      <p:ext uri="{BB962C8B-B14F-4D97-AF65-F5344CB8AC3E}">
        <p14:creationId xmlns:p14="http://schemas.microsoft.com/office/powerpoint/2010/main" val="479990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“Hello World”: Word Count</a:t>
            </a: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16280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MyMapper</a:t>
            </a:r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extends Mapper&lt;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private final static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ONE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1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private final static Text WORD = new Text();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map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LongWritable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key, Text value, Context context)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String line = ((Text) value).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toString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StringTokenizer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(line);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itr.hasMoreTokens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WORD.set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itr.nextToken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(WORD, ONE)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2496493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MapReduce Basics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0415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“Hello World”: Word Count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6200" y="1419284"/>
            <a:ext cx="8888288" cy="4539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private static class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MyReducer</a:t>
            </a:r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extends Reducer&lt;Text,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Text,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{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private final static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SUM = new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endParaRPr lang="en-US" sz="1700" b="0" dirty="0">
              <a:solidFill>
                <a:srgbClr val="000000"/>
              </a:solidFill>
              <a:latin typeface="Andale Mono"/>
              <a:cs typeface="Andale Mono"/>
            </a:endParaRP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@Override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public void reduce(Text key,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values,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  Context context) throws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IOException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,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InterruptedException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Iterator&lt;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IntWritable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&gt;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iter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=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values.iterator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int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sum = 0;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while (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iter.hasNext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()) {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  sum +=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iter.next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().get();</a:t>
            </a:r>
          </a:p>
          <a:p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  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000000"/>
                </a:solidFill>
                <a:latin typeface="Andale Mono"/>
                <a:cs typeface="Andale Mono"/>
              </a:rPr>
              <a:t>SUM.set</a:t>
            </a:r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(sum);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  </a:t>
            </a:r>
            <a:r>
              <a:rPr lang="en-US" sz="1700" b="0" dirty="0" err="1">
                <a:solidFill>
                  <a:srgbClr val="FF0000"/>
                </a:solidFill>
                <a:latin typeface="Andale Mono"/>
                <a:cs typeface="Andale Mono"/>
              </a:rPr>
              <a:t>context.write</a:t>
            </a:r>
            <a:r>
              <a:rPr lang="en-US" sz="1700" b="0" dirty="0">
                <a:solidFill>
                  <a:srgbClr val="FF0000"/>
                </a:solidFill>
                <a:latin typeface="Andale Mono"/>
                <a:cs typeface="Andale Mono"/>
              </a:rPr>
              <a:t>(key, SUM);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  }</a:t>
            </a:r>
          </a:p>
          <a:p>
            <a:r>
              <a:rPr lang="en-US" sz="1700" b="0" dirty="0">
                <a:solidFill>
                  <a:srgbClr val="000000"/>
                </a:solidFill>
                <a:latin typeface="Andale Mono"/>
                <a:cs typeface="Andale Mono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9272245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Count: the pseudo code</a:t>
            </a:r>
          </a:p>
        </p:txBody>
      </p:sp>
      <p:pic>
        <p:nvPicPr>
          <p:cNvPr id="5" name="Picture 4" descr="wc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48640" y="1962150"/>
            <a:ext cx="48768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99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/>
          <p:cNvSpPr/>
          <p:nvPr/>
        </p:nvSpPr>
        <p:spPr bwMode="auto">
          <a:xfrm>
            <a:off x="5562600" y="1780401"/>
            <a:ext cx="32766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457200" y="1780401"/>
            <a:ext cx="4876800" cy="2286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6096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redrawn from a slide by </a:t>
            </a:r>
            <a:r>
              <a:rPr lang="en-US" sz="1000" b="0" dirty="0" err="1">
                <a:solidFill>
                  <a:schemeClr val="bg2"/>
                </a:solidFill>
              </a:rPr>
              <a:t>Cloduera</a:t>
            </a:r>
            <a:r>
              <a:rPr lang="en-US" sz="1000" b="0" dirty="0">
                <a:solidFill>
                  <a:schemeClr val="bg2"/>
                </a:solidFill>
              </a:rPr>
              <a:t>, cc-licensed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22098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810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09600" y="942201"/>
            <a:ext cx="45720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15000" y="942201"/>
            <a:ext cx="29718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Input File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7150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7315200" y="2085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InputSplit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6096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RecordReader</a:t>
            </a:r>
          </a:p>
        </p:txBody>
      </p:sp>
      <p:sp>
        <p:nvSpPr>
          <p:cNvPr id="27" name="Rounded Rectangle 26"/>
          <p:cNvSpPr/>
          <p:nvPr/>
        </p:nvSpPr>
        <p:spPr bwMode="auto">
          <a:xfrm>
            <a:off x="22098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8" name="Rounded Rectangle 27"/>
          <p:cNvSpPr/>
          <p:nvPr/>
        </p:nvSpPr>
        <p:spPr bwMode="auto">
          <a:xfrm>
            <a:off x="3810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57150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7315200" y="33044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RecordReader</a:t>
            </a:r>
          </a:p>
        </p:txBody>
      </p:sp>
      <p:cxnSp>
        <p:nvCxnSpPr>
          <p:cNvPr id="37" name="Shape 36"/>
          <p:cNvCxnSpPr/>
          <p:nvPr/>
        </p:nvCxnSpPr>
        <p:spPr bwMode="auto">
          <a:xfrm rot="10800000"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hape 36"/>
          <p:cNvCxnSpPr/>
          <p:nvPr/>
        </p:nvCxnSpPr>
        <p:spPr bwMode="auto">
          <a:xfrm>
            <a:off x="1295400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6" idx="2"/>
            <a:endCxn id="56" idx="0"/>
          </p:cNvCxnSpPr>
          <p:nvPr/>
        </p:nvCxnSpPr>
        <p:spPr bwMode="auto">
          <a:xfrm rot="5400000">
            <a:off x="1028700" y="4104501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ounded Rectangle 55"/>
          <p:cNvSpPr/>
          <p:nvPr/>
        </p:nvSpPr>
        <p:spPr bwMode="auto">
          <a:xfrm>
            <a:off x="609600" y="43712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51705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5400000">
            <a:off x="1029494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99303" y="54380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cxnSp>
        <p:nvCxnSpPr>
          <p:cNvPr id="62" name="Straight Arrow Connector 61"/>
          <p:cNvCxnSpPr>
            <a:endCxn id="63" idx="0"/>
          </p:cNvCxnSpPr>
          <p:nvPr/>
        </p:nvCxnSpPr>
        <p:spPr bwMode="auto">
          <a:xfrm rot="5400000">
            <a:off x="26289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22995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cxnSp>
        <p:nvCxnSpPr>
          <p:cNvPr id="66" name="Straight Arrow Connector 65"/>
          <p:cNvCxnSpPr>
            <a:endCxn id="67" idx="0"/>
          </p:cNvCxnSpPr>
          <p:nvPr/>
        </p:nvCxnSpPr>
        <p:spPr bwMode="auto">
          <a:xfrm rot="5400000">
            <a:off x="42514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9220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cxnSp>
        <p:nvCxnSpPr>
          <p:cNvPr id="70" name="Straight Arrow Connector 69"/>
          <p:cNvCxnSpPr>
            <a:endCxn id="71" idx="0"/>
          </p:cNvCxnSpPr>
          <p:nvPr/>
        </p:nvCxnSpPr>
        <p:spPr bwMode="auto">
          <a:xfrm rot="5400000">
            <a:off x="613410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80470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cxnSp>
        <p:nvCxnSpPr>
          <p:cNvPr id="74" name="Straight Arrow Connector 73"/>
          <p:cNvCxnSpPr>
            <a:endCxn id="75" idx="0"/>
          </p:cNvCxnSpPr>
          <p:nvPr/>
        </p:nvCxnSpPr>
        <p:spPr bwMode="auto">
          <a:xfrm rot="5400000">
            <a:off x="7756660" y="4103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43704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51697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7427263" y="54372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cxnSp>
        <p:nvCxnSpPr>
          <p:cNvPr id="78" name="Shape 36"/>
          <p:cNvCxnSpPr/>
          <p:nvPr/>
        </p:nvCxnSpPr>
        <p:spPr bwMode="auto">
          <a:xfrm rot="10800000"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hape 36"/>
          <p:cNvCxnSpPr/>
          <p:nvPr/>
        </p:nvCxnSpPr>
        <p:spPr bwMode="auto">
          <a:xfrm>
            <a:off x="28940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hape 36"/>
          <p:cNvCxnSpPr/>
          <p:nvPr/>
        </p:nvCxnSpPr>
        <p:spPr bwMode="auto">
          <a:xfrm rot="10800000"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hape 36"/>
          <p:cNvCxnSpPr/>
          <p:nvPr/>
        </p:nvCxnSpPr>
        <p:spPr bwMode="auto">
          <a:xfrm>
            <a:off x="4495801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hape 36"/>
          <p:cNvCxnSpPr/>
          <p:nvPr/>
        </p:nvCxnSpPr>
        <p:spPr bwMode="auto">
          <a:xfrm rot="10800000"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hape 36"/>
          <p:cNvCxnSpPr/>
          <p:nvPr/>
        </p:nvCxnSpPr>
        <p:spPr bwMode="auto">
          <a:xfrm>
            <a:off x="63992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hape 36"/>
          <p:cNvCxnSpPr/>
          <p:nvPr/>
        </p:nvCxnSpPr>
        <p:spPr bwMode="auto">
          <a:xfrm rot="10800000"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hape 36"/>
          <p:cNvCxnSpPr/>
          <p:nvPr/>
        </p:nvCxnSpPr>
        <p:spPr bwMode="auto">
          <a:xfrm>
            <a:off x="7999412" y="2618601"/>
            <a:ext cx="1588" cy="685800"/>
          </a:xfrm>
          <a:prstGeom prst="curvedConnector3">
            <a:avLst>
              <a:gd name="adj1" fmla="val 14395466"/>
            </a:avLst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5400000">
            <a:off x="26281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 bwMode="auto">
          <a:xfrm rot="5400000">
            <a:off x="4228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 bwMode="auto">
          <a:xfrm rot="5400000">
            <a:off x="61333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 bwMode="auto">
          <a:xfrm rot="5400000">
            <a:off x="7733506" y="18177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-307822" y="2774023"/>
            <a:ext cx="1228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InputFormat</a:t>
            </a:r>
          </a:p>
        </p:txBody>
      </p:sp>
    </p:spTree>
    <p:extLst>
      <p:ext uri="{BB962C8B-B14F-4D97-AF65-F5344CB8AC3E}">
        <p14:creationId xmlns:p14="http://schemas.microsoft.com/office/powerpoint/2010/main" val="3064908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0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83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6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9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52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752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981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209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38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667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27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50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3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96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19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419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648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76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105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5334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5943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172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400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29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858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0866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73152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75438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77724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001000" y="2971800"/>
            <a:ext cx="2286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95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562600" y="2971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-227806" y="3200400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 bwMode="auto">
          <a:xfrm rot="5400000">
            <a:off x="28201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 bwMode="auto">
          <a:xfrm rot="5400000">
            <a:off x="5639594" y="3199606"/>
            <a:ext cx="1675606" cy="794"/>
          </a:xfrm>
          <a:prstGeom prst="line">
            <a:avLst/>
          </a:prstGeom>
          <a:ln w="25400"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70" name="Group 69"/>
          <p:cNvGrpSpPr/>
          <p:nvPr/>
        </p:nvGrpSpPr>
        <p:grpSpPr>
          <a:xfrm>
            <a:off x="609600" y="3657600"/>
            <a:ext cx="3048000" cy="369332"/>
            <a:chOff x="609600" y="3657600"/>
            <a:chExt cx="3124200" cy="369332"/>
          </a:xfrm>
        </p:grpSpPr>
        <p:cxnSp>
          <p:nvCxnSpPr>
            <p:cNvPr id="42" name="Straight Arrow Connector 41"/>
            <p:cNvCxnSpPr/>
            <p:nvPr/>
          </p:nvCxnSpPr>
          <p:spPr bwMode="auto">
            <a:xfrm rot="10800000">
              <a:off x="609600" y="3842166"/>
              <a:ext cx="10668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2819400" y="3843754"/>
              <a:ext cx="91440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688862" y="3657600"/>
              <a:ext cx="1135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3657601" y="3657600"/>
            <a:ext cx="2819400" cy="369332"/>
            <a:chOff x="3733801" y="3657600"/>
            <a:chExt cx="2895599" cy="369332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rot="10800000">
              <a:off x="3733801" y="3842166"/>
              <a:ext cx="920495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 bwMode="auto">
            <a:xfrm>
              <a:off x="5760720" y="3843754"/>
              <a:ext cx="868680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4648200" y="3657600"/>
              <a:ext cx="1137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6477000" y="3657600"/>
            <a:ext cx="1869995" cy="369332"/>
            <a:chOff x="6629401" y="3657600"/>
            <a:chExt cx="1869995" cy="369332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rot="10800000">
              <a:off x="6629401" y="3842166"/>
              <a:ext cx="755903" cy="1588"/>
            </a:xfrm>
            <a:prstGeom prst="straightConnector1">
              <a:avLst/>
            </a:prstGeom>
            <a:ln>
              <a:headEnd type="none" w="med" len="med"/>
              <a:tailEnd type="triangle" w="lg" len="lg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7391400" y="365760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InputSplit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8" name="Rounded Rectangle 67"/>
          <p:cNvSpPr/>
          <p:nvPr/>
        </p:nvSpPr>
        <p:spPr bwMode="auto">
          <a:xfrm>
            <a:off x="3733800" y="914400"/>
            <a:ext cx="1371600" cy="6096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7391400" y="26670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609600" y="3276600"/>
            <a:ext cx="1371600" cy="2209800"/>
            <a:chOff x="609600" y="3276600"/>
            <a:chExt cx="1371600" cy="2209800"/>
          </a:xfrm>
        </p:grpSpPr>
        <p:sp>
          <p:nvSpPr>
            <p:cNvPr id="61" name="Rounded Rectangle 60"/>
            <p:cNvSpPr/>
            <p:nvPr/>
          </p:nvSpPr>
          <p:spPr bwMode="auto">
            <a:xfrm>
              <a:off x="6096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 bwMode="auto">
            <a:xfrm>
              <a:off x="6096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Rounded Rectangle 57"/>
            <p:cNvSpPr/>
            <p:nvPr/>
          </p:nvSpPr>
          <p:spPr bwMode="auto">
            <a:xfrm>
              <a:off x="6096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733800" y="3276600"/>
            <a:ext cx="1371600" cy="2209800"/>
            <a:chOff x="3733800" y="3276600"/>
            <a:chExt cx="1371600" cy="2209800"/>
          </a:xfrm>
        </p:grpSpPr>
        <p:sp>
          <p:nvSpPr>
            <p:cNvPr id="62" name="Rounded Rectangle 61"/>
            <p:cNvSpPr/>
            <p:nvPr/>
          </p:nvSpPr>
          <p:spPr bwMode="auto">
            <a:xfrm>
              <a:off x="37338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3733800" y="3276600"/>
              <a:ext cx="304800" cy="160020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/>
            <p:cNvSpPr/>
            <p:nvPr/>
          </p:nvSpPr>
          <p:spPr bwMode="auto">
            <a:xfrm>
              <a:off x="37338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6629400" y="3276600"/>
            <a:ext cx="1371600" cy="2209800"/>
            <a:chOff x="6629400" y="3276600"/>
            <a:chExt cx="1371600" cy="2209800"/>
          </a:xfrm>
        </p:grpSpPr>
        <p:sp>
          <p:nvSpPr>
            <p:cNvPr id="63" name="Rounded Rectangle 62"/>
            <p:cNvSpPr/>
            <p:nvPr/>
          </p:nvSpPr>
          <p:spPr bwMode="auto">
            <a:xfrm>
              <a:off x="6629400" y="4876800"/>
              <a:ext cx="1371600" cy="6096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Mapper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6629400" y="3276600"/>
              <a:ext cx="304800" cy="16002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ounded Rectangle 72"/>
            <p:cNvSpPr/>
            <p:nvPr/>
          </p:nvSpPr>
          <p:spPr bwMode="auto">
            <a:xfrm>
              <a:off x="6629400" y="4191000"/>
              <a:ext cx="1295400" cy="45720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RecordReader</a:t>
              </a:r>
              <a:endParaRPr kumimoji="0" 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5966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redrawn from a slide by </a:t>
            </a:r>
            <a:r>
              <a:rPr lang="en-US" sz="1000" b="0" dirty="0" err="1">
                <a:solidFill>
                  <a:schemeClr val="bg2"/>
                </a:solidFill>
              </a:rPr>
              <a:t>Cloduera</a:t>
            </a:r>
            <a:r>
              <a:rPr lang="en-US" sz="1000" b="0" dirty="0">
                <a:solidFill>
                  <a:schemeClr val="bg2"/>
                </a:solidFill>
              </a:rPr>
              <a:t>, cc-licensed</a:t>
            </a:r>
          </a:p>
        </p:txBody>
      </p:sp>
      <p:sp>
        <p:nvSpPr>
          <p:cNvPr id="56" name="Rounded Rectangle 55"/>
          <p:cNvSpPr/>
          <p:nvPr/>
        </p:nvSpPr>
        <p:spPr bwMode="auto">
          <a:xfrm>
            <a:off x="609600" y="866001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59" name="Straight Arrow Connector 58"/>
          <p:cNvCxnSpPr/>
          <p:nvPr/>
        </p:nvCxnSpPr>
        <p:spPr bwMode="auto">
          <a:xfrm rot="5400000">
            <a:off x="1029494" y="1665307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/>
          <p:cNvSpPr/>
          <p:nvPr/>
        </p:nvSpPr>
        <p:spPr bwMode="auto">
          <a:xfrm>
            <a:off x="22098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4" name="Straight Arrow Connector 63"/>
          <p:cNvCxnSpPr/>
          <p:nvPr/>
        </p:nvCxnSpPr>
        <p:spPr bwMode="auto">
          <a:xfrm rot="5400000">
            <a:off x="26296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 bwMode="auto">
          <a:xfrm>
            <a:off x="38323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68" name="Straight Arrow Connector 67"/>
          <p:cNvCxnSpPr/>
          <p:nvPr/>
        </p:nvCxnSpPr>
        <p:spPr bwMode="auto">
          <a:xfrm rot="5400000">
            <a:off x="42522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ounded Rectangle 70"/>
          <p:cNvSpPr/>
          <p:nvPr/>
        </p:nvSpPr>
        <p:spPr bwMode="auto">
          <a:xfrm>
            <a:off x="571500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2" name="Straight Arrow Connector 71"/>
          <p:cNvCxnSpPr/>
          <p:nvPr/>
        </p:nvCxnSpPr>
        <p:spPr bwMode="auto">
          <a:xfrm rot="5400000">
            <a:off x="613489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 bwMode="auto">
          <a:xfrm>
            <a:off x="7337560" y="865207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Mapper</a:t>
            </a:r>
          </a:p>
        </p:txBody>
      </p:sp>
      <p:cxnSp>
        <p:nvCxnSpPr>
          <p:cNvPr id="76" name="Straight Arrow Connector 75"/>
          <p:cNvCxnSpPr/>
          <p:nvPr/>
        </p:nvCxnSpPr>
        <p:spPr bwMode="auto">
          <a:xfrm rot="5400000">
            <a:off x="7757454" y="1664513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Rounded Rectangle 99"/>
          <p:cNvSpPr/>
          <p:nvPr/>
        </p:nvSpPr>
        <p:spPr bwMode="auto">
          <a:xfrm>
            <a:off x="609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Partitioner</a:t>
            </a:r>
          </a:p>
        </p:txBody>
      </p:sp>
      <p:cxnSp>
        <p:nvCxnSpPr>
          <p:cNvPr id="101" name="Straight Arrow Connector 100"/>
          <p:cNvCxnSpPr/>
          <p:nvPr/>
        </p:nvCxnSpPr>
        <p:spPr bwMode="auto">
          <a:xfrm rot="5400000">
            <a:off x="1029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/>
          <p:cNvSpPr/>
          <p:nvPr/>
        </p:nvSpPr>
        <p:spPr bwMode="auto">
          <a:xfrm>
            <a:off x="22098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3" name="Straight Arrow Connector 102"/>
          <p:cNvCxnSpPr/>
          <p:nvPr/>
        </p:nvCxnSpPr>
        <p:spPr bwMode="auto">
          <a:xfrm rot="5400000">
            <a:off x="2629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ounded Rectangle 103"/>
          <p:cNvSpPr/>
          <p:nvPr/>
        </p:nvSpPr>
        <p:spPr bwMode="auto">
          <a:xfrm>
            <a:off x="38323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5" name="Straight Arrow Connector 104"/>
          <p:cNvCxnSpPr/>
          <p:nvPr/>
        </p:nvCxnSpPr>
        <p:spPr bwMode="auto">
          <a:xfrm rot="5400000">
            <a:off x="42522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 bwMode="auto">
          <a:xfrm>
            <a:off x="571500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7" name="Straight Arrow Connector 106"/>
          <p:cNvCxnSpPr/>
          <p:nvPr/>
        </p:nvCxnSpPr>
        <p:spPr bwMode="auto">
          <a:xfrm rot="5400000">
            <a:off x="61348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Rounded Rectangle 107"/>
          <p:cNvSpPr/>
          <p:nvPr/>
        </p:nvSpPr>
        <p:spPr bwMode="auto">
          <a:xfrm>
            <a:off x="7337560" y="27424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Partitioner</a:t>
            </a:r>
          </a:p>
        </p:txBody>
      </p:sp>
      <p:cxnSp>
        <p:nvCxnSpPr>
          <p:cNvPr id="109" name="Straight Arrow Connector 108"/>
          <p:cNvCxnSpPr/>
          <p:nvPr/>
        </p:nvCxnSpPr>
        <p:spPr bwMode="auto">
          <a:xfrm rot="5400000">
            <a:off x="775745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99303" y="19328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22995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9220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80470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427263" y="19320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52578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cxnSp>
        <p:nvCxnSpPr>
          <p:cNvPr id="125" name="Straight Arrow Connector 124"/>
          <p:cNvCxnSpPr/>
          <p:nvPr/>
        </p:nvCxnSpPr>
        <p:spPr bwMode="auto">
          <a:xfrm rot="5400000">
            <a:off x="28359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ounded Rectangle 125"/>
          <p:cNvSpPr/>
          <p:nvPr/>
        </p:nvSpPr>
        <p:spPr bwMode="auto">
          <a:xfrm>
            <a:off x="401624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cxnSp>
        <p:nvCxnSpPr>
          <p:cNvPr id="127" name="Straight Arrow Connector 126"/>
          <p:cNvCxnSpPr/>
          <p:nvPr/>
        </p:nvCxnSpPr>
        <p:spPr bwMode="auto">
          <a:xfrm rot="5400000">
            <a:off x="443613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8" name="Rounded Rectangle 127"/>
          <p:cNvSpPr/>
          <p:nvPr/>
        </p:nvSpPr>
        <p:spPr bwMode="auto">
          <a:xfrm>
            <a:off x="5638800" y="52570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cxnSp>
        <p:nvCxnSpPr>
          <p:cNvPr id="129" name="Straight Arrow Connector 128"/>
          <p:cNvCxnSpPr/>
          <p:nvPr/>
        </p:nvCxnSpPr>
        <p:spPr bwMode="auto">
          <a:xfrm rot="5400000">
            <a:off x="6058694" y="49903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505743" y="4447401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10594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728503" y="4446607"/>
            <a:ext cx="10569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Intermediates</a:t>
            </a:r>
          </a:p>
        </p:txBody>
      </p:sp>
      <p:cxnSp>
        <p:nvCxnSpPr>
          <p:cNvPr id="133" name="Straight Arrow Connector 132"/>
          <p:cNvCxnSpPr/>
          <p:nvPr/>
        </p:nvCxnSpPr>
        <p:spPr bwMode="auto">
          <a:xfrm>
            <a:off x="1295400" y="3276600"/>
            <a:ext cx="16002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 bwMode="auto">
          <a:xfrm>
            <a:off x="1295400" y="3276600"/>
            <a:ext cx="3200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 bwMode="auto">
          <a:xfrm>
            <a:off x="1295400" y="3276600"/>
            <a:ext cx="4724400" cy="11430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02" idx="2"/>
          </p:cNvCxnSpPr>
          <p:nvPr/>
        </p:nvCxnSpPr>
        <p:spPr bwMode="auto">
          <a:xfrm rot="16200000" flipH="1">
            <a:off x="2361803" y="3809603"/>
            <a:ext cx="1143794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02" idx="2"/>
          </p:cNvCxnSpPr>
          <p:nvPr/>
        </p:nvCxnSpPr>
        <p:spPr bwMode="auto">
          <a:xfrm rot="16200000" flipH="1">
            <a:off x="3200003" y="2971403"/>
            <a:ext cx="1143794" cy="1752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02" idx="2"/>
          </p:cNvCxnSpPr>
          <p:nvPr/>
        </p:nvCxnSpPr>
        <p:spPr bwMode="auto">
          <a:xfrm rot="16200000" flipH="1">
            <a:off x="3962003" y="2209403"/>
            <a:ext cx="1143794" cy="32766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04" idx="2"/>
          </p:cNvCxnSpPr>
          <p:nvPr/>
        </p:nvCxnSpPr>
        <p:spPr bwMode="auto">
          <a:xfrm rot="5400000">
            <a:off x="3211183" y="3112623"/>
            <a:ext cx="1143794" cy="14701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>
            <a:stCxn id="104" idx="2"/>
            <a:endCxn id="131" idx="0"/>
          </p:cNvCxnSpPr>
          <p:nvPr/>
        </p:nvCxnSpPr>
        <p:spPr bwMode="auto">
          <a:xfrm>
            <a:off x="4518160" y="3275806"/>
            <a:ext cx="11626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04" idx="2"/>
            <a:endCxn id="132" idx="0"/>
          </p:cNvCxnSpPr>
          <p:nvPr/>
        </p:nvCxnSpPr>
        <p:spPr bwMode="auto">
          <a:xfrm>
            <a:off x="4518160" y="3275806"/>
            <a:ext cx="1738821" cy="1170801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06" idx="2"/>
          </p:cNvCxnSpPr>
          <p:nvPr/>
        </p:nvCxnSpPr>
        <p:spPr bwMode="auto">
          <a:xfrm rot="5400000">
            <a:off x="4228703" y="2247503"/>
            <a:ext cx="1143794" cy="3200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08" idx="2"/>
          </p:cNvCxnSpPr>
          <p:nvPr/>
        </p:nvCxnSpPr>
        <p:spPr bwMode="auto">
          <a:xfrm rot="5400000">
            <a:off x="5154283" y="1550523"/>
            <a:ext cx="1143794" cy="45943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06" idx="2"/>
          </p:cNvCxnSpPr>
          <p:nvPr/>
        </p:nvCxnSpPr>
        <p:spPr bwMode="auto">
          <a:xfrm rot="5400000">
            <a:off x="4990703" y="3009503"/>
            <a:ext cx="1143794" cy="16764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8" idx="2"/>
          </p:cNvCxnSpPr>
          <p:nvPr/>
        </p:nvCxnSpPr>
        <p:spPr bwMode="auto">
          <a:xfrm rot="5400000">
            <a:off x="5878183" y="2274423"/>
            <a:ext cx="1143794" cy="314656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106" idx="2"/>
          </p:cNvCxnSpPr>
          <p:nvPr/>
        </p:nvCxnSpPr>
        <p:spPr bwMode="auto">
          <a:xfrm rot="5400000">
            <a:off x="5777300" y="3823106"/>
            <a:ext cx="1170800" cy="7620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08" idx="2"/>
          </p:cNvCxnSpPr>
          <p:nvPr/>
        </p:nvCxnSpPr>
        <p:spPr bwMode="auto">
          <a:xfrm rot="5400000">
            <a:off x="6628209" y="3026037"/>
            <a:ext cx="1145382" cy="1644920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228600" y="3853190"/>
            <a:ext cx="16546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(combiners omitted here)</a:t>
            </a:r>
          </a:p>
        </p:txBody>
      </p:sp>
    </p:spTree>
    <p:extLst>
      <p:ext uri="{BB962C8B-B14F-4D97-AF65-F5344CB8AC3E}">
        <p14:creationId xmlns:p14="http://schemas.microsoft.com/office/powerpoint/2010/main" val="3107643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0" y="6611938"/>
            <a:ext cx="33528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0" dirty="0">
                <a:solidFill>
                  <a:schemeClr val="bg2"/>
                </a:solidFill>
              </a:rPr>
              <a:t>Source: redrawn from a slide by </a:t>
            </a:r>
            <a:r>
              <a:rPr lang="en-US" sz="1000" b="0" dirty="0" err="1">
                <a:solidFill>
                  <a:schemeClr val="bg2"/>
                </a:solidFill>
              </a:rPr>
              <a:t>Cloduera</a:t>
            </a:r>
            <a:r>
              <a:rPr lang="en-US" sz="1000" b="0" dirty="0">
                <a:solidFill>
                  <a:schemeClr val="bg2"/>
                </a:solidFill>
              </a:rPr>
              <a:t>, cc-licensed</a:t>
            </a:r>
          </a:p>
        </p:txBody>
      </p:sp>
      <p:sp>
        <p:nvSpPr>
          <p:cNvPr id="124" name="Rounded Rectangle 123"/>
          <p:cNvSpPr/>
          <p:nvPr/>
        </p:nvSpPr>
        <p:spPr bwMode="auto">
          <a:xfrm>
            <a:off x="2416040" y="16764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Reducer</a:t>
            </a:r>
          </a:p>
        </p:txBody>
      </p:sp>
      <p:sp>
        <p:nvSpPr>
          <p:cNvPr id="126" name="Rounded Rectangle 125"/>
          <p:cNvSpPr/>
          <p:nvPr/>
        </p:nvSpPr>
        <p:spPr bwMode="auto">
          <a:xfrm>
            <a:off x="401624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Reducer</a:t>
            </a:r>
          </a:p>
        </p:txBody>
      </p:sp>
      <p:sp>
        <p:nvSpPr>
          <p:cNvPr id="128" name="Rounded Rectangle 127"/>
          <p:cNvSpPr/>
          <p:nvPr/>
        </p:nvSpPr>
        <p:spPr bwMode="auto">
          <a:xfrm>
            <a:off x="5638800" y="1675606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Reduce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09800" y="2514600"/>
            <a:ext cx="502920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4384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58" name="Rounded Rectangle 57"/>
          <p:cNvSpPr/>
          <p:nvPr/>
        </p:nvSpPr>
        <p:spPr bwMode="auto">
          <a:xfrm>
            <a:off x="24384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70" name="Straight Arrow Connector 69"/>
          <p:cNvCxnSpPr/>
          <p:nvPr/>
        </p:nvCxnSpPr>
        <p:spPr bwMode="auto">
          <a:xfrm rot="5400000">
            <a:off x="28582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 bwMode="auto">
          <a:xfrm rot="5400000">
            <a:off x="28582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 rot="16200000">
            <a:off x="1362843" y="2820762"/>
            <a:ext cx="12337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OutputFormat</a:t>
            </a:r>
            <a:endParaRPr lang="en-US" sz="1400" dirty="0"/>
          </a:p>
        </p:txBody>
      </p:sp>
      <p:sp>
        <p:nvSpPr>
          <p:cNvPr id="92" name="Rectangle 91"/>
          <p:cNvSpPr/>
          <p:nvPr/>
        </p:nvSpPr>
        <p:spPr bwMode="auto">
          <a:xfrm>
            <a:off x="40386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3" name="Rounded Rectangle 92"/>
          <p:cNvSpPr/>
          <p:nvPr/>
        </p:nvSpPr>
        <p:spPr bwMode="auto">
          <a:xfrm>
            <a:off x="40386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 rot="5400000">
            <a:off x="44584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 bwMode="auto">
          <a:xfrm rot="5400000">
            <a:off x="44584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 bwMode="auto">
          <a:xfrm>
            <a:off x="5638800" y="3810000"/>
            <a:ext cx="1371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dirty="0">
                <a:solidFill>
                  <a:schemeClr val="bg2"/>
                </a:solidFill>
                <a:latin typeface="Arial" charset="0"/>
              </a:rPr>
              <a:t>Output File</a:t>
            </a:r>
          </a:p>
        </p:txBody>
      </p:sp>
      <p:sp>
        <p:nvSpPr>
          <p:cNvPr id="97" name="Rounded Rectangle 96"/>
          <p:cNvSpPr/>
          <p:nvPr/>
        </p:nvSpPr>
        <p:spPr bwMode="auto">
          <a:xfrm>
            <a:off x="5638800" y="27432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charset="0"/>
              </a:rPr>
              <a:t>RecordWriter</a:t>
            </a:r>
            <a:endParaRPr kumimoji="0" lang="en-US" sz="12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charset="0"/>
            </a:endParaRPr>
          </a:p>
        </p:txBody>
      </p:sp>
      <p:cxnSp>
        <p:nvCxnSpPr>
          <p:cNvPr id="98" name="Straight Arrow Connector 97"/>
          <p:cNvCxnSpPr/>
          <p:nvPr/>
        </p:nvCxnSpPr>
        <p:spPr bwMode="auto">
          <a:xfrm rot="5400000">
            <a:off x="6058694" y="35425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 bwMode="auto">
          <a:xfrm rot="5400000">
            <a:off x="6058694" y="2475706"/>
            <a:ext cx="533400" cy="1588"/>
          </a:xfrm>
          <a:prstGeom prst="straightConnector1">
            <a:avLst/>
          </a:prstGeom>
          <a:ln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520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and Sort in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Probably the most complex aspect of MapReduce</a:t>
            </a:r>
          </a:p>
          <a:p>
            <a:r>
              <a:rPr lang="en-US" dirty="0"/>
              <a:t>Map side</a:t>
            </a:r>
          </a:p>
          <a:p>
            <a:pPr lvl="1"/>
            <a:r>
              <a:rPr lang="en-US" dirty="0"/>
              <a:t>Map outputs are buffered in memory in a circular buffer</a:t>
            </a:r>
          </a:p>
          <a:p>
            <a:pPr lvl="1"/>
            <a:r>
              <a:rPr lang="en-US" dirty="0"/>
              <a:t>When buffer reaches threshold, contents are “spilled” to disk</a:t>
            </a:r>
          </a:p>
          <a:p>
            <a:pPr lvl="1"/>
            <a:r>
              <a:rPr lang="en-US" dirty="0"/>
              <a:t>Spills merged in a single, partitioned file (sorted within each partition): combiner runs during the merges</a:t>
            </a:r>
          </a:p>
          <a:p>
            <a:r>
              <a:rPr lang="en-US" dirty="0"/>
              <a:t>Reduce side</a:t>
            </a:r>
          </a:p>
          <a:p>
            <a:pPr lvl="1"/>
            <a:r>
              <a:rPr lang="en-US" dirty="0"/>
              <a:t>First, map outputs are copied over to reducer machine</a:t>
            </a:r>
          </a:p>
          <a:p>
            <a:pPr lvl="1"/>
            <a:r>
              <a:rPr lang="en-US" dirty="0"/>
              <a:t>“Sort” is a multi-pass merge of map outputs (happens in memory and on disk): combiner runs during the merges</a:t>
            </a:r>
          </a:p>
          <a:p>
            <a:pPr lvl="1"/>
            <a:r>
              <a:rPr lang="en-US" dirty="0"/>
              <a:t>Final merge pass goes directly into reducer</a:t>
            </a:r>
          </a:p>
        </p:txBody>
      </p:sp>
    </p:spTree>
    <p:extLst>
      <p:ext uri="{BB962C8B-B14F-4D97-AF65-F5344CB8AC3E}">
        <p14:creationId xmlns:p14="http://schemas.microsoft.com/office/powerpoint/2010/main" val="209057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 and Sort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1524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Mapper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7315200" y="2286000"/>
            <a:ext cx="1371600" cy="5334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85800" y="2590800"/>
            <a:ext cx="1371600" cy="1371600"/>
            <a:chOff x="1219200" y="3200400"/>
            <a:chExt cx="1371600" cy="1371600"/>
          </a:xfrm>
        </p:grpSpPr>
        <p:sp>
          <p:nvSpPr>
            <p:cNvPr id="7" name="Oval 6"/>
            <p:cNvSpPr/>
            <p:nvPr/>
          </p:nvSpPr>
          <p:spPr bwMode="auto">
            <a:xfrm>
              <a:off x="1219200" y="3200400"/>
              <a:ext cx="1371600" cy="1371600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1371600" y="3352800"/>
              <a:ext cx="1066800" cy="1066800"/>
            </a:xfrm>
            <a:prstGeom prst="ellipse">
              <a:avLst/>
            </a:prstGeom>
            <a:solidFill>
              <a:schemeClr val="tx1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8"/>
          <p:cNvSpPr/>
          <p:nvPr/>
        </p:nvSpPr>
        <p:spPr bwMode="auto">
          <a:xfrm>
            <a:off x="1447800" y="4800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8382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44958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8956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26670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895600" y="2895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895600" y="3124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21336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24384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2743200"/>
            <a:ext cx="762000" cy="228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 bwMode="auto">
          <a:xfrm rot="5400000">
            <a:off x="1181100" y="2324100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 bwMode="auto">
          <a:xfrm rot="5400000">
            <a:off x="1181894" y="4228306"/>
            <a:ext cx="381000" cy="1588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 bwMode="auto">
          <a:xfrm rot="16200000" flipH="1">
            <a:off x="1372394" y="4191794"/>
            <a:ext cx="609600" cy="3032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 bwMode="auto">
          <a:xfrm rot="16200000" flipH="1">
            <a:off x="1753394" y="4039394"/>
            <a:ext cx="381000" cy="379412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 bwMode="auto">
          <a:xfrm rot="5400000" flipH="1" flipV="1">
            <a:off x="2362200" y="3733800"/>
            <a:ext cx="838200" cy="381000"/>
          </a:xfrm>
          <a:prstGeom prst="straightConnector1">
            <a:avLst/>
          </a:prstGeom>
          <a:ln w="19050"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2" idx="3"/>
            <a:endCxn id="17" idx="1"/>
          </p:cNvCxnSpPr>
          <p:nvPr/>
        </p:nvCxnSpPr>
        <p:spPr bwMode="auto">
          <a:xfrm flipV="1">
            <a:off x="3657600" y="2247900"/>
            <a:ext cx="1295400" cy="304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8" idx="1"/>
          </p:cNvCxnSpPr>
          <p:nvPr/>
        </p:nvCxnSpPr>
        <p:spPr bwMode="auto">
          <a:xfrm rot="5400000" flipH="1" flipV="1">
            <a:off x="2152650" y="3143250"/>
            <a:ext cx="3390900" cy="22098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19" idx="1"/>
          </p:cNvCxnSpPr>
          <p:nvPr/>
        </p:nvCxnSpPr>
        <p:spPr bwMode="auto">
          <a:xfrm rot="5400000" flipH="1" flipV="1">
            <a:off x="2419350" y="3409950"/>
            <a:ext cx="3086100" cy="19812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48854" y="5943600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lang="en-U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mappers</a:t>
            </a:r>
            <a:endParaRPr 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Straight Arrow Connector 45"/>
          <p:cNvCxnSpPr>
            <a:stCxn id="13" idx="3"/>
          </p:cNvCxnSpPr>
          <p:nvPr/>
        </p:nvCxnSpPr>
        <p:spPr bwMode="auto">
          <a:xfrm>
            <a:off x="3657600" y="2781300"/>
            <a:ext cx="2057400" cy="20193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3"/>
          </p:cNvCxnSpPr>
          <p:nvPr/>
        </p:nvCxnSpPr>
        <p:spPr bwMode="auto">
          <a:xfrm>
            <a:off x="3657600" y="3009900"/>
            <a:ext cx="1828800" cy="17907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5" idx="3"/>
          </p:cNvCxnSpPr>
          <p:nvPr/>
        </p:nvCxnSpPr>
        <p:spPr bwMode="auto">
          <a:xfrm>
            <a:off x="3657600" y="3238500"/>
            <a:ext cx="1600200" cy="15621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815854" y="4843046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reducers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62001" y="3058180"/>
            <a:ext cx="121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circular buffer </a:t>
            </a:r>
            <a:br>
              <a:rPr lang="en-US" sz="14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 memory)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171111" y="5029200"/>
            <a:ext cx="12522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spills (on disk)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650203" y="1905000"/>
            <a:ext cx="1189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spills </a:t>
            </a:r>
            <a:b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85594" y="1600200"/>
            <a:ext cx="1481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files </a:t>
            </a:r>
            <a:b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 disk)</a:t>
            </a:r>
          </a:p>
        </p:txBody>
      </p:sp>
      <p:cxnSp>
        <p:nvCxnSpPr>
          <p:cNvPr id="74" name="Straight Arrow Connector 73"/>
          <p:cNvCxnSpPr>
            <a:endCxn id="17" idx="3"/>
          </p:cNvCxnSpPr>
          <p:nvPr/>
        </p:nvCxnSpPr>
        <p:spPr bwMode="auto">
          <a:xfrm rot="10800000">
            <a:off x="5715000" y="22479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" idx="1"/>
            <a:endCxn id="18" idx="3"/>
          </p:cNvCxnSpPr>
          <p:nvPr/>
        </p:nvCxnSpPr>
        <p:spPr bwMode="auto">
          <a:xfrm rot="10800000">
            <a:off x="5715000" y="2552700"/>
            <a:ext cx="1600200" cy="1588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19" idx="3"/>
          </p:cNvCxnSpPr>
          <p:nvPr/>
        </p:nvCxnSpPr>
        <p:spPr bwMode="auto">
          <a:xfrm rot="10800000" flipV="1">
            <a:off x="5715000" y="2667000"/>
            <a:ext cx="1600200" cy="190500"/>
          </a:xfrm>
          <a:prstGeom prst="straightConnector1">
            <a:avLst/>
          </a:prstGeom>
          <a:ln w="19050">
            <a:headEnd type="arrow" w="med" len="med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 bwMode="auto">
          <a:xfrm>
            <a:off x="2286000" y="37338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ounded Rectangle 86"/>
          <p:cNvSpPr/>
          <p:nvPr/>
        </p:nvSpPr>
        <p:spPr bwMode="auto">
          <a:xfrm>
            <a:off x="5943600" y="2362200"/>
            <a:ext cx="1143000" cy="3810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Combiner</a:t>
            </a:r>
            <a:endParaRPr kumimoji="0" lang="en-US" sz="140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04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8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Workflow</a:t>
            </a:r>
          </a:p>
        </p:txBody>
      </p:sp>
      <p:grpSp>
        <p:nvGrpSpPr>
          <p:cNvPr id="26" name="Group 23"/>
          <p:cNvGrpSpPr>
            <a:grpSpLocks/>
          </p:cNvGrpSpPr>
          <p:nvPr/>
        </p:nvGrpSpPr>
        <p:grpSpPr bwMode="auto">
          <a:xfrm>
            <a:off x="5778500" y="2667000"/>
            <a:ext cx="2928938" cy="1588206"/>
            <a:chOff x="5778500" y="2667000"/>
            <a:chExt cx="2928938" cy="1588630"/>
          </a:xfrm>
        </p:grpSpPr>
        <p:pic>
          <p:nvPicPr>
            <p:cNvPr id="27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9883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2517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8834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7"/>
            <p:cNvSpPr txBox="1">
              <a:spLocks noChangeArrowheads="1"/>
            </p:cNvSpPr>
            <p:nvPr/>
          </p:nvSpPr>
          <p:spPr bwMode="auto">
            <a:xfrm>
              <a:off x="6400800" y="3886199"/>
              <a:ext cx="2044149" cy="36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Gill Sans"/>
                  <a:cs typeface="Gill Sans"/>
                </a:rPr>
                <a:t>Hadoop Cluster</a:t>
              </a:r>
            </a:p>
          </p:txBody>
        </p:sp>
        <p:pic>
          <p:nvPicPr>
            <p:cNvPr id="32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5151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468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33" descr="MCj04352420000[1]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778500" y="2667000"/>
              <a:ext cx="719138" cy="1447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5" name="Picture 3" descr="MCj0411476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514600"/>
            <a:ext cx="19716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extBox 12"/>
          <p:cNvSpPr txBox="1">
            <a:spLocks noChangeArrowheads="1"/>
          </p:cNvSpPr>
          <p:nvPr/>
        </p:nvSpPr>
        <p:spPr bwMode="auto">
          <a:xfrm>
            <a:off x="1371600" y="4038600"/>
            <a:ext cx="6078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You</a:t>
            </a:r>
          </a:p>
        </p:txBody>
      </p:sp>
      <p:sp>
        <p:nvSpPr>
          <p:cNvPr id="37" name="Curved Down Arrow 36"/>
          <p:cNvSpPr>
            <a:spLocks noChangeArrowheads="1"/>
          </p:cNvSpPr>
          <p:nvPr/>
        </p:nvSpPr>
        <p:spPr bwMode="auto">
          <a:xfrm>
            <a:off x="2590800" y="1600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8" name="Curved Down Arrow 37"/>
          <p:cNvSpPr>
            <a:spLocks noChangeArrowheads="1"/>
          </p:cNvSpPr>
          <p:nvPr/>
        </p:nvSpPr>
        <p:spPr bwMode="auto">
          <a:xfrm rot="10800000">
            <a:off x="2590800" y="4267200"/>
            <a:ext cx="3429000" cy="7620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39" name="Right Arrow 38"/>
          <p:cNvSpPr>
            <a:spLocks noChangeArrowheads="1"/>
          </p:cNvSpPr>
          <p:nvPr/>
        </p:nvSpPr>
        <p:spPr bwMode="auto">
          <a:xfrm>
            <a:off x="3124200" y="3124200"/>
            <a:ext cx="2286000" cy="304800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ill Sans"/>
              <a:cs typeface="Gill Sans"/>
            </a:endParaRP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5510213" y="1459468"/>
            <a:ext cx="26532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1. Load data into HDFS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1443038" y="2362200"/>
            <a:ext cx="26709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2. Develop code locally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048000" y="3395663"/>
            <a:ext cx="29738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3. Submit MapReduce job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3048000" y="3657600"/>
            <a:ext cx="246574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"/>
                <a:cs typeface="Gill Sans"/>
              </a:rPr>
              <a:t>3a. Go back to Step 2</a:t>
            </a: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5510213" y="4826000"/>
            <a:ext cx="2799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kern="0" dirty="0">
                <a:solidFill>
                  <a:schemeClr val="bg1"/>
                </a:solidFill>
                <a:latin typeface="Gill Sans"/>
                <a:cs typeface="Gill Sans"/>
              </a:rPr>
              <a:t>4. Retrieve data from HDFS</a:t>
            </a:r>
          </a:p>
        </p:txBody>
      </p:sp>
    </p:spTree>
    <p:extLst>
      <p:ext uri="{BB962C8B-B14F-4D97-AF65-F5344CB8AC3E}">
        <p14:creationId xmlns:p14="http://schemas.microsoft.com/office/powerpoint/2010/main" val="363553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/>
      <p:bldP spid="41" grpId="0"/>
      <p:bldP spid="42" grpId="0"/>
      <p:bldP spid="43" grpId="0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Workflow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Here’s how it works:</a:t>
            </a:r>
          </a:p>
          <a:p>
            <a:pPr lvl="1"/>
            <a:r>
              <a:rPr lang="en-US" dirty="0"/>
              <a:t>Develop code in local development environment on host machine</a:t>
            </a:r>
          </a:p>
          <a:p>
            <a:pPr lvl="1"/>
            <a:r>
              <a:rPr lang="en-US" dirty="0"/>
              <a:t>Build distribution on host machine</a:t>
            </a:r>
          </a:p>
          <a:p>
            <a:pPr lvl="1"/>
            <a:r>
              <a:rPr lang="en-US" dirty="0"/>
              <a:t>Check out copy of code on VM</a:t>
            </a:r>
          </a:p>
          <a:p>
            <a:pPr lvl="1"/>
            <a:r>
              <a:rPr lang="en-US" dirty="0"/>
              <a:t>Copy (i.e., </a:t>
            </a:r>
            <a:r>
              <a:rPr lang="en-US" dirty="0" err="1"/>
              <a:t>scp</a:t>
            </a:r>
            <a:r>
              <a:rPr lang="en-US" dirty="0"/>
              <a:t>) jars over to VM (in same directory structure)</a:t>
            </a:r>
          </a:p>
          <a:p>
            <a:pPr lvl="1"/>
            <a:r>
              <a:rPr lang="en-US" dirty="0"/>
              <a:t>Run job on VM</a:t>
            </a:r>
          </a:p>
          <a:p>
            <a:pPr lvl="1"/>
            <a:r>
              <a:rPr lang="en-US" dirty="0"/>
              <a:t>Iterate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Commit code on host machine and push</a:t>
            </a:r>
          </a:p>
          <a:p>
            <a:pPr lvl="1"/>
            <a:r>
              <a:rPr lang="en-US" dirty="0"/>
              <a:t>Pull from inside VM, verify</a:t>
            </a:r>
          </a:p>
          <a:p>
            <a:r>
              <a:rPr lang="en-US" dirty="0"/>
              <a:t>Avoid using the UI of the VM</a:t>
            </a:r>
          </a:p>
          <a:p>
            <a:pPr lvl="1"/>
            <a:r>
              <a:rPr lang="en-US" dirty="0"/>
              <a:t>Directly </a:t>
            </a:r>
            <a:r>
              <a:rPr lang="en-US" dirty="0" err="1"/>
              <a:t>ssh</a:t>
            </a:r>
            <a:r>
              <a:rPr lang="en-US" dirty="0"/>
              <a:t> into the VM</a:t>
            </a:r>
          </a:p>
        </p:txBody>
      </p:sp>
    </p:spTree>
    <p:extLst>
      <p:ext uri="{BB962C8B-B14F-4D97-AF65-F5344CB8AC3E}">
        <p14:creationId xmlns:p14="http://schemas.microsoft.com/office/powerpoint/2010/main" val="225184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Ch.</a:t>
            </a:r>
            <a:r>
              <a:rPr lang="en-US" altLang="zh-TW"/>
              <a:t>1-3 from Jimmy </a:t>
            </a:r>
            <a:r>
              <a:rPr lang="en-US" altLang="zh-TW" dirty="0"/>
              <a:t>Lin and Chris Dyer, “Data-Intensive Text Processing with MapReduce”, 2010. 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3803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Hadoop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take a deep breath</a:t>
            </a:r>
          </a:p>
          <a:p>
            <a:r>
              <a:rPr lang="en-US" dirty="0"/>
              <a:t>Start small, start locally</a:t>
            </a:r>
          </a:p>
          <a:p>
            <a:r>
              <a:rPr lang="en-US" dirty="0"/>
              <a:t>Build incrementally</a:t>
            </a:r>
          </a:p>
        </p:txBody>
      </p:sp>
    </p:spTree>
    <p:extLst>
      <p:ext uri="{BB962C8B-B14F-4D97-AF65-F5344CB8AC3E}">
        <p14:creationId xmlns:p14="http://schemas.microsoft.com/office/powerpoint/2010/main" val="24251769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Execution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ways to run code:</a:t>
            </a:r>
          </a:p>
          <a:p>
            <a:pPr lvl="1"/>
            <a:r>
              <a:rPr lang="en-US" dirty="0"/>
              <a:t>Plain Java</a:t>
            </a:r>
          </a:p>
          <a:p>
            <a:pPr lvl="1"/>
            <a:r>
              <a:rPr lang="en-US" dirty="0"/>
              <a:t>Local (standalone) mode</a:t>
            </a:r>
          </a:p>
          <a:p>
            <a:pPr lvl="1"/>
            <a:r>
              <a:rPr lang="en-US" dirty="0"/>
              <a:t>Pseudo-distributed mode</a:t>
            </a:r>
          </a:p>
          <a:p>
            <a:pPr lvl="1"/>
            <a:r>
              <a:rPr lang="en-US" dirty="0"/>
              <a:t>Fully-distributed mode</a:t>
            </a:r>
          </a:p>
          <a:p>
            <a:r>
              <a:rPr lang="en-US" dirty="0"/>
              <a:t>Learn what’s good for what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7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Debugging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Good </a:t>
            </a:r>
            <a:r>
              <a:rPr lang="en-US" dirty="0" err="1"/>
              <a:t>ol</a:t>
            </a:r>
            <a:r>
              <a:rPr lang="en-US" dirty="0"/>
              <a:t>’ </a:t>
            </a:r>
            <a:r>
              <a:rPr lang="en-US" dirty="0" err="1">
                <a:solidFill>
                  <a:srgbClr val="0000FF"/>
                </a:solidFill>
              </a:rPr>
              <a:t>System.out.println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Learn to use the </a:t>
            </a:r>
            <a:r>
              <a:rPr lang="en-US" dirty="0" err="1"/>
              <a:t>webapp</a:t>
            </a:r>
            <a:r>
              <a:rPr lang="en-US" dirty="0"/>
              <a:t> to access logs</a:t>
            </a:r>
          </a:p>
          <a:p>
            <a:pPr lvl="1"/>
            <a:r>
              <a:rPr lang="en-US" dirty="0"/>
              <a:t>Logging preferred over </a:t>
            </a:r>
            <a:r>
              <a:rPr lang="en-US" dirty="0" err="1"/>
              <a:t>System.out.println</a:t>
            </a:r>
            <a:endParaRPr lang="en-US" dirty="0"/>
          </a:p>
          <a:p>
            <a:pPr lvl="1"/>
            <a:r>
              <a:rPr lang="en-US" dirty="0"/>
              <a:t>Be careful how much you log!</a:t>
            </a:r>
          </a:p>
          <a:p>
            <a:r>
              <a:rPr lang="en-US" dirty="0"/>
              <a:t>Fail on success</a:t>
            </a:r>
          </a:p>
          <a:p>
            <a:pPr lvl="1"/>
            <a:r>
              <a:rPr lang="en-US" dirty="0"/>
              <a:t>Throw </a:t>
            </a:r>
            <a:r>
              <a:rPr lang="en-US" dirty="0" err="1"/>
              <a:t>RuntimeExceptions</a:t>
            </a:r>
            <a:r>
              <a:rPr lang="en-US" dirty="0"/>
              <a:t> and capture state</a:t>
            </a:r>
          </a:p>
          <a:p>
            <a:r>
              <a:rPr lang="en-US" dirty="0"/>
              <a:t>Programming is still programming</a:t>
            </a:r>
          </a:p>
          <a:p>
            <a:pPr lvl="1"/>
            <a:r>
              <a:rPr lang="en-US" dirty="0"/>
              <a:t>Use Hadoop as the “glue”</a:t>
            </a:r>
          </a:p>
          <a:p>
            <a:pPr lvl="1"/>
            <a:r>
              <a:rPr lang="en-US" dirty="0"/>
              <a:t>Implement core functionality outside mappers and reducers</a:t>
            </a:r>
          </a:p>
          <a:p>
            <a:pPr lvl="1"/>
            <a:r>
              <a:rPr lang="en-US" dirty="0"/>
              <a:t>Independently test (e.g., unit testing)</a:t>
            </a:r>
          </a:p>
          <a:p>
            <a:pPr lvl="1"/>
            <a:r>
              <a:rPr lang="en-US" dirty="0"/>
              <a:t>Compose (tested) components in mappers and reducers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3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786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/>
            <a:r>
              <a:rPr lang="en-US" sz="1800" b="0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800" b="0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1800" b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36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368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MapReduce Programming Model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Functional programming roots</a:t>
            </a:r>
          </a:p>
          <a:p>
            <a:pPr lvl="1"/>
            <a:r>
              <a:rPr lang="en-US" altLang="zh-TW" dirty="0"/>
              <a:t>Map and fold</a:t>
            </a:r>
          </a:p>
          <a:p>
            <a:r>
              <a:rPr lang="en-US" altLang="zh-TW" dirty="0"/>
              <a:t>Mappers and reducers</a:t>
            </a:r>
          </a:p>
          <a:p>
            <a:r>
              <a:rPr lang="en-US" altLang="zh-TW" dirty="0"/>
              <a:t>Execution framework</a:t>
            </a:r>
          </a:p>
          <a:p>
            <a:r>
              <a:rPr lang="en-US" altLang="zh-TW" dirty="0"/>
              <a:t>Combiners and </a:t>
            </a:r>
            <a:r>
              <a:rPr lang="en-US" altLang="zh-TW" dirty="0" err="1"/>
              <a:t>partitioners</a:t>
            </a:r>
            <a:endParaRPr lang="en-US" altLang="zh-TW" dirty="0"/>
          </a:p>
          <a:p>
            <a:r>
              <a:rPr lang="en-US" altLang="zh-TW" dirty="0"/>
              <a:t>Distributed file system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832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7"/>
          <p:cNvSpPr>
            <a:spLocks noChangeArrowheads="1"/>
          </p:cNvSpPr>
          <p:nvPr/>
        </p:nvSpPr>
        <p:spPr bwMode="auto">
          <a:xfrm>
            <a:off x="33313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0171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Oval 17"/>
          <p:cNvSpPr>
            <a:spLocks noChangeArrowheads="1"/>
          </p:cNvSpPr>
          <p:nvPr/>
        </p:nvSpPr>
        <p:spPr bwMode="auto">
          <a:xfrm>
            <a:off x="47029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1"/>
          <p:cNvSpPr>
            <a:spLocks noChangeArrowheads="1"/>
          </p:cNvSpPr>
          <p:nvPr/>
        </p:nvSpPr>
        <p:spPr bwMode="auto">
          <a:xfrm>
            <a:off x="53887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Oval 25"/>
          <p:cNvSpPr>
            <a:spLocks noChangeArrowheads="1"/>
          </p:cNvSpPr>
          <p:nvPr/>
        </p:nvSpPr>
        <p:spPr bwMode="auto">
          <a:xfrm>
            <a:off x="6074529" y="21717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2743200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Rectangle 8"/>
          <p:cNvSpPr>
            <a:spLocks noChangeArrowheads="1"/>
          </p:cNvSpPr>
          <p:nvPr/>
        </p:nvSpPr>
        <p:spPr bwMode="auto">
          <a:xfrm>
            <a:off x="34075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12"/>
          <p:cNvSpPr txBox="1">
            <a:spLocks noChangeArrowheads="1"/>
          </p:cNvSpPr>
          <p:nvPr/>
        </p:nvSpPr>
        <p:spPr bwMode="auto">
          <a:xfrm>
            <a:off x="34431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1" name="Straight Arrow Connector 37"/>
          <p:cNvCxnSpPr>
            <a:cxnSpLocks noChangeShapeType="1"/>
            <a:stCxn id="37" idx="0"/>
            <a:endCxn id="40" idx="1"/>
          </p:cNvCxnSpPr>
          <p:nvPr/>
        </p:nvCxnSpPr>
        <p:spPr bwMode="auto">
          <a:xfrm flipV="1">
            <a:off x="2933700" y="4680466"/>
            <a:ext cx="509479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50"/>
          <p:cNvCxnSpPr>
            <a:cxnSpLocks noChangeShapeType="1"/>
            <a:stCxn id="70" idx="4"/>
            <a:endCxn id="40" idx="0"/>
          </p:cNvCxnSpPr>
          <p:nvPr/>
        </p:nvCxnSpPr>
        <p:spPr bwMode="auto">
          <a:xfrm flipH="1">
            <a:off x="35900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51"/>
          <p:cNvCxnSpPr>
            <a:cxnSpLocks noChangeShapeType="1"/>
            <a:stCxn id="40" idx="2"/>
            <a:endCxn id="39" idx="0"/>
          </p:cNvCxnSpPr>
          <p:nvPr/>
        </p:nvCxnSpPr>
        <p:spPr bwMode="auto">
          <a:xfrm>
            <a:off x="35900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 14"/>
          <p:cNvSpPr>
            <a:spLocks noChangeArrowheads="1"/>
          </p:cNvSpPr>
          <p:nvPr/>
        </p:nvSpPr>
        <p:spPr bwMode="auto">
          <a:xfrm>
            <a:off x="40933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TextBox 53"/>
          <p:cNvSpPr txBox="1">
            <a:spLocks noChangeArrowheads="1"/>
          </p:cNvSpPr>
          <p:nvPr/>
        </p:nvSpPr>
        <p:spPr bwMode="auto">
          <a:xfrm>
            <a:off x="41289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47" name="Straight Arrow Connector 54"/>
          <p:cNvCxnSpPr>
            <a:cxnSpLocks noChangeShapeType="1"/>
            <a:stCxn id="39" idx="0"/>
            <a:endCxn id="46" idx="1"/>
          </p:cNvCxnSpPr>
          <p:nvPr/>
        </p:nvCxnSpPr>
        <p:spPr bwMode="auto">
          <a:xfrm flipV="1">
            <a:off x="35980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55"/>
          <p:cNvCxnSpPr>
            <a:cxnSpLocks noChangeShapeType="1"/>
            <a:stCxn id="74" idx="4"/>
            <a:endCxn id="46" idx="0"/>
          </p:cNvCxnSpPr>
          <p:nvPr/>
        </p:nvCxnSpPr>
        <p:spPr bwMode="auto">
          <a:xfrm flipH="1">
            <a:off x="42758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56"/>
          <p:cNvCxnSpPr>
            <a:cxnSpLocks noChangeShapeType="1"/>
            <a:stCxn id="46" idx="2"/>
            <a:endCxn id="45" idx="0"/>
          </p:cNvCxnSpPr>
          <p:nvPr/>
        </p:nvCxnSpPr>
        <p:spPr bwMode="auto">
          <a:xfrm>
            <a:off x="42758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18"/>
          <p:cNvSpPr>
            <a:spLocks noChangeArrowheads="1"/>
          </p:cNvSpPr>
          <p:nvPr/>
        </p:nvSpPr>
        <p:spPr bwMode="auto">
          <a:xfrm>
            <a:off x="47791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TextBox 57"/>
          <p:cNvSpPr txBox="1">
            <a:spLocks noChangeArrowheads="1"/>
          </p:cNvSpPr>
          <p:nvPr/>
        </p:nvSpPr>
        <p:spPr bwMode="auto">
          <a:xfrm>
            <a:off x="48147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53" name="Straight Arrow Connector 58"/>
          <p:cNvCxnSpPr>
            <a:cxnSpLocks noChangeShapeType="1"/>
            <a:stCxn id="45" idx="0"/>
            <a:endCxn id="52" idx="1"/>
          </p:cNvCxnSpPr>
          <p:nvPr/>
        </p:nvCxnSpPr>
        <p:spPr bwMode="auto">
          <a:xfrm flipV="1">
            <a:off x="42838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9"/>
          <p:cNvCxnSpPr>
            <a:cxnSpLocks noChangeShapeType="1"/>
            <a:stCxn id="75" idx="4"/>
            <a:endCxn id="52" idx="0"/>
          </p:cNvCxnSpPr>
          <p:nvPr/>
        </p:nvCxnSpPr>
        <p:spPr bwMode="auto">
          <a:xfrm flipH="1">
            <a:off x="49616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60"/>
          <p:cNvCxnSpPr>
            <a:cxnSpLocks noChangeShapeType="1"/>
            <a:stCxn id="52" idx="2"/>
            <a:endCxn id="51" idx="0"/>
          </p:cNvCxnSpPr>
          <p:nvPr/>
        </p:nvCxnSpPr>
        <p:spPr bwMode="auto">
          <a:xfrm>
            <a:off x="49616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ctangle 22"/>
          <p:cNvSpPr>
            <a:spLocks noChangeArrowheads="1"/>
          </p:cNvSpPr>
          <p:nvPr/>
        </p:nvSpPr>
        <p:spPr bwMode="auto">
          <a:xfrm>
            <a:off x="54649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61"/>
          <p:cNvSpPr txBox="1">
            <a:spLocks noChangeArrowheads="1"/>
          </p:cNvSpPr>
          <p:nvPr/>
        </p:nvSpPr>
        <p:spPr bwMode="auto">
          <a:xfrm>
            <a:off x="55005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59" name="Straight Arrow Connector 62"/>
          <p:cNvCxnSpPr>
            <a:cxnSpLocks noChangeShapeType="1"/>
            <a:stCxn id="51" idx="0"/>
            <a:endCxn id="58" idx="1"/>
          </p:cNvCxnSpPr>
          <p:nvPr/>
        </p:nvCxnSpPr>
        <p:spPr bwMode="auto">
          <a:xfrm flipV="1">
            <a:off x="49696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63"/>
          <p:cNvCxnSpPr>
            <a:cxnSpLocks noChangeShapeType="1"/>
            <a:stCxn id="76" idx="4"/>
            <a:endCxn id="58" idx="0"/>
          </p:cNvCxnSpPr>
          <p:nvPr/>
        </p:nvCxnSpPr>
        <p:spPr bwMode="auto">
          <a:xfrm flipH="1">
            <a:off x="56474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4"/>
          <p:cNvCxnSpPr>
            <a:cxnSpLocks noChangeShapeType="1"/>
            <a:stCxn id="58" idx="2"/>
            <a:endCxn id="57" idx="0"/>
          </p:cNvCxnSpPr>
          <p:nvPr/>
        </p:nvCxnSpPr>
        <p:spPr bwMode="auto">
          <a:xfrm>
            <a:off x="56474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26"/>
          <p:cNvSpPr>
            <a:spLocks noChangeArrowheads="1"/>
          </p:cNvSpPr>
          <p:nvPr/>
        </p:nvSpPr>
        <p:spPr bwMode="auto">
          <a:xfrm>
            <a:off x="6150729" y="5181600"/>
            <a:ext cx="381000" cy="381000"/>
          </a:xfrm>
          <a:prstGeom prst="rect">
            <a:avLst/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TextBox 65"/>
          <p:cNvSpPr txBox="1">
            <a:spLocks noChangeArrowheads="1"/>
          </p:cNvSpPr>
          <p:nvPr/>
        </p:nvSpPr>
        <p:spPr bwMode="auto">
          <a:xfrm>
            <a:off x="6186379" y="4495800"/>
            <a:ext cx="2936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g</a:t>
            </a:r>
          </a:p>
        </p:txBody>
      </p:sp>
      <p:cxnSp>
        <p:nvCxnSpPr>
          <p:cNvPr id="65" name="Straight Arrow Connector 66"/>
          <p:cNvCxnSpPr>
            <a:cxnSpLocks noChangeShapeType="1"/>
            <a:stCxn id="57" idx="0"/>
            <a:endCxn id="64" idx="1"/>
          </p:cNvCxnSpPr>
          <p:nvPr/>
        </p:nvCxnSpPr>
        <p:spPr bwMode="auto">
          <a:xfrm flipV="1">
            <a:off x="5655429" y="4680466"/>
            <a:ext cx="530950" cy="501134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7"/>
          <p:cNvCxnSpPr>
            <a:cxnSpLocks noChangeShapeType="1"/>
            <a:stCxn id="77" idx="4"/>
            <a:endCxn id="64" idx="0"/>
          </p:cNvCxnSpPr>
          <p:nvPr/>
        </p:nvCxnSpPr>
        <p:spPr bwMode="auto">
          <a:xfrm flipH="1">
            <a:off x="6333214" y="4114800"/>
            <a:ext cx="8015" cy="381000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8"/>
          <p:cNvCxnSpPr>
            <a:cxnSpLocks noChangeShapeType="1"/>
            <a:stCxn id="64" idx="2"/>
            <a:endCxn id="63" idx="0"/>
          </p:cNvCxnSpPr>
          <p:nvPr/>
        </p:nvCxnSpPr>
        <p:spPr bwMode="auto">
          <a:xfrm>
            <a:off x="6333214" y="4865132"/>
            <a:ext cx="8015" cy="316468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Oval 7"/>
          <p:cNvSpPr>
            <a:spLocks noChangeArrowheads="1"/>
          </p:cNvSpPr>
          <p:nvPr/>
        </p:nvSpPr>
        <p:spPr bwMode="auto">
          <a:xfrm>
            <a:off x="33313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Oval 7"/>
          <p:cNvSpPr>
            <a:spLocks noChangeArrowheads="1"/>
          </p:cNvSpPr>
          <p:nvPr/>
        </p:nvSpPr>
        <p:spPr bwMode="auto">
          <a:xfrm>
            <a:off x="40171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Oval 7"/>
          <p:cNvSpPr>
            <a:spLocks noChangeArrowheads="1"/>
          </p:cNvSpPr>
          <p:nvPr/>
        </p:nvSpPr>
        <p:spPr bwMode="auto">
          <a:xfrm>
            <a:off x="47029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6" name="Oval 7"/>
          <p:cNvSpPr>
            <a:spLocks noChangeArrowheads="1"/>
          </p:cNvSpPr>
          <p:nvPr/>
        </p:nvSpPr>
        <p:spPr bwMode="auto">
          <a:xfrm>
            <a:off x="53887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Oval 7"/>
          <p:cNvSpPr>
            <a:spLocks noChangeArrowheads="1"/>
          </p:cNvSpPr>
          <p:nvPr/>
        </p:nvSpPr>
        <p:spPr bwMode="auto">
          <a:xfrm>
            <a:off x="6074529" y="3581400"/>
            <a:ext cx="533400" cy="533400"/>
          </a:xfrm>
          <a:prstGeom prst="ellipse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2" name="TextBox 12"/>
          <p:cNvSpPr txBox="1">
            <a:spLocks noChangeArrowheads="1"/>
          </p:cNvSpPr>
          <p:nvPr/>
        </p:nvSpPr>
        <p:spPr bwMode="auto">
          <a:xfrm>
            <a:off x="34712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84" name="Straight Arrow Connector 50"/>
          <p:cNvCxnSpPr>
            <a:cxnSpLocks noChangeShapeType="1"/>
            <a:stCxn id="27" idx="4"/>
            <a:endCxn id="82" idx="0"/>
          </p:cNvCxnSpPr>
          <p:nvPr/>
        </p:nvCxnSpPr>
        <p:spPr bwMode="auto">
          <a:xfrm>
            <a:off x="35980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51"/>
          <p:cNvCxnSpPr>
            <a:cxnSpLocks noChangeShapeType="1"/>
            <a:stCxn id="82" idx="2"/>
            <a:endCxn id="70" idx="0"/>
          </p:cNvCxnSpPr>
          <p:nvPr/>
        </p:nvCxnSpPr>
        <p:spPr bwMode="auto">
          <a:xfrm flipH="1">
            <a:off x="35980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TextBox 53"/>
          <p:cNvSpPr txBox="1">
            <a:spLocks noChangeArrowheads="1"/>
          </p:cNvSpPr>
          <p:nvPr/>
        </p:nvSpPr>
        <p:spPr bwMode="auto">
          <a:xfrm>
            <a:off x="41570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88" name="Straight Arrow Connector 55"/>
          <p:cNvCxnSpPr>
            <a:cxnSpLocks noChangeShapeType="1"/>
            <a:stCxn id="28" idx="4"/>
            <a:endCxn id="86" idx="0"/>
          </p:cNvCxnSpPr>
          <p:nvPr/>
        </p:nvCxnSpPr>
        <p:spPr bwMode="auto">
          <a:xfrm>
            <a:off x="42838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56"/>
          <p:cNvCxnSpPr>
            <a:cxnSpLocks noChangeShapeType="1"/>
            <a:stCxn id="86" idx="2"/>
            <a:endCxn id="74" idx="0"/>
          </p:cNvCxnSpPr>
          <p:nvPr/>
        </p:nvCxnSpPr>
        <p:spPr bwMode="auto">
          <a:xfrm flipH="1">
            <a:off x="42838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57"/>
          <p:cNvSpPr txBox="1">
            <a:spLocks noChangeArrowheads="1"/>
          </p:cNvSpPr>
          <p:nvPr/>
        </p:nvSpPr>
        <p:spPr bwMode="auto">
          <a:xfrm>
            <a:off x="48428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92" name="Straight Arrow Connector 59"/>
          <p:cNvCxnSpPr>
            <a:cxnSpLocks noChangeShapeType="1"/>
            <a:stCxn id="29" idx="4"/>
            <a:endCxn id="90" idx="0"/>
          </p:cNvCxnSpPr>
          <p:nvPr/>
        </p:nvCxnSpPr>
        <p:spPr bwMode="auto">
          <a:xfrm>
            <a:off x="49696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60"/>
          <p:cNvCxnSpPr>
            <a:cxnSpLocks noChangeShapeType="1"/>
            <a:stCxn id="90" idx="2"/>
            <a:endCxn id="75" idx="0"/>
          </p:cNvCxnSpPr>
          <p:nvPr/>
        </p:nvCxnSpPr>
        <p:spPr bwMode="auto">
          <a:xfrm flipH="1">
            <a:off x="49696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TextBox 61"/>
          <p:cNvSpPr txBox="1">
            <a:spLocks noChangeArrowheads="1"/>
          </p:cNvSpPr>
          <p:nvPr/>
        </p:nvSpPr>
        <p:spPr bwMode="auto">
          <a:xfrm>
            <a:off x="55286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96" name="Straight Arrow Connector 63"/>
          <p:cNvCxnSpPr>
            <a:cxnSpLocks noChangeShapeType="1"/>
            <a:stCxn id="30" idx="4"/>
            <a:endCxn id="94" idx="0"/>
          </p:cNvCxnSpPr>
          <p:nvPr/>
        </p:nvCxnSpPr>
        <p:spPr bwMode="auto">
          <a:xfrm>
            <a:off x="56554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64"/>
          <p:cNvCxnSpPr>
            <a:cxnSpLocks noChangeShapeType="1"/>
            <a:stCxn id="94" idx="2"/>
            <a:endCxn id="76" idx="0"/>
          </p:cNvCxnSpPr>
          <p:nvPr/>
        </p:nvCxnSpPr>
        <p:spPr bwMode="auto">
          <a:xfrm flipH="1">
            <a:off x="56554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65"/>
          <p:cNvSpPr txBox="1">
            <a:spLocks noChangeArrowheads="1"/>
          </p:cNvSpPr>
          <p:nvPr/>
        </p:nvSpPr>
        <p:spPr bwMode="auto">
          <a:xfrm>
            <a:off x="6214431" y="2976146"/>
            <a:ext cx="2551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</a:t>
            </a:r>
          </a:p>
        </p:txBody>
      </p:sp>
      <p:cxnSp>
        <p:nvCxnSpPr>
          <p:cNvPr id="100" name="Straight Arrow Connector 67"/>
          <p:cNvCxnSpPr>
            <a:cxnSpLocks noChangeShapeType="1"/>
            <a:stCxn id="31" idx="4"/>
            <a:endCxn id="98" idx="0"/>
          </p:cNvCxnSpPr>
          <p:nvPr/>
        </p:nvCxnSpPr>
        <p:spPr bwMode="auto">
          <a:xfrm>
            <a:off x="6341229" y="2705100"/>
            <a:ext cx="801" cy="271046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68"/>
          <p:cNvCxnSpPr>
            <a:cxnSpLocks noChangeShapeType="1"/>
            <a:stCxn id="98" idx="2"/>
            <a:endCxn id="77" idx="0"/>
          </p:cNvCxnSpPr>
          <p:nvPr/>
        </p:nvCxnSpPr>
        <p:spPr bwMode="auto">
          <a:xfrm flipH="1">
            <a:off x="6341229" y="3345478"/>
            <a:ext cx="801" cy="235922"/>
          </a:xfrm>
          <a:prstGeom prst="straightConnector1">
            <a:avLst/>
          </a:prstGeom>
          <a:ln w="9525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990600" y="2895600"/>
            <a:ext cx="967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"/>
                <a:cs typeface="Gill Sans"/>
              </a:rPr>
              <a:t>Map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000585" y="4343400"/>
            <a:ext cx="920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ill Sans"/>
                <a:cs typeface="Gill Sans"/>
              </a:rPr>
              <a:t>Fold</a:t>
            </a:r>
          </a:p>
        </p:txBody>
      </p:sp>
      <p:sp>
        <p:nvSpPr>
          <p:cNvPr id="56" name="Title 5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Roots in Functional Programming</a:t>
            </a:r>
          </a:p>
        </p:txBody>
      </p:sp>
    </p:spTree>
    <p:extLst>
      <p:ext uri="{BB962C8B-B14F-4D97-AF65-F5344CB8AC3E}">
        <p14:creationId xmlns:p14="http://schemas.microsoft.com/office/powerpoint/2010/main" val="35428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31" grpId="0" animBg="1"/>
      <p:bldP spid="37" grpId="0" animBg="1"/>
      <p:bldP spid="39" grpId="0" animBg="1"/>
      <p:bldP spid="40" grpId="0"/>
      <p:bldP spid="45" grpId="0" animBg="1"/>
      <p:bldP spid="46" grpId="0"/>
      <p:bldP spid="51" grpId="0" animBg="1"/>
      <p:bldP spid="52" grpId="0"/>
      <p:bldP spid="57" grpId="0" animBg="1"/>
      <p:bldP spid="58" grpId="0"/>
      <p:bldP spid="63" grpId="0" animBg="1"/>
      <p:bldP spid="64" grpId="0"/>
      <p:bldP spid="70" grpId="0" animBg="1"/>
      <p:bldP spid="74" grpId="0" animBg="1"/>
      <p:bldP spid="75" grpId="0" animBg="1"/>
      <p:bldP spid="76" grpId="0" animBg="1"/>
      <p:bldP spid="77" grpId="0" animBg="1"/>
      <p:bldP spid="82" grpId="0"/>
      <p:bldP spid="86" grpId="0"/>
      <p:bldP spid="90" grpId="0"/>
      <p:bldP spid="94" grpId="0"/>
      <p:bldP spid="98" grpId="0"/>
      <p:bldP spid="146" grpId="0"/>
      <p:bldP spid="1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dirty="0"/>
              <a:t> (k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1</a:t>
            </a:r>
            <a:r>
              <a:rPr lang="en-US" dirty="0"/>
              <a:t>) </a:t>
            </a:r>
            <a:r>
              <a:rPr lang="en-US" dirty="0">
                <a:cs typeface="Arial" charset="0"/>
              </a:rPr>
              <a:t>→ [&lt;k</a:t>
            </a:r>
            <a:r>
              <a:rPr lang="en-US" baseline="-25000" dirty="0"/>
              <a:t>2</a:t>
            </a:r>
            <a:r>
              <a:rPr lang="en-US" dirty="0">
                <a:cs typeface="Arial" charset="0"/>
              </a:rPr>
              <a:t>, v</a:t>
            </a:r>
            <a:r>
              <a:rPr lang="en-US" baseline="-25000" dirty="0"/>
              <a:t>2</a:t>
            </a:r>
            <a:r>
              <a:rPr lang="en-US" dirty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>
                <a:cs typeface="Arial" charset="0"/>
              </a:rPr>
              <a:t> (k</a:t>
            </a:r>
            <a:r>
              <a:rPr lang="en-US" baseline="-25000" dirty="0"/>
              <a:t>2</a:t>
            </a:r>
            <a:r>
              <a:rPr lang="en-US" dirty="0">
                <a:cs typeface="Arial" charset="0"/>
              </a:rPr>
              <a:t>, [v</a:t>
            </a:r>
            <a:r>
              <a:rPr lang="en-US" baseline="-25000" dirty="0"/>
              <a:t>2</a:t>
            </a:r>
            <a:r>
              <a:rPr lang="en-US" dirty="0">
                <a:cs typeface="Arial" charset="0"/>
              </a:rPr>
              <a:t>]) → [&lt;k</a:t>
            </a:r>
            <a:r>
              <a:rPr lang="en-US" baseline="-25000" dirty="0"/>
              <a:t>3</a:t>
            </a:r>
            <a:r>
              <a:rPr lang="en-US" dirty="0">
                <a:cs typeface="Arial" charset="0"/>
              </a:rPr>
              <a:t>, v</a:t>
            </a:r>
            <a:r>
              <a:rPr lang="en-US" baseline="-25000" dirty="0"/>
              <a:t>3</a:t>
            </a:r>
            <a:r>
              <a:rPr lang="en-US" dirty="0">
                <a:cs typeface="Arial" charset="0"/>
              </a:rPr>
              <a:t>&gt;]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The execution framework handles everything else…</a:t>
            </a:r>
          </a:p>
        </p:txBody>
      </p:sp>
    </p:spTree>
    <p:extLst>
      <p:ext uri="{BB962C8B-B14F-4D97-AF65-F5344CB8AC3E}">
        <p14:creationId xmlns:p14="http://schemas.microsoft.com/office/powerpoint/2010/main" val="2967165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rot="5400000">
            <a:off x="2644776" y="3032125"/>
            <a:ext cx="27305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cxnSpLocks noChangeShapeType="1"/>
          </p:cNvCxnSpPr>
          <p:nvPr/>
        </p:nvCxnSpPr>
        <p:spPr bwMode="auto">
          <a:xfrm rot="5400000">
            <a:off x="3938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rot="5400000">
            <a:off x="52339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cxnSpLocks noChangeShapeType="1"/>
          </p:cNvCxnSpPr>
          <p:nvPr/>
        </p:nvCxnSpPr>
        <p:spPr bwMode="auto">
          <a:xfrm rot="5400000">
            <a:off x="6605588" y="3032125"/>
            <a:ext cx="274638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 rot="5400000">
            <a:off x="3047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cxnSpLocks noChangeShapeType="1"/>
          </p:cNvCxnSpPr>
          <p:nvPr/>
        </p:nvCxnSpPr>
        <p:spPr bwMode="auto">
          <a:xfrm rot="5400000">
            <a:off x="3178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 noChangeShapeType="1"/>
          </p:cNvCxnSpPr>
          <p:nvPr/>
        </p:nvCxnSpPr>
        <p:spPr bwMode="auto">
          <a:xfrm rot="5400000">
            <a:off x="4419601" y="4456112"/>
            <a:ext cx="533400" cy="3175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cxnSpLocks noChangeShapeType="1"/>
          </p:cNvCxnSpPr>
          <p:nvPr/>
        </p:nvCxnSpPr>
        <p:spPr bwMode="auto">
          <a:xfrm rot="5400000">
            <a:off x="45497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cxnSpLocks noChangeShapeType="1"/>
          </p:cNvCxnSpPr>
          <p:nvPr/>
        </p:nvCxnSpPr>
        <p:spPr bwMode="auto">
          <a:xfrm rot="5400000">
            <a:off x="5714207" y="4456906"/>
            <a:ext cx="533400" cy="1587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cxnSpLocks noChangeShapeType="1"/>
          </p:cNvCxnSpPr>
          <p:nvPr/>
        </p:nvCxnSpPr>
        <p:spPr bwMode="auto">
          <a:xfrm rot="5400000">
            <a:off x="5845175" y="5500688"/>
            <a:ext cx="274637" cy="1588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30" name="Rectangle 7"/>
          <p:cNvSpPr>
            <a:spLocks noChangeArrowheads="1"/>
          </p:cNvSpPr>
          <p:nvPr/>
        </p:nvSpPr>
        <p:spPr bwMode="auto">
          <a:xfrm>
            <a:off x="6324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31" name="Straight Arrow Connector 27"/>
          <p:cNvCxnSpPr>
            <a:cxnSpLocks noChangeShapeType="1"/>
          </p:cNvCxnSpPr>
          <p:nvPr/>
        </p:nvCxnSpPr>
        <p:spPr bwMode="auto">
          <a:xfrm rot="16200000" flipH="1">
            <a:off x="60198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6" name="Rectangle 4"/>
          <p:cNvSpPr>
            <a:spLocks noChangeArrowheads="1"/>
          </p:cNvSpPr>
          <p:nvPr/>
        </p:nvSpPr>
        <p:spPr bwMode="auto">
          <a:xfrm>
            <a:off x="23622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 dirty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7" name="Straight Arrow Connector 20"/>
          <p:cNvCxnSpPr>
            <a:cxnSpLocks noChangeShapeType="1"/>
          </p:cNvCxnSpPr>
          <p:nvPr/>
        </p:nvCxnSpPr>
        <p:spPr bwMode="auto">
          <a:xfrm rot="5400000">
            <a:off x="2819400" y="1600200"/>
            <a:ext cx="609600" cy="6096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3" name="Rectangle 5"/>
          <p:cNvSpPr>
            <a:spLocks noChangeArrowheads="1"/>
          </p:cNvSpPr>
          <p:nvPr/>
        </p:nvSpPr>
        <p:spPr bwMode="auto">
          <a:xfrm>
            <a:off x="36576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4" name="Straight Arrow Connector 22"/>
          <p:cNvCxnSpPr>
            <a:cxnSpLocks noChangeShapeType="1"/>
          </p:cNvCxnSpPr>
          <p:nvPr/>
        </p:nvCxnSpPr>
        <p:spPr bwMode="auto">
          <a:xfrm rot="5400000">
            <a:off x="37719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620" name="Rectangle 6"/>
          <p:cNvSpPr>
            <a:spLocks noChangeArrowheads="1"/>
          </p:cNvSpPr>
          <p:nvPr/>
        </p:nvSpPr>
        <p:spPr bwMode="auto">
          <a:xfrm>
            <a:off x="4953000" y="22860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map</a:t>
            </a:r>
          </a:p>
        </p:txBody>
      </p:sp>
      <p:cxnSp>
        <p:nvCxnSpPr>
          <p:cNvPr id="24621" name="Straight Arrow Connector 28"/>
          <p:cNvCxnSpPr>
            <a:cxnSpLocks noChangeShapeType="1"/>
          </p:cNvCxnSpPr>
          <p:nvPr/>
        </p:nvCxnSpPr>
        <p:spPr bwMode="auto">
          <a:xfrm rot="16200000" flipH="1">
            <a:off x="4991100" y="1866900"/>
            <a:ext cx="609600" cy="76200"/>
          </a:xfrm>
          <a:prstGeom prst="straightConnector1">
            <a:avLst/>
          </a:prstGeom>
          <a:ln w="12700"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1981200" y="3505200"/>
            <a:ext cx="5486400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Shuffle and Sort:</a:t>
            </a:r>
            <a:r>
              <a:rPr lang="en-US" b="0" dirty="0">
                <a:solidFill>
                  <a:schemeClr val="tx1"/>
                </a:solidFill>
              </a:rPr>
              <a:t> aggregate values by keys</a:t>
            </a:r>
          </a:p>
        </p:txBody>
      </p:sp>
      <p:sp>
        <p:nvSpPr>
          <p:cNvPr id="70" name="Rectangle 69"/>
          <p:cNvSpPr>
            <a:spLocks noChangeArrowheads="1"/>
          </p:cNvSpPr>
          <p:nvPr/>
        </p:nvSpPr>
        <p:spPr bwMode="auto">
          <a:xfrm>
            <a:off x="2895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42672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5562600" y="4724400"/>
            <a:ext cx="838200" cy="60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b="0">
                <a:solidFill>
                  <a:schemeClr val="tx1"/>
                </a:solidFill>
              </a:rPr>
              <a:t>reduce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3033713" y="1219200"/>
            <a:ext cx="3200284" cy="276999"/>
            <a:chOff x="3033713" y="1219200"/>
            <a:chExt cx="3200284" cy="276999"/>
          </a:xfrm>
        </p:grpSpPr>
        <p:sp>
          <p:nvSpPr>
            <p:cNvPr id="24677" name="Rectangle 56"/>
            <p:cNvSpPr>
              <a:spLocks noChangeArrowheads="1"/>
            </p:cNvSpPr>
            <p:nvPr/>
          </p:nvSpPr>
          <p:spPr bwMode="auto">
            <a:xfrm>
              <a:off x="3079069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" name="Rectangle 102"/>
            <p:cNvSpPr>
              <a:spLocks noChangeArrowheads="1"/>
            </p:cNvSpPr>
            <p:nvPr/>
          </p:nvSpPr>
          <p:spPr bwMode="auto">
            <a:xfrm>
              <a:off x="3612430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9" name="Rectangle 109"/>
            <p:cNvSpPr>
              <a:spLocks noChangeArrowheads="1"/>
            </p:cNvSpPr>
            <p:nvPr/>
          </p:nvSpPr>
          <p:spPr bwMode="auto">
            <a:xfrm>
              <a:off x="4145792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" name="Rectangle 116"/>
            <p:cNvSpPr>
              <a:spLocks noChangeArrowheads="1"/>
            </p:cNvSpPr>
            <p:nvPr/>
          </p:nvSpPr>
          <p:spPr bwMode="auto">
            <a:xfrm>
              <a:off x="4679154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" name="Rectangle 123"/>
            <p:cNvSpPr>
              <a:spLocks noChangeArrowheads="1"/>
            </p:cNvSpPr>
            <p:nvPr/>
          </p:nvSpPr>
          <p:spPr bwMode="auto">
            <a:xfrm>
              <a:off x="5212515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2" name="Rectangle 130"/>
            <p:cNvSpPr>
              <a:spLocks noChangeArrowheads="1"/>
            </p:cNvSpPr>
            <p:nvPr/>
          </p:nvSpPr>
          <p:spPr bwMode="auto">
            <a:xfrm>
              <a:off x="5745877" y="1243331"/>
              <a:ext cx="22858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3" name="TextBox 57"/>
            <p:cNvSpPr txBox="1">
              <a:spLocks noChangeArrowheads="1"/>
            </p:cNvSpPr>
            <p:nvPr/>
          </p:nvSpPr>
          <p:spPr bwMode="auto">
            <a:xfrm>
              <a:off x="3033713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84" name="TextBox 103"/>
            <p:cNvSpPr txBox="1">
              <a:spLocks noChangeArrowheads="1"/>
            </p:cNvSpPr>
            <p:nvPr/>
          </p:nvSpPr>
          <p:spPr bwMode="auto">
            <a:xfrm>
              <a:off x="3567075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k</a:t>
              </a:r>
              <a:r>
                <a:rPr lang="en-US" sz="1200" b="0" baseline="-25000" dirty="0"/>
                <a:t>2</a:t>
              </a:r>
              <a:endParaRPr lang="en-US" b="0" baseline="-25000" dirty="0"/>
            </a:p>
          </p:txBody>
        </p:sp>
        <p:sp>
          <p:nvSpPr>
            <p:cNvPr id="24685" name="TextBox 110"/>
            <p:cNvSpPr txBox="1">
              <a:spLocks noChangeArrowheads="1"/>
            </p:cNvSpPr>
            <p:nvPr/>
          </p:nvSpPr>
          <p:spPr bwMode="auto">
            <a:xfrm>
              <a:off x="4100436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86" name="TextBox 117"/>
            <p:cNvSpPr txBox="1">
              <a:spLocks noChangeArrowheads="1"/>
            </p:cNvSpPr>
            <p:nvPr/>
          </p:nvSpPr>
          <p:spPr bwMode="auto">
            <a:xfrm>
              <a:off x="4633798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87" name="TextBox 124"/>
            <p:cNvSpPr txBox="1">
              <a:spLocks noChangeArrowheads="1"/>
            </p:cNvSpPr>
            <p:nvPr/>
          </p:nvSpPr>
          <p:spPr bwMode="auto">
            <a:xfrm>
              <a:off x="5167160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88" name="TextBox 131"/>
            <p:cNvSpPr txBox="1">
              <a:spLocks noChangeArrowheads="1"/>
            </p:cNvSpPr>
            <p:nvPr/>
          </p:nvSpPr>
          <p:spPr bwMode="auto">
            <a:xfrm>
              <a:off x="5700521" y="1219200"/>
              <a:ext cx="30649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k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  <p:sp>
          <p:nvSpPr>
            <p:cNvPr id="24689" name="Rectangle 58"/>
            <p:cNvSpPr>
              <a:spLocks noChangeArrowheads="1"/>
            </p:cNvSpPr>
            <p:nvPr/>
          </p:nvSpPr>
          <p:spPr bwMode="auto">
            <a:xfrm>
              <a:off x="3307652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0" name="TextBox 59"/>
            <p:cNvSpPr txBox="1">
              <a:spLocks noChangeArrowheads="1"/>
            </p:cNvSpPr>
            <p:nvPr/>
          </p:nvSpPr>
          <p:spPr bwMode="auto">
            <a:xfrm>
              <a:off x="3262297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v</a:t>
              </a:r>
              <a:r>
                <a:rPr lang="en-US" sz="1200" b="0" baseline="-25000" dirty="0"/>
                <a:t>1</a:t>
              </a:r>
              <a:endParaRPr lang="en-US" b="0" baseline="-25000" dirty="0"/>
            </a:p>
          </p:txBody>
        </p:sp>
        <p:sp>
          <p:nvSpPr>
            <p:cNvPr id="24691" name="Rectangle 100"/>
            <p:cNvSpPr>
              <a:spLocks noChangeArrowheads="1"/>
            </p:cNvSpPr>
            <p:nvPr/>
          </p:nvSpPr>
          <p:spPr bwMode="auto">
            <a:xfrm>
              <a:off x="3841014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2" name="TextBox 101"/>
            <p:cNvSpPr txBox="1">
              <a:spLocks noChangeArrowheads="1"/>
            </p:cNvSpPr>
            <p:nvPr/>
          </p:nvSpPr>
          <p:spPr bwMode="auto">
            <a:xfrm>
              <a:off x="3795658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93" name="Rectangle 107"/>
            <p:cNvSpPr>
              <a:spLocks noChangeArrowheads="1"/>
            </p:cNvSpPr>
            <p:nvPr/>
          </p:nvSpPr>
          <p:spPr bwMode="auto">
            <a:xfrm>
              <a:off x="4374376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4" name="TextBox 108"/>
            <p:cNvSpPr txBox="1">
              <a:spLocks noChangeArrowheads="1"/>
            </p:cNvSpPr>
            <p:nvPr/>
          </p:nvSpPr>
          <p:spPr bwMode="auto">
            <a:xfrm>
              <a:off x="4329020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95" name="Rectangle 114"/>
            <p:cNvSpPr>
              <a:spLocks noChangeArrowheads="1"/>
            </p:cNvSpPr>
            <p:nvPr/>
          </p:nvSpPr>
          <p:spPr bwMode="auto">
            <a:xfrm>
              <a:off x="4907737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6" name="TextBox 115"/>
            <p:cNvSpPr txBox="1">
              <a:spLocks noChangeArrowheads="1"/>
            </p:cNvSpPr>
            <p:nvPr/>
          </p:nvSpPr>
          <p:spPr bwMode="auto">
            <a:xfrm>
              <a:off x="4862382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4</a:t>
              </a:r>
              <a:endParaRPr lang="en-US" b="0" baseline="-25000"/>
            </a:p>
          </p:txBody>
        </p:sp>
        <p:sp>
          <p:nvSpPr>
            <p:cNvPr id="24697" name="Rectangle 121"/>
            <p:cNvSpPr>
              <a:spLocks noChangeArrowheads="1"/>
            </p:cNvSpPr>
            <p:nvPr/>
          </p:nvSpPr>
          <p:spPr bwMode="auto">
            <a:xfrm>
              <a:off x="5441099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98" name="TextBox 122"/>
            <p:cNvSpPr txBox="1">
              <a:spLocks noChangeArrowheads="1"/>
            </p:cNvSpPr>
            <p:nvPr/>
          </p:nvSpPr>
          <p:spPr bwMode="auto">
            <a:xfrm>
              <a:off x="5395743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5</a:t>
              </a:r>
              <a:endParaRPr lang="en-US" b="0" baseline="-25000"/>
            </a:p>
          </p:txBody>
        </p:sp>
        <p:sp>
          <p:nvSpPr>
            <p:cNvPr id="24699" name="Rectangle 128"/>
            <p:cNvSpPr>
              <a:spLocks noChangeArrowheads="1"/>
            </p:cNvSpPr>
            <p:nvPr/>
          </p:nvSpPr>
          <p:spPr bwMode="auto">
            <a:xfrm>
              <a:off x="5974461" y="1243331"/>
              <a:ext cx="22858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00" name="TextBox 129"/>
            <p:cNvSpPr txBox="1">
              <a:spLocks noChangeArrowheads="1"/>
            </p:cNvSpPr>
            <p:nvPr/>
          </p:nvSpPr>
          <p:spPr bwMode="auto">
            <a:xfrm>
              <a:off x="5929105" y="1219200"/>
              <a:ext cx="30489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v</a:t>
              </a:r>
              <a:r>
                <a:rPr lang="en-US" sz="1200" b="0" baseline="-25000"/>
                <a:t>6</a:t>
              </a:r>
              <a:endParaRPr lang="en-US" b="0" baseline="-2500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291678" y="3200400"/>
            <a:ext cx="991272" cy="276999"/>
            <a:chOff x="2291678" y="3200400"/>
            <a:chExt cx="991272" cy="276999"/>
          </a:xfrm>
        </p:grpSpPr>
        <p:sp>
          <p:nvSpPr>
            <p:cNvPr id="24669" name="Rectangle 144"/>
            <p:cNvSpPr>
              <a:spLocks noChangeArrowheads="1"/>
            </p:cNvSpPr>
            <p:nvPr/>
          </p:nvSpPr>
          <p:spPr bwMode="auto">
            <a:xfrm>
              <a:off x="27946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0" name="TextBox 145"/>
            <p:cNvSpPr txBox="1">
              <a:spLocks noChangeArrowheads="1"/>
            </p:cNvSpPr>
            <p:nvPr/>
          </p:nvSpPr>
          <p:spPr bwMode="auto">
            <a:xfrm>
              <a:off x="2784475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b</a:t>
              </a:r>
              <a:endParaRPr lang="en-US" b="0" baseline="-25000" dirty="0"/>
            </a:p>
          </p:txBody>
        </p:sp>
        <p:sp>
          <p:nvSpPr>
            <p:cNvPr id="24671" name="Rectangle 137"/>
            <p:cNvSpPr>
              <a:spLocks noChangeArrowheads="1"/>
            </p:cNvSpPr>
            <p:nvPr/>
          </p:nvSpPr>
          <p:spPr bwMode="auto">
            <a:xfrm>
              <a:off x="22961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2" name="TextBox 138"/>
            <p:cNvSpPr txBox="1">
              <a:spLocks noChangeArrowheads="1"/>
            </p:cNvSpPr>
            <p:nvPr/>
          </p:nvSpPr>
          <p:spPr bwMode="auto">
            <a:xfrm>
              <a:off x="2291678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 dirty="0"/>
                <a:t>a</a:t>
              </a:r>
              <a:endParaRPr lang="en-US" b="0" baseline="-25000" dirty="0"/>
            </a:p>
          </p:txBody>
        </p:sp>
        <p:sp>
          <p:nvSpPr>
            <p:cNvPr id="24673" name="Rectangle 135"/>
            <p:cNvSpPr>
              <a:spLocks noChangeArrowheads="1"/>
            </p:cNvSpPr>
            <p:nvPr/>
          </p:nvSpPr>
          <p:spPr bwMode="auto">
            <a:xfrm>
              <a:off x="25249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4" name="TextBox 136"/>
            <p:cNvSpPr txBox="1">
              <a:spLocks noChangeArrowheads="1"/>
            </p:cNvSpPr>
            <p:nvPr/>
          </p:nvSpPr>
          <p:spPr bwMode="auto">
            <a:xfrm>
              <a:off x="25147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1</a:t>
              </a:r>
              <a:endParaRPr lang="en-US" b="0" baseline="-25000" dirty="0"/>
            </a:p>
          </p:txBody>
        </p:sp>
        <p:sp>
          <p:nvSpPr>
            <p:cNvPr id="24675" name="Rectangle 142"/>
            <p:cNvSpPr>
              <a:spLocks noChangeArrowheads="1"/>
            </p:cNvSpPr>
            <p:nvPr/>
          </p:nvSpPr>
          <p:spPr bwMode="auto">
            <a:xfrm>
              <a:off x="30233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6" name="TextBox 143"/>
            <p:cNvSpPr txBox="1">
              <a:spLocks noChangeArrowheads="1"/>
            </p:cNvSpPr>
            <p:nvPr/>
          </p:nvSpPr>
          <p:spPr bwMode="auto">
            <a:xfrm>
              <a:off x="30131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3591085" y="3200400"/>
            <a:ext cx="987265" cy="276999"/>
            <a:chOff x="3591085" y="3200400"/>
            <a:chExt cx="987265" cy="276999"/>
          </a:xfrm>
        </p:grpSpPr>
        <p:sp>
          <p:nvSpPr>
            <p:cNvPr id="24661" name="Rectangle 151"/>
            <p:cNvSpPr>
              <a:spLocks noChangeArrowheads="1"/>
            </p:cNvSpPr>
            <p:nvPr/>
          </p:nvSpPr>
          <p:spPr bwMode="auto">
            <a:xfrm>
              <a:off x="3591590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2" name="Rectangle 158"/>
            <p:cNvSpPr>
              <a:spLocks noChangeArrowheads="1"/>
            </p:cNvSpPr>
            <p:nvPr/>
          </p:nvSpPr>
          <p:spPr bwMode="auto">
            <a:xfrm>
              <a:off x="4090065" y="3224531"/>
              <a:ext cx="22871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3" name="TextBox 152"/>
            <p:cNvSpPr txBox="1">
              <a:spLocks noChangeArrowheads="1"/>
            </p:cNvSpPr>
            <p:nvPr/>
          </p:nvSpPr>
          <p:spPr bwMode="auto">
            <a:xfrm>
              <a:off x="3591085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4" name="TextBox 159"/>
            <p:cNvSpPr txBox="1">
              <a:spLocks noChangeArrowheads="1"/>
            </p:cNvSpPr>
            <p:nvPr/>
          </p:nvSpPr>
          <p:spPr bwMode="auto">
            <a:xfrm>
              <a:off x="4089560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65" name="Rectangle 149"/>
            <p:cNvSpPr>
              <a:spLocks noChangeArrowheads="1"/>
            </p:cNvSpPr>
            <p:nvPr/>
          </p:nvSpPr>
          <p:spPr bwMode="auto">
            <a:xfrm>
              <a:off x="3820304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TextBox 150"/>
            <p:cNvSpPr txBox="1">
              <a:spLocks noChangeArrowheads="1"/>
            </p:cNvSpPr>
            <p:nvPr/>
          </p:nvSpPr>
          <p:spPr bwMode="auto">
            <a:xfrm>
              <a:off x="3810114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67" name="Rectangle 156"/>
            <p:cNvSpPr>
              <a:spLocks noChangeArrowheads="1"/>
            </p:cNvSpPr>
            <p:nvPr/>
          </p:nvSpPr>
          <p:spPr bwMode="auto">
            <a:xfrm>
              <a:off x="4318779" y="3224531"/>
              <a:ext cx="22871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8" name="TextBox 157"/>
            <p:cNvSpPr txBox="1">
              <a:spLocks noChangeArrowheads="1"/>
            </p:cNvSpPr>
            <p:nvPr/>
          </p:nvSpPr>
          <p:spPr bwMode="auto">
            <a:xfrm>
              <a:off x="4308589" y="3200400"/>
              <a:ext cx="269761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4882411" y="3200400"/>
            <a:ext cx="984989" cy="276999"/>
            <a:chOff x="4882411" y="3200400"/>
            <a:chExt cx="984989" cy="276999"/>
          </a:xfrm>
        </p:grpSpPr>
        <p:sp>
          <p:nvSpPr>
            <p:cNvPr id="24653" name="Rectangle 165"/>
            <p:cNvSpPr>
              <a:spLocks noChangeArrowheads="1"/>
            </p:cNvSpPr>
            <p:nvPr/>
          </p:nvSpPr>
          <p:spPr bwMode="auto">
            <a:xfrm>
              <a:off x="48869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4" name="Rectangle 172"/>
            <p:cNvSpPr>
              <a:spLocks noChangeArrowheads="1"/>
            </p:cNvSpPr>
            <p:nvPr/>
          </p:nvSpPr>
          <p:spPr bwMode="auto">
            <a:xfrm>
              <a:off x="53793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5" name="TextBox 166"/>
            <p:cNvSpPr txBox="1">
              <a:spLocks noChangeArrowheads="1"/>
            </p:cNvSpPr>
            <p:nvPr/>
          </p:nvSpPr>
          <p:spPr bwMode="auto">
            <a:xfrm>
              <a:off x="4882411" y="3200400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56" name="TextBox 173"/>
            <p:cNvSpPr txBox="1">
              <a:spLocks noChangeArrowheads="1"/>
            </p:cNvSpPr>
            <p:nvPr/>
          </p:nvSpPr>
          <p:spPr bwMode="auto">
            <a:xfrm>
              <a:off x="53747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57" name="Rectangle 163"/>
            <p:cNvSpPr>
              <a:spLocks noChangeArrowheads="1"/>
            </p:cNvSpPr>
            <p:nvPr/>
          </p:nvSpPr>
          <p:spPr bwMode="auto">
            <a:xfrm>
              <a:off x="51155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8" name="TextBox 164"/>
            <p:cNvSpPr txBox="1">
              <a:spLocks noChangeArrowheads="1"/>
            </p:cNvSpPr>
            <p:nvPr/>
          </p:nvSpPr>
          <p:spPr bwMode="auto">
            <a:xfrm>
              <a:off x="5105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  <p:sp>
          <p:nvSpPr>
            <p:cNvPr id="24659" name="Rectangle 170"/>
            <p:cNvSpPr>
              <a:spLocks noChangeArrowheads="1"/>
            </p:cNvSpPr>
            <p:nvPr/>
          </p:nvSpPr>
          <p:spPr bwMode="auto">
            <a:xfrm>
              <a:off x="56079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60" name="TextBox 171"/>
            <p:cNvSpPr txBox="1">
              <a:spLocks noChangeArrowheads="1"/>
            </p:cNvSpPr>
            <p:nvPr/>
          </p:nvSpPr>
          <p:spPr bwMode="auto">
            <a:xfrm>
              <a:off x="55977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248400" y="3200400"/>
            <a:ext cx="990600" cy="276999"/>
            <a:chOff x="6248400" y="3200400"/>
            <a:chExt cx="990600" cy="276999"/>
          </a:xfrm>
        </p:grpSpPr>
        <p:sp>
          <p:nvSpPr>
            <p:cNvPr id="24645" name="Rectangle 179"/>
            <p:cNvSpPr>
              <a:spLocks noChangeArrowheads="1"/>
            </p:cNvSpPr>
            <p:nvPr/>
          </p:nvSpPr>
          <p:spPr bwMode="auto">
            <a:xfrm>
              <a:off x="6258585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6" name="Rectangle 186"/>
            <p:cNvSpPr>
              <a:spLocks noChangeArrowheads="1"/>
            </p:cNvSpPr>
            <p:nvPr/>
          </p:nvSpPr>
          <p:spPr bwMode="auto">
            <a:xfrm>
              <a:off x="6750959" y="3224531"/>
              <a:ext cx="228600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7" name="TextBox 180"/>
            <p:cNvSpPr txBox="1">
              <a:spLocks noChangeArrowheads="1"/>
            </p:cNvSpPr>
            <p:nvPr/>
          </p:nvSpPr>
          <p:spPr bwMode="auto">
            <a:xfrm>
              <a:off x="62484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48" name="TextBox 187"/>
            <p:cNvSpPr txBox="1">
              <a:spLocks noChangeArrowheads="1"/>
            </p:cNvSpPr>
            <p:nvPr/>
          </p:nvSpPr>
          <p:spPr bwMode="auto">
            <a:xfrm>
              <a:off x="6746384" y="3200400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49" name="Rectangle 177"/>
            <p:cNvSpPr>
              <a:spLocks noChangeArrowheads="1"/>
            </p:cNvSpPr>
            <p:nvPr/>
          </p:nvSpPr>
          <p:spPr bwMode="auto">
            <a:xfrm>
              <a:off x="6487185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0" name="TextBox 178"/>
            <p:cNvSpPr txBox="1">
              <a:spLocks noChangeArrowheads="1"/>
            </p:cNvSpPr>
            <p:nvPr/>
          </p:nvSpPr>
          <p:spPr bwMode="auto">
            <a:xfrm>
              <a:off x="6477000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  <p:sp>
          <p:nvSpPr>
            <p:cNvPr id="24651" name="Rectangle 184"/>
            <p:cNvSpPr>
              <a:spLocks noChangeArrowheads="1"/>
            </p:cNvSpPr>
            <p:nvPr/>
          </p:nvSpPr>
          <p:spPr bwMode="auto">
            <a:xfrm>
              <a:off x="6979559" y="3224531"/>
              <a:ext cx="228600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52" name="TextBox 185"/>
            <p:cNvSpPr txBox="1">
              <a:spLocks noChangeArrowheads="1"/>
            </p:cNvSpPr>
            <p:nvPr/>
          </p:nvSpPr>
          <p:spPr bwMode="auto">
            <a:xfrm>
              <a:off x="6969374" y="3200400"/>
              <a:ext cx="26962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3206053" y="3838575"/>
            <a:ext cx="797622" cy="276999"/>
            <a:chOff x="3206053" y="3838575"/>
            <a:chExt cx="797622" cy="276999"/>
          </a:xfrm>
        </p:grpSpPr>
        <p:sp>
          <p:nvSpPr>
            <p:cNvPr id="24639" name="Rectangle 193"/>
            <p:cNvSpPr>
              <a:spLocks noChangeArrowheads="1"/>
            </p:cNvSpPr>
            <p:nvPr/>
          </p:nvSpPr>
          <p:spPr bwMode="auto">
            <a:xfrm>
              <a:off x="32105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0" name="TextBox 194"/>
            <p:cNvSpPr txBox="1">
              <a:spLocks noChangeArrowheads="1"/>
            </p:cNvSpPr>
            <p:nvPr/>
          </p:nvSpPr>
          <p:spPr bwMode="auto">
            <a:xfrm>
              <a:off x="3206053" y="3838575"/>
              <a:ext cx="258404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a</a:t>
              </a:r>
              <a:endParaRPr lang="en-US" b="0" baseline="-25000"/>
            </a:p>
          </p:txBody>
        </p:sp>
        <p:sp>
          <p:nvSpPr>
            <p:cNvPr id="24641" name="Rectangle 191"/>
            <p:cNvSpPr>
              <a:spLocks noChangeArrowheads="1"/>
            </p:cNvSpPr>
            <p:nvPr/>
          </p:nvSpPr>
          <p:spPr bwMode="auto">
            <a:xfrm>
              <a:off x="35154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2" name="TextBox 192"/>
            <p:cNvSpPr txBox="1">
              <a:spLocks noChangeArrowheads="1"/>
            </p:cNvSpPr>
            <p:nvPr/>
          </p:nvSpPr>
          <p:spPr bwMode="auto">
            <a:xfrm>
              <a:off x="35052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1</a:t>
              </a:r>
              <a:endParaRPr lang="en-US" b="0" baseline="-25000"/>
            </a:p>
          </p:txBody>
        </p:sp>
        <p:sp>
          <p:nvSpPr>
            <p:cNvPr id="24643" name="Rectangle 196"/>
            <p:cNvSpPr>
              <a:spLocks noChangeArrowheads="1"/>
            </p:cNvSpPr>
            <p:nvPr/>
          </p:nvSpPr>
          <p:spPr bwMode="auto">
            <a:xfrm>
              <a:off x="37441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44" name="TextBox 197"/>
            <p:cNvSpPr txBox="1">
              <a:spLocks noChangeArrowheads="1"/>
            </p:cNvSpPr>
            <p:nvPr/>
          </p:nvSpPr>
          <p:spPr bwMode="auto">
            <a:xfrm>
              <a:off x="37339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5</a:t>
              </a:r>
              <a:endParaRPr lang="en-US" b="0" baseline="-2500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4572000" y="3838575"/>
            <a:ext cx="803275" cy="276225"/>
            <a:chOff x="4572000" y="3838575"/>
            <a:chExt cx="803275" cy="276225"/>
          </a:xfrm>
        </p:grpSpPr>
        <p:sp>
          <p:nvSpPr>
            <p:cNvPr id="24633" name="Rectangle 199"/>
            <p:cNvSpPr>
              <a:spLocks noChangeArrowheads="1"/>
            </p:cNvSpPr>
            <p:nvPr/>
          </p:nvSpPr>
          <p:spPr bwMode="auto">
            <a:xfrm>
              <a:off x="4582188" y="3862706"/>
              <a:ext cx="228671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4" name="TextBox 200"/>
            <p:cNvSpPr txBox="1">
              <a:spLocks noChangeArrowheads="1"/>
            </p:cNvSpPr>
            <p:nvPr/>
          </p:nvSpPr>
          <p:spPr bwMode="auto">
            <a:xfrm>
              <a:off x="4572000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b</a:t>
              </a:r>
              <a:endParaRPr lang="en-US" b="0" baseline="-25000"/>
            </a:p>
          </p:txBody>
        </p:sp>
        <p:sp>
          <p:nvSpPr>
            <p:cNvPr id="24635" name="Rectangle 202"/>
            <p:cNvSpPr>
              <a:spLocks noChangeArrowheads="1"/>
            </p:cNvSpPr>
            <p:nvPr/>
          </p:nvSpPr>
          <p:spPr bwMode="auto">
            <a:xfrm>
              <a:off x="4887083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6" name="TextBox 203"/>
            <p:cNvSpPr txBox="1">
              <a:spLocks noChangeArrowheads="1"/>
            </p:cNvSpPr>
            <p:nvPr/>
          </p:nvSpPr>
          <p:spPr bwMode="auto">
            <a:xfrm>
              <a:off x="487689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24637" name="Rectangle 205"/>
            <p:cNvSpPr>
              <a:spLocks noChangeArrowheads="1"/>
            </p:cNvSpPr>
            <p:nvPr/>
          </p:nvSpPr>
          <p:spPr bwMode="auto">
            <a:xfrm>
              <a:off x="5115754" y="3862706"/>
              <a:ext cx="228671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8" name="TextBox 206"/>
            <p:cNvSpPr txBox="1">
              <a:spLocks noChangeArrowheads="1"/>
            </p:cNvSpPr>
            <p:nvPr/>
          </p:nvSpPr>
          <p:spPr bwMode="auto">
            <a:xfrm>
              <a:off x="5105565" y="3838575"/>
              <a:ext cx="269710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7</a:t>
              </a:r>
              <a:endParaRPr lang="en-US" b="0" baseline="-2500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5877044" y="3838575"/>
            <a:ext cx="1250831" cy="276999"/>
            <a:chOff x="5877044" y="3838575"/>
            <a:chExt cx="1250831" cy="276999"/>
          </a:xfrm>
        </p:grpSpPr>
        <p:sp>
          <p:nvSpPr>
            <p:cNvPr id="13" name="Rectangle 208"/>
            <p:cNvSpPr>
              <a:spLocks noChangeArrowheads="1"/>
            </p:cNvSpPr>
            <p:nvPr/>
          </p:nvSpPr>
          <p:spPr bwMode="auto">
            <a:xfrm>
              <a:off x="5877587" y="3862706"/>
              <a:ext cx="228645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209"/>
            <p:cNvSpPr txBox="1">
              <a:spLocks noChangeArrowheads="1"/>
            </p:cNvSpPr>
            <p:nvPr/>
          </p:nvSpPr>
          <p:spPr bwMode="auto">
            <a:xfrm>
              <a:off x="5877044" y="3838575"/>
              <a:ext cx="250390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0"/>
                <a:t>c</a:t>
              </a:r>
              <a:endParaRPr lang="en-US" b="0" baseline="-25000"/>
            </a:p>
          </p:txBody>
        </p:sp>
        <p:sp>
          <p:nvSpPr>
            <p:cNvPr id="24625" name="Rectangle 211"/>
            <p:cNvSpPr>
              <a:spLocks noChangeArrowheads="1"/>
            </p:cNvSpPr>
            <p:nvPr/>
          </p:nvSpPr>
          <p:spPr bwMode="auto">
            <a:xfrm>
              <a:off x="6182447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212"/>
            <p:cNvSpPr txBox="1">
              <a:spLocks noChangeArrowheads="1"/>
            </p:cNvSpPr>
            <p:nvPr/>
          </p:nvSpPr>
          <p:spPr bwMode="auto">
            <a:xfrm>
              <a:off x="6172260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2</a:t>
              </a:r>
              <a:endParaRPr lang="en-US" b="0" baseline="-25000"/>
            </a:p>
          </p:txBody>
        </p:sp>
        <p:sp>
          <p:nvSpPr>
            <p:cNvPr id="16" name="Rectangle 214"/>
            <p:cNvSpPr>
              <a:spLocks noChangeArrowheads="1"/>
            </p:cNvSpPr>
            <p:nvPr/>
          </p:nvSpPr>
          <p:spPr bwMode="auto">
            <a:xfrm>
              <a:off x="6411092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8" name="TextBox 215"/>
            <p:cNvSpPr txBox="1">
              <a:spLocks noChangeArrowheads="1"/>
            </p:cNvSpPr>
            <p:nvPr/>
          </p:nvSpPr>
          <p:spPr bwMode="auto">
            <a:xfrm>
              <a:off x="6400905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3</a:t>
              </a:r>
              <a:endParaRPr lang="en-US" b="0" baseline="-25000"/>
            </a:p>
          </p:txBody>
        </p:sp>
        <p:sp>
          <p:nvSpPr>
            <p:cNvPr id="24629" name="Rectangle 217"/>
            <p:cNvSpPr>
              <a:spLocks noChangeArrowheads="1"/>
            </p:cNvSpPr>
            <p:nvPr/>
          </p:nvSpPr>
          <p:spPr bwMode="auto">
            <a:xfrm>
              <a:off x="6639738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218"/>
            <p:cNvSpPr txBox="1">
              <a:spLocks noChangeArrowheads="1"/>
            </p:cNvSpPr>
            <p:nvPr/>
          </p:nvSpPr>
          <p:spPr bwMode="auto">
            <a:xfrm>
              <a:off x="6629551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6</a:t>
              </a:r>
              <a:endParaRPr lang="en-US" b="0" baseline="-25000"/>
            </a:p>
          </p:txBody>
        </p:sp>
        <p:sp>
          <p:nvSpPr>
            <p:cNvPr id="18" name="Rectangle 220"/>
            <p:cNvSpPr>
              <a:spLocks noChangeArrowheads="1"/>
            </p:cNvSpPr>
            <p:nvPr/>
          </p:nvSpPr>
          <p:spPr bwMode="auto">
            <a:xfrm>
              <a:off x="6868383" y="3862706"/>
              <a:ext cx="228645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32" name="TextBox 221"/>
            <p:cNvSpPr txBox="1">
              <a:spLocks noChangeArrowheads="1"/>
            </p:cNvSpPr>
            <p:nvPr/>
          </p:nvSpPr>
          <p:spPr bwMode="auto">
            <a:xfrm>
              <a:off x="6858196" y="3838575"/>
              <a:ext cx="269679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 dirty="0"/>
                <a:t>8</a:t>
              </a:r>
              <a:endParaRPr lang="en-US" b="0" baseline="-250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048000" y="5667375"/>
            <a:ext cx="525380" cy="276999"/>
            <a:chOff x="3048000" y="5667375"/>
            <a:chExt cx="525380" cy="276999"/>
          </a:xfrm>
        </p:grpSpPr>
        <p:sp>
          <p:nvSpPr>
            <p:cNvPr id="24619" name="Rectangle 148"/>
            <p:cNvSpPr>
              <a:spLocks noChangeArrowheads="1"/>
            </p:cNvSpPr>
            <p:nvPr/>
          </p:nvSpPr>
          <p:spPr bwMode="auto">
            <a:xfrm>
              <a:off x="3093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55"/>
            <p:cNvSpPr txBox="1">
              <a:spLocks noChangeArrowheads="1"/>
            </p:cNvSpPr>
            <p:nvPr/>
          </p:nvSpPr>
          <p:spPr bwMode="auto">
            <a:xfrm>
              <a:off x="3048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  <p:sp>
          <p:nvSpPr>
            <p:cNvPr id="20" name="Rectangle 162"/>
            <p:cNvSpPr>
              <a:spLocks noChangeArrowheads="1"/>
            </p:cNvSpPr>
            <p:nvPr/>
          </p:nvSpPr>
          <p:spPr bwMode="auto">
            <a:xfrm>
              <a:off x="3321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22" name="TextBox 167"/>
            <p:cNvSpPr txBox="1">
              <a:spLocks noChangeArrowheads="1"/>
            </p:cNvSpPr>
            <p:nvPr/>
          </p:nvSpPr>
          <p:spPr bwMode="auto">
            <a:xfrm>
              <a:off x="3276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1</a:t>
              </a:r>
              <a:endParaRPr lang="en-US" b="0" baseline="-25000"/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4405313" y="5667375"/>
            <a:ext cx="525380" cy="276999"/>
            <a:chOff x="4405313" y="5667375"/>
            <a:chExt cx="525380" cy="276999"/>
          </a:xfrm>
        </p:grpSpPr>
        <p:sp>
          <p:nvSpPr>
            <p:cNvPr id="24615" name="Rectangle 183"/>
            <p:cNvSpPr>
              <a:spLocks noChangeArrowheads="1"/>
            </p:cNvSpPr>
            <p:nvPr/>
          </p:nvSpPr>
          <p:spPr bwMode="auto">
            <a:xfrm>
              <a:off x="4450653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6" name="TextBox 188"/>
            <p:cNvSpPr txBox="1">
              <a:spLocks noChangeArrowheads="1"/>
            </p:cNvSpPr>
            <p:nvPr/>
          </p:nvSpPr>
          <p:spPr bwMode="auto">
            <a:xfrm>
              <a:off x="4405313" y="5667375"/>
              <a:ext cx="293546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  <p:sp>
          <p:nvSpPr>
            <p:cNvPr id="24617" name="Rectangle 189"/>
            <p:cNvSpPr>
              <a:spLocks noChangeArrowheads="1"/>
            </p:cNvSpPr>
            <p:nvPr/>
          </p:nvSpPr>
          <p:spPr bwMode="auto">
            <a:xfrm>
              <a:off x="4679157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8" name="TextBox 190"/>
            <p:cNvSpPr txBox="1">
              <a:spLocks noChangeArrowheads="1"/>
            </p:cNvSpPr>
            <p:nvPr/>
          </p:nvSpPr>
          <p:spPr bwMode="auto">
            <a:xfrm>
              <a:off x="4633817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2</a:t>
              </a:r>
              <a:endParaRPr lang="en-US" b="0" baseline="-25000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15000" y="5667375"/>
            <a:ext cx="525380" cy="276999"/>
            <a:chOff x="5715000" y="5667375"/>
            <a:chExt cx="525380" cy="276999"/>
          </a:xfrm>
        </p:grpSpPr>
        <p:sp>
          <p:nvSpPr>
            <p:cNvPr id="24611" name="Rectangle 195"/>
            <p:cNvSpPr>
              <a:spLocks noChangeArrowheads="1"/>
            </p:cNvSpPr>
            <p:nvPr/>
          </p:nvSpPr>
          <p:spPr bwMode="auto">
            <a:xfrm>
              <a:off x="5760340" y="5691506"/>
              <a:ext cx="228504" cy="227961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2" name="TextBox 198"/>
            <p:cNvSpPr txBox="1">
              <a:spLocks noChangeArrowheads="1"/>
            </p:cNvSpPr>
            <p:nvPr/>
          </p:nvSpPr>
          <p:spPr bwMode="auto">
            <a:xfrm>
              <a:off x="5715000" y="5667375"/>
              <a:ext cx="293547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r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  <p:sp>
          <p:nvSpPr>
            <p:cNvPr id="24613" name="Rectangle 201"/>
            <p:cNvSpPr>
              <a:spLocks noChangeArrowheads="1"/>
            </p:cNvSpPr>
            <p:nvPr/>
          </p:nvSpPr>
          <p:spPr bwMode="auto">
            <a:xfrm>
              <a:off x="5988844" y="5691506"/>
              <a:ext cx="228504" cy="227961"/>
            </a:xfrm>
            <a:prstGeom prst="rect">
              <a:avLst/>
            </a:prstGeom>
            <a:noFill/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14" name="TextBox 204"/>
            <p:cNvSpPr txBox="1">
              <a:spLocks noChangeArrowheads="1"/>
            </p:cNvSpPr>
            <p:nvPr/>
          </p:nvSpPr>
          <p:spPr bwMode="auto">
            <a:xfrm>
              <a:off x="5943504" y="5667375"/>
              <a:ext cx="29687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0"/>
                <a:t>s</a:t>
              </a:r>
              <a:r>
                <a:rPr lang="en-US" sz="1200" b="0" baseline="-25000"/>
                <a:t>3</a:t>
              </a:r>
              <a:endParaRPr lang="en-US" b="0" baseline="-25000"/>
            </a:p>
          </p:txBody>
        </p:sp>
      </p:grpSp>
    </p:spTree>
    <p:extLst>
      <p:ext uri="{BB962C8B-B14F-4D97-AF65-F5344CB8AC3E}">
        <p14:creationId xmlns:p14="http://schemas.microsoft.com/office/powerpoint/2010/main" val="425595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30" grpId="0" animBg="1"/>
      <p:bldP spid="24626" grpId="0" animBg="1"/>
      <p:bldP spid="24623" grpId="0" animBg="1"/>
      <p:bldP spid="24620" grpId="0" animBg="1"/>
      <p:bldP spid="69" grpId="0" animBg="1"/>
      <p:bldP spid="70" grpId="0" animBg="1"/>
      <p:bldP spid="76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MapReduce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Programmers specify two functions: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</a:rPr>
              <a:t>map</a:t>
            </a:r>
            <a:r>
              <a:rPr lang="en-US" dirty="0"/>
              <a:t> (k, v) </a:t>
            </a:r>
            <a:r>
              <a:rPr lang="en-US" dirty="0">
                <a:cs typeface="Arial" charset="0"/>
              </a:rPr>
              <a:t>→ &lt;k’, v’&gt;*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b="1" dirty="0">
                <a:solidFill>
                  <a:srgbClr val="FF0000"/>
                </a:solidFill>
                <a:cs typeface="Arial" charset="0"/>
              </a:rPr>
              <a:t>reduce</a:t>
            </a:r>
            <a:r>
              <a:rPr lang="en-US" dirty="0">
                <a:cs typeface="Arial" charset="0"/>
              </a:rPr>
              <a:t> (k’, v’) → &lt;k’, v’&gt;*</a:t>
            </a:r>
          </a:p>
          <a:p>
            <a:pPr lvl="1">
              <a:lnSpc>
                <a:spcPct val="90000"/>
              </a:lnSpc>
            </a:pPr>
            <a:r>
              <a:rPr lang="en-US" dirty="0">
                <a:cs typeface="Arial" charset="0"/>
              </a:rPr>
              <a:t>All values with the same key are sent to the same reducer</a:t>
            </a:r>
          </a:p>
          <a:p>
            <a:pPr>
              <a:lnSpc>
                <a:spcPct val="90000"/>
              </a:lnSpc>
            </a:pPr>
            <a:r>
              <a:rPr lang="en-US" dirty="0">
                <a:cs typeface="Arial" charset="0"/>
              </a:rPr>
              <a:t>The execution framework handles everything else…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19600" y="6015335"/>
            <a:ext cx="4419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cs typeface="Gill Sans"/>
              </a:rPr>
              <a:t>What’s “everything else”?</a:t>
            </a:r>
          </a:p>
        </p:txBody>
      </p:sp>
    </p:spTree>
    <p:extLst>
      <p:ext uri="{BB962C8B-B14F-4D97-AF65-F5344CB8AC3E}">
        <p14:creationId xmlns:p14="http://schemas.microsoft.com/office/powerpoint/2010/main" val="360333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</TotalTime>
  <Words>1677</Words>
  <Application>Microsoft Office PowerPoint</Application>
  <PresentationFormat>如螢幕大小 (4:3)</PresentationFormat>
  <Paragraphs>459</Paragraphs>
  <Slides>33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40" baseType="lpstr">
      <vt:lpstr>Andale Mono</vt:lpstr>
      <vt:lpstr>Gill Sans</vt:lpstr>
      <vt:lpstr>Arial</vt:lpstr>
      <vt:lpstr>Calibri</vt:lpstr>
      <vt:lpstr>Times New Roman</vt:lpstr>
      <vt:lpstr>Wingdings</vt:lpstr>
      <vt:lpstr>Office 佈景主題</vt:lpstr>
      <vt:lpstr>Basics of MapReduce Programming Model</vt:lpstr>
      <vt:lpstr>Outline</vt:lpstr>
      <vt:lpstr>References</vt:lpstr>
      <vt:lpstr>Divide and Conquer</vt:lpstr>
      <vt:lpstr>MapReduce Programming Model</vt:lpstr>
      <vt:lpstr>Roots in Functional Programming</vt:lpstr>
      <vt:lpstr>MapReduce</vt:lpstr>
      <vt:lpstr>PowerPoint 簡報</vt:lpstr>
      <vt:lpstr>MapReduce</vt:lpstr>
      <vt:lpstr>MapReduce “Runtime”</vt:lpstr>
      <vt:lpstr>MapReduce</vt:lpstr>
      <vt:lpstr>PowerPoint 簡報</vt:lpstr>
      <vt:lpstr>Two more details…</vt:lpstr>
      <vt:lpstr>“Hello World”: Word Count</vt:lpstr>
      <vt:lpstr>MapReduce can refer to…</vt:lpstr>
      <vt:lpstr>PowerPoint 簡報</vt:lpstr>
      <vt:lpstr>Basic Hadoop API*</vt:lpstr>
      <vt:lpstr>Basic Hadoop API*</vt:lpstr>
      <vt:lpstr>“Hello World”: Word Count</vt:lpstr>
      <vt:lpstr>“Hello World”: Word Count</vt:lpstr>
      <vt:lpstr>Word Count: the pseudo code</vt:lpstr>
      <vt:lpstr>PowerPoint 簡報</vt:lpstr>
      <vt:lpstr>PowerPoint 簡報</vt:lpstr>
      <vt:lpstr>PowerPoint 簡報</vt:lpstr>
      <vt:lpstr>PowerPoint 簡報</vt:lpstr>
      <vt:lpstr>Shuffle and Sort in Hadoop</vt:lpstr>
      <vt:lpstr>Shuffle and Sort</vt:lpstr>
      <vt:lpstr>Hadoop Workflow</vt:lpstr>
      <vt:lpstr>Recommended Workflow</vt:lpstr>
      <vt:lpstr>Debugging Hadoop</vt:lpstr>
      <vt:lpstr>Code Execution Environments</vt:lpstr>
      <vt:lpstr>Hadoop Debugging Strategies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Algorithm Design</dc:title>
  <dc:creator>jhwang</dc:creator>
  <cp:lastModifiedBy>Chris Wang</cp:lastModifiedBy>
  <cp:revision>118</cp:revision>
  <dcterms:created xsi:type="dcterms:W3CDTF">2015-03-31T01:37:40Z</dcterms:created>
  <dcterms:modified xsi:type="dcterms:W3CDTF">2025-09-15T06:34:01Z</dcterms:modified>
</cp:coreProperties>
</file>