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1" r:id="rId3"/>
    <p:sldId id="264" r:id="rId4"/>
    <p:sldId id="286" r:id="rId5"/>
    <p:sldId id="28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3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5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8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Basics of </a:t>
            </a:r>
            <a:r>
              <a:rPr lang="en-US" altLang="zh-TW" dirty="0" err="1"/>
              <a:t>MapReduce</a:t>
            </a:r>
            <a:r>
              <a:rPr lang="en-US" altLang="zh-TW" dirty="0"/>
              <a:t> Programming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J. H. Wang</a:t>
            </a:r>
          </a:p>
          <a:p>
            <a:r>
              <a:rPr lang="en-US" altLang="zh-TW" dirty="0"/>
              <a:t>Sep. 20, 2024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2291678" y="338137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54610" y="338137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9</a:t>
              </a:r>
              <a:endParaRPr lang="en-US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82411" y="338137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91678" y="231457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91085" y="231457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82411" y="231457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6053" y="444817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77044" y="4448175"/>
            <a:ext cx="1219984" cy="276999"/>
            <a:chOff x="5877044" y="4448175"/>
            <a:chExt cx="1219984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details…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between map and reduce phases</a:t>
            </a:r>
          </a:p>
          <a:p>
            <a:pPr lvl="1"/>
            <a:r>
              <a:rPr lang="en-US" dirty="0"/>
              <a:t>But we can begin copying intermediate data earlier</a:t>
            </a:r>
          </a:p>
          <a:p>
            <a:r>
              <a:rPr lang="en-US" dirty="0"/>
              <a:t>Keys arrive at each reducer in sorted order</a:t>
            </a:r>
          </a:p>
          <a:p>
            <a:pPr lvl="1"/>
            <a:r>
              <a:rPr lang="en-US" dirty="0"/>
              <a:t>No enforced ordering </a:t>
            </a:r>
            <a:r>
              <a:rPr lang="en-US" i="1" dirty="0"/>
              <a:t>across</a:t>
            </a:r>
            <a:r>
              <a:rPr lang="en-US" dirty="0"/>
              <a:t> reducers</a:t>
            </a:r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Gill Sans"/>
                <a:cs typeface="Gill Sans"/>
              </a:rPr>
              <a:t>Map(String </a:t>
            </a:r>
            <a:r>
              <a:rPr lang="en-US" sz="1800" dirty="0" err="1">
                <a:latin typeface="Gill Sans"/>
                <a:cs typeface="Gill Sans"/>
              </a:rPr>
              <a:t>docid</a:t>
            </a:r>
            <a:r>
              <a:rPr lang="en-US" sz="1800" dirty="0">
                <a:latin typeface="Gill Sans"/>
                <a:cs typeface="Gill Sans"/>
              </a:rPr>
              <a:t>, String text):</a:t>
            </a: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Emit(w, 1);</a:t>
            </a:r>
          </a:p>
          <a:p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dirty="0">
                <a:latin typeface="Gill Sans"/>
                <a:cs typeface="Gill Sans"/>
              </a:rPr>
              <a:t>Reduce(String term, </a:t>
            </a:r>
            <a:r>
              <a:rPr lang="en-US" sz="1800" dirty="0" err="1">
                <a:latin typeface="Gill Sans"/>
                <a:cs typeface="Gill Sans"/>
              </a:rPr>
              <a:t>Iterator</a:t>
            </a:r>
            <a:r>
              <a:rPr lang="en-US" sz="1800" dirty="0">
                <a:latin typeface="Gill Sans"/>
                <a:cs typeface="Gill Sans"/>
              </a:rPr>
              <a:t>&lt;</a:t>
            </a:r>
            <a:r>
              <a:rPr lang="en-US" sz="1800" dirty="0" err="1">
                <a:latin typeface="Gill Sans"/>
                <a:cs typeface="Gill Sans"/>
              </a:rPr>
              <a:t>Int</a:t>
            </a:r>
            <a:r>
              <a:rPr lang="en-US" sz="1800" dirty="0">
                <a:latin typeface="Gill Sans"/>
                <a:cs typeface="Gill Sans"/>
              </a:rPr>
              <a:t>&gt; values):</a:t>
            </a: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 err="1">
                <a:latin typeface="Gill Sans"/>
                <a:cs typeface="Gill Sans"/>
              </a:rPr>
              <a:t>int</a:t>
            </a:r>
            <a:r>
              <a:rPr lang="en-US" sz="1800" b="0" dirty="0">
                <a:latin typeface="Gill Sans"/>
                <a:cs typeface="Gill Sans"/>
              </a:rPr>
              <a:t> sum = 0;</a:t>
            </a:r>
          </a:p>
          <a:p>
            <a:r>
              <a:rPr lang="en-US" sz="1800" b="0" dirty="0">
                <a:latin typeface="Gill Sans"/>
                <a:cs typeface="Gill Sans"/>
              </a:rPr>
              <a:t>     for each v in values: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sum += v;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Emit(term, value);</a:t>
            </a:r>
          </a:p>
          <a:p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can refer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model</a:t>
            </a:r>
          </a:p>
          <a:p>
            <a:r>
              <a:rPr lang="en-US" dirty="0"/>
              <a:t>The execution framework (aka “runtime”)</a:t>
            </a:r>
          </a:p>
          <a:p>
            <a:r>
              <a:rPr lang="en-US" dirty="0"/>
              <a:t>The specific implementation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Gill Sans"/>
              </a:rPr>
              <a:t>Usage is usually clear from context!</a:t>
            </a: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worker</a:t>
            </a:r>
            <a:endParaRPr lang="en-US" b="0" dirty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submit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schedule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schedule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58284" y="5267325"/>
            <a:ext cx="62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Adapted from (Dean and </a:t>
            </a:r>
            <a:r>
              <a:rPr lang="en-US" sz="1000" b="0" dirty="0" err="1"/>
              <a:t>Ghemawat</a:t>
            </a:r>
            <a:r>
              <a:rPr lang="en-US" sz="1000" b="0" dirty="0"/>
              <a:t>, OSDI 2004)</a:t>
            </a:r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Hadoop API*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task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0000FF"/>
                </a:solidFill>
              </a:rPr>
              <a:t>map</a:t>
            </a:r>
            <a:r>
              <a:rPr lang="en-US" dirty="0"/>
              <a:t>(K key, V value, 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for each key/value pair in the input 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task</a:t>
            </a:r>
          </a:p>
          <a:p>
            <a:r>
              <a:rPr lang="en-US" dirty="0"/>
              <a:t>Reducer/Combiner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Reducer.Context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start of the task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0000FF"/>
                </a:solidFill>
              </a:rPr>
              <a:t>reduce</a:t>
            </a:r>
            <a:r>
              <a:rPr lang="en-US" dirty="0"/>
              <a:t>(K key, </a:t>
            </a:r>
            <a:r>
              <a:rPr lang="en-US" dirty="0" err="1"/>
              <a:t>Iterable</a:t>
            </a:r>
            <a:r>
              <a:rPr lang="en-US" dirty="0"/>
              <a:t>&lt;V&gt; values, </a:t>
            </a:r>
            <a:r>
              <a:rPr lang="en-US" dirty="0" err="1"/>
              <a:t>Reducer.Context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for each key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Reducer.Context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Hadoop API*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Partitioner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getPartition</a:t>
            </a:r>
            <a:r>
              <a:rPr lang="en-US" dirty="0"/>
              <a:t>(K key, V 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Get the partition number given total number of partitions 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Represents a packaged Hadoop job for submission to cluster</a:t>
            </a:r>
          </a:p>
          <a:p>
            <a:pPr lvl="1"/>
            <a:r>
              <a:rPr lang="en-US" dirty="0"/>
              <a:t>Need to specify input and output paths</a:t>
            </a:r>
          </a:p>
          <a:p>
            <a:pPr lvl="1"/>
            <a:r>
              <a:rPr lang="en-US" dirty="0"/>
              <a:t>Need to specify input and output formats</a:t>
            </a:r>
          </a:p>
          <a:p>
            <a:pPr lvl="1"/>
            <a:r>
              <a:rPr lang="en-US" dirty="0"/>
              <a:t>Need to specify mapper, reducer, combiner, </a:t>
            </a:r>
            <a:r>
              <a:rPr lang="en-US" dirty="0" err="1"/>
              <a:t>partitioner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Need to specify intermediate/final key/value classes</a:t>
            </a:r>
          </a:p>
          <a:p>
            <a:pPr lvl="1"/>
            <a:r>
              <a:rPr lang="en-US" dirty="0"/>
              <a:t>Need to specify number of reducers (but not mappers, why?)</a:t>
            </a:r>
          </a:p>
          <a:p>
            <a:pPr lvl="1"/>
            <a:r>
              <a:rPr lang="en-US" dirty="0"/>
              <a:t>Don’t depend on 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extends 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MapReduce Basics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World”: Word 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extends 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Context context)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Iterator&lt;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the pseudo code</a:t>
            </a:r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redrawn from a slide by </a:t>
            </a:r>
            <a:r>
              <a:rPr lang="en-US" sz="1000" b="0" dirty="0" err="1">
                <a:solidFill>
                  <a:schemeClr val="bg2"/>
                </a:solidFill>
              </a:rPr>
              <a:t>Cloduera</a:t>
            </a:r>
            <a:r>
              <a:rPr lang="en-US" sz="1000" b="0" dirty="0">
                <a:solidFill>
                  <a:schemeClr val="bg2"/>
                </a:solidFill>
              </a:rPr>
              <a:t>, cc-licensed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InputFormat</a:t>
            </a: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redrawn from a slide by </a:t>
            </a:r>
            <a:r>
              <a:rPr lang="en-US" sz="1000" b="0" dirty="0" err="1">
                <a:solidFill>
                  <a:schemeClr val="bg2"/>
                </a:solidFill>
              </a:rPr>
              <a:t>Cloduera</a:t>
            </a:r>
            <a:r>
              <a:rPr lang="en-US" sz="1000" b="0" dirty="0">
                <a:solidFill>
                  <a:schemeClr val="bg2"/>
                </a:solidFill>
              </a:rPr>
              <a:t>, cc-licensed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(combiners omitted here)</a:t>
            </a:r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redrawn from a slide by </a:t>
            </a:r>
            <a:r>
              <a:rPr lang="en-US" sz="1000" b="0" dirty="0" err="1">
                <a:solidFill>
                  <a:schemeClr val="bg2"/>
                </a:solidFill>
              </a:rPr>
              <a:t>Cloduera</a:t>
            </a:r>
            <a:r>
              <a:rPr lang="en-US" sz="1000" b="0" dirty="0">
                <a:solidFill>
                  <a:schemeClr val="bg2"/>
                </a:solidFill>
              </a:rPr>
              <a:t>, cc-licensed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 in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Probably the most complex aspect of MapReduce</a:t>
            </a:r>
          </a:p>
          <a:p>
            <a:r>
              <a:rPr lang="en-US" dirty="0"/>
              <a:t>Map side</a:t>
            </a:r>
          </a:p>
          <a:p>
            <a:pPr lvl="1"/>
            <a:r>
              <a:rPr lang="en-US" dirty="0"/>
              <a:t>Map outputs are buffered in memory in a circular buffer</a:t>
            </a:r>
          </a:p>
          <a:p>
            <a:pPr lvl="1"/>
            <a:r>
              <a:rPr lang="en-US" dirty="0"/>
              <a:t>When buffer reaches threshold, contents are “spilled” to disk</a:t>
            </a:r>
          </a:p>
          <a:p>
            <a:pPr lvl="1"/>
            <a:r>
              <a:rPr lang="en-US" dirty="0"/>
              <a:t>Spills merged in a single, partitioned file (sorted within each partition): combiner runs during the merges</a:t>
            </a:r>
          </a:p>
          <a:p>
            <a:r>
              <a:rPr lang="en-US" dirty="0"/>
              <a:t>Reduce side</a:t>
            </a:r>
          </a:p>
          <a:p>
            <a:pPr lvl="1"/>
            <a:r>
              <a:rPr lang="en-US" dirty="0"/>
              <a:t>First, map outputs are copied over to reducer machine</a:t>
            </a:r>
          </a:p>
          <a:p>
            <a:pPr lvl="1"/>
            <a:r>
              <a:rPr lang="en-US" dirty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/>
              <a:t>Final merge pass goes directly into reducer</a:t>
            </a:r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Workflow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Here’s how it works:</a:t>
            </a:r>
          </a:p>
          <a:p>
            <a:pPr lvl="1"/>
            <a:r>
              <a:rPr lang="en-US" dirty="0"/>
              <a:t>Develop code in local development environment on host machine</a:t>
            </a:r>
          </a:p>
          <a:p>
            <a:pPr lvl="1"/>
            <a:r>
              <a:rPr lang="en-US" dirty="0"/>
              <a:t>Build distribution on host machine</a:t>
            </a:r>
          </a:p>
          <a:p>
            <a:pPr lvl="1"/>
            <a:r>
              <a:rPr lang="en-US" dirty="0"/>
              <a:t>Check out copy of code on VM</a:t>
            </a:r>
          </a:p>
          <a:p>
            <a:pPr lvl="1"/>
            <a:r>
              <a:rPr lang="en-US" dirty="0"/>
              <a:t>Copy (i.e., </a:t>
            </a:r>
            <a:r>
              <a:rPr lang="en-US" dirty="0" err="1"/>
              <a:t>scp</a:t>
            </a:r>
            <a:r>
              <a:rPr lang="en-US" dirty="0"/>
              <a:t>) jars over to VM (in same directory structure)</a:t>
            </a:r>
          </a:p>
          <a:p>
            <a:pPr lvl="1"/>
            <a:r>
              <a:rPr lang="en-US" dirty="0"/>
              <a:t>Run job on VM</a:t>
            </a:r>
          </a:p>
          <a:p>
            <a:pPr lvl="1"/>
            <a:r>
              <a:rPr lang="en-US" dirty="0"/>
              <a:t>Iterate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Commit code on host machine and push</a:t>
            </a:r>
          </a:p>
          <a:p>
            <a:pPr lvl="1"/>
            <a:r>
              <a:rPr lang="en-US" dirty="0"/>
              <a:t>Pull from inside VM, verify</a:t>
            </a:r>
          </a:p>
          <a:p>
            <a:r>
              <a:rPr lang="en-US" dirty="0"/>
              <a:t>Avoid using the UI of the VM</a:t>
            </a:r>
          </a:p>
          <a:p>
            <a:pPr lvl="1"/>
            <a:r>
              <a:rPr lang="en-US" dirty="0"/>
              <a:t>Directly </a:t>
            </a:r>
            <a:r>
              <a:rPr lang="en-US" dirty="0" err="1"/>
              <a:t>ssh</a:t>
            </a:r>
            <a:r>
              <a:rPr lang="en-US" dirty="0"/>
              <a:t> into the VM</a:t>
            </a:r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Ch.</a:t>
            </a:r>
            <a:r>
              <a:rPr lang="en-US" altLang="zh-TW"/>
              <a:t>1-3 from Jimmy </a:t>
            </a:r>
            <a:r>
              <a:rPr lang="en-US" altLang="zh-TW" dirty="0"/>
              <a:t>Lin and Chris Dyer, “Data-Intensive Text Processing with MapReduce”, 2010.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Hadoop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take a deep breath</a:t>
            </a:r>
          </a:p>
          <a:p>
            <a:r>
              <a:rPr lang="en-US" dirty="0"/>
              <a:t>Start small, start locally</a:t>
            </a:r>
          </a:p>
          <a:p>
            <a:r>
              <a:rPr lang="en-US" dirty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to run code:</a:t>
            </a:r>
          </a:p>
          <a:p>
            <a:pPr lvl="1"/>
            <a:r>
              <a:rPr lang="en-US" dirty="0"/>
              <a:t>Plain Java</a:t>
            </a:r>
          </a:p>
          <a:p>
            <a:pPr lvl="1"/>
            <a:r>
              <a:rPr lang="en-US" dirty="0"/>
              <a:t>Local (standalone) mode</a:t>
            </a:r>
          </a:p>
          <a:p>
            <a:pPr lvl="1"/>
            <a:r>
              <a:rPr lang="en-US" dirty="0"/>
              <a:t>Pseudo-distributed mode</a:t>
            </a:r>
          </a:p>
          <a:p>
            <a:pPr lvl="1"/>
            <a:r>
              <a:rPr lang="en-US" dirty="0"/>
              <a:t>Fully-distributed mode</a:t>
            </a:r>
          </a:p>
          <a:p>
            <a:r>
              <a:rPr lang="en-US" dirty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Debugging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Good </a:t>
            </a:r>
            <a:r>
              <a:rPr lang="en-US" dirty="0" err="1"/>
              <a:t>ol</a:t>
            </a:r>
            <a:r>
              <a:rPr lang="en-US" dirty="0"/>
              <a:t>’ </a:t>
            </a:r>
            <a:r>
              <a:rPr lang="en-US" dirty="0" err="1">
                <a:solidFill>
                  <a:srgbClr val="0000FF"/>
                </a:solidFill>
              </a:rPr>
              <a:t>System.out.println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Learn 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/>
              <a:t>Logging preferred over </a:t>
            </a:r>
            <a:r>
              <a:rPr lang="en-US" dirty="0" err="1"/>
              <a:t>System.out.println</a:t>
            </a:r>
            <a:endParaRPr lang="en-US" dirty="0"/>
          </a:p>
          <a:p>
            <a:pPr lvl="1"/>
            <a:r>
              <a:rPr lang="en-US" dirty="0"/>
              <a:t>Be careful how much you log!</a:t>
            </a:r>
          </a:p>
          <a:p>
            <a:r>
              <a:rPr lang="en-US" dirty="0"/>
              <a:t>Fail on success</a:t>
            </a:r>
          </a:p>
          <a:p>
            <a:pPr lvl="1"/>
            <a:r>
              <a:rPr lang="en-US" dirty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/>
              <a:t>Programming is still programming</a:t>
            </a:r>
          </a:p>
          <a:p>
            <a:pPr lvl="1"/>
            <a:r>
              <a:rPr lang="en-US" dirty="0"/>
              <a:t>Use Hadoop as the “glue”</a:t>
            </a:r>
          </a:p>
          <a:p>
            <a:pPr lvl="1"/>
            <a:r>
              <a:rPr lang="en-US" dirty="0"/>
              <a:t>Implement core functionality outside mappers and reducers</a:t>
            </a:r>
          </a:p>
          <a:p>
            <a:pPr lvl="1"/>
            <a:r>
              <a:rPr lang="en-US" dirty="0"/>
              <a:t>Independently test (e.g., unit testing)</a:t>
            </a:r>
          </a:p>
          <a:p>
            <a:pPr lvl="1"/>
            <a:r>
              <a:rPr lang="en-US" dirty="0"/>
              <a:t>Compose (tested) components in mappers and reducers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Functional programming roots</a:t>
            </a:r>
          </a:p>
          <a:p>
            <a:pPr lvl="1"/>
            <a:r>
              <a:rPr lang="en-US" altLang="zh-TW" dirty="0"/>
              <a:t>Map and fold</a:t>
            </a:r>
          </a:p>
          <a:p>
            <a:r>
              <a:rPr lang="en-US" altLang="zh-TW" dirty="0"/>
              <a:t>Mappers and reducers</a:t>
            </a:r>
          </a:p>
          <a:p>
            <a:r>
              <a:rPr lang="en-US" altLang="zh-TW" dirty="0"/>
              <a:t>Execution framework</a:t>
            </a:r>
          </a:p>
          <a:p>
            <a:r>
              <a:rPr lang="en-US" altLang="zh-TW" dirty="0"/>
              <a:t>Combiners and </a:t>
            </a:r>
            <a:r>
              <a:rPr lang="en-US" altLang="zh-TW" dirty="0" err="1"/>
              <a:t>partitioners</a:t>
            </a:r>
            <a:endParaRPr lang="en-US" altLang="zh-TW" dirty="0"/>
          </a:p>
          <a:p>
            <a:r>
              <a:rPr lang="en-US" altLang="zh-TW" dirty="0"/>
              <a:t>Distributed file system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"/>
                <a:cs typeface="Gill Sans"/>
              </a:rPr>
              <a:t>Map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"/>
                <a:cs typeface="Gill Sans"/>
              </a:rPr>
              <a:t>Fold</a:t>
            </a: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Roots in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cs typeface="Arial" charset="0"/>
              </a:rPr>
              <a:t>→ [&lt;k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, v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, [v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]) → [&lt;k</a:t>
            </a:r>
            <a:r>
              <a:rPr lang="en-US" baseline="-25000" dirty="0"/>
              <a:t>3</a:t>
            </a:r>
            <a:r>
              <a:rPr lang="en-US" dirty="0">
                <a:cs typeface="Arial" charset="0"/>
              </a:rPr>
              <a:t>, v</a:t>
            </a:r>
            <a:r>
              <a:rPr lang="en-US" baseline="-25000" dirty="0"/>
              <a:t>3</a:t>
            </a:r>
            <a:r>
              <a:rPr lang="en-US" dirty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Gill Sans"/>
              </a:rPr>
              <a:t>What’s “everything else”?</a:t>
            </a: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1680</Words>
  <Application>Microsoft Office PowerPoint</Application>
  <PresentationFormat>如螢幕大小 (4:3)</PresentationFormat>
  <Paragraphs>462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Andale Mono</vt:lpstr>
      <vt:lpstr>Gill Sans</vt:lpstr>
      <vt:lpstr>Arial</vt:lpstr>
      <vt:lpstr>Calibri</vt:lpstr>
      <vt:lpstr>Times New Roman</vt:lpstr>
      <vt:lpstr>Wingdings</vt:lpstr>
      <vt:lpstr>Office 佈景主題</vt:lpstr>
      <vt:lpstr>Basics of MapReduce Programming Model</vt:lpstr>
      <vt:lpstr>Outline</vt:lpstr>
      <vt:lpstr>References</vt:lpstr>
      <vt:lpstr>Divide and Conquer</vt:lpstr>
      <vt:lpstr>MapReduce Programming Model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“Hello World”: Word Count</vt:lpstr>
      <vt:lpstr>MapReduce can refer to…</vt:lpstr>
      <vt:lpstr>PowerPoint 簡報</vt:lpstr>
      <vt:lpstr>Basic Hadoop API*</vt:lpstr>
      <vt:lpstr>Basic Hadoop API*</vt:lpstr>
      <vt:lpstr>“Hello World”: Word Count</vt:lpstr>
      <vt:lpstr>“Hello World”: Word Count</vt:lpstr>
      <vt:lpstr>Word Count: the pseudo code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Chris Wang</cp:lastModifiedBy>
  <cp:revision>116</cp:revision>
  <dcterms:created xsi:type="dcterms:W3CDTF">2015-03-31T01:37:40Z</dcterms:created>
  <dcterms:modified xsi:type="dcterms:W3CDTF">2024-09-20T09:36:18Z</dcterms:modified>
</cp:coreProperties>
</file>