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483" r:id="rId3"/>
    <p:sldId id="274" r:id="rId4"/>
    <p:sldId id="480" r:id="rId5"/>
    <p:sldId id="457" r:id="rId6"/>
    <p:sldId id="452" r:id="rId7"/>
    <p:sldId id="275" r:id="rId8"/>
    <p:sldId id="283" r:id="rId9"/>
    <p:sldId id="462" r:id="rId10"/>
    <p:sldId id="475" r:id="rId11"/>
    <p:sldId id="476" r:id="rId12"/>
    <p:sldId id="477" r:id="rId13"/>
    <p:sldId id="458" r:id="rId14"/>
    <p:sldId id="459" r:id="rId15"/>
    <p:sldId id="460" r:id="rId16"/>
    <p:sldId id="461" r:id="rId17"/>
    <p:sldId id="276" r:id="rId18"/>
    <p:sldId id="278" r:id="rId19"/>
    <p:sldId id="503" r:id="rId20"/>
    <p:sldId id="438" r:id="rId21"/>
    <p:sldId id="439" r:id="rId22"/>
    <p:sldId id="425" r:id="rId23"/>
    <p:sldId id="463" r:id="rId24"/>
    <p:sldId id="464" r:id="rId25"/>
    <p:sldId id="465" r:id="rId26"/>
    <p:sldId id="313" r:id="rId27"/>
    <p:sldId id="484" r:id="rId28"/>
    <p:sldId id="358" r:id="rId29"/>
    <p:sldId id="359" r:id="rId30"/>
    <p:sldId id="466" r:id="rId31"/>
    <p:sldId id="421" r:id="rId32"/>
    <p:sldId id="467" r:id="rId33"/>
    <p:sldId id="468" r:id="rId34"/>
    <p:sldId id="469" r:id="rId35"/>
    <p:sldId id="470" r:id="rId36"/>
    <p:sldId id="485" r:id="rId37"/>
    <p:sldId id="486" r:id="rId38"/>
    <p:sldId id="487" r:id="rId39"/>
    <p:sldId id="488" r:id="rId40"/>
    <p:sldId id="489" r:id="rId41"/>
    <p:sldId id="490" r:id="rId42"/>
    <p:sldId id="491" r:id="rId43"/>
    <p:sldId id="492" r:id="rId44"/>
    <p:sldId id="493" r:id="rId45"/>
    <p:sldId id="494" r:id="rId46"/>
    <p:sldId id="495" r:id="rId47"/>
    <p:sldId id="496" r:id="rId48"/>
    <p:sldId id="497" r:id="rId49"/>
    <p:sldId id="498" r:id="rId50"/>
    <p:sldId id="499" r:id="rId51"/>
    <p:sldId id="500" r:id="rId52"/>
    <p:sldId id="501" r:id="rId53"/>
    <p:sldId id="502" r:id="rId54"/>
    <p:sldId id="293" r:id="rId55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CCFF"/>
    <a:srgbClr val="CCFFFF"/>
    <a:srgbClr val="FF9900"/>
    <a:srgbClr val="66FF99"/>
    <a:srgbClr val="FF0000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34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DAF4A99-25E1-44F9-90C0-EA66CF00B3B6}" type="doc">
      <dgm:prSet loTypeId="urn:microsoft.com/office/officeart/2005/8/layout/lProcess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28448BA-C9A8-43EB-A9DB-A0137196E3B9}">
      <dgm:prSet phldrT="[Text]" custT="1"/>
      <dgm:spPr/>
      <dgm:t>
        <a:bodyPr/>
        <a:lstStyle/>
        <a:p>
          <a:r>
            <a:rPr lang="en-US" sz="2400" b="1" dirty="0" smtClean="0"/>
            <a:t>High dim. data</a:t>
          </a:r>
          <a:endParaRPr lang="en-US" sz="2400" b="1" dirty="0"/>
        </a:p>
      </dgm:t>
    </dgm:pt>
    <dgm:pt modelId="{3A37FA3F-0269-460F-ACCD-01DD513605A2}" type="parTrans" cxnId="{721BA034-D2BB-4F5E-AD28-4CD4B0B4FA35}">
      <dgm:prSet/>
      <dgm:spPr/>
      <dgm:t>
        <a:bodyPr/>
        <a:lstStyle/>
        <a:p>
          <a:endParaRPr lang="en-US"/>
        </a:p>
      </dgm:t>
    </dgm:pt>
    <dgm:pt modelId="{20234B47-CD57-4C94-B27A-16836C4AA9A8}" type="sibTrans" cxnId="{721BA034-D2BB-4F5E-AD28-4CD4B0B4FA35}">
      <dgm:prSet/>
      <dgm:spPr/>
      <dgm:t>
        <a:bodyPr/>
        <a:lstStyle/>
        <a:p>
          <a:endParaRPr lang="en-US"/>
        </a:p>
      </dgm:t>
    </dgm:pt>
    <dgm:pt modelId="{E9F388D8-C9C2-45F4-B532-779E8C2CB5E8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F2F7FB25-05F2-4ED0-B376-8372ACCE43FB}" type="parTrans" cxnId="{95C3269C-8E66-454E-90E4-64EBD4DB49A5}">
      <dgm:prSet/>
      <dgm:spPr/>
      <dgm:t>
        <a:bodyPr/>
        <a:lstStyle/>
        <a:p>
          <a:endParaRPr lang="en-US"/>
        </a:p>
      </dgm:t>
    </dgm:pt>
    <dgm:pt modelId="{1AE97BAD-F576-4336-A510-388E6942CDAC}" type="sibTrans" cxnId="{95C3269C-8E66-454E-90E4-64EBD4DB49A5}">
      <dgm:prSet/>
      <dgm:spPr/>
      <dgm:t>
        <a:bodyPr/>
        <a:lstStyle/>
        <a:p>
          <a:endParaRPr lang="en-US"/>
        </a:p>
      </dgm:t>
    </dgm:pt>
    <dgm:pt modelId="{E12CEE09-DEBB-4435-B911-A40A12F7930D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A642C0CA-D97F-4EA3-928C-13F990F569A1}" type="parTrans" cxnId="{751DC194-11AC-4068-BA1C-4404C839BDBA}">
      <dgm:prSet/>
      <dgm:spPr/>
      <dgm:t>
        <a:bodyPr/>
        <a:lstStyle/>
        <a:p>
          <a:endParaRPr lang="en-US"/>
        </a:p>
      </dgm:t>
    </dgm:pt>
    <dgm:pt modelId="{CF3DF39F-9248-4761-840A-28F131DA740D}" type="sibTrans" cxnId="{751DC194-11AC-4068-BA1C-4404C839BDBA}">
      <dgm:prSet/>
      <dgm:spPr/>
      <dgm:t>
        <a:bodyPr/>
        <a:lstStyle/>
        <a:p>
          <a:endParaRPr lang="en-US"/>
        </a:p>
      </dgm:t>
    </dgm:pt>
    <dgm:pt modelId="{5FC74589-1769-4EB4-9E51-9D82632D2E02}">
      <dgm:prSet phldrT="[Text]" custT="1"/>
      <dgm:spPr/>
      <dgm:t>
        <a:bodyPr/>
        <a:lstStyle/>
        <a:p>
          <a:r>
            <a:rPr lang="en-US" sz="2400" b="1" dirty="0" smtClean="0"/>
            <a:t>Graph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4D0CCF7E-4481-42D2-95B3-0CB4029368E1}" type="parTrans" cxnId="{EA2FD3B8-722B-4877-B8F1-EEA7710C1B84}">
      <dgm:prSet/>
      <dgm:spPr/>
      <dgm:t>
        <a:bodyPr/>
        <a:lstStyle/>
        <a:p>
          <a:endParaRPr lang="en-US"/>
        </a:p>
      </dgm:t>
    </dgm:pt>
    <dgm:pt modelId="{8EB806C9-A9BC-450F-B9C3-AC2ED6D3AF68}" type="sibTrans" cxnId="{EA2FD3B8-722B-4877-B8F1-EEA7710C1B84}">
      <dgm:prSet/>
      <dgm:spPr/>
      <dgm:t>
        <a:bodyPr/>
        <a:lstStyle/>
        <a:p>
          <a:endParaRPr lang="en-US"/>
        </a:p>
      </dgm:t>
    </dgm:pt>
    <dgm:pt modelId="{B8FE7A32-1B20-4D46-8242-6C91907A490E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6CD367E-951E-4F4B-BFC7-6603B931690A}" type="parTrans" cxnId="{35679A9F-A9C0-40B5-BA5C-B5D89AD516EE}">
      <dgm:prSet/>
      <dgm:spPr/>
      <dgm:t>
        <a:bodyPr/>
        <a:lstStyle/>
        <a:p>
          <a:endParaRPr lang="en-US"/>
        </a:p>
      </dgm:t>
    </dgm:pt>
    <dgm:pt modelId="{03DB6E86-A49B-4AF5-9791-CBACA4C5335D}" type="sibTrans" cxnId="{35679A9F-A9C0-40B5-BA5C-B5D89AD516EE}">
      <dgm:prSet/>
      <dgm:spPr/>
      <dgm:t>
        <a:bodyPr/>
        <a:lstStyle/>
        <a:p>
          <a:endParaRPr lang="en-US"/>
        </a:p>
      </dgm:t>
    </dgm:pt>
    <dgm:pt modelId="{EFD7AB2D-81E2-448E-B54E-4F3622AF7EF9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36574C9A-C9D9-41B3-A499-07AB4199CF7F}" type="parTrans" cxnId="{E8E1CBC2-E886-44D5-B930-C0A4D16118C4}">
      <dgm:prSet/>
      <dgm:spPr/>
      <dgm:t>
        <a:bodyPr/>
        <a:lstStyle/>
        <a:p>
          <a:endParaRPr lang="en-US"/>
        </a:p>
      </dgm:t>
    </dgm:pt>
    <dgm:pt modelId="{0FFBD1E1-7F1E-48F7-8092-88463CF1F65B}" type="sibTrans" cxnId="{E8E1CBC2-E886-44D5-B930-C0A4D16118C4}">
      <dgm:prSet/>
      <dgm:spPr/>
      <dgm:t>
        <a:bodyPr/>
        <a:lstStyle/>
        <a:p>
          <a:endParaRPr lang="en-US"/>
        </a:p>
      </dgm:t>
    </dgm:pt>
    <dgm:pt modelId="{A0A9AC20-5EC1-4862-BFC8-870928838544}">
      <dgm:prSet phldrT="[Text]" custT="1"/>
      <dgm:spPr/>
      <dgm:t>
        <a:bodyPr/>
        <a:lstStyle/>
        <a:p>
          <a:r>
            <a:rPr lang="en-US" sz="2400" b="1" dirty="0" smtClean="0"/>
            <a:t>Infinite </a:t>
          </a:r>
          <a:br>
            <a:rPr lang="en-US" sz="2400" b="1" dirty="0" smtClean="0"/>
          </a:br>
          <a:r>
            <a:rPr lang="en-US" sz="2400" b="1" dirty="0" smtClean="0"/>
            <a:t>data</a:t>
          </a:r>
          <a:endParaRPr lang="en-US" sz="2400" b="1" dirty="0"/>
        </a:p>
      </dgm:t>
    </dgm:pt>
    <dgm:pt modelId="{69D52F25-6ACE-45DA-A9E8-1893E3A26C8C}" type="parTrans" cxnId="{E39A2E7D-4B01-443C-A093-8728A9F528A1}">
      <dgm:prSet/>
      <dgm:spPr/>
      <dgm:t>
        <a:bodyPr/>
        <a:lstStyle/>
        <a:p>
          <a:endParaRPr lang="en-US"/>
        </a:p>
      </dgm:t>
    </dgm:pt>
    <dgm:pt modelId="{FF5EAA6B-D3D9-4221-A79F-E9B4930D1CEF}" type="sibTrans" cxnId="{E39A2E7D-4B01-443C-A093-8728A9F528A1}">
      <dgm:prSet/>
      <dgm:spPr/>
      <dgm:t>
        <a:bodyPr/>
        <a:lstStyle/>
        <a:p>
          <a:endParaRPr lang="en-US"/>
        </a:p>
      </dgm:t>
    </dgm:pt>
    <dgm:pt modelId="{6856B0CF-FE68-485F-BF49-CA4A93F4F38C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B52856D9-283B-499D-AE83-3A1B0694F8DA}" type="parTrans" cxnId="{1151B3DC-BFA5-46C2-A674-0EE40A938C5A}">
      <dgm:prSet/>
      <dgm:spPr/>
      <dgm:t>
        <a:bodyPr/>
        <a:lstStyle/>
        <a:p>
          <a:endParaRPr lang="en-US"/>
        </a:p>
      </dgm:t>
    </dgm:pt>
    <dgm:pt modelId="{60145AD2-C0A0-4426-8839-F8800D94963F}" type="sibTrans" cxnId="{1151B3DC-BFA5-46C2-A674-0EE40A938C5A}">
      <dgm:prSet/>
      <dgm:spPr/>
      <dgm:t>
        <a:bodyPr/>
        <a:lstStyle/>
        <a:p>
          <a:endParaRPr lang="en-US"/>
        </a:p>
      </dgm:t>
    </dgm:pt>
    <dgm:pt modelId="{5DA147F9-347F-4A9B-99C6-4679CBA742BD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0DD651B9-CD26-4B12-B47E-A345F5C781A5}" type="parTrans" cxnId="{D2E71B6A-2ED0-4063-83D4-B7F1634C0332}">
      <dgm:prSet/>
      <dgm:spPr/>
      <dgm:t>
        <a:bodyPr/>
        <a:lstStyle/>
        <a:p>
          <a:endParaRPr lang="en-US"/>
        </a:p>
      </dgm:t>
    </dgm:pt>
    <dgm:pt modelId="{A279CC5C-DF39-4624-BFA5-ADC04410EA91}" type="sibTrans" cxnId="{D2E71B6A-2ED0-4063-83D4-B7F1634C0332}">
      <dgm:prSet/>
      <dgm:spPr/>
      <dgm:t>
        <a:bodyPr/>
        <a:lstStyle/>
        <a:p>
          <a:endParaRPr lang="en-US"/>
        </a:p>
      </dgm:t>
    </dgm:pt>
    <dgm:pt modelId="{91B14D9B-61DF-4421-AF43-318BB0021BDF}">
      <dgm:prSet phldrT="[Text]" custT="1">
        <dgm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dgm:style>
      </dgm:prSet>
      <dgm:spPr>
        <a:solidFill>
          <a:srgbClr val="FF00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6B1A9D79-1E1A-438E-9974-41204E573EDC}" type="parTrans" cxnId="{CDF2CC16-ED87-4552-8B18-DAAA2A151437}">
      <dgm:prSet/>
      <dgm:spPr/>
      <dgm:t>
        <a:bodyPr/>
        <a:lstStyle/>
        <a:p>
          <a:endParaRPr lang="en-US"/>
        </a:p>
      </dgm:t>
    </dgm:pt>
    <dgm:pt modelId="{5E874D73-6215-4109-909C-386CFCBBE123}" type="sibTrans" cxnId="{CDF2CC16-ED87-4552-8B18-DAAA2A151437}">
      <dgm:prSet/>
      <dgm:spPr/>
      <dgm:t>
        <a:bodyPr/>
        <a:lstStyle/>
        <a:p>
          <a:endParaRPr lang="en-US"/>
        </a:p>
      </dgm:t>
    </dgm:pt>
    <dgm:pt modelId="{FF0CDCCC-6F78-4064-A419-5EC5C753206F}">
      <dgm:prSet phldrT="[Text]" custT="1">
        <dgm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dgm:style>
      </dgm:prSet>
      <dgm:spPr>
        <a:solidFill>
          <a:srgbClr val="66CCFF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C96EA5C7-A653-4A83-8F75-8585A07C9C8F}" type="parTrans" cxnId="{CD174D1A-F576-42A5-8360-9F1F6FB5C8D5}">
      <dgm:prSet/>
      <dgm:spPr/>
      <dgm:t>
        <a:bodyPr/>
        <a:lstStyle/>
        <a:p>
          <a:endParaRPr lang="en-US"/>
        </a:p>
      </dgm:t>
    </dgm:pt>
    <dgm:pt modelId="{8E668476-E60C-485B-B9C7-8F9496C26DF3}" type="sibTrans" cxnId="{CD174D1A-F576-42A5-8360-9F1F6FB5C8D5}">
      <dgm:prSet/>
      <dgm:spPr/>
      <dgm:t>
        <a:bodyPr/>
        <a:lstStyle/>
        <a:p>
          <a:endParaRPr lang="en-US"/>
        </a:p>
      </dgm:t>
    </dgm:pt>
    <dgm:pt modelId="{06D87D35-A66C-427C-B6DB-AF958D65D6B3}">
      <dgm:prSet phldrT="[Text]" custT="1">
        <dgm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dgm:style>
      </dgm:prSet>
      <dgm:spPr>
        <a:solidFill>
          <a:srgbClr val="66FF99"/>
        </a:solidFill>
      </dgm:spPr>
      <dgm:t>
        <a:bodyPr/>
        <a:lstStyle/>
        <a:p>
          <a:r>
            <a:rPr lang="en-US" sz="18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gm:t>
    </dgm:pt>
    <dgm:pt modelId="{9A4B31E9-014C-4B63-A219-5A63A8ACB829}" type="parTrans" cxnId="{03033C8E-546A-4636-B996-DCA3A7F5D692}">
      <dgm:prSet/>
      <dgm:spPr/>
      <dgm:t>
        <a:bodyPr/>
        <a:lstStyle/>
        <a:p>
          <a:endParaRPr lang="en-US"/>
        </a:p>
      </dgm:t>
    </dgm:pt>
    <dgm:pt modelId="{AC1F3899-4696-4923-97F3-8D3FBB96254A}" type="sibTrans" cxnId="{03033C8E-546A-4636-B996-DCA3A7F5D692}">
      <dgm:prSet/>
      <dgm:spPr/>
      <dgm:t>
        <a:bodyPr/>
        <a:lstStyle/>
        <a:p>
          <a:endParaRPr lang="en-US"/>
        </a:p>
      </dgm:t>
    </dgm:pt>
    <dgm:pt modelId="{EA22DC01-B1C3-4425-86ED-5B66953397A8}">
      <dgm:prSet phldrT="[Text]" custT="1"/>
      <dgm:spPr/>
      <dgm:t>
        <a:bodyPr/>
        <a:lstStyle/>
        <a:p>
          <a:r>
            <a:rPr lang="en-US" sz="2400" b="1" dirty="0" smtClean="0"/>
            <a:t>Machine learning</a:t>
          </a:r>
          <a:endParaRPr lang="en-US" sz="2400" b="1" dirty="0"/>
        </a:p>
      </dgm:t>
    </dgm:pt>
    <dgm:pt modelId="{5D0A80B1-3E50-448A-A64D-AD1355ED3022}" type="parTrans" cxnId="{6DB72DBE-E82A-47EF-ACEA-E04B7B517F26}">
      <dgm:prSet/>
      <dgm:spPr/>
      <dgm:t>
        <a:bodyPr/>
        <a:lstStyle/>
        <a:p>
          <a:endParaRPr lang="en-US"/>
        </a:p>
      </dgm:t>
    </dgm:pt>
    <dgm:pt modelId="{A9D991C7-41FC-48B5-87C1-98EB407695FE}" type="sibTrans" cxnId="{6DB72DBE-E82A-47EF-ACEA-E04B7B517F26}">
      <dgm:prSet/>
      <dgm:spPr/>
      <dgm:t>
        <a:bodyPr/>
        <a:lstStyle/>
        <a:p>
          <a:endParaRPr lang="en-US"/>
        </a:p>
      </dgm:t>
    </dgm:pt>
    <dgm:pt modelId="{BC15291E-510A-4A20-8D69-B0F2ACBA3CC6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DDAF1636-99A0-4E4C-BF8B-7A50EC838E24}" type="parTrans" cxnId="{53D00FBE-0B8C-44B8-BD7B-FF723D810987}">
      <dgm:prSet/>
      <dgm:spPr/>
      <dgm:t>
        <a:bodyPr/>
        <a:lstStyle/>
        <a:p>
          <a:endParaRPr lang="en-US"/>
        </a:p>
      </dgm:t>
    </dgm:pt>
    <dgm:pt modelId="{25F65FF3-A145-4450-BC4A-2BD6189C0F89}" type="sibTrans" cxnId="{53D00FBE-0B8C-44B8-BD7B-FF723D810987}">
      <dgm:prSet/>
      <dgm:spPr/>
      <dgm:t>
        <a:bodyPr/>
        <a:lstStyle/>
        <a:p>
          <a:endParaRPr lang="en-US"/>
        </a:p>
      </dgm:t>
    </dgm:pt>
    <dgm:pt modelId="{86AB53FA-67D7-4EE7-8555-3EE8EB6FA4C8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EA03EBDD-B26B-4044-993F-F3F8F5C83B54}" type="parTrans" cxnId="{6723F50B-AA47-4273-81EA-65E1F5EA34FA}">
      <dgm:prSet/>
      <dgm:spPr/>
      <dgm:t>
        <a:bodyPr/>
        <a:lstStyle/>
        <a:p>
          <a:endParaRPr lang="en-US"/>
        </a:p>
      </dgm:t>
    </dgm:pt>
    <dgm:pt modelId="{AD9FF113-925C-46F3-AC17-3E3C7A57FE37}" type="sibTrans" cxnId="{6723F50B-AA47-4273-81EA-65E1F5EA34FA}">
      <dgm:prSet/>
      <dgm:spPr/>
      <dgm:t>
        <a:bodyPr/>
        <a:lstStyle/>
        <a:p>
          <a:endParaRPr lang="en-US"/>
        </a:p>
      </dgm:t>
    </dgm:pt>
    <dgm:pt modelId="{67EC18BA-DB21-4AAD-BE8A-067C85A9B73E}">
      <dgm:prSet phldrT="[Text]" custT="1">
        <dgm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dgm:style>
      </dgm:prSet>
      <dgm:spPr>
        <a:solidFill>
          <a:srgbClr val="FF9900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8918E5B2-4513-4EC4-8164-E88158F78E11}" type="parTrans" cxnId="{090367F2-2F9D-429E-8090-D374C3282399}">
      <dgm:prSet/>
      <dgm:spPr/>
      <dgm:t>
        <a:bodyPr/>
        <a:lstStyle/>
        <a:p>
          <a:endParaRPr lang="en-US"/>
        </a:p>
      </dgm:t>
    </dgm:pt>
    <dgm:pt modelId="{FAC02AF5-6F72-4EED-98CA-D68C7F3B5D5A}" type="sibTrans" cxnId="{090367F2-2F9D-429E-8090-D374C3282399}">
      <dgm:prSet/>
      <dgm:spPr/>
      <dgm:t>
        <a:bodyPr/>
        <a:lstStyle/>
        <a:p>
          <a:endParaRPr lang="en-US"/>
        </a:p>
      </dgm:t>
    </dgm:pt>
    <dgm:pt modelId="{7D17D413-1C96-46A5-9E85-72C6636AE3C5}">
      <dgm:prSet phldrT="[Text]" custT="1"/>
      <dgm:spPr/>
      <dgm:t>
        <a:bodyPr/>
        <a:lstStyle/>
        <a:p>
          <a:r>
            <a:rPr lang="en-US" sz="2400" b="1" dirty="0" smtClean="0"/>
            <a:t>Apps</a:t>
          </a:r>
          <a:endParaRPr lang="en-US" sz="2400" b="1" dirty="0"/>
        </a:p>
      </dgm:t>
    </dgm:pt>
    <dgm:pt modelId="{91A59BF2-53A7-4244-ADC4-8913701DE4BA}" type="parTrans" cxnId="{D9E35F5C-9C04-4B00-BAD8-AD36F1DD39DE}">
      <dgm:prSet/>
      <dgm:spPr/>
      <dgm:t>
        <a:bodyPr/>
        <a:lstStyle/>
        <a:p>
          <a:endParaRPr lang="en-US"/>
        </a:p>
      </dgm:t>
    </dgm:pt>
    <dgm:pt modelId="{06AA36B4-E14B-4E14-B273-C8197A0B582E}" type="sibTrans" cxnId="{D9E35F5C-9C04-4B00-BAD8-AD36F1DD39DE}">
      <dgm:prSet/>
      <dgm:spPr/>
      <dgm:t>
        <a:bodyPr/>
        <a:lstStyle/>
        <a:p>
          <a:endParaRPr lang="en-US"/>
        </a:p>
      </dgm:t>
    </dgm:pt>
    <dgm:pt modelId="{A9A35E3D-01EA-46C6-AED8-865E91E9D6C9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C34515A-9947-4AC4-8E07-6D77FB8F1E95}" type="parTrans" cxnId="{5018CE96-E6CC-471E-9B9C-30F70F6B8CE7}">
      <dgm:prSet/>
      <dgm:spPr/>
      <dgm:t>
        <a:bodyPr/>
        <a:lstStyle/>
        <a:p>
          <a:endParaRPr lang="en-US"/>
        </a:p>
      </dgm:t>
    </dgm:pt>
    <dgm:pt modelId="{3C0EBF76-BD27-4964-B79F-79CC6413DFD1}" type="sibTrans" cxnId="{5018CE96-E6CC-471E-9B9C-30F70F6B8CE7}">
      <dgm:prSet/>
      <dgm:spPr/>
      <dgm:t>
        <a:bodyPr/>
        <a:lstStyle/>
        <a:p>
          <a:endParaRPr lang="en-US"/>
        </a:p>
      </dgm:t>
    </dgm:pt>
    <dgm:pt modelId="{A5325020-A43F-4DC5-B91A-865612236E1B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B397B1E6-BB15-4DF4-B38A-02A5DF7C7E5D}" type="parTrans" cxnId="{0949B049-F928-4520-A037-C172C962E0C9}">
      <dgm:prSet/>
      <dgm:spPr/>
      <dgm:t>
        <a:bodyPr/>
        <a:lstStyle/>
        <a:p>
          <a:endParaRPr lang="en-US"/>
        </a:p>
      </dgm:t>
    </dgm:pt>
    <dgm:pt modelId="{E5885318-4367-4D45-A1BC-C2768E0C5F2B}" type="sibTrans" cxnId="{0949B049-F928-4520-A037-C172C962E0C9}">
      <dgm:prSet/>
      <dgm:spPr/>
      <dgm:t>
        <a:bodyPr/>
        <a:lstStyle/>
        <a:p>
          <a:endParaRPr lang="en-US"/>
        </a:p>
      </dgm:t>
    </dgm:pt>
    <dgm:pt modelId="{63784350-6FB5-4F39-A0AA-A76D20385A1A}">
      <dgm:prSet phldrT="[Text]" custT="1">
        <dgm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dgm:style>
      </dgm:prSet>
      <dgm:spPr>
        <a:solidFill>
          <a:srgbClr val="333399"/>
        </a:solidFill>
      </dgm:spPr>
      <dgm:t>
        <a:bodyPr/>
        <a:lstStyle/>
        <a:p>
          <a:r>
            <a:rPr lang="en-US" sz="18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dirty="0">
            <a:latin typeface="Calibri" pitchFamily="34" charset="0"/>
            <a:cs typeface="Calibri" pitchFamily="34" charset="0"/>
          </a:endParaRPr>
        </a:p>
      </dgm:t>
    </dgm:pt>
    <dgm:pt modelId="{02F99CF5-BE6F-4557-8BB4-68B7181CCBA5}" type="parTrans" cxnId="{CDAE2543-0EE1-4B34-B52E-A8EEEA699492}">
      <dgm:prSet/>
      <dgm:spPr/>
      <dgm:t>
        <a:bodyPr/>
        <a:lstStyle/>
        <a:p>
          <a:endParaRPr lang="en-US"/>
        </a:p>
      </dgm:t>
    </dgm:pt>
    <dgm:pt modelId="{E47CBEBB-6EFF-43F4-952B-B6C93B5E9493}" type="sibTrans" cxnId="{CDAE2543-0EE1-4B34-B52E-A8EEEA699492}">
      <dgm:prSet/>
      <dgm:spPr/>
      <dgm:t>
        <a:bodyPr/>
        <a:lstStyle/>
        <a:p>
          <a:endParaRPr lang="en-US"/>
        </a:p>
      </dgm:t>
    </dgm:pt>
    <dgm:pt modelId="{5473F14B-8F21-412E-B8DE-EADF32D6F521}" type="pres">
      <dgm:prSet presAssocID="{7DAF4A99-25E1-44F9-90C0-EA66CF00B3B6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C0D74A84-CA9B-4A55-82D3-C4473BCAB74F}" type="pres">
      <dgm:prSet presAssocID="{B28448BA-C9A8-43EB-A9DB-A0137196E3B9}" presName="compNode" presStyleCnt="0"/>
      <dgm:spPr/>
    </dgm:pt>
    <dgm:pt modelId="{F5FB40AB-A8F0-43CC-AED2-A0B6D3491F03}" type="pres">
      <dgm:prSet presAssocID="{B28448BA-C9A8-43EB-A9DB-A0137196E3B9}" presName="aNode" presStyleLbl="bgShp" presStyleIdx="0" presStyleCnt="5"/>
      <dgm:spPr/>
      <dgm:t>
        <a:bodyPr/>
        <a:lstStyle/>
        <a:p>
          <a:endParaRPr lang="en-US"/>
        </a:p>
      </dgm:t>
    </dgm:pt>
    <dgm:pt modelId="{189EA2CD-99B4-4604-BDBC-34AEB91058A9}" type="pres">
      <dgm:prSet presAssocID="{B28448BA-C9A8-43EB-A9DB-A0137196E3B9}" presName="textNode" presStyleLbl="bgShp" presStyleIdx="0" presStyleCnt="5"/>
      <dgm:spPr/>
      <dgm:t>
        <a:bodyPr/>
        <a:lstStyle/>
        <a:p>
          <a:endParaRPr lang="en-US"/>
        </a:p>
      </dgm:t>
    </dgm:pt>
    <dgm:pt modelId="{051CD919-C14E-4FF7-A82B-674D57B30AF8}" type="pres">
      <dgm:prSet presAssocID="{B28448BA-C9A8-43EB-A9DB-A0137196E3B9}" presName="compChildNode" presStyleCnt="0"/>
      <dgm:spPr/>
    </dgm:pt>
    <dgm:pt modelId="{151EFC3A-4B26-48D8-87A4-D28DC0264B02}" type="pres">
      <dgm:prSet presAssocID="{B28448BA-C9A8-43EB-A9DB-A0137196E3B9}" presName="theInnerList" presStyleCnt="0"/>
      <dgm:spPr/>
    </dgm:pt>
    <dgm:pt modelId="{D6B8C86D-B5C5-4707-BB1C-60E6EB9E4EBA}" type="pres">
      <dgm:prSet presAssocID="{E9F388D8-C9C2-45F4-B532-779E8C2CB5E8}" presName="childNode" presStyleLbl="node1" presStyleIdx="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EA7308F-F292-4734-BC92-11C7BB5AF5E5}" type="pres">
      <dgm:prSet presAssocID="{E9F388D8-C9C2-45F4-B532-779E8C2CB5E8}" presName="aSpace2" presStyleCnt="0"/>
      <dgm:spPr/>
    </dgm:pt>
    <dgm:pt modelId="{20F65450-B565-4F6E-8CBD-65CD2502E3B0}" type="pres">
      <dgm:prSet presAssocID="{E12CEE09-DEBB-4435-B911-A40A12F7930D}" presName="childNode" presStyleLbl="node1" presStyleIdx="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943ED51-E95A-4F6E-A717-80400DEEEE20}" type="pres">
      <dgm:prSet presAssocID="{E12CEE09-DEBB-4435-B911-A40A12F7930D}" presName="aSpace2" presStyleCnt="0"/>
      <dgm:spPr/>
    </dgm:pt>
    <dgm:pt modelId="{80F88CB8-4B64-4172-B897-E8F8383812F7}" type="pres">
      <dgm:prSet presAssocID="{91B14D9B-61DF-4421-AF43-318BB0021BDF}" presName="childNode" presStyleLbl="node1" presStyleIdx="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9EA69A-B885-4DA4-818F-1748672594CF}" type="pres">
      <dgm:prSet presAssocID="{B28448BA-C9A8-43EB-A9DB-A0137196E3B9}" presName="aSpace" presStyleCnt="0"/>
      <dgm:spPr/>
    </dgm:pt>
    <dgm:pt modelId="{3A6F3D38-6FA6-469E-B3C3-234BD62E4CCA}" type="pres">
      <dgm:prSet presAssocID="{5FC74589-1769-4EB4-9E51-9D82632D2E02}" presName="compNode" presStyleCnt="0"/>
      <dgm:spPr/>
    </dgm:pt>
    <dgm:pt modelId="{C1CD2EAA-2E66-4BDA-BB6E-F99B46E1B919}" type="pres">
      <dgm:prSet presAssocID="{5FC74589-1769-4EB4-9E51-9D82632D2E02}" presName="aNode" presStyleLbl="bgShp" presStyleIdx="1" presStyleCnt="5"/>
      <dgm:spPr/>
      <dgm:t>
        <a:bodyPr/>
        <a:lstStyle/>
        <a:p>
          <a:endParaRPr lang="en-US"/>
        </a:p>
      </dgm:t>
    </dgm:pt>
    <dgm:pt modelId="{727186A0-986E-40DF-85B7-ACC6191E0924}" type="pres">
      <dgm:prSet presAssocID="{5FC74589-1769-4EB4-9E51-9D82632D2E02}" presName="textNode" presStyleLbl="bgShp" presStyleIdx="1" presStyleCnt="5"/>
      <dgm:spPr/>
      <dgm:t>
        <a:bodyPr/>
        <a:lstStyle/>
        <a:p>
          <a:endParaRPr lang="en-US"/>
        </a:p>
      </dgm:t>
    </dgm:pt>
    <dgm:pt modelId="{F4329E4E-5431-4760-B147-9E77700EF61A}" type="pres">
      <dgm:prSet presAssocID="{5FC74589-1769-4EB4-9E51-9D82632D2E02}" presName="compChildNode" presStyleCnt="0"/>
      <dgm:spPr/>
    </dgm:pt>
    <dgm:pt modelId="{B5C22EF8-EBFA-4704-BF77-C1B26E178B0D}" type="pres">
      <dgm:prSet presAssocID="{5FC74589-1769-4EB4-9E51-9D82632D2E02}" presName="theInnerList" presStyleCnt="0"/>
      <dgm:spPr/>
    </dgm:pt>
    <dgm:pt modelId="{EFE71110-9F14-440A-945D-9BFF90054013}" type="pres">
      <dgm:prSet presAssocID="{B8FE7A32-1B20-4D46-8242-6C91907A490E}" presName="childNode" presStyleLbl="node1" presStyleIdx="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EA0CEB-E637-4D3C-96EF-C8D3B04060F2}" type="pres">
      <dgm:prSet presAssocID="{B8FE7A32-1B20-4D46-8242-6C91907A490E}" presName="aSpace2" presStyleCnt="0"/>
      <dgm:spPr/>
    </dgm:pt>
    <dgm:pt modelId="{9E190C18-AEDE-45E1-8A46-924B1190ACB6}" type="pres">
      <dgm:prSet presAssocID="{EFD7AB2D-81E2-448E-B54E-4F3622AF7EF9}" presName="childNode" presStyleLbl="node1" presStyleIdx="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1AD27B-2438-4D0B-AB02-AF912F764D09}" type="pres">
      <dgm:prSet presAssocID="{EFD7AB2D-81E2-448E-B54E-4F3622AF7EF9}" presName="aSpace2" presStyleCnt="0"/>
      <dgm:spPr/>
    </dgm:pt>
    <dgm:pt modelId="{EB498954-62A4-422D-9DE3-1FA74DD1D37F}" type="pres">
      <dgm:prSet presAssocID="{FF0CDCCC-6F78-4064-A419-5EC5C753206F}" presName="childNode" presStyleLbl="node1" presStyleIdx="5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B3C6D49-326B-48DE-AC1D-9DC877BB01DD}" type="pres">
      <dgm:prSet presAssocID="{5FC74589-1769-4EB4-9E51-9D82632D2E02}" presName="aSpace" presStyleCnt="0"/>
      <dgm:spPr/>
    </dgm:pt>
    <dgm:pt modelId="{EF090B29-38A2-4F08-90FA-7BB67BE8B3E2}" type="pres">
      <dgm:prSet presAssocID="{A0A9AC20-5EC1-4862-BFC8-870928838544}" presName="compNode" presStyleCnt="0"/>
      <dgm:spPr/>
    </dgm:pt>
    <dgm:pt modelId="{9A6AB0E7-12CE-4F4C-9194-CFD62AA0E26B}" type="pres">
      <dgm:prSet presAssocID="{A0A9AC20-5EC1-4862-BFC8-870928838544}" presName="aNode" presStyleLbl="bgShp" presStyleIdx="2" presStyleCnt="5"/>
      <dgm:spPr/>
      <dgm:t>
        <a:bodyPr/>
        <a:lstStyle/>
        <a:p>
          <a:endParaRPr lang="en-US"/>
        </a:p>
      </dgm:t>
    </dgm:pt>
    <dgm:pt modelId="{4735A497-84C1-49AD-B2D7-A0E2E20F2536}" type="pres">
      <dgm:prSet presAssocID="{A0A9AC20-5EC1-4862-BFC8-870928838544}" presName="textNode" presStyleLbl="bgShp" presStyleIdx="2" presStyleCnt="5"/>
      <dgm:spPr/>
      <dgm:t>
        <a:bodyPr/>
        <a:lstStyle/>
        <a:p>
          <a:endParaRPr lang="en-US"/>
        </a:p>
      </dgm:t>
    </dgm:pt>
    <dgm:pt modelId="{5235814C-D240-476B-A6EA-F820ADA9F290}" type="pres">
      <dgm:prSet presAssocID="{A0A9AC20-5EC1-4862-BFC8-870928838544}" presName="compChildNode" presStyleCnt="0"/>
      <dgm:spPr/>
    </dgm:pt>
    <dgm:pt modelId="{F8C87951-0BEC-442E-BD13-E67FB71AC42B}" type="pres">
      <dgm:prSet presAssocID="{A0A9AC20-5EC1-4862-BFC8-870928838544}" presName="theInnerList" presStyleCnt="0"/>
      <dgm:spPr/>
    </dgm:pt>
    <dgm:pt modelId="{DECF7DEE-4FD4-4CE5-AEDF-10353AC11531}" type="pres">
      <dgm:prSet presAssocID="{6856B0CF-FE68-485F-BF49-CA4A93F4F38C}" presName="childNode" presStyleLbl="node1" presStyleIdx="6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9A0DE6-D28A-493F-A1CB-4B3CCAC72873}" type="pres">
      <dgm:prSet presAssocID="{6856B0CF-FE68-485F-BF49-CA4A93F4F38C}" presName="aSpace2" presStyleCnt="0"/>
      <dgm:spPr/>
    </dgm:pt>
    <dgm:pt modelId="{02FBE83C-F7E3-4AC9-9A61-66BF67D7D8B6}" type="pres">
      <dgm:prSet presAssocID="{5DA147F9-347F-4A9B-99C6-4679CBA742BD}" presName="childNode" presStyleLbl="node1" presStyleIdx="7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7C5B8B3-4388-4867-AA6C-4B2D717EAAF2}" type="pres">
      <dgm:prSet presAssocID="{5DA147F9-347F-4A9B-99C6-4679CBA742BD}" presName="aSpace2" presStyleCnt="0"/>
      <dgm:spPr/>
    </dgm:pt>
    <dgm:pt modelId="{1EC52667-0754-4666-9083-6E56A0F9B67B}" type="pres">
      <dgm:prSet presAssocID="{06D87D35-A66C-427C-B6DB-AF958D65D6B3}" presName="childNode" presStyleLbl="node1" presStyleIdx="8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67C073-8031-4FB8-83D0-BB3987979FB7}" type="pres">
      <dgm:prSet presAssocID="{A0A9AC20-5EC1-4862-BFC8-870928838544}" presName="aSpace" presStyleCnt="0"/>
      <dgm:spPr/>
    </dgm:pt>
    <dgm:pt modelId="{3D53649F-3A9D-48AC-B3B4-F9359FF49907}" type="pres">
      <dgm:prSet presAssocID="{EA22DC01-B1C3-4425-86ED-5B66953397A8}" presName="compNode" presStyleCnt="0"/>
      <dgm:spPr/>
    </dgm:pt>
    <dgm:pt modelId="{18B77C7D-672C-4358-9CA6-BD8FA6E2302A}" type="pres">
      <dgm:prSet presAssocID="{EA22DC01-B1C3-4425-86ED-5B66953397A8}" presName="aNode" presStyleLbl="bgShp" presStyleIdx="3" presStyleCnt="5"/>
      <dgm:spPr/>
      <dgm:t>
        <a:bodyPr/>
        <a:lstStyle/>
        <a:p>
          <a:endParaRPr lang="en-US"/>
        </a:p>
      </dgm:t>
    </dgm:pt>
    <dgm:pt modelId="{AB95B1F2-DB60-4BC5-81D3-1FA274FF69C7}" type="pres">
      <dgm:prSet presAssocID="{EA22DC01-B1C3-4425-86ED-5B66953397A8}" presName="textNode" presStyleLbl="bgShp" presStyleIdx="3" presStyleCnt="5"/>
      <dgm:spPr/>
      <dgm:t>
        <a:bodyPr/>
        <a:lstStyle/>
        <a:p>
          <a:endParaRPr lang="en-US"/>
        </a:p>
      </dgm:t>
    </dgm:pt>
    <dgm:pt modelId="{9D4EF955-0664-47BE-890F-75DA470A2A2E}" type="pres">
      <dgm:prSet presAssocID="{EA22DC01-B1C3-4425-86ED-5B66953397A8}" presName="compChildNode" presStyleCnt="0"/>
      <dgm:spPr/>
    </dgm:pt>
    <dgm:pt modelId="{CCD58064-6258-410C-B1E0-023DF3946A43}" type="pres">
      <dgm:prSet presAssocID="{EA22DC01-B1C3-4425-86ED-5B66953397A8}" presName="theInnerList" presStyleCnt="0"/>
      <dgm:spPr/>
    </dgm:pt>
    <dgm:pt modelId="{204F3481-2F4C-45A5-A0A1-C088684F0126}" type="pres">
      <dgm:prSet presAssocID="{BC15291E-510A-4A20-8D69-B0F2ACBA3CC6}" presName="childNode" presStyleLbl="node1" presStyleIdx="9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768FAA9-E2C4-4A6B-82D8-EF54C53E14D8}" type="pres">
      <dgm:prSet presAssocID="{BC15291E-510A-4A20-8D69-B0F2ACBA3CC6}" presName="aSpace2" presStyleCnt="0"/>
      <dgm:spPr/>
    </dgm:pt>
    <dgm:pt modelId="{0F3CAB81-CF76-498F-9619-BAF8144FA3C3}" type="pres">
      <dgm:prSet presAssocID="{86AB53FA-67D7-4EE7-8555-3EE8EB6FA4C8}" presName="childNode" presStyleLbl="node1" presStyleIdx="10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E0C811E-F3C5-4F24-A485-437F0C0EAD6A}" type="pres">
      <dgm:prSet presAssocID="{86AB53FA-67D7-4EE7-8555-3EE8EB6FA4C8}" presName="aSpace2" presStyleCnt="0"/>
      <dgm:spPr/>
    </dgm:pt>
    <dgm:pt modelId="{80762C44-FA02-441A-8A8D-FC00E4F372F1}" type="pres">
      <dgm:prSet presAssocID="{67EC18BA-DB21-4AAD-BE8A-067C85A9B73E}" presName="childNode" presStyleLbl="node1" presStyleIdx="11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EF13C7-AF43-4380-A8A5-F72A5D476D05}" type="pres">
      <dgm:prSet presAssocID="{EA22DC01-B1C3-4425-86ED-5B66953397A8}" presName="aSpace" presStyleCnt="0"/>
      <dgm:spPr/>
    </dgm:pt>
    <dgm:pt modelId="{0618492F-D453-4601-9C36-8CE6AA153D1B}" type="pres">
      <dgm:prSet presAssocID="{7D17D413-1C96-46A5-9E85-72C6636AE3C5}" presName="compNode" presStyleCnt="0"/>
      <dgm:spPr/>
    </dgm:pt>
    <dgm:pt modelId="{5A591EE2-4B7B-40DB-B051-D75F7BFEDDD6}" type="pres">
      <dgm:prSet presAssocID="{7D17D413-1C96-46A5-9E85-72C6636AE3C5}" presName="aNode" presStyleLbl="bgShp" presStyleIdx="4" presStyleCnt="5"/>
      <dgm:spPr/>
      <dgm:t>
        <a:bodyPr/>
        <a:lstStyle/>
        <a:p>
          <a:endParaRPr lang="en-US"/>
        </a:p>
      </dgm:t>
    </dgm:pt>
    <dgm:pt modelId="{34BAB90F-F3E5-4FFB-A339-2946D1CD0CCB}" type="pres">
      <dgm:prSet presAssocID="{7D17D413-1C96-46A5-9E85-72C6636AE3C5}" presName="textNode" presStyleLbl="bgShp" presStyleIdx="4" presStyleCnt="5"/>
      <dgm:spPr/>
      <dgm:t>
        <a:bodyPr/>
        <a:lstStyle/>
        <a:p>
          <a:endParaRPr lang="en-US"/>
        </a:p>
      </dgm:t>
    </dgm:pt>
    <dgm:pt modelId="{BA794F96-F89B-483A-BF3A-9118CA9CCDA4}" type="pres">
      <dgm:prSet presAssocID="{7D17D413-1C96-46A5-9E85-72C6636AE3C5}" presName="compChildNode" presStyleCnt="0"/>
      <dgm:spPr/>
    </dgm:pt>
    <dgm:pt modelId="{76BCF6F8-619E-4477-AF5E-3CC45345624F}" type="pres">
      <dgm:prSet presAssocID="{7D17D413-1C96-46A5-9E85-72C6636AE3C5}" presName="theInnerList" presStyleCnt="0"/>
      <dgm:spPr/>
    </dgm:pt>
    <dgm:pt modelId="{F0B767F2-4C7E-481B-967C-8FE0CB529397}" type="pres">
      <dgm:prSet presAssocID="{A9A35E3D-01EA-46C6-AED8-865E91E9D6C9}" presName="childNode" presStyleLbl="node1" presStyleIdx="12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342BD1C-A54C-4F1C-A099-03A03E61088D}" type="pres">
      <dgm:prSet presAssocID="{A9A35E3D-01EA-46C6-AED8-865E91E9D6C9}" presName="aSpace2" presStyleCnt="0"/>
      <dgm:spPr/>
    </dgm:pt>
    <dgm:pt modelId="{6F277C00-29F7-4ECD-8C97-37788C7BA770}" type="pres">
      <dgm:prSet presAssocID="{A5325020-A43F-4DC5-B91A-865612236E1B}" presName="childNode" presStyleLbl="node1" presStyleIdx="13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945A699-1DD4-41EF-B849-687FF56CB987}" type="pres">
      <dgm:prSet presAssocID="{A5325020-A43F-4DC5-B91A-865612236E1B}" presName="aSpace2" presStyleCnt="0"/>
      <dgm:spPr/>
    </dgm:pt>
    <dgm:pt modelId="{6C9EBB1C-8DC1-467B-832A-DCA29AD54F62}" type="pres">
      <dgm:prSet presAssocID="{63784350-6FB5-4F39-A0AA-A76D20385A1A}" presName="childNode" presStyleLbl="node1" presStyleIdx="14" presStyleCnt="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86343C0-ADEE-485D-9FD7-2489DA81BBF7}" type="presOf" srcId="{A5325020-A43F-4DC5-B91A-865612236E1B}" destId="{6F277C00-29F7-4ECD-8C97-37788C7BA770}" srcOrd="0" destOrd="0" presId="urn:microsoft.com/office/officeart/2005/8/layout/lProcess2"/>
    <dgm:cxn modelId="{E8E1CBC2-E886-44D5-B930-C0A4D16118C4}" srcId="{5FC74589-1769-4EB4-9E51-9D82632D2E02}" destId="{EFD7AB2D-81E2-448E-B54E-4F3622AF7EF9}" srcOrd="1" destOrd="0" parTransId="{36574C9A-C9D9-41B3-A499-07AB4199CF7F}" sibTransId="{0FFBD1E1-7F1E-48F7-8092-88463CF1F65B}"/>
    <dgm:cxn modelId="{CD174D1A-F576-42A5-8360-9F1F6FB5C8D5}" srcId="{5FC74589-1769-4EB4-9E51-9D82632D2E02}" destId="{FF0CDCCC-6F78-4064-A419-5EC5C753206F}" srcOrd="2" destOrd="0" parTransId="{C96EA5C7-A653-4A83-8F75-8585A07C9C8F}" sibTransId="{8E668476-E60C-485B-B9C7-8F9496C26DF3}"/>
    <dgm:cxn modelId="{6723F50B-AA47-4273-81EA-65E1F5EA34FA}" srcId="{EA22DC01-B1C3-4425-86ED-5B66953397A8}" destId="{86AB53FA-67D7-4EE7-8555-3EE8EB6FA4C8}" srcOrd="1" destOrd="0" parTransId="{EA03EBDD-B26B-4044-993F-F3F8F5C83B54}" sibTransId="{AD9FF113-925C-46F3-AC17-3E3C7A57FE37}"/>
    <dgm:cxn modelId="{35679A9F-A9C0-40B5-BA5C-B5D89AD516EE}" srcId="{5FC74589-1769-4EB4-9E51-9D82632D2E02}" destId="{B8FE7A32-1B20-4D46-8242-6C91907A490E}" srcOrd="0" destOrd="0" parTransId="{86CD367E-951E-4F4B-BFC7-6603B931690A}" sibTransId="{03DB6E86-A49B-4AF5-9791-CBACA4C5335D}"/>
    <dgm:cxn modelId="{16E10DF4-D4F7-4EBD-A056-7C6C16C2F38B}" type="presOf" srcId="{B28448BA-C9A8-43EB-A9DB-A0137196E3B9}" destId="{189EA2CD-99B4-4604-BDBC-34AEB91058A9}" srcOrd="1" destOrd="0" presId="urn:microsoft.com/office/officeart/2005/8/layout/lProcess2"/>
    <dgm:cxn modelId="{2BC26304-38F0-445D-AE41-3A37BCFA49C0}" type="presOf" srcId="{B8FE7A32-1B20-4D46-8242-6C91907A490E}" destId="{EFE71110-9F14-440A-945D-9BFF90054013}" srcOrd="0" destOrd="0" presId="urn:microsoft.com/office/officeart/2005/8/layout/lProcess2"/>
    <dgm:cxn modelId="{95C3269C-8E66-454E-90E4-64EBD4DB49A5}" srcId="{B28448BA-C9A8-43EB-A9DB-A0137196E3B9}" destId="{E9F388D8-C9C2-45F4-B532-779E8C2CB5E8}" srcOrd="0" destOrd="0" parTransId="{F2F7FB25-05F2-4ED0-B376-8372ACCE43FB}" sibTransId="{1AE97BAD-F576-4336-A510-388E6942CDAC}"/>
    <dgm:cxn modelId="{751DC194-11AC-4068-BA1C-4404C839BDBA}" srcId="{B28448BA-C9A8-43EB-A9DB-A0137196E3B9}" destId="{E12CEE09-DEBB-4435-B911-A40A12F7930D}" srcOrd="1" destOrd="0" parTransId="{A642C0CA-D97F-4EA3-928C-13F990F569A1}" sibTransId="{CF3DF39F-9248-4761-840A-28F131DA740D}"/>
    <dgm:cxn modelId="{7357A128-EC9F-4D5C-B736-EB7D6F761B43}" type="presOf" srcId="{5DA147F9-347F-4A9B-99C6-4679CBA742BD}" destId="{02FBE83C-F7E3-4AC9-9A61-66BF67D7D8B6}" srcOrd="0" destOrd="0" presId="urn:microsoft.com/office/officeart/2005/8/layout/lProcess2"/>
    <dgm:cxn modelId="{CDF2CC16-ED87-4552-8B18-DAAA2A151437}" srcId="{B28448BA-C9A8-43EB-A9DB-A0137196E3B9}" destId="{91B14D9B-61DF-4421-AF43-318BB0021BDF}" srcOrd="2" destOrd="0" parTransId="{6B1A9D79-1E1A-438E-9974-41204E573EDC}" sibTransId="{5E874D73-6215-4109-909C-386CFCBBE123}"/>
    <dgm:cxn modelId="{9C11A9F8-C4A3-49D7-8FDB-9C8A46A985AC}" type="presOf" srcId="{B28448BA-C9A8-43EB-A9DB-A0137196E3B9}" destId="{F5FB40AB-A8F0-43CC-AED2-A0B6D3491F03}" srcOrd="0" destOrd="0" presId="urn:microsoft.com/office/officeart/2005/8/layout/lProcess2"/>
    <dgm:cxn modelId="{2A2D6A5E-7EBE-425D-AE13-7806B7102077}" type="presOf" srcId="{A9A35E3D-01EA-46C6-AED8-865E91E9D6C9}" destId="{F0B767F2-4C7E-481B-967C-8FE0CB529397}" srcOrd="0" destOrd="0" presId="urn:microsoft.com/office/officeart/2005/8/layout/lProcess2"/>
    <dgm:cxn modelId="{0949B049-F928-4520-A037-C172C962E0C9}" srcId="{7D17D413-1C96-46A5-9E85-72C6636AE3C5}" destId="{A5325020-A43F-4DC5-B91A-865612236E1B}" srcOrd="1" destOrd="0" parTransId="{B397B1E6-BB15-4DF4-B38A-02A5DF7C7E5D}" sibTransId="{E5885318-4367-4D45-A1BC-C2768E0C5F2B}"/>
    <dgm:cxn modelId="{A998F044-8FDD-4CE8-95A1-4D927DE91897}" type="presOf" srcId="{91B14D9B-61DF-4421-AF43-318BB0021BDF}" destId="{80F88CB8-4B64-4172-B897-E8F8383812F7}" srcOrd="0" destOrd="0" presId="urn:microsoft.com/office/officeart/2005/8/layout/lProcess2"/>
    <dgm:cxn modelId="{D9E35F5C-9C04-4B00-BAD8-AD36F1DD39DE}" srcId="{7DAF4A99-25E1-44F9-90C0-EA66CF00B3B6}" destId="{7D17D413-1C96-46A5-9E85-72C6636AE3C5}" srcOrd="4" destOrd="0" parTransId="{91A59BF2-53A7-4244-ADC4-8913701DE4BA}" sibTransId="{06AA36B4-E14B-4E14-B273-C8197A0B582E}"/>
    <dgm:cxn modelId="{6ED2BEF2-3311-4488-BCEA-FCD66306DFA7}" type="presOf" srcId="{7DAF4A99-25E1-44F9-90C0-EA66CF00B3B6}" destId="{5473F14B-8F21-412E-B8DE-EADF32D6F521}" srcOrd="0" destOrd="0" presId="urn:microsoft.com/office/officeart/2005/8/layout/lProcess2"/>
    <dgm:cxn modelId="{721BA034-D2BB-4F5E-AD28-4CD4B0B4FA35}" srcId="{7DAF4A99-25E1-44F9-90C0-EA66CF00B3B6}" destId="{B28448BA-C9A8-43EB-A9DB-A0137196E3B9}" srcOrd="0" destOrd="0" parTransId="{3A37FA3F-0269-460F-ACCD-01DD513605A2}" sibTransId="{20234B47-CD57-4C94-B27A-16836C4AA9A8}"/>
    <dgm:cxn modelId="{ECFFCF01-16F8-4984-9A67-A7434A24DBAE}" type="presOf" srcId="{5FC74589-1769-4EB4-9E51-9D82632D2E02}" destId="{727186A0-986E-40DF-85B7-ACC6191E0924}" srcOrd="1" destOrd="0" presId="urn:microsoft.com/office/officeart/2005/8/layout/lProcess2"/>
    <dgm:cxn modelId="{E39A2E7D-4B01-443C-A093-8728A9F528A1}" srcId="{7DAF4A99-25E1-44F9-90C0-EA66CF00B3B6}" destId="{A0A9AC20-5EC1-4862-BFC8-870928838544}" srcOrd="2" destOrd="0" parTransId="{69D52F25-6ACE-45DA-A9E8-1893E3A26C8C}" sibTransId="{FF5EAA6B-D3D9-4221-A79F-E9B4930D1CEF}"/>
    <dgm:cxn modelId="{6DB72DBE-E82A-47EF-ACEA-E04B7B517F26}" srcId="{7DAF4A99-25E1-44F9-90C0-EA66CF00B3B6}" destId="{EA22DC01-B1C3-4425-86ED-5B66953397A8}" srcOrd="3" destOrd="0" parTransId="{5D0A80B1-3E50-448A-A64D-AD1355ED3022}" sibTransId="{A9D991C7-41FC-48B5-87C1-98EB407695FE}"/>
    <dgm:cxn modelId="{F5D81D7B-D725-4952-932B-22EA350225C2}" type="presOf" srcId="{A0A9AC20-5EC1-4862-BFC8-870928838544}" destId="{4735A497-84C1-49AD-B2D7-A0E2E20F2536}" srcOrd="1" destOrd="0" presId="urn:microsoft.com/office/officeart/2005/8/layout/lProcess2"/>
    <dgm:cxn modelId="{CDAE2543-0EE1-4B34-B52E-A8EEEA699492}" srcId="{7D17D413-1C96-46A5-9E85-72C6636AE3C5}" destId="{63784350-6FB5-4F39-A0AA-A76D20385A1A}" srcOrd="2" destOrd="0" parTransId="{02F99CF5-BE6F-4557-8BB4-68B7181CCBA5}" sibTransId="{E47CBEBB-6EFF-43F4-952B-B6C93B5E9493}"/>
    <dgm:cxn modelId="{D2E71B6A-2ED0-4063-83D4-B7F1634C0332}" srcId="{A0A9AC20-5EC1-4862-BFC8-870928838544}" destId="{5DA147F9-347F-4A9B-99C6-4679CBA742BD}" srcOrd="1" destOrd="0" parTransId="{0DD651B9-CD26-4B12-B47E-A345F5C781A5}" sibTransId="{A279CC5C-DF39-4624-BFA5-ADC04410EA91}"/>
    <dgm:cxn modelId="{D4CFB93A-5F16-4E47-84B2-79DE4EA0903D}" type="presOf" srcId="{A0A9AC20-5EC1-4862-BFC8-870928838544}" destId="{9A6AB0E7-12CE-4F4C-9194-CFD62AA0E26B}" srcOrd="0" destOrd="0" presId="urn:microsoft.com/office/officeart/2005/8/layout/lProcess2"/>
    <dgm:cxn modelId="{286571A2-CBBB-41C2-A100-9D30255B4006}" type="presOf" srcId="{E9F388D8-C9C2-45F4-B532-779E8C2CB5E8}" destId="{D6B8C86D-B5C5-4707-BB1C-60E6EB9E4EBA}" srcOrd="0" destOrd="0" presId="urn:microsoft.com/office/officeart/2005/8/layout/lProcess2"/>
    <dgm:cxn modelId="{51954F0A-D86B-4E87-B59A-0BC67301C500}" type="presOf" srcId="{EA22DC01-B1C3-4425-86ED-5B66953397A8}" destId="{AB95B1F2-DB60-4BC5-81D3-1FA274FF69C7}" srcOrd="1" destOrd="0" presId="urn:microsoft.com/office/officeart/2005/8/layout/lProcess2"/>
    <dgm:cxn modelId="{1151B3DC-BFA5-46C2-A674-0EE40A938C5A}" srcId="{A0A9AC20-5EC1-4862-BFC8-870928838544}" destId="{6856B0CF-FE68-485F-BF49-CA4A93F4F38C}" srcOrd="0" destOrd="0" parTransId="{B52856D9-283B-499D-AE83-3A1B0694F8DA}" sibTransId="{60145AD2-C0A0-4426-8839-F8800D94963F}"/>
    <dgm:cxn modelId="{762CB34A-B7BB-4F03-8AEE-D8F5A066DAA2}" type="presOf" srcId="{86AB53FA-67D7-4EE7-8555-3EE8EB6FA4C8}" destId="{0F3CAB81-CF76-498F-9619-BAF8144FA3C3}" srcOrd="0" destOrd="0" presId="urn:microsoft.com/office/officeart/2005/8/layout/lProcess2"/>
    <dgm:cxn modelId="{96A78BB8-D8C9-48D9-AD40-D00DE30F4E47}" type="presOf" srcId="{7D17D413-1C96-46A5-9E85-72C6636AE3C5}" destId="{5A591EE2-4B7B-40DB-B051-D75F7BFEDDD6}" srcOrd="0" destOrd="0" presId="urn:microsoft.com/office/officeart/2005/8/layout/lProcess2"/>
    <dgm:cxn modelId="{60DB6929-CDB2-4E16-95A9-9A0494A92074}" type="presOf" srcId="{EA22DC01-B1C3-4425-86ED-5B66953397A8}" destId="{18B77C7D-672C-4358-9CA6-BD8FA6E2302A}" srcOrd="0" destOrd="0" presId="urn:microsoft.com/office/officeart/2005/8/layout/lProcess2"/>
    <dgm:cxn modelId="{00B707D9-F7B2-4E44-B102-77C5E741CB3D}" type="presOf" srcId="{7D17D413-1C96-46A5-9E85-72C6636AE3C5}" destId="{34BAB90F-F3E5-4FFB-A339-2946D1CD0CCB}" srcOrd="1" destOrd="0" presId="urn:microsoft.com/office/officeart/2005/8/layout/lProcess2"/>
    <dgm:cxn modelId="{090367F2-2F9D-429E-8090-D374C3282399}" srcId="{EA22DC01-B1C3-4425-86ED-5B66953397A8}" destId="{67EC18BA-DB21-4AAD-BE8A-067C85A9B73E}" srcOrd="2" destOrd="0" parTransId="{8918E5B2-4513-4EC4-8164-E88158F78E11}" sibTransId="{FAC02AF5-6F72-4EED-98CA-D68C7F3B5D5A}"/>
    <dgm:cxn modelId="{A06BFD8E-9EFF-4EC8-8F6A-EF438C19CE2A}" type="presOf" srcId="{BC15291E-510A-4A20-8D69-B0F2ACBA3CC6}" destId="{204F3481-2F4C-45A5-A0A1-C088684F0126}" srcOrd="0" destOrd="0" presId="urn:microsoft.com/office/officeart/2005/8/layout/lProcess2"/>
    <dgm:cxn modelId="{38A8835B-72EC-411C-B725-1E76378A592C}" type="presOf" srcId="{E12CEE09-DEBB-4435-B911-A40A12F7930D}" destId="{20F65450-B565-4F6E-8CBD-65CD2502E3B0}" srcOrd="0" destOrd="0" presId="urn:microsoft.com/office/officeart/2005/8/layout/lProcess2"/>
    <dgm:cxn modelId="{5018CE96-E6CC-471E-9B9C-30F70F6B8CE7}" srcId="{7D17D413-1C96-46A5-9E85-72C6636AE3C5}" destId="{A9A35E3D-01EA-46C6-AED8-865E91E9D6C9}" srcOrd="0" destOrd="0" parTransId="{0C34515A-9947-4AC4-8E07-6D77FB8F1E95}" sibTransId="{3C0EBF76-BD27-4964-B79F-79CC6413DFD1}"/>
    <dgm:cxn modelId="{0C3F2AA5-37C9-446D-889F-7D9CE30AC47B}" type="presOf" srcId="{63784350-6FB5-4F39-A0AA-A76D20385A1A}" destId="{6C9EBB1C-8DC1-467B-832A-DCA29AD54F62}" srcOrd="0" destOrd="0" presId="urn:microsoft.com/office/officeart/2005/8/layout/lProcess2"/>
    <dgm:cxn modelId="{A9C4A8D6-E1E7-4047-8187-0A88998D3066}" type="presOf" srcId="{5FC74589-1769-4EB4-9E51-9D82632D2E02}" destId="{C1CD2EAA-2E66-4BDA-BB6E-F99B46E1B919}" srcOrd="0" destOrd="0" presId="urn:microsoft.com/office/officeart/2005/8/layout/lProcess2"/>
    <dgm:cxn modelId="{03033C8E-546A-4636-B996-DCA3A7F5D692}" srcId="{A0A9AC20-5EC1-4862-BFC8-870928838544}" destId="{06D87D35-A66C-427C-B6DB-AF958D65D6B3}" srcOrd="2" destOrd="0" parTransId="{9A4B31E9-014C-4B63-A219-5A63A8ACB829}" sibTransId="{AC1F3899-4696-4923-97F3-8D3FBB96254A}"/>
    <dgm:cxn modelId="{47A1AFC6-DAE6-4385-9FC2-2688215FFD01}" type="presOf" srcId="{EFD7AB2D-81E2-448E-B54E-4F3622AF7EF9}" destId="{9E190C18-AEDE-45E1-8A46-924B1190ACB6}" srcOrd="0" destOrd="0" presId="urn:microsoft.com/office/officeart/2005/8/layout/lProcess2"/>
    <dgm:cxn modelId="{53D00FBE-0B8C-44B8-BD7B-FF723D810987}" srcId="{EA22DC01-B1C3-4425-86ED-5B66953397A8}" destId="{BC15291E-510A-4A20-8D69-B0F2ACBA3CC6}" srcOrd="0" destOrd="0" parTransId="{DDAF1636-99A0-4E4C-BF8B-7A50EC838E24}" sibTransId="{25F65FF3-A145-4450-BC4A-2BD6189C0F89}"/>
    <dgm:cxn modelId="{C3342E9D-E24E-4DAA-AAFA-C8A6E228D1A0}" type="presOf" srcId="{6856B0CF-FE68-485F-BF49-CA4A93F4F38C}" destId="{DECF7DEE-4FD4-4CE5-AEDF-10353AC11531}" srcOrd="0" destOrd="0" presId="urn:microsoft.com/office/officeart/2005/8/layout/lProcess2"/>
    <dgm:cxn modelId="{F3163A37-3AE2-467C-BD38-3FE504E967A2}" type="presOf" srcId="{67EC18BA-DB21-4AAD-BE8A-067C85A9B73E}" destId="{80762C44-FA02-441A-8A8D-FC00E4F372F1}" srcOrd="0" destOrd="0" presId="urn:microsoft.com/office/officeart/2005/8/layout/lProcess2"/>
    <dgm:cxn modelId="{C6D9E08E-67C9-45FF-AE9A-737F8243E159}" type="presOf" srcId="{FF0CDCCC-6F78-4064-A419-5EC5C753206F}" destId="{EB498954-62A4-422D-9DE3-1FA74DD1D37F}" srcOrd="0" destOrd="0" presId="urn:microsoft.com/office/officeart/2005/8/layout/lProcess2"/>
    <dgm:cxn modelId="{C953FADE-CD17-4DF0-83A6-EF8CE0F9D33F}" type="presOf" srcId="{06D87D35-A66C-427C-B6DB-AF958D65D6B3}" destId="{1EC52667-0754-4666-9083-6E56A0F9B67B}" srcOrd="0" destOrd="0" presId="urn:microsoft.com/office/officeart/2005/8/layout/lProcess2"/>
    <dgm:cxn modelId="{EA2FD3B8-722B-4877-B8F1-EEA7710C1B84}" srcId="{7DAF4A99-25E1-44F9-90C0-EA66CF00B3B6}" destId="{5FC74589-1769-4EB4-9E51-9D82632D2E02}" srcOrd="1" destOrd="0" parTransId="{4D0CCF7E-4481-42D2-95B3-0CB4029368E1}" sibTransId="{8EB806C9-A9BC-450F-B9C3-AC2ED6D3AF68}"/>
    <dgm:cxn modelId="{8BBCC796-CDE2-4047-9ECE-8D8A9B99FAD0}" type="presParOf" srcId="{5473F14B-8F21-412E-B8DE-EADF32D6F521}" destId="{C0D74A84-CA9B-4A55-82D3-C4473BCAB74F}" srcOrd="0" destOrd="0" presId="urn:microsoft.com/office/officeart/2005/8/layout/lProcess2"/>
    <dgm:cxn modelId="{161CF457-1770-4F71-8EFC-11814D5EB742}" type="presParOf" srcId="{C0D74A84-CA9B-4A55-82D3-C4473BCAB74F}" destId="{F5FB40AB-A8F0-43CC-AED2-A0B6D3491F03}" srcOrd="0" destOrd="0" presId="urn:microsoft.com/office/officeart/2005/8/layout/lProcess2"/>
    <dgm:cxn modelId="{BF575377-E369-4AAE-AB8F-6562B33A530C}" type="presParOf" srcId="{C0D74A84-CA9B-4A55-82D3-C4473BCAB74F}" destId="{189EA2CD-99B4-4604-BDBC-34AEB91058A9}" srcOrd="1" destOrd="0" presId="urn:microsoft.com/office/officeart/2005/8/layout/lProcess2"/>
    <dgm:cxn modelId="{5F76818D-36D7-4F22-A27B-341E39609FE5}" type="presParOf" srcId="{C0D74A84-CA9B-4A55-82D3-C4473BCAB74F}" destId="{051CD919-C14E-4FF7-A82B-674D57B30AF8}" srcOrd="2" destOrd="0" presId="urn:microsoft.com/office/officeart/2005/8/layout/lProcess2"/>
    <dgm:cxn modelId="{B6C2BD2B-60AA-46E6-A29E-122947F21F1B}" type="presParOf" srcId="{051CD919-C14E-4FF7-A82B-674D57B30AF8}" destId="{151EFC3A-4B26-48D8-87A4-D28DC0264B02}" srcOrd="0" destOrd="0" presId="urn:microsoft.com/office/officeart/2005/8/layout/lProcess2"/>
    <dgm:cxn modelId="{DDBDB741-B70F-4AB1-9F31-3C1625F273C9}" type="presParOf" srcId="{151EFC3A-4B26-48D8-87A4-D28DC0264B02}" destId="{D6B8C86D-B5C5-4707-BB1C-60E6EB9E4EBA}" srcOrd="0" destOrd="0" presId="urn:microsoft.com/office/officeart/2005/8/layout/lProcess2"/>
    <dgm:cxn modelId="{32D77E3C-528C-4BD0-B9A0-0D6DEF99208D}" type="presParOf" srcId="{151EFC3A-4B26-48D8-87A4-D28DC0264B02}" destId="{FEA7308F-F292-4734-BC92-11C7BB5AF5E5}" srcOrd="1" destOrd="0" presId="urn:microsoft.com/office/officeart/2005/8/layout/lProcess2"/>
    <dgm:cxn modelId="{7C10D60B-9DE5-4D7E-AC9E-28367B2ACA73}" type="presParOf" srcId="{151EFC3A-4B26-48D8-87A4-D28DC0264B02}" destId="{20F65450-B565-4F6E-8CBD-65CD2502E3B0}" srcOrd="2" destOrd="0" presId="urn:microsoft.com/office/officeart/2005/8/layout/lProcess2"/>
    <dgm:cxn modelId="{F899D649-637A-45BF-898B-A1249D6A5ABC}" type="presParOf" srcId="{151EFC3A-4B26-48D8-87A4-D28DC0264B02}" destId="{1943ED51-E95A-4F6E-A717-80400DEEEE20}" srcOrd="3" destOrd="0" presId="urn:microsoft.com/office/officeart/2005/8/layout/lProcess2"/>
    <dgm:cxn modelId="{F30077C4-88EC-4115-9872-D41C4FB630E4}" type="presParOf" srcId="{151EFC3A-4B26-48D8-87A4-D28DC0264B02}" destId="{80F88CB8-4B64-4172-B897-E8F8383812F7}" srcOrd="4" destOrd="0" presId="urn:microsoft.com/office/officeart/2005/8/layout/lProcess2"/>
    <dgm:cxn modelId="{725DAEFA-3358-4431-AF86-C6F0E2CC9914}" type="presParOf" srcId="{5473F14B-8F21-412E-B8DE-EADF32D6F521}" destId="{DC9EA69A-B885-4DA4-818F-1748672594CF}" srcOrd="1" destOrd="0" presId="urn:microsoft.com/office/officeart/2005/8/layout/lProcess2"/>
    <dgm:cxn modelId="{CABC9362-7251-42AD-AC56-CC62AF76E7F2}" type="presParOf" srcId="{5473F14B-8F21-412E-B8DE-EADF32D6F521}" destId="{3A6F3D38-6FA6-469E-B3C3-234BD62E4CCA}" srcOrd="2" destOrd="0" presId="urn:microsoft.com/office/officeart/2005/8/layout/lProcess2"/>
    <dgm:cxn modelId="{BE0DA4E2-34AA-4B8F-ACA5-FFA681A84F03}" type="presParOf" srcId="{3A6F3D38-6FA6-469E-B3C3-234BD62E4CCA}" destId="{C1CD2EAA-2E66-4BDA-BB6E-F99B46E1B919}" srcOrd="0" destOrd="0" presId="urn:microsoft.com/office/officeart/2005/8/layout/lProcess2"/>
    <dgm:cxn modelId="{E72963E8-E743-457C-B285-5D0C03786F04}" type="presParOf" srcId="{3A6F3D38-6FA6-469E-B3C3-234BD62E4CCA}" destId="{727186A0-986E-40DF-85B7-ACC6191E0924}" srcOrd="1" destOrd="0" presId="urn:microsoft.com/office/officeart/2005/8/layout/lProcess2"/>
    <dgm:cxn modelId="{A7D0BE3A-BE7C-42CD-BE76-06E7D0E88DA9}" type="presParOf" srcId="{3A6F3D38-6FA6-469E-B3C3-234BD62E4CCA}" destId="{F4329E4E-5431-4760-B147-9E77700EF61A}" srcOrd="2" destOrd="0" presId="urn:microsoft.com/office/officeart/2005/8/layout/lProcess2"/>
    <dgm:cxn modelId="{B255EDAD-610D-41C4-9844-746E31A88EE5}" type="presParOf" srcId="{F4329E4E-5431-4760-B147-9E77700EF61A}" destId="{B5C22EF8-EBFA-4704-BF77-C1B26E178B0D}" srcOrd="0" destOrd="0" presId="urn:microsoft.com/office/officeart/2005/8/layout/lProcess2"/>
    <dgm:cxn modelId="{62E2E8AB-3FF9-49B3-817A-0DC0A3EBB7FD}" type="presParOf" srcId="{B5C22EF8-EBFA-4704-BF77-C1B26E178B0D}" destId="{EFE71110-9F14-440A-945D-9BFF90054013}" srcOrd="0" destOrd="0" presId="urn:microsoft.com/office/officeart/2005/8/layout/lProcess2"/>
    <dgm:cxn modelId="{11D574B2-499E-4530-B38E-E02B42457B6C}" type="presParOf" srcId="{B5C22EF8-EBFA-4704-BF77-C1B26E178B0D}" destId="{35EA0CEB-E637-4D3C-96EF-C8D3B04060F2}" srcOrd="1" destOrd="0" presId="urn:microsoft.com/office/officeart/2005/8/layout/lProcess2"/>
    <dgm:cxn modelId="{F4F00268-F79B-4252-9657-B7E90093CB47}" type="presParOf" srcId="{B5C22EF8-EBFA-4704-BF77-C1B26E178B0D}" destId="{9E190C18-AEDE-45E1-8A46-924B1190ACB6}" srcOrd="2" destOrd="0" presId="urn:microsoft.com/office/officeart/2005/8/layout/lProcess2"/>
    <dgm:cxn modelId="{BBE7E126-9231-4CD5-A223-3BDEEB9BA9DE}" type="presParOf" srcId="{B5C22EF8-EBFA-4704-BF77-C1B26E178B0D}" destId="{1E1AD27B-2438-4D0B-AB02-AF912F764D09}" srcOrd="3" destOrd="0" presId="urn:microsoft.com/office/officeart/2005/8/layout/lProcess2"/>
    <dgm:cxn modelId="{ECB731B5-4534-44C2-A3F3-7D911154BD14}" type="presParOf" srcId="{B5C22EF8-EBFA-4704-BF77-C1B26E178B0D}" destId="{EB498954-62A4-422D-9DE3-1FA74DD1D37F}" srcOrd="4" destOrd="0" presId="urn:microsoft.com/office/officeart/2005/8/layout/lProcess2"/>
    <dgm:cxn modelId="{A167C93E-9E4E-49C3-A60A-15396C4ACC7B}" type="presParOf" srcId="{5473F14B-8F21-412E-B8DE-EADF32D6F521}" destId="{BB3C6D49-326B-48DE-AC1D-9DC877BB01DD}" srcOrd="3" destOrd="0" presId="urn:microsoft.com/office/officeart/2005/8/layout/lProcess2"/>
    <dgm:cxn modelId="{AD388390-521B-4BE5-B24E-FB16750B1EEF}" type="presParOf" srcId="{5473F14B-8F21-412E-B8DE-EADF32D6F521}" destId="{EF090B29-38A2-4F08-90FA-7BB67BE8B3E2}" srcOrd="4" destOrd="0" presId="urn:microsoft.com/office/officeart/2005/8/layout/lProcess2"/>
    <dgm:cxn modelId="{DBCC7A7A-CC99-4BDF-98D7-0FBF13A8F25A}" type="presParOf" srcId="{EF090B29-38A2-4F08-90FA-7BB67BE8B3E2}" destId="{9A6AB0E7-12CE-4F4C-9194-CFD62AA0E26B}" srcOrd="0" destOrd="0" presId="urn:microsoft.com/office/officeart/2005/8/layout/lProcess2"/>
    <dgm:cxn modelId="{24F16597-28B6-415F-A358-DB98D0D555F4}" type="presParOf" srcId="{EF090B29-38A2-4F08-90FA-7BB67BE8B3E2}" destId="{4735A497-84C1-49AD-B2D7-A0E2E20F2536}" srcOrd="1" destOrd="0" presId="urn:microsoft.com/office/officeart/2005/8/layout/lProcess2"/>
    <dgm:cxn modelId="{0A334A08-28E6-4497-AC92-DB521CA0C8B2}" type="presParOf" srcId="{EF090B29-38A2-4F08-90FA-7BB67BE8B3E2}" destId="{5235814C-D240-476B-A6EA-F820ADA9F290}" srcOrd="2" destOrd="0" presId="urn:microsoft.com/office/officeart/2005/8/layout/lProcess2"/>
    <dgm:cxn modelId="{5995FEF7-31EC-4475-B3EC-76CC287F4D5C}" type="presParOf" srcId="{5235814C-D240-476B-A6EA-F820ADA9F290}" destId="{F8C87951-0BEC-442E-BD13-E67FB71AC42B}" srcOrd="0" destOrd="0" presId="urn:microsoft.com/office/officeart/2005/8/layout/lProcess2"/>
    <dgm:cxn modelId="{2F8FDC40-C556-4B7B-84F8-3E19A87F6767}" type="presParOf" srcId="{F8C87951-0BEC-442E-BD13-E67FB71AC42B}" destId="{DECF7DEE-4FD4-4CE5-AEDF-10353AC11531}" srcOrd="0" destOrd="0" presId="urn:microsoft.com/office/officeart/2005/8/layout/lProcess2"/>
    <dgm:cxn modelId="{7508E8E8-4820-4E59-ACF2-41C6378442E2}" type="presParOf" srcId="{F8C87951-0BEC-442E-BD13-E67FB71AC42B}" destId="{739A0DE6-D28A-493F-A1CB-4B3CCAC72873}" srcOrd="1" destOrd="0" presId="urn:microsoft.com/office/officeart/2005/8/layout/lProcess2"/>
    <dgm:cxn modelId="{7719794E-93CC-427B-A4CB-B864AA7155E9}" type="presParOf" srcId="{F8C87951-0BEC-442E-BD13-E67FB71AC42B}" destId="{02FBE83C-F7E3-4AC9-9A61-66BF67D7D8B6}" srcOrd="2" destOrd="0" presId="urn:microsoft.com/office/officeart/2005/8/layout/lProcess2"/>
    <dgm:cxn modelId="{DF759989-F7AC-48DF-990B-7B70D502065B}" type="presParOf" srcId="{F8C87951-0BEC-442E-BD13-E67FB71AC42B}" destId="{87C5B8B3-4388-4867-AA6C-4B2D717EAAF2}" srcOrd="3" destOrd="0" presId="urn:microsoft.com/office/officeart/2005/8/layout/lProcess2"/>
    <dgm:cxn modelId="{101056E5-716B-4F7A-8368-5C20B51A07A0}" type="presParOf" srcId="{F8C87951-0BEC-442E-BD13-E67FB71AC42B}" destId="{1EC52667-0754-4666-9083-6E56A0F9B67B}" srcOrd="4" destOrd="0" presId="urn:microsoft.com/office/officeart/2005/8/layout/lProcess2"/>
    <dgm:cxn modelId="{ED6B0EAB-0585-4855-95CD-0F22E5348642}" type="presParOf" srcId="{5473F14B-8F21-412E-B8DE-EADF32D6F521}" destId="{9C67C073-8031-4FB8-83D0-BB3987979FB7}" srcOrd="5" destOrd="0" presId="urn:microsoft.com/office/officeart/2005/8/layout/lProcess2"/>
    <dgm:cxn modelId="{E2761FC9-EB8D-429A-BAC4-494A0B365247}" type="presParOf" srcId="{5473F14B-8F21-412E-B8DE-EADF32D6F521}" destId="{3D53649F-3A9D-48AC-B3B4-F9359FF49907}" srcOrd="6" destOrd="0" presId="urn:microsoft.com/office/officeart/2005/8/layout/lProcess2"/>
    <dgm:cxn modelId="{7A9A2B52-B27D-4E27-8DA7-ED1C9A2FFA11}" type="presParOf" srcId="{3D53649F-3A9D-48AC-B3B4-F9359FF49907}" destId="{18B77C7D-672C-4358-9CA6-BD8FA6E2302A}" srcOrd="0" destOrd="0" presId="urn:microsoft.com/office/officeart/2005/8/layout/lProcess2"/>
    <dgm:cxn modelId="{842BF580-99F6-4611-9763-AE9923B0CB1D}" type="presParOf" srcId="{3D53649F-3A9D-48AC-B3B4-F9359FF49907}" destId="{AB95B1F2-DB60-4BC5-81D3-1FA274FF69C7}" srcOrd="1" destOrd="0" presId="urn:microsoft.com/office/officeart/2005/8/layout/lProcess2"/>
    <dgm:cxn modelId="{B567D9EB-1411-457D-9842-6A7BD2075664}" type="presParOf" srcId="{3D53649F-3A9D-48AC-B3B4-F9359FF49907}" destId="{9D4EF955-0664-47BE-890F-75DA470A2A2E}" srcOrd="2" destOrd="0" presId="urn:microsoft.com/office/officeart/2005/8/layout/lProcess2"/>
    <dgm:cxn modelId="{5174CF1A-59A6-4077-91AC-E61762D21B04}" type="presParOf" srcId="{9D4EF955-0664-47BE-890F-75DA470A2A2E}" destId="{CCD58064-6258-410C-B1E0-023DF3946A43}" srcOrd="0" destOrd="0" presId="urn:microsoft.com/office/officeart/2005/8/layout/lProcess2"/>
    <dgm:cxn modelId="{76C174F9-9235-42ED-9D4F-746C4834DF1C}" type="presParOf" srcId="{CCD58064-6258-410C-B1E0-023DF3946A43}" destId="{204F3481-2F4C-45A5-A0A1-C088684F0126}" srcOrd="0" destOrd="0" presId="urn:microsoft.com/office/officeart/2005/8/layout/lProcess2"/>
    <dgm:cxn modelId="{6E99F985-05FD-4228-8FBE-C78389937DC3}" type="presParOf" srcId="{CCD58064-6258-410C-B1E0-023DF3946A43}" destId="{B768FAA9-E2C4-4A6B-82D8-EF54C53E14D8}" srcOrd="1" destOrd="0" presId="urn:microsoft.com/office/officeart/2005/8/layout/lProcess2"/>
    <dgm:cxn modelId="{6D2466CB-F8E3-4831-A6B8-25CAB34909F7}" type="presParOf" srcId="{CCD58064-6258-410C-B1E0-023DF3946A43}" destId="{0F3CAB81-CF76-498F-9619-BAF8144FA3C3}" srcOrd="2" destOrd="0" presId="urn:microsoft.com/office/officeart/2005/8/layout/lProcess2"/>
    <dgm:cxn modelId="{74326A1B-FC28-447B-8350-57F9AE20E21E}" type="presParOf" srcId="{CCD58064-6258-410C-B1E0-023DF3946A43}" destId="{0E0C811E-F3C5-4F24-A485-437F0C0EAD6A}" srcOrd="3" destOrd="0" presId="urn:microsoft.com/office/officeart/2005/8/layout/lProcess2"/>
    <dgm:cxn modelId="{49941AF4-CA06-4889-85D6-6DD98D2DD2CA}" type="presParOf" srcId="{CCD58064-6258-410C-B1E0-023DF3946A43}" destId="{80762C44-FA02-441A-8A8D-FC00E4F372F1}" srcOrd="4" destOrd="0" presId="urn:microsoft.com/office/officeart/2005/8/layout/lProcess2"/>
    <dgm:cxn modelId="{F0D6AD8D-67C7-40F1-8513-B523A0967F21}" type="presParOf" srcId="{5473F14B-8F21-412E-B8DE-EADF32D6F521}" destId="{1EEF13C7-AF43-4380-A8A5-F72A5D476D05}" srcOrd="7" destOrd="0" presId="urn:microsoft.com/office/officeart/2005/8/layout/lProcess2"/>
    <dgm:cxn modelId="{0D3FAC14-1BD1-44A9-9B50-B29FA6CFE258}" type="presParOf" srcId="{5473F14B-8F21-412E-B8DE-EADF32D6F521}" destId="{0618492F-D453-4601-9C36-8CE6AA153D1B}" srcOrd="8" destOrd="0" presId="urn:microsoft.com/office/officeart/2005/8/layout/lProcess2"/>
    <dgm:cxn modelId="{B788709F-0524-44CB-8776-31F2CA6C03E9}" type="presParOf" srcId="{0618492F-D453-4601-9C36-8CE6AA153D1B}" destId="{5A591EE2-4B7B-40DB-B051-D75F7BFEDDD6}" srcOrd="0" destOrd="0" presId="urn:microsoft.com/office/officeart/2005/8/layout/lProcess2"/>
    <dgm:cxn modelId="{54986E37-F887-4EBA-A68B-BAECCC4DB826}" type="presParOf" srcId="{0618492F-D453-4601-9C36-8CE6AA153D1B}" destId="{34BAB90F-F3E5-4FFB-A339-2946D1CD0CCB}" srcOrd="1" destOrd="0" presId="urn:microsoft.com/office/officeart/2005/8/layout/lProcess2"/>
    <dgm:cxn modelId="{18C55C7D-D063-478B-8736-0EF63C47167C}" type="presParOf" srcId="{0618492F-D453-4601-9C36-8CE6AA153D1B}" destId="{BA794F96-F89B-483A-BF3A-9118CA9CCDA4}" srcOrd="2" destOrd="0" presId="urn:microsoft.com/office/officeart/2005/8/layout/lProcess2"/>
    <dgm:cxn modelId="{8E74EC32-E962-4143-93B6-B42DE454A74F}" type="presParOf" srcId="{BA794F96-F89B-483A-BF3A-9118CA9CCDA4}" destId="{76BCF6F8-619E-4477-AF5E-3CC45345624F}" srcOrd="0" destOrd="0" presId="urn:microsoft.com/office/officeart/2005/8/layout/lProcess2"/>
    <dgm:cxn modelId="{34DDC6F3-7270-4566-B46B-09920A121B75}" type="presParOf" srcId="{76BCF6F8-619E-4477-AF5E-3CC45345624F}" destId="{F0B767F2-4C7E-481B-967C-8FE0CB529397}" srcOrd="0" destOrd="0" presId="urn:microsoft.com/office/officeart/2005/8/layout/lProcess2"/>
    <dgm:cxn modelId="{055D4CEC-AA0A-4CDD-9AFB-3B855E724888}" type="presParOf" srcId="{76BCF6F8-619E-4477-AF5E-3CC45345624F}" destId="{B342BD1C-A54C-4F1C-A099-03A03E61088D}" srcOrd="1" destOrd="0" presId="urn:microsoft.com/office/officeart/2005/8/layout/lProcess2"/>
    <dgm:cxn modelId="{B6DD3A76-33AA-4690-8865-3DA2BC838B34}" type="presParOf" srcId="{76BCF6F8-619E-4477-AF5E-3CC45345624F}" destId="{6F277C00-29F7-4ECD-8C97-37788C7BA770}" srcOrd="2" destOrd="0" presId="urn:microsoft.com/office/officeart/2005/8/layout/lProcess2"/>
    <dgm:cxn modelId="{690B6B03-BC83-43A1-A20F-24011EE66252}" type="presParOf" srcId="{76BCF6F8-619E-4477-AF5E-3CC45345624F}" destId="{3945A699-1DD4-41EF-B849-687FF56CB987}" srcOrd="3" destOrd="0" presId="urn:microsoft.com/office/officeart/2005/8/layout/lProcess2"/>
    <dgm:cxn modelId="{AC50EDF9-FE56-4AEE-8984-B79D2AE1043D}" type="presParOf" srcId="{76BCF6F8-619E-4477-AF5E-3CC45345624F}" destId="{6C9EBB1C-8DC1-467B-832A-DCA29AD54F62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5FB40AB-A8F0-43CC-AED2-A0B6D3491F03}">
      <dsp:nvSpPr>
        <dsp:cNvPr id="0" name=""/>
        <dsp:cNvSpPr/>
      </dsp:nvSpPr>
      <dsp:spPr>
        <a:xfrm>
          <a:off x="4665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High dim. data</a:t>
          </a:r>
          <a:endParaRPr lang="en-US" sz="2400" b="1" kern="1200" dirty="0"/>
        </a:p>
      </dsp:txBody>
      <dsp:txXfrm>
        <a:off x="4665" y="0"/>
        <a:ext cx="1637258" cy="1577340"/>
      </dsp:txXfrm>
    </dsp:sp>
    <dsp:sp modelId="{D6B8C86D-B5C5-4707-BB1C-60E6EB9E4EBA}">
      <dsp:nvSpPr>
        <dsp:cNvPr id="0" name=""/>
        <dsp:cNvSpPr/>
      </dsp:nvSpPr>
      <dsp:spPr>
        <a:xfrm>
          <a:off x="168391" y="1577789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Locality sensitive hashing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1608043"/>
        <a:ext cx="1249298" cy="972439"/>
      </dsp:txXfrm>
    </dsp:sp>
    <dsp:sp modelId="{20F65450-B565-4F6E-8CBD-65CD2502E3B0}">
      <dsp:nvSpPr>
        <dsp:cNvPr id="0" name=""/>
        <dsp:cNvSpPr/>
      </dsp:nvSpPr>
      <dsp:spPr>
        <a:xfrm>
          <a:off x="168391" y="2769651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Clustering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2799905"/>
        <a:ext cx="1249298" cy="972439"/>
      </dsp:txXfrm>
    </dsp:sp>
    <dsp:sp modelId="{80F88CB8-4B64-4172-B897-E8F8383812F7}">
      <dsp:nvSpPr>
        <dsp:cNvPr id="0" name=""/>
        <dsp:cNvSpPr/>
      </dsp:nvSpPr>
      <dsp:spPr>
        <a:xfrm>
          <a:off x="168391" y="3961513"/>
          <a:ext cx="1309806" cy="1032947"/>
        </a:xfrm>
        <a:prstGeom prst="roundRect">
          <a:avLst>
            <a:gd name="adj" fmla="val 10000"/>
          </a:avLst>
        </a:prstGeom>
        <a:solidFill>
          <a:srgbClr val="FF00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3"/>
        </a:lnRef>
        <a:fillRef idx="3">
          <a:schemeClr val="accent3"/>
        </a:fillRef>
        <a:effectRef idx="3">
          <a:schemeClr val="accent3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Dimensionality reduction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8645" y="3991767"/>
        <a:ext cx="1249298" cy="972439"/>
      </dsp:txXfrm>
    </dsp:sp>
    <dsp:sp modelId="{C1CD2EAA-2E66-4BDA-BB6E-F99B46E1B919}">
      <dsp:nvSpPr>
        <dsp:cNvPr id="0" name=""/>
        <dsp:cNvSpPr/>
      </dsp:nvSpPr>
      <dsp:spPr>
        <a:xfrm>
          <a:off x="1764718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Graph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1764718" y="0"/>
        <a:ext cx="1637258" cy="1577340"/>
      </dsp:txXfrm>
    </dsp:sp>
    <dsp:sp modelId="{EFE71110-9F14-440A-945D-9BFF90054013}">
      <dsp:nvSpPr>
        <dsp:cNvPr id="0" name=""/>
        <dsp:cNvSpPr/>
      </dsp:nvSpPr>
      <dsp:spPr>
        <a:xfrm>
          <a:off x="1928444" y="1577789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PageRank,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SimRank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1608043"/>
        <a:ext cx="1249298" cy="972439"/>
      </dsp:txXfrm>
    </dsp:sp>
    <dsp:sp modelId="{9E190C18-AEDE-45E1-8A46-924B1190ACB6}">
      <dsp:nvSpPr>
        <dsp:cNvPr id="0" name=""/>
        <dsp:cNvSpPr/>
      </dsp:nvSpPr>
      <dsp:spPr>
        <a:xfrm>
          <a:off x="1928444" y="2769651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Community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2799905"/>
        <a:ext cx="1249298" cy="972439"/>
      </dsp:txXfrm>
    </dsp:sp>
    <dsp:sp modelId="{EB498954-62A4-422D-9DE3-1FA74DD1D37F}">
      <dsp:nvSpPr>
        <dsp:cNvPr id="0" name=""/>
        <dsp:cNvSpPr/>
      </dsp:nvSpPr>
      <dsp:spPr>
        <a:xfrm>
          <a:off x="1928444" y="3961513"/>
          <a:ext cx="1309806" cy="1032947"/>
        </a:xfrm>
        <a:prstGeom prst="roundRect">
          <a:avLst>
            <a:gd name="adj" fmla="val 10000"/>
          </a:avLst>
        </a:prstGeom>
        <a:solidFill>
          <a:srgbClr val="66CCFF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Spam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1958698" y="3991767"/>
        <a:ext cx="1249298" cy="972439"/>
      </dsp:txXfrm>
    </dsp:sp>
    <dsp:sp modelId="{9A6AB0E7-12CE-4F4C-9194-CFD62AA0E26B}">
      <dsp:nvSpPr>
        <dsp:cNvPr id="0" name=""/>
        <dsp:cNvSpPr/>
      </dsp:nvSpPr>
      <dsp:spPr>
        <a:xfrm>
          <a:off x="3524770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Infinite </a:t>
          </a:r>
          <a:br>
            <a:rPr lang="en-US" sz="2400" b="1" kern="1200" dirty="0" smtClean="0"/>
          </a:br>
          <a:r>
            <a:rPr lang="en-US" sz="2400" b="1" kern="1200" dirty="0" smtClean="0"/>
            <a:t>data</a:t>
          </a:r>
          <a:endParaRPr lang="en-US" sz="2400" b="1" kern="1200" dirty="0"/>
        </a:p>
      </dsp:txBody>
      <dsp:txXfrm>
        <a:off x="3524770" y="0"/>
        <a:ext cx="1637258" cy="1577340"/>
      </dsp:txXfrm>
    </dsp:sp>
    <dsp:sp modelId="{DECF7DEE-4FD4-4CE5-AEDF-10353AC11531}">
      <dsp:nvSpPr>
        <dsp:cNvPr id="0" name=""/>
        <dsp:cNvSpPr/>
      </dsp:nvSpPr>
      <dsp:spPr>
        <a:xfrm>
          <a:off x="3688496" y="1577789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Filtering data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1608043"/>
        <a:ext cx="1249298" cy="972439"/>
      </dsp:txXfrm>
    </dsp:sp>
    <dsp:sp modelId="{02FBE83C-F7E3-4AC9-9A61-66BF67D7D8B6}">
      <dsp:nvSpPr>
        <dsp:cNvPr id="0" name=""/>
        <dsp:cNvSpPr/>
      </dsp:nvSpPr>
      <dsp:spPr>
        <a:xfrm>
          <a:off x="3688496" y="2769651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Web advertising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2799905"/>
        <a:ext cx="1249298" cy="972439"/>
      </dsp:txXfrm>
    </dsp:sp>
    <dsp:sp modelId="{1EC52667-0754-4666-9083-6E56A0F9B67B}">
      <dsp:nvSpPr>
        <dsp:cNvPr id="0" name=""/>
        <dsp:cNvSpPr/>
      </dsp:nvSpPr>
      <dsp:spPr>
        <a:xfrm>
          <a:off x="3688496" y="3961513"/>
          <a:ext cx="1309806" cy="1032947"/>
        </a:xfrm>
        <a:prstGeom prst="roundRect">
          <a:avLst>
            <a:gd name="adj" fmla="val 10000"/>
          </a:avLst>
        </a:prstGeom>
        <a:solidFill>
          <a:srgbClr val="66FF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4"/>
        </a:lnRef>
        <a:fillRef idx="3">
          <a:schemeClr val="accent4"/>
        </a:fillRef>
        <a:effectRef idx="3">
          <a:schemeClr val="accent4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solidFill>
                <a:schemeClr val="tx1"/>
              </a:solidFill>
              <a:latin typeface="Calibri" pitchFamily="34" charset="0"/>
              <a:cs typeface="Calibri" pitchFamily="34" charset="0"/>
            </a:rPr>
            <a:t>Queries on streams</a:t>
          </a:r>
          <a:endParaRPr lang="en-US" sz="1800" kern="1200" dirty="0">
            <a:solidFill>
              <a:schemeClr val="tx1"/>
            </a:solidFill>
            <a:latin typeface="Calibri" pitchFamily="34" charset="0"/>
            <a:cs typeface="Calibri" pitchFamily="34" charset="0"/>
          </a:endParaRPr>
        </a:p>
      </dsp:txBody>
      <dsp:txXfrm>
        <a:off x="3718750" y="3991767"/>
        <a:ext cx="1249298" cy="972439"/>
      </dsp:txXfrm>
    </dsp:sp>
    <dsp:sp modelId="{18B77C7D-672C-4358-9CA6-BD8FA6E2302A}">
      <dsp:nvSpPr>
        <dsp:cNvPr id="0" name=""/>
        <dsp:cNvSpPr/>
      </dsp:nvSpPr>
      <dsp:spPr>
        <a:xfrm>
          <a:off x="5284823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Machine learning</a:t>
          </a:r>
          <a:endParaRPr lang="en-US" sz="2400" b="1" kern="1200" dirty="0"/>
        </a:p>
      </dsp:txBody>
      <dsp:txXfrm>
        <a:off x="5284823" y="0"/>
        <a:ext cx="1637258" cy="1577340"/>
      </dsp:txXfrm>
    </dsp:sp>
    <dsp:sp modelId="{204F3481-2F4C-45A5-A0A1-C088684F0126}">
      <dsp:nvSpPr>
        <dsp:cNvPr id="0" name=""/>
        <dsp:cNvSpPr/>
      </dsp:nvSpPr>
      <dsp:spPr>
        <a:xfrm>
          <a:off x="5448549" y="1577789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SVM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1608043"/>
        <a:ext cx="1249298" cy="972439"/>
      </dsp:txXfrm>
    </dsp:sp>
    <dsp:sp modelId="{0F3CAB81-CF76-498F-9619-BAF8144FA3C3}">
      <dsp:nvSpPr>
        <dsp:cNvPr id="0" name=""/>
        <dsp:cNvSpPr/>
      </dsp:nvSpPr>
      <dsp:spPr>
        <a:xfrm>
          <a:off x="5448549" y="2769651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Decision Trees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2799905"/>
        <a:ext cx="1249298" cy="972439"/>
      </dsp:txXfrm>
    </dsp:sp>
    <dsp:sp modelId="{80762C44-FA02-441A-8A8D-FC00E4F372F1}">
      <dsp:nvSpPr>
        <dsp:cNvPr id="0" name=""/>
        <dsp:cNvSpPr/>
      </dsp:nvSpPr>
      <dsp:spPr>
        <a:xfrm>
          <a:off x="5448549" y="3961513"/>
          <a:ext cx="1309806" cy="1032947"/>
        </a:xfrm>
        <a:prstGeom prst="roundRect">
          <a:avLst>
            <a:gd name="adj" fmla="val 10000"/>
          </a:avLst>
        </a:prstGeom>
        <a:solidFill>
          <a:srgbClr val="FF99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Perceptron, </a:t>
          </a:r>
          <a:r>
            <a:rPr lang="en-US" sz="1800" kern="1200" dirty="0" err="1" smtClean="0">
              <a:latin typeface="Calibri" pitchFamily="34" charset="0"/>
              <a:cs typeface="Calibri" pitchFamily="34" charset="0"/>
            </a:rPr>
            <a:t>kNN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5478803" y="3991767"/>
        <a:ext cx="1249298" cy="972439"/>
      </dsp:txXfrm>
    </dsp:sp>
    <dsp:sp modelId="{5A591EE2-4B7B-40DB-B051-D75F7BFEDDD6}">
      <dsp:nvSpPr>
        <dsp:cNvPr id="0" name=""/>
        <dsp:cNvSpPr/>
      </dsp:nvSpPr>
      <dsp:spPr>
        <a:xfrm>
          <a:off x="7044876" y="0"/>
          <a:ext cx="1637258" cy="525780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kern="1200" dirty="0" smtClean="0"/>
            <a:t>Apps</a:t>
          </a:r>
          <a:endParaRPr lang="en-US" sz="2400" b="1" kern="1200" dirty="0"/>
        </a:p>
      </dsp:txBody>
      <dsp:txXfrm>
        <a:off x="7044876" y="0"/>
        <a:ext cx="1637258" cy="1577340"/>
      </dsp:txXfrm>
    </dsp:sp>
    <dsp:sp modelId="{F0B767F2-4C7E-481B-967C-8FE0CB529397}">
      <dsp:nvSpPr>
        <dsp:cNvPr id="0" name=""/>
        <dsp:cNvSpPr/>
      </dsp:nvSpPr>
      <dsp:spPr>
        <a:xfrm>
          <a:off x="7208601" y="1577789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Recommender systems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1608043"/>
        <a:ext cx="1249298" cy="972439"/>
      </dsp:txXfrm>
    </dsp:sp>
    <dsp:sp modelId="{6F277C00-29F7-4ECD-8C97-37788C7BA770}">
      <dsp:nvSpPr>
        <dsp:cNvPr id="0" name=""/>
        <dsp:cNvSpPr/>
      </dsp:nvSpPr>
      <dsp:spPr>
        <a:xfrm>
          <a:off x="7208601" y="2769651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Association Rules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2799905"/>
        <a:ext cx="1249298" cy="972439"/>
      </dsp:txXfrm>
    </dsp:sp>
    <dsp:sp modelId="{6C9EBB1C-8DC1-467B-832A-DCA29AD54F62}">
      <dsp:nvSpPr>
        <dsp:cNvPr id="0" name=""/>
        <dsp:cNvSpPr/>
      </dsp:nvSpPr>
      <dsp:spPr>
        <a:xfrm>
          <a:off x="7208601" y="3961513"/>
          <a:ext cx="1309806" cy="1032947"/>
        </a:xfrm>
        <a:prstGeom prst="roundRect">
          <a:avLst>
            <a:gd name="adj" fmla="val 10000"/>
          </a:avLst>
        </a:prstGeom>
        <a:solidFill>
          <a:srgbClr val="333399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hemeClr val="accent6"/>
        </a:lnRef>
        <a:fillRef idx="3">
          <a:schemeClr val="accent6"/>
        </a:fillRef>
        <a:effectRef idx="3">
          <a:schemeClr val="accent6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>
              <a:latin typeface="Calibri" pitchFamily="34" charset="0"/>
              <a:cs typeface="Calibri" pitchFamily="34" charset="0"/>
            </a:rPr>
            <a:t>Duplicate document detection</a:t>
          </a:r>
          <a:endParaRPr lang="en-US" sz="1800" kern="1200" dirty="0">
            <a:latin typeface="Calibri" pitchFamily="34" charset="0"/>
            <a:cs typeface="Calibri" pitchFamily="34" charset="0"/>
          </a:endParaRPr>
        </a:p>
      </dsp:txBody>
      <dsp:txXfrm>
        <a:off x="7238855" y="3991767"/>
        <a:ext cx="1249298" cy="9724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 smtClean="0"/>
              <a:t>按一下以編輯母片</a:t>
            </a:r>
          </a:p>
          <a:p>
            <a:pPr lvl="1"/>
            <a:r>
              <a:rPr lang="zh-TW" altLang="en-US" noProof="0" smtClean="0"/>
              <a:t>第二層</a:t>
            </a:r>
          </a:p>
          <a:p>
            <a:pPr lvl="2"/>
            <a:r>
              <a:rPr lang="zh-TW" altLang="en-US" noProof="0" smtClean="0"/>
              <a:t>第三層</a:t>
            </a:r>
          </a:p>
          <a:p>
            <a:pPr lvl="3"/>
            <a:r>
              <a:rPr lang="zh-TW" altLang="en-US" noProof="0" smtClean="0"/>
              <a:t>第四層</a:t>
            </a:r>
          </a:p>
          <a:p>
            <a:pPr lvl="4"/>
            <a:r>
              <a:rPr lang="zh-TW" altLang="en-US" noProof="0" smtClean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C68EFC9-70EA-49B3-B560-C82308963B4F}" type="slidenum">
              <a:rPr lang="en-US" altLang="zh-TW" smtClean="0"/>
              <a:pPr>
                <a:spcBef>
                  <a:spcPct val="0"/>
                </a:spcBef>
              </a:pPr>
              <a:t>18</a:t>
            </a:fld>
            <a:endParaRPr lang="en-US" altLang="zh-TW" smtClean="0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07C433D-C531-437A-ADDC-28F4BD831E5E}" type="slidenum">
              <a:rPr lang="en-US" altLang="zh-TW" smtClean="0"/>
              <a:pPr>
                <a:spcBef>
                  <a:spcPct val="0"/>
                </a:spcBef>
              </a:pPr>
              <a:t>20</a:t>
            </a:fld>
            <a:endParaRPr lang="en-US" altLang="zh-TW" smtClean="0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11B112A6-7267-453B-8726-32C87538A9FC}" type="slidenum">
              <a:rPr lang="en-US" altLang="zh-TW" smtClean="0"/>
              <a:pPr>
                <a:spcBef>
                  <a:spcPct val="0"/>
                </a:spcBef>
              </a:pPr>
              <a:t>26</a:t>
            </a:fld>
            <a:endParaRPr lang="en-US" altLang="zh-TW" smtClean="0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6B00A24-8E68-4195-8045-C174944E27E2}" type="slidenum">
              <a:rPr lang="en-US" altLang="zh-TW" smtClean="0"/>
              <a:pPr>
                <a:spcBef>
                  <a:spcPct val="0"/>
                </a:spcBef>
              </a:pPr>
              <a:t>28</a:t>
            </a:fld>
            <a:endParaRPr lang="en-US" altLang="zh-TW" smtClean="0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080898-9F87-4715-9CDB-24977D7556CC}" type="slidenum">
              <a:rPr lang="en-US" altLang="zh-TW" smtClean="0"/>
              <a:pPr>
                <a:spcBef>
                  <a:spcPct val="0"/>
                </a:spcBef>
              </a:pPr>
              <a:t>36</a:t>
            </a:fld>
            <a:endParaRPr lang="en-US" altLang="zh-TW" smtClean="0"/>
          </a:p>
        </p:txBody>
      </p:sp>
      <p:sp>
        <p:nvSpPr>
          <p:cNvPr id="13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6321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BCA1D687-CA53-42D0-AEB9-949F6FB8988D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37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3331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 defTabSz="931863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defTabSz="93186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72DFCAAD-FAB5-4CFB-9E7D-CC4D849D0D9F}" type="slidenum">
              <a:rPr lang="en-US" altLang="zh-TW" smtClean="0">
                <a:latin typeface="Tahoma" panose="020B0604030504040204" pitchFamily="34" charset="0"/>
              </a:rPr>
              <a:pPr>
                <a:spcBef>
                  <a:spcPct val="0"/>
                </a:spcBef>
              </a:pPr>
              <a:t>38</a:t>
            </a:fld>
            <a:endParaRPr lang="en-US" altLang="zh-TW" smtClean="0">
              <a:latin typeface="Tahoma" panose="020B0604030504040204" pitchFamily="34" charset="0"/>
            </a:endParaRPr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91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03D67208-F8BF-43B1-98B3-BC050284E4E4}" type="slidenum">
              <a:rPr lang="en-US" altLang="zh-TW" smtClean="0"/>
              <a:pPr>
                <a:spcBef>
                  <a:spcPct val="0"/>
                </a:spcBef>
              </a:pPr>
              <a:t>54</a:t>
            </a:fld>
            <a:endParaRPr lang="en-US" altLang="zh-TW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 smtClean="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 smtClean="0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60475" y="722313"/>
            <a:ext cx="4797425" cy="3598862"/>
          </a:xfrm>
          <a:solidFill>
            <a:srgbClr val="FFFFFF"/>
          </a:solidFill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725" y="4559300"/>
            <a:ext cx="5365750" cy="4319588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 lIns="95027" tIns="47512" rIns="95027" bIns="47512"/>
          <a:lstStyle/>
          <a:p>
            <a:endParaRPr lang="en-US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0D69222-40A2-4DEE-9906-93CAED851FF6}" type="slidenum">
              <a:rPr lang="en-US" altLang="zh-TW" smtClean="0"/>
              <a:pPr>
                <a:spcBef>
                  <a:spcPct val="0"/>
                </a:spcBef>
              </a:pPr>
              <a:t>7</a:t>
            </a:fld>
            <a:endParaRPr lang="en-US" altLang="zh-TW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8</a:t>
            </a:fld>
            <a:endParaRPr lang="en-US" altLang="zh-TW" smtClean="0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2327EE1A-6182-4CBB-B8C0-161272F7A66B}" type="slidenum">
              <a:rPr lang="en-US" altLang="zh-TW" smtClean="0"/>
              <a:pPr>
                <a:spcBef>
                  <a:spcPct val="0"/>
                </a:spcBef>
              </a:pPr>
              <a:t>13</a:t>
            </a:fld>
            <a:endParaRPr lang="en-US" altLang="zh-TW" smtClean="0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9C1F7B18-E05C-488E-B55A-302E69B9BF76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 smtClean="0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431250D-9874-46A6-9379-576242AB91AC}" type="slidenum">
              <a:rPr lang="en-US" altLang="zh-TW" smtClean="0"/>
              <a:pPr>
                <a:spcBef>
                  <a:spcPct val="0"/>
                </a:spcBef>
              </a:pPr>
              <a:t>17</a:t>
            </a:fld>
            <a:endParaRPr lang="en-US" altLang="zh-TW" smtClean="0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 smtClean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smtClean="0"/>
              <a:t>按一下以編輯母片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2023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tut.edu.tw/~jhwang/BD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icup.tw/copy-of-ai-cup-2023-1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cup.tw/copy-of-ai-cup-2023-1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hwang@csie.ntut.edu.t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mds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sz="4000" smtClean="0"/>
              <a:t>Course Overview: </a:t>
            </a:r>
            <a:br>
              <a:rPr lang="en-US" altLang="zh-TW" sz="4000" smtClean="0"/>
            </a:br>
            <a:r>
              <a:rPr lang="en-US" altLang="zh-TW" sz="4000" smtClean="0"/>
              <a:t>Big Data Mining and Applications</a:t>
            </a:r>
            <a:br>
              <a:rPr lang="en-US" altLang="zh-TW" sz="4000" smtClean="0"/>
            </a:br>
            <a:r>
              <a:rPr lang="en-US" altLang="zh-TW" sz="4000" smtClean="0"/>
              <a:t/>
            </a:r>
            <a:br>
              <a:rPr lang="en-US" altLang="zh-TW" sz="4000" smtClean="0"/>
            </a:br>
            <a:endParaRPr lang="en-US" altLang="zh-TW" sz="4000" smtClean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 altLang="zh-TW" dirty="0" smtClean="0"/>
          </a:p>
          <a:p>
            <a:pPr eaLnBrk="1" hangingPunct="1"/>
            <a:r>
              <a:rPr lang="en-US" altLang="zh-TW" dirty="0" smtClean="0"/>
              <a:t>J. H. Wang</a:t>
            </a:r>
          </a:p>
          <a:p>
            <a:pPr eaLnBrk="1" hangingPunct="1"/>
            <a:r>
              <a:rPr lang="en-US" altLang="zh-TW" dirty="0" smtClean="0"/>
              <a:t>Sep. </a:t>
            </a:r>
            <a:r>
              <a:rPr lang="en-US" altLang="zh-TW" dirty="0" smtClean="0"/>
              <a:t>21</a:t>
            </a:r>
            <a:r>
              <a:rPr lang="en-US" altLang="zh-TW" dirty="0" smtClean="0"/>
              <a:t>,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102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mine different types of data:</a:t>
            </a:r>
          </a:p>
          <a:p>
            <a:pPr lvl="1">
              <a:defRPr/>
            </a:pPr>
            <a:r>
              <a:rPr lang="en-US" dirty="0" smtClean="0"/>
              <a:t>High dimensional data</a:t>
            </a:r>
          </a:p>
          <a:p>
            <a:pPr lvl="1">
              <a:defRPr/>
            </a:pPr>
            <a:r>
              <a:rPr lang="en-US" dirty="0" smtClean="0"/>
              <a:t>Graph data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Infinite/never-ending data</a:t>
            </a:r>
          </a:p>
          <a:p>
            <a:pPr lvl="1">
              <a:defRPr/>
            </a:pPr>
            <a:r>
              <a:rPr lang="en-US" dirty="0" smtClean="0"/>
              <a:t>Labeled data</a:t>
            </a:r>
            <a:endParaRPr lang="en-US" dirty="0"/>
          </a:p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use different models of computation:</a:t>
            </a:r>
          </a:p>
          <a:p>
            <a:pPr lvl="1">
              <a:defRPr/>
            </a:pPr>
            <a:r>
              <a:rPr lang="en-US" dirty="0" err="1" smtClean="0"/>
              <a:t>MapReduce</a:t>
            </a:r>
            <a:endParaRPr lang="en-US" dirty="0" smtClean="0"/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Streams and online algorithms</a:t>
            </a:r>
          </a:p>
          <a:p>
            <a:pPr lvl="1">
              <a:defRPr/>
            </a:pPr>
            <a:r>
              <a:rPr lang="en-US" dirty="0" smtClean="0"/>
              <a:t>Single machine in-memory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198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752600" y="624522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198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EB086C-B30A-4741-819D-B3B60EDC785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199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>
                <a:solidFill>
                  <a:schemeClr val="tx1"/>
                </a:solidFill>
              </a:rPr>
              <a:t>Topics in the Textbook</a:t>
            </a:r>
            <a:endParaRPr lang="en-US" altLang="zh-TW" smtClean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b="1" dirty="0" smtClean="0"/>
              <a:t>To </a:t>
            </a:r>
            <a:r>
              <a:rPr lang="en-US" b="1" dirty="0" smtClean="0">
                <a:solidFill>
                  <a:srgbClr val="0000FF"/>
                </a:solidFill>
              </a:rPr>
              <a:t>solve real-world problems:</a:t>
            </a:r>
          </a:p>
          <a:p>
            <a:pPr lvl="1">
              <a:defRPr/>
            </a:pPr>
            <a:r>
              <a:rPr lang="en-US" dirty="0" smtClean="0"/>
              <a:t>Recommender systems</a:t>
            </a:r>
          </a:p>
          <a:p>
            <a:pPr lvl="1">
              <a:defRPr/>
            </a:pPr>
            <a:r>
              <a:rPr lang="en-US" dirty="0" smtClean="0"/>
              <a:t>Market Basket Analysis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Spam detection</a:t>
            </a:r>
          </a:p>
          <a:p>
            <a:pPr lvl="1">
              <a:defRPr/>
            </a:pPr>
            <a:r>
              <a:rPr lang="en-US" dirty="0" smtClean="0"/>
              <a:t>Duplicate document detection</a:t>
            </a:r>
          </a:p>
          <a:p>
            <a:pPr>
              <a:defRPr/>
            </a:pPr>
            <a:r>
              <a:rPr lang="en-US" b="1" dirty="0" smtClean="0"/>
              <a:t>To learn </a:t>
            </a:r>
            <a:r>
              <a:rPr lang="en-US" b="1" dirty="0" smtClean="0">
                <a:solidFill>
                  <a:srgbClr val="0000FF"/>
                </a:solidFill>
              </a:rPr>
              <a:t>various </a:t>
            </a:r>
            <a:r>
              <a:rPr lang="en-US" b="1" dirty="0">
                <a:solidFill>
                  <a:srgbClr val="0000FF"/>
                </a:solidFill>
              </a:rPr>
              <a:t>“tools”:</a:t>
            </a:r>
          </a:p>
          <a:p>
            <a:pPr lvl="1">
              <a:defRPr/>
            </a:pPr>
            <a:r>
              <a:rPr lang="en-US" dirty="0" smtClean="0"/>
              <a:t>Linear algebra (SVD, Rec. Sys., Communities)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Optimization (stochastic gradient descent)</a:t>
            </a:r>
          </a:p>
          <a:p>
            <a:pPr lvl="1">
              <a:defRPr/>
            </a:pP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Dynamic programming (frequent </a:t>
            </a:r>
            <a:r>
              <a:rPr lang="en-US" dirty="0" err="1" smtClean="0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)</a:t>
            </a:r>
          </a:p>
          <a:p>
            <a:pPr lvl="1">
              <a:defRPr/>
            </a:pPr>
            <a:r>
              <a:rPr lang="en-US" dirty="0" smtClean="0"/>
              <a:t>Hashing (LSH, Bloom filters)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430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28800" y="6245225"/>
            <a:ext cx="54864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3013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4C993D-5868-43DA-9A6A-1B00D813AEB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3014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How It All Fits Together</a:t>
            </a:r>
          </a:p>
        </p:txBody>
      </p:sp>
      <p:graphicFrame>
        <p:nvGraphicFramePr>
          <p:cNvPr id="3" name="Content Placeholder 2"/>
          <p:cNvGraphicFramePr>
            <a:graphicFrameLocks noGrp="1"/>
          </p:cNvGraphicFramePr>
          <p:nvPr>
            <p:ph idx="1"/>
          </p:nvPr>
        </p:nvGraphicFramePr>
        <p:xfrm>
          <a:off x="228600" y="1295400"/>
          <a:ext cx="86868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752600" y="6315075"/>
            <a:ext cx="5638800" cy="476250"/>
          </a:xfrm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40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4FC0461-126B-459D-8AF6-0521046EE1B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403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505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506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14A68D-724E-4559-8041-D6066BEFC55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50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The Topics to be Covered</a:t>
            </a:r>
          </a:p>
        </p:txBody>
      </p:sp>
      <p:sp>
        <p:nvSpPr>
          <p:cNvPr id="3789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/>
              <a:t>Introduction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chemeClr val="bg1">
                    <a:lumMod val="85000"/>
                  </a:schemeClr>
                </a:solidFill>
              </a:rPr>
              <a:t>Data mining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preprocessing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Frequent pattern mining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classification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>
                <a:solidFill>
                  <a:schemeClr val="bg1">
                    <a:lumMod val="85000"/>
                  </a:schemeClr>
                </a:solidFill>
              </a:rPr>
              <a:t>Data clustering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Distributed platform and parallel programming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Introducing distributed platforms: Hadoop, Spark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Parallel programming paradigm and concepts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MapReduce programming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Advanced topics: analyzing different types of big data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Link analysis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Mining social network graphs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Hashing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Recommender systems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1800" dirty="0" smtClean="0"/>
              <a:t>Large-scale machine learning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710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710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78E1F00-C744-43B4-87DD-3F1EDF6160D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471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Tentative Schedule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Before midterm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Introduction to big data analytics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Introducing distributed platforms: Hadoop, Spark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MapReduce programming: pairs &amp; stripes, relational algebra (2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More examples: matrix multiplication, similarity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Machine Learning Methods: NN, SVM (3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Finding Similar Items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zh-TW" sz="2800" dirty="0" smtClean="0"/>
              <a:t>After midterm 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Link Analysis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Hashing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Recommendation Systems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Social Network Graph Mining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Others: Dimensionality Reduction (1 </a:t>
            </a:r>
            <a:r>
              <a:rPr lang="en-US" altLang="zh-TW" sz="2400" dirty="0" err="1" smtClean="0"/>
              <a:t>wk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lnSpc>
                <a:spcPct val="80000"/>
              </a:lnSpc>
              <a:defRPr/>
            </a:pPr>
            <a:r>
              <a:rPr lang="en-US" altLang="zh-TW" sz="2400" dirty="0" smtClean="0"/>
              <a:t>Term Project </a:t>
            </a:r>
            <a:r>
              <a:rPr lang="en-US" altLang="zh-TW" sz="2400" dirty="0" smtClean="0">
                <a:solidFill>
                  <a:srgbClr val="0000FF"/>
                </a:solidFill>
              </a:rPr>
              <a:t>Presentation</a:t>
            </a:r>
            <a:r>
              <a:rPr lang="en-US" altLang="zh-TW" sz="2400" dirty="0" smtClean="0"/>
              <a:t> (3-4 </a:t>
            </a:r>
            <a:r>
              <a:rPr lang="en-US" altLang="zh-TW" sz="2400" dirty="0" err="1" smtClean="0"/>
              <a:t>wks</a:t>
            </a:r>
            <a:r>
              <a:rPr lang="en-US" altLang="zh-TW" sz="2400" dirty="0" smtClean="0"/>
              <a:t>)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Tentative Schedule</a:t>
            </a:r>
            <a:endParaRPr lang="zh-TW" altLang="en-US" smtClean="0"/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6294030"/>
              </p:ext>
            </p:extLst>
          </p:nvPr>
        </p:nvGraphicFramePr>
        <p:xfrm>
          <a:off x="457200" y="1241425"/>
          <a:ext cx="8382000" cy="44276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7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37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417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283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9/14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Course Overview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33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9/21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Introducing distributed platforms: Hadoop, Spark </a:t>
                      </a:r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790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3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9/28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programming</a:t>
                      </a:r>
                      <a:endParaRPr lang="zh-TW" altLang="en-US" sz="1800" dirty="0" smtClean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(TA:</a:t>
                      </a:r>
                      <a:r>
                        <a:rPr lang="zh-TW" altLang="en-US" sz="1800" baseline="0" dirty="0" smtClean="0"/>
                        <a:t> </a:t>
                      </a:r>
                      <a:r>
                        <a:rPr lang="en-US" altLang="zh-TW" sz="1800" baseline="0" dirty="0" smtClean="0"/>
                        <a:t>package installation, platform usage demo)</a:t>
                      </a:r>
                      <a:endParaRPr lang="en-US" altLang="zh-TW" sz="1800" dirty="0" smtClean="0"/>
                    </a:p>
                  </a:txBody>
                  <a:tcPr marT="45701" marB="45701" anchor="ctr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5581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4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err="1" smtClean="0"/>
                        <a:t>MapReduce</a:t>
                      </a:r>
                      <a:r>
                        <a:rPr lang="en-US" altLang="zh-TW" sz="1800" dirty="0" smtClean="0"/>
                        <a:t> Algorithm Design: design patterns</a:t>
                      </a:r>
                      <a:r>
                        <a:rPr lang="en-US" altLang="zh-TW" sz="1800" baseline="0" dirty="0" smtClean="0"/>
                        <a:t> (</a:t>
                      </a:r>
                      <a:r>
                        <a:rPr lang="en-US" altLang="zh-TW" sz="1800" dirty="0" smtClean="0"/>
                        <a:t>pairs &amp; stripes), language models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5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10/12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Issues of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MapReduce</a:t>
                      </a:r>
                      <a:r>
                        <a:rPr lang="en-US" altLang="zh-TW" sz="1800" baseline="0" dirty="0" smtClean="0"/>
                        <a:t> in Hadoop</a:t>
                      </a:r>
                      <a:endParaRPr lang="en-US" altLang="zh-TW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0714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10/19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Finding Similar Items 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6899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7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10/26</a:t>
                      </a:r>
                      <a:endParaRPr lang="zh-TW" altLang="en-US" sz="1800" dirty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Clustering</a:t>
                      </a:r>
                      <a:endParaRPr lang="zh-TW" altLang="en-US" sz="1800" dirty="0" smtClean="0"/>
                    </a:p>
                  </a:txBody>
                  <a:tcPr marT="45701" marB="45701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01" marB="45701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0066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8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</a:t>
                      </a:r>
                      <a:endParaRPr lang="zh-TW" altLang="en-US" sz="1800" dirty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Dimension reduction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(TA: Q&amp;A </a:t>
                      </a:r>
                      <a:r>
                        <a:rPr lang="en-US" altLang="zh-TW" sz="1800" baseline="0" dirty="0" smtClean="0"/>
                        <a:t>for </a:t>
                      </a:r>
                      <a:r>
                        <a:rPr lang="en-US" altLang="zh-TW" sz="1800" dirty="0" smtClean="0"/>
                        <a:t>homework, and term project proposal)</a:t>
                      </a:r>
                      <a:endParaRPr lang="zh-TW" altLang="en-US" sz="1800" dirty="0" smtClean="0"/>
                    </a:p>
                  </a:txBody>
                  <a:tcPr marT="45713" marB="45713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13" marB="45713"/>
                </a:tc>
                <a:extLst>
                  <a:ext uri="{0D108BD9-81ED-4DB2-BD59-A6C34878D82A}">
                    <a16:rowId xmlns:a16="http://schemas.microsoft.com/office/drawing/2014/main" val="95121995"/>
                  </a:ext>
                </a:extLst>
              </a:tr>
            </a:tbl>
          </a:graphicData>
        </a:graphic>
      </p:graphicFrame>
      <p:sp>
        <p:nvSpPr>
          <p:cNvPr id="49207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9208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9209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84411F-46C9-465B-80F4-2B30D5D3F198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smtClean="0"/>
          </a:p>
        </p:txBody>
      </p:sp>
      <p:sp>
        <p:nvSpPr>
          <p:cNvPr id="50179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018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018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4927713-9C9A-4FBE-8A45-C27E3BE28B3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graphicFrame>
        <p:nvGraphicFramePr>
          <p:cNvPr id="7" name="內容版面配置區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927710"/>
              </p:ext>
            </p:extLst>
          </p:nvPr>
        </p:nvGraphicFramePr>
        <p:xfrm>
          <a:off x="457200" y="1355725"/>
          <a:ext cx="8229600" cy="45275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9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Week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Date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Content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Reading</a:t>
                      </a:r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11/9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Recommendation Systems</a:t>
                      </a: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348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0000FF"/>
                          </a:solidFill>
                        </a:rPr>
                        <a:t>11/16</a:t>
                      </a:r>
                      <a:endParaRPr lang="zh-TW" altLang="en-US" sz="1800" dirty="0">
                        <a:solidFill>
                          <a:srgbClr val="0000FF"/>
                        </a:solidFill>
                      </a:endParaRPr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 (</a:t>
                      </a:r>
                      <a:r>
                        <a:rPr lang="en-US" altLang="zh-TW" sz="1800" b="1" dirty="0" smtClean="0"/>
                        <a:t>Midterm</a:t>
                      </a:r>
                      <a:r>
                        <a:rPr lang="en-US" altLang="zh-TW" sz="1800" b="1" baseline="0" dirty="0" smtClean="0"/>
                        <a:t> exam</a:t>
                      </a:r>
                      <a:r>
                        <a:rPr lang="en-US" altLang="zh-TW" sz="1800" baseline="0" dirty="0" smtClean="0"/>
                        <a:t>): to be confirmed</a:t>
                      </a:r>
                      <a:r>
                        <a:rPr lang="en-US" altLang="zh-TW" sz="1800" dirty="0" smtClean="0"/>
                        <a:t> 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32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11/23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PageRank</a:t>
                      </a:r>
                      <a:endParaRPr lang="zh-TW" altLang="en-US" sz="1800" dirty="0" smtClean="0"/>
                    </a:p>
                  </a:txBody>
                  <a:tcPr marT="45729" marB="45729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Due: Proposal</a:t>
                      </a:r>
                      <a:endParaRPr lang="zh-TW" altLang="en-US" sz="1800" dirty="0" smtClean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11/30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Link analysis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Mining social network graphs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12/14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Community detection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15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Large-scale machine learning</a:t>
                      </a:r>
                      <a:endParaRPr lang="zh-TW" altLang="en-US" sz="1800" dirty="0" smtClean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16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12/28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8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17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1/4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2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endParaRPr lang="zh-TW" altLang="en-US" sz="1800" dirty="0"/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640137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18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1/11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Term Project Presentation: Week 3</a:t>
                      </a:r>
                      <a:endParaRPr lang="zh-TW" altLang="en-US" sz="1800" dirty="0"/>
                    </a:p>
                  </a:txBody>
                  <a:tcPr marT="45729" marB="4572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1/12 Due: Final Report</a:t>
                      </a:r>
                      <a:endParaRPr lang="zh-TW" alt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 marT="45729" marB="45729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120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120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C07253-373E-4164-AA57-18B48E4F6A5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12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Grading Policy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Homework assignments and programming exercises: ~40%</a:t>
            </a:r>
          </a:p>
          <a:p>
            <a:pPr eaLnBrk="1" hangingPunct="1">
              <a:defRPr/>
            </a:pPr>
            <a:r>
              <a:rPr lang="en-US" altLang="zh-TW" dirty="0" smtClean="0"/>
              <a:t>Mid-term exam: ~30%</a:t>
            </a:r>
          </a:p>
          <a:p>
            <a:pPr eaLnBrk="1" hangingPunct="1">
              <a:defRPr/>
            </a:pPr>
            <a:r>
              <a:rPr lang="en-US" altLang="zh-TW" dirty="0" smtClean="0"/>
              <a:t>Term project: ~30%</a:t>
            </a:r>
          </a:p>
          <a:p>
            <a:pPr lvl="1" eaLnBrk="1" hangingPunct="1">
              <a:defRPr/>
            </a:pPr>
            <a:r>
              <a:rPr lang="en-US" altLang="zh-TW" dirty="0" smtClean="0"/>
              <a:t>Including proposal, presentation, and final report</a:t>
            </a:r>
          </a:p>
          <a:p>
            <a:pPr eaLnBrk="1" hangingPunct="1">
              <a:defRPr/>
            </a:pPr>
            <a:r>
              <a:rPr lang="en-US" altLang="zh-TW" dirty="0" smtClean="0"/>
              <a:t>All </a:t>
            </a:r>
            <a:r>
              <a:rPr lang="en-US" altLang="zh-TW" dirty="0" err="1" smtClean="0"/>
              <a:t>homeworks</a:t>
            </a:r>
            <a:r>
              <a:rPr lang="en-US" altLang="zh-TW" dirty="0" smtClean="0"/>
              <a:t>, projects, </a:t>
            </a:r>
            <a:r>
              <a:rPr lang="en-US" altLang="zh-TW" dirty="0"/>
              <a:t>and</a:t>
            </a:r>
            <a:r>
              <a:rPr lang="en-US" altLang="zh-TW" dirty="0" smtClean="0"/>
              <a:t> reports must be submitted before the deadline</a:t>
            </a:r>
          </a:p>
          <a:p>
            <a:pPr lvl="1" eaLnBrk="1" hangingPunct="1">
              <a:defRPr/>
            </a:pPr>
            <a:r>
              <a:rPr lang="en-US" altLang="zh-TW" dirty="0" smtClean="0"/>
              <a:t> *</a:t>
            </a:r>
            <a:r>
              <a:rPr lang="en-US" altLang="zh-TW" b="1" dirty="0" smtClean="0"/>
              <a:t>before*</a:t>
            </a:r>
            <a:r>
              <a:rPr lang="en-US" altLang="zh-TW" dirty="0" smtClean="0"/>
              <a:t> the end of the semester (</a:t>
            </a:r>
            <a:r>
              <a:rPr lang="en-US" altLang="zh-TW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dirty="0" smtClean="0"/>
              <a:t>)</a:t>
            </a:r>
          </a:p>
          <a:p>
            <a:pPr lvl="1" eaLnBrk="1" hangingPunct="1">
              <a:defRPr/>
            </a:pPr>
            <a:endParaRPr lang="en-US" altLang="zh-TW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325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325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7968BB3-E45F-4A82-BD15-B4BD029DC1C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32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z="4000" smtClean="0"/>
              <a:t>Homeworks and Projects</a:t>
            </a:r>
          </a:p>
        </p:txBody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TW" sz="2800" dirty="0" smtClean="0"/>
              <a:t>About </a:t>
            </a:r>
            <a:r>
              <a:rPr lang="en-US" altLang="zh-TW" sz="2800" dirty="0" smtClean="0">
                <a:solidFill>
                  <a:srgbClr val="0000FF"/>
                </a:solidFill>
              </a:rPr>
              <a:t>5</a:t>
            </a:r>
            <a:r>
              <a:rPr lang="en-US" altLang="zh-TW" sz="2800" dirty="0" smtClean="0"/>
              <a:t> programming </a:t>
            </a:r>
            <a:r>
              <a:rPr lang="en-US" altLang="zh-TW" sz="2800" dirty="0" smtClean="0"/>
              <a:t>exercises </a:t>
            </a:r>
            <a:r>
              <a:rPr lang="en-US" altLang="zh-TW" sz="2800" dirty="0" smtClean="0">
                <a:solidFill>
                  <a:srgbClr val="FF0000"/>
                </a:solidFill>
              </a:rPr>
              <a:t>+ one quiz or HW#0</a:t>
            </a:r>
            <a:endParaRPr lang="en-US" altLang="zh-TW" sz="2800" dirty="0" smtClean="0">
              <a:solidFill>
                <a:srgbClr val="FF0000"/>
              </a:solidFill>
            </a:endParaRP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 smtClean="0">
                <a:solidFill>
                  <a:srgbClr val="FF0000"/>
                </a:solidFill>
              </a:rPr>
              <a:t>2 </a:t>
            </a:r>
            <a:r>
              <a:rPr lang="en-US" altLang="zh-TW" sz="2400" dirty="0" smtClean="0"/>
              <a:t>students per team)</a:t>
            </a:r>
          </a:p>
          <a:p>
            <a:pPr lvl="1" eaLnBrk="1" hangingPunct="1"/>
            <a:r>
              <a:rPr lang="en-US" altLang="zh-TW" sz="2400" dirty="0" smtClean="0"/>
              <a:t>Analysis on open “big” data set</a:t>
            </a:r>
          </a:p>
          <a:p>
            <a:pPr lvl="2" eaLnBrk="1" hangingPunct="1"/>
            <a:r>
              <a:rPr lang="en-US" altLang="zh-TW" sz="2000" dirty="0" smtClean="0"/>
              <a:t>E.g. selected datasets from </a:t>
            </a:r>
            <a:r>
              <a:rPr lang="en-US" altLang="zh-TW" sz="2000" dirty="0" smtClean="0">
                <a:solidFill>
                  <a:srgbClr val="0000FF"/>
                </a:solidFill>
              </a:rPr>
              <a:t>UCI Machine Learning repository,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kaggle</a:t>
            </a:r>
            <a:r>
              <a:rPr lang="en-US" altLang="zh-TW" sz="2000" dirty="0" smtClean="0">
                <a:solidFill>
                  <a:srgbClr val="0000FF"/>
                </a:solidFill>
              </a:rPr>
              <a:t>, AI cup, …</a:t>
            </a:r>
          </a:p>
          <a:p>
            <a:pPr lvl="1" eaLnBrk="1" hangingPunct="1"/>
            <a:r>
              <a:rPr lang="en-US" altLang="zh-TW" sz="2400" dirty="0" smtClean="0">
                <a:solidFill>
                  <a:srgbClr val="FF0000"/>
                </a:solidFill>
              </a:rPr>
              <a:t>Parallel</a:t>
            </a:r>
            <a:r>
              <a:rPr lang="en-US" altLang="zh-TW" sz="2400" dirty="0" smtClean="0">
                <a:solidFill>
                  <a:srgbClr val="0000FF"/>
                </a:solidFill>
              </a:rPr>
              <a:t> programming is different from sequential!</a:t>
            </a:r>
          </a:p>
          <a:p>
            <a:pPr eaLnBrk="1" hangingPunct="1"/>
            <a:r>
              <a:rPr lang="en-US" altLang="zh-TW" sz="2800" dirty="0" smtClean="0"/>
              <a:t>The term project (to be detailed later)</a:t>
            </a:r>
          </a:p>
          <a:p>
            <a:pPr lvl="1" eaLnBrk="1" hangingPunct="1"/>
            <a:r>
              <a:rPr lang="en-US" altLang="zh-TW" sz="2400" dirty="0" smtClean="0"/>
              <a:t>Team-based (&lt;= </a:t>
            </a:r>
            <a:r>
              <a:rPr lang="en-US" altLang="zh-TW" sz="2400" dirty="0">
                <a:solidFill>
                  <a:srgbClr val="FF0000"/>
                </a:solidFill>
              </a:rPr>
              <a:t>2 </a:t>
            </a:r>
            <a:r>
              <a:rPr lang="en-US" altLang="zh-TW" sz="2400" dirty="0"/>
              <a:t>students per team)</a:t>
            </a:r>
            <a:endParaRPr lang="en-US" altLang="zh-TW" sz="2400" dirty="0" smtClean="0"/>
          </a:p>
          <a:p>
            <a:pPr lvl="2" eaLnBrk="1" hangingPunct="1"/>
            <a:r>
              <a:rPr lang="en-US" altLang="zh-TW" sz="2000" dirty="0" smtClean="0"/>
              <a:t>e.g. extension to exercises, system development, or joining competitions, …</a:t>
            </a:r>
            <a:endParaRPr lang="en-US" altLang="zh-TW" dirty="0" smtClean="0"/>
          </a:p>
          <a:p>
            <a:pPr eaLnBrk="1" hangingPunct="1"/>
            <a:r>
              <a:rPr lang="en-US" altLang="zh-TW" sz="2800" dirty="0" smtClean="0"/>
              <a:t>Responsibility of each member must be specified in the document for team-based works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[TBD] Quiz or Homework #0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To get each student familiar with the distributed platform or programming environment needed for the </a:t>
            </a:r>
            <a:r>
              <a:rPr lang="en-US" altLang="zh-TW" dirty="0" err="1" smtClean="0"/>
              <a:t>homeworks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A quiz on installing/configuring the distributed platform</a:t>
            </a:r>
          </a:p>
          <a:p>
            <a:pPr lvl="1"/>
            <a:r>
              <a:rPr lang="en-US" altLang="zh-TW" dirty="0" smtClean="0"/>
              <a:t>Or a first homework #0 which analyzes a small dataset using simple statistics in any programming environment</a:t>
            </a:r>
          </a:p>
          <a:p>
            <a:pPr lvl="1"/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796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Information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Course Website: </a:t>
            </a:r>
            <a:r>
              <a:rPr lang="en-US" altLang="zh-TW" sz="2400" dirty="0" smtClean="0">
                <a:hlinkClick r:id="rId3"/>
              </a:rPr>
              <a:t>https://chriswjh.github.io/BDM/</a:t>
            </a:r>
            <a:endParaRPr lang="en-US" altLang="zh-TW" sz="2400" dirty="0" smtClean="0"/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You can check the latest announcements and updates of schedule, slides, and </a:t>
            </a:r>
            <a:r>
              <a:rPr lang="en-US" altLang="zh-TW" sz="2000" dirty="0" err="1" smtClean="0"/>
              <a:t>homeworks</a:t>
            </a:r>
            <a:endParaRPr lang="en-US" altLang="zh-TW" sz="2000" dirty="0" smtClean="0"/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Time: 9:10am-12:00pm, Thu.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Classroom: </a:t>
            </a:r>
            <a:r>
              <a:rPr lang="en-US" altLang="zh-TW" sz="2400" dirty="0" smtClean="0">
                <a:solidFill>
                  <a:srgbClr val="FF0000"/>
                </a:solidFill>
              </a:rPr>
              <a:t>R404, Pioneer Building </a:t>
            </a:r>
            <a:br>
              <a:rPr lang="en-US" altLang="zh-TW" sz="2400" dirty="0" smtClean="0">
                <a:solidFill>
                  <a:srgbClr val="FF0000"/>
                </a:solidFill>
              </a:rPr>
            </a:br>
            <a:r>
              <a:rPr lang="en-US" altLang="zh-TW" sz="2400" dirty="0" smtClean="0">
                <a:solidFill>
                  <a:srgbClr val="FF0000"/>
                </a:solidFill>
              </a:rPr>
              <a:t>(classroom change, effective from Sep.21, 2023)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Classes will be in-person, and course sessions will be recorded using </a:t>
            </a:r>
            <a:r>
              <a:rPr lang="en-US" altLang="zh-TW" sz="2400" dirty="0" err="1" smtClean="0">
                <a:solidFill>
                  <a:srgbClr val="0000FF"/>
                </a:solidFill>
              </a:rPr>
              <a:t>i</a:t>
            </a:r>
            <a:r>
              <a:rPr lang="en-US" altLang="zh-TW" sz="2400" dirty="0" smtClean="0">
                <a:solidFill>
                  <a:srgbClr val="0000FF"/>
                </a:solidFill>
              </a:rPr>
              <a:t>-School+</a:t>
            </a:r>
            <a:r>
              <a:rPr lang="en-US" altLang="zh-TW" sz="2400" dirty="0" smtClean="0"/>
              <a:t> and </a:t>
            </a:r>
            <a:r>
              <a:rPr lang="en-US" altLang="zh-TW" sz="2400" dirty="0" smtClean="0">
                <a:solidFill>
                  <a:srgbClr val="0000FF"/>
                </a:solidFill>
              </a:rPr>
              <a:t>Teams</a:t>
            </a:r>
            <a:r>
              <a:rPr lang="en-US" altLang="zh-TW" sz="2400" dirty="0" smtClean="0"/>
              <a:t> whenever possible</a:t>
            </a:r>
          </a:p>
          <a:p>
            <a:pPr eaLnBrk="1" hangingPunct="1">
              <a:lnSpc>
                <a:spcPct val="80000"/>
              </a:lnSpc>
            </a:pPr>
            <a:endParaRPr lang="en-US" altLang="zh-TW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529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530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4A8BE8-E730-446A-92B2-06DD97B52A7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553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Homework Submission</a:t>
            </a:r>
          </a:p>
        </p:txBody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 smtClean="0"/>
              <a:t>Written exercises</a:t>
            </a:r>
          </a:p>
          <a:p>
            <a:pPr lvl="1" eaLnBrk="1" hangingPunct="1">
              <a:defRPr/>
            </a:pPr>
            <a:r>
              <a:rPr lang="en-US" altLang="zh-TW" dirty="0" smtClean="0"/>
              <a:t>To hand-in in class</a:t>
            </a:r>
          </a:p>
          <a:p>
            <a:pPr eaLnBrk="1" hangingPunct="1">
              <a:defRPr/>
            </a:pPr>
            <a:r>
              <a:rPr lang="en-US" altLang="zh-TW" dirty="0" smtClean="0"/>
              <a:t>Programming exercises/programs/project proposals/reports</a:t>
            </a:r>
          </a:p>
          <a:p>
            <a:pPr lvl="1" eaLnBrk="1" hangingPunct="1">
              <a:defRPr/>
            </a:pPr>
            <a:r>
              <a:rPr lang="en-US" altLang="zh-TW" dirty="0" smtClean="0"/>
              <a:t>To be submitted directly to the TA</a:t>
            </a:r>
          </a:p>
          <a:p>
            <a:pPr lvl="2" eaLnBrk="1" hangingPunct="1">
              <a:defRPr/>
            </a:pPr>
            <a:r>
              <a:rPr lang="en-US" altLang="zh-TW" dirty="0" smtClean="0"/>
              <a:t>Homework submission site: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</a:t>
            </a:r>
          </a:p>
          <a:p>
            <a:pPr eaLnBrk="1" hangingPunct="1">
              <a:defRPr/>
            </a:pPr>
            <a:r>
              <a:rPr lang="en-US" altLang="zh-TW" dirty="0" smtClean="0"/>
              <a:t>Your score will be deducted when there’s delay in homework submission</a:t>
            </a:r>
          </a:p>
          <a:p>
            <a:pPr lvl="1" eaLnBrk="1" hangingPunct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The longer the delay, the higher the deduction</a:t>
            </a:r>
          </a:p>
          <a:p>
            <a:pPr lvl="2" eaLnBrk="1" hangingPunct="1">
              <a:defRPr/>
            </a:pPr>
            <a:endParaRPr lang="en-US" altLang="zh-TW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Notes on Homeworks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Rule 1: </a:t>
            </a:r>
            <a:r>
              <a:rPr lang="en-US" altLang="zh-TW" dirty="0" smtClean="0">
                <a:solidFill>
                  <a:srgbClr val="FF0000"/>
                </a:solidFill>
              </a:rPr>
              <a:t>Plagiarism is strictly prohibited</a:t>
            </a:r>
            <a:r>
              <a:rPr lang="en-US" altLang="zh-TW" dirty="0" smtClean="0"/>
              <a:t>.</a:t>
            </a:r>
          </a:p>
          <a:p>
            <a:pPr lvl="1">
              <a:defRPr/>
            </a:pPr>
            <a:r>
              <a:rPr lang="en-US" altLang="zh-TW" dirty="0" smtClean="0"/>
              <a:t>Near-duplicate codes will get equal and minimum basic scores</a:t>
            </a:r>
          </a:p>
          <a:p>
            <a:pPr>
              <a:defRPr/>
            </a:pPr>
            <a:r>
              <a:rPr lang="en-US" altLang="zh-TW" dirty="0" smtClean="0"/>
              <a:t>Rule 2: </a:t>
            </a:r>
            <a:r>
              <a:rPr lang="en-US" altLang="zh-TW" dirty="0" smtClean="0">
                <a:solidFill>
                  <a:srgbClr val="0000FF"/>
                </a:solidFill>
              </a:rPr>
              <a:t>Clear documentation is required </a:t>
            </a:r>
            <a:r>
              <a:rPr lang="en-US" altLang="zh-TW" dirty="0" smtClean="0"/>
              <a:t>in your system projects.</a:t>
            </a:r>
          </a:p>
          <a:p>
            <a:pPr lvl="1">
              <a:defRPr/>
            </a:pPr>
            <a:r>
              <a:rPr lang="en-US" altLang="zh-TW" dirty="0" smtClean="0"/>
              <a:t>Instructions on downloading, installing, configuring, and executing your code and </a:t>
            </a:r>
            <a:r>
              <a:rPr lang="en-US" altLang="zh-TW" dirty="0"/>
              <a:t>o</a:t>
            </a:r>
            <a:r>
              <a:rPr lang="en-US" altLang="zh-TW" dirty="0" smtClean="0"/>
              <a:t>pen source library, APIs, or codes must be submitted</a:t>
            </a:r>
          </a:p>
          <a:p>
            <a:pPr lvl="1">
              <a:defRPr/>
            </a:pPr>
            <a:r>
              <a:rPr lang="en-US" altLang="zh-TW" dirty="0" smtClean="0"/>
              <a:t>Package control is recommended</a:t>
            </a:r>
            <a:endParaRPr lang="zh-TW" altLang="en-US" dirty="0"/>
          </a:p>
        </p:txBody>
      </p:sp>
      <p:sp>
        <p:nvSpPr>
          <p:cNvPr id="573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73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73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B0C974D-2428-4460-B5C2-0B9306E20E6E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the Exams</a:t>
            </a:r>
            <a:endParaRPr lang="zh-TW" altLang="en-US" smtClean="0"/>
          </a:p>
        </p:txBody>
      </p:sp>
      <p:sp>
        <p:nvSpPr>
          <p:cNvPr id="583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Midterm exam</a:t>
            </a:r>
          </a:p>
          <a:p>
            <a:pPr lvl="1"/>
            <a:r>
              <a:rPr lang="en-US" altLang="zh-TW" dirty="0" smtClean="0"/>
              <a:t>Date: </a:t>
            </a:r>
            <a:r>
              <a:rPr lang="en-US" altLang="zh-TW" dirty="0" smtClean="0">
                <a:solidFill>
                  <a:srgbClr val="FF0000"/>
                </a:solidFill>
              </a:rPr>
              <a:t>Nov. 16, 2023 </a:t>
            </a:r>
            <a:r>
              <a:rPr lang="en-US" altLang="zh-TW" dirty="0" smtClean="0"/>
              <a:t>(to be confirmed)</a:t>
            </a:r>
          </a:p>
          <a:p>
            <a:pPr lvl="1"/>
            <a:r>
              <a:rPr lang="en-US" altLang="zh-TW" dirty="0" smtClean="0"/>
              <a:t>Range: </a:t>
            </a:r>
            <a:r>
              <a:rPr lang="en-US" altLang="zh-TW" b="1" dirty="0" smtClean="0"/>
              <a:t>(TBD)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Question Types: Calculation, Short Answer, True-False, Multiple Choice</a:t>
            </a:r>
          </a:p>
          <a:p>
            <a:r>
              <a:rPr lang="en-US" altLang="zh-TW" dirty="0" smtClean="0"/>
              <a:t>Time: 9:10-12:00</a:t>
            </a:r>
          </a:p>
          <a:p>
            <a:r>
              <a:rPr lang="en-US" altLang="zh-TW" dirty="0" smtClean="0"/>
              <a:t>Location: </a:t>
            </a:r>
            <a:r>
              <a:rPr lang="en-US" altLang="zh-TW" dirty="0">
                <a:solidFill>
                  <a:srgbClr val="0000FF"/>
                </a:solidFill>
              </a:rPr>
              <a:t>R231, Technology Building</a:t>
            </a:r>
            <a:endParaRPr lang="en-US" altLang="zh-TW" dirty="0" smtClean="0">
              <a:solidFill>
                <a:srgbClr val="0000FF"/>
              </a:solidFill>
            </a:endParaRPr>
          </a:p>
          <a:p>
            <a:r>
              <a:rPr lang="en-US" altLang="zh-TW" dirty="0" smtClean="0"/>
              <a:t>The exam will be </a:t>
            </a:r>
            <a:r>
              <a:rPr lang="en-US" altLang="zh-TW" dirty="0" smtClean="0">
                <a:solidFill>
                  <a:srgbClr val="FF0000"/>
                </a:solidFill>
              </a:rPr>
              <a:t>open-book</a:t>
            </a:r>
            <a:r>
              <a:rPr lang="en-US" altLang="zh-TW" dirty="0" smtClean="0"/>
              <a:t>, but </a:t>
            </a:r>
            <a:r>
              <a:rPr lang="en-US" altLang="zh-TW" dirty="0" smtClean="0">
                <a:solidFill>
                  <a:srgbClr val="FF0000"/>
                </a:solidFill>
              </a:rPr>
              <a:t>ALL electronic devices are prohibited!</a:t>
            </a:r>
            <a:endParaRPr lang="zh-TW" altLang="en-US" dirty="0" smtClean="0">
              <a:solidFill>
                <a:srgbClr val="FF0000"/>
              </a:solidFill>
            </a:endParaRPr>
          </a:p>
        </p:txBody>
      </p:sp>
      <p:sp>
        <p:nvSpPr>
          <p:cNvPr id="5837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837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837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81BE0CC-B048-4076-A8DA-E8BB7FBD4A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About Programming Exercises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zh-TW" dirty="0" smtClean="0"/>
              <a:t>For 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</a:t>
            </a:r>
            <a:r>
              <a:rPr lang="en-US" altLang="zh-TW" dirty="0" smtClean="0">
                <a:solidFill>
                  <a:srgbClr val="0000FF"/>
                </a:solidFill>
              </a:rPr>
              <a:t>Spark</a:t>
            </a:r>
            <a:r>
              <a:rPr lang="en-US" altLang="zh-TW" dirty="0" smtClean="0"/>
              <a:t> platform with </a:t>
            </a:r>
            <a:r>
              <a:rPr lang="en-US" altLang="zh-TW" dirty="0" smtClean="0">
                <a:solidFill>
                  <a:srgbClr val="0000FF"/>
                </a:solidFill>
              </a:rPr>
              <a:t>at least two </a:t>
            </a:r>
            <a:r>
              <a:rPr lang="en-US" altLang="zh-TW" dirty="0" smtClean="0"/>
              <a:t>computer nodes (VMs)</a:t>
            </a:r>
          </a:p>
          <a:p>
            <a:pPr lvl="2">
              <a:defRPr/>
            </a:pPr>
            <a:r>
              <a:rPr lang="en-US" altLang="zh-TW" dirty="0" smtClean="0"/>
              <a:t>Or Java/Scala/R programming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/>
              <a:t>For non-CS students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Python</a:t>
            </a:r>
            <a:r>
              <a:rPr lang="en-US" altLang="zh-TW" dirty="0" smtClean="0"/>
              <a:t> programming on Google </a:t>
            </a:r>
            <a:r>
              <a:rPr lang="en-US" altLang="zh-TW" dirty="0" err="1" smtClean="0"/>
              <a:t>CoLab</a:t>
            </a:r>
            <a:r>
              <a:rPr lang="en-US" altLang="zh-TW" dirty="0" smtClean="0"/>
              <a:t>, a 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environment, or any existing platforms</a:t>
            </a:r>
          </a:p>
          <a:p>
            <a:pPr lvl="2">
              <a:defRPr/>
            </a:pPr>
            <a:r>
              <a:rPr lang="en-US" altLang="zh-TW" dirty="0" smtClean="0"/>
              <a:t>To submit: source code, documentation, and execution result (</a:t>
            </a:r>
            <a:r>
              <a:rPr lang="en-US" altLang="zh-TW" dirty="0" err="1" smtClean="0"/>
              <a:t>Jupyter</a:t>
            </a:r>
            <a:r>
              <a:rPr lang="en-US" altLang="zh-TW" dirty="0" smtClean="0"/>
              <a:t> notebook file showing the analysis result and efficiency)</a:t>
            </a:r>
          </a:p>
          <a:p>
            <a:pPr lvl="1">
              <a:defRPr/>
            </a:pPr>
            <a:r>
              <a:rPr lang="en-US" altLang="zh-TW" dirty="0" smtClean="0"/>
              <a:t>Or open source package such as Weka</a:t>
            </a:r>
          </a:p>
          <a:p>
            <a:pPr lvl="2">
              <a:defRPr/>
            </a:pPr>
            <a:r>
              <a:rPr lang="en-US" altLang="zh-TW" dirty="0" smtClean="0"/>
              <a:t>To submit: document (analysis steps), and execution result (screenshot or log file showing the analysis result and efficiency)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[Warning] You have to handle ALL instances in the </a:t>
            </a:r>
            <a:r>
              <a:rPr lang="en-US" altLang="zh-TW" dirty="0">
                <a:solidFill>
                  <a:srgbClr val="FF0000"/>
                </a:solidFill>
              </a:rPr>
              <a:t>“big” </a:t>
            </a:r>
            <a:r>
              <a:rPr lang="en-US" altLang="zh-TW" dirty="0" smtClean="0">
                <a:solidFill>
                  <a:srgbClr val="FF0000"/>
                </a:solidFill>
              </a:rPr>
              <a:t>dataset!</a:t>
            </a:r>
            <a:endParaRPr lang="en-US" altLang="zh-TW" dirty="0" smtClean="0"/>
          </a:p>
        </p:txBody>
      </p:sp>
      <p:sp>
        <p:nvSpPr>
          <p:cNvPr id="5939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5939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5939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E5F9C85-2E1A-4AD8-B096-C5B7AC8814F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/>
              <a:t>For CS students, it’s important to get familiar with: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System structure </a:t>
            </a:r>
            <a:r>
              <a:rPr lang="en-US" altLang="zh-TW" dirty="0" smtClean="0"/>
              <a:t>design and management in cloud computing, or edge computing</a:t>
            </a:r>
          </a:p>
          <a:p>
            <a:pPr lvl="2">
              <a:defRPr/>
            </a:pPr>
            <a:r>
              <a:rPr lang="en-US" altLang="zh-TW" dirty="0" smtClean="0"/>
              <a:t>Cloud system architect, cloud analyst, …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Platform and framework </a:t>
            </a:r>
            <a:r>
              <a:rPr lang="en-US" altLang="zh-TW" dirty="0" smtClean="0"/>
              <a:t>installation, configuration, and big data management (Linux, Hadoop, Spark, …)</a:t>
            </a:r>
          </a:p>
          <a:p>
            <a:pPr lvl="2">
              <a:defRPr/>
            </a:pPr>
            <a:r>
              <a:rPr lang="en-US" altLang="zh-TW" dirty="0" smtClean="0"/>
              <a:t>E.g. Server management, data center management</a:t>
            </a:r>
          </a:p>
          <a:p>
            <a:pPr lvl="1">
              <a:defRPr/>
            </a:pPr>
            <a:r>
              <a:rPr lang="en-US" altLang="zh-TW" dirty="0" smtClean="0"/>
              <a:t>Parallel programming in distributed frameworks to better utilize more computer nodes</a:t>
            </a:r>
          </a:p>
          <a:p>
            <a:pPr lvl="2">
              <a:defRPr/>
            </a:pPr>
            <a:r>
              <a:rPr lang="en-US" altLang="zh-TW" dirty="0" smtClean="0"/>
              <a:t>To make </a:t>
            </a:r>
            <a:r>
              <a:rPr lang="en-US" altLang="zh-TW" dirty="0" smtClean="0">
                <a:solidFill>
                  <a:srgbClr val="0000FF"/>
                </a:solidFill>
              </a:rPr>
              <a:t>more flexible and powerful</a:t>
            </a:r>
            <a:r>
              <a:rPr lang="en-US" altLang="zh-TW" dirty="0" smtClean="0"/>
              <a:t> analysis possible</a:t>
            </a:r>
          </a:p>
          <a:p>
            <a:pPr lvl="1">
              <a:defRPr/>
            </a:pPr>
            <a:r>
              <a:rPr lang="en-US" altLang="zh-TW" dirty="0" smtClean="0"/>
              <a:t>To analyze real “big” data, instead of “toy” datasets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6042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042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042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9E90DA-FB92-4815-8725-A11B56B9BC5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Different Standards?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For non-CS students, it’s more important to get familiar with:</a:t>
            </a:r>
          </a:p>
          <a:p>
            <a:pPr lvl="1">
              <a:defRPr/>
            </a:pPr>
            <a:r>
              <a:rPr lang="en-US" altLang="zh-TW" dirty="0" smtClean="0"/>
              <a:t>Big data analytics concepts</a:t>
            </a:r>
          </a:p>
          <a:p>
            <a:pPr lvl="2">
              <a:defRPr/>
            </a:pPr>
            <a:r>
              <a:rPr lang="en-US" altLang="zh-TW" dirty="0" smtClean="0"/>
              <a:t>Tools, inputs, outputs</a:t>
            </a:r>
          </a:p>
          <a:p>
            <a:pPr lvl="1">
              <a:defRPr/>
            </a:pPr>
            <a:r>
              <a:rPr lang="en-US" altLang="zh-TW" dirty="0" smtClean="0"/>
              <a:t>How to analyze the real “big” data</a:t>
            </a:r>
          </a:p>
          <a:p>
            <a:pPr lvl="2">
              <a:defRPr/>
            </a:pPr>
            <a:r>
              <a:rPr lang="en-US" altLang="zh-TW" dirty="0" smtClean="0"/>
              <a:t>E.g. financial big data such as market indexes, technical indicators, economic indicators, financial news, social media, …</a:t>
            </a:r>
          </a:p>
          <a:p>
            <a:pPr lvl="1">
              <a:defRPr/>
            </a:pPr>
            <a:r>
              <a:rPr lang="en-US" altLang="zh-TW" dirty="0" smtClean="0"/>
              <a:t>How to </a:t>
            </a:r>
            <a:r>
              <a:rPr lang="en-US" altLang="zh-TW" dirty="0" smtClean="0">
                <a:solidFill>
                  <a:srgbClr val="0000FF"/>
                </a:solidFill>
              </a:rPr>
              <a:t>interpret</a:t>
            </a:r>
            <a:r>
              <a:rPr lang="en-US" altLang="zh-TW" dirty="0" smtClean="0"/>
              <a:t> the results</a:t>
            </a:r>
          </a:p>
          <a:p>
            <a:pPr lvl="2">
              <a:defRPr/>
            </a:pPr>
            <a:r>
              <a:rPr lang="en-US" altLang="zh-TW" dirty="0" smtClean="0"/>
              <a:t>Trends, patterns, relations discovered and their meanings</a:t>
            </a:r>
            <a:endParaRPr lang="zh-TW" altLang="en-US" dirty="0"/>
          </a:p>
        </p:txBody>
      </p:sp>
      <p:sp>
        <p:nvSpPr>
          <p:cNvPr id="614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14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A7DE129-4957-41A8-A497-D960296DC93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24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24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38AE516-27DA-428A-AC0D-77D64043F3B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624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About the Term Project</a:t>
            </a:r>
          </a:p>
        </p:txBody>
      </p:sp>
      <p:sp>
        <p:nvSpPr>
          <p:cNvPr id="1741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 smtClean="0"/>
              <a:t>System development</a:t>
            </a:r>
          </a:p>
          <a:p>
            <a:pPr lvl="1" eaLnBrk="1" hangingPunct="1">
              <a:defRPr/>
            </a:pPr>
            <a:r>
              <a:rPr lang="en-US" altLang="zh-TW" sz="2400" dirty="0"/>
              <a:t>For CS </a:t>
            </a:r>
            <a:r>
              <a:rPr lang="en-US" altLang="zh-TW" sz="2400" dirty="0" smtClean="0"/>
              <a:t>students: </a:t>
            </a:r>
            <a:r>
              <a:rPr lang="en-US" altLang="zh-TW" sz="2400" dirty="0"/>
              <a:t>You can either write your own program, or </a:t>
            </a:r>
            <a:r>
              <a:rPr lang="en-US" altLang="zh-TW" sz="2400" dirty="0">
                <a:solidFill>
                  <a:srgbClr val="0000FF"/>
                </a:solidFill>
              </a:rPr>
              <a:t>call existing open source code or library</a:t>
            </a:r>
            <a:r>
              <a:rPr lang="en-US" altLang="zh-TW" sz="2400" dirty="0"/>
              <a:t> (but NOT only executing existing binary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>
                <a:solidFill>
                  <a:srgbClr val="0000FF"/>
                </a:solidFill>
              </a:rPr>
              <a:t>E.g. Hadoop, Spark, </a:t>
            </a:r>
            <a:r>
              <a:rPr lang="en-US" altLang="zh-TW" sz="2000" dirty="0" err="1">
                <a:solidFill>
                  <a:srgbClr val="0000FF"/>
                </a:solidFill>
              </a:rPr>
              <a:t>TensroFlow</a:t>
            </a:r>
            <a:r>
              <a:rPr lang="en-US" altLang="zh-TW" sz="2000" dirty="0">
                <a:solidFill>
                  <a:srgbClr val="0000FF"/>
                </a:solidFill>
              </a:rPr>
              <a:t>, </a:t>
            </a:r>
            <a:r>
              <a:rPr lang="en-US" altLang="zh-TW" sz="2000" dirty="0" err="1" smtClean="0">
                <a:solidFill>
                  <a:srgbClr val="0000FF"/>
                </a:solidFill>
              </a:rPr>
              <a:t>Keras</a:t>
            </a:r>
            <a:r>
              <a:rPr lang="en-US" altLang="zh-TW" sz="2000" dirty="0" smtClean="0">
                <a:solidFill>
                  <a:srgbClr val="0000FF"/>
                </a:solidFill>
              </a:rPr>
              <a:t>, …</a:t>
            </a:r>
            <a:endParaRPr lang="en-US" altLang="zh-TW" sz="2000" dirty="0"/>
          </a:p>
          <a:p>
            <a:pPr lvl="1" eaLnBrk="1" hangingPunct="1">
              <a:defRPr/>
            </a:pPr>
            <a:r>
              <a:rPr lang="en-US" altLang="zh-TW" sz="2400" dirty="0" smtClean="0"/>
              <a:t>For non-CS students: </a:t>
            </a:r>
            <a:r>
              <a:rPr lang="en-US" altLang="zh-TW" sz="2400" dirty="0"/>
              <a:t>You can also execute open source package such as </a:t>
            </a:r>
            <a:r>
              <a:rPr lang="en-US" altLang="zh-TW" sz="2400" dirty="0" smtClean="0"/>
              <a:t>Weka, …</a:t>
            </a:r>
            <a:endParaRPr lang="en-US" altLang="zh-TW" sz="2400" dirty="0"/>
          </a:p>
          <a:p>
            <a:pPr lvl="2" eaLnBrk="1" hangingPunct="1">
              <a:defRPr/>
            </a:pPr>
            <a:r>
              <a:rPr lang="en-US" altLang="zh-TW" sz="2000" dirty="0" smtClean="0">
                <a:solidFill>
                  <a:srgbClr val="FF0000"/>
                </a:solidFill>
              </a:rPr>
              <a:t>But, be </a:t>
            </a:r>
            <a:r>
              <a:rPr lang="en-US" altLang="zh-TW" sz="2000" dirty="0">
                <a:solidFill>
                  <a:srgbClr val="FF0000"/>
                </a:solidFill>
              </a:rPr>
              <a:t>careful about the “big” data size</a:t>
            </a:r>
            <a:r>
              <a:rPr lang="en-US" altLang="zh-TW" sz="2000" dirty="0" smtClean="0">
                <a:solidFill>
                  <a:srgbClr val="FF0000"/>
                </a:solidFill>
              </a:rPr>
              <a:t>!</a:t>
            </a:r>
            <a:endParaRPr lang="en-US" altLang="zh-TW" dirty="0" smtClean="0"/>
          </a:p>
          <a:p>
            <a:pPr>
              <a:defRPr/>
            </a:pPr>
            <a:r>
              <a:rPr lang="en-US" altLang="zh-TW" sz="2800" dirty="0" smtClean="0"/>
              <a:t>Competition</a:t>
            </a:r>
          </a:p>
          <a:p>
            <a:pPr lvl="1">
              <a:defRPr/>
            </a:pPr>
            <a:r>
              <a:rPr lang="en-US" altLang="zh-TW" sz="2400" dirty="0" smtClean="0">
                <a:solidFill>
                  <a:srgbClr val="0000FF"/>
                </a:solidFill>
              </a:rPr>
              <a:t>AI cup </a:t>
            </a:r>
            <a:r>
              <a:rPr lang="en-US" altLang="zh-TW" sz="2400" dirty="0">
                <a:solidFill>
                  <a:srgbClr val="0000FF"/>
                </a:solidFill>
              </a:rPr>
              <a:t>2023: </a:t>
            </a:r>
            <a:r>
              <a:rPr lang="en-US" altLang="zh-TW" sz="2400" dirty="0">
                <a:solidFill>
                  <a:srgbClr val="0000FF"/>
                </a:solidFill>
                <a:hlinkClick r:id="rId3"/>
              </a:rPr>
              <a:t>https://</a:t>
            </a:r>
            <a:r>
              <a:rPr lang="en-US" altLang="zh-TW" sz="2400" dirty="0" smtClean="0">
                <a:solidFill>
                  <a:srgbClr val="0000FF"/>
                </a:solidFill>
                <a:hlinkClick r:id="rId3"/>
              </a:rPr>
              <a:t>www.aicup.tw/copy-of-ai-cup-2023-1</a:t>
            </a:r>
            <a:r>
              <a:rPr lang="en-US" altLang="zh-TW" sz="2400" dirty="0" smtClean="0">
                <a:solidFill>
                  <a:srgbClr val="0000FF"/>
                </a:solidFill>
              </a:rPr>
              <a:t> </a:t>
            </a:r>
            <a:endParaRPr lang="en-US" altLang="zh-TW" sz="2400" dirty="0" smtClean="0"/>
          </a:p>
          <a:p>
            <a:pPr>
              <a:defRPr/>
            </a:pPr>
            <a:r>
              <a:rPr lang="en-US" altLang="zh-TW" sz="2800" dirty="0" smtClean="0"/>
              <a:t>Data analysis using </a:t>
            </a:r>
            <a:r>
              <a:rPr lang="en-US" altLang="zh-TW" sz="2800" dirty="0"/>
              <a:t>open datasets </a:t>
            </a:r>
            <a:r>
              <a:rPr lang="en-US" altLang="zh-TW" sz="2800" dirty="0" smtClean="0"/>
              <a:t>is </a:t>
            </a:r>
            <a:r>
              <a:rPr lang="en-US" altLang="zh-TW" sz="2800" dirty="0"/>
              <a:t>*suggested* </a:t>
            </a:r>
            <a:r>
              <a:rPr lang="en-US" altLang="zh-TW" sz="2800" dirty="0" smtClean="0"/>
              <a:t>in </a:t>
            </a:r>
            <a:r>
              <a:rPr lang="en-US" altLang="zh-TW" sz="2800" dirty="0"/>
              <a:t>your project</a:t>
            </a:r>
          </a:p>
          <a:p>
            <a:pPr lvl="1">
              <a:defRPr/>
            </a:pPr>
            <a:r>
              <a:rPr lang="en-US" altLang="zh-TW" sz="2400" dirty="0">
                <a:solidFill>
                  <a:srgbClr val="0000FF"/>
                </a:solidFill>
              </a:rPr>
              <a:t>E.g. UCI Machine Learning repository, </a:t>
            </a:r>
            <a:r>
              <a:rPr lang="en-US" altLang="zh-TW" sz="2400" dirty="0" err="1">
                <a:solidFill>
                  <a:srgbClr val="0000FF"/>
                </a:solidFill>
              </a:rPr>
              <a:t>kaggle</a:t>
            </a:r>
            <a:r>
              <a:rPr lang="en-US" altLang="zh-TW" sz="2400" dirty="0" smtClean="0">
                <a:solidFill>
                  <a:srgbClr val="0000FF"/>
                </a:solidFill>
              </a:rPr>
              <a:t>, …</a:t>
            </a:r>
            <a:endParaRPr lang="en-US" altLang="zh-TW" sz="2400" dirty="0">
              <a:solidFill>
                <a:srgbClr val="0000FF"/>
              </a:solidFill>
            </a:endParaRPr>
          </a:p>
          <a:p>
            <a:pPr lvl="2" eaLnBrk="1" hangingPunct="1">
              <a:defRPr/>
            </a:pPr>
            <a:endParaRPr lang="en-US" altLang="zh-TW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About AI cup 2023 Competition</a:t>
            </a:r>
            <a:endParaRPr lang="zh-TW" altLang="en-US" dirty="0" smtClean="0"/>
          </a:p>
        </p:txBody>
      </p:sp>
      <p:sp>
        <p:nvSpPr>
          <p:cNvPr id="6451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Link</a:t>
            </a:r>
            <a:r>
              <a:rPr lang="en-US" altLang="zh-TW" dirty="0"/>
              <a:t>: </a:t>
            </a:r>
            <a:r>
              <a:rPr lang="en-US" altLang="zh-TW" dirty="0">
                <a:hlinkClick r:id="rId2"/>
              </a:rPr>
              <a:t>https://</a:t>
            </a:r>
            <a:r>
              <a:rPr lang="en-US" altLang="zh-TW" dirty="0" smtClean="0">
                <a:hlinkClick r:id="rId2"/>
              </a:rPr>
              <a:t>www.aicup.tw/copy-of-ai-cup-2023-1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/>
              <a:t>Go strength imitation and Go style recognition </a:t>
            </a:r>
            <a:r>
              <a:rPr lang="en-US" altLang="zh-TW" dirty="0" smtClean="0"/>
              <a:t>competition (</a:t>
            </a:r>
            <a:r>
              <a:rPr lang="zh-TW" altLang="en-US" dirty="0"/>
              <a:t>圍棋棋力模仿與棋風辨識</a:t>
            </a:r>
            <a:r>
              <a:rPr lang="zh-TW" altLang="en-US" dirty="0" smtClean="0"/>
              <a:t>競賽</a:t>
            </a:r>
            <a:r>
              <a:rPr lang="en-US" altLang="zh-TW" dirty="0" smtClean="0"/>
              <a:t>)</a:t>
            </a:r>
          </a:p>
          <a:p>
            <a:r>
              <a:rPr lang="en-US" altLang="zh-TW" dirty="0" smtClean="0"/>
              <a:t>Important dates:</a:t>
            </a:r>
          </a:p>
          <a:p>
            <a:pPr lvl="1"/>
            <a:r>
              <a:rPr lang="en-US" altLang="zh-TW" dirty="0" smtClean="0"/>
              <a:t>Registration: before Nov. 20, 2023</a:t>
            </a:r>
          </a:p>
          <a:p>
            <a:pPr lvl="1"/>
            <a:r>
              <a:rPr lang="en-US" altLang="zh-TW" dirty="0" smtClean="0"/>
              <a:t>End of competition: Nov. 28, 2023</a:t>
            </a:r>
          </a:p>
          <a:p>
            <a:pPr lvl="1"/>
            <a:r>
              <a:rPr lang="en-US" altLang="zh-TW" dirty="0" smtClean="0"/>
              <a:t>Announcement of final result: Jan. 4, 2024</a:t>
            </a:r>
          </a:p>
          <a:p>
            <a:r>
              <a:rPr lang="en-US" altLang="zh-TW" dirty="0" smtClean="0"/>
              <a:t>Prizes: top-30 places</a:t>
            </a:r>
          </a:p>
          <a:p>
            <a:endParaRPr lang="zh-TW" altLang="en-US" dirty="0" smtClean="0"/>
          </a:p>
        </p:txBody>
      </p:sp>
      <p:sp>
        <p:nvSpPr>
          <p:cNvPr id="6451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451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451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1898581-68C7-4FD3-9FDE-D5E9B41844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More on the Term Project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defRPr/>
            </a:pPr>
            <a:r>
              <a:rPr lang="en-US" altLang="zh-TW" sz="2800" dirty="0"/>
              <a:t>The score you’ll get depends on the functionality, difficulty, and quality of your project </a:t>
            </a:r>
          </a:p>
          <a:p>
            <a:pPr lvl="1" eaLnBrk="1" hangingPunct="1">
              <a:defRPr/>
            </a:pPr>
            <a:r>
              <a:rPr lang="en-US" altLang="zh-TW" sz="2400" dirty="0"/>
              <a:t>System functions and correctness</a:t>
            </a:r>
          </a:p>
          <a:p>
            <a:pPr lvl="1" eaLnBrk="1" hangingPunct="1">
              <a:defRPr/>
            </a:pPr>
            <a:r>
              <a:rPr lang="en-US" altLang="zh-TW" sz="2400" dirty="0"/>
              <a:t>Proposals, presentations, and reports are </a:t>
            </a:r>
            <a:r>
              <a:rPr lang="en-US" altLang="zh-TW" sz="2400" b="1" dirty="0">
                <a:solidFill>
                  <a:srgbClr val="0000FF"/>
                </a:solidFill>
              </a:rPr>
              <a:t>*required*</a:t>
            </a:r>
            <a:r>
              <a:rPr lang="en-US" altLang="zh-TW" sz="2400" b="1" dirty="0"/>
              <a:t> for each team</a:t>
            </a:r>
            <a:r>
              <a:rPr lang="en-US" altLang="zh-TW" sz="2400" dirty="0"/>
              <a:t>, and will be counted in the score</a:t>
            </a:r>
          </a:p>
          <a:p>
            <a:pPr eaLnBrk="1" hangingPunct="1">
              <a:defRPr/>
            </a:pPr>
            <a:r>
              <a:rPr lang="en-US" altLang="zh-TW" sz="2800" dirty="0" smtClean="0"/>
              <a:t>Tentative schedule for all teams: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Proposal</a:t>
            </a:r>
            <a:r>
              <a:rPr lang="en-US" altLang="zh-TW" sz="2400" dirty="0" smtClean="0"/>
              <a:t>: *required* one week after midterm (</a:t>
            </a:r>
            <a:r>
              <a:rPr lang="en-US" altLang="zh-TW" sz="2400" dirty="0" smtClean="0">
                <a:solidFill>
                  <a:srgbClr val="FF0000"/>
                </a:solidFill>
              </a:rPr>
              <a:t>Nov. 23,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Presentations</a:t>
            </a:r>
            <a:r>
              <a:rPr lang="en-US" altLang="zh-TW" sz="2400" dirty="0" smtClean="0"/>
              <a:t> (including demos): *required* in the last </a:t>
            </a:r>
            <a:r>
              <a:rPr lang="en-US" altLang="zh-TW" sz="2400" dirty="0" smtClean="0">
                <a:solidFill>
                  <a:srgbClr val="0000FF"/>
                </a:solidFill>
              </a:rPr>
              <a:t>three-four</a:t>
            </a:r>
            <a:r>
              <a:rPr lang="en-US" altLang="zh-TW" sz="2400" dirty="0" smtClean="0"/>
              <a:t> weeks (starting as early as </a:t>
            </a:r>
            <a:r>
              <a:rPr lang="en-US" altLang="zh-TW" sz="2400" dirty="0" smtClean="0">
                <a:solidFill>
                  <a:srgbClr val="FF0000"/>
                </a:solidFill>
              </a:rPr>
              <a:t>Dec. 21, 2023</a:t>
            </a:r>
            <a:r>
              <a:rPr lang="en-US" altLang="zh-TW" sz="2400" dirty="0" smtClean="0"/>
              <a:t>)</a:t>
            </a:r>
          </a:p>
          <a:p>
            <a:pPr lvl="1" eaLnBrk="1" hangingPunct="1">
              <a:defRPr/>
            </a:pPr>
            <a:r>
              <a:rPr lang="en-US" altLang="zh-TW" sz="2400" b="1" dirty="0" smtClean="0"/>
              <a:t>Final report</a:t>
            </a:r>
            <a:r>
              <a:rPr lang="en-US" altLang="zh-TW" sz="2400" dirty="0" smtClean="0"/>
              <a:t>: *required* before the end of the semester (</a:t>
            </a:r>
            <a:r>
              <a:rPr lang="en-US" altLang="zh-TW" sz="2400" dirty="0" smtClean="0">
                <a:solidFill>
                  <a:srgbClr val="FF0000"/>
                </a:solidFill>
              </a:rPr>
              <a:t>Jan. 12, 2024</a:t>
            </a:r>
            <a:r>
              <a:rPr lang="en-US" altLang="zh-TW" sz="2400" dirty="0" smtClean="0"/>
              <a:t>)</a:t>
            </a:r>
          </a:p>
          <a:p>
            <a:pPr lvl="2" eaLnBrk="1" hangingPunct="1">
              <a:defRPr/>
            </a:pPr>
            <a:r>
              <a:rPr lang="en-US" altLang="zh-TW" sz="2000" dirty="0" smtClean="0"/>
              <a:t>Slides, source code, documentation</a:t>
            </a:r>
          </a:p>
        </p:txBody>
      </p:sp>
      <p:sp>
        <p:nvSpPr>
          <p:cNvPr id="6554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554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554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3AEB45-C50C-484B-9763-3F9AD0F1E0D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Example Open Source Tools for Big Data Analytics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Apache </a:t>
            </a:r>
            <a:r>
              <a:rPr lang="en-US" altLang="zh-TW" dirty="0" smtClean="0">
                <a:solidFill>
                  <a:srgbClr val="FF0000"/>
                </a:solidFill>
              </a:rPr>
              <a:t>Hadoop, Spark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(in Java, Scala, Python, R)</a:t>
            </a:r>
          </a:p>
          <a:p>
            <a:pPr lvl="1">
              <a:defRPr/>
            </a:pPr>
            <a:r>
              <a:rPr lang="en-US" altLang="zh-TW" dirty="0" smtClean="0"/>
              <a:t>For distributed computing and data analysis</a:t>
            </a:r>
          </a:p>
          <a:p>
            <a:pPr>
              <a:defRPr/>
            </a:pPr>
            <a:r>
              <a:rPr lang="en-US" altLang="zh-TW" dirty="0" smtClean="0"/>
              <a:t>Apache Pig, Hive, Flume, </a:t>
            </a:r>
            <a:r>
              <a:rPr lang="en-US" altLang="zh-TW" dirty="0" err="1" smtClean="0"/>
              <a:t>Hbase</a:t>
            </a:r>
            <a:r>
              <a:rPr lang="en-US" altLang="zh-TW" dirty="0" smtClean="0"/>
              <a:t>, Cassandra, </a:t>
            </a:r>
            <a:r>
              <a:rPr lang="en-US" altLang="zh-TW" dirty="0" err="1" smtClean="0"/>
              <a:t>Alluxio</a:t>
            </a:r>
            <a:r>
              <a:rPr lang="en-US" altLang="zh-TW" dirty="0" smtClean="0"/>
              <a:t>, Mahout, …</a:t>
            </a:r>
          </a:p>
          <a:p>
            <a:pPr lvl="1">
              <a:defRPr/>
            </a:pPr>
            <a:r>
              <a:rPr lang="en-US" altLang="zh-TW" dirty="0" smtClean="0"/>
              <a:t>For data flow, SQL, streaming data, distributed databases, distributed storage, machine learning,</a:t>
            </a:r>
          </a:p>
          <a:p>
            <a:pPr>
              <a:defRPr/>
            </a:pPr>
            <a:r>
              <a:rPr lang="en-US" altLang="zh-TW" dirty="0" smtClean="0"/>
              <a:t>Spark SQL, Streaming, </a:t>
            </a:r>
            <a:r>
              <a:rPr lang="en-US" altLang="zh-TW" dirty="0" err="1" smtClean="0"/>
              <a:t>Mlib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GraphX</a:t>
            </a:r>
            <a:endParaRPr lang="en-US" altLang="zh-TW" dirty="0" smtClean="0"/>
          </a:p>
          <a:p>
            <a:pPr lvl="1">
              <a:defRPr/>
            </a:pPr>
            <a:r>
              <a:rPr lang="en-US" altLang="zh-TW" dirty="0" smtClean="0"/>
              <a:t>For SQL, streaming, machine learning, and graph processing</a:t>
            </a:r>
          </a:p>
          <a:p>
            <a:pPr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67588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7589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7590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8462F6-BF38-4C8F-A64E-8CD569A5F79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Instructor &amp; 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Instructor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J. H. Wang (</a:t>
            </a:r>
            <a:r>
              <a:rPr lang="zh-TW" altLang="en-US" sz="2400" smtClean="0"/>
              <a:t>王正豪</a:t>
            </a:r>
            <a:r>
              <a:rPr lang="en-US" altLang="zh-TW" sz="24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Professor, CSIE, NTUT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Office: R1534, Technology Building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</a:t>
            </a:r>
            <a:r>
              <a:rPr lang="en-US" altLang="zh-TW" sz="2400" smtClean="0">
                <a:hlinkClick r:id="rId3"/>
              </a:rPr>
              <a:t>jhwang@ntut.edu.tw</a:t>
            </a:r>
            <a:endParaRPr lang="en-US" altLang="zh-TW" sz="24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Tel: ext. 4238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Office Hour: 9:10-12:00am, every Tuesday and Friday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sz="2800" smtClean="0"/>
              <a:t>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>
                <a:solidFill>
                  <a:srgbClr val="0000FF"/>
                </a:solidFill>
              </a:rPr>
              <a:t>Lawrence (@ R1424, Technology Building)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smtClean="0"/>
              <a:t>E-mail: (TBA)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Spark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altLang="zh-TW" dirty="0" smtClean="0"/>
              <a:t>A general-purpose </a:t>
            </a:r>
            <a:r>
              <a:rPr lang="en-US" altLang="zh-TW" dirty="0"/>
              <a:t>cluster computing </a:t>
            </a:r>
            <a:r>
              <a:rPr lang="en-US" altLang="zh-TW" dirty="0" smtClean="0"/>
              <a:t>system </a:t>
            </a:r>
            <a:r>
              <a:rPr lang="en-US" altLang="zh-TW" dirty="0"/>
              <a:t> 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/>
              <a:t> It provides high-level APIs in Java, Scala, Python and R, and an optimized engine that supports general execution </a:t>
            </a:r>
            <a:r>
              <a:rPr lang="en-US" altLang="zh-TW" dirty="0" smtClean="0"/>
              <a:t>graphs</a:t>
            </a:r>
          </a:p>
          <a:p>
            <a:pPr>
              <a:defRPr/>
            </a:pPr>
            <a:r>
              <a:rPr lang="en-US" altLang="zh-TW" dirty="0" smtClean="0"/>
              <a:t>It also supports a rich set of higher-level tools </a:t>
            </a:r>
          </a:p>
          <a:p>
            <a:pPr lvl="1">
              <a:defRPr/>
            </a:pPr>
            <a:r>
              <a:rPr lang="en-US" altLang="zh-TW" dirty="0" smtClean="0"/>
              <a:t>Spark SQL for SQL and structured data processing</a:t>
            </a:r>
          </a:p>
          <a:p>
            <a:pPr lvl="1">
              <a:defRPr/>
            </a:pPr>
            <a:r>
              <a:rPr lang="en-US" altLang="zh-TW" dirty="0" err="1" smtClean="0"/>
              <a:t>MLlib</a:t>
            </a:r>
            <a:r>
              <a:rPr lang="en-US" altLang="zh-TW" dirty="0" smtClean="0"/>
              <a:t> for machine learning</a:t>
            </a:r>
          </a:p>
          <a:p>
            <a:pPr lvl="1">
              <a:defRPr/>
            </a:pPr>
            <a:r>
              <a:rPr lang="en-US" altLang="zh-TW" dirty="0" err="1" smtClean="0"/>
              <a:t>GraphX</a:t>
            </a:r>
            <a:r>
              <a:rPr lang="en-US" altLang="zh-TW" dirty="0" smtClean="0"/>
              <a:t> for graph processing</a:t>
            </a:r>
          </a:p>
          <a:p>
            <a:pPr lvl="1">
              <a:defRPr/>
            </a:pPr>
            <a:r>
              <a:rPr lang="en-US" altLang="zh-TW" dirty="0" smtClean="0"/>
              <a:t>Spark Streaming</a:t>
            </a:r>
            <a:endParaRPr lang="zh-TW" altLang="en-US" dirty="0"/>
          </a:p>
        </p:txBody>
      </p:sp>
      <p:sp>
        <p:nvSpPr>
          <p:cNvPr id="6861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861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861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D6EE8-E1C0-4F98-84C8-C9EAA2F4B0A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68615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83" r="19537" b="72221"/>
          <a:stretch>
            <a:fillRect/>
          </a:stretch>
        </p:blipFill>
        <p:spPr bwMode="auto">
          <a:xfrm>
            <a:off x="5830888" y="4495800"/>
            <a:ext cx="2819400" cy="150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More Popular Tools</a:t>
            </a:r>
            <a:endParaRPr lang="zh-TW" altLang="en-US" smtClean="0"/>
          </a:p>
        </p:txBody>
      </p:sp>
      <p:sp>
        <p:nvSpPr>
          <p:cNvPr id="69635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PyTorch</a:t>
            </a:r>
          </a:p>
          <a:p>
            <a:r>
              <a:rPr lang="en-US" altLang="zh-TW" smtClean="0"/>
              <a:t>Keras, TensorFlow, Distributed TensorFlow</a:t>
            </a:r>
          </a:p>
          <a:p>
            <a:r>
              <a:rPr lang="en-US" altLang="zh-TW" smtClean="0"/>
              <a:t>CUDA for GPU processing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696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696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96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1A0D3D-24EE-4B4C-A17C-02718532E94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TensorFlow</a:t>
            </a:r>
            <a:endParaRPr lang="zh-TW" altLang="en-US" smtClean="0"/>
          </a:p>
        </p:txBody>
      </p:sp>
      <p:sp>
        <p:nvSpPr>
          <p:cNvPr id="7065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An open source software library from Google for high performance numerical computation</a:t>
            </a:r>
          </a:p>
          <a:p>
            <a:pPr lvl="1"/>
            <a:r>
              <a:rPr lang="en-US" altLang="zh-TW" smtClean="0"/>
              <a:t>Flexible architecture to deploy computation across a variety of platforms (CPUs, GPUs, TPUs), and devices (desktops, laptops, mobiles)</a:t>
            </a:r>
          </a:p>
          <a:p>
            <a:pPr lvl="1"/>
            <a:r>
              <a:rPr lang="en-US" altLang="zh-TW" smtClean="0"/>
              <a:t>Strong support for machine learning and deep learning</a:t>
            </a:r>
          </a:p>
          <a:p>
            <a:pPr lvl="1"/>
            <a:endParaRPr lang="zh-TW" altLang="en-US" smtClean="0"/>
          </a:p>
        </p:txBody>
      </p:sp>
      <p:sp>
        <p:nvSpPr>
          <p:cNvPr id="706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06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06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26A53F-1107-4961-94B9-8B2587727D4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0663" name="圖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213" y="109538"/>
            <a:ext cx="1679575" cy="1400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Python?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 smtClean="0"/>
              <a:t>One of the most popular interpreted programming languages for building websites</a:t>
            </a:r>
          </a:p>
          <a:p>
            <a:pPr lvl="1">
              <a:defRPr/>
            </a:pPr>
            <a:r>
              <a:rPr lang="en-US" altLang="zh-TW" dirty="0" smtClean="0"/>
              <a:t>They can be used to quickly write small programs or scripts to automate other tasks</a:t>
            </a:r>
          </a:p>
          <a:p>
            <a:pPr>
              <a:defRPr/>
            </a:pPr>
            <a:r>
              <a:rPr lang="en-US" altLang="zh-TW" dirty="0" smtClean="0"/>
              <a:t>A large scientific computing and data analysis community</a:t>
            </a:r>
          </a:p>
          <a:p>
            <a:pPr lvl="1">
              <a:defRPr/>
            </a:pPr>
            <a:r>
              <a:rPr lang="en-US" altLang="zh-TW" dirty="0" smtClean="0"/>
              <a:t>Improved support for libraries</a:t>
            </a:r>
          </a:p>
          <a:p>
            <a:pPr lvl="1">
              <a:defRPr/>
            </a:pPr>
            <a:r>
              <a:rPr lang="en-US" altLang="zh-TW" dirty="0" smtClean="0"/>
              <a:t>Strength for general-purpose software engineering</a:t>
            </a:r>
          </a:p>
          <a:p>
            <a:pPr lvl="1">
              <a:defRPr/>
            </a:pPr>
            <a:r>
              <a:rPr lang="en-US" altLang="zh-TW" dirty="0" smtClean="0"/>
              <a:t>Easy to integrate with other codes such as C, C++, Fortran</a:t>
            </a:r>
          </a:p>
          <a:p>
            <a:pPr>
              <a:defRPr/>
            </a:pPr>
            <a:r>
              <a:rPr lang="en-US" altLang="zh-TW" dirty="0" smtClean="0"/>
              <a:t>Suitable for doing research and prototyping, and also for building production systems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716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16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16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F69CCAF-C675-4673-85BB-879A3B2CBED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pic>
        <p:nvPicPr>
          <p:cNvPr id="71687" name="圖片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935038"/>
            <a:ext cx="2352675" cy="66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Rich Libraries for Data Analysis in Python</a:t>
            </a:r>
            <a:endParaRPr lang="zh-TW" altLang="en-US" smtClean="0"/>
          </a:p>
        </p:txBody>
      </p:sp>
      <p:sp>
        <p:nvSpPr>
          <p:cNvPr id="727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Numpy</a:t>
            </a:r>
          </a:p>
          <a:p>
            <a:r>
              <a:rPr lang="en-US" altLang="zh-TW" smtClean="0"/>
              <a:t>Scipy</a:t>
            </a:r>
          </a:p>
          <a:p>
            <a:r>
              <a:rPr lang="en-US" altLang="zh-TW" smtClean="0"/>
              <a:t>Scikit-learn</a:t>
            </a:r>
          </a:p>
          <a:p>
            <a:r>
              <a:rPr lang="en-US" altLang="zh-TW" smtClean="0"/>
              <a:t>Matplotlib</a:t>
            </a:r>
          </a:p>
          <a:p>
            <a:r>
              <a:rPr lang="en-US" altLang="zh-TW" smtClean="0"/>
              <a:t>Nltk </a:t>
            </a:r>
          </a:p>
          <a:p>
            <a:r>
              <a:rPr lang="en-US" altLang="zh-TW" smtClean="0"/>
              <a:t>…</a:t>
            </a:r>
          </a:p>
          <a:p>
            <a:endParaRPr lang="zh-TW" altLang="en-US" smtClean="0"/>
          </a:p>
        </p:txBody>
      </p:sp>
      <p:sp>
        <p:nvSpPr>
          <p:cNvPr id="7270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270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271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83E13E-F59F-4F7F-8CC5-BFC19D1C38CD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Some Opinions against Python</a:t>
            </a:r>
            <a:endParaRPr lang="zh-TW" altLang="en-US" smtClean="0"/>
          </a:p>
        </p:txBody>
      </p:sp>
      <p:sp>
        <p:nvSpPr>
          <p:cNvPr id="737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Execution speed slower than code in compiled languages such as C++ or Java</a:t>
            </a:r>
          </a:p>
          <a:p>
            <a:pPr lvl="1"/>
            <a:r>
              <a:rPr lang="en-US" altLang="zh-TW" smtClean="0"/>
              <a:t>Programmer time vs. CPU time</a:t>
            </a:r>
          </a:p>
          <a:p>
            <a:r>
              <a:rPr lang="en-US" altLang="zh-TW" smtClean="0"/>
              <a:t>Challenging for highly concurrent, multithreaded applications</a:t>
            </a:r>
          </a:p>
          <a:p>
            <a:pPr lvl="1"/>
            <a:r>
              <a:rPr lang="en-US" altLang="zh-TW" smtClean="0"/>
              <a:t>Global interpreter lock, only one Python instruction executed at a time</a:t>
            </a:r>
          </a:p>
          <a:p>
            <a:pPr lvl="1"/>
            <a:r>
              <a:rPr lang="en-US" altLang="zh-TW" smtClean="0"/>
              <a:t> </a:t>
            </a:r>
            <a:endParaRPr lang="zh-TW" altLang="en-US" smtClean="0"/>
          </a:p>
        </p:txBody>
      </p:sp>
      <p:sp>
        <p:nvSpPr>
          <p:cNvPr id="737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37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37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06A9230-0D3C-42F7-983C-99EAC50309C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229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229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165EB3B-90D0-4455-BAB6-E21D1907606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What is Data Mining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2800" dirty="0" smtClean="0"/>
              <a:t>Data mining is the </a:t>
            </a:r>
            <a:r>
              <a:rPr lang="en-US" altLang="zh-TW" sz="2800" dirty="0" smtClean="0">
                <a:solidFill>
                  <a:srgbClr val="0000FF"/>
                </a:solidFill>
              </a:rPr>
              <a:t>computational process of discovering patterns </a:t>
            </a:r>
            <a:r>
              <a:rPr lang="en-US" altLang="zh-TW" sz="2800" dirty="0" smtClean="0"/>
              <a:t>in large data sets involving methods at the intersection of artificial intelligence, machine learning, statistics, and database systems. </a:t>
            </a:r>
            <a:r>
              <a:rPr lang="en-US" altLang="zh-TW" sz="2800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566074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88A8C8B4-21C9-4335-8402-58F0A214F555}" type="slidenum">
              <a:rPr lang="en-US" altLang="zh-TW" sz="1050"/>
              <a:pPr eaLnBrk="1" hangingPunct="1">
                <a:defRPr/>
              </a:pPr>
              <a:t>37</a:t>
            </a:fld>
            <a:endParaRPr lang="en-US" altLang="zh-TW" sz="1050"/>
          </a:p>
        </p:txBody>
      </p:sp>
      <p:sp>
        <p:nvSpPr>
          <p:cNvPr id="14339" name="Rectangle 2050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/>
          <a:lstStyle/>
          <a:p>
            <a:pPr eaLnBrk="1" hangingPunct="1"/>
            <a:r>
              <a:rPr lang="en-US" altLang="zh-TW" sz="2400" dirty="0" smtClean="0"/>
              <a:t>Knowledge Discovery (KDD) Process</a:t>
            </a:r>
          </a:p>
        </p:txBody>
      </p:sp>
      <p:sp>
        <p:nvSpPr>
          <p:cNvPr id="10244" name="Rectangle 2051"/>
          <p:cNvSpPr>
            <a:spLocks noGrp="1" noChangeArrowheads="1"/>
          </p:cNvSpPr>
          <p:nvPr>
            <p:ph type="body" idx="1"/>
          </p:nvPr>
        </p:nvSpPr>
        <p:spPr>
          <a:xfrm>
            <a:off x="1257300" y="1828800"/>
            <a:ext cx="3314700" cy="1314450"/>
          </a:xfrm>
        </p:spPr>
        <p:txBody>
          <a:bodyPr lIns="69056" tIns="34529" rIns="69056" bIns="34529" rtlCol="0"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This is a view from typical database systems and data warehousing communities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1500" dirty="0"/>
              <a:t>Data mining plays an essential role in the knowledge discovery process</a:t>
            </a:r>
            <a:endParaRPr lang="en-US" altLang="zh-TW" sz="1500" b="1" dirty="0"/>
          </a:p>
        </p:txBody>
      </p:sp>
      <p:sp>
        <p:nvSpPr>
          <p:cNvPr id="14341" name="Line 2052"/>
          <p:cNvSpPr>
            <a:spLocks noChangeShapeType="1"/>
          </p:cNvSpPr>
          <p:nvPr/>
        </p:nvSpPr>
        <p:spPr bwMode="auto">
          <a:xfrm flipV="1">
            <a:off x="2057400" y="46863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Line 2053"/>
          <p:cNvSpPr>
            <a:spLocks noChangeShapeType="1"/>
          </p:cNvSpPr>
          <p:nvPr/>
        </p:nvSpPr>
        <p:spPr bwMode="auto">
          <a:xfrm flipV="1">
            <a:off x="6229350" y="20574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3" name="Line 2054"/>
          <p:cNvSpPr>
            <a:spLocks noChangeShapeType="1"/>
          </p:cNvSpPr>
          <p:nvPr/>
        </p:nvSpPr>
        <p:spPr bwMode="auto">
          <a:xfrm flipV="1">
            <a:off x="4972050" y="28575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4" name="Line 2055"/>
          <p:cNvSpPr>
            <a:spLocks noChangeShapeType="1"/>
          </p:cNvSpPr>
          <p:nvPr/>
        </p:nvSpPr>
        <p:spPr bwMode="auto">
          <a:xfrm flipV="1">
            <a:off x="3600450" y="3657600"/>
            <a:ext cx="742950" cy="457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5" name="Oval 2056"/>
          <p:cNvSpPr>
            <a:spLocks noChangeArrowheads="1"/>
          </p:cNvSpPr>
          <p:nvPr/>
        </p:nvSpPr>
        <p:spPr bwMode="auto">
          <a:xfrm>
            <a:off x="1314450" y="50292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6" name="Rectangle 2057"/>
          <p:cNvSpPr>
            <a:spLocks noChangeArrowheads="1"/>
          </p:cNvSpPr>
          <p:nvPr/>
        </p:nvSpPr>
        <p:spPr bwMode="auto">
          <a:xfrm>
            <a:off x="1314450" y="50863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7" name="Oval 2058"/>
          <p:cNvSpPr>
            <a:spLocks noChangeArrowheads="1"/>
          </p:cNvSpPr>
          <p:nvPr/>
        </p:nvSpPr>
        <p:spPr bwMode="auto">
          <a:xfrm>
            <a:off x="131445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8" name="Oval 2059"/>
          <p:cNvSpPr>
            <a:spLocks noChangeArrowheads="1"/>
          </p:cNvSpPr>
          <p:nvPr/>
        </p:nvSpPr>
        <p:spPr bwMode="auto">
          <a:xfrm>
            <a:off x="1600200" y="53149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49" name="Rectangle 2060"/>
          <p:cNvSpPr>
            <a:spLocks noChangeArrowheads="1"/>
          </p:cNvSpPr>
          <p:nvPr/>
        </p:nvSpPr>
        <p:spPr bwMode="auto">
          <a:xfrm>
            <a:off x="1600200" y="537210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0" name="Oval 2061"/>
          <p:cNvSpPr>
            <a:spLocks noChangeArrowheads="1"/>
          </p:cNvSpPr>
          <p:nvPr/>
        </p:nvSpPr>
        <p:spPr bwMode="auto">
          <a:xfrm>
            <a:off x="1600200" y="56007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1" name="Oval 2062"/>
          <p:cNvSpPr>
            <a:spLocks noChangeArrowheads="1"/>
          </p:cNvSpPr>
          <p:nvPr/>
        </p:nvSpPr>
        <p:spPr bwMode="auto">
          <a:xfrm>
            <a:off x="2114550" y="514350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2" name="Rectangle 2063"/>
          <p:cNvSpPr>
            <a:spLocks noChangeArrowheads="1"/>
          </p:cNvSpPr>
          <p:nvPr/>
        </p:nvSpPr>
        <p:spPr bwMode="auto">
          <a:xfrm>
            <a:off x="2114550" y="5200650"/>
            <a:ext cx="514350" cy="304800"/>
          </a:xfrm>
          <a:prstGeom prst="rect">
            <a:avLst/>
          </a:prstGeom>
          <a:solidFill>
            <a:srgbClr val="00CC66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3" name="Oval 2064"/>
          <p:cNvSpPr>
            <a:spLocks noChangeArrowheads="1"/>
          </p:cNvSpPr>
          <p:nvPr/>
        </p:nvSpPr>
        <p:spPr bwMode="auto">
          <a:xfrm>
            <a:off x="2114550" y="5429250"/>
            <a:ext cx="514350" cy="114300"/>
          </a:xfrm>
          <a:prstGeom prst="ellipse">
            <a:avLst/>
          </a:prstGeom>
          <a:solidFill>
            <a:srgbClr val="00CC66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0258" name="Text Box 2065"/>
          <p:cNvSpPr txBox="1">
            <a:spLocks noChangeArrowheads="1"/>
          </p:cNvSpPr>
          <p:nvPr/>
        </p:nvSpPr>
        <p:spPr bwMode="auto">
          <a:xfrm>
            <a:off x="1371600" y="4514850"/>
            <a:ext cx="13668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Cleaning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0259" name="Text Box 2066"/>
          <p:cNvSpPr txBox="1">
            <a:spLocks noChangeArrowheads="1"/>
          </p:cNvSpPr>
          <p:nvPr/>
        </p:nvSpPr>
        <p:spPr bwMode="auto">
          <a:xfrm>
            <a:off x="2343150" y="4914900"/>
            <a:ext cx="15589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500" b="1">
                <a:latin typeface="Times New Roman" panose="02020603050405020304" pitchFamily="18" charset="0"/>
              </a:rPr>
              <a:t>Data Integration</a:t>
            </a:r>
            <a:endParaRPr lang="en-US" altLang="zh-TW" sz="1350">
              <a:latin typeface="Times New Roman" panose="02020603050405020304" pitchFamily="18" charset="0"/>
            </a:endParaRPr>
          </a:p>
        </p:txBody>
      </p:sp>
      <p:sp>
        <p:nvSpPr>
          <p:cNvPr id="14356" name="Text Box 2067"/>
          <p:cNvSpPr txBox="1">
            <a:spLocks noChangeArrowheads="1"/>
          </p:cNvSpPr>
          <p:nvPr/>
        </p:nvSpPr>
        <p:spPr bwMode="auto">
          <a:xfrm>
            <a:off x="2171700" y="5543550"/>
            <a:ext cx="10858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Databases</a:t>
            </a:r>
          </a:p>
        </p:txBody>
      </p:sp>
      <p:sp>
        <p:nvSpPr>
          <p:cNvPr id="14357" name="Text Box 2068"/>
          <p:cNvSpPr txBox="1">
            <a:spLocks noChangeArrowheads="1"/>
          </p:cNvSpPr>
          <p:nvPr/>
        </p:nvSpPr>
        <p:spPr bwMode="auto">
          <a:xfrm>
            <a:off x="1864624" y="3863837"/>
            <a:ext cx="149860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000099"/>
                </a:solidFill>
                <a:latin typeface="Times New Roman" panose="02020603050405020304" pitchFamily="18" charset="0"/>
              </a:rPr>
              <a:t>Data Warehouse</a:t>
            </a:r>
          </a:p>
        </p:txBody>
      </p:sp>
      <p:sp>
        <p:nvSpPr>
          <p:cNvPr id="14358" name="Rectangle 2069"/>
          <p:cNvSpPr>
            <a:spLocks noChangeArrowheads="1"/>
          </p:cNvSpPr>
          <p:nvPr/>
        </p:nvSpPr>
        <p:spPr bwMode="auto">
          <a:xfrm>
            <a:off x="2914650" y="4286250"/>
            <a:ext cx="514350" cy="51435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59" name="Rectangle 2070"/>
          <p:cNvSpPr>
            <a:spLocks noChangeArrowheads="1"/>
          </p:cNvSpPr>
          <p:nvPr/>
        </p:nvSpPr>
        <p:spPr bwMode="auto">
          <a:xfrm>
            <a:off x="4457700" y="3429000"/>
            <a:ext cx="342900" cy="3429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0" name="Rectangle 2071"/>
          <p:cNvSpPr>
            <a:spLocks noChangeArrowheads="1"/>
          </p:cNvSpPr>
          <p:nvPr/>
        </p:nvSpPr>
        <p:spPr bwMode="auto">
          <a:xfrm>
            <a:off x="6000750" y="2343150"/>
            <a:ext cx="57150" cy="457200"/>
          </a:xfrm>
          <a:prstGeom prst="rect">
            <a:avLst/>
          </a:prstGeom>
          <a:solidFill>
            <a:schemeClr val="hlink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1" name="Rectangle 2072"/>
          <p:cNvSpPr>
            <a:spLocks noChangeArrowheads="1"/>
          </p:cNvSpPr>
          <p:nvPr/>
        </p:nvSpPr>
        <p:spPr bwMode="auto">
          <a:xfrm>
            <a:off x="6057900" y="2514600"/>
            <a:ext cx="57150" cy="285750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2" name="Rectangle 2073"/>
          <p:cNvSpPr>
            <a:spLocks noChangeArrowheads="1"/>
          </p:cNvSpPr>
          <p:nvPr/>
        </p:nvSpPr>
        <p:spPr bwMode="auto">
          <a:xfrm>
            <a:off x="5943600" y="2457450"/>
            <a:ext cx="57150" cy="34290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3" name="Rectangle 2074"/>
          <p:cNvSpPr>
            <a:spLocks noChangeArrowheads="1"/>
          </p:cNvSpPr>
          <p:nvPr/>
        </p:nvSpPr>
        <p:spPr bwMode="auto">
          <a:xfrm>
            <a:off x="6115050" y="2628900"/>
            <a:ext cx="57150" cy="171450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4" name="Rectangle 2075"/>
          <p:cNvSpPr>
            <a:spLocks noChangeArrowheads="1"/>
          </p:cNvSpPr>
          <p:nvPr/>
        </p:nvSpPr>
        <p:spPr bwMode="auto">
          <a:xfrm>
            <a:off x="5772150" y="2800350"/>
            <a:ext cx="514350" cy="57150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5" name="Rectangle 2076"/>
          <p:cNvSpPr>
            <a:spLocks noChangeArrowheads="1"/>
          </p:cNvSpPr>
          <p:nvPr/>
        </p:nvSpPr>
        <p:spPr bwMode="auto">
          <a:xfrm>
            <a:off x="5829300" y="2628900"/>
            <a:ext cx="114300" cy="171450"/>
          </a:xfrm>
          <a:prstGeom prst="rect">
            <a:avLst/>
          </a:prstGeom>
          <a:solidFill>
            <a:srgbClr val="FF99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4366" name="WordArt 2077"/>
          <p:cNvSpPr>
            <a:spLocks noChangeArrowheads="1" noChangeShapeType="1" noTextEdit="1"/>
          </p:cNvSpPr>
          <p:nvPr/>
        </p:nvSpPr>
        <p:spPr bwMode="auto">
          <a:xfrm>
            <a:off x="6457950" y="1600200"/>
            <a:ext cx="1308100" cy="460375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540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540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4367" name="Text Box 2078"/>
          <p:cNvSpPr txBox="1">
            <a:spLocks noChangeArrowheads="1"/>
          </p:cNvSpPr>
          <p:nvPr/>
        </p:nvSpPr>
        <p:spPr bwMode="auto">
          <a:xfrm>
            <a:off x="3028950" y="3314700"/>
            <a:ext cx="1751013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solidFill>
                  <a:srgbClr val="000099"/>
                </a:solidFill>
                <a:latin typeface="Times New Roman" panose="02020603050405020304" pitchFamily="18" charset="0"/>
              </a:rPr>
              <a:t>Task-relevant Data</a:t>
            </a:r>
          </a:p>
        </p:txBody>
      </p:sp>
      <p:sp>
        <p:nvSpPr>
          <p:cNvPr id="14368" name="Text Box 2079"/>
          <p:cNvSpPr txBox="1">
            <a:spLocks noChangeArrowheads="1"/>
          </p:cNvSpPr>
          <p:nvPr/>
        </p:nvSpPr>
        <p:spPr bwMode="auto">
          <a:xfrm>
            <a:off x="3875088" y="3897313"/>
            <a:ext cx="919162" cy="32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Selection</a:t>
            </a:r>
          </a:p>
        </p:txBody>
      </p:sp>
      <p:sp>
        <p:nvSpPr>
          <p:cNvPr id="14369" name="Text Box 2080"/>
          <p:cNvSpPr txBox="1">
            <a:spLocks noChangeArrowheads="1"/>
          </p:cNvSpPr>
          <p:nvPr/>
        </p:nvSpPr>
        <p:spPr bwMode="auto">
          <a:xfrm>
            <a:off x="4343400" y="2800350"/>
            <a:ext cx="122713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Data Mining</a:t>
            </a:r>
          </a:p>
        </p:txBody>
      </p:sp>
      <p:sp>
        <p:nvSpPr>
          <p:cNvPr id="14370" name="Text Box 2081"/>
          <p:cNvSpPr txBox="1">
            <a:spLocks noChangeArrowheads="1"/>
          </p:cNvSpPr>
          <p:nvPr/>
        </p:nvSpPr>
        <p:spPr bwMode="auto">
          <a:xfrm>
            <a:off x="5086350" y="2114550"/>
            <a:ext cx="1749425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TW" sz="1500" b="1">
                <a:latin typeface="Times New Roman" panose="02020603050405020304" pitchFamily="18" charset="0"/>
              </a:rPr>
              <a:t>Pattern Evaluation</a:t>
            </a:r>
          </a:p>
        </p:txBody>
      </p:sp>
      <p:sp>
        <p:nvSpPr>
          <p:cNvPr id="14371" name="Line 2082"/>
          <p:cNvSpPr>
            <a:spLocks noChangeShapeType="1"/>
          </p:cNvSpPr>
          <p:nvPr/>
        </p:nvSpPr>
        <p:spPr bwMode="auto">
          <a:xfrm>
            <a:off x="5372100" y="3200400"/>
            <a:ext cx="0" cy="1600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2" name="Line 2083"/>
          <p:cNvSpPr>
            <a:spLocks noChangeShapeType="1"/>
          </p:cNvSpPr>
          <p:nvPr/>
        </p:nvSpPr>
        <p:spPr bwMode="auto">
          <a:xfrm>
            <a:off x="6629400" y="2400300"/>
            <a:ext cx="0" cy="24003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3" name="Line 2084"/>
          <p:cNvSpPr>
            <a:spLocks noChangeShapeType="1"/>
          </p:cNvSpPr>
          <p:nvPr/>
        </p:nvSpPr>
        <p:spPr bwMode="auto">
          <a:xfrm flipH="1">
            <a:off x="4114800" y="4800600"/>
            <a:ext cx="2514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4" name="Line 2085"/>
          <p:cNvSpPr>
            <a:spLocks noChangeShapeType="1"/>
          </p:cNvSpPr>
          <p:nvPr/>
        </p:nvSpPr>
        <p:spPr bwMode="auto">
          <a:xfrm flipV="1">
            <a:off x="4114800" y="411480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5" name="Line 2086"/>
          <p:cNvSpPr>
            <a:spLocks noChangeShapeType="1"/>
          </p:cNvSpPr>
          <p:nvPr/>
        </p:nvSpPr>
        <p:spPr bwMode="auto">
          <a:xfrm>
            <a:off x="6629400" y="4800600"/>
            <a:ext cx="0" cy="6286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6" name="Line 2087"/>
          <p:cNvSpPr>
            <a:spLocks noChangeShapeType="1"/>
          </p:cNvSpPr>
          <p:nvPr/>
        </p:nvSpPr>
        <p:spPr bwMode="auto">
          <a:xfrm flipH="1">
            <a:off x="2857500" y="5429250"/>
            <a:ext cx="37719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7" name="Line 2088"/>
          <p:cNvSpPr>
            <a:spLocks noChangeShapeType="1"/>
          </p:cNvSpPr>
          <p:nvPr/>
        </p:nvSpPr>
        <p:spPr bwMode="auto">
          <a:xfrm flipH="1" flipV="1">
            <a:off x="2571750" y="4914900"/>
            <a:ext cx="285750" cy="514350"/>
          </a:xfrm>
          <a:prstGeom prst="line">
            <a:avLst/>
          </a:prstGeom>
          <a:noFill/>
          <a:ln w="38100">
            <a:solidFill>
              <a:schemeClr val="tx1"/>
            </a:solidFill>
            <a:prstDash val="sysDot"/>
            <a:round/>
            <a:headEnd type="none" w="sm" len="sm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78" name="Line 2089"/>
          <p:cNvSpPr>
            <a:spLocks noChangeShapeType="1"/>
          </p:cNvSpPr>
          <p:nvPr/>
        </p:nvSpPr>
        <p:spPr bwMode="auto">
          <a:xfrm>
            <a:off x="2686050" y="4914900"/>
            <a:ext cx="120015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14379" name="Line 2090"/>
          <p:cNvSpPr>
            <a:spLocks noChangeShapeType="1"/>
          </p:cNvSpPr>
          <p:nvPr/>
        </p:nvSpPr>
        <p:spPr bwMode="auto">
          <a:xfrm flipV="1">
            <a:off x="3886200" y="4000500"/>
            <a:ext cx="0" cy="9144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835775" y="5638179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4381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4382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6409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03" name="Text Box 55"/>
          <p:cNvSpPr txBox="1">
            <a:spLocks noChangeArrowheads="1"/>
          </p:cNvSpPr>
          <p:nvPr/>
        </p:nvSpPr>
        <p:spPr bwMode="auto">
          <a:xfrm>
            <a:off x="3436938" y="3829050"/>
            <a:ext cx="1828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Pattern discovery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Association &amp; correlation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Classification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solidFill>
                  <a:srgbClr val="FF0000"/>
                </a:solidFill>
                <a:latin typeface="Tahoma" panose="020B0604030504040204" pitchFamily="34" charset="0"/>
              </a:rPr>
              <a:t>Clustering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Outlier analysis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r>
              <a:rPr lang="en-US" altLang="zh-TW" sz="1200" dirty="0">
                <a:latin typeface="Tahoma" panose="020B0604030504040204" pitchFamily="34" charset="0"/>
              </a:rPr>
              <a:t>… … … </a:t>
            </a:r>
            <a:r>
              <a:rPr lang="en-US" altLang="zh-TW" sz="1200" dirty="0" smtClean="0">
                <a:latin typeface="Tahoma" panose="020B0604030504040204" pitchFamily="34" charset="0"/>
              </a:rPr>
              <a:t>…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Tx/>
              <a:buNone/>
            </a:pPr>
            <a:endParaRPr lang="en-US" altLang="zh-TW" sz="1200" dirty="0">
              <a:latin typeface="Tahoma" panose="020B0604030504040204" pitchFamily="34" charset="0"/>
            </a:endParaRPr>
          </a:p>
        </p:txBody>
      </p:sp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557213" indent="-214313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8572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2001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1543050" indent="-171450" eaLnBrk="0" hangingPunct="0"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18859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2288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25717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2914650" indent="-17145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fld id="{60F21810-B332-4DE3-A383-02ACEA401B31}" type="slidenum">
              <a:rPr lang="en-US" altLang="zh-TW" sz="1050"/>
              <a:pPr eaLnBrk="1" hangingPunct="1">
                <a:defRPr/>
              </a:pPr>
              <a:t>38</a:t>
            </a:fld>
            <a:endParaRPr lang="en-US" altLang="zh-TW" sz="105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028700"/>
            <a:ext cx="6858000" cy="685800"/>
          </a:xfrm>
        </p:spPr>
        <p:txBody>
          <a:bodyPr lIns="69056" tIns="34529" rIns="69056" bIns="34529" rtlCol="0">
            <a:normAutofit fontScale="90000"/>
          </a:bodyPr>
          <a:lstStyle/>
          <a:p>
            <a:pPr eaLnBrk="1" hangingPunct="1">
              <a:defRPr/>
            </a:pPr>
            <a:r>
              <a:rPr lang="en-US" altLang="zh-TW" sz="2400"/>
              <a:t>KDD Process: A Typical View from ML and Statistics</a:t>
            </a:r>
          </a:p>
        </p:txBody>
      </p:sp>
      <p:sp>
        <p:nvSpPr>
          <p:cNvPr id="16388" name="Line 4"/>
          <p:cNvSpPr>
            <a:spLocks noChangeShapeType="1"/>
          </p:cNvSpPr>
          <p:nvPr/>
        </p:nvSpPr>
        <p:spPr bwMode="auto">
          <a:xfrm flipV="1">
            <a:off x="22939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89" name="Line 5"/>
          <p:cNvSpPr>
            <a:spLocks noChangeShapeType="1"/>
          </p:cNvSpPr>
          <p:nvPr/>
        </p:nvSpPr>
        <p:spPr bwMode="auto">
          <a:xfrm flipV="1">
            <a:off x="6065838" y="2628900"/>
            <a:ext cx="3429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4342" name="Text Box 17"/>
          <p:cNvSpPr txBox="1">
            <a:spLocks noChangeArrowheads="1"/>
          </p:cNvSpPr>
          <p:nvPr/>
        </p:nvSpPr>
        <p:spPr bwMode="auto">
          <a:xfrm>
            <a:off x="1208088" y="2470150"/>
            <a:ext cx="1133475" cy="30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zh-TW" sz="1350" b="1"/>
              <a:t>Input Data</a:t>
            </a:r>
            <a:endParaRPr lang="en-US" altLang="zh-TW" sz="1200"/>
          </a:p>
        </p:txBody>
      </p:sp>
      <p:sp>
        <p:nvSpPr>
          <p:cNvPr id="16391" name="Rectangle 21"/>
          <p:cNvSpPr>
            <a:spLocks noChangeArrowheads="1"/>
          </p:cNvSpPr>
          <p:nvPr/>
        </p:nvSpPr>
        <p:spPr bwMode="auto">
          <a:xfrm>
            <a:off x="26368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2" name="Rectangle 22"/>
          <p:cNvSpPr>
            <a:spLocks noChangeArrowheads="1"/>
          </p:cNvSpPr>
          <p:nvPr/>
        </p:nvSpPr>
        <p:spPr bwMode="auto">
          <a:xfrm>
            <a:off x="3894138" y="2343150"/>
            <a:ext cx="68580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3" name="WordArt 29"/>
          <p:cNvSpPr>
            <a:spLocks noChangeArrowheads="1" noChangeShapeType="1" noTextEdit="1"/>
          </p:cNvSpPr>
          <p:nvPr/>
        </p:nvSpPr>
        <p:spPr bwMode="auto">
          <a:xfrm rot="823813">
            <a:off x="6465888" y="2114550"/>
            <a:ext cx="1306512" cy="971550"/>
          </a:xfrm>
          <a:prstGeom prst="rect">
            <a:avLst/>
          </a:prstGeom>
        </p:spPr>
        <p:txBody>
          <a:bodyPr wrap="none" fromWordArt="1">
            <a:prstTxWarp prst="textCascadeUp">
              <a:avLst>
                <a:gd name="adj" fmla="val 44444"/>
              </a:avLst>
            </a:prstTxWarp>
            <a:scene3d>
              <a:camera prst="legacyPerspectiveFront">
                <a:rot lat="20519958" lon="1080000" rev="0"/>
              </a:camera>
              <a:lightRig rig="legacyHarsh2" dir="b"/>
            </a:scene3d>
            <a:sp3d extrusionH="430200" prstMaterial="legacyMatte">
              <a:extrusionClr>
                <a:srgbClr val="FF6600"/>
              </a:extrusionClr>
              <a:contourClr>
                <a:srgbClr val="FFE701"/>
              </a:contourClr>
            </a:sp3d>
          </a:bodyPr>
          <a:lstStyle/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Pattern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Information</a:t>
            </a:r>
          </a:p>
          <a:p>
            <a:pPr algn="ctr"/>
            <a:r>
              <a:rPr lang="hsb-DE" altLang="zh-TW" kern="10">
                <a:ln w="9525">
                  <a:round/>
                  <a:headEnd/>
                  <a:tailEnd/>
                </a:ln>
                <a:gradFill rotWithShape="1">
                  <a:gsLst>
                    <a:gs pos="0">
                      <a:srgbClr val="FFE701"/>
                    </a:gs>
                    <a:gs pos="100000">
                      <a:srgbClr val="FE3E02"/>
                    </a:gs>
                  </a:gsLst>
                  <a:lin ang="4560000" scaled="1"/>
                </a:gradFill>
                <a:latin typeface="Impact" panose="020B0806030902050204" pitchFamily="34" charset="0"/>
              </a:rPr>
              <a:t>Knowledge</a:t>
            </a:r>
            <a:endParaRPr lang="zh-TW" altLang="en-US" kern="10">
              <a:ln w="9525">
                <a:round/>
                <a:headEnd/>
                <a:tailEnd/>
              </a:ln>
              <a:gradFill rotWithShape="1">
                <a:gsLst>
                  <a:gs pos="0">
                    <a:srgbClr val="FFE701"/>
                  </a:gs>
                  <a:gs pos="100000">
                    <a:srgbClr val="FE3E02"/>
                  </a:gs>
                </a:gsLst>
                <a:lin ang="4560000" scaled="1"/>
              </a:gradFill>
              <a:latin typeface="Impact" panose="020B0806030902050204" pitchFamily="34" charset="0"/>
            </a:endParaRPr>
          </a:p>
        </p:txBody>
      </p:sp>
      <p:sp>
        <p:nvSpPr>
          <p:cNvPr id="16394" name="Text Box 32"/>
          <p:cNvSpPr txBox="1">
            <a:spLocks noChangeArrowheads="1"/>
          </p:cNvSpPr>
          <p:nvPr/>
        </p:nvSpPr>
        <p:spPr bwMode="auto">
          <a:xfrm>
            <a:off x="3779838" y="2400300"/>
            <a:ext cx="971550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500" b="1" dirty="0">
                <a:solidFill>
                  <a:srgbClr val="FF0000"/>
                </a:solidFill>
                <a:latin typeface="Tahoma" panose="020B0604030504040204" pitchFamily="34" charset="0"/>
              </a:rPr>
              <a:t>Data Mining</a:t>
            </a:r>
          </a:p>
        </p:txBody>
      </p:sp>
      <p:sp>
        <p:nvSpPr>
          <p:cNvPr id="14347" name="Text Box 44"/>
          <p:cNvSpPr txBox="1">
            <a:spLocks noChangeArrowheads="1"/>
          </p:cNvSpPr>
          <p:nvPr/>
        </p:nvSpPr>
        <p:spPr bwMode="auto">
          <a:xfrm>
            <a:off x="2465388" y="2468563"/>
            <a:ext cx="108585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en-US" altLang="zh-TW" sz="1050" b="1"/>
              <a:t>Data Pre-Processing</a:t>
            </a:r>
          </a:p>
        </p:txBody>
      </p:sp>
      <p:sp>
        <p:nvSpPr>
          <p:cNvPr id="16396" name="Line 45"/>
          <p:cNvSpPr>
            <a:spLocks noChangeShapeType="1"/>
          </p:cNvSpPr>
          <p:nvPr/>
        </p:nvSpPr>
        <p:spPr bwMode="auto">
          <a:xfrm flipV="1">
            <a:off x="349408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7" name="Line 46"/>
          <p:cNvSpPr>
            <a:spLocks noChangeShapeType="1"/>
          </p:cNvSpPr>
          <p:nvPr/>
        </p:nvSpPr>
        <p:spPr bwMode="auto">
          <a:xfrm flipV="1">
            <a:off x="4808538" y="2628900"/>
            <a:ext cx="2857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TW" altLang="en-US"/>
          </a:p>
        </p:txBody>
      </p:sp>
      <p:sp>
        <p:nvSpPr>
          <p:cNvPr id="16398" name="Rectangle 47"/>
          <p:cNvSpPr>
            <a:spLocks noChangeArrowheads="1"/>
          </p:cNvSpPr>
          <p:nvPr/>
        </p:nvSpPr>
        <p:spPr bwMode="auto">
          <a:xfrm>
            <a:off x="5208588" y="2343150"/>
            <a:ext cx="742950" cy="800100"/>
          </a:xfrm>
          <a:prstGeom prst="rect">
            <a:avLst/>
          </a:prstGeom>
          <a:solidFill>
            <a:srgbClr val="00CC66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00CC66"/>
            </a:extrusionClr>
            <a:contourClr>
              <a:srgbClr val="00CC66"/>
            </a:contourClr>
          </a:sp3d>
        </p:spPr>
        <p:txBody>
          <a:bodyPr wrap="none" anchor="ctr">
            <a:flatTx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399" name="Text Box 48"/>
          <p:cNvSpPr txBox="1">
            <a:spLocks noChangeArrowheads="1"/>
          </p:cNvSpPr>
          <p:nvPr/>
        </p:nvSpPr>
        <p:spPr bwMode="auto">
          <a:xfrm>
            <a:off x="5111956" y="2422525"/>
            <a:ext cx="101103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TW" sz="1200" b="1" dirty="0">
                <a:latin typeface="Tahoma" panose="020B0604030504040204" pitchFamily="34" charset="0"/>
              </a:rPr>
              <a:t>Post-Processing</a:t>
            </a:r>
          </a:p>
        </p:txBody>
      </p:sp>
      <p:sp>
        <p:nvSpPr>
          <p:cNvPr id="14352" name="Rectangle 49"/>
          <p:cNvSpPr>
            <a:spLocks noGrp="1" noChangeArrowheads="1"/>
          </p:cNvSpPr>
          <p:nvPr>
            <p:ph type="body" idx="1"/>
          </p:nvPr>
        </p:nvSpPr>
        <p:spPr>
          <a:xfrm>
            <a:off x="1293813" y="5363006"/>
            <a:ext cx="6115050" cy="342900"/>
          </a:xfrm>
        </p:spPr>
        <p:txBody>
          <a:bodyPr lIns="69056" tIns="34529" rIns="69056" bIns="34529" rtlCol="0">
            <a:normAutofit/>
          </a:bodyPr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TW" sz="1350" dirty="0"/>
              <a:t>This is a view from typical machine learning and statistics communities</a:t>
            </a:r>
          </a:p>
        </p:txBody>
      </p:sp>
      <p:grpSp>
        <p:nvGrpSpPr>
          <p:cNvPr id="16401" name="Group 52"/>
          <p:cNvGrpSpPr>
            <a:grpSpLocks/>
          </p:cNvGrpSpPr>
          <p:nvPr/>
        </p:nvGrpSpPr>
        <p:grpSpPr bwMode="auto">
          <a:xfrm>
            <a:off x="1550988" y="3771900"/>
            <a:ext cx="1771650" cy="887413"/>
            <a:chOff x="288" y="2880"/>
            <a:chExt cx="1488" cy="745"/>
          </a:xfrm>
        </p:grpSpPr>
        <p:sp>
          <p:nvSpPr>
            <p:cNvPr id="16413" name="Rectangle 50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4" name="Text Box 51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Data integration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Normalization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Feature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Dimension reduction</a:t>
              </a:r>
            </a:p>
          </p:txBody>
        </p:sp>
      </p:grpSp>
      <p:sp>
        <p:nvSpPr>
          <p:cNvPr id="16402" name="Rectangle 54"/>
          <p:cNvSpPr>
            <a:spLocks noChangeArrowheads="1"/>
          </p:cNvSpPr>
          <p:nvPr/>
        </p:nvSpPr>
        <p:spPr bwMode="auto">
          <a:xfrm>
            <a:off x="3436938" y="3771900"/>
            <a:ext cx="1771650" cy="13323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grpSp>
        <p:nvGrpSpPr>
          <p:cNvPr id="16404" name="Group 56"/>
          <p:cNvGrpSpPr>
            <a:grpSpLocks/>
          </p:cNvGrpSpPr>
          <p:nvPr/>
        </p:nvGrpSpPr>
        <p:grpSpPr bwMode="auto">
          <a:xfrm>
            <a:off x="5551488" y="3771900"/>
            <a:ext cx="1771650" cy="887413"/>
            <a:chOff x="288" y="2880"/>
            <a:chExt cx="1488" cy="745"/>
          </a:xfrm>
        </p:grpSpPr>
        <p:sp>
          <p:nvSpPr>
            <p:cNvPr id="16411" name="Rectangle 57"/>
            <p:cNvSpPr>
              <a:spLocks noChangeArrowheads="1"/>
            </p:cNvSpPr>
            <p:nvPr/>
          </p:nvSpPr>
          <p:spPr bwMode="auto">
            <a:xfrm>
              <a:off x="288" y="2880"/>
              <a:ext cx="1344" cy="7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TW" altLang="zh-TW" sz="2100">
                <a:latin typeface="Tahoma" panose="020B0604030504040204" pitchFamily="34" charset="0"/>
              </a:endParaRPr>
            </a:p>
          </p:txBody>
        </p:sp>
        <p:sp>
          <p:nvSpPr>
            <p:cNvPr id="16412" name="Text Box 58"/>
            <p:cNvSpPr txBox="1">
              <a:spLocks noChangeArrowheads="1"/>
            </p:cNvSpPr>
            <p:nvPr/>
          </p:nvSpPr>
          <p:spPr bwMode="auto">
            <a:xfrm>
              <a:off x="288" y="2943"/>
              <a:ext cx="1488" cy="6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Book Antiqua" panose="02040602050305030304" pitchFamily="18" charset="0"/>
                  <a:ea typeface="新細明體" panose="02020500000000000000" pitchFamily="18" charset="-120"/>
                </a:defRPr>
              </a:lvl9pPr>
            </a:lstStyle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evaluation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selection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interpretation</a:t>
              </a:r>
            </a:p>
            <a:p>
              <a:pPr eaLnBrk="1" hangingPunct="1">
                <a:lnSpc>
                  <a:spcPct val="6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TW" sz="1200">
                  <a:latin typeface="Tahoma" panose="020B0604030504040204" pitchFamily="34" charset="0"/>
                </a:rPr>
                <a:t>Pattern visualization</a:t>
              </a:r>
            </a:p>
          </p:txBody>
        </p:sp>
      </p:grpSp>
      <p:sp>
        <p:nvSpPr>
          <p:cNvPr id="16405" name="AutoShape 62"/>
          <p:cNvSpPr>
            <a:spLocks noChangeArrowheads="1"/>
          </p:cNvSpPr>
          <p:nvPr/>
        </p:nvSpPr>
        <p:spPr bwMode="auto">
          <a:xfrm rot="-10256010">
            <a:off x="25225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6" name="AutoShape 63"/>
          <p:cNvSpPr>
            <a:spLocks noChangeArrowheads="1"/>
          </p:cNvSpPr>
          <p:nvPr/>
        </p:nvSpPr>
        <p:spPr bwMode="auto">
          <a:xfrm rot="-10256010">
            <a:off x="38941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16407" name="AutoShape 64"/>
          <p:cNvSpPr>
            <a:spLocks noChangeArrowheads="1"/>
          </p:cNvSpPr>
          <p:nvPr/>
        </p:nvSpPr>
        <p:spPr bwMode="auto">
          <a:xfrm rot="-10256010">
            <a:off x="5494338" y="2971800"/>
            <a:ext cx="228600" cy="742950"/>
          </a:xfrm>
          <a:prstGeom prst="curvedLeftArrow">
            <a:avLst>
              <a:gd name="adj1" fmla="val 65000"/>
              <a:gd name="adj2" fmla="val 130000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TW" altLang="zh-TW" sz="2100">
              <a:latin typeface="Tahoma" panose="020B0604030504040204" pitchFamily="34" charset="0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6995286" y="5049475"/>
            <a:ext cx="2116137" cy="3683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Han 2011]</a:t>
            </a:r>
            <a:endParaRPr lang="zh-TW" altLang="en-US" dirty="0"/>
          </a:p>
        </p:txBody>
      </p:sp>
      <p:sp>
        <p:nvSpPr>
          <p:cNvPr id="1640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16410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70461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Big data is a term for data sets that are so large or complex that traditional data processing application </a:t>
            </a:r>
            <a:r>
              <a:rPr lang="en-US" altLang="zh-TW" dirty="0" err="1" smtClean="0"/>
              <a:t>softwares</a:t>
            </a:r>
            <a:r>
              <a:rPr lang="en-US" altLang="zh-TW" dirty="0" smtClean="0"/>
              <a:t> are inadequate to deal with them</a:t>
            </a:r>
          </a:p>
          <a:p>
            <a:pPr>
              <a:defRPr/>
            </a:pPr>
            <a:r>
              <a:rPr lang="en-US" altLang="zh-TW" dirty="0" smtClean="0"/>
              <a:t>Challenges include capture, storage, analysis, data curation, search, sharing, transfer, visualization, querying, updating and information privacy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Wikipedia]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43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843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843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42B2DE-7500-41E7-820A-4BC6F43EEC91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795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For Online Recording of Course Sessions</a:t>
            </a:r>
            <a:endParaRPr lang="zh-TW" altLang="en-US" smtClean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Online course sessions will be setup as possible using Microsoft Teams, which will be recorded and put in </a:t>
            </a:r>
            <a:r>
              <a:rPr lang="en-US" altLang="zh-TW" dirty="0" err="1" smtClean="0">
                <a:solidFill>
                  <a:srgbClr val="0000FF"/>
                </a:solidFill>
              </a:rPr>
              <a:t>i</a:t>
            </a:r>
            <a:r>
              <a:rPr lang="en-US" altLang="zh-TW" dirty="0" smtClean="0">
                <a:solidFill>
                  <a:srgbClr val="0000FF"/>
                </a:solidFill>
              </a:rPr>
              <a:t>-School+</a:t>
            </a:r>
          </a:p>
          <a:p>
            <a:pPr lvl="1">
              <a:defRPr/>
            </a:pPr>
            <a:r>
              <a:rPr lang="en-US" altLang="zh-TW" dirty="0" smtClean="0"/>
              <a:t>Teams </a:t>
            </a:r>
            <a:r>
              <a:rPr lang="en-US" altLang="zh-TW" dirty="0"/>
              <a:t>created for the course </a:t>
            </a:r>
            <a:r>
              <a:rPr lang="en-US" altLang="zh-TW" dirty="0" smtClean="0"/>
              <a:t>numbers:</a:t>
            </a:r>
            <a:endParaRPr lang="en-US" altLang="zh-TW" dirty="0"/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>
                <a:solidFill>
                  <a:schemeClr val="bg1">
                    <a:lumMod val="65000"/>
                  </a:schemeClr>
                </a:solidFill>
              </a:rPr>
              <a:t>[NTUT-Sync]112-1_323392_</a:t>
            </a:r>
            <a:r>
              <a:rPr lang="zh-TW" altLang="en-US" dirty="0">
                <a:solidFill>
                  <a:schemeClr val="bg1">
                    <a:lumMod val="65000"/>
                  </a:schemeClr>
                </a:solidFill>
              </a:rPr>
              <a:t>巨量資料探勘與</a:t>
            </a:r>
            <a:r>
              <a:rPr lang="zh-TW" altLang="en-US" dirty="0" smtClean="0">
                <a:solidFill>
                  <a:schemeClr val="bg1">
                    <a:lumMod val="65000"/>
                  </a:schemeClr>
                </a:solidFill>
              </a:rPr>
              <a:t>應用</a:t>
            </a:r>
            <a:endParaRPr lang="en-US" altLang="zh-TW" dirty="0" smtClean="0">
              <a:solidFill>
                <a:schemeClr val="bg1">
                  <a:lumMod val="65000"/>
                </a:schemeClr>
              </a:solidFill>
            </a:endParaRPr>
          </a:p>
          <a:p>
            <a:pPr lvl="2" eaLnBrk="1" hangingPunct="1">
              <a:lnSpc>
                <a:spcPct val="80000"/>
              </a:lnSpc>
              <a:defRPr/>
            </a:pPr>
            <a:r>
              <a:rPr lang="en-US" altLang="zh-TW" dirty="0" smtClean="0"/>
              <a:t>[</a:t>
            </a:r>
            <a:r>
              <a:rPr lang="en-US" altLang="zh-TW" dirty="0"/>
              <a:t>NTUT-Sync]112-1_</a:t>
            </a:r>
            <a:r>
              <a:rPr lang="en-US" altLang="zh-TW" dirty="0">
                <a:solidFill>
                  <a:srgbClr val="FF0000"/>
                </a:solidFill>
              </a:rPr>
              <a:t>321524</a:t>
            </a:r>
            <a:r>
              <a:rPr lang="en-US" altLang="zh-TW" dirty="0"/>
              <a:t>_</a:t>
            </a:r>
            <a:r>
              <a:rPr lang="zh-TW" altLang="en-US" dirty="0"/>
              <a:t>巨量資料探勘與應用</a:t>
            </a:r>
            <a:r>
              <a:rPr lang="en-US" altLang="zh-TW" dirty="0" smtClean="0"/>
              <a:t>-&gt; the major link to our online course</a:t>
            </a:r>
            <a:endParaRPr lang="zh-TW" altLang="en-US" dirty="0" smtClean="0"/>
          </a:p>
          <a:p>
            <a:pPr lvl="2">
              <a:defRPr/>
            </a:pPr>
            <a:r>
              <a:rPr lang="en-US" altLang="zh-TW" dirty="0" smtClean="0"/>
              <a:t>And our online </a:t>
            </a:r>
            <a:r>
              <a:rPr lang="en-US" altLang="zh-TW" dirty="0"/>
              <a:t>communication channels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zh-TW" dirty="0" smtClean="0"/>
              <a:t>Other communication channels: E-mails, </a:t>
            </a:r>
            <a:r>
              <a:rPr lang="en-US" altLang="zh-TW" dirty="0" err="1" smtClean="0"/>
              <a:t>iSchool</a:t>
            </a:r>
            <a:r>
              <a:rPr lang="en-US" altLang="zh-TW" dirty="0" smtClean="0"/>
              <a:t>+, and our course Web site</a:t>
            </a:r>
          </a:p>
          <a:p>
            <a:pPr lvl="1">
              <a:defRPr/>
            </a:pPr>
            <a:endParaRPr lang="en-US" altLang="zh-TW" dirty="0" smtClean="0"/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Four V’s of Big Data</a:t>
            </a:r>
            <a:endParaRPr lang="zh-TW" altLang="en-US" smtClean="0"/>
          </a:p>
        </p:txBody>
      </p:sp>
      <p:pic>
        <p:nvPicPr>
          <p:cNvPr id="19459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89000" y="1600200"/>
            <a:ext cx="7366000" cy="4525963"/>
          </a:xfrm>
        </p:spPr>
      </p:pic>
      <p:sp>
        <p:nvSpPr>
          <p:cNvPr id="1946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946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946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AC4FD61-AFE1-4ED0-9866-6247EB65BC74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6324600" y="6019800"/>
            <a:ext cx="1676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[source: IBM]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3827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What is Big Data?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 smtClean="0"/>
              <a:t>“Big data is data whose </a:t>
            </a:r>
            <a:r>
              <a:rPr lang="en-US" altLang="zh-TW" dirty="0" smtClean="0">
                <a:solidFill>
                  <a:srgbClr val="0000FF"/>
                </a:solidFill>
              </a:rPr>
              <a:t>scale, distribution, diversity, and/or timeliness </a:t>
            </a:r>
            <a:r>
              <a:rPr lang="en-US" altLang="zh-TW" dirty="0" smtClean="0"/>
              <a:t>require the use of new technical architectures and analytics to enable insights that unlock new sources of business value.”</a:t>
            </a:r>
          </a:p>
          <a:p>
            <a:pPr>
              <a:defRPr/>
            </a:pP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[source: C. </a:t>
            </a:r>
            <a:r>
              <a:rPr lang="en-US" altLang="zh-TW" dirty="0" err="1" smtClean="0">
                <a:solidFill>
                  <a:schemeClr val="bg1">
                    <a:lumMod val="75000"/>
                  </a:schemeClr>
                </a:solidFill>
              </a:rPr>
              <a:t>Manyika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, Big Data: The next frontier for innovation, competition, and productivity,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McKinsey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Global Institute, 2011]</a:t>
            </a:r>
            <a:endParaRPr lang="zh-TW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048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048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048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F3C3CBC-C7FD-47C3-92B8-2E78793F735E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101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Characteristics of Big Data</a:t>
            </a:r>
            <a:endParaRPr lang="zh-TW" altLang="en-US" smtClean="0"/>
          </a:p>
        </p:txBody>
      </p:sp>
      <p:sp>
        <p:nvSpPr>
          <p:cNvPr id="2150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Five V’s:</a:t>
            </a:r>
          </a:p>
          <a:p>
            <a:pPr lvl="1"/>
            <a:r>
              <a:rPr lang="en-US" altLang="zh-TW" dirty="0" smtClean="0"/>
              <a:t>Volume: </a:t>
            </a:r>
            <a:r>
              <a:rPr lang="en-US" altLang="zh-TW" dirty="0" smtClean="0">
                <a:solidFill>
                  <a:srgbClr val="0000FF"/>
                </a:solidFill>
              </a:rPr>
              <a:t>scale</a:t>
            </a:r>
          </a:p>
          <a:p>
            <a:pPr lvl="1"/>
            <a:r>
              <a:rPr lang="en-US" altLang="zh-TW" dirty="0" smtClean="0"/>
              <a:t>Velocity: </a:t>
            </a:r>
            <a:r>
              <a:rPr lang="en-US" altLang="zh-TW" dirty="0" smtClean="0">
                <a:solidFill>
                  <a:srgbClr val="0000FF"/>
                </a:solidFill>
              </a:rPr>
              <a:t>timeliness</a:t>
            </a:r>
            <a:r>
              <a:rPr lang="en-US" altLang="zh-TW" dirty="0" smtClean="0"/>
              <a:t> </a:t>
            </a:r>
          </a:p>
          <a:p>
            <a:pPr lvl="1"/>
            <a:r>
              <a:rPr lang="en-US" altLang="zh-TW" dirty="0" smtClean="0"/>
              <a:t>Variety: </a:t>
            </a:r>
            <a:r>
              <a:rPr lang="en-US" altLang="zh-TW" dirty="0" smtClean="0">
                <a:solidFill>
                  <a:srgbClr val="0000FF"/>
                </a:solidFill>
              </a:rPr>
              <a:t>diversity</a:t>
            </a:r>
          </a:p>
          <a:p>
            <a:pPr lvl="1"/>
            <a:r>
              <a:rPr lang="en-US" altLang="zh-TW" dirty="0" smtClean="0"/>
              <a:t>Veracity: </a:t>
            </a:r>
            <a:r>
              <a:rPr lang="en-US" altLang="zh-TW" dirty="0" smtClean="0">
                <a:solidFill>
                  <a:srgbClr val="0000FF"/>
                </a:solidFill>
              </a:rPr>
              <a:t>truthfulness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Value</a:t>
            </a:r>
          </a:p>
          <a:p>
            <a:pPr lvl="1"/>
            <a:endParaRPr lang="en-US" altLang="zh-TW" dirty="0" smtClean="0">
              <a:solidFill>
                <a:srgbClr val="0000FF"/>
              </a:solidFill>
            </a:endParaRPr>
          </a:p>
        </p:txBody>
      </p:sp>
      <p:sp>
        <p:nvSpPr>
          <p:cNvPr id="37892" name="日期版面配置區 3"/>
          <p:cNvSpPr>
            <a:spLocks noGrp="1"/>
          </p:cNvSpPr>
          <p:nvPr>
            <p:ph type="dt" sz="quarter" idx="10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Big Data Mining &amp; Applications, Fall 2023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3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r>
              <a:rPr kumimoji="0" lang="en-US" altLang="zh-TW" sz="1050" smtClean="0">
                <a:latin typeface="Arial" panose="020B0604020202020204" pitchFamily="34" charset="0"/>
              </a:rPr>
              <a:t>NTUT CSIE, IEECS</a:t>
            </a:r>
            <a:endParaRPr kumimoji="0" lang="en-US" altLang="zh-TW" sz="1050">
              <a:latin typeface="Arial" panose="020B0604020202020204" pitchFamily="34" charset="0"/>
            </a:endParaRPr>
          </a:p>
        </p:txBody>
      </p:sp>
      <p:sp>
        <p:nvSpPr>
          <p:cNvPr id="37894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557213" indent="-214313">
              <a:spcBef>
                <a:spcPct val="20000"/>
              </a:spcBef>
              <a:buChar char="–"/>
              <a:defRPr kumimoji="1" sz="21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857250" indent="-171450">
              <a:spcBef>
                <a:spcPct val="20000"/>
              </a:spcBef>
              <a:buChar char="•"/>
              <a:defRPr kumimoji="1" sz="1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200150" indent="-171450">
              <a:spcBef>
                <a:spcPct val="20000"/>
              </a:spcBef>
              <a:buChar char="–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1543050" indent="-171450">
              <a:spcBef>
                <a:spcPct val="20000"/>
              </a:spcBef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5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  <a:defRPr/>
            </a:pPr>
            <a:fld id="{88BA6521-1FFA-4A9B-A5E0-ED5FE7EB8C69}" type="slidenum">
              <a:rPr kumimoji="0" lang="en-US" altLang="zh-TW" sz="105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  <a:defRPr/>
              </a:pPr>
              <a:t>42</a:t>
            </a:fld>
            <a:endParaRPr kumimoji="0" lang="en-US" altLang="zh-TW" sz="105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54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Various Structures in Data</a:t>
            </a:r>
            <a:endParaRPr lang="zh-TW" altLang="en-US" dirty="0" smtClean="0"/>
          </a:p>
        </p:txBody>
      </p:sp>
      <p:sp>
        <p:nvSpPr>
          <p:cNvPr id="2253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Variety: different forms</a:t>
            </a:r>
          </a:p>
          <a:p>
            <a:pPr lvl="1"/>
            <a:r>
              <a:rPr lang="en-US" altLang="zh-TW" dirty="0" smtClean="0"/>
              <a:t>Structured: databases, spreadsheets,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Semi-structured</a:t>
            </a:r>
            <a:r>
              <a:rPr lang="en-US" altLang="zh-TW" dirty="0" smtClean="0"/>
              <a:t>: textual files such as Web pages, XML, …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: text documents, images, videos, …</a:t>
            </a:r>
          </a:p>
          <a:p>
            <a:r>
              <a:rPr lang="en-US" altLang="zh-TW" dirty="0" smtClean="0"/>
              <a:t>Data growth is increasingly unstructured</a:t>
            </a:r>
          </a:p>
          <a:p>
            <a:pPr lvl="1"/>
            <a:r>
              <a:rPr lang="en-US" altLang="zh-TW" dirty="0" smtClean="0"/>
              <a:t>E.g. Social media: Facebook, Twitter, …</a:t>
            </a:r>
          </a:p>
          <a:p>
            <a:pPr lvl="1"/>
            <a:endParaRPr lang="zh-TW" altLang="en-US" dirty="0" smtClean="0"/>
          </a:p>
        </p:txBody>
      </p:sp>
      <p:sp>
        <p:nvSpPr>
          <p:cNvPr id="2253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253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253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AA2C8-89B9-4A23-AE89-2681BA1779B0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616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Differences from traditional data analysis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Distinct requirements</a:t>
            </a:r>
          </a:p>
          <a:p>
            <a:pPr lvl="1">
              <a:defRPr/>
            </a:pPr>
            <a:r>
              <a:rPr lang="en-US" altLang="zh-TW" dirty="0" smtClean="0"/>
              <a:t>Combining of </a:t>
            </a:r>
            <a:r>
              <a:rPr lang="en-US" altLang="zh-TW" dirty="0" smtClean="0">
                <a:solidFill>
                  <a:srgbClr val="0000FF"/>
                </a:solidFill>
              </a:rPr>
              <a:t>multiple unrelated </a:t>
            </a:r>
            <a:r>
              <a:rPr lang="en-US" altLang="zh-TW" dirty="0" smtClean="0"/>
              <a:t>datasets</a:t>
            </a:r>
          </a:p>
          <a:p>
            <a:pPr lvl="1">
              <a:defRPr/>
            </a:pPr>
            <a:r>
              <a:rPr lang="en-US" altLang="zh-TW" dirty="0" smtClean="0"/>
              <a:t>Processing of large amounts of </a:t>
            </a:r>
            <a:r>
              <a:rPr lang="en-US" altLang="zh-TW" dirty="0" smtClean="0">
                <a:solidFill>
                  <a:srgbClr val="0000FF"/>
                </a:solidFill>
              </a:rPr>
              <a:t>unstructured</a:t>
            </a:r>
            <a:r>
              <a:rPr lang="en-US" altLang="zh-TW" dirty="0" smtClean="0"/>
              <a:t> data</a:t>
            </a:r>
          </a:p>
          <a:p>
            <a:pPr lvl="1">
              <a:defRPr/>
            </a:pPr>
            <a:r>
              <a:rPr lang="en-US" altLang="zh-TW" dirty="0" smtClean="0"/>
              <a:t>Harvesting of </a:t>
            </a:r>
            <a:r>
              <a:rPr lang="en-US" altLang="zh-TW" dirty="0" smtClean="0">
                <a:solidFill>
                  <a:srgbClr val="0000FF"/>
                </a:solidFill>
              </a:rPr>
              <a:t>hidden</a:t>
            </a:r>
            <a:r>
              <a:rPr lang="en-US" altLang="zh-TW" dirty="0" smtClean="0"/>
              <a:t> information in a time-sensitive manner</a:t>
            </a:r>
          </a:p>
          <a:p>
            <a:pPr>
              <a:defRPr/>
            </a:pPr>
            <a:r>
              <a:rPr lang="en-US" altLang="zh-TW" dirty="0" smtClean="0"/>
              <a:t>Newer techniques that leverage computational resources</a:t>
            </a:r>
          </a:p>
          <a:p>
            <a:pPr>
              <a:defRPr/>
            </a:pPr>
            <a:r>
              <a:rPr lang="en-US" altLang="zh-TW" dirty="0" smtClean="0"/>
              <a:t>Interdisciplinary </a:t>
            </a:r>
          </a:p>
          <a:p>
            <a:pPr lvl="1">
              <a:defRPr/>
            </a:pPr>
            <a:r>
              <a:rPr lang="en-US" altLang="zh-TW" dirty="0" smtClean="0"/>
              <a:t>Mathematics, statistics, computer science, domain expertise</a:t>
            </a:r>
          </a:p>
          <a:p>
            <a:pPr>
              <a:defRPr/>
            </a:pPr>
            <a:r>
              <a:rPr lang="en-US" altLang="zh-TW" dirty="0" smtClean="0"/>
              <a:t>Benefits</a:t>
            </a:r>
          </a:p>
          <a:p>
            <a:pPr lvl="1">
              <a:defRPr/>
            </a:pPr>
            <a:r>
              <a:rPr lang="en-US" altLang="zh-TW" dirty="0" smtClean="0"/>
              <a:t>Optimization, predictions, fault or fraud detection, improved decision making, discoveries</a:t>
            </a:r>
          </a:p>
          <a:p>
            <a:pPr lvl="1">
              <a:defRPr/>
            </a:pPr>
            <a:endParaRPr lang="zh-TW" altLang="en-US" dirty="0"/>
          </a:p>
        </p:txBody>
      </p:sp>
      <p:sp>
        <p:nvSpPr>
          <p:cNvPr id="2355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  <a:endParaRPr kumimoji="0" lang="zh-TW" altLang="en-US" sz="1400">
              <a:latin typeface="Arial" panose="020B0604020202020204" pitchFamily="34" charset="0"/>
            </a:endParaRPr>
          </a:p>
        </p:txBody>
      </p:sp>
      <p:sp>
        <p:nvSpPr>
          <p:cNvPr id="2355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  <a:endParaRPr kumimoji="0" lang="zh-TW" altLang="en-US" sz="1400" smtClean="0">
              <a:latin typeface="Arial" panose="020B0604020202020204" pitchFamily="34" charset="0"/>
            </a:endParaRPr>
          </a:p>
        </p:txBody>
      </p:sp>
      <p:sp>
        <p:nvSpPr>
          <p:cNvPr id="2355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15A0324-CA3C-47C5-8560-C9EFE9D6BC46}" type="slidenum">
              <a:rPr kumimoji="0" lang="zh-TW" altLang="en-US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kumimoji="0" lang="zh-TW" altLang="en-US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24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Big Data: Some Examples</a:t>
            </a:r>
            <a:endParaRPr lang="zh-TW" altLang="en-US" smtClean="0"/>
          </a:p>
        </p:txBody>
      </p:sp>
      <p:sp>
        <p:nvSpPr>
          <p:cNvPr id="2457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Web pages and social media</a:t>
            </a:r>
          </a:p>
          <a:p>
            <a:r>
              <a:rPr lang="en-US" altLang="zh-TW" dirty="0" smtClean="0"/>
              <a:t>Retail sales and e-commerce </a:t>
            </a:r>
          </a:p>
          <a:p>
            <a:r>
              <a:rPr lang="en-US" altLang="zh-TW" dirty="0" smtClean="0"/>
              <a:t>Sensors, mobile and wearable devices</a:t>
            </a:r>
          </a:p>
          <a:p>
            <a:r>
              <a:rPr lang="en-US" altLang="zh-TW" dirty="0" smtClean="0"/>
              <a:t>And many more: healthcare, natural resources, education, public sector, insurance, transportation, finance and crime detection, …</a:t>
            </a:r>
          </a:p>
          <a:p>
            <a:endParaRPr lang="zh-TW" altLang="en-US" dirty="0" smtClean="0"/>
          </a:p>
        </p:txBody>
      </p:sp>
      <p:sp>
        <p:nvSpPr>
          <p:cNvPr id="24580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4581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4582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A1F9E8-D0E8-4AD9-A6E3-6AFE877F3AA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741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Related Terms</a:t>
            </a:r>
            <a:endParaRPr lang="zh-TW" altLang="en-US" smtClean="0"/>
          </a:p>
        </p:txBody>
      </p:sp>
      <p:sp>
        <p:nvSpPr>
          <p:cNvPr id="32771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altLang="zh-TW" dirty="0" smtClean="0"/>
              <a:t>Data science, predictive analytics</a:t>
            </a:r>
          </a:p>
          <a:p>
            <a:pPr>
              <a:defRPr/>
            </a:pPr>
            <a:r>
              <a:rPr lang="en-US" altLang="zh-TW" dirty="0" smtClean="0"/>
              <a:t>Business intelligence, </a:t>
            </a:r>
            <a:r>
              <a:rPr lang="en-US" altLang="zh-TW" dirty="0" err="1" smtClean="0"/>
              <a:t>FinTech</a:t>
            </a:r>
            <a:endParaRPr lang="en-US" altLang="zh-TW" dirty="0" smtClean="0"/>
          </a:p>
          <a:p>
            <a:pPr>
              <a:defRPr/>
            </a:pPr>
            <a:r>
              <a:rPr lang="en-US" altLang="zh-TW" dirty="0" err="1" smtClean="0"/>
              <a:t>IoT</a:t>
            </a:r>
            <a:r>
              <a:rPr lang="en-US" altLang="zh-TW" dirty="0" smtClean="0"/>
              <a:t>, CPS, Industry 4.0</a:t>
            </a:r>
          </a:p>
          <a:p>
            <a:pPr>
              <a:defRPr/>
            </a:pPr>
            <a:r>
              <a:rPr lang="en-US" altLang="zh-TW" dirty="0" smtClean="0"/>
              <a:t>Smart homes, smart cities</a:t>
            </a:r>
          </a:p>
          <a:p>
            <a:pPr>
              <a:defRPr/>
            </a:pPr>
            <a:r>
              <a:rPr lang="en-US" altLang="zh-TW" dirty="0" smtClean="0"/>
              <a:t>Data mining, machine learning, artificial intelligence</a:t>
            </a:r>
          </a:p>
          <a:p>
            <a:pPr>
              <a:defRPr/>
            </a:pPr>
            <a:r>
              <a:rPr lang="en-US" altLang="zh-TW" dirty="0" smtClean="0"/>
              <a:t>Cloud computing, data-intensive computing, parallel computing, distributed computing</a:t>
            </a:r>
          </a:p>
          <a:p>
            <a:pPr>
              <a:defRPr/>
            </a:pPr>
            <a:r>
              <a:rPr lang="en-US" altLang="zh-TW" dirty="0" smtClean="0"/>
              <a:t>…</a:t>
            </a:r>
          </a:p>
          <a:p>
            <a:pPr>
              <a:defRPr/>
            </a:pPr>
            <a:endParaRPr lang="zh-TW" altLang="en-US" dirty="0" smtClean="0"/>
          </a:p>
        </p:txBody>
      </p:sp>
      <p:sp>
        <p:nvSpPr>
          <p:cNvPr id="2560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560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560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9A49DC5-A245-4AF2-A7A4-E62AB2B52A25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6509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The Major Focus in Big Data Analytics</a:t>
            </a:r>
            <a:endParaRPr lang="zh-TW" altLang="en-US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zh-TW" dirty="0" smtClean="0"/>
              <a:t>The management of complete data lifecycle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Collecting</a:t>
            </a: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Cleansing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Organizing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Storing</a:t>
            </a:r>
            <a:r>
              <a:rPr lang="en-US" altLang="zh-TW" dirty="0" smtClean="0"/>
              <a:t>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Analyzing </a:t>
            </a:r>
          </a:p>
          <a:p>
            <a:pPr lvl="1">
              <a:defRPr/>
            </a:pPr>
            <a:r>
              <a:rPr lang="en-US" altLang="zh-TW" dirty="0" smtClean="0">
                <a:solidFill>
                  <a:srgbClr val="66CCFF"/>
                </a:solidFill>
              </a:rPr>
              <a:t>Visualization &amp; Interpretation</a:t>
            </a:r>
            <a:endParaRPr lang="en-US" altLang="zh-TW" dirty="0">
              <a:solidFill>
                <a:srgbClr val="66CCFF"/>
              </a:solidFill>
            </a:endParaRPr>
          </a:p>
          <a:p>
            <a:pPr lvl="1">
              <a:defRPr/>
            </a:pPr>
            <a:r>
              <a:rPr lang="en-US" altLang="zh-TW" dirty="0" smtClean="0">
                <a:solidFill>
                  <a:schemeClr val="bg1">
                    <a:lumMod val="65000"/>
                  </a:schemeClr>
                </a:solidFill>
              </a:rPr>
              <a:t>Governing </a:t>
            </a:r>
          </a:p>
          <a:p>
            <a:pPr>
              <a:defRPr/>
            </a:pPr>
            <a:endParaRPr lang="zh-TW" altLang="en-US" dirty="0"/>
          </a:p>
        </p:txBody>
      </p:sp>
      <p:sp>
        <p:nvSpPr>
          <p:cNvPr id="2662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662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663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CAC6515-4584-4565-BC22-0140CF1351A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0304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Distributed Framework for Data Analysis?</a:t>
            </a:r>
            <a:endParaRPr lang="zh-TW" altLang="en-US" smtClean="0"/>
          </a:p>
        </p:txBody>
      </p:sp>
      <p:sp>
        <p:nvSpPr>
          <p:cNvPr id="27651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Motivation</a:t>
            </a:r>
          </a:p>
          <a:p>
            <a:pPr lvl="1"/>
            <a:r>
              <a:rPr lang="en-US" altLang="zh-TW" smtClean="0"/>
              <a:t>Big data: volume, velocity, variety</a:t>
            </a:r>
          </a:p>
          <a:p>
            <a:r>
              <a:rPr lang="en-US" altLang="zh-TW" smtClean="0"/>
              <a:t>We need more storage space</a:t>
            </a:r>
          </a:p>
          <a:p>
            <a:pPr lvl="1"/>
            <a:r>
              <a:rPr lang="en-US" altLang="zh-TW" smtClean="0"/>
              <a:t>Space efficiency</a:t>
            </a:r>
          </a:p>
          <a:p>
            <a:r>
              <a:rPr lang="en-US" altLang="zh-TW" smtClean="0"/>
              <a:t>We need more computing power</a:t>
            </a:r>
          </a:p>
          <a:p>
            <a:pPr lvl="1"/>
            <a:r>
              <a:rPr lang="en-US" altLang="zh-TW" smtClean="0"/>
              <a:t>Time efficiency</a:t>
            </a:r>
          </a:p>
          <a:p>
            <a:r>
              <a:rPr lang="en-US" altLang="zh-TW" smtClean="0"/>
              <a:t>We need more I/O throughput</a:t>
            </a:r>
          </a:p>
          <a:p>
            <a:pPr lvl="1"/>
            <a:r>
              <a:rPr lang="en-US" altLang="zh-TW" smtClean="0"/>
              <a:t>Inevitable because of the computer architecture</a:t>
            </a:r>
          </a:p>
          <a:p>
            <a:endParaRPr lang="zh-TW" altLang="en-US" smtClean="0"/>
          </a:p>
        </p:txBody>
      </p:sp>
      <p:sp>
        <p:nvSpPr>
          <p:cNvPr id="27652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7653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7654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C24F11C-55EA-4F88-B45A-EB4B72D9C52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30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 </a:t>
            </a:r>
            <a:br>
              <a:rPr lang="en-US" altLang="zh-TW" dirty="0" smtClean="0"/>
            </a:br>
            <a:r>
              <a:rPr lang="en-US" altLang="zh-TW" dirty="0" smtClean="0"/>
              <a:t>(or Any Program)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What is a Program?</a:t>
            </a:r>
          </a:p>
          <a:p>
            <a:pPr lvl="1"/>
            <a:r>
              <a:rPr lang="en-US" altLang="zh-TW" dirty="0" smtClean="0"/>
              <a:t>Algorithm + Data Structures = Program</a:t>
            </a:r>
          </a:p>
          <a:p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Big Data Mining &amp; Applications, Fall 2023</a:t>
            </a:r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smtClean="0"/>
              <a:t>NTUT CSIE, IEECS</a:t>
            </a:r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14DE800-8213-4A07-A533-DB992F026A04}" type="slidenum">
              <a:rPr lang="en-US" altLang="zh-TW" smtClean="0"/>
              <a:pPr>
                <a:defRPr/>
              </a:pPr>
              <a:t>49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30995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Why this Course?</a:t>
            </a:r>
            <a:endParaRPr lang="zh-TW" altLang="en-US" smtClean="0"/>
          </a:p>
        </p:txBody>
      </p:sp>
      <p:sp>
        <p:nvSpPr>
          <p:cNvPr id="11267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TW" dirty="0" smtClean="0"/>
              <a:t>If you have some ideas about AI techniques, and want to apply them in different fields</a:t>
            </a:r>
          </a:p>
          <a:p>
            <a:r>
              <a:rPr lang="en-US" altLang="zh-TW" dirty="0" smtClean="0"/>
              <a:t>If you have real-world big data in a particular domain, and want to gain some insights using big data mining techniques</a:t>
            </a:r>
          </a:p>
          <a:p>
            <a:r>
              <a:rPr lang="en-US" altLang="zh-TW" dirty="0" smtClean="0"/>
              <a:t>To realize different scenarios of big data applications, and to get hands-on experiences in analyzing open “big” datasets</a:t>
            </a:r>
            <a:endParaRPr lang="zh-TW" altLang="en-US" dirty="0" smtClean="0"/>
          </a:p>
        </p:txBody>
      </p:sp>
      <p:sp>
        <p:nvSpPr>
          <p:cNvPr id="1126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1126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127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C061121-07BD-49AD-B7A8-7F9EF1FD948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Factors in Data Analysis</a:t>
            </a:r>
            <a:endParaRPr lang="zh-TW" altLang="en-US" dirty="0" smtClean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TW" dirty="0" smtClean="0"/>
              <a:t>Data to be analyzed</a:t>
            </a:r>
          </a:p>
          <a:p>
            <a:pPr lvl="1"/>
            <a:r>
              <a:rPr lang="en-US" altLang="zh-TW" dirty="0" smtClean="0"/>
              <a:t>Tall data: large number of cases</a:t>
            </a:r>
          </a:p>
          <a:p>
            <a:pPr lvl="1"/>
            <a:r>
              <a:rPr lang="en-US" altLang="zh-TW" dirty="0" smtClean="0"/>
              <a:t>Wide data: large number of features</a:t>
            </a:r>
          </a:p>
          <a:p>
            <a:pPr lvl="1"/>
            <a:r>
              <a:rPr lang="en-US" altLang="zh-TW" dirty="0" smtClean="0"/>
              <a:t>Tall and wide data: large number of both cases and features</a:t>
            </a:r>
          </a:p>
          <a:p>
            <a:pPr lvl="1"/>
            <a:r>
              <a:rPr lang="en-US" altLang="zh-TW" dirty="0" smtClean="0"/>
              <a:t>Sparse data: large number of zero entries</a:t>
            </a:r>
          </a:p>
          <a:p>
            <a:r>
              <a:rPr lang="en-US" altLang="zh-TW" dirty="0" smtClean="0"/>
              <a:t>Algorithm to be used</a:t>
            </a:r>
          </a:p>
          <a:p>
            <a:pPr lvl="1"/>
            <a:r>
              <a:rPr lang="en-US" altLang="zh-TW" dirty="0" smtClean="0"/>
              <a:t>How complex is your algorithm</a:t>
            </a:r>
          </a:p>
          <a:p>
            <a:pPr lvl="1"/>
            <a:r>
              <a:rPr lang="en-US" altLang="zh-TW" dirty="0" smtClean="0"/>
              <a:t>How many parameters in your model</a:t>
            </a:r>
          </a:p>
          <a:p>
            <a:pPr lvl="1"/>
            <a:r>
              <a:rPr lang="en-US" altLang="zh-TW" dirty="0" smtClean="0"/>
              <a:t>Are the optimization processes parallelizable</a:t>
            </a:r>
          </a:p>
          <a:p>
            <a:pPr lvl="1"/>
            <a:r>
              <a:rPr lang="en-US" altLang="zh-TW" dirty="0" smtClean="0"/>
              <a:t>Does your algorithm learn from all data or small batches of data</a:t>
            </a:r>
          </a:p>
          <a:p>
            <a:pPr lvl="1"/>
            <a:endParaRPr lang="en-US" altLang="zh-TW" dirty="0" smtClean="0"/>
          </a:p>
          <a:p>
            <a:endParaRPr lang="zh-TW" altLang="en-US" dirty="0" smtClean="0"/>
          </a:p>
        </p:txBody>
      </p:sp>
      <p:sp>
        <p:nvSpPr>
          <p:cNvPr id="29700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29701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29702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7E3AE6-F461-4AE5-9F14-392F9CF58EF2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50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743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Scalability</a:t>
            </a:r>
            <a:endParaRPr lang="zh-TW" altLang="en-US" smtClean="0"/>
          </a:p>
        </p:txBody>
      </p:sp>
      <p:sp>
        <p:nvSpPr>
          <p:cNvPr id="31747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CPU: computing time to execute the analysis</a:t>
            </a:r>
          </a:p>
          <a:p>
            <a:r>
              <a:rPr lang="en-US" altLang="zh-TW" smtClean="0"/>
              <a:t>I/O: how much data can be put in memory per time unit</a:t>
            </a:r>
          </a:p>
          <a:p>
            <a:r>
              <a:rPr lang="en-US" altLang="zh-TW" smtClean="0"/>
              <a:t>Memory: how much data can be processed at a time</a:t>
            </a:r>
          </a:p>
          <a:p>
            <a:endParaRPr lang="zh-TW" altLang="en-US" smtClean="0"/>
          </a:p>
        </p:txBody>
      </p:sp>
      <p:sp>
        <p:nvSpPr>
          <p:cNvPr id="31748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1749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1750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8FD31C-D439-4DE4-A14B-CF7145E6DA5F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51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0516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mtClean="0"/>
              <a:t>Possible solutions</a:t>
            </a:r>
            <a:endParaRPr lang="zh-TW" altLang="en-US" smtClean="0"/>
          </a:p>
        </p:txBody>
      </p:sp>
      <p:sp>
        <p:nvSpPr>
          <p:cNvPr id="59395" name="內容版面配置區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Scale up</a:t>
            </a:r>
            <a:r>
              <a:rPr lang="en-US" altLang="zh-TW" dirty="0" smtClean="0"/>
              <a:t>: single machine</a:t>
            </a:r>
          </a:p>
          <a:p>
            <a:pPr lvl="1">
              <a:defRPr/>
            </a:pPr>
            <a:r>
              <a:rPr lang="en-US" altLang="zh-TW" dirty="0" smtClean="0"/>
              <a:t>More memory, faster CPU, faster storage, using GPUs</a:t>
            </a:r>
          </a:p>
          <a:p>
            <a:pPr lvl="1">
              <a:defRPr/>
            </a:pPr>
            <a:r>
              <a:rPr lang="en-US" altLang="zh-TW" dirty="0"/>
              <a:t>E.g. CUDA,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err="1"/>
              <a:t>Keras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Scale out</a:t>
            </a:r>
            <a:r>
              <a:rPr lang="en-US" altLang="zh-TW" dirty="0" smtClean="0"/>
              <a:t>: distributing computations</a:t>
            </a:r>
          </a:p>
          <a:p>
            <a:pPr lvl="1">
              <a:defRPr/>
            </a:pPr>
            <a:r>
              <a:rPr lang="en-US" altLang="zh-TW" dirty="0" smtClean="0"/>
              <a:t>Using outside resources: other CPUs, GPUs, storage</a:t>
            </a:r>
          </a:p>
          <a:p>
            <a:pPr lvl="1">
              <a:defRPr/>
            </a:pPr>
            <a:r>
              <a:rPr lang="en-US" altLang="zh-TW" dirty="0"/>
              <a:t>E.g. Hadoop, Spark, </a:t>
            </a:r>
            <a:r>
              <a:rPr lang="en-US" altLang="zh-TW" dirty="0" smtClean="0"/>
              <a:t>…</a:t>
            </a:r>
          </a:p>
          <a:p>
            <a:pPr>
              <a:defRPr/>
            </a:pPr>
            <a:r>
              <a:rPr lang="en-US" altLang="zh-TW" dirty="0" smtClean="0"/>
              <a:t>Scale up and out</a:t>
            </a:r>
          </a:p>
          <a:p>
            <a:pPr lvl="1">
              <a:defRPr/>
            </a:pPr>
            <a:r>
              <a:rPr lang="en-US" altLang="zh-TW" dirty="0"/>
              <a:t>Distributed </a:t>
            </a:r>
            <a:r>
              <a:rPr lang="en-US" altLang="zh-TW" dirty="0" err="1"/>
              <a:t>TensorFlow</a:t>
            </a:r>
            <a:r>
              <a:rPr lang="en-US" altLang="zh-TW" dirty="0"/>
              <a:t>, </a:t>
            </a:r>
            <a:r>
              <a:rPr lang="en-US" altLang="zh-TW" dirty="0" smtClean="0"/>
              <a:t>…</a:t>
            </a:r>
            <a:endParaRPr lang="en-US" altLang="zh-TW" dirty="0"/>
          </a:p>
        </p:txBody>
      </p:sp>
      <p:pic>
        <p:nvPicPr>
          <p:cNvPr id="32772" name="圖片 6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95863" y="2286000"/>
            <a:ext cx="3343275" cy="3154363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3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2774" name="頁尾版面配置區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2775" name="投影片編號版面配置區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2EEE511-CE91-44A5-A68B-5AA827D45036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52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896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Divide and Conquer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2057400" y="1676400"/>
            <a:ext cx="3505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“Work”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447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cxnSp>
        <p:nvCxnSpPr>
          <p:cNvPr id="8" name="Straight Arrow Connector 7"/>
          <p:cNvCxnSpPr>
            <a:cxnSpLocks noChangeShapeType="1"/>
          </p:cNvCxnSpPr>
          <p:nvPr/>
        </p:nvCxnSpPr>
        <p:spPr bwMode="auto">
          <a:xfrm rot="5400000">
            <a:off x="3504407" y="2439194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>
            <a:cxnSpLocks noChangeShapeType="1"/>
          </p:cNvCxnSpPr>
          <p:nvPr/>
        </p:nvCxnSpPr>
        <p:spPr bwMode="auto">
          <a:xfrm>
            <a:off x="4572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 noChangeShapeType="1"/>
          </p:cNvCxnSpPr>
          <p:nvPr/>
        </p:nvCxnSpPr>
        <p:spPr bwMode="auto">
          <a:xfrm flipH="1">
            <a:off x="2286000" y="21336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2004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876800" y="2819400"/>
            <a:ext cx="1219200" cy="381000"/>
          </a:xfrm>
          <a:prstGeom prst="rect">
            <a:avLst/>
          </a:prstGeom>
          <a:solidFill>
            <a:srgbClr val="FFC000"/>
          </a:solidFill>
          <a:ln>
            <a:headEnd/>
            <a:tailEnd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447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2004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876800" y="4038600"/>
            <a:ext cx="1219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tIns="0" anchor="ctr"/>
          <a:lstStyle/>
          <a:p>
            <a:pPr algn="ctr">
              <a:defRPr/>
            </a:pPr>
            <a:r>
              <a:rPr lang="en-US" i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i="1" baseline="-25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cxnSp>
        <p:nvCxnSpPr>
          <p:cNvPr id="18" name="Straight Arrow Connector 17"/>
          <p:cNvCxnSpPr>
            <a:cxnSpLocks noChangeShapeType="1"/>
          </p:cNvCxnSpPr>
          <p:nvPr/>
        </p:nvCxnSpPr>
        <p:spPr bwMode="auto">
          <a:xfrm rot="5400000">
            <a:off x="35059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 noChangeShapeType="1"/>
          </p:cNvCxnSpPr>
          <p:nvPr/>
        </p:nvCxnSpPr>
        <p:spPr bwMode="auto">
          <a:xfrm rot="5400000">
            <a:off x="5180807" y="3656806"/>
            <a:ext cx="609600" cy="1587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 noChangeShapeType="1"/>
          </p:cNvCxnSpPr>
          <p:nvPr/>
        </p:nvCxnSpPr>
        <p:spPr bwMode="auto">
          <a:xfrm rot="5400000">
            <a:off x="1753394" y="36568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2057400" y="5334000"/>
            <a:ext cx="3505200" cy="381000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“Result”</a:t>
            </a:r>
          </a:p>
        </p:txBody>
      </p: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rot="5400000">
            <a:off x="3505994" y="4876006"/>
            <a:ext cx="609600" cy="1588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 noChangeShapeType="1"/>
          </p:cNvCxnSpPr>
          <p:nvPr/>
        </p:nvCxnSpPr>
        <p:spPr bwMode="auto">
          <a:xfrm flipH="1">
            <a:off x="4572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2286000" y="4572000"/>
            <a:ext cx="762000" cy="609600"/>
          </a:xfrm>
          <a:prstGeom prst="straightConnector1">
            <a:avLst/>
          </a:prstGeom>
          <a:ln w="15875">
            <a:headEnd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ounded Rectangle 28"/>
          <p:cNvSpPr>
            <a:spLocks noChangeArrowheads="1"/>
          </p:cNvSpPr>
          <p:nvPr/>
        </p:nvSpPr>
        <p:spPr bwMode="auto">
          <a:xfrm>
            <a:off x="1600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0" name="Rounded Rectangle 29"/>
          <p:cNvSpPr>
            <a:spLocks noChangeArrowheads="1"/>
          </p:cNvSpPr>
          <p:nvPr/>
        </p:nvSpPr>
        <p:spPr bwMode="auto">
          <a:xfrm>
            <a:off x="33528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1" name="Rounded Rectangle 30"/>
          <p:cNvSpPr>
            <a:spLocks noChangeArrowheads="1"/>
          </p:cNvSpPr>
          <p:nvPr/>
        </p:nvSpPr>
        <p:spPr bwMode="auto">
          <a:xfrm>
            <a:off x="5029200" y="3429000"/>
            <a:ext cx="914400" cy="3810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worker</a:t>
            </a:r>
          </a:p>
        </p:txBody>
      </p:sp>
      <p:sp>
        <p:nvSpPr>
          <p:cNvPr id="32" name="TextBox 31"/>
          <p:cNvSpPr txBox="1">
            <a:spLocks noChangeArrowheads="1"/>
          </p:cNvSpPr>
          <p:nvPr/>
        </p:nvSpPr>
        <p:spPr bwMode="auto">
          <a:xfrm>
            <a:off x="6148388" y="1752600"/>
            <a:ext cx="1444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Partition</a:t>
            </a:r>
          </a:p>
        </p:txBody>
      </p:sp>
      <p:sp>
        <p:nvSpPr>
          <p:cNvPr id="33" name="TextBox 32"/>
          <p:cNvSpPr txBox="1">
            <a:spLocks noChangeArrowheads="1"/>
          </p:cNvSpPr>
          <p:nvPr/>
        </p:nvSpPr>
        <p:spPr bwMode="auto">
          <a:xfrm>
            <a:off x="6096000" y="5176838"/>
            <a:ext cx="152400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TW" sz="28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Combine</a:t>
            </a:r>
          </a:p>
        </p:txBody>
      </p:sp>
      <p:cxnSp>
        <p:nvCxnSpPr>
          <p:cNvPr id="34" name="Straight Arrow Connector 33"/>
          <p:cNvCxnSpPr>
            <a:cxnSpLocks noChangeShapeType="1"/>
          </p:cNvCxnSpPr>
          <p:nvPr/>
        </p:nvCxnSpPr>
        <p:spPr bwMode="auto">
          <a:xfrm rot="5400000">
            <a:off x="6414294" y="2704306"/>
            <a:ext cx="839788" cy="3175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Straight Arrow Connector 37"/>
          <p:cNvCxnSpPr>
            <a:cxnSpLocks noChangeShapeType="1"/>
          </p:cNvCxnSpPr>
          <p:nvPr/>
        </p:nvCxnSpPr>
        <p:spPr bwMode="auto">
          <a:xfrm rot="5400000">
            <a:off x="6415088" y="4760913"/>
            <a:ext cx="839787" cy="1587"/>
          </a:xfrm>
          <a:prstGeom prst="straightConnector1">
            <a:avLst/>
          </a:prstGeom>
          <a:noFill/>
          <a:ln w="19050" algn="ctr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3820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3821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C849F7-1C31-4BFE-8D51-B9D611CE4E4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53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39105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1" grpId="0" animBg="1"/>
      <p:bldP spid="29" grpId="0" animBg="1"/>
      <p:bldP spid="30" grpId="0" animBg="1"/>
      <p:bldP spid="31" grpId="0" animBg="1"/>
      <p:bldP spid="32" grpId="0"/>
      <p:bldP spid="33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7475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7475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25083D-111C-452E-A812-677A2581D08A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54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747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Thanks for Your Attention!</a:t>
            </a:r>
          </a:p>
        </p:txBody>
      </p:sp>
      <p:sp>
        <p:nvSpPr>
          <p:cNvPr id="747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TW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5"/>
          <p:cNvSpPr>
            <a:spLocks noGrp="1" noChangeArrowheads="1"/>
          </p:cNvSpPr>
          <p:nvPr>
            <p:ph type="title"/>
          </p:nvPr>
        </p:nvSpPr>
        <p:spPr/>
        <p:txBody>
          <a:bodyPr lIns="0" rIns="0"/>
          <a:lstStyle/>
          <a:p>
            <a:r>
              <a:rPr lang="en-US" altLang="zh-TW" smtClean="0"/>
              <a:t>This Class</a:t>
            </a:r>
          </a:p>
        </p:txBody>
      </p:sp>
      <p:sp>
        <p:nvSpPr>
          <p:cNvPr id="34819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This class overlaps with machine learning, statistics, artificial intelligence, databases but more focus on</a:t>
            </a:r>
          </a:p>
          <a:p>
            <a:pPr lvl="1"/>
            <a:r>
              <a:rPr lang="en-US" altLang="zh-TW" dirty="0" smtClean="0">
                <a:solidFill>
                  <a:srgbClr val="FF0000"/>
                </a:solidFill>
              </a:rPr>
              <a:t>Scalability</a:t>
            </a:r>
            <a:r>
              <a:rPr lang="en-US" altLang="zh-TW" dirty="0" smtClean="0">
                <a:solidFill>
                  <a:srgbClr val="0000FF"/>
                </a:solidFill>
              </a:rPr>
              <a:t> </a:t>
            </a:r>
            <a:r>
              <a:rPr lang="en-US" altLang="zh-TW" dirty="0" smtClean="0"/>
              <a:t>(big data)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Algorithms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Computing architectures</a:t>
            </a:r>
          </a:p>
          <a:p>
            <a:pPr lvl="1"/>
            <a:r>
              <a:rPr lang="en-US" altLang="zh-TW" dirty="0" smtClean="0"/>
              <a:t>Automation for handling </a:t>
            </a:r>
            <a:br>
              <a:rPr lang="en-US" altLang="zh-TW" dirty="0" smtClean="0"/>
            </a:br>
            <a:r>
              <a:rPr lang="en-US" altLang="zh-TW" dirty="0" smtClean="0">
                <a:solidFill>
                  <a:srgbClr val="0000FF"/>
                </a:solidFill>
              </a:rPr>
              <a:t>large data</a:t>
            </a:r>
          </a:p>
          <a:p>
            <a:endParaRPr lang="en-US" altLang="zh-TW" dirty="0" smtClean="0"/>
          </a:p>
        </p:txBody>
      </p:sp>
      <p:sp>
        <p:nvSpPr>
          <p:cNvPr id="34820" name="Slide Number Placeholder 11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146EDA1-D867-41B6-8943-9CA35E012A03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4821" name="Footer Placeholder 1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4822" name="Oval 3"/>
          <p:cNvSpPr>
            <a:spLocks noChangeArrowheads="1"/>
          </p:cNvSpPr>
          <p:nvPr/>
        </p:nvSpPr>
        <p:spPr bwMode="auto">
          <a:xfrm>
            <a:off x="6019800" y="4445000"/>
            <a:ext cx="2057400" cy="2108200"/>
          </a:xfrm>
          <a:prstGeom prst="ellipse">
            <a:avLst/>
          </a:prstGeom>
          <a:solidFill>
            <a:schemeClr val="accent2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3" name="Oval 4"/>
          <p:cNvSpPr>
            <a:spLocks noChangeArrowheads="1"/>
          </p:cNvSpPr>
          <p:nvPr/>
        </p:nvSpPr>
        <p:spPr bwMode="auto">
          <a:xfrm>
            <a:off x="5334000" y="2768600"/>
            <a:ext cx="2057400" cy="2108200"/>
          </a:xfrm>
          <a:prstGeom prst="ellipse">
            <a:avLst/>
          </a:prstGeom>
          <a:solidFill>
            <a:srgbClr val="CC3300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4" name="Oval 9"/>
          <p:cNvSpPr>
            <a:spLocks noChangeArrowheads="1"/>
          </p:cNvSpPr>
          <p:nvPr/>
        </p:nvSpPr>
        <p:spPr bwMode="auto">
          <a:xfrm>
            <a:off x="7010400" y="2844800"/>
            <a:ext cx="2057400" cy="2108200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zh-TW" sz="1800">
              <a:latin typeface="Arial" panose="020B0604020202020204" pitchFamily="34" charset="0"/>
            </a:endParaRPr>
          </a:p>
        </p:txBody>
      </p:sp>
      <p:sp>
        <p:nvSpPr>
          <p:cNvPr id="34825" name="Text Box 10"/>
          <p:cNvSpPr txBox="1">
            <a:spLocks noChangeArrowheads="1"/>
          </p:cNvSpPr>
          <p:nvPr/>
        </p:nvSpPr>
        <p:spPr bwMode="auto">
          <a:xfrm>
            <a:off x="7038975" y="3406775"/>
            <a:ext cx="2057400" cy="784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0" rIns="0"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Machine</a:t>
            </a:r>
          </a:p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Learning</a:t>
            </a:r>
          </a:p>
        </p:txBody>
      </p:sp>
      <p:sp>
        <p:nvSpPr>
          <p:cNvPr id="34826" name="Text Box 11"/>
          <p:cNvSpPr txBox="1">
            <a:spLocks noChangeArrowheads="1"/>
          </p:cNvSpPr>
          <p:nvPr/>
        </p:nvSpPr>
        <p:spPr bwMode="auto">
          <a:xfrm>
            <a:off x="5562600" y="3362325"/>
            <a:ext cx="1371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Statistics</a:t>
            </a:r>
          </a:p>
        </p:txBody>
      </p:sp>
      <p:sp>
        <p:nvSpPr>
          <p:cNvPr id="34827" name="Oval 12"/>
          <p:cNvSpPr>
            <a:spLocks noChangeArrowheads="1"/>
          </p:cNvSpPr>
          <p:nvPr/>
        </p:nvSpPr>
        <p:spPr bwMode="auto">
          <a:xfrm>
            <a:off x="6307138" y="4056063"/>
            <a:ext cx="1504950" cy="1543050"/>
          </a:xfrm>
          <a:prstGeom prst="ellipse">
            <a:avLst/>
          </a:prstGeom>
          <a:solidFill>
            <a:srgbClr val="66CCFF"/>
          </a:solidFill>
          <a:ln w="127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TW" sz="1800">
                <a:latin typeface="Arial" panose="020B0604020202020204" pitchFamily="34" charset="0"/>
              </a:rPr>
              <a:t>Data Mining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6477000" y="5588000"/>
            <a:ext cx="1447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n-US" altLang="zh-TW" sz="1800">
                <a:solidFill>
                  <a:schemeClr val="bg1"/>
                </a:solidFill>
                <a:latin typeface="Arial" panose="020B0604020202020204" pitchFamily="34" charset="0"/>
              </a:rPr>
              <a:t>Database systems</a:t>
            </a:r>
          </a:p>
        </p:txBody>
      </p:sp>
      <p:sp>
        <p:nvSpPr>
          <p:cNvPr id="34829" name="日期版面配置區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686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686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64E344-B68B-4FE1-8CF4-FE05909BE56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Course Materials</a:t>
            </a:r>
          </a:p>
        </p:txBody>
      </p:sp>
      <p:sp>
        <p:nvSpPr>
          <p:cNvPr id="368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48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Textbook: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Jure </a:t>
            </a:r>
            <a:r>
              <a:rPr lang="en-US" altLang="zh-TW" sz="1800" dirty="0" err="1" smtClean="0"/>
              <a:t>Leskovec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Anand</a:t>
            </a:r>
            <a:r>
              <a:rPr lang="en-US" altLang="zh-TW" sz="1800" dirty="0" smtClean="0"/>
              <a:t> </a:t>
            </a:r>
            <a:r>
              <a:rPr lang="en-US" altLang="zh-TW" sz="1800" dirty="0" err="1" smtClean="0"/>
              <a:t>Rajaraman</a:t>
            </a:r>
            <a:r>
              <a:rPr lang="en-US" altLang="zh-TW" sz="1800" dirty="0" smtClean="0"/>
              <a:t>, Jeffrey David Ullman, </a:t>
            </a:r>
            <a:r>
              <a:rPr lang="en-US" altLang="zh-TW" sz="1800" i="1" dirty="0" smtClean="0"/>
              <a:t>Mining of Massive Datasets</a:t>
            </a:r>
            <a:r>
              <a:rPr lang="en-US" altLang="zh-TW" sz="1800" dirty="0" smtClean="0"/>
              <a:t>, 3rd Edition, Cambridge University Press, Feb. 2020. (Available at: </a:t>
            </a:r>
            <a:r>
              <a:rPr lang="en-US" altLang="zh-TW" sz="1800" dirty="0" smtClean="0">
                <a:hlinkClick r:id="rId3"/>
              </a:rPr>
              <a:t>http://www.mmds.org/</a:t>
            </a:r>
            <a:r>
              <a:rPr lang="en-US" altLang="zh-TW" sz="1800" dirty="0" smtClean="0"/>
              <a:t>)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200" dirty="0" smtClean="0"/>
              <a:t>Reference book: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 dirty="0" smtClean="0"/>
              <a:t>Jimmy Lin and Chris Dyer, </a:t>
            </a:r>
            <a:r>
              <a:rPr lang="en-US" altLang="zh-TW" sz="1800" i="1" dirty="0" smtClean="0"/>
              <a:t>Data-Intensive Text Processing with </a:t>
            </a:r>
            <a:r>
              <a:rPr lang="en-US" altLang="zh-TW" sz="1800" i="1" dirty="0" err="1" smtClean="0"/>
              <a:t>MapReduce</a:t>
            </a:r>
            <a:r>
              <a:rPr lang="en-US" altLang="zh-TW" sz="1800" dirty="0" smtClean="0"/>
              <a:t>, Morgan &amp; Claypool Publishers, 2010.</a:t>
            </a:r>
            <a:r>
              <a:rPr lang="zh-TW" altLang="en-US" sz="1800" dirty="0" smtClean="0"/>
              <a:t> </a:t>
            </a:r>
            <a:r>
              <a:rPr lang="en-US" altLang="zh-TW" sz="1800" dirty="0" smtClean="0"/>
              <a:t>(selected chapters)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 dirty="0" smtClean="0"/>
              <a:t>Prerequisites: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Basic knowledge of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 structures (and algorithms)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database systems</a:t>
            </a:r>
            <a:r>
              <a:rPr lang="en-US" altLang="zh-TW" sz="2000" dirty="0" smtClean="0"/>
              <a:t>, </a:t>
            </a:r>
            <a:r>
              <a:rPr lang="en-US" altLang="zh-TW" sz="2000" dirty="0" smtClean="0">
                <a:solidFill>
                  <a:srgbClr val="0000FF"/>
                </a:solidFill>
              </a:rPr>
              <a:t>discrete math (probability),</a:t>
            </a:r>
            <a:r>
              <a:rPr lang="en-US" altLang="zh-TW" sz="2000" dirty="0" smtClean="0"/>
              <a:t> </a:t>
            </a:r>
            <a:r>
              <a:rPr lang="en-US" altLang="zh-TW" sz="2000" dirty="0" smtClean="0">
                <a:solidFill>
                  <a:srgbClr val="0000FF"/>
                </a:solidFill>
              </a:rPr>
              <a:t>linear algebra</a:t>
            </a:r>
            <a:r>
              <a:rPr lang="en-US" altLang="zh-TW" sz="2000" dirty="0" smtClean="0"/>
              <a:t>, and </a:t>
            </a:r>
            <a:r>
              <a:rPr lang="en-US" altLang="zh-TW" sz="2000" dirty="0" smtClean="0">
                <a:solidFill>
                  <a:srgbClr val="FF0000"/>
                </a:solidFill>
              </a:rPr>
              <a:t>data mining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2000" dirty="0" smtClean="0"/>
              <a:t>Programming experience is *required* for completing </a:t>
            </a:r>
            <a:r>
              <a:rPr lang="en-US" altLang="zh-TW" sz="2000" dirty="0" err="1" smtClean="0"/>
              <a:t>homeworks</a:t>
            </a:r>
            <a:r>
              <a:rPr lang="en-US" altLang="zh-TW" sz="2000" dirty="0" smtClean="0"/>
              <a:t> &amp; projects (for CS students)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TW" smtClean="0"/>
              <a:t>Additional Reading Materials</a:t>
            </a:r>
          </a:p>
        </p:txBody>
      </p:sp>
      <p:sp>
        <p:nvSpPr>
          <p:cNvPr id="389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800600"/>
          </a:xfrm>
        </p:spPr>
        <p:txBody>
          <a:bodyPr/>
          <a:lstStyle/>
          <a:p>
            <a:pPr eaLnBrk="1" hangingPunct="1"/>
            <a:r>
              <a:rPr lang="en-US" altLang="zh-TW" sz="2400" dirty="0" smtClean="0"/>
              <a:t>Books</a:t>
            </a:r>
          </a:p>
          <a:p>
            <a:pPr lvl="1" eaLnBrk="1" hangingPunct="1"/>
            <a:r>
              <a:rPr lang="en-US" altLang="zh-TW" sz="2000" dirty="0" err="1"/>
              <a:t>Jiawei</a:t>
            </a:r>
            <a:r>
              <a:rPr lang="en-US" altLang="zh-TW" sz="2000" dirty="0"/>
              <a:t> Han, Jian Pei, and </a:t>
            </a:r>
            <a:r>
              <a:rPr lang="en-US" altLang="zh-TW" sz="2000" dirty="0" err="1"/>
              <a:t>Hanghang</a:t>
            </a:r>
            <a:r>
              <a:rPr lang="en-US" altLang="zh-TW" sz="2000" dirty="0"/>
              <a:t> Tong, </a:t>
            </a:r>
            <a:r>
              <a:rPr lang="en-US" altLang="zh-TW" sz="2000" i="1" dirty="0"/>
              <a:t>Data Mining: Concepts and Techniques, 4th ed.</a:t>
            </a:r>
            <a:r>
              <a:rPr lang="en-US" altLang="zh-TW" sz="2000" dirty="0"/>
              <a:t>, Morgan Kaufmann Publishers, Oct. 2022.  </a:t>
            </a:r>
            <a:endParaRPr lang="en-US" altLang="zh-TW" sz="2000" dirty="0" smtClean="0"/>
          </a:p>
          <a:p>
            <a:pPr lvl="1" eaLnBrk="1" hangingPunct="1"/>
            <a:r>
              <a:rPr lang="en-US" altLang="zh-TW" sz="2000" dirty="0" smtClean="0"/>
              <a:t>Tom White, </a:t>
            </a:r>
            <a:r>
              <a:rPr lang="en-US" altLang="zh-TW" sz="2000" i="1" dirty="0" smtClean="0"/>
              <a:t>Hadoop: The Definitive Guide, 4</a:t>
            </a:r>
            <a:r>
              <a:rPr lang="en-US" altLang="zh-TW" sz="2000" i="1" baseline="30000" dirty="0" smtClean="0"/>
              <a:t>th</a:t>
            </a:r>
            <a:r>
              <a:rPr lang="en-US" altLang="zh-TW" sz="2000" i="1" dirty="0" smtClean="0"/>
              <a:t> ed</a:t>
            </a:r>
            <a:r>
              <a:rPr lang="en-US" altLang="zh-TW" sz="2000" dirty="0" smtClean="0"/>
              <a:t>., O’Reilly Media, 2015.</a:t>
            </a:r>
          </a:p>
          <a:p>
            <a:pPr lvl="1" eaLnBrk="1" hangingPunct="1"/>
            <a:r>
              <a:rPr lang="en-US" altLang="zh-TW" sz="2000" dirty="0" smtClean="0"/>
              <a:t>Holden </a:t>
            </a:r>
            <a:r>
              <a:rPr lang="en-US" altLang="zh-TW" sz="2000" dirty="0" err="1" smtClean="0"/>
              <a:t>Karau</a:t>
            </a:r>
            <a:r>
              <a:rPr lang="en-US" altLang="zh-TW" sz="2000" dirty="0" smtClean="0"/>
              <a:t>, Andy </a:t>
            </a:r>
            <a:r>
              <a:rPr lang="en-US" altLang="zh-TW" sz="2000" dirty="0" err="1" smtClean="0"/>
              <a:t>Konwinski</a:t>
            </a:r>
            <a:r>
              <a:rPr lang="en-US" altLang="zh-TW" sz="2000" dirty="0" smtClean="0"/>
              <a:t>, Patrick Wendell, </a:t>
            </a:r>
            <a:r>
              <a:rPr lang="en-US" altLang="zh-TW" sz="2000" dirty="0" err="1" smtClean="0"/>
              <a:t>Matei</a:t>
            </a:r>
            <a:r>
              <a:rPr lang="en-US" altLang="zh-TW" sz="2000" dirty="0" smtClean="0"/>
              <a:t> </a:t>
            </a:r>
            <a:r>
              <a:rPr lang="en-US" altLang="zh-TW" sz="2000" dirty="0" err="1" smtClean="0"/>
              <a:t>Zaharia</a:t>
            </a:r>
            <a:r>
              <a:rPr lang="en-US" altLang="zh-TW" sz="2000" dirty="0" smtClean="0"/>
              <a:t>, </a:t>
            </a:r>
            <a:r>
              <a:rPr lang="en-US" altLang="zh-TW" sz="2000" i="1" dirty="0" smtClean="0"/>
              <a:t>Learning Spark: Lightning-Fast Big Data Analysis</a:t>
            </a:r>
            <a:r>
              <a:rPr lang="en-US" altLang="zh-TW" sz="2000" dirty="0" smtClean="0"/>
              <a:t>, O'Reilly Media, January 2015.</a:t>
            </a:r>
          </a:p>
          <a:p>
            <a:pPr eaLnBrk="1" hangingPunct="1"/>
            <a:r>
              <a:rPr lang="en-US" altLang="zh-TW" sz="2400" dirty="0" smtClean="0"/>
              <a:t>Official online documents: Hadoop, Spark, …</a:t>
            </a:r>
          </a:p>
          <a:p>
            <a:pPr eaLnBrk="1" hangingPunct="1"/>
            <a:r>
              <a:rPr lang="en-US" altLang="zh-TW" sz="2400" dirty="0" smtClean="0"/>
              <a:t>Selected academic papers</a:t>
            </a:r>
          </a:p>
          <a:p>
            <a:pPr eaLnBrk="1" hangingPunct="1"/>
            <a:endParaRPr lang="en-US" altLang="zh-TW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[Warning] This is NOT an Introductory Course!</a:t>
            </a:r>
            <a:endParaRPr lang="zh-TW" altLang="en-US" dirty="0" smtClean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TW" dirty="0" smtClean="0"/>
              <a:t>Basics:</a:t>
            </a:r>
          </a:p>
          <a:p>
            <a:pPr lvl="1">
              <a:defRPr/>
            </a:pPr>
            <a:r>
              <a:rPr lang="en-US" altLang="zh-TW" dirty="0" smtClean="0"/>
              <a:t>Introduction to big data analytics (CSIE, juniors)</a:t>
            </a:r>
          </a:p>
          <a:p>
            <a:pPr lvl="2">
              <a:defRPr/>
            </a:pPr>
            <a:r>
              <a:rPr lang="en-US" altLang="zh-TW" dirty="0" smtClean="0"/>
              <a:t>Data mining concepts + distributed framework</a:t>
            </a:r>
          </a:p>
          <a:p>
            <a:pPr lvl="1">
              <a:defRPr/>
            </a:pPr>
            <a:r>
              <a:rPr lang="en-US" altLang="zh-TW" dirty="0" smtClean="0"/>
              <a:t>Educational data mining and applications (CSIE, juniors)</a:t>
            </a:r>
          </a:p>
          <a:p>
            <a:pPr lvl="2">
              <a:defRPr/>
            </a:pPr>
            <a:r>
              <a:rPr lang="en-US" altLang="zh-TW" dirty="0"/>
              <a:t>Data mining concepts </a:t>
            </a:r>
            <a:r>
              <a:rPr lang="en-US" altLang="zh-TW" dirty="0" smtClean="0"/>
              <a:t>+ educational data analysis</a:t>
            </a:r>
          </a:p>
          <a:p>
            <a:pPr lvl="1">
              <a:defRPr/>
            </a:pPr>
            <a:r>
              <a:rPr lang="en-US" altLang="zh-TW" dirty="0" smtClean="0"/>
              <a:t>Big data analytics (IMBA, with Prof. Li-Chen Cheng)</a:t>
            </a:r>
          </a:p>
          <a:p>
            <a:pPr lvl="2">
              <a:defRPr/>
            </a:pPr>
            <a:r>
              <a:rPr lang="en-US" altLang="zh-TW" dirty="0" smtClean="0"/>
              <a:t>Data mining concepts</a:t>
            </a:r>
            <a:endParaRPr lang="zh-TW" altLang="en-US" dirty="0" smtClean="0"/>
          </a:p>
          <a:p>
            <a:pPr>
              <a:defRPr/>
            </a:pPr>
            <a:r>
              <a:rPr lang="en-US" altLang="zh-TW" dirty="0" smtClean="0">
                <a:solidFill>
                  <a:srgbClr val="0000FF"/>
                </a:solidFill>
              </a:rPr>
              <a:t>Advanced</a:t>
            </a:r>
            <a:r>
              <a:rPr lang="en-US" altLang="zh-TW" dirty="0" smtClean="0"/>
              <a:t>:</a:t>
            </a:r>
          </a:p>
          <a:p>
            <a:pPr lvl="1">
              <a:defRPr/>
            </a:pPr>
            <a:r>
              <a:rPr lang="en-US" altLang="zh-TW" dirty="0" smtClean="0"/>
              <a:t>Big data mining and applications (CSIE, seniors &amp; graduates) – This Course</a:t>
            </a:r>
          </a:p>
          <a:p>
            <a:pPr lvl="2">
              <a:defRPr/>
            </a:pPr>
            <a:r>
              <a:rPr lang="en-US" altLang="zh-TW" dirty="0" smtClean="0">
                <a:solidFill>
                  <a:srgbClr val="FF0000"/>
                </a:solidFill>
              </a:rPr>
              <a:t>Distributed analytics </a:t>
            </a:r>
            <a:r>
              <a:rPr lang="en-US" altLang="zh-TW" dirty="0" smtClean="0"/>
              <a:t>on </a:t>
            </a:r>
            <a:r>
              <a:rPr lang="en-US" altLang="zh-TW" dirty="0" smtClean="0">
                <a:solidFill>
                  <a:srgbClr val="0000FF"/>
                </a:solidFill>
              </a:rPr>
              <a:t>different types of data </a:t>
            </a:r>
            <a:r>
              <a:rPr lang="en-US" altLang="zh-TW" dirty="0" smtClean="0"/>
              <a:t>+ heavy loads of parallel programming exercises/projects using open “big data”</a:t>
            </a:r>
          </a:p>
        </p:txBody>
      </p:sp>
      <p:sp>
        <p:nvSpPr>
          <p:cNvPr id="4096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2023</a:t>
            </a:r>
          </a:p>
        </p:txBody>
      </p:sp>
      <p:sp>
        <p:nvSpPr>
          <p:cNvPr id="4096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 smtClean="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4096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29CC5C8-EAF9-43D4-A1D9-CF31DBF4BE77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10375</TotalTime>
  <Words>3733</Words>
  <Application>Microsoft Office PowerPoint</Application>
  <PresentationFormat>如螢幕大小 (4:3)</PresentationFormat>
  <Paragraphs>671</Paragraphs>
  <Slides>54</Slides>
  <Notes>17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54</vt:i4>
      </vt:variant>
    </vt:vector>
  </HeadingPairs>
  <TitlesOfParts>
    <vt:vector size="62" baseType="lpstr">
      <vt:lpstr>新細明體</vt:lpstr>
      <vt:lpstr>Arial</vt:lpstr>
      <vt:lpstr>Book Antiqua</vt:lpstr>
      <vt:lpstr>Calibri</vt:lpstr>
      <vt:lpstr>Impact</vt:lpstr>
      <vt:lpstr>Tahoma</vt:lpstr>
      <vt:lpstr>Times New Roman</vt:lpstr>
      <vt:lpstr>預設簡報設計</vt:lpstr>
      <vt:lpstr>Course Overview:  Big Data Mining and Applications  </vt:lpstr>
      <vt:lpstr>Course Information</vt:lpstr>
      <vt:lpstr>Instructor &amp; TA</vt:lpstr>
      <vt:lpstr>For Online Recording of Course Sessions</vt:lpstr>
      <vt:lpstr>Why this Course?</vt:lpstr>
      <vt:lpstr>This Class</vt:lpstr>
      <vt:lpstr>Course Materials</vt:lpstr>
      <vt:lpstr>Additional Reading Materials</vt:lpstr>
      <vt:lpstr>[Warning] This is NOT an Introductory Course!</vt:lpstr>
      <vt:lpstr>Topics in the Textbook</vt:lpstr>
      <vt:lpstr>Topics in the Textbook</vt:lpstr>
      <vt:lpstr>How It All Fits Together</vt:lpstr>
      <vt:lpstr>The Topics to be Covered</vt:lpstr>
      <vt:lpstr>Tentative Schedule</vt:lpstr>
      <vt:lpstr>Tentative Schedule</vt:lpstr>
      <vt:lpstr>PowerPoint 簡報</vt:lpstr>
      <vt:lpstr>Grading Policy</vt:lpstr>
      <vt:lpstr>Homeworks and Projects</vt:lpstr>
      <vt:lpstr>[TBD] Quiz or Homework #0</vt:lpstr>
      <vt:lpstr>Homework Submission</vt:lpstr>
      <vt:lpstr>Notes on Homeworks</vt:lpstr>
      <vt:lpstr>About the Exams</vt:lpstr>
      <vt:lpstr>About Programming Exercises</vt:lpstr>
      <vt:lpstr>Why Different Standards?</vt:lpstr>
      <vt:lpstr>Why Different Standards?</vt:lpstr>
      <vt:lpstr>About the Term Project</vt:lpstr>
      <vt:lpstr>About AI cup 2023 Competition</vt:lpstr>
      <vt:lpstr>More on the Term Project</vt:lpstr>
      <vt:lpstr>Some Example Open Source Tools for Big Data Analytics</vt:lpstr>
      <vt:lpstr>Spark</vt:lpstr>
      <vt:lpstr>More Popular Tools</vt:lpstr>
      <vt:lpstr>TensorFlow</vt:lpstr>
      <vt:lpstr>Why Python?</vt:lpstr>
      <vt:lpstr>Rich Libraries for Data Analysis in Python</vt:lpstr>
      <vt:lpstr>Some Opinions against Python</vt:lpstr>
      <vt:lpstr>What is Data Mining</vt:lpstr>
      <vt:lpstr>Knowledge Discovery (KDD) Process</vt:lpstr>
      <vt:lpstr>KDD Process: A Typical View from ML and Statistics</vt:lpstr>
      <vt:lpstr>What is Big Data?</vt:lpstr>
      <vt:lpstr>The Four V’s of Big Data</vt:lpstr>
      <vt:lpstr>What is Big Data?</vt:lpstr>
      <vt:lpstr>Characteristics of Big Data</vt:lpstr>
      <vt:lpstr>Various Structures in Data</vt:lpstr>
      <vt:lpstr>Differences from traditional data analysis</vt:lpstr>
      <vt:lpstr>Big Data: Some Examples</vt:lpstr>
      <vt:lpstr>Related Terms</vt:lpstr>
      <vt:lpstr>The Major Focus in Big Data Analytics</vt:lpstr>
      <vt:lpstr>Why Distributed Framework for Data Analysis?</vt:lpstr>
      <vt:lpstr>Factors in Data Analysis  (or Any Program)</vt:lpstr>
      <vt:lpstr>Factors in Data Analysis</vt:lpstr>
      <vt:lpstr>Scalability</vt:lpstr>
      <vt:lpstr>Possible solutions</vt:lpstr>
      <vt:lpstr>Divide and Conquer</vt:lpstr>
      <vt:lpstr>Thanks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Windows 使用者</cp:lastModifiedBy>
  <cp:revision>363</cp:revision>
  <cp:lastPrinted>1601-01-01T00:00:00Z</cp:lastPrinted>
  <dcterms:created xsi:type="dcterms:W3CDTF">1601-01-01T00:00:00Z</dcterms:created>
  <dcterms:modified xsi:type="dcterms:W3CDTF">2023-09-21T00:46:57Z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