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RobotoSlab-bold.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d917a6a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917a6a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917a6a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917a6a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917a6a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917a6a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917a6a6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917a6a6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d917a6a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d917a6a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917a6a6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917a6a6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d917a6a6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d917a6a6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917a6a6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917a6a6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917a6a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917a6a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917a6a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917a6a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d917a6a6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d917a6a6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917a6a6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917a6a6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d917a6a6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d917a6a6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d917a6a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d917a6a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d917a6a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d917a6a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d917a6a6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d917a6a6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d917a6a6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d917a6a6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d917a6a6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d917a6a6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d917a6a6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d917a6a6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d917a6a6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d917a6a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d917a6a6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d917a6a6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917a6a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917a6a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d917a6a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917a6a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917a6a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d917a6a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d917a6a6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d917a6a6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rwolf3@catamount.wc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st.github.com/manasthakur/ab4cf8d32a28ea38271ac0d07373bb5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vimgolf.com" TargetMode="External"/><Relationship Id="rId4" Type="http://schemas.openxmlformats.org/officeDocument/2006/relationships/hyperlink" Target="https://www.vim-adventures.com" TargetMode="External"/><Relationship Id="rId5" Type="http://schemas.openxmlformats.org/officeDocument/2006/relationships/hyperlink" Target="https://www.reddit.com/r/vi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ithub.io/chriswolfdesign/vimpractice/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151 Prep: How to use Vim More Effectively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Author: Chris Wolf</a:t>
            </a:r>
            <a:endParaRPr/>
          </a:p>
          <a:p>
            <a:pPr indent="0" lvl="0" marL="0" rtl="0" algn="ctr">
              <a:spcBef>
                <a:spcPts val="0"/>
              </a:spcBef>
              <a:spcAft>
                <a:spcPts val="0"/>
              </a:spcAft>
              <a:buNone/>
            </a:pPr>
            <a:r>
              <a:rPr lang="en"/>
              <a:t>E-mail: </a:t>
            </a:r>
            <a:r>
              <a:rPr lang="en" u="sng">
                <a:solidFill>
                  <a:schemeClr val="hlink"/>
                </a:solidFill>
                <a:hlinkClick r:id="rId3"/>
              </a:rPr>
              <a:t>crwolf3@catamount.wcu.edu</a:t>
            </a:r>
            <a:endParaRPr/>
          </a:p>
          <a:p>
            <a:pPr indent="0" lvl="0" marL="0" rtl="0" algn="ctr">
              <a:spcBef>
                <a:spcPts val="0"/>
              </a:spcBef>
              <a:spcAft>
                <a:spcPts val="0"/>
              </a:spcAft>
              <a:buNone/>
            </a:pPr>
            <a:r>
              <a:rPr lang="en"/>
              <a:t>Phone: (919)770-2878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 1: Normal Mode</a:t>
            </a:r>
            <a:endParaRPr/>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Nickname: Default Mode</a:t>
            </a:r>
            <a:endParaRPr/>
          </a:p>
          <a:p>
            <a:pPr indent="-342900" lvl="0" marL="457200" rtl="0" algn="l">
              <a:spcBef>
                <a:spcPts val="0"/>
              </a:spcBef>
              <a:spcAft>
                <a:spcPts val="0"/>
              </a:spcAft>
              <a:buSzPts val="1800"/>
              <a:buChar char="●"/>
            </a:pPr>
            <a:r>
              <a:rPr lang="en"/>
              <a:t>This is the mode you want to be in as much as possible</a:t>
            </a:r>
            <a:endParaRPr/>
          </a:p>
          <a:p>
            <a:pPr indent="-342900" lvl="0" marL="457200" rtl="0" algn="l">
              <a:spcBef>
                <a:spcPts val="0"/>
              </a:spcBef>
              <a:spcAft>
                <a:spcPts val="0"/>
              </a:spcAft>
              <a:buSzPts val="1800"/>
              <a:buChar char="●"/>
            </a:pPr>
            <a:r>
              <a:rPr lang="en"/>
              <a:t>How to Enter: Press Escape while in any other mode</a:t>
            </a:r>
            <a:endParaRPr/>
          </a:p>
          <a:p>
            <a:pPr indent="-342900" lvl="0" marL="457200" rtl="0" algn="l">
              <a:spcBef>
                <a:spcPts val="0"/>
              </a:spcBef>
              <a:spcAft>
                <a:spcPts val="0"/>
              </a:spcAft>
              <a:buSzPts val="1800"/>
              <a:buChar char="●"/>
            </a:pPr>
            <a:r>
              <a:rPr lang="en"/>
              <a:t>Movement:</a:t>
            </a:r>
            <a:endParaRPr/>
          </a:p>
          <a:p>
            <a:pPr indent="-342900" lvl="0" marL="914400" rtl="0" algn="l">
              <a:spcBef>
                <a:spcPts val="0"/>
              </a:spcBef>
              <a:spcAft>
                <a:spcPts val="0"/>
              </a:spcAft>
              <a:buSzPts val="1800"/>
              <a:buChar char="-"/>
            </a:pPr>
            <a:r>
              <a:rPr lang="en"/>
              <a:t>j=Down</a:t>
            </a:r>
            <a:endParaRPr/>
          </a:p>
          <a:p>
            <a:pPr indent="-342900" lvl="0" marL="914400" rtl="0" algn="l">
              <a:spcBef>
                <a:spcPts val="0"/>
              </a:spcBef>
              <a:spcAft>
                <a:spcPts val="0"/>
              </a:spcAft>
              <a:buSzPts val="1800"/>
              <a:buChar char="-"/>
            </a:pPr>
            <a:r>
              <a:rPr lang="en"/>
              <a:t>k=up</a:t>
            </a:r>
            <a:endParaRPr/>
          </a:p>
          <a:p>
            <a:pPr indent="-342900" lvl="0" marL="914400" rtl="0" algn="l">
              <a:spcBef>
                <a:spcPts val="0"/>
              </a:spcBef>
              <a:spcAft>
                <a:spcPts val="0"/>
              </a:spcAft>
              <a:buSzPts val="1800"/>
              <a:buChar char="-"/>
            </a:pPr>
            <a:r>
              <a:rPr lang="en"/>
              <a:t>h=left</a:t>
            </a:r>
            <a:endParaRPr/>
          </a:p>
          <a:p>
            <a:pPr indent="-342900" lvl="0" marL="914400" rtl="0" algn="l">
              <a:spcBef>
                <a:spcPts val="0"/>
              </a:spcBef>
              <a:spcAft>
                <a:spcPts val="0"/>
              </a:spcAft>
              <a:buSzPts val="1800"/>
              <a:buChar char="-"/>
            </a:pPr>
            <a:r>
              <a:rPr lang="en"/>
              <a:t>l=right</a:t>
            </a:r>
            <a:endParaRPr/>
          </a:p>
          <a:p>
            <a:pPr indent="-342900" lvl="0" marL="457200" rtl="0" algn="l">
              <a:spcBef>
                <a:spcPts val="0"/>
              </a:spcBef>
              <a:spcAft>
                <a:spcPts val="0"/>
              </a:spcAft>
              <a:buSzPts val="1800"/>
              <a:buChar char="●"/>
            </a:pPr>
            <a:r>
              <a:rPr lang="en"/>
              <a:t>Can move with arrow keys: DON’T DO IT!!!!!!!!</a:t>
            </a:r>
            <a:endParaRPr/>
          </a:p>
          <a:p>
            <a:pPr indent="-342900" lvl="0" marL="457200" rtl="0" algn="l">
              <a:spcBef>
                <a:spcPts val="0"/>
              </a:spcBef>
              <a:spcAft>
                <a:spcPts val="0"/>
              </a:spcAft>
              <a:buSzPts val="1800"/>
              <a:buChar char="●"/>
            </a:pPr>
            <a:r>
              <a:rPr lang="en"/>
              <a:t>Practice file: normalmode/normalmode.txt</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Movement Commands</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End of File: G</a:t>
            </a:r>
            <a:endParaRPr/>
          </a:p>
          <a:p>
            <a:pPr indent="-342900" lvl="0" marL="457200" rtl="0" algn="l">
              <a:spcBef>
                <a:spcPts val="0"/>
              </a:spcBef>
              <a:spcAft>
                <a:spcPts val="0"/>
              </a:spcAft>
              <a:buSzPts val="1800"/>
              <a:buChar char="●"/>
            </a:pPr>
            <a:r>
              <a:rPr lang="en"/>
              <a:t>Go To Beginning of File: gg</a:t>
            </a:r>
            <a:endParaRPr/>
          </a:p>
          <a:p>
            <a:pPr indent="-342900" lvl="0" marL="457200" rtl="0" algn="l">
              <a:spcBef>
                <a:spcPts val="0"/>
              </a:spcBef>
              <a:spcAft>
                <a:spcPts val="0"/>
              </a:spcAft>
              <a:buSzPts val="1800"/>
              <a:buChar char="●"/>
            </a:pPr>
            <a:r>
              <a:rPr lang="en"/>
              <a:t>Go to end of line: $</a:t>
            </a:r>
            <a:endParaRPr/>
          </a:p>
          <a:p>
            <a:pPr indent="-342900" lvl="0" marL="457200" rtl="0" algn="l">
              <a:spcBef>
                <a:spcPts val="0"/>
              </a:spcBef>
              <a:spcAft>
                <a:spcPts val="0"/>
              </a:spcAft>
              <a:buSzPts val="1800"/>
              <a:buChar char="●"/>
            </a:pPr>
            <a:r>
              <a:rPr lang="en"/>
              <a:t>Go to beginning of line: 0</a:t>
            </a:r>
            <a:endParaRPr/>
          </a:p>
          <a:p>
            <a:pPr indent="-342900" lvl="0" marL="457200" rtl="0" algn="l">
              <a:spcBef>
                <a:spcPts val="0"/>
              </a:spcBef>
              <a:spcAft>
                <a:spcPts val="0"/>
              </a:spcAft>
              <a:buSzPts val="1800"/>
              <a:buChar char="●"/>
            </a:pPr>
            <a:r>
              <a:rPr lang="en"/>
              <a:t>Go a number of movements: {number}{movement}</a:t>
            </a:r>
            <a:endParaRPr/>
          </a:p>
          <a:p>
            <a:pPr indent="-342900" lvl="0" marL="914400" rtl="0" algn="l">
              <a:spcBef>
                <a:spcPts val="0"/>
              </a:spcBef>
              <a:spcAft>
                <a:spcPts val="0"/>
              </a:spcAft>
              <a:buSzPts val="1800"/>
              <a:buChar char="-"/>
            </a:pPr>
            <a:r>
              <a:rPr lang="en"/>
              <a:t>Ex. Go down 5 lines: 5j</a:t>
            </a:r>
            <a:endParaRPr/>
          </a:p>
          <a:p>
            <a:pPr indent="-342900" lvl="0" marL="457200" rtl="0" algn="l">
              <a:spcBef>
                <a:spcPts val="0"/>
              </a:spcBef>
              <a:spcAft>
                <a:spcPts val="0"/>
              </a:spcAft>
              <a:buSzPts val="1800"/>
              <a:buChar char="●"/>
            </a:pPr>
            <a:r>
              <a:rPr lang="en"/>
              <a:t>Find character :f{char}</a:t>
            </a:r>
            <a:endParaRPr/>
          </a:p>
          <a:p>
            <a:pPr indent="-342900" lvl="0" marL="914400" rtl="0" algn="l">
              <a:spcBef>
                <a:spcPts val="0"/>
              </a:spcBef>
              <a:spcAft>
                <a:spcPts val="0"/>
              </a:spcAft>
              <a:buSzPts val="1800"/>
              <a:buChar char="-"/>
            </a:pPr>
            <a:r>
              <a:rPr lang="en"/>
              <a:t>Ex. Find a ( later in the line: f(</a:t>
            </a:r>
            <a:endParaRPr/>
          </a:p>
          <a:p>
            <a:pPr indent="-342900" lvl="0" marL="457200" rtl="0" algn="l">
              <a:spcBef>
                <a:spcPts val="0"/>
              </a:spcBef>
              <a:spcAft>
                <a:spcPts val="0"/>
              </a:spcAft>
              <a:buSzPts val="1800"/>
              <a:buChar char="●"/>
            </a:pPr>
            <a:r>
              <a:rPr lang="en"/>
              <a:t>Find character behind you: F{char}</a:t>
            </a:r>
            <a:endParaRPr/>
          </a:p>
          <a:p>
            <a:pPr indent="-342900" lvl="0" marL="914400" rtl="0" algn="l">
              <a:spcBef>
                <a:spcPts val="0"/>
              </a:spcBef>
              <a:spcAft>
                <a:spcPts val="0"/>
              </a:spcAft>
              <a:buSzPts val="1800"/>
              <a:buChar char="-"/>
            </a:pPr>
            <a:r>
              <a:rPr lang="en"/>
              <a:t>Find a &amp; early in the line: F&amp;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Movement Commands</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Search for entire word in file: /{word}&lt;Enter&gt;</a:t>
            </a:r>
            <a:endParaRPr/>
          </a:p>
          <a:p>
            <a:pPr indent="-342900" lvl="0" marL="914400" rtl="0" algn="l">
              <a:spcBef>
                <a:spcPts val="0"/>
              </a:spcBef>
              <a:spcAft>
                <a:spcPts val="0"/>
              </a:spcAft>
              <a:buSzPts val="1800"/>
              <a:buChar char="-"/>
            </a:pPr>
            <a:r>
              <a:rPr lang="en"/>
              <a:t>Find the word print in your file: /print&lt;Enter&gt;</a:t>
            </a:r>
            <a:endParaRPr/>
          </a:p>
          <a:p>
            <a:pPr indent="-342900" lvl="0" marL="457200" rtl="0" algn="l">
              <a:spcBef>
                <a:spcPts val="0"/>
              </a:spcBef>
              <a:spcAft>
                <a:spcPts val="0"/>
              </a:spcAft>
              <a:buSzPts val="1800"/>
              <a:buChar char="●"/>
            </a:pPr>
            <a:r>
              <a:rPr lang="en"/>
              <a:t>Keep searching for the same word later in the file: n</a:t>
            </a:r>
            <a:endParaRPr/>
          </a:p>
          <a:p>
            <a:pPr indent="-342900" lvl="0" marL="457200" rtl="0" algn="l">
              <a:spcBef>
                <a:spcPts val="0"/>
              </a:spcBef>
              <a:spcAft>
                <a:spcPts val="0"/>
              </a:spcAft>
              <a:buSzPts val="1800"/>
              <a:buChar char="●"/>
            </a:pPr>
            <a:r>
              <a:rPr lang="en"/>
              <a:t>Keep searching for the same word earlier in the file: N</a:t>
            </a:r>
            <a:endParaRPr/>
          </a:p>
          <a:p>
            <a:pPr indent="-342900" lvl="0" marL="457200" rtl="0" algn="l">
              <a:spcBef>
                <a:spcPts val="0"/>
              </a:spcBef>
              <a:spcAft>
                <a:spcPts val="0"/>
              </a:spcAft>
              <a:buSzPts val="1800"/>
              <a:buChar char="●"/>
            </a:pPr>
            <a:r>
              <a:rPr lang="en"/>
              <a:t>End of word: e</a:t>
            </a:r>
            <a:endParaRPr/>
          </a:p>
          <a:p>
            <a:pPr indent="-342900" lvl="0" marL="457200" rtl="0" algn="l">
              <a:spcBef>
                <a:spcPts val="0"/>
              </a:spcBef>
              <a:spcAft>
                <a:spcPts val="0"/>
              </a:spcAft>
              <a:buSzPts val="1800"/>
              <a:buChar char="●"/>
            </a:pPr>
            <a:r>
              <a:rPr lang="en"/>
              <a:t>Next word: w</a:t>
            </a:r>
            <a:endParaRPr/>
          </a:p>
          <a:p>
            <a:pPr indent="-342900" lvl="0" marL="457200" rtl="0" algn="l">
              <a:spcBef>
                <a:spcPts val="0"/>
              </a:spcBef>
              <a:spcAft>
                <a:spcPts val="0"/>
              </a:spcAft>
              <a:buSzPts val="1800"/>
              <a:buChar char="●"/>
            </a:pPr>
            <a:r>
              <a:rPr lang="en"/>
              <a:t>Back one word: b</a:t>
            </a:r>
            <a:endParaRPr/>
          </a:p>
          <a:p>
            <a:pPr indent="-342900" lvl="0" marL="457200" rtl="0" algn="l">
              <a:spcBef>
                <a:spcPts val="0"/>
              </a:spcBef>
              <a:spcAft>
                <a:spcPts val="0"/>
              </a:spcAft>
              <a:buSzPts val="1800"/>
              <a:buChar char="●"/>
            </a:pPr>
            <a:r>
              <a:rPr lang="en"/>
              <a:t>Think of these in terms of language: b for Back, w for Word, f for Find,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 2: Insert Mode</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Nickname: Typing Mode</a:t>
            </a:r>
            <a:endParaRPr/>
          </a:p>
          <a:p>
            <a:pPr indent="-342900" lvl="0" marL="457200" rtl="0" algn="l">
              <a:spcBef>
                <a:spcPts val="0"/>
              </a:spcBef>
              <a:spcAft>
                <a:spcPts val="0"/>
              </a:spcAft>
              <a:buSzPts val="1800"/>
              <a:buChar char="●"/>
            </a:pPr>
            <a:r>
              <a:rPr lang="en"/>
              <a:t>Used to type like a more traditional text editor</a:t>
            </a:r>
            <a:endParaRPr/>
          </a:p>
          <a:p>
            <a:pPr indent="-342900" lvl="0" marL="457200" rtl="0" algn="l">
              <a:spcBef>
                <a:spcPts val="0"/>
              </a:spcBef>
              <a:spcAft>
                <a:spcPts val="0"/>
              </a:spcAft>
              <a:buSzPts val="1800"/>
              <a:buChar char="●"/>
            </a:pPr>
            <a:r>
              <a:rPr lang="en"/>
              <a:t>Goal: Minimize your time in insert mode</a:t>
            </a:r>
            <a:endParaRPr/>
          </a:p>
          <a:p>
            <a:pPr indent="-342900" lvl="0" marL="457200" rtl="0" algn="l">
              <a:spcBef>
                <a:spcPts val="0"/>
              </a:spcBef>
              <a:spcAft>
                <a:spcPts val="0"/>
              </a:spcAft>
              <a:buSzPts val="1800"/>
              <a:buChar char="●"/>
            </a:pPr>
            <a:r>
              <a:rPr lang="en"/>
              <a:t>How To Enter: Many ways but the easiest is i for Insert</a:t>
            </a:r>
            <a:endParaRPr/>
          </a:p>
          <a:p>
            <a:pPr indent="-342900" lvl="0" marL="457200" rtl="0" algn="l">
              <a:spcBef>
                <a:spcPts val="0"/>
              </a:spcBef>
              <a:spcAft>
                <a:spcPts val="0"/>
              </a:spcAft>
              <a:buSzPts val="1800"/>
              <a:buChar char="●"/>
            </a:pPr>
            <a:r>
              <a:rPr lang="en"/>
              <a:t>Practice File: insertmode/insertmode.txt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ways to enter insert mode</a:t>
            </a:r>
            <a:endParaRPr/>
          </a:p>
        </p:txBody>
      </p:sp>
      <p:sp>
        <p:nvSpPr>
          <p:cNvPr id="145" name="Google Shape;14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writing after current character: a for Append</a:t>
            </a:r>
            <a:endParaRPr/>
          </a:p>
          <a:p>
            <a:pPr indent="-342900" lvl="0" marL="457200" rtl="0" algn="l">
              <a:spcBef>
                <a:spcPts val="0"/>
              </a:spcBef>
              <a:spcAft>
                <a:spcPts val="0"/>
              </a:spcAft>
              <a:buSzPts val="1800"/>
              <a:buChar char="●"/>
            </a:pPr>
            <a:r>
              <a:rPr lang="en"/>
              <a:t>Start writing at the end of the line: A</a:t>
            </a:r>
            <a:endParaRPr/>
          </a:p>
          <a:p>
            <a:pPr indent="-342900" lvl="0" marL="457200" rtl="0" algn="l">
              <a:spcBef>
                <a:spcPts val="0"/>
              </a:spcBef>
              <a:spcAft>
                <a:spcPts val="0"/>
              </a:spcAft>
              <a:buSzPts val="1800"/>
              <a:buChar char="●"/>
            </a:pPr>
            <a:r>
              <a:rPr lang="en"/>
              <a:t>Change current text: c &lt;- extendable command</a:t>
            </a:r>
            <a:endParaRPr/>
          </a:p>
          <a:p>
            <a:pPr indent="-342900" lvl="0" marL="914400" rtl="0" algn="l">
              <a:spcBef>
                <a:spcPts val="0"/>
              </a:spcBef>
              <a:spcAft>
                <a:spcPts val="0"/>
              </a:spcAft>
              <a:buSzPts val="1800"/>
              <a:buChar char="-"/>
            </a:pPr>
            <a:r>
              <a:rPr lang="en"/>
              <a:t>Extendable command means it can be extended by further input</a:t>
            </a:r>
            <a:endParaRPr/>
          </a:p>
          <a:p>
            <a:pPr indent="-342900" lvl="0" marL="914400" rtl="0" algn="l">
              <a:spcBef>
                <a:spcPts val="0"/>
              </a:spcBef>
              <a:spcAft>
                <a:spcPts val="0"/>
              </a:spcAft>
              <a:buSzPts val="1800"/>
              <a:buChar char="-"/>
            </a:pPr>
            <a:r>
              <a:rPr lang="en"/>
              <a:t>Ex. to change everything between two “: ci” for Change In “</a:t>
            </a:r>
            <a:endParaRPr/>
          </a:p>
          <a:p>
            <a:pPr indent="-342900" lvl="0" marL="457200" rtl="0" algn="l">
              <a:spcBef>
                <a:spcPts val="0"/>
              </a:spcBef>
              <a:spcAft>
                <a:spcPts val="0"/>
              </a:spcAft>
              <a:buSzPts val="1800"/>
              <a:buChar char="●"/>
            </a:pPr>
            <a:r>
              <a:rPr lang="en"/>
              <a:t>Start a new line below current line and enter insert mode: o</a:t>
            </a:r>
            <a:endParaRPr/>
          </a:p>
          <a:p>
            <a:pPr indent="-342900" lvl="0" marL="457200" rtl="0" algn="l">
              <a:spcBef>
                <a:spcPts val="0"/>
              </a:spcBef>
              <a:spcAft>
                <a:spcPts val="0"/>
              </a:spcAft>
              <a:buSzPts val="1800"/>
              <a:buChar char="●"/>
            </a:pPr>
            <a:r>
              <a:rPr lang="en"/>
              <a:t>Start a new line above current line and enter insert mode: O</a:t>
            </a:r>
            <a:endParaRPr/>
          </a:p>
          <a:p>
            <a:pPr indent="-342900" lvl="0" marL="457200" rtl="0" algn="l">
              <a:spcBef>
                <a:spcPts val="0"/>
              </a:spcBef>
              <a:spcAft>
                <a:spcPts val="0"/>
              </a:spcAft>
              <a:buSzPts val="1800"/>
              <a:buChar char="●"/>
            </a:pPr>
            <a:r>
              <a:rPr lang="en"/>
              <a:t>Remember: MINIMIZE THE TIME YOU ARE IN INSERT MODE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useful editing commands</a:t>
            </a:r>
            <a:endParaRPr/>
          </a:p>
        </p:txBody>
      </p:sp>
      <p:sp>
        <p:nvSpPr>
          <p:cNvPr id="151" name="Google Shape;151;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Delete: d &lt;- extendable command</a:t>
            </a:r>
            <a:endParaRPr/>
          </a:p>
          <a:p>
            <a:pPr indent="-342900" lvl="0" marL="914400" rtl="0" algn="l">
              <a:spcBef>
                <a:spcPts val="0"/>
              </a:spcBef>
              <a:spcAft>
                <a:spcPts val="0"/>
              </a:spcAft>
              <a:buSzPts val="1800"/>
              <a:buChar char="-"/>
            </a:pPr>
            <a:r>
              <a:rPr lang="en"/>
              <a:t>Delete everything to the end of the line: d$ for Delete to end of line</a:t>
            </a:r>
            <a:endParaRPr/>
          </a:p>
          <a:p>
            <a:pPr indent="-342900" lvl="0" marL="457200" rtl="0" algn="l">
              <a:spcBef>
                <a:spcPts val="0"/>
              </a:spcBef>
              <a:spcAft>
                <a:spcPts val="0"/>
              </a:spcAft>
              <a:buSzPts val="1800"/>
              <a:buChar char="●"/>
            </a:pPr>
            <a:r>
              <a:rPr lang="en"/>
              <a:t>Delete an entire line: dd</a:t>
            </a:r>
            <a:endParaRPr/>
          </a:p>
          <a:p>
            <a:pPr indent="-342900" lvl="0" marL="457200" rtl="0" algn="l">
              <a:spcBef>
                <a:spcPts val="0"/>
              </a:spcBef>
              <a:spcAft>
                <a:spcPts val="0"/>
              </a:spcAft>
              <a:buSzPts val="1800"/>
              <a:buChar char="●"/>
            </a:pPr>
            <a:r>
              <a:rPr lang="en"/>
              <a:t>Copy an entire line: yy for Yank</a:t>
            </a:r>
            <a:endParaRPr/>
          </a:p>
          <a:p>
            <a:pPr indent="-342900" lvl="0" marL="457200" rtl="0" algn="l">
              <a:spcBef>
                <a:spcPts val="0"/>
              </a:spcBef>
              <a:spcAft>
                <a:spcPts val="0"/>
              </a:spcAft>
              <a:buSzPts val="1800"/>
              <a:buChar char="●"/>
            </a:pPr>
            <a:r>
              <a:rPr lang="en"/>
              <a:t>Paste: p for Paste</a:t>
            </a:r>
            <a:endParaRPr/>
          </a:p>
          <a:p>
            <a:pPr indent="-342900" lvl="0" marL="457200" rtl="0" algn="l">
              <a:spcBef>
                <a:spcPts val="0"/>
              </a:spcBef>
              <a:spcAft>
                <a:spcPts val="0"/>
              </a:spcAft>
              <a:buSzPts val="1800"/>
              <a:buChar char="●"/>
            </a:pPr>
            <a:r>
              <a:rPr lang="en"/>
              <a:t>Example file: editing/Driver.java</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 3: Visual Mode</a:t>
            </a:r>
            <a:endParaRPr/>
          </a:p>
        </p:txBody>
      </p:sp>
      <p:sp>
        <p:nvSpPr>
          <p:cNvPr id="157" name="Google Shape;15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Nickname: Highlight mode</a:t>
            </a:r>
            <a:endParaRPr/>
          </a:p>
          <a:p>
            <a:pPr indent="-342900" lvl="0" marL="457200" rtl="0" algn="l">
              <a:spcBef>
                <a:spcPts val="0"/>
              </a:spcBef>
              <a:spcAft>
                <a:spcPts val="0"/>
              </a:spcAft>
              <a:buSzPts val="1800"/>
              <a:buChar char="●"/>
            </a:pPr>
            <a:r>
              <a:rPr lang="en"/>
              <a:t>Use: It allows us to highlight text in your file</a:t>
            </a:r>
            <a:endParaRPr/>
          </a:p>
          <a:p>
            <a:pPr indent="-342900" lvl="0" marL="914400" rtl="0" algn="l">
              <a:spcBef>
                <a:spcPts val="0"/>
              </a:spcBef>
              <a:spcAft>
                <a:spcPts val="0"/>
              </a:spcAft>
              <a:buSzPts val="1800"/>
              <a:buChar char="-"/>
            </a:pPr>
            <a:r>
              <a:rPr lang="en"/>
              <a:t>Think clicking and dragging your mouse over text</a:t>
            </a:r>
            <a:endParaRPr/>
          </a:p>
          <a:p>
            <a:pPr indent="-342900" lvl="0" marL="457200" rtl="0" algn="l">
              <a:spcBef>
                <a:spcPts val="0"/>
              </a:spcBef>
              <a:spcAft>
                <a:spcPts val="0"/>
              </a:spcAft>
              <a:buSzPts val="1800"/>
              <a:buChar char="●"/>
            </a:pPr>
            <a:r>
              <a:rPr lang="en"/>
              <a:t>This is the mode that vim is named for; it was revolutionary for its time</a:t>
            </a:r>
            <a:endParaRPr/>
          </a:p>
          <a:p>
            <a:pPr indent="-342900" lvl="0" marL="457200" rtl="0" algn="l">
              <a:spcBef>
                <a:spcPts val="0"/>
              </a:spcBef>
              <a:spcAft>
                <a:spcPts val="0"/>
              </a:spcAft>
              <a:buSzPts val="1800"/>
              <a:buChar char="●"/>
            </a:pPr>
            <a:r>
              <a:rPr lang="en"/>
              <a:t>Enter: a few ways but most basic is v for Visual</a:t>
            </a:r>
            <a:endParaRPr/>
          </a:p>
          <a:p>
            <a:pPr indent="-342900" lvl="0" marL="457200" rtl="0" algn="l">
              <a:spcBef>
                <a:spcPts val="0"/>
              </a:spcBef>
              <a:spcAft>
                <a:spcPts val="0"/>
              </a:spcAft>
              <a:buSzPts val="1800"/>
              <a:buChar char="●"/>
            </a:pPr>
            <a:r>
              <a:rPr lang="en"/>
              <a:t>Practice file: visualmode/visualmode.txt</a:t>
            </a:r>
            <a:endParaRPr/>
          </a:p>
          <a:p>
            <a:pPr indent="-342900" lvl="0" marL="457200" rtl="0" algn="l">
              <a:spcBef>
                <a:spcPts val="0"/>
              </a:spcBef>
              <a:spcAft>
                <a:spcPts val="0"/>
              </a:spcAft>
              <a:buSzPts val="1800"/>
              <a:buChar char="●"/>
            </a:pPr>
            <a:r>
              <a:rPr lang="en"/>
              <a:t>Use any movement keys while in visual mode to highlight all the text you have moved over</a:t>
            </a:r>
            <a:endParaRPr/>
          </a:p>
          <a:p>
            <a:pPr indent="-342900" lvl="0" marL="457200" rtl="0" algn="l">
              <a:spcBef>
                <a:spcPts val="0"/>
              </a:spcBef>
              <a:spcAft>
                <a:spcPts val="0"/>
              </a:spcAft>
              <a:buSzPts val="1800"/>
              <a:buChar char="●"/>
            </a:pPr>
            <a:r>
              <a:rPr lang="en"/>
              <a:t>Can easily be combined with yank and paste</a:t>
            </a:r>
            <a:endParaRPr/>
          </a:p>
          <a:p>
            <a:pPr indent="-342900" lvl="0" marL="457200" rtl="0" algn="l">
              <a:spcBef>
                <a:spcPts val="0"/>
              </a:spcBef>
              <a:spcAft>
                <a:spcPts val="0"/>
              </a:spcAft>
              <a:buSzPts val="1800"/>
              <a:buChar char="●"/>
            </a:pPr>
            <a:r>
              <a:rPr lang="en"/>
              <a:t>Visual Line Mode: same as visual mode but takes in entire lines: V</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 4: Command Mode</a:t>
            </a:r>
            <a:endParaRPr/>
          </a:p>
        </p:txBody>
      </p:sp>
      <p:sp>
        <p:nvSpPr>
          <p:cNvPr id="163" name="Google Shape;163;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Nickname: Swiss Army Knife mode</a:t>
            </a:r>
            <a:endParaRPr/>
          </a:p>
          <a:p>
            <a:pPr indent="-342900" lvl="0" marL="457200" rtl="0" algn="l">
              <a:spcBef>
                <a:spcPts val="0"/>
              </a:spcBef>
              <a:spcAft>
                <a:spcPts val="0"/>
              </a:spcAft>
              <a:buSzPts val="1800"/>
              <a:buChar char="●"/>
            </a:pPr>
            <a:r>
              <a:rPr lang="en"/>
              <a:t>Use: can tell vim to complete varying actions</a:t>
            </a:r>
            <a:endParaRPr/>
          </a:p>
          <a:p>
            <a:pPr indent="-342900" lvl="0" marL="457200" rtl="0" algn="l">
              <a:spcBef>
                <a:spcPts val="0"/>
              </a:spcBef>
              <a:spcAft>
                <a:spcPts val="0"/>
              </a:spcAft>
              <a:buSzPts val="1800"/>
              <a:buChar char="●"/>
            </a:pPr>
            <a:r>
              <a:rPr lang="en"/>
              <a:t>Enter: Type : then add your command</a:t>
            </a:r>
            <a:endParaRPr/>
          </a:p>
          <a:p>
            <a:pPr indent="-342900" lvl="0" marL="457200" rtl="0" algn="l">
              <a:spcBef>
                <a:spcPts val="0"/>
              </a:spcBef>
              <a:spcAft>
                <a:spcPts val="0"/>
              </a:spcAft>
              <a:buSzPts val="1800"/>
              <a:buChar char="●"/>
            </a:pPr>
            <a:r>
              <a:rPr lang="en"/>
              <a:t>Save a file: :w&lt;Enter&gt; for Write</a:t>
            </a:r>
            <a:endParaRPr/>
          </a:p>
          <a:p>
            <a:pPr indent="-342900" lvl="0" marL="457200" rtl="0" algn="l">
              <a:spcBef>
                <a:spcPts val="0"/>
              </a:spcBef>
              <a:spcAft>
                <a:spcPts val="0"/>
              </a:spcAft>
              <a:buSzPts val="1800"/>
              <a:buChar char="●"/>
            </a:pPr>
            <a:r>
              <a:rPr lang="en"/>
              <a:t>Exit a file: :q&lt;Enter&gt; for Quit</a:t>
            </a:r>
            <a:endParaRPr/>
          </a:p>
          <a:p>
            <a:pPr indent="-342900" lvl="0" marL="457200" rtl="0" algn="l">
              <a:spcBef>
                <a:spcPts val="0"/>
              </a:spcBef>
              <a:spcAft>
                <a:spcPts val="0"/>
              </a:spcAft>
              <a:buSzPts val="1800"/>
              <a:buChar char="●"/>
            </a:pPr>
            <a:r>
              <a:rPr lang="en"/>
              <a:t>Force vim to complete an action it doesn’t want to: Add ! after the command</a:t>
            </a:r>
            <a:endParaRPr/>
          </a:p>
          <a:p>
            <a:pPr indent="-342900" lvl="0" marL="914400" rtl="0" algn="l">
              <a:spcBef>
                <a:spcPts val="0"/>
              </a:spcBef>
              <a:spcAft>
                <a:spcPts val="0"/>
              </a:spcAft>
              <a:buSzPts val="1800"/>
              <a:buChar char="-"/>
            </a:pPr>
            <a:r>
              <a:rPr lang="en"/>
              <a:t>Example: quit vim without saving even though you have made revisions:</a:t>
            </a:r>
            <a:endParaRPr/>
          </a:p>
          <a:p>
            <a:pPr indent="0" lvl="0" marL="1371600" rtl="0" algn="l">
              <a:spcBef>
                <a:spcPts val="1600"/>
              </a:spcBef>
              <a:spcAft>
                <a:spcPts val="1600"/>
              </a:spcAft>
              <a:buNone/>
            </a:pPr>
            <a:r>
              <a:rPr lang="en"/>
              <a:t>:q! (NOT RECOMMENDED DUE TO LOSS OF CHANGES)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vim commands</a:t>
            </a:r>
            <a:endParaRPr/>
          </a:p>
        </p:txBody>
      </p:sp>
      <p:sp>
        <p:nvSpPr>
          <p:cNvPr id="169" name="Google Shape;169;p30"/>
          <p:cNvSpPr txBox="1"/>
          <p:nvPr>
            <p:ph idx="1" type="body"/>
          </p:nvPr>
        </p:nvSpPr>
        <p:spPr>
          <a:xfrm>
            <a:off x="387900" y="1144125"/>
            <a:ext cx="8368200" cy="34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Edit another file while inside of vim: :edit &lt;filename&gt;</a:t>
            </a:r>
            <a:endParaRPr/>
          </a:p>
          <a:p>
            <a:pPr indent="-342900" lvl="0" marL="914400" rtl="0" algn="l">
              <a:spcBef>
                <a:spcPts val="0"/>
              </a:spcBef>
              <a:spcAft>
                <a:spcPts val="0"/>
              </a:spcAft>
              <a:buSzPts val="1800"/>
              <a:buChar char="-"/>
            </a:pPr>
            <a:r>
              <a:rPr lang="en"/>
              <a:t>Example: You’re in Hello.java but want to edit Goodbye.java: :edit Goodbye.java</a:t>
            </a:r>
            <a:endParaRPr/>
          </a:p>
          <a:p>
            <a:pPr indent="-342900" lvl="0" marL="457200" rtl="0" algn="l">
              <a:spcBef>
                <a:spcPts val="0"/>
              </a:spcBef>
              <a:spcAft>
                <a:spcPts val="0"/>
              </a:spcAft>
              <a:buSzPts val="1800"/>
              <a:buChar char="●"/>
            </a:pPr>
            <a:r>
              <a:rPr lang="en"/>
              <a:t>Run a command in the terminal while you’re still in vim: Add ! before the command</a:t>
            </a:r>
            <a:endParaRPr/>
          </a:p>
          <a:p>
            <a:pPr indent="-342900" lvl="0" marL="914400" rtl="0" algn="l">
              <a:spcBef>
                <a:spcPts val="0"/>
              </a:spcBef>
              <a:spcAft>
                <a:spcPts val="0"/>
              </a:spcAft>
              <a:buSzPts val="1800"/>
              <a:buChar char="-"/>
            </a:pPr>
            <a:r>
              <a:rPr lang="en"/>
              <a:t>Example: You want to compile Goodbye.java without leaving vim:</a:t>
            </a:r>
            <a:endParaRPr/>
          </a:p>
          <a:p>
            <a:pPr indent="0" lvl="0" marL="0" rtl="0" algn="l">
              <a:spcBef>
                <a:spcPts val="1600"/>
              </a:spcBef>
              <a:spcAft>
                <a:spcPts val="0"/>
              </a:spcAft>
              <a:buNone/>
            </a:pPr>
            <a:r>
              <a:rPr lang="en"/>
              <a:t>		:! javac Goodbye.java</a:t>
            </a:r>
            <a:endParaRPr/>
          </a:p>
          <a:p>
            <a:pPr indent="-342900" lvl="0" marL="457200" rtl="0" algn="l">
              <a:spcBef>
                <a:spcPts val="1600"/>
              </a:spcBef>
              <a:spcAft>
                <a:spcPts val="0"/>
              </a:spcAft>
              <a:buSzPts val="1800"/>
              <a:buChar char="●"/>
            </a:pPr>
            <a:r>
              <a:rPr lang="en"/>
              <a:t>Find and replace all instances of a word in a file: :%s/&lt;old_word&gt;/&lt;new_word&gt;/g</a:t>
            </a:r>
            <a:endParaRPr/>
          </a:p>
          <a:p>
            <a:pPr indent="-342900" lvl="0" marL="914400" rtl="0" algn="l">
              <a:spcBef>
                <a:spcPts val="0"/>
              </a:spcBef>
              <a:spcAft>
                <a:spcPts val="0"/>
              </a:spcAft>
              <a:buSzPts val="1800"/>
              <a:buChar char="-"/>
            </a:pPr>
            <a:r>
              <a:rPr lang="en"/>
              <a:t>Example: Replace emacs with vim throughout a file: :%s/emacs/vim/g</a:t>
            </a:r>
            <a:endParaRPr/>
          </a:p>
          <a:p>
            <a:pPr indent="-342900" lvl="0" marL="457200" rtl="0" algn="l">
              <a:spcBef>
                <a:spcPts val="0"/>
              </a:spcBef>
              <a:spcAft>
                <a:spcPts val="0"/>
              </a:spcAft>
              <a:buSzPts val="1800"/>
              <a:buChar char="●"/>
            </a:pPr>
            <a:r>
              <a:rPr lang="en"/>
              <a:t>Practice file: commandmode/commandmode.txt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Changing settings</a:t>
            </a:r>
            <a:endParaRPr/>
          </a:p>
        </p:txBody>
      </p:sp>
      <p:sp>
        <p:nvSpPr>
          <p:cNvPr id="175" name="Google Shape;175;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Vim is amazing out of the box, but sometimes we want to make minor changes</a:t>
            </a:r>
            <a:endParaRPr/>
          </a:p>
          <a:p>
            <a:pPr indent="-342900" lvl="0" marL="457200" rtl="0" algn="l">
              <a:spcBef>
                <a:spcPts val="0"/>
              </a:spcBef>
              <a:spcAft>
                <a:spcPts val="0"/>
              </a:spcAft>
              <a:buSzPts val="1800"/>
              <a:buChar char="●"/>
            </a:pPr>
            <a:r>
              <a:rPr lang="en"/>
              <a:t>Enter your settings file by opening the file with vim: vim ~/.vimrc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 About Code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are learning Java in CS151 so all code examples in this session will be in Java.  There may be code that you have not seen before.  Do not worry, that is not the purpose of this practice session.  I am only using Java to get you exposed to more Java code.  Any code that matters to what we are doing, we will lightly go over so you can understand the text we are trying to edit.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vim settings</a:t>
            </a:r>
            <a:endParaRPr/>
          </a:p>
        </p:txBody>
      </p:sp>
      <p:sp>
        <p:nvSpPr>
          <p:cNvPr id="181" name="Google Shape;18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Show the line numbers beside each line: set number</a:t>
            </a:r>
            <a:endParaRPr/>
          </a:p>
          <a:p>
            <a:pPr indent="-342900" lvl="0" marL="457200" rtl="0" algn="l">
              <a:spcBef>
                <a:spcPts val="0"/>
              </a:spcBef>
              <a:spcAft>
                <a:spcPts val="0"/>
              </a:spcAft>
              <a:buSzPts val="1800"/>
              <a:buChar char="●"/>
            </a:pPr>
            <a:r>
              <a:rPr lang="en"/>
              <a:t>Show the relative line number (1 line above, 5 lines below, etc):</a:t>
            </a:r>
            <a:endParaRPr/>
          </a:p>
          <a:p>
            <a:pPr indent="0" lvl="0" marL="457200" rtl="0" algn="l">
              <a:spcBef>
                <a:spcPts val="1600"/>
              </a:spcBef>
              <a:spcAft>
                <a:spcPts val="0"/>
              </a:spcAft>
              <a:buNone/>
            </a:pPr>
            <a:r>
              <a:rPr lang="en"/>
              <a:t>set relativenumber (This is helpful for going up or down a certain number of lines with the j and k movement commands)</a:t>
            </a:r>
            <a:endParaRPr/>
          </a:p>
          <a:p>
            <a:pPr indent="-342900" lvl="0" marL="457200" rtl="0" algn="l">
              <a:spcBef>
                <a:spcPts val="1600"/>
              </a:spcBef>
              <a:spcAft>
                <a:spcPts val="0"/>
              </a:spcAft>
              <a:buSzPts val="1800"/>
              <a:buChar char="●"/>
            </a:pPr>
            <a:r>
              <a:rPr lang="en"/>
              <a:t>Note: Having both number and relativenumber set will cause the current line to show its actual line number but every other line will show its relative line number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vim settings</a:t>
            </a:r>
            <a:endParaRPr/>
          </a:p>
        </p:txBody>
      </p:sp>
      <p:sp>
        <p:nvSpPr>
          <p:cNvPr id="187" name="Google Shape;187;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a line to tell you when you’ve reached a certain line length:</a:t>
            </a:r>
            <a:endParaRPr/>
          </a:p>
          <a:p>
            <a:pPr indent="0" lvl="0" marL="457200" rtl="0" algn="l">
              <a:spcBef>
                <a:spcPts val="1600"/>
              </a:spcBef>
              <a:spcAft>
                <a:spcPts val="0"/>
              </a:spcAft>
              <a:buNone/>
            </a:pPr>
            <a:r>
              <a:rPr lang="en"/>
              <a:t>set colorcolumn=80 (80 is the expected line length for this course)</a:t>
            </a:r>
            <a:endParaRPr/>
          </a:p>
          <a:p>
            <a:pPr indent="-342900" lvl="0" marL="457200" rtl="0" algn="l">
              <a:spcBef>
                <a:spcPts val="1600"/>
              </a:spcBef>
              <a:spcAft>
                <a:spcPts val="0"/>
              </a:spcAft>
              <a:buSzPts val="1800"/>
              <a:buChar char="●"/>
            </a:pPr>
            <a:r>
              <a:rPr lang="en"/>
              <a:t>Have the line you are on underlined (makes it easier to keep track of where your cursor is): :set cursorline</a:t>
            </a:r>
            <a:endParaRPr/>
          </a:p>
          <a:p>
            <a:pPr indent="-342900" lvl="0" marL="457200" rtl="0" algn="l">
              <a:spcBef>
                <a:spcPts val="0"/>
              </a:spcBef>
              <a:spcAft>
                <a:spcPts val="0"/>
              </a:spcAft>
              <a:buSzPts val="1800"/>
              <a:buChar char="●"/>
            </a:pPr>
            <a:r>
              <a:rPr lang="en"/>
              <a:t>Remap keys: noremap &lt;new key combination&gt;&lt;old key&gt;</a:t>
            </a:r>
            <a:endParaRPr/>
          </a:p>
          <a:p>
            <a:pPr indent="-342900" lvl="0" marL="914400" rtl="0" algn="l">
              <a:spcBef>
                <a:spcPts val="0"/>
              </a:spcBef>
              <a:spcAft>
                <a:spcPts val="0"/>
              </a:spcAft>
              <a:buSzPts val="1800"/>
              <a:buChar char="-"/>
            </a:pPr>
            <a:r>
              <a:rPr lang="en"/>
              <a:t>Example, return to normal mode with jk: noremap jk &lt;Esc&gt;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Tmux - Another thing to learn!?!?!?!?</a:t>
            </a:r>
            <a:endParaRPr/>
          </a:p>
        </p:txBody>
      </p:sp>
      <p:sp>
        <p:nvSpPr>
          <p:cNvPr id="193" name="Google Shape;193;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REQUIRED FOR THIS COURSE</a:t>
            </a:r>
            <a:endParaRPr/>
          </a:p>
          <a:p>
            <a:pPr indent="-342900" lvl="0" marL="457200" rtl="0" algn="l">
              <a:spcBef>
                <a:spcPts val="0"/>
              </a:spcBef>
              <a:spcAft>
                <a:spcPts val="0"/>
              </a:spcAft>
              <a:buSzPts val="1800"/>
              <a:buChar char="●"/>
            </a:pPr>
            <a:r>
              <a:rPr lang="en"/>
              <a:t>Tmux is a Terminal MUltipleXer</a:t>
            </a:r>
            <a:endParaRPr/>
          </a:p>
          <a:p>
            <a:pPr indent="-342900" lvl="0" marL="457200" rtl="0" algn="l">
              <a:spcBef>
                <a:spcPts val="0"/>
              </a:spcBef>
              <a:spcAft>
                <a:spcPts val="0"/>
              </a:spcAft>
              <a:buSzPts val="1800"/>
              <a:buChar char="●"/>
            </a:pPr>
            <a:r>
              <a:rPr lang="en"/>
              <a:t>Allows you to have multiple terminals open in one terminal window</a:t>
            </a:r>
            <a:endParaRPr/>
          </a:p>
          <a:p>
            <a:pPr indent="-342900" lvl="0" marL="457200" rtl="0" algn="l">
              <a:spcBef>
                <a:spcPts val="0"/>
              </a:spcBef>
              <a:spcAft>
                <a:spcPts val="0"/>
              </a:spcAft>
              <a:buSzPts val="1800"/>
              <a:buChar char="●"/>
            </a:pPr>
            <a:r>
              <a:rPr lang="en"/>
              <a:t>Helpful for not leaving vim to compile and run files</a:t>
            </a:r>
            <a:endParaRPr/>
          </a:p>
          <a:p>
            <a:pPr indent="-342900" lvl="0" marL="457200" rtl="0" algn="l">
              <a:spcBef>
                <a:spcPts val="0"/>
              </a:spcBef>
              <a:spcAft>
                <a:spcPts val="0"/>
              </a:spcAft>
              <a:buSzPts val="1800"/>
              <a:buChar char="●"/>
            </a:pPr>
            <a:r>
              <a:rPr lang="en"/>
              <a:t>Enter tmux by inputting the command “tmux” into your terminal</a:t>
            </a:r>
            <a:endParaRPr/>
          </a:p>
          <a:p>
            <a:pPr indent="-342900" lvl="0" marL="457200" rtl="0" algn="l">
              <a:spcBef>
                <a:spcPts val="0"/>
              </a:spcBef>
              <a:spcAft>
                <a:spcPts val="0"/>
              </a:spcAft>
              <a:buSzPts val="1800"/>
              <a:buChar char="●"/>
            </a:pPr>
            <a:r>
              <a:rPr lang="en"/>
              <a:t>You will know it worked by the green bar at the bottom of your terminal</a:t>
            </a:r>
            <a:endParaRPr/>
          </a:p>
          <a:p>
            <a:pPr indent="-342900" lvl="0" marL="457200" rtl="0" algn="l">
              <a:spcBef>
                <a:spcPts val="0"/>
              </a:spcBef>
              <a:spcAft>
                <a:spcPts val="0"/>
              </a:spcAft>
              <a:buSzPts val="1800"/>
              <a:buChar char="●"/>
            </a:pPr>
            <a:r>
              <a:rPr lang="en"/>
              <a:t>To enter tmux’s command mode: enter control-b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Helpful tmux commands</a:t>
            </a:r>
            <a:endParaRPr/>
          </a:p>
        </p:txBody>
      </p:sp>
      <p:sp>
        <p:nvSpPr>
          <p:cNvPr id="199" name="Google Shape;199;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Rename current pane: ,</a:t>
            </a:r>
            <a:endParaRPr/>
          </a:p>
          <a:p>
            <a:pPr indent="-342900" lvl="0" marL="457200" rtl="0" algn="l">
              <a:spcBef>
                <a:spcPts val="0"/>
              </a:spcBef>
              <a:spcAft>
                <a:spcPts val="0"/>
              </a:spcAft>
              <a:buSzPts val="1800"/>
              <a:buChar char="●"/>
            </a:pPr>
            <a:r>
              <a:rPr lang="en"/>
              <a:t>Create a new pane: c</a:t>
            </a:r>
            <a:endParaRPr/>
          </a:p>
          <a:p>
            <a:pPr indent="-342900" lvl="0" marL="457200" rtl="0" algn="l">
              <a:spcBef>
                <a:spcPts val="0"/>
              </a:spcBef>
              <a:spcAft>
                <a:spcPts val="0"/>
              </a:spcAft>
              <a:buSzPts val="1800"/>
              <a:buChar char="●"/>
            </a:pPr>
            <a:r>
              <a:rPr lang="en"/>
              <a:t>Move to a different pane: &lt;pane number&gt;</a:t>
            </a:r>
            <a:endParaRPr/>
          </a:p>
          <a:p>
            <a:pPr indent="-342900" lvl="0" marL="457200" rtl="0" algn="l">
              <a:spcBef>
                <a:spcPts val="0"/>
              </a:spcBef>
              <a:spcAft>
                <a:spcPts val="0"/>
              </a:spcAft>
              <a:buSzPts val="1800"/>
              <a:buChar char="●"/>
            </a:pPr>
            <a:r>
              <a:rPr lang="en"/>
              <a:t>To close a pane: x</a:t>
            </a:r>
            <a:endParaRPr/>
          </a:p>
          <a:p>
            <a:pPr indent="-342900" lvl="0" marL="457200" rtl="0" algn="l">
              <a:spcBef>
                <a:spcPts val="0"/>
              </a:spcBef>
              <a:spcAft>
                <a:spcPts val="0"/>
              </a:spcAft>
              <a:buSzPts val="1800"/>
              <a:buChar char="●"/>
            </a:pPr>
            <a:r>
              <a:rPr lang="en"/>
              <a:t>To leave tmux: close every pane</a:t>
            </a:r>
            <a:endParaRPr/>
          </a:p>
          <a:p>
            <a:pPr indent="-342900" lvl="0" marL="457200" rtl="0" algn="l">
              <a:spcBef>
                <a:spcPts val="0"/>
              </a:spcBef>
              <a:spcAft>
                <a:spcPts val="0"/>
              </a:spcAft>
              <a:buSzPts val="1800"/>
              <a:buChar char="●"/>
            </a:pPr>
            <a:r>
              <a:rPr lang="en"/>
              <a:t>NOTE: Be sure you have saved and closed all vim instances before closing their pane, failure to do so can cause some strange save files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Vim Plugins</a:t>
            </a:r>
            <a:endParaRPr/>
          </a:p>
        </p:txBody>
      </p:sp>
      <p:sp>
        <p:nvSpPr>
          <p:cNvPr id="205" name="Google Shape;205;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REQUIRED FOR THIS CLASS</a:t>
            </a:r>
            <a:endParaRPr/>
          </a:p>
          <a:p>
            <a:pPr indent="-342900" lvl="0" marL="457200" rtl="0" algn="l">
              <a:spcBef>
                <a:spcPts val="0"/>
              </a:spcBef>
              <a:spcAft>
                <a:spcPts val="0"/>
              </a:spcAft>
              <a:buSzPts val="1800"/>
              <a:buChar char="●"/>
            </a:pPr>
            <a:r>
              <a:rPr lang="en"/>
              <a:t>Adds more powerful features to vim</a:t>
            </a:r>
            <a:endParaRPr/>
          </a:p>
          <a:p>
            <a:pPr indent="-342900" lvl="0" marL="457200" rtl="0" algn="l">
              <a:spcBef>
                <a:spcPts val="0"/>
              </a:spcBef>
              <a:spcAft>
                <a:spcPts val="0"/>
              </a:spcAft>
              <a:buSzPts val="1800"/>
              <a:buChar char="●"/>
            </a:pPr>
            <a:r>
              <a:rPr lang="en"/>
              <a:t>Guide to managing vim plugins: </a:t>
            </a:r>
            <a:r>
              <a:rPr lang="en" u="sng">
                <a:solidFill>
                  <a:schemeClr val="hlink"/>
                </a:solidFill>
                <a:hlinkClick r:id="rId3"/>
              </a:rPr>
              <a:t>https://gist.github.com/manasthakur/ab4cf8d32a28ea38271ac0d07373bb53</a:t>
            </a:r>
            <a:endParaRPr/>
          </a:p>
          <a:p>
            <a:pPr indent="-342900" lvl="0" marL="457200" rtl="0" algn="l">
              <a:spcBef>
                <a:spcPts val="0"/>
              </a:spcBef>
              <a:spcAft>
                <a:spcPts val="0"/>
              </a:spcAft>
              <a:buSzPts val="1800"/>
              <a:buChar char="●"/>
            </a:pPr>
            <a:r>
              <a:rPr lang="en"/>
              <a:t>I recommend the vundle package manager but any will do.</a:t>
            </a:r>
            <a:endParaRPr/>
          </a:p>
          <a:p>
            <a:pPr indent="-342900" lvl="0" marL="457200" rtl="0" algn="l">
              <a:spcBef>
                <a:spcPts val="0"/>
              </a:spcBef>
              <a:spcAft>
                <a:spcPts val="0"/>
              </a:spcAft>
              <a:buSzPts val="1800"/>
              <a:buChar char="●"/>
            </a:pPr>
            <a:r>
              <a:rPr lang="en"/>
              <a:t>Recommended vim plugins: NERDTree, ctrlp, autopairs</a:t>
            </a:r>
            <a:endParaRPr/>
          </a:p>
          <a:p>
            <a:pPr indent="-342900" lvl="0" marL="457200" rtl="0" algn="l">
              <a:spcBef>
                <a:spcPts val="0"/>
              </a:spcBef>
              <a:spcAft>
                <a:spcPts val="0"/>
              </a:spcAft>
              <a:buSzPts val="1800"/>
              <a:buChar char="●"/>
            </a:pPr>
            <a:r>
              <a:rPr lang="en"/>
              <a:t>Find your own and experiment with them!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11" name="Google Shape;211;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Vim Golf: </a:t>
            </a:r>
            <a:r>
              <a:rPr lang="en" u="sng">
                <a:solidFill>
                  <a:schemeClr val="hlink"/>
                </a:solidFill>
                <a:hlinkClick r:id="rId3"/>
              </a:rPr>
              <a:t>https://www.vimgolf.com</a:t>
            </a:r>
            <a:endParaRPr/>
          </a:p>
          <a:p>
            <a:pPr indent="-342900" lvl="0" marL="457200" rtl="0" algn="l">
              <a:spcBef>
                <a:spcPts val="0"/>
              </a:spcBef>
              <a:spcAft>
                <a:spcPts val="0"/>
              </a:spcAft>
              <a:buSzPts val="1800"/>
              <a:buChar char="●"/>
            </a:pPr>
            <a:r>
              <a:rPr lang="en"/>
              <a:t>Vim Adventures: </a:t>
            </a:r>
            <a:r>
              <a:rPr lang="en" u="sng">
                <a:solidFill>
                  <a:schemeClr val="hlink"/>
                </a:solidFill>
                <a:hlinkClick r:id="rId4"/>
              </a:rPr>
              <a:t>https://www.vim-adventures.com</a:t>
            </a:r>
            <a:endParaRPr/>
          </a:p>
          <a:p>
            <a:pPr indent="-342900" lvl="0" marL="457200" rtl="0" algn="l">
              <a:spcBef>
                <a:spcPts val="0"/>
              </a:spcBef>
              <a:spcAft>
                <a:spcPts val="0"/>
              </a:spcAft>
              <a:buSzPts val="1800"/>
              <a:buChar char="●"/>
            </a:pPr>
            <a:r>
              <a:rPr lang="en"/>
              <a:t>Vim Tutor: type vimtutor into agora</a:t>
            </a:r>
            <a:endParaRPr/>
          </a:p>
          <a:p>
            <a:pPr indent="-342900" lvl="0" marL="457200" rtl="0" algn="l">
              <a:spcBef>
                <a:spcPts val="0"/>
              </a:spcBef>
              <a:spcAft>
                <a:spcPts val="0"/>
              </a:spcAft>
              <a:buSzPts val="1800"/>
              <a:buChar char="●"/>
            </a:pPr>
            <a:r>
              <a:rPr lang="en"/>
              <a:t>Me!</a:t>
            </a:r>
            <a:endParaRPr/>
          </a:p>
          <a:p>
            <a:pPr indent="-342900" lvl="0" marL="457200" rtl="0" algn="l">
              <a:spcBef>
                <a:spcPts val="0"/>
              </a:spcBef>
              <a:spcAft>
                <a:spcPts val="0"/>
              </a:spcAft>
              <a:buSzPts val="1800"/>
              <a:buChar char="●"/>
            </a:pPr>
            <a:r>
              <a:rPr lang="en"/>
              <a:t>Dr. Barlowe and Dr. Kreahling</a:t>
            </a:r>
            <a:endParaRPr/>
          </a:p>
          <a:p>
            <a:pPr indent="-342900" lvl="0" marL="457200" rtl="0" algn="l">
              <a:spcBef>
                <a:spcPts val="0"/>
              </a:spcBef>
              <a:spcAft>
                <a:spcPts val="0"/>
              </a:spcAft>
              <a:buSzPts val="1800"/>
              <a:buChar char="●"/>
            </a:pPr>
            <a:r>
              <a:rPr lang="en"/>
              <a:t>Vim reddit:  </a:t>
            </a:r>
            <a:r>
              <a:rPr lang="en" u="sng">
                <a:solidFill>
                  <a:schemeClr val="hlink"/>
                </a:solidFill>
                <a:hlinkClick r:id="rId5"/>
              </a:rPr>
              <a:t>https://www.reddit.com/r/vim/</a:t>
            </a:r>
            <a:endParaRPr/>
          </a:p>
          <a:p>
            <a:pPr indent="-342900" lvl="0" marL="457200" rtl="0" algn="l">
              <a:spcBef>
                <a:spcPts val="0"/>
              </a:spcBef>
              <a:spcAft>
                <a:spcPts val="0"/>
              </a:spcAft>
              <a:buSzPts val="1800"/>
              <a:buChar char="●"/>
            </a:pPr>
            <a:r>
              <a:rPr lang="en"/>
              <a:t>Countless online videos and tutorials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Continue Learning Vim</a:t>
            </a:r>
            <a:endParaRPr/>
          </a:p>
        </p:txBody>
      </p:sp>
      <p:sp>
        <p:nvSpPr>
          <p:cNvPr id="217" name="Google Shape;217;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Watch online videos about how other users use vim</a:t>
            </a:r>
            <a:endParaRPr/>
          </a:p>
          <a:p>
            <a:pPr indent="-342900" lvl="0" marL="457200" rtl="0" algn="l">
              <a:spcBef>
                <a:spcPts val="0"/>
              </a:spcBef>
              <a:spcAft>
                <a:spcPts val="0"/>
              </a:spcAft>
              <a:buSzPts val="1800"/>
              <a:buChar char="●"/>
            </a:pPr>
            <a:r>
              <a:rPr lang="en"/>
              <a:t>Research more plugins and settings</a:t>
            </a:r>
            <a:endParaRPr/>
          </a:p>
          <a:p>
            <a:pPr indent="-342900" lvl="0" marL="457200" rtl="0" algn="l">
              <a:spcBef>
                <a:spcPts val="0"/>
              </a:spcBef>
              <a:spcAft>
                <a:spcPts val="0"/>
              </a:spcAft>
              <a:buSzPts val="1800"/>
              <a:buChar char="●"/>
            </a:pPr>
            <a:r>
              <a:rPr lang="en"/>
              <a:t>PRACTICE</a:t>
            </a:r>
            <a:endParaRPr/>
          </a:p>
          <a:p>
            <a:pPr indent="-342900" lvl="0" marL="457200" rtl="0" algn="l">
              <a:spcBef>
                <a:spcPts val="0"/>
              </a:spcBef>
              <a:spcAft>
                <a:spcPts val="0"/>
              </a:spcAft>
              <a:buSzPts val="1800"/>
              <a:buChar char="●"/>
            </a:pPr>
            <a:r>
              <a:rPr lang="en"/>
              <a:t>PRACTICE</a:t>
            </a:r>
            <a:endParaRPr/>
          </a:p>
          <a:p>
            <a:pPr indent="-342900" lvl="0" marL="457200" rtl="0" algn="l">
              <a:spcBef>
                <a:spcPts val="0"/>
              </a:spcBef>
              <a:spcAft>
                <a:spcPts val="0"/>
              </a:spcAft>
              <a:buSzPts val="1800"/>
              <a:buChar char="●"/>
            </a:pPr>
            <a:r>
              <a:rPr lang="en"/>
              <a:t>PRACTICE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Files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a:t>
            </a:r>
            <a:r>
              <a:rPr lang="en" u="sng">
                <a:solidFill>
                  <a:schemeClr val="hlink"/>
                </a:solidFill>
                <a:hlinkClick r:id="rId3"/>
              </a:rPr>
              <a:t>https://www.github.io/chriswolfdesign/vimpractice/index.html</a:t>
            </a:r>
            <a:endParaRPr/>
          </a:p>
          <a:p>
            <a:pPr indent="-342900" lvl="0" marL="457200" rtl="0" algn="l">
              <a:spcBef>
                <a:spcPts val="0"/>
              </a:spcBef>
              <a:spcAft>
                <a:spcPts val="0"/>
              </a:spcAft>
              <a:buSzPts val="1800"/>
              <a:buChar char="●"/>
            </a:pPr>
            <a:r>
              <a:rPr lang="en"/>
              <a:t>Download the vimpractice.zip file</a:t>
            </a:r>
            <a:endParaRPr/>
          </a:p>
          <a:p>
            <a:pPr indent="-342900" lvl="0" marL="457200" rtl="0" algn="l">
              <a:spcBef>
                <a:spcPts val="0"/>
              </a:spcBef>
              <a:spcAft>
                <a:spcPts val="0"/>
              </a:spcAft>
              <a:buSzPts val="1800"/>
              <a:buChar char="●"/>
            </a:pPr>
            <a:r>
              <a:rPr lang="en"/>
              <a:t>Unzip file</a:t>
            </a:r>
            <a:endParaRPr/>
          </a:p>
          <a:p>
            <a:pPr indent="-342900" lvl="0" marL="457200" rtl="0" algn="l">
              <a:spcBef>
                <a:spcPts val="0"/>
              </a:spcBef>
              <a:spcAft>
                <a:spcPts val="0"/>
              </a:spcAft>
              <a:buSzPts val="1800"/>
              <a:buChar char="●"/>
            </a:pPr>
            <a:r>
              <a:rPr lang="en"/>
              <a:t>Move folder to agora with WinSCP</a:t>
            </a:r>
            <a:endParaRPr/>
          </a:p>
          <a:p>
            <a:pPr indent="-342900" lvl="0" marL="457200" rtl="0" algn="l">
              <a:spcBef>
                <a:spcPts val="0"/>
              </a:spcBef>
              <a:spcAft>
                <a:spcPts val="0"/>
              </a:spcAft>
              <a:buSzPts val="1800"/>
              <a:buChar char="●"/>
            </a:pPr>
            <a:r>
              <a:rPr lang="en"/>
              <a:t>We will do all of this together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1156202" y="-5"/>
            <a:ext cx="68316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 a vim user and I haven’t told anybody in 20 minutes</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2246025" y="1144125"/>
            <a:ext cx="4651950" cy="342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Vim?</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Extension of the code editor vi</a:t>
            </a:r>
            <a:endParaRPr/>
          </a:p>
          <a:p>
            <a:pPr indent="-342900" lvl="0" marL="457200" rtl="0" algn="l">
              <a:spcBef>
                <a:spcPts val="0"/>
              </a:spcBef>
              <a:spcAft>
                <a:spcPts val="0"/>
              </a:spcAft>
              <a:buSzPts val="1800"/>
              <a:buChar char="●"/>
            </a:pPr>
            <a:r>
              <a:rPr lang="en"/>
              <a:t>Short for “vi improved”</a:t>
            </a:r>
            <a:endParaRPr/>
          </a:p>
          <a:p>
            <a:pPr indent="-342900" lvl="0" marL="457200" rtl="0" algn="l">
              <a:spcBef>
                <a:spcPts val="0"/>
              </a:spcBef>
              <a:spcAft>
                <a:spcPts val="0"/>
              </a:spcAft>
              <a:buSzPts val="1800"/>
              <a:buChar char="●"/>
            </a:pPr>
            <a:r>
              <a:rPr lang="en"/>
              <a:t>Okay, then what is vi?</a:t>
            </a:r>
            <a:endParaRPr/>
          </a:p>
          <a:p>
            <a:pPr indent="-342900" lvl="0" marL="914400" rtl="0" algn="l">
              <a:spcBef>
                <a:spcPts val="0"/>
              </a:spcBef>
              <a:spcAft>
                <a:spcPts val="0"/>
              </a:spcAft>
              <a:buSzPts val="1800"/>
              <a:buChar char="-"/>
            </a:pPr>
            <a:r>
              <a:rPr lang="en"/>
              <a:t>Short for VIsual editor</a:t>
            </a:r>
            <a:endParaRPr/>
          </a:p>
          <a:p>
            <a:pPr indent="-342900" lvl="0" marL="914400" rtl="0" algn="l">
              <a:spcBef>
                <a:spcPts val="0"/>
              </a:spcBef>
              <a:spcAft>
                <a:spcPts val="0"/>
              </a:spcAft>
              <a:buSzPts val="1800"/>
              <a:buChar char="-"/>
            </a:pPr>
            <a:r>
              <a:rPr lang="en"/>
              <a:t>Developed by Bill Joy in 1976, a graduate from University of California at Berkeley</a:t>
            </a:r>
            <a:endParaRPr/>
          </a:p>
          <a:p>
            <a:pPr indent="-342900" lvl="0" marL="914400" rtl="0" algn="l">
              <a:spcBef>
                <a:spcPts val="0"/>
              </a:spcBef>
              <a:spcAft>
                <a:spcPts val="0"/>
              </a:spcAft>
              <a:buSzPts val="1800"/>
              <a:buChar char="-"/>
            </a:pPr>
            <a:r>
              <a:rPr lang="en"/>
              <a:t>Inspired by Couloris’s editor “em” (editor for mortals) due to his hatred for “ed”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Vim?</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Available in some form on all popular Operating Systems (Windows, OSX, Linux)</a:t>
            </a:r>
            <a:endParaRPr/>
          </a:p>
          <a:p>
            <a:pPr indent="-342900" lvl="0" marL="457200" rtl="0" algn="l">
              <a:spcBef>
                <a:spcPts val="0"/>
              </a:spcBef>
              <a:spcAft>
                <a:spcPts val="0"/>
              </a:spcAft>
              <a:buSzPts val="1800"/>
              <a:buChar char="●"/>
            </a:pPr>
            <a:r>
              <a:rPr lang="en"/>
              <a:t>Lightweight</a:t>
            </a:r>
            <a:endParaRPr/>
          </a:p>
          <a:p>
            <a:pPr indent="-342900" lvl="0" marL="457200" rtl="0" algn="l">
              <a:spcBef>
                <a:spcPts val="0"/>
              </a:spcBef>
              <a:spcAft>
                <a:spcPts val="0"/>
              </a:spcAft>
              <a:buSzPts val="1800"/>
              <a:buChar char="●"/>
            </a:pPr>
            <a:r>
              <a:rPr lang="en"/>
              <a:t>Feature Rich</a:t>
            </a:r>
            <a:endParaRPr/>
          </a:p>
          <a:p>
            <a:pPr indent="-342900" lvl="0" marL="457200" rtl="0" algn="l">
              <a:spcBef>
                <a:spcPts val="0"/>
              </a:spcBef>
              <a:spcAft>
                <a:spcPts val="0"/>
              </a:spcAft>
              <a:buSzPts val="1800"/>
              <a:buChar char="●"/>
            </a:pPr>
            <a:r>
              <a:rPr lang="en"/>
              <a:t>Command Line Editor (Able to use in a ssh terminal)</a:t>
            </a:r>
            <a:endParaRPr/>
          </a:p>
          <a:p>
            <a:pPr indent="-342900" lvl="0" marL="457200" rtl="0" algn="l">
              <a:spcBef>
                <a:spcPts val="0"/>
              </a:spcBef>
              <a:spcAft>
                <a:spcPts val="0"/>
              </a:spcAft>
              <a:buSzPts val="1800"/>
              <a:buChar char="●"/>
            </a:pPr>
            <a:r>
              <a:rPr lang="en"/>
              <a:t>Inspires many other code editor/IDE “vim modes”</a:t>
            </a:r>
            <a:endParaRPr/>
          </a:p>
          <a:p>
            <a:pPr indent="-342900" lvl="0" marL="457200" rtl="0" algn="l">
              <a:spcBef>
                <a:spcPts val="0"/>
              </a:spcBef>
              <a:spcAft>
                <a:spcPts val="0"/>
              </a:spcAft>
              <a:buSzPts val="1800"/>
              <a:buChar char="●"/>
            </a:pPr>
            <a:r>
              <a:rPr lang="en"/>
              <a:t>It’s MODAL!!!!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Modal, what does that mean?</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Modal means Vim has many different modes, or states, it can be in to perform different actions</a:t>
            </a:r>
            <a:endParaRPr/>
          </a:p>
          <a:p>
            <a:pPr indent="-342900" lvl="0" marL="457200" rtl="0" algn="l">
              <a:spcBef>
                <a:spcPts val="0"/>
              </a:spcBef>
              <a:spcAft>
                <a:spcPts val="0"/>
              </a:spcAft>
              <a:buSzPts val="1800"/>
              <a:buChar char="●"/>
            </a:pPr>
            <a:r>
              <a:rPr lang="en"/>
              <a:t>Modes allow us to do more with the limited keys we have on our keyboard</a:t>
            </a:r>
            <a:endParaRPr/>
          </a:p>
          <a:p>
            <a:pPr indent="-342900" lvl="0" marL="457200" rtl="0" algn="l">
              <a:spcBef>
                <a:spcPts val="0"/>
              </a:spcBef>
              <a:spcAft>
                <a:spcPts val="0"/>
              </a:spcAft>
              <a:buSzPts val="1800"/>
              <a:buChar char="●"/>
            </a:pPr>
            <a:r>
              <a:rPr lang="en"/>
              <a:t>Modes allow our hands to stay on the home row of our keyboard, eliminating hand movement time</a:t>
            </a:r>
            <a:endParaRPr/>
          </a:p>
          <a:p>
            <a:pPr indent="-342900" lvl="0" marL="457200" rtl="0" algn="l">
              <a:spcBef>
                <a:spcPts val="0"/>
              </a:spcBef>
              <a:spcAft>
                <a:spcPts val="0"/>
              </a:spcAft>
              <a:buSzPts val="1800"/>
              <a:buChar char="●"/>
            </a:pPr>
            <a:r>
              <a:rPr lang="en"/>
              <a:t>Modes also eliminate the need for a mouse in code editing</a:t>
            </a:r>
            <a:endParaRPr/>
          </a:p>
          <a:p>
            <a:pPr indent="-342900" lvl="0" marL="457200" rtl="0" algn="l">
              <a:spcBef>
                <a:spcPts val="0"/>
              </a:spcBef>
              <a:spcAft>
                <a:spcPts val="0"/>
              </a:spcAft>
              <a:buSzPts val="1800"/>
              <a:buChar char="●"/>
            </a:pPr>
            <a:r>
              <a:rPr lang="en"/>
              <a:t>Vim is a language, learning to speak it will allow you to communicate with it much easier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 need for a mouse</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387900" y="1144125"/>
            <a:ext cx="8368199" cy="342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