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handoutMasterIdLst>
    <p:handoutMasterId r:id="rId53"/>
  </p:handoutMasterIdLst>
  <p:sldIdLst>
    <p:sldId id="269" r:id="rId2"/>
    <p:sldId id="325" r:id="rId3"/>
    <p:sldId id="311" r:id="rId4"/>
    <p:sldId id="368" r:id="rId5"/>
    <p:sldId id="329" r:id="rId6"/>
    <p:sldId id="327" r:id="rId7"/>
    <p:sldId id="370" r:id="rId8"/>
    <p:sldId id="371" r:id="rId9"/>
    <p:sldId id="332" r:id="rId10"/>
    <p:sldId id="333" r:id="rId11"/>
    <p:sldId id="374" r:id="rId12"/>
    <p:sldId id="335" r:id="rId13"/>
    <p:sldId id="336" r:id="rId14"/>
    <p:sldId id="375" r:id="rId15"/>
    <p:sldId id="338" r:id="rId16"/>
    <p:sldId id="339" r:id="rId17"/>
    <p:sldId id="340" r:id="rId18"/>
    <p:sldId id="377" r:id="rId19"/>
    <p:sldId id="326" r:id="rId20"/>
    <p:sldId id="376" r:id="rId21"/>
    <p:sldId id="378" r:id="rId22"/>
    <p:sldId id="349" r:id="rId23"/>
    <p:sldId id="379" r:id="rId24"/>
    <p:sldId id="380" r:id="rId25"/>
    <p:sldId id="353" r:id="rId26"/>
    <p:sldId id="354" r:id="rId27"/>
    <p:sldId id="394" r:id="rId28"/>
    <p:sldId id="395" r:id="rId29"/>
    <p:sldId id="397" r:id="rId30"/>
    <p:sldId id="398" r:id="rId31"/>
    <p:sldId id="399" r:id="rId32"/>
    <p:sldId id="401" r:id="rId33"/>
    <p:sldId id="400" r:id="rId34"/>
    <p:sldId id="402" r:id="rId35"/>
    <p:sldId id="403" r:id="rId36"/>
    <p:sldId id="405" r:id="rId37"/>
    <p:sldId id="404" r:id="rId38"/>
    <p:sldId id="406" r:id="rId39"/>
    <p:sldId id="407" r:id="rId40"/>
    <p:sldId id="408" r:id="rId41"/>
    <p:sldId id="385" r:id="rId42"/>
    <p:sldId id="386" r:id="rId43"/>
    <p:sldId id="409" r:id="rId44"/>
    <p:sldId id="382" r:id="rId45"/>
    <p:sldId id="410" r:id="rId46"/>
    <p:sldId id="389" r:id="rId47"/>
    <p:sldId id="411" r:id="rId48"/>
    <p:sldId id="390" r:id="rId49"/>
    <p:sldId id="412" r:id="rId50"/>
    <p:sldId id="295" r:id="rId51"/>
  </p:sldIdLst>
  <p:sldSz cx="9144000" cy="6858000" type="screen4x3"/>
  <p:notesSz cx="69469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66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0033CC"/>
    <a:srgbClr val="00FF00"/>
    <a:srgbClr val="00FFFF"/>
    <a:srgbClr val="FFFFCC"/>
    <a:srgbClr val="33CCFF"/>
    <a:srgbClr val="C9E28A"/>
    <a:srgbClr val="CC9900"/>
    <a:srgbClr val="996633"/>
    <a:srgbClr val="CC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13" autoAdjust="0"/>
    <p:restoredTop sz="94679" autoAdjust="0"/>
  </p:normalViewPr>
  <p:slideViewPr>
    <p:cSldViewPr>
      <p:cViewPr varScale="1">
        <p:scale>
          <a:sx n="71" d="100"/>
          <a:sy n="71" d="100"/>
        </p:scale>
        <p:origin x="-19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19332"/>
    </p:cViewPr>
  </p:sorterViewPr>
  <p:notesViewPr>
    <p:cSldViewPr>
      <p:cViewPr varScale="1">
        <p:scale>
          <a:sx n="77" d="100"/>
          <a:sy n="77" d="100"/>
        </p:scale>
        <p:origin x="-2070" y="-96"/>
      </p:cViewPr>
      <p:guideLst>
        <p:guide orient="horz" pos="2924"/>
        <p:guide pos="218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38" tIns="46369" rIns="92738" bIns="46369" numCol="1" anchor="t" anchorCtr="0" compatLnSpc="1">
            <a:prstTxWarp prst="textNoShape">
              <a:avLst/>
            </a:prstTxWarp>
          </a:bodyPr>
          <a:lstStyle>
            <a:lvl1pPr defTabSz="927100" eaLnBrk="0" hangingPunct="0">
              <a:defRPr sz="1200"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37000" y="0"/>
            <a:ext cx="30099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38" tIns="46369" rIns="92738" bIns="46369" numCol="1" anchor="t" anchorCtr="0" compatLnSpc="1">
            <a:prstTxWarp prst="textNoShape">
              <a:avLst/>
            </a:prstTxWarp>
          </a:bodyPr>
          <a:lstStyle>
            <a:lvl1pPr algn="r" defTabSz="927100" eaLnBrk="0" hangingPunct="0">
              <a:defRPr sz="1200"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099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38" tIns="46369" rIns="92738" bIns="46369" numCol="1" anchor="b" anchorCtr="0" compatLnSpc="1">
            <a:prstTxWarp prst="textNoShape">
              <a:avLst/>
            </a:prstTxWarp>
          </a:bodyPr>
          <a:lstStyle>
            <a:lvl1pPr defTabSz="927100" eaLnBrk="0" hangingPunct="0">
              <a:defRPr sz="1200"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37000" y="8820150"/>
            <a:ext cx="30099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38" tIns="46369" rIns="92738" bIns="46369" numCol="1" anchor="b" anchorCtr="0" compatLnSpc="1">
            <a:prstTxWarp prst="textNoShape">
              <a:avLst/>
            </a:prstTxWarp>
          </a:bodyPr>
          <a:lstStyle>
            <a:lvl1pPr algn="r" defTabSz="927100" eaLnBrk="0" hangingPunct="0">
              <a:defRPr sz="1200">
                <a:latin typeface="Times New Roman" pitchFamily="18" charset="0"/>
              </a:defRPr>
            </a:lvl1pPr>
          </a:lstStyle>
          <a:p>
            <a:fld id="{39D6FB95-8BF6-42F9-9C36-FE9202468C45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832883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21" tIns="0" rIns="19321" bIns="0" numCol="1" anchor="t" anchorCtr="0" compatLnSpc="1">
            <a:prstTxWarp prst="textNoShape">
              <a:avLst/>
            </a:prstTxWarp>
          </a:bodyPr>
          <a:lstStyle>
            <a:lvl1pPr defTabSz="927100" eaLnBrk="0" hangingPunct="0">
              <a:defRPr sz="1200"/>
            </a:lvl1pPr>
          </a:lstStyle>
          <a:p>
            <a:endParaRPr lang="en-US" altLang="zh-TW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37000" y="0"/>
            <a:ext cx="30099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21" tIns="0" rIns="19321" bIns="0" numCol="1" anchor="t" anchorCtr="0" compatLnSpc="1">
            <a:prstTxWarp prst="textNoShape">
              <a:avLst/>
            </a:prstTxWarp>
          </a:bodyPr>
          <a:lstStyle>
            <a:lvl1pPr algn="r" defTabSz="927100" eaLnBrk="0" hangingPunct="0">
              <a:defRPr sz="1200"/>
            </a:lvl1pPr>
          </a:lstStyle>
          <a:p>
            <a:endParaRPr lang="en-US" altLang="zh-TW"/>
          </a:p>
        </p:txBody>
      </p:sp>
      <p:sp>
        <p:nvSpPr>
          <p:cNvPr id="205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52525" y="696913"/>
            <a:ext cx="4641850" cy="34813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5513" y="4410075"/>
            <a:ext cx="509587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82" tIns="46692" rIns="93382" bIns="4669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099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21" tIns="0" rIns="19321" bIns="0" numCol="1" anchor="b" anchorCtr="0" compatLnSpc="1">
            <a:prstTxWarp prst="textNoShape">
              <a:avLst/>
            </a:prstTxWarp>
          </a:bodyPr>
          <a:lstStyle>
            <a:lvl1pPr defTabSz="927100" eaLnBrk="0" hangingPunct="0">
              <a:defRPr sz="1200"/>
            </a:lvl1pPr>
          </a:lstStyle>
          <a:p>
            <a:endParaRPr lang="en-US" altLang="zh-TW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37000" y="8820150"/>
            <a:ext cx="30099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21" tIns="0" rIns="19321" bIns="0" numCol="1" anchor="b" anchorCtr="0" compatLnSpc="1">
            <a:prstTxWarp prst="textNoShape">
              <a:avLst/>
            </a:prstTxWarp>
          </a:bodyPr>
          <a:lstStyle>
            <a:lvl1pPr algn="r" defTabSz="927100" eaLnBrk="0" hangingPunct="0">
              <a:defRPr sz="1200"/>
            </a:lvl1pPr>
          </a:lstStyle>
          <a:p>
            <a:fld id="{81025FE0-5053-40FF-B8DB-7B53C492A778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706238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9" name="Rectangle 17"/>
          <p:cNvSpPr>
            <a:spLocks noGrp="1" noChangeArrowheads="1"/>
          </p:cNvSpPr>
          <p:nvPr>
            <p:ph type="ctrTitle" sz="quarter"/>
          </p:nvPr>
        </p:nvSpPr>
        <p:spPr>
          <a:xfrm>
            <a:off x="1371600" y="1371600"/>
            <a:ext cx="6477000" cy="1905000"/>
          </a:xfrm>
        </p:spPr>
        <p:txBody>
          <a:bodyPr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algn="r">
              <a:lnSpc>
                <a:spcPct val="100000"/>
              </a:lnSpc>
              <a:defRPr sz="3600" b="1" cap="none" spc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60000" endA="900" endPos="60000" dist="29997" dir="5400000" sy="-100000" algn="bl" rotWithShape="0"/>
                </a:effectLst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altLang="zh-TW" dirty="0"/>
          </a:p>
        </p:txBody>
      </p:sp>
      <p:sp>
        <p:nvSpPr>
          <p:cNvPr id="3090" name="Rectangle 1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352800"/>
            <a:ext cx="6477000" cy="457200"/>
          </a:xfrm>
          <a:ln w="12700"/>
        </p:spPr>
        <p:txBody>
          <a:bodyPr lIns="91440" tIns="0" rIns="91440" bIns="0" anchor="ctr"/>
          <a:lstStyle>
            <a:lvl1pPr marL="0" indent="0" algn="r">
              <a:spcBef>
                <a:spcPct val="0"/>
              </a:spcBef>
              <a:buClrTx/>
              <a:buFontTx/>
              <a:buNone/>
              <a:defRPr sz="2000"/>
            </a:lvl1pPr>
          </a:lstStyle>
          <a:p>
            <a:r>
              <a:rPr lang="zh-TW" altLang="en-US" dirty="0" smtClean="0"/>
              <a:t>按一下以編輯母片副標題樣式</a:t>
            </a:r>
            <a:endParaRPr lang="en-US" altLang="zh-TW" dirty="0"/>
          </a:p>
        </p:txBody>
      </p:sp>
      <p:sp>
        <p:nvSpPr>
          <p:cNvPr id="3102" name="Rectangle 30"/>
          <p:cNvSpPr>
            <a:spLocks noGrp="1" noChangeArrowheads="1"/>
          </p:cNvSpPr>
          <p:nvPr>
            <p:ph type="ftr" sz="quarter" idx="3"/>
          </p:nvPr>
        </p:nvSpPr>
        <p:spPr>
          <a:xfrm>
            <a:off x="971600" y="6248400"/>
            <a:ext cx="6496000" cy="3048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3103" name="Rectangle 31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92C97731-158F-49E0-A5ED-003ECE74E439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DB246E-3960-49AD-9113-664C8DBFD538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324600" y="819150"/>
            <a:ext cx="1447800" cy="481965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981200" y="819150"/>
            <a:ext cx="4191000" cy="481965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F3E76B-03B1-410B-A5F5-0EEDAB0B08E7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scene3d>
            <a:camera prst="orthographicFront"/>
            <a:lightRig rig="threePt" dir="t"/>
          </a:scene3d>
          <a:sp3d prstMaterial="metal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none"/>
        </p:style>
        <p:txBody>
          <a:bodyPr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>
              <a:defRPr sz="3200" b="1" cap="none" spc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87624" y="1752600"/>
            <a:ext cx="6912768" cy="4340696"/>
          </a:xfrm>
        </p:spPr>
        <p:txBody>
          <a:bodyPr/>
          <a:lstStyle>
            <a:lvl1pPr>
              <a:spcBef>
                <a:spcPts val="1200"/>
              </a:spcBef>
              <a:buSzPct val="140000"/>
              <a:buFontTx/>
              <a:buBlip>
                <a:blip r:embed="rId2"/>
              </a:buBlip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  <a:lvl2pPr>
              <a:spcBef>
                <a:spcPts val="1200"/>
              </a:spcBef>
              <a:defRPr sz="2000"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2pPr>
            <a:lvl3pPr>
              <a:spcBef>
                <a:spcPts val="1200"/>
              </a:spcBef>
              <a:defRPr sz="1800"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3pPr>
            <a:lvl4pPr>
              <a:spcBef>
                <a:spcPts val="600"/>
              </a:spcBef>
              <a:defRPr sz="1600"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4pPr>
            <a:lvl5pPr>
              <a:spcBef>
                <a:spcPts val="600"/>
              </a:spcBef>
              <a:defRPr sz="1400"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899592" y="6248400"/>
            <a:ext cx="3240360" cy="3048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AE71CC-1411-4F60-B2D9-00EA26C20D76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CEA109-1BFF-4C89-8FFF-CFCDD02F23BF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981200" y="1752600"/>
            <a:ext cx="28194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953000" y="1752600"/>
            <a:ext cx="28194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A99836-16A1-45E9-B469-8D88B11D3632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795C13-7FEC-4D46-853B-2FB2A5301245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A9B046-BF8A-44EB-B17F-3328D778310B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>
          <a:xfrm>
            <a:off x="899592" y="6248400"/>
            <a:ext cx="6568008" cy="3048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TW" dirty="0" smtClean="0"/>
              <a:t>(C) VTC, Prepared by sm-lau@vtc.edu.hk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8F94EC-11C1-42CB-9295-13A06D773171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52E0E3-4501-478B-A145-40FAF8E9F93B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29932B-6A8C-4BA8-B3B4-DCA8FF70D454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981200" y="819150"/>
            <a:ext cx="5791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  <a:endParaRPr lang="en-US" altLang="zh-TW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81200" y="1752600"/>
            <a:ext cx="57912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altLang="zh-TW" smtClean="0"/>
          </a:p>
        </p:txBody>
      </p:sp>
      <p:sp>
        <p:nvSpPr>
          <p:cNvPr id="1048" name="Rectangle 2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248400"/>
            <a:ext cx="2667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bg1"/>
                </a:solidFill>
                <a:latin typeface="+mn-lt"/>
                <a:ea typeface="新細明體" charset="-120"/>
              </a:defRPr>
            </a:lvl1pPr>
          </a:lstStyle>
          <a:p>
            <a:endParaRPr lang="en-US" altLang="zh-TW"/>
          </a:p>
        </p:txBody>
      </p:sp>
      <p:sp>
        <p:nvSpPr>
          <p:cNvPr id="1049" name="Rectangle 2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81400" y="6248400"/>
            <a:ext cx="3886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bg1"/>
                </a:solidFill>
                <a:latin typeface="+mn-lt"/>
                <a:ea typeface="新細明體" charset="-120"/>
              </a:defRPr>
            </a:lvl1pPr>
          </a:lstStyle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1050" name="Rectangle 2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43800" y="6248400"/>
            <a:ext cx="685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bg1"/>
                </a:solidFill>
                <a:latin typeface="+mn-lt"/>
                <a:ea typeface="新細明體" charset="-120"/>
              </a:defRPr>
            </a:lvl1pPr>
          </a:lstStyle>
          <a:p>
            <a:fld id="{9762AC32-42AE-4F9F-872D-376377B5BBB6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/>
  <p:hf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Century Gothic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Century Gothic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Century Gothic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Century Gothic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Century Gothic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Century Gothic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Century Gothic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Century Gothic" pitchFamily="34" charset="0"/>
        </a:defRPr>
      </a:lvl9pPr>
    </p:titleStyle>
    <p:bodyStyle>
      <a:lvl1pPr marL="342900" indent="-342900" algn="l" rtl="0" eaLnBrk="1" fontAlgn="base" hangingPunct="1">
        <a:spcBef>
          <a:spcPct val="50000"/>
        </a:spcBef>
        <a:spcAft>
          <a:spcPct val="0"/>
        </a:spcAft>
        <a:buClr>
          <a:schemeClr val="bg1"/>
        </a:buClr>
        <a:buChar char="•"/>
        <a:defRPr sz="24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200">
          <a:solidFill>
            <a:schemeClr val="bg1"/>
          </a:solidFill>
          <a:latin typeface="+mn-lt"/>
        </a:defRPr>
      </a:lvl2pPr>
      <a:lvl3pPr marL="1085850" indent="-22860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chemeClr val="bg1"/>
          </a:solidFill>
          <a:latin typeface="+mn-lt"/>
        </a:defRPr>
      </a:lvl3pPr>
      <a:lvl4pPr marL="1428750" indent="-22860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>
          <a:solidFill>
            <a:schemeClr val="bg1"/>
          </a:solidFill>
          <a:latin typeface="+mn-lt"/>
        </a:defRPr>
      </a:lvl4pPr>
      <a:lvl5pPr marL="1771650" indent="-22860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1600">
          <a:solidFill>
            <a:schemeClr val="bg1"/>
          </a:solidFill>
          <a:latin typeface="+mn-lt"/>
        </a:defRPr>
      </a:lvl5pPr>
      <a:lvl6pPr marL="2228850" indent="-22860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1600">
          <a:solidFill>
            <a:schemeClr val="bg1"/>
          </a:solidFill>
          <a:latin typeface="+mn-lt"/>
        </a:defRPr>
      </a:lvl6pPr>
      <a:lvl7pPr marL="2686050" indent="-22860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1600">
          <a:solidFill>
            <a:schemeClr val="bg1"/>
          </a:solidFill>
          <a:latin typeface="+mn-lt"/>
        </a:defRPr>
      </a:lvl7pPr>
      <a:lvl8pPr marL="3143250" indent="-22860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1600">
          <a:solidFill>
            <a:schemeClr val="bg1"/>
          </a:solidFill>
          <a:latin typeface="+mn-lt"/>
        </a:defRPr>
      </a:lvl8pPr>
      <a:lvl9pPr marL="3600450" indent="-22860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1600">
          <a:solidFill>
            <a:schemeClr val="bg1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9" name="Rectangle 33"/>
          <p:cNvSpPr>
            <a:spLocks noGrp="1" noChangeArrowheads="1"/>
          </p:cNvSpPr>
          <p:nvPr>
            <p:ph type="ctrTitle"/>
          </p:nvPr>
        </p:nvSpPr>
        <p:spPr>
          <a:xfrm>
            <a:off x="899592" y="1371600"/>
            <a:ext cx="6949008" cy="1905000"/>
          </a:xfrm>
        </p:spPr>
        <p:txBody>
          <a:bodyPr/>
          <a:lstStyle/>
          <a:p>
            <a:r>
              <a:rPr lang="en-US" altLang="zh-TW" dirty="0" smtClean="0">
                <a:ea typeface="新細明體" charset="-120"/>
              </a:rPr>
              <a:t>Topic 1</a:t>
            </a:r>
            <a:br>
              <a:rPr lang="en-US" altLang="zh-TW" dirty="0" smtClean="0">
                <a:ea typeface="新細明體" charset="-120"/>
              </a:rPr>
            </a:br>
            <a:r>
              <a:rPr lang="en-US" altLang="zh-TW" dirty="0" smtClean="0">
                <a:ea typeface="新細明體" charset="-120"/>
              </a:rPr>
              <a:t>Basic Programming Concepts</a:t>
            </a:r>
            <a:endParaRPr lang="en-US" altLang="zh-TW" dirty="0">
              <a:ea typeface="新細明體" charset="-120"/>
            </a:endParaRPr>
          </a:p>
        </p:txBody>
      </p:sp>
      <p:sp>
        <p:nvSpPr>
          <p:cNvPr id="4131" name="Rectangle 35"/>
          <p:cNvSpPr>
            <a:spLocks noGrp="1" noChangeArrowheads="1"/>
          </p:cNvSpPr>
          <p:nvPr>
            <p:ph type="subTitle" idx="1"/>
          </p:nvPr>
        </p:nvSpPr>
        <p:spPr>
          <a:xfrm>
            <a:off x="971600" y="3352800"/>
            <a:ext cx="6877000" cy="724272"/>
          </a:xfrm>
        </p:spPr>
        <p:txBody>
          <a:bodyPr/>
          <a:lstStyle/>
          <a:p>
            <a:r>
              <a:rPr lang="en-US" altLang="zh-TW" dirty="0" smtClean="0">
                <a:ea typeface="新細明體" charset="-120"/>
              </a:rPr>
              <a:t>ITP3914 – Programming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2C97731-158F-49E0-A5ED-003ECE74E439}" type="slidenum">
              <a:rPr lang="en-US" altLang="zh-TW" smtClean="0"/>
              <a:pPr/>
              <a:t>1</a:t>
            </a:fld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TW" dirty="0" smtClean="0"/>
              <a:t>(C) VTC, IVE</a:t>
            </a:r>
            <a:endParaRPr lang="en-US" altLang="zh-TW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AutoShape 2"/>
          <p:cNvSpPr>
            <a:spLocks noChangeArrowheads="1"/>
          </p:cNvSpPr>
          <p:nvPr/>
        </p:nvSpPr>
        <p:spPr bwMode="auto">
          <a:xfrm>
            <a:off x="2700338" y="1773238"/>
            <a:ext cx="3698875" cy="3816350"/>
          </a:xfrm>
          <a:custGeom>
            <a:avLst/>
            <a:gdLst>
              <a:gd name="G0" fmla="+- 2700 0 0"/>
              <a:gd name="G1" fmla="*/ G0 2 1"/>
              <a:gd name="G2" fmla="+- 21600 0 G1"/>
              <a:gd name="G3" fmla="*/ G2 G2 1"/>
              <a:gd name="G4" fmla="*/ G0 G0 1"/>
              <a:gd name="G5" fmla="+- G3 0 G4"/>
              <a:gd name="G6" fmla="*/ G5 1 8"/>
              <a:gd name="G7" fmla="sqrt G6"/>
              <a:gd name="G8" fmla="*/ G4 1 8"/>
              <a:gd name="G9" fmla="sqrt G8"/>
              <a:gd name="G10" fmla="+- G7 G9 0"/>
              <a:gd name="G11" fmla="+- G7 0 G9"/>
              <a:gd name="G12" fmla="+- G10 10800 0"/>
              <a:gd name="G13" fmla="+- 10800 0 G10"/>
              <a:gd name="G14" fmla="+- G11 10800 0"/>
              <a:gd name="G15" fmla="+- 10800 0 G11"/>
              <a:gd name="G16" fmla="+- 21600 0 G0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FFFF00"/>
          </a:solidFill>
          <a:ln w="25400" algn="ctr">
            <a:solidFill>
              <a:srgbClr val="FF66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/>
          <a:p>
            <a:pPr>
              <a:defRPr/>
            </a:pPr>
            <a:endParaRPr lang="zh-TW" altLang="en-US"/>
          </a:p>
        </p:txBody>
      </p:sp>
      <p:sp>
        <p:nvSpPr>
          <p:cNvPr id="74755" name="Text Box 3"/>
          <p:cNvSpPr txBox="1">
            <a:spLocks noChangeArrowheads="1"/>
          </p:cNvSpPr>
          <p:nvPr/>
        </p:nvSpPr>
        <p:spPr bwMode="auto">
          <a:xfrm>
            <a:off x="1908175" y="3373438"/>
            <a:ext cx="5256213" cy="847725"/>
          </a:xfrm>
          <a:prstGeom prst="rect">
            <a:avLst/>
          </a:prstGeom>
          <a:solidFill>
            <a:srgbClr val="FFFF99"/>
          </a:solidFill>
          <a:ln w="25400">
            <a:solidFill>
              <a:srgbClr val="FF0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0"/>
              </a:spcBef>
              <a:buSzTx/>
              <a:buFontTx/>
              <a:buNone/>
              <a:defRPr/>
            </a:pPr>
            <a:r>
              <a:rPr lang="en-US" altLang="zh-TW" sz="2400" b="1">
                <a:solidFill>
                  <a:srgbClr val="FF3300"/>
                </a:solidFill>
                <a:latin typeface="Tahoma" pitchFamily="34" charset="0"/>
                <a:ea typeface="新細明體" pitchFamily="18" charset="-120"/>
              </a:rPr>
              <a:t>Do you really want to program in machine language?</a:t>
            </a:r>
          </a:p>
        </p:txBody>
      </p:sp>
      <p:sp>
        <p:nvSpPr>
          <p:cNvPr id="5" name="頁尾版面配置區 3"/>
          <p:cNvSpPr txBox="1">
            <a:spLocks/>
          </p:cNvSpPr>
          <p:nvPr/>
        </p:nvSpPr>
        <p:spPr bwMode="auto">
          <a:xfrm>
            <a:off x="899592" y="6248400"/>
            <a:ext cx="324036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bg1"/>
                </a:solidFill>
                <a:latin typeface="+mn-lt"/>
                <a:ea typeface="新細明體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6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7543800" y="6248400"/>
            <a:ext cx="685800" cy="304800"/>
          </a:xfrm>
        </p:spPr>
        <p:txBody>
          <a:bodyPr/>
          <a:lstStyle/>
          <a:p>
            <a:fld id="{F8AE71CC-1411-4F60-B2D9-00EA26C20D76}" type="slidenum">
              <a:rPr lang="en-US" altLang="zh-TW" smtClean="0"/>
              <a:pPr/>
              <a:t>10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56660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Assembly Language</a:t>
            </a:r>
            <a:endParaRPr lang="zh-HK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71CC-1411-4F60-B2D9-00EA26C20D76}" type="slidenum">
              <a:rPr lang="en-US" altLang="zh-TW" smtClean="0"/>
              <a:pPr/>
              <a:t>11</a:t>
            </a:fld>
            <a:endParaRPr lang="en-US" altLang="zh-TW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04800" y="3773488"/>
            <a:ext cx="8458200" cy="2514600"/>
          </a:xfrm>
          <a:prstGeom prst="rect">
            <a:avLst/>
          </a:prstGeom>
          <a:solidFill>
            <a:srgbClr val="CC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657600" y="4687888"/>
            <a:ext cx="1600200" cy="10668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buSzTx/>
              <a:buFontTx/>
              <a:buNone/>
              <a:defRPr/>
            </a:pPr>
            <a:r>
              <a:rPr kumimoji="0" lang="en-US" altLang="zh-TW" sz="2400" b="1">
                <a:solidFill>
                  <a:srgbClr val="0000CC"/>
                </a:solidFill>
                <a:latin typeface="Times New Roman" pitchFamily="18" charset="0"/>
                <a:ea typeface="新細明體" pitchFamily="18" charset="-120"/>
              </a:rPr>
              <a:t>Assembler</a:t>
            </a:r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5257800" y="5221288"/>
            <a:ext cx="838200" cy="1587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>
            <a:off x="2819400" y="5221288"/>
            <a:ext cx="838200" cy="1587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6212820" y="4250204"/>
            <a:ext cx="223651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0"/>
              </a:spcBef>
              <a:buSzTx/>
              <a:buFontTx/>
              <a:buNone/>
            </a:pPr>
            <a:r>
              <a:rPr kumimoji="0" lang="en-US" altLang="zh-TW" sz="2000" b="1">
                <a:solidFill>
                  <a:srgbClr val="0033CC"/>
                </a:solidFill>
                <a:latin typeface="Times New Roman" pitchFamily="18" charset="0"/>
                <a:ea typeface="新細明體" pitchFamily="18" charset="-120"/>
              </a:rPr>
              <a:t>0110001111000010</a:t>
            </a:r>
          </a:p>
          <a:p>
            <a:pPr algn="ctr" eaLnBrk="0" hangingPunct="0">
              <a:spcBef>
                <a:spcPct val="0"/>
              </a:spcBef>
              <a:buSzTx/>
              <a:buFontTx/>
              <a:buNone/>
            </a:pPr>
            <a:r>
              <a:rPr kumimoji="0" lang="en-US" altLang="zh-TW" sz="2000" b="1">
                <a:solidFill>
                  <a:srgbClr val="0033CC"/>
                </a:solidFill>
                <a:latin typeface="Times New Roman" pitchFamily="18" charset="0"/>
                <a:ea typeface="新細明體" pitchFamily="18" charset="-120"/>
              </a:rPr>
              <a:t>0001000111100011</a:t>
            </a:r>
          </a:p>
          <a:p>
            <a:pPr algn="ctr" eaLnBrk="0" hangingPunct="0">
              <a:spcBef>
                <a:spcPct val="0"/>
              </a:spcBef>
              <a:buSzTx/>
              <a:buFontTx/>
              <a:buNone/>
            </a:pPr>
            <a:r>
              <a:rPr kumimoji="0" lang="en-US" altLang="zh-TW" sz="2000" b="1">
                <a:solidFill>
                  <a:srgbClr val="0033CC"/>
                </a:solidFill>
                <a:latin typeface="Times New Roman" pitchFamily="18" charset="0"/>
                <a:ea typeface="新細明體" pitchFamily="18" charset="-120"/>
              </a:rPr>
              <a:t>:</a:t>
            </a:r>
          </a:p>
          <a:p>
            <a:pPr algn="ctr" eaLnBrk="0" hangingPunct="0">
              <a:spcBef>
                <a:spcPct val="0"/>
              </a:spcBef>
              <a:buSzTx/>
              <a:buFontTx/>
              <a:buNone/>
            </a:pPr>
            <a:r>
              <a:rPr kumimoji="0" lang="en-US" altLang="zh-TW" sz="2000" b="1">
                <a:solidFill>
                  <a:srgbClr val="0033CC"/>
                </a:solidFill>
                <a:latin typeface="Times New Roman" pitchFamily="18" charset="0"/>
                <a:ea typeface="新細明體" pitchFamily="18" charset="-120"/>
              </a:rPr>
              <a:t>:</a:t>
            </a:r>
          </a:p>
          <a:p>
            <a:pPr algn="ctr" eaLnBrk="0" hangingPunct="0">
              <a:spcBef>
                <a:spcPct val="0"/>
              </a:spcBef>
              <a:buSzTx/>
              <a:buFontTx/>
              <a:buNone/>
            </a:pPr>
            <a:r>
              <a:rPr kumimoji="0" lang="en-US" altLang="zh-TW" sz="2000" b="1">
                <a:solidFill>
                  <a:srgbClr val="0033CC"/>
                </a:solidFill>
                <a:latin typeface="Times New Roman" pitchFamily="18" charset="0"/>
                <a:ea typeface="新細明體" pitchFamily="18" charset="-120"/>
              </a:rPr>
              <a:t>0011000100001000</a:t>
            </a:r>
          </a:p>
          <a:p>
            <a:pPr algn="ctr" eaLnBrk="0" hangingPunct="0">
              <a:spcBef>
                <a:spcPct val="0"/>
              </a:spcBef>
              <a:buSzTx/>
              <a:buFontTx/>
              <a:buNone/>
            </a:pPr>
            <a:r>
              <a:rPr kumimoji="0" lang="en-US" altLang="zh-TW" sz="2000" b="1">
                <a:solidFill>
                  <a:srgbClr val="0033CC"/>
                </a:solidFill>
                <a:latin typeface="Times New Roman" pitchFamily="18" charset="0"/>
                <a:ea typeface="新細明體" pitchFamily="18" charset="-120"/>
              </a:rPr>
              <a:t>1000001001010101</a:t>
            </a: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762000" y="4250204"/>
            <a:ext cx="2191626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>
              <a:spcBef>
                <a:spcPct val="0"/>
              </a:spcBef>
              <a:buSzTx/>
              <a:buFontTx/>
              <a:buNone/>
            </a:pPr>
            <a:r>
              <a:rPr kumimoji="0" lang="en-US" altLang="zh-TW" sz="2000" b="1" dirty="0">
                <a:solidFill>
                  <a:srgbClr val="0033CC"/>
                </a:solidFill>
                <a:latin typeface="Times New Roman" pitchFamily="18" charset="0"/>
                <a:ea typeface="新細明體" pitchFamily="18" charset="-120"/>
              </a:rPr>
              <a:t>LD 	R0, #05</a:t>
            </a:r>
          </a:p>
          <a:p>
            <a:pPr eaLnBrk="0" hangingPunct="0">
              <a:spcBef>
                <a:spcPct val="0"/>
              </a:spcBef>
              <a:buSzTx/>
              <a:buFontTx/>
              <a:buNone/>
            </a:pPr>
            <a:r>
              <a:rPr kumimoji="0" lang="en-US" altLang="zh-TW" sz="2000" b="1" dirty="0">
                <a:solidFill>
                  <a:srgbClr val="0033CC"/>
                </a:solidFill>
                <a:latin typeface="Times New Roman" pitchFamily="18" charset="0"/>
                <a:ea typeface="新細明體" pitchFamily="18" charset="-120"/>
              </a:rPr>
              <a:t>ADD 	R0, $1234</a:t>
            </a:r>
          </a:p>
          <a:p>
            <a:pPr eaLnBrk="0" hangingPunct="0">
              <a:spcBef>
                <a:spcPct val="0"/>
              </a:spcBef>
              <a:buSzTx/>
              <a:buFontTx/>
              <a:buNone/>
            </a:pPr>
            <a:r>
              <a:rPr kumimoji="0" lang="en-US" altLang="zh-TW" sz="2000" b="1" dirty="0">
                <a:solidFill>
                  <a:srgbClr val="0033CC"/>
                </a:solidFill>
                <a:latin typeface="Times New Roman" pitchFamily="18" charset="0"/>
                <a:ea typeface="新細明體" pitchFamily="18" charset="-120"/>
              </a:rPr>
              <a:t>	:</a:t>
            </a:r>
          </a:p>
          <a:p>
            <a:pPr eaLnBrk="0" hangingPunct="0">
              <a:spcBef>
                <a:spcPct val="0"/>
              </a:spcBef>
              <a:buSzTx/>
              <a:buFontTx/>
              <a:buNone/>
            </a:pPr>
            <a:r>
              <a:rPr kumimoji="0" lang="en-US" altLang="zh-TW" sz="2000" b="1" dirty="0">
                <a:solidFill>
                  <a:srgbClr val="0033CC"/>
                </a:solidFill>
                <a:latin typeface="Times New Roman" pitchFamily="18" charset="0"/>
                <a:ea typeface="新細明體" pitchFamily="18" charset="-120"/>
              </a:rPr>
              <a:t>	:</a:t>
            </a:r>
          </a:p>
          <a:p>
            <a:pPr eaLnBrk="0" hangingPunct="0">
              <a:spcBef>
                <a:spcPct val="0"/>
              </a:spcBef>
              <a:buSzTx/>
              <a:buFontTx/>
              <a:buNone/>
            </a:pPr>
            <a:r>
              <a:rPr kumimoji="0" lang="en-US" altLang="zh-TW" sz="2000" b="1" dirty="0">
                <a:solidFill>
                  <a:srgbClr val="0033CC"/>
                </a:solidFill>
                <a:latin typeface="Times New Roman" pitchFamily="18" charset="0"/>
                <a:ea typeface="新細明體" pitchFamily="18" charset="-120"/>
              </a:rPr>
              <a:t>SUB 	R0, #22</a:t>
            </a:r>
          </a:p>
          <a:p>
            <a:pPr eaLnBrk="0" hangingPunct="0">
              <a:spcBef>
                <a:spcPct val="0"/>
              </a:spcBef>
              <a:buSzTx/>
              <a:buFontTx/>
              <a:buNone/>
            </a:pPr>
            <a:r>
              <a:rPr kumimoji="0" lang="en-US" altLang="zh-TW" sz="2000" b="1" dirty="0">
                <a:solidFill>
                  <a:srgbClr val="0033CC"/>
                </a:solidFill>
                <a:latin typeface="Times New Roman" pitchFamily="18" charset="0"/>
                <a:ea typeface="新細明體" pitchFamily="18" charset="-120"/>
              </a:rPr>
              <a:t>LD 	$2345, R0</a:t>
            </a: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457200" y="3773488"/>
            <a:ext cx="28019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0"/>
              </a:spcBef>
              <a:buSzTx/>
              <a:buFontTx/>
              <a:buNone/>
            </a:pPr>
            <a:r>
              <a:rPr kumimoji="0" lang="en-US" altLang="zh-TW" sz="2400" b="1">
                <a:solidFill>
                  <a:schemeClr val="bg2"/>
                </a:solidFill>
                <a:latin typeface="Times New Roman" pitchFamily="18" charset="0"/>
                <a:ea typeface="新細明體" pitchFamily="18" charset="-120"/>
              </a:rPr>
              <a:t>Assembly Language</a:t>
            </a:r>
            <a:endParaRPr kumimoji="0" lang="en-US" altLang="zh-TW" sz="2400"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5867400" y="3773488"/>
            <a:ext cx="2681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0"/>
              </a:spcBef>
              <a:buSzTx/>
              <a:buFontTx/>
              <a:buNone/>
            </a:pPr>
            <a:r>
              <a:rPr kumimoji="0" lang="en-US" altLang="zh-TW" sz="2400" b="1">
                <a:solidFill>
                  <a:schemeClr val="bg2"/>
                </a:solidFill>
                <a:latin typeface="Times New Roman" pitchFamily="18" charset="0"/>
                <a:ea typeface="新細明體" pitchFamily="18" charset="-120"/>
              </a:rPr>
              <a:t>Machine Language</a:t>
            </a:r>
            <a:endParaRPr kumimoji="0" lang="en-US" altLang="zh-TW" sz="2400"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323850" y="1940639"/>
            <a:ext cx="6642100" cy="1200329"/>
          </a:xfrm>
          <a:prstGeom prst="rect">
            <a:avLst/>
          </a:prstGeom>
          <a:solidFill>
            <a:srgbClr val="FFCC99"/>
          </a:solidFill>
          <a:ln w="25400" algn="ctr">
            <a:solidFill>
              <a:srgbClr val="0000F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>
              <a:spcBef>
                <a:spcPct val="0"/>
              </a:spcBef>
              <a:buSzTx/>
              <a:buFontTx/>
              <a:buNone/>
              <a:defRPr/>
            </a:pPr>
            <a:r>
              <a:rPr kumimoji="0" lang="en-US" altLang="zh-TW" sz="2400" i="1" dirty="0">
                <a:solidFill>
                  <a:srgbClr val="0000CC"/>
                </a:solidFill>
                <a:ea typeface="新細明體" pitchFamily="18" charset="-120"/>
              </a:rPr>
              <a:t>Assembly Language</a:t>
            </a:r>
            <a:r>
              <a:rPr kumimoji="0" lang="en-US" altLang="zh-TW" sz="2400" dirty="0">
                <a:ea typeface="新細明體" pitchFamily="18" charset="-120"/>
              </a:rPr>
              <a:t> </a:t>
            </a:r>
            <a:r>
              <a:rPr kumimoji="0" lang="en-US" altLang="zh-TW" sz="2400" dirty="0" smtClean="0">
                <a:solidFill>
                  <a:schemeClr val="bg2"/>
                </a:solidFill>
                <a:ea typeface="新細明體" pitchFamily="18" charset="-120"/>
              </a:rPr>
              <a:t>– English-like abbreviations to represent computer operations.  More human-readable.</a:t>
            </a:r>
            <a:endParaRPr kumimoji="0" lang="en-US" altLang="zh-TW" sz="2400" dirty="0">
              <a:solidFill>
                <a:schemeClr val="bg2"/>
              </a:solidFill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5804231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AutoShape 2"/>
          <p:cNvSpPr>
            <a:spLocks noChangeArrowheads="1"/>
          </p:cNvSpPr>
          <p:nvPr/>
        </p:nvSpPr>
        <p:spPr bwMode="auto">
          <a:xfrm>
            <a:off x="2700338" y="1773238"/>
            <a:ext cx="3698875" cy="3816350"/>
          </a:xfrm>
          <a:custGeom>
            <a:avLst/>
            <a:gdLst>
              <a:gd name="G0" fmla="+- 2700 0 0"/>
              <a:gd name="G1" fmla="*/ G0 2 1"/>
              <a:gd name="G2" fmla="+- 21600 0 G1"/>
              <a:gd name="G3" fmla="*/ G2 G2 1"/>
              <a:gd name="G4" fmla="*/ G0 G0 1"/>
              <a:gd name="G5" fmla="+- G3 0 G4"/>
              <a:gd name="G6" fmla="*/ G5 1 8"/>
              <a:gd name="G7" fmla="sqrt G6"/>
              <a:gd name="G8" fmla="*/ G4 1 8"/>
              <a:gd name="G9" fmla="sqrt G8"/>
              <a:gd name="G10" fmla="+- G7 G9 0"/>
              <a:gd name="G11" fmla="+- G7 0 G9"/>
              <a:gd name="G12" fmla="+- G10 10800 0"/>
              <a:gd name="G13" fmla="+- 10800 0 G10"/>
              <a:gd name="G14" fmla="+- G11 10800 0"/>
              <a:gd name="G15" fmla="+- 10800 0 G11"/>
              <a:gd name="G16" fmla="+- 21600 0 G0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FFFF00"/>
          </a:solidFill>
          <a:ln w="25400" algn="ctr">
            <a:solidFill>
              <a:srgbClr val="FF66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/>
          <a:p>
            <a:pPr>
              <a:defRPr/>
            </a:pPr>
            <a:endParaRPr lang="zh-TW" altLang="en-US"/>
          </a:p>
        </p:txBody>
      </p:sp>
      <p:sp>
        <p:nvSpPr>
          <p:cNvPr id="76803" name="Text Box 3"/>
          <p:cNvSpPr txBox="1">
            <a:spLocks noChangeArrowheads="1"/>
          </p:cNvSpPr>
          <p:nvPr/>
        </p:nvSpPr>
        <p:spPr bwMode="auto">
          <a:xfrm>
            <a:off x="1979613" y="3357563"/>
            <a:ext cx="5256212" cy="1212850"/>
          </a:xfrm>
          <a:prstGeom prst="rect">
            <a:avLst/>
          </a:prstGeom>
          <a:solidFill>
            <a:srgbClr val="FFFF99"/>
          </a:solidFill>
          <a:ln w="25400">
            <a:solidFill>
              <a:srgbClr val="FF0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0"/>
              </a:spcBef>
              <a:buSzTx/>
              <a:buFontTx/>
              <a:buNone/>
              <a:defRPr/>
            </a:pPr>
            <a:r>
              <a:rPr lang="en-US" altLang="zh-TW" sz="2400" b="1">
                <a:solidFill>
                  <a:srgbClr val="FF3300"/>
                </a:solidFill>
                <a:latin typeface="Tahoma" pitchFamily="34" charset="0"/>
                <a:ea typeface="新細明體" pitchFamily="18" charset="-120"/>
              </a:rPr>
              <a:t>An assembly language program is still too low-level and difficult to a human programmer!</a:t>
            </a:r>
          </a:p>
        </p:txBody>
      </p:sp>
      <p:sp>
        <p:nvSpPr>
          <p:cNvPr id="7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899592" y="6248400"/>
            <a:ext cx="3240360" cy="304800"/>
          </a:xfrm>
        </p:spPr>
        <p:txBody>
          <a:bodyPr/>
          <a:lstStyle/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8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7543800" y="6248400"/>
            <a:ext cx="685800" cy="304800"/>
          </a:xfrm>
        </p:spPr>
        <p:txBody>
          <a:bodyPr/>
          <a:lstStyle/>
          <a:p>
            <a:fld id="{F8AE71CC-1411-4F60-B2D9-00EA26C20D76}" type="slidenum">
              <a:rPr lang="en-US" altLang="zh-TW" smtClean="0"/>
              <a:pPr/>
              <a:t>12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95497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Low-Level Languages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Since assembly and machine languages are oriented towards CPU, they are called </a:t>
            </a:r>
            <a:r>
              <a:rPr lang="en-US" altLang="zh-TW" dirty="0" smtClean="0">
                <a:solidFill>
                  <a:srgbClr val="0000FF"/>
                </a:solidFill>
              </a:rPr>
              <a:t>low-level languages</a:t>
            </a:r>
            <a:r>
              <a:rPr lang="en-US" altLang="zh-TW" dirty="0" smtClean="0"/>
              <a:t>.</a:t>
            </a:r>
          </a:p>
          <a:p>
            <a:r>
              <a:rPr lang="en-US" altLang="zh-TW" dirty="0" smtClean="0"/>
              <a:t>Assembly and machine languages are very difficult for human to read, write, and understand.</a:t>
            </a:r>
          </a:p>
          <a:p>
            <a:r>
              <a:rPr lang="en-US" altLang="zh-TW" dirty="0" smtClean="0"/>
              <a:t>Assembly and machine languages are CPU dependent; a CPU cannot read programs written for other CPU architectures.</a:t>
            </a:r>
            <a:endParaRPr lang="zh-TW" altLang="en-US" dirty="0"/>
          </a:p>
        </p:txBody>
      </p:sp>
      <p:sp>
        <p:nvSpPr>
          <p:cNvPr id="5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899592" y="6248400"/>
            <a:ext cx="3240360" cy="304800"/>
          </a:xfrm>
        </p:spPr>
        <p:txBody>
          <a:bodyPr/>
          <a:lstStyle/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6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7543800" y="6248400"/>
            <a:ext cx="685800" cy="304800"/>
          </a:xfrm>
        </p:spPr>
        <p:txBody>
          <a:bodyPr/>
          <a:lstStyle/>
          <a:p>
            <a:fld id="{F8AE71CC-1411-4F60-B2D9-00EA26C20D76}" type="slidenum">
              <a:rPr lang="en-US" altLang="zh-TW" smtClean="0"/>
              <a:pPr/>
              <a:t>13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36689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High-Level Languages</a:t>
            </a:r>
            <a:endParaRPr lang="zh-HK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71CC-1411-4F60-B2D9-00EA26C20D76}" type="slidenum">
              <a:rPr lang="en-US" altLang="zh-TW" smtClean="0"/>
              <a:pPr/>
              <a:t>14</a:t>
            </a:fld>
            <a:endParaRPr lang="en-US" altLang="zh-TW"/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615072" y="1882321"/>
            <a:ext cx="5976938" cy="1746250"/>
          </a:xfrm>
          <a:prstGeom prst="rect">
            <a:avLst/>
          </a:prstGeom>
          <a:solidFill>
            <a:srgbClr val="FFFF99"/>
          </a:solidFill>
          <a:ln w="25400">
            <a:solidFill>
              <a:srgbClr val="008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0"/>
              </a:spcBef>
              <a:spcAft>
                <a:spcPct val="25000"/>
              </a:spcAft>
              <a:buSzTx/>
              <a:buFontTx/>
              <a:buNone/>
              <a:defRPr/>
            </a:pPr>
            <a:r>
              <a:rPr lang="en-US" altLang="zh-TW" sz="2800" u="sng" dirty="0">
                <a:solidFill>
                  <a:srgbClr val="0033CC"/>
                </a:solidFill>
                <a:latin typeface="Tahoma" pitchFamily="34" charset="0"/>
                <a:ea typeface="新細明體" pitchFamily="18" charset="-120"/>
              </a:rPr>
              <a:t>Solution</a:t>
            </a:r>
          </a:p>
          <a:p>
            <a:pPr algn="ctr">
              <a:spcBef>
                <a:spcPct val="0"/>
              </a:spcBef>
              <a:buSzTx/>
              <a:buFontTx/>
              <a:buNone/>
              <a:defRPr/>
            </a:pPr>
            <a:r>
              <a:rPr lang="en-US" altLang="zh-TW" sz="2400" b="1" i="1" dirty="0">
                <a:solidFill>
                  <a:srgbClr val="008000"/>
                </a:solidFill>
                <a:latin typeface="Tahoma" pitchFamily="34" charset="0"/>
                <a:ea typeface="新細明體" pitchFamily="18" charset="-120"/>
              </a:rPr>
              <a:t>High level programming languages</a:t>
            </a:r>
            <a:r>
              <a:rPr lang="en-US" altLang="zh-TW" sz="2400" dirty="0">
                <a:latin typeface="Tahoma" pitchFamily="34" charset="0"/>
                <a:ea typeface="新細明體" pitchFamily="18" charset="-120"/>
              </a:rPr>
              <a:t> </a:t>
            </a:r>
            <a:r>
              <a:rPr lang="en-US" altLang="zh-TW" sz="2400" dirty="0">
                <a:solidFill>
                  <a:schemeClr val="bg2"/>
                </a:solidFill>
                <a:latin typeface="Tahoma" pitchFamily="34" charset="0"/>
                <a:ea typeface="新細明體" pitchFamily="18" charset="-120"/>
              </a:rPr>
              <a:t>are provided to close the gap between human programmers and computers. </a:t>
            </a:r>
          </a:p>
        </p:txBody>
      </p:sp>
      <p:pic>
        <p:nvPicPr>
          <p:cNvPr id="7" name="Picture 3" descr="j019538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1984375" y="4221163"/>
            <a:ext cx="1795463" cy="183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4333875" y="4292600"/>
            <a:ext cx="3246438" cy="1646238"/>
          </a:xfrm>
          <a:prstGeom prst="rect">
            <a:avLst/>
          </a:prstGeom>
          <a:solidFill>
            <a:srgbClr val="FF99CC"/>
          </a:solidFill>
          <a:ln w="25400" algn="ctr">
            <a:solidFill>
              <a:srgbClr val="333333"/>
            </a:solidFill>
            <a:miter lim="800000"/>
            <a:headEnd/>
            <a:tailEnd/>
          </a:ln>
          <a:effectLst>
            <a:outerShdw blurRad="127000" dist="38100" dir="8100000" sx="102000" sy="102000" algn="tr" rotWithShape="0">
              <a:srgbClr val="00FFFF">
                <a:alpha val="40000"/>
              </a:srgbClr>
            </a:outerShdw>
          </a:effectLst>
        </p:spPr>
        <p:txBody>
          <a:bodyPr wrap="none">
            <a:spAutoFit/>
          </a:bodyPr>
          <a:lstStyle/>
          <a:p>
            <a:pPr defTabSz="450850">
              <a:spcBef>
                <a:spcPct val="0"/>
              </a:spcBef>
              <a:spcAft>
                <a:spcPct val="25000"/>
              </a:spcAft>
              <a:buSzTx/>
              <a:buFontTx/>
              <a:buNone/>
            </a:pPr>
            <a:r>
              <a:rPr lang="en-US" altLang="zh-TW" sz="1600" b="1" u="sng" dirty="0">
                <a:solidFill>
                  <a:srgbClr val="0033CC"/>
                </a:solidFill>
                <a:ea typeface="新細明體" pitchFamily="18" charset="-120"/>
              </a:rPr>
              <a:t>High Level Program</a:t>
            </a:r>
          </a:p>
          <a:p>
            <a:pPr defTabSz="450850">
              <a:spcBef>
                <a:spcPct val="0"/>
              </a:spcBef>
              <a:buSzTx/>
              <a:buFontTx/>
              <a:buNone/>
            </a:pPr>
            <a:r>
              <a:rPr lang="en-US" altLang="zh-TW" sz="1600" dirty="0">
                <a:solidFill>
                  <a:schemeClr val="bg2"/>
                </a:solidFill>
                <a:ea typeface="新細明體" pitchFamily="18" charset="-120"/>
              </a:rPr>
              <a:t>score = Homework + Quiz + Test;</a:t>
            </a:r>
          </a:p>
          <a:p>
            <a:pPr defTabSz="450850">
              <a:spcBef>
                <a:spcPct val="0"/>
              </a:spcBef>
              <a:buSzTx/>
              <a:buFontTx/>
              <a:buNone/>
            </a:pPr>
            <a:r>
              <a:rPr lang="en-US" altLang="zh-TW" sz="1600" dirty="0">
                <a:solidFill>
                  <a:schemeClr val="bg2"/>
                </a:solidFill>
                <a:ea typeface="新細明體" pitchFamily="18" charset="-120"/>
              </a:rPr>
              <a:t>if (score &lt; </a:t>
            </a:r>
            <a:r>
              <a:rPr lang="en-US" altLang="zh-TW" sz="1600" dirty="0" smtClean="0">
                <a:solidFill>
                  <a:schemeClr val="bg2"/>
                </a:solidFill>
                <a:ea typeface="新細明體" pitchFamily="18" charset="-120"/>
              </a:rPr>
              <a:t>40</a:t>
            </a:r>
            <a:r>
              <a:rPr lang="en-US" altLang="zh-TW" sz="1600" dirty="0">
                <a:solidFill>
                  <a:schemeClr val="bg2"/>
                </a:solidFill>
                <a:ea typeface="新細明體" pitchFamily="18" charset="-120"/>
              </a:rPr>
              <a:t>)</a:t>
            </a:r>
          </a:p>
          <a:p>
            <a:pPr defTabSz="450850">
              <a:spcBef>
                <a:spcPct val="0"/>
              </a:spcBef>
              <a:buSzTx/>
              <a:buFontTx/>
              <a:buNone/>
            </a:pPr>
            <a:r>
              <a:rPr lang="en-US" altLang="zh-TW" sz="1600" dirty="0">
                <a:solidFill>
                  <a:schemeClr val="bg2"/>
                </a:solidFill>
                <a:ea typeface="新細明體" pitchFamily="18" charset="-120"/>
              </a:rPr>
              <a:t>	retake();</a:t>
            </a:r>
          </a:p>
          <a:p>
            <a:pPr defTabSz="450850">
              <a:spcBef>
                <a:spcPct val="0"/>
              </a:spcBef>
              <a:buSzTx/>
              <a:buFontTx/>
              <a:buNone/>
            </a:pPr>
            <a:r>
              <a:rPr lang="en-US" altLang="zh-TW" sz="1600" dirty="0">
                <a:solidFill>
                  <a:schemeClr val="bg2"/>
                </a:solidFill>
                <a:ea typeface="新細明體" pitchFamily="18" charset="-120"/>
              </a:rPr>
              <a:t>else</a:t>
            </a:r>
          </a:p>
          <a:p>
            <a:pPr defTabSz="450850">
              <a:spcBef>
                <a:spcPct val="0"/>
              </a:spcBef>
              <a:buSzTx/>
              <a:buFontTx/>
              <a:buNone/>
            </a:pPr>
            <a:r>
              <a:rPr lang="en-US" altLang="zh-TW" sz="1600" dirty="0">
                <a:solidFill>
                  <a:schemeClr val="bg2"/>
                </a:solidFill>
                <a:ea typeface="新細明體" pitchFamily="18" charset="-120"/>
              </a:rPr>
              <a:t>	print “Congratulations!”;</a:t>
            </a:r>
          </a:p>
        </p:txBody>
      </p:sp>
    </p:spTree>
    <p:extLst>
      <p:ext uri="{BB962C8B-B14F-4D97-AF65-F5344CB8AC3E}">
        <p14:creationId xmlns:p14="http://schemas.microsoft.com/office/powerpoint/2010/main" val="218849468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High-level Languages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9592" y="1752600"/>
            <a:ext cx="7416824" cy="4340696"/>
          </a:xfrm>
        </p:spPr>
        <p:txBody>
          <a:bodyPr/>
          <a:lstStyle/>
          <a:p>
            <a:r>
              <a:rPr lang="en-US" altLang="zh-TW" dirty="0" smtClean="0"/>
              <a:t>Allow for writing more “English-like” instructions. </a:t>
            </a:r>
          </a:p>
          <a:p>
            <a:r>
              <a:rPr lang="en-US" altLang="zh-TW" dirty="0" smtClean="0"/>
              <a:t>Contain commonly used mathematical operations. </a:t>
            </a:r>
          </a:p>
          <a:p>
            <a:r>
              <a:rPr lang="en-US" altLang="zh-TW" dirty="0" smtClean="0"/>
              <a:t>By using a “translator”, high-level language programs can run on different CPUs. </a:t>
            </a:r>
          </a:p>
          <a:p>
            <a:r>
              <a:rPr lang="en-US" altLang="zh-TW" dirty="0" smtClean="0"/>
              <a:t>The speed of “translated programs” will be slower than a low-level language programs. </a:t>
            </a:r>
            <a:endParaRPr lang="zh-TW" altLang="en-US" dirty="0"/>
          </a:p>
        </p:txBody>
      </p:sp>
      <p:sp>
        <p:nvSpPr>
          <p:cNvPr id="5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899592" y="6248400"/>
            <a:ext cx="3240360" cy="304800"/>
          </a:xfrm>
        </p:spPr>
        <p:txBody>
          <a:bodyPr/>
          <a:lstStyle/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6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7543800" y="6248400"/>
            <a:ext cx="685800" cy="304800"/>
          </a:xfrm>
        </p:spPr>
        <p:txBody>
          <a:bodyPr/>
          <a:lstStyle/>
          <a:p>
            <a:fld id="{F8AE71CC-1411-4F60-B2D9-00EA26C20D76}" type="slidenum">
              <a:rPr lang="en-US" altLang="zh-TW" smtClean="0"/>
              <a:pPr/>
              <a:t>15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41729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5" name="群組 12"/>
          <p:cNvGrpSpPr>
            <a:grpSpLocks/>
          </p:cNvGrpSpPr>
          <p:nvPr/>
        </p:nvGrpSpPr>
        <p:grpSpPr bwMode="auto">
          <a:xfrm>
            <a:off x="2124075" y="4581525"/>
            <a:ext cx="5040313" cy="865188"/>
            <a:chOff x="1908175" y="765175"/>
            <a:chExt cx="5040313" cy="865188"/>
          </a:xfrm>
        </p:grpSpPr>
        <p:sp>
          <p:nvSpPr>
            <p:cNvPr id="78850" name="Text Box 2"/>
            <p:cNvSpPr txBox="1">
              <a:spLocks noChangeArrowheads="1"/>
            </p:cNvSpPr>
            <p:nvPr/>
          </p:nvSpPr>
          <p:spPr bwMode="auto">
            <a:xfrm>
              <a:off x="1908175" y="765175"/>
              <a:ext cx="2951163" cy="865188"/>
            </a:xfrm>
            <a:prstGeom prst="rect">
              <a:avLst/>
            </a:prstGeom>
            <a:solidFill>
              <a:srgbClr val="FF99CC"/>
            </a:solidFill>
            <a:ln w="25400" algn="ctr">
              <a:solidFill>
                <a:srgbClr val="800080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Aft>
                  <a:spcPct val="20000"/>
                </a:spcAft>
                <a:buClr>
                  <a:schemeClr val="folHlink"/>
                </a:buClr>
                <a:buSzPct val="60000"/>
                <a:buFont typeface="Wingdings" pitchFamily="2" charset="2"/>
                <a:buNone/>
                <a:defRPr/>
              </a:pPr>
              <a:r>
                <a:rPr lang="en-US" altLang="zh-TW" sz="2400" dirty="0">
                  <a:solidFill>
                    <a:srgbClr val="0033CC"/>
                  </a:solidFill>
                  <a:ea typeface="新細明體" pitchFamily="18" charset="-120"/>
                </a:rPr>
                <a:t>Machine Language</a:t>
              </a:r>
              <a:endParaRPr lang="en-US" altLang="zh-TW" sz="2400" i="1" dirty="0">
                <a:solidFill>
                  <a:srgbClr val="0033CC"/>
                </a:solidFill>
                <a:ea typeface="新細明體" pitchFamily="18" charset="-120"/>
              </a:endParaRPr>
            </a:p>
          </p:txBody>
        </p:sp>
        <p:sp>
          <p:nvSpPr>
            <p:cNvPr id="78851" name="Text Box 3"/>
            <p:cNvSpPr txBox="1">
              <a:spLocks noChangeArrowheads="1"/>
            </p:cNvSpPr>
            <p:nvPr/>
          </p:nvSpPr>
          <p:spPr bwMode="auto">
            <a:xfrm>
              <a:off x="4859338" y="765175"/>
              <a:ext cx="2089150" cy="865188"/>
            </a:xfrm>
            <a:prstGeom prst="rect">
              <a:avLst/>
            </a:prstGeom>
            <a:solidFill>
              <a:srgbClr val="C0C0C0"/>
            </a:solidFill>
            <a:ln w="25400" algn="ctr">
              <a:solidFill>
                <a:srgbClr val="800080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/>
            <a:lstStyle/>
            <a:p>
              <a:pPr>
                <a:spcBef>
                  <a:spcPct val="0"/>
                </a:spcBef>
                <a:buSzTx/>
                <a:buFontTx/>
                <a:buNone/>
                <a:defRPr/>
              </a:pPr>
              <a:r>
                <a:rPr kumimoji="0" lang="en-US" altLang="zh-TW" sz="1600" b="1">
                  <a:solidFill>
                    <a:srgbClr val="FF0000"/>
                  </a:solidFill>
                  <a:ea typeface="新細明體" pitchFamily="18" charset="-120"/>
                </a:rPr>
                <a:t>0110001111000010</a:t>
              </a:r>
              <a:r>
                <a:rPr kumimoji="0" lang="en-US" altLang="zh-TW" sz="1600" b="1">
                  <a:solidFill>
                    <a:schemeClr val="accent1"/>
                  </a:solidFill>
                  <a:ea typeface="新細明體" pitchFamily="18" charset="-120"/>
                </a:rPr>
                <a:t> </a:t>
              </a:r>
            </a:p>
            <a:p>
              <a:pPr>
                <a:spcBef>
                  <a:spcPct val="0"/>
                </a:spcBef>
                <a:buSzTx/>
                <a:buFontTx/>
                <a:buNone/>
                <a:defRPr/>
              </a:pPr>
              <a:r>
                <a:rPr kumimoji="0" lang="en-US" altLang="zh-TW" sz="1600" b="1">
                  <a:solidFill>
                    <a:srgbClr val="FF0000"/>
                  </a:solidFill>
                  <a:ea typeface="新細明體" pitchFamily="18" charset="-120"/>
                </a:rPr>
                <a:t>0001000111100011</a:t>
              </a:r>
            </a:p>
            <a:p>
              <a:pPr>
                <a:spcBef>
                  <a:spcPct val="0"/>
                </a:spcBef>
                <a:buSzTx/>
                <a:buFontTx/>
                <a:buNone/>
                <a:defRPr/>
              </a:pPr>
              <a:r>
                <a:rPr kumimoji="0" lang="en-US" altLang="zh-TW" sz="1600" b="1">
                  <a:solidFill>
                    <a:srgbClr val="FF0000"/>
                  </a:solidFill>
                  <a:ea typeface="新細明體" pitchFamily="18" charset="-120"/>
                </a:rPr>
                <a:t>0011000100001000</a:t>
              </a:r>
              <a:r>
                <a:rPr kumimoji="0" lang="en-US" altLang="zh-TW" sz="1600" b="1">
                  <a:solidFill>
                    <a:schemeClr val="accent1"/>
                  </a:solidFill>
                  <a:ea typeface="新細明體" pitchFamily="18" charset="-120"/>
                </a:rPr>
                <a:t>	</a:t>
              </a:r>
              <a:endParaRPr kumimoji="0" lang="en-US" altLang="zh-TW" sz="1600" b="1">
                <a:solidFill>
                  <a:srgbClr val="FF0000"/>
                </a:solidFill>
                <a:ea typeface="新細明體" pitchFamily="18" charset="-120"/>
              </a:endParaRPr>
            </a:p>
          </p:txBody>
        </p:sp>
      </p:grpSp>
      <p:grpSp>
        <p:nvGrpSpPr>
          <p:cNvPr id="13316" name="群組 13"/>
          <p:cNvGrpSpPr>
            <a:grpSpLocks/>
          </p:cNvGrpSpPr>
          <p:nvPr/>
        </p:nvGrpSpPr>
        <p:grpSpPr bwMode="auto">
          <a:xfrm>
            <a:off x="2195513" y="2851150"/>
            <a:ext cx="5040312" cy="1009650"/>
            <a:chOff x="1908175" y="2276475"/>
            <a:chExt cx="5040313" cy="1009650"/>
          </a:xfrm>
        </p:grpSpPr>
        <p:sp>
          <p:nvSpPr>
            <p:cNvPr id="78852" name="Text Box 4"/>
            <p:cNvSpPr txBox="1">
              <a:spLocks noChangeArrowheads="1"/>
            </p:cNvSpPr>
            <p:nvPr/>
          </p:nvSpPr>
          <p:spPr bwMode="auto">
            <a:xfrm>
              <a:off x="1908175" y="2276475"/>
              <a:ext cx="2951163" cy="1009650"/>
            </a:xfrm>
            <a:prstGeom prst="rect">
              <a:avLst/>
            </a:prstGeom>
            <a:solidFill>
              <a:srgbClr val="99CCFF"/>
            </a:solidFill>
            <a:ln w="25400" algn="ctr">
              <a:solidFill>
                <a:srgbClr val="0000FF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Aft>
                  <a:spcPct val="20000"/>
                </a:spcAft>
                <a:buClr>
                  <a:schemeClr val="folHlink"/>
                </a:buClr>
                <a:buSzPct val="60000"/>
                <a:buFont typeface="Wingdings" pitchFamily="2" charset="2"/>
                <a:buNone/>
                <a:defRPr/>
              </a:pPr>
              <a:r>
                <a:rPr lang="en-US" altLang="zh-TW" sz="2400">
                  <a:solidFill>
                    <a:srgbClr val="0033CC"/>
                  </a:solidFill>
                  <a:ea typeface="新細明體" pitchFamily="18" charset="-120"/>
                </a:rPr>
                <a:t>Assembly Language</a:t>
              </a:r>
              <a:endParaRPr lang="en-US" altLang="zh-TW" sz="2400" i="1">
                <a:solidFill>
                  <a:srgbClr val="0033CC"/>
                </a:solidFill>
                <a:ea typeface="新細明體" pitchFamily="18" charset="-120"/>
              </a:endParaRPr>
            </a:p>
          </p:txBody>
        </p:sp>
        <p:sp>
          <p:nvSpPr>
            <p:cNvPr id="78853" name="Text Box 5"/>
            <p:cNvSpPr txBox="1">
              <a:spLocks noChangeArrowheads="1"/>
            </p:cNvSpPr>
            <p:nvPr/>
          </p:nvSpPr>
          <p:spPr bwMode="auto">
            <a:xfrm>
              <a:off x="4859338" y="2276475"/>
              <a:ext cx="2089150" cy="1009650"/>
            </a:xfrm>
            <a:prstGeom prst="rect">
              <a:avLst/>
            </a:prstGeom>
            <a:solidFill>
              <a:srgbClr val="C0C0C0"/>
            </a:solidFill>
            <a:ln w="25400" algn="ctr">
              <a:solidFill>
                <a:srgbClr val="0000FF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/>
            <a:lstStyle/>
            <a:p>
              <a:pPr defTabSz="723900">
                <a:spcBef>
                  <a:spcPct val="0"/>
                </a:spcBef>
                <a:buSzTx/>
                <a:buFontTx/>
                <a:buNone/>
                <a:defRPr/>
              </a:pPr>
              <a:r>
                <a:rPr kumimoji="0" lang="en-US" altLang="zh-TW" sz="1400" b="1" dirty="0">
                  <a:solidFill>
                    <a:schemeClr val="bg2"/>
                  </a:solidFill>
                  <a:ea typeface="新細明體" pitchFamily="18" charset="-120"/>
                </a:rPr>
                <a:t>LD 	R0, #05</a:t>
              </a:r>
            </a:p>
            <a:p>
              <a:pPr defTabSz="723900">
                <a:spcBef>
                  <a:spcPct val="0"/>
                </a:spcBef>
                <a:buSzTx/>
                <a:buFontTx/>
                <a:buNone/>
                <a:defRPr/>
              </a:pPr>
              <a:r>
                <a:rPr kumimoji="0" lang="en-US" altLang="zh-TW" sz="1400" b="1" dirty="0">
                  <a:solidFill>
                    <a:schemeClr val="bg2"/>
                  </a:solidFill>
                  <a:ea typeface="新細明體" pitchFamily="18" charset="-120"/>
                </a:rPr>
                <a:t>ADD 	R0, $1234</a:t>
              </a:r>
            </a:p>
            <a:p>
              <a:pPr defTabSz="723900">
                <a:spcBef>
                  <a:spcPct val="0"/>
                </a:spcBef>
                <a:buSzTx/>
                <a:buFontTx/>
                <a:buNone/>
                <a:defRPr/>
              </a:pPr>
              <a:r>
                <a:rPr kumimoji="0" lang="en-US" altLang="zh-TW" sz="1400" b="1" dirty="0">
                  <a:solidFill>
                    <a:schemeClr val="bg2"/>
                  </a:solidFill>
                  <a:ea typeface="新細明體" pitchFamily="18" charset="-120"/>
                </a:rPr>
                <a:t>SUB 	R0, #22</a:t>
              </a:r>
            </a:p>
            <a:p>
              <a:pPr defTabSz="723900">
                <a:spcBef>
                  <a:spcPct val="0"/>
                </a:spcBef>
                <a:buSzTx/>
                <a:buFontTx/>
                <a:buNone/>
                <a:defRPr/>
              </a:pPr>
              <a:r>
                <a:rPr kumimoji="0" lang="en-US" altLang="zh-TW" sz="1400" b="1" dirty="0">
                  <a:solidFill>
                    <a:schemeClr val="bg2"/>
                  </a:solidFill>
                  <a:ea typeface="新細明體" pitchFamily="18" charset="-120"/>
                </a:rPr>
                <a:t>LD 	$2345, R0</a:t>
              </a:r>
            </a:p>
          </p:txBody>
        </p:sp>
      </p:grpSp>
      <p:grpSp>
        <p:nvGrpSpPr>
          <p:cNvPr id="13317" name="群組 14"/>
          <p:cNvGrpSpPr>
            <a:grpSpLocks/>
          </p:cNvGrpSpPr>
          <p:nvPr/>
        </p:nvGrpSpPr>
        <p:grpSpPr bwMode="auto">
          <a:xfrm>
            <a:off x="1547813" y="690563"/>
            <a:ext cx="6337300" cy="1441450"/>
            <a:chOff x="1331913" y="3790950"/>
            <a:chExt cx="6337300" cy="1441450"/>
          </a:xfrm>
        </p:grpSpPr>
        <p:sp>
          <p:nvSpPr>
            <p:cNvPr id="78854" name="Text Box 6"/>
            <p:cNvSpPr txBox="1">
              <a:spLocks noChangeArrowheads="1"/>
            </p:cNvSpPr>
            <p:nvPr/>
          </p:nvSpPr>
          <p:spPr bwMode="auto">
            <a:xfrm>
              <a:off x="1331913" y="3790950"/>
              <a:ext cx="3095625" cy="1441450"/>
            </a:xfrm>
            <a:prstGeom prst="rect">
              <a:avLst/>
            </a:prstGeom>
            <a:solidFill>
              <a:srgbClr val="99FF66"/>
            </a:solidFill>
            <a:ln w="25400" algn="ctr">
              <a:solidFill>
                <a:srgbClr val="339966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Aft>
                  <a:spcPct val="20000"/>
                </a:spcAft>
                <a:buClr>
                  <a:schemeClr val="folHlink"/>
                </a:buClr>
                <a:buSzPct val="60000"/>
                <a:buFont typeface="Wingdings" pitchFamily="2" charset="2"/>
                <a:buNone/>
                <a:defRPr/>
              </a:pPr>
              <a:r>
                <a:rPr lang="en-US" altLang="zh-TW" sz="2400" dirty="0">
                  <a:solidFill>
                    <a:srgbClr val="0033CC"/>
                  </a:solidFill>
                  <a:ea typeface="新細明體" pitchFamily="18" charset="-120"/>
                </a:rPr>
                <a:t>High Level Language</a:t>
              </a:r>
              <a:endParaRPr lang="en-US" altLang="zh-TW" sz="2400" i="1" dirty="0">
                <a:solidFill>
                  <a:srgbClr val="0033CC"/>
                </a:solidFill>
                <a:ea typeface="新細明體" pitchFamily="18" charset="-120"/>
              </a:endParaRPr>
            </a:p>
          </p:txBody>
        </p:sp>
        <p:sp>
          <p:nvSpPr>
            <p:cNvPr id="78855" name="Text Box 7"/>
            <p:cNvSpPr txBox="1">
              <a:spLocks noChangeArrowheads="1"/>
            </p:cNvSpPr>
            <p:nvPr/>
          </p:nvSpPr>
          <p:spPr bwMode="auto">
            <a:xfrm>
              <a:off x="4427538" y="3790950"/>
              <a:ext cx="3241675" cy="1441450"/>
            </a:xfrm>
            <a:prstGeom prst="rect">
              <a:avLst/>
            </a:prstGeom>
            <a:solidFill>
              <a:srgbClr val="C0C0C0"/>
            </a:solidFill>
            <a:ln w="25400" algn="ctr">
              <a:solidFill>
                <a:srgbClr val="339966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/>
            <a:lstStyle/>
            <a:p>
              <a:pPr marL="355600" indent="-355600" defTabSz="355600">
                <a:spcBef>
                  <a:spcPct val="0"/>
                </a:spcBef>
                <a:buSzTx/>
                <a:buFontTx/>
                <a:buNone/>
                <a:defRPr/>
              </a:pPr>
              <a:r>
                <a:rPr lang="en-US" altLang="zh-TW" sz="1600" dirty="0">
                  <a:solidFill>
                    <a:schemeClr val="bg2"/>
                  </a:solidFill>
                  <a:ea typeface="新細明體" pitchFamily="18" charset="-120"/>
                </a:rPr>
                <a:t>score = Homework + Quiz + Test</a:t>
              </a:r>
            </a:p>
            <a:p>
              <a:pPr marL="355600" indent="-355600" defTabSz="355600">
                <a:spcBef>
                  <a:spcPct val="0"/>
                </a:spcBef>
                <a:buSzTx/>
                <a:buFontTx/>
                <a:buNone/>
                <a:defRPr/>
              </a:pPr>
              <a:r>
                <a:rPr lang="en-US" altLang="zh-TW" sz="1600" dirty="0">
                  <a:solidFill>
                    <a:schemeClr val="bg2"/>
                  </a:solidFill>
                  <a:ea typeface="新細明體" pitchFamily="18" charset="-120"/>
                </a:rPr>
                <a:t>If (score &lt; 40)</a:t>
              </a:r>
            </a:p>
            <a:p>
              <a:pPr marL="355600" indent="-355600" defTabSz="355600">
                <a:spcBef>
                  <a:spcPct val="0"/>
                </a:spcBef>
                <a:buSzTx/>
                <a:buFontTx/>
                <a:buNone/>
                <a:defRPr/>
              </a:pPr>
              <a:r>
                <a:rPr lang="en-US" altLang="zh-TW" sz="1600" dirty="0">
                  <a:solidFill>
                    <a:schemeClr val="bg2"/>
                  </a:solidFill>
                  <a:ea typeface="新細明體" pitchFamily="18" charset="-120"/>
                </a:rPr>
                <a:t>	retake();</a:t>
              </a:r>
            </a:p>
            <a:p>
              <a:pPr marL="355600" indent="-355600" defTabSz="355600">
                <a:spcBef>
                  <a:spcPct val="0"/>
                </a:spcBef>
                <a:buSzTx/>
                <a:buFontTx/>
                <a:buNone/>
                <a:defRPr/>
              </a:pPr>
              <a:r>
                <a:rPr lang="en-US" altLang="zh-TW" sz="1600" dirty="0">
                  <a:solidFill>
                    <a:schemeClr val="bg2"/>
                  </a:solidFill>
                  <a:ea typeface="新細明體" pitchFamily="18" charset="-120"/>
                </a:rPr>
                <a:t>Else</a:t>
              </a:r>
            </a:p>
            <a:p>
              <a:pPr marL="355600" indent="-355600" defTabSz="355600">
                <a:spcBef>
                  <a:spcPct val="0"/>
                </a:spcBef>
                <a:buSzTx/>
                <a:buFontTx/>
                <a:buNone/>
                <a:defRPr/>
              </a:pPr>
              <a:r>
                <a:rPr lang="en-US" altLang="zh-TW" sz="1600" dirty="0">
                  <a:solidFill>
                    <a:schemeClr val="bg2"/>
                  </a:solidFill>
                  <a:ea typeface="新細明體" pitchFamily="18" charset="-120"/>
                </a:rPr>
                <a:t>	print “Congratulations!”</a:t>
              </a:r>
            </a:p>
          </p:txBody>
        </p:sp>
      </p:grpSp>
      <p:sp>
        <p:nvSpPr>
          <p:cNvPr id="13318" name="AutoShape 8"/>
          <p:cNvSpPr>
            <a:spLocks noChangeArrowheads="1"/>
          </p:cNvSpPr>
          <p:nvPr/>
        </p:nvSpPr>
        <p:spPr bwMode="auto">
          <a:xfrm>
            <a:off x="3419475" y="1914525"/>
            <a:ext cx="485775" cy="935038"/>
          </a:xfrm>
          <a:prstGeom prst="downArrow">
            <a:avLst>
              <a:gd name="adj1" fmla="val 50000"/>
              <a:gd name="adj2" fmla="val 48121"/>
            </a:avLst>
          </a:prstGeom>
          <a:solidFill>
            <a:srgbClr val="FFFF00"/>
          </a:solidFill>
          <a:ln w="25400" algn="ctr">
            <a:solidFill>
              <a:srgbClr val="FF66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zh-TW" altLang="en-US"/>
          </a:p>
        </p:txBody>
      </p:sp>
      <p:sp>
        <p:nvSpPr>
          <p:cNvPr id="13319" name="AutoShape 9"/>
          <p:cNvSpPr>
            <a:spLocks noChangeArrowheads="1"/>
          </p:cNvSpPr>
          <p:nvPr/>
        </p:nvSpPr>
        <p:spPr bwMode="auto">
          <a:xfrm>
            <a:off x="3419475" y="3644900"/>
            <a:ext cx="485775" cy="935038"/>
          </a:xfrm>
          <a:prstGeom prst="downArrow">
            <a:avLst>
              <a:gd name="adj1" fmla="val 50000"/>
              <a:gd name="adj2" fmla="val 48121"/>
            </a:avLst>
          </a:prstGeom>
          <a:solidFill>
            <a:srgbClr val="FFFF00"/>
          </a:solidFill>
          <a:ln w="25400" algn="ctr">
            <a:solidFill>
              <a:srgbClr val="FF66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zh-TW" altLang="en-US"/>
          </a:p>
        </p:txBody>
      </p:sp>
      <p:sp>
        <p:nvSpPr>
          <p:cNvPr id="78858" name="Text Box 10"/>
          <p:cNvSpPr txBox="1">
            <a:spLocks noChangeArrowheads="1"/>
          </p:cNvSpPr>
          <p:nvPr/>
        </p:nvSpPr>
        <p:spPr bwMode="auto">
          <a:xfrm>
            <a:off x="417513" y="5661025"/>
            <a:ext cx="8032750" cy="369888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zh-TW" sz="1800" b="1" dirty="0">
                <a:solidFill>
                  <a:srgbClr val="FF3300"/>
                </a:solidFill>
                <a:ea typeface="新細明體" pitchFamily="18" charset="-120"/>
              </a:rPr>
              <a:t>Easier and Easier! No more </a:t>
            </a:r>
            <a:r>
              <a:rPr lang="en-US" altLang="zh-TW" sz="1800" b="1" dirty="0" smtClean="0">
                <a:solidFill>
                  <a:srgbClr val="FF3300"/>
                </a:solidFill>
                <a:ea typeface="新細明體" pitchFamily="18" charset="-120"/>
              </a:rPr>
              <a:t>excuse </a:t>
            </a:r>
            <a:r>
              <a:rPr lang="en-US" altLang="zh-TW" sz="1800" b="1" dirty="0">
                <a:solidFill>
                  <a:srgbClr val="FF3300"/>
                </a:solidFill>
                <a:ea typeface="新細明體" pitchFamily="18" charset="-120"/>
              </a:rPr>
              <a:t>saying that this module is difficult!</a:t>
            </a:r>
          </a:p>
        </p:txBody>
      </p:sp>
      <p:pic>
        <p:nvPicPr>
          <p:cNvPr id="13321" name="Picture 11" descr="BD21332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913" y="5988050"/>
            <a:ext cx="6624637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899592" y="6248400"/>
            <a:ext cx="3240360" cy="304800"/>
          </a:xfrm>
        </p:spPr>
        <p:txBody>
          <a:bodyPr/>
          <a:lstStyle/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17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7543800" y="6248400"/>
            <a:ext cx="685800" cy="304800"/>
          </a:xfrm>
        </p:spPr>
        <p:txBody>
          <a:bodyPr/>
          <a:lstStyle/>
          <a:p>
            <a:fld id="{F8AE71CC-1411-4F60-B2D9-00EA26C20D76}" type="slidenum">
              <a:rPr lang="en-US" altLang="zh-TW" smtClean="0"/>
              <a:pPr/>
              <a:t>16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86384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88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88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8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 smtClean="0"/>
              <a:t>Example HLLs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9592" y="1752600"/>
            <a:ext cx="7560840" cy="4340696"/>
          </a:xfrm>
        </p:spPr>
        <p:txBody>
          <a:bodyPr/>
          <a:lstStyle/>
          <a:p>
            <a:pPr eaLnBrk="1" hangingPunct="1"/>
            <a:r>
              <a:rPr lang="en-US" altLang="zh-TW" sz="2000" dirty="0" smtClean="0"/>
              <a:t>Dinosaurs</a:t>
            </a:r>
          </a:p>
          <a:p>
            <a:pPr lvl="1" eaLnBrk="1" hangingPunct="1">
              <a:spcBef>
                <a:spcPts val="300"/>
              </a:spcBef>
            </a:pPr>
            <a:r>
              <a:rPr lang="en-US" altLang="zh-TW" sz="2000" dirty="0" smtClean="0">
                <a:solidFill>
                  <a:srgbClr val="800080"/>
                </a:solidFill>
              </a:rPr>
              <a:t>Cobol</a:t>
            </a:r>
            <a:r>
              <a:rPr lang="en-US" altLang="zh-TW" sz="2000" dirty="0" smtClean="0"/>
              <a:t> </a:t>
            </a:r>
            <a:r>
              <a:rPr lang="en-US" altLang="zh-TW" sz="2000" dirty="0" smtClean="0">
                <a:latin typeface="Arial Unicode MS" pitchFamily="34" charset="-120"/>
              </a:rPr>
              <a:t>–</a:t>
            </a:r>
            <a:r>
              <a:rPr lang="en-US" altLang="zh-TW" sz="2000" dirty="0" smtClean="0"/>
              <a:t> for business data processing; still in use in banks</a:t>
            </a:r>
          </a:p>
          <a:p>
            <a:pPr lvl="1" eaLnBrk="1" hangingPunct="1">
              <a:spcBef>
                <a:spcPts val="300"/>
              </a:spcBef>
            </a:pPr>
            <a:r>
              <a:rPr lang="en-US" altLang="zh-TW" sz="2000" dirty="0" smtClean="0">
                <a:solidFill>
                  <a:srgbClr val="800080"/>
                </a:solidFill>
              </a:rPr>
              <a:t>Fortran</a:t>
            </a:r>
            <a:r>
              <a:rPr lang="en-US" altLang="zh-TW" sz="2000" dirty="0" smtClean="0"/>
              <a:t> </a:t>
            </a:r>
            <a:r>
              <a:rPr lang="en-US" altLang="zh-TW" sz="2000" dirty="0" smtClean="0">
                <a:latin typeface="Arial Unicode MS" pitchFamily="34" charset="-120"/>
              </a:rPr>
              <a:t>–</a:t>
            </a:r>
            <a:r>
              <a:rPr lang="en-US" altLang="zh-TW" sz="2000" dirty="0" smtClean="0"/>
              <a:t> for scientific computation</a:t>
            </a:r>
          </a:p>
          <a:p>
            <a:pPr eaLnBrk="1" hangingPunct="1"/>
            <a:r>
              <a:rPr lang="en-US" altLang="zh-TW" sz="2000" dirty="0" smtClean="0"/>
              <a:t>Middle Aged</a:t>
            </a:r>
          </a:p>
          <a:p>
            <a:pPr lvl="1">
              <a:spcBef>
                <a:spcPts val="300"/>
              </a:spcBef>
            </a:pPr>
            <a:r>
              <a:rPr lang="en-US" altLang="zh-TW" sz="2000" dirty="0" smtClean="0">
                <a:solidFill>
                  <a:srgbClr val="800080"/>
                </a:solidFill>
              </a:rPr>
              <a:t>Pascal</a:t>
            </a:r>
            <a:r>
              <a:rPr lang="en-US" altLang="zh-TW" sz="2000" dirty="0" smtClean="0"/>
              <a:t> </a:t>
            </a:r>
            <a:r>
              <a:rPr lang="en-US" altLang="zh-TW" sz="2000" dirty="0" smtClean="0">
                <a:latin typeface="Arial Unicode MS" pitchFamily="34" charset="-120"/>
              </a:rPr>
              <a:t>–</a:t>
            </a:r>
            <a:r>
              <a:rPr lang="en-US" altLang="zh-TW" sz="2000" dirty="0" smtClean="0"/>
              <a:t> </a:t>
            </a:r>
            <a:r>
              <a:rPr lang="en-US" altLang="zh-TW" dirty="0"/>
              <a:t>a sophisticated but overly complicated HLL</a:t>
            </a:r>
          </a:p>
          <a:p>
            <a:pPr lvl="1">
              <a:spcBef>
                <a:spcPts val="300"/>
              </a:spcBef>
            </a:pPr>
            <a:r>
              <a:rPr lang="en-US" altLang="zh-TW" dirty="0">
                <a:solidFill>
                  <a:srgbClr val="800080"/>
                </a:solidFill>
              </a:rPr>
              <a:t>C </a:t>
            </a:r>
            <a:r>
              <a:rPr lang="en-US" altLang="zh-TW" dirty="0"/>
              <a:t>– a widely u</a:t>
            </a:r>
            <a:r>
              <a:rPr lang="en-US" altLang="zh-TW" sz="2000" dirty="0" smtClean="0"/>
              <a:t>sed HLL for general computing</a:t>
            </a:r>
          </a:p>
          <a:p>
            <a:pPr eaLnBrk="1" hangingPunct="1"/>
            <a:r>
              <a:rPr lang="en-US" altLang="zh-TW" sz="2000" dirty="0" smtClean="0"/>
              <a:t>Youngsters</a:t>
            </a:r>
          </a:p>
          <a:p>
            <a:pPr lvl="1" eaLnBrk="1" hangingPunct="1">
              <a:spcBef>
                <a:spcPts val="300"/>
              </a:spcBef>
            </a:pPr>
            <a:r>
              <a:rPr lang="en-US" altLang="zh-TW" sz="2000" dirty="0" smtClean="0">
                <a:solidFill>
                  <a:srgbClr val="800080"/>
                </a:solidFill>
              </a:rPr>
              <a:t>C++</a:t>
            </a:r>
            <a:r>
              <a:rPr lang="en-US" altLang="zh-TW" sz="2000" dirty="0" smtClean="0"/>
              <a:t> </a:t>
            </a:r>
            <a:r>
              <a:rPr lang="en-US" altLang="zh-TW" sz="2000" dirty="0" smtClean="0">
                <a:latin typeface="Arial Unicode MS" pitchFamily="34" charset="-120"/>
              </a:rPr>
              <a:t>–</a:t>
            </a:r>
            <a:r>
              <a:rPr lang="en-US" altLang="zh-TW" sz="2000" dirty="0" smtClean="0"/>
              <a:t> an </a:t>
            </a:r>
            <a:r>
              <a:rPr lang="en-US" altLang="zh-TW" dirty="0"/>
              <a:t>enhancement</a:t>
            </a:r>
            <a:r>
              <a:rPr lang="en-US" altLang="zh-TW" sz="2000" dirty="0" smtClean="0"/>
              <a:t> over C with object-oriented features </a:t>
            </a:r>
          </a:p>
          <a:p>
            <a:pPr lvl="1" eaLnBrk="1" hangingPunct="1">
              <a:spcBef>
                <a:spcPts val="300"/>
              </a:spcBef>
            </a:pPr>
            <a:r>
              <a:rPr lang="en-US" altLang="zh-TW" sz="2000" dirty="0" smtClean="0">
                <a:solidFill>
                  <a:srgbClr val="800080"/>
                </a:solidFill>
              </a:rPr>
              <a:t>Java</a:t>
            </a:r>
            <a:r>
              <a:rPr lang="en-US" altLang="zh-TW" sz="2000" dirty="0" smtClean="0"/>
              <a:t> </a:t>
            </a:r>
            <a:r>
              <a:rPr lang="en-US" altLang="zh-TW" sz="2000" dirty="0" smtClean="0">
                <a:latin typeface="Arial Unicode MS" pitchFamily="34" charset="-120"/>
              </a:rPr>
              <a:t>–</a:t>
            </a:r>
            <a:r>
              <a:rPr lang="en-US" altLang="zh-TW" sz="2000" dirty="0" smtClean="0"/>
              <a:t> an OO language with networking and lots other features</a:t>
            </a:r>
          </a:p>
          <a:p>
            <a:pPr lvl="1" eaLnBrk="1" hangingPunct="1">
              <a:spcBef>
                <a:spcPts val="300"/>
              </a:spcBef>
            </a:pPr>
            <a:r>
              <a:rPr lang="en-US" altLang="zh-TW" sz="2000" dirty="0" smtClean="0">
                <a:solidFill>
                  <a:srgbClr val="800080"/>
                </a:solidFill>
              </a:rPr>
              <a:t>C#</a:t>
            </a:r>
            <a:r>
              <a:rPr lang="en-US" altLang="zh-TW" sz="2000" dirty="0" smtClean="0"/>
              <a:t> - developed by Microsoft in competition with Java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860032" y="476672"/>
            <a:ext cx="4105200" cy="1200329"/>
          </a:xfrm>
          <a:prstGeom prst="rect">
            <a:avLst/>
          </a:prstGeom>
          <a:solidFill>
            <a:srgbClr val="FFFF00">
              <a:alpha val="52000"/>
            </a:srgbClr>
          </a:solidFill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  <a:buSzTx/>
              <a:buFontTx/>
              <a:buNone/>
              <a:defRPr/>
            </a:pPr>
            <a:r>
              <a:rPr lang="en-US" altLang="zh-TW" sz="1800" dirty="0" smtClean="0">
                <a:solidFill>
                  <a:schemeClr val="bg2"/>
                </a:solidFill>
                <a:ea typeface="新細明體" pitchFamily="18" charset="-120"/>
              </a:rPr>
              <a:t>C++, Java, C# are </a:t>
            </a:r>
            <a:r>
              <a:rPr lang="en-US" altLang="zh-TW" sz="1800" b="1" dirty="0" smtClean="0">
                <a:solidFill>
                  <a:schemeClr val="bg2"/>
                </a:solidFill>
                <a:ea typeface="新細明體" pitchFamily="18" charset="-120"/>
              </a:rPr>
              <a:t>object-oriented</a:t>
            </a:r>
            <a:r>
              <a:rPr lang="en-US" altLang="zh-TW" sz="1800" dirty="0" smtClean="0">
                <a:solidFill>
                  <a:schemeClr val="bg2"/>
                </a:solidFill>
                <a:ea typeface="新細明體" pitchFamily="18" charset="-120"/>
              </a:rPr>
              <a:t> programming languages; reusable software components that model real-world items. </a:t>
            </a:r>
            <a:endParaRPr lang="en-US" altLang="zh-TW" sz="1800" dirty="0">
              <a:solidFill>
                <a:schemeClr val="bg2"/>
              </a:solidFill>
              <a:ea typeface="新細明體" pitchFamily="18" charset="-120"/>
            </a:endParaRPr>
          </a:p>
        </p:txBody>
      </p:sp>
      <p:sp>
        <p:nvSpPr>
          <p:cNvPr id="7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899592" y="6248400"/>
            <a:ext cx="3240360" cy="304800"/>
          </a:xfrm>
        </p:spPr>
        <p:txBody>
          <a:bodyPr/>
          <a:lstStyle/>
          <a:p>
            <a:r>
              <a:rPr lang="en-US" altLang="zh-TW" dirty="0" smtClean="0"/>
              <a:t>(C) VTC, Prepared by sm-lau@vtc.edu.hk</a:t>
            </a:r>
            <a:endParaRPr lang="en-US" altLang="zh-TW" dirty="0"/>
          </a:p>
        </p:txBody>
      </p:sp>
      <p:sp>
        <p:nvSpPr>
          <p:cNvPr id="8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7543800" y="6248400"/>
            <a:ext cx="685800" cy="304800"/>
          </a:xfrm>
        </p:spPr>
        <p:txBody>
          <a:bodyPr/>
          <a:lstStyle/>
          <a:p>
            <a:fld id="{F8AE71CC-1411-4F60-B2D9-00EA26C20D76}" type="slidenum">
              <a:rPr lang="en-US" altLang="zh-TW" smtClean="0"/>
              <a:pPr/>
              <a:t>17</a:t>
            </a:fld>
            <a:endParaRPr lang="en-US" altLang="zh-TW"/>
          </a:p>
        </p:txBody>
      </p:sp>
      <p:sp>
        <p:nvSpPr>
          <p:cNvPr id="2" name="橢圓 1"/>
          <p:cNvSpPr/>
          <p:nvPr/>
        </p:nvSpPr>
        <p:spPr bwMode="auto">
          <a:xfrm>
            <a:off x="480580" y="6021288"/>
            <a:ext cx="2880320" cy="72008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HK" sz="40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Java</a:t>
            </a:r>
            <a:endParaRPr kumimoji="0" lang="zh-HK" altLang="en-US" sz="40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6649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Your First Java Program</a:t>
            </a:r>
            <a:endParaRPr lang="zh-HK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71CC-1411-4F60-B2D9-00EA26C20D76}" type="slidenum">
              <a:rPr lang="en-US" altLang="zh-TW" smtClean="0"/>
              <a:pPr/>
              <a:t>18</a:t>
            </a:fld>
            <a:endParaRPr lang="en-US" altLang="zh-TW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547664" y="1988840"/>
            <a:ext cx="5688806" cy="3312517"/>
          </a:xfrm>
          <a:prstGeom prst="rect">
            <a:avLst/>
          </a:prstGeom>
          <a:solidFill>
            <a:srgbClr val="FFFF99"/>
          </a:solidFill>
          <a:ln w="25400">
            <a:solidFill>
              <a:srgbClr val="0000FF"/>
            </a:solidFill>
            <a:miter lim="800000"/>
            <a:headEnd/>
            <a:tailEnd/>
          </a:ln>
          <a:effectLst>
            <a:outerShdw dist="107763" dir="2700000" algn="ctr" rotWithShape="0">
              <a:srgbClr val="00007D">
                <a:alpha val="50000"/>
              </a:srgbClr>
            </a:outerShdw>
          </a:effectLst>
        </p:spPr>
        <p:txBody>
          <a:bodyPr wrap="square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pitchFamily="18" charset="-120"/>
                <a:cs typeface="Arial Unicode MS" pitchFamily="34" charset="-120"/>
              </a:rPr>
              <a:t>/*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pitchFamily="18" charset="-120"/>
                <a:cs typeface="Arial Unicode MS" pitchFamily="34" charset="-120"/>
              </a:rPr>
              <a:t> * The </a:t>
            </a:r>
            <a:r>
              <a:rPr kumimoji="1" lang="en-US" altLang="zh-TW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pitchFamily="18" charset="-120"/>
                <a:cs typeface="Arial Unicode MS" pitchFamily="34" charset="-120"/>
              </a:rPr>
              <a:t>HelloWorld</a:t>
            </a:r>
            <a:r>
              <a:rPr kumimoji="1" lang="en-US" altLang="zh-TW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pitchFamily="18" charset="-120"/>
                <a:cs typeface="Arial Unicode MS" pitchFamily="34" charset="-120"/>
              </a:rPr>
              <a:t> Application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pitchFamily="18" charset="-120"/>
                <a:cs typeface="Arial Unicode MS" pitchFamily="34" charset="-120"/>
              </a:rPr>
              <a:t> */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新細明體" pitchFamily="18" charset="-120"/>
              <a:cs typeface="Arial Unicode MS" pitchFamily="34" charset="-12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pitchFamily="18" charset="-120"/>
                <a:cs typeface="Arial Unicode MS" pitchFamily="34" charset="-120"/>
              </a:rPr>
              <a:t>public class </a:t>
            </a:r>
            <a:r>
              <a:rPr kumimoji="1" lang="en-US" altLang="zh-TW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pitchFamily="18" charset="-120"/>
                <a:cs typeface="Arial Unicode MS" pitchFamily="34" charset="-120"/>
              </a:rPr>
              <a:t>HelloWorld</a:t>
            </a:r>
            <a:r>
              <a:rPr kumimoji="1" lang="en-US" altLang="zh-TW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pitchFamily="18" charset="-120"/>
                <a:cs typeface="Arial Unicode MS" pitchFamily="34" charset="-120"/>
              </a:rPr>
              <a:t> {                             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pitchFamily="18" charset="-120"/>
                <a:cs typeface="Arial Unicode MS" pitchFamily="34" charset="-120"/>
              </a:rPr>
              <a:t>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pitchFamily="18" charset="-120"/>
                <a:cs typeface="Arial Unicode MS" pitchFamily="34" charset="-120"/>
              </a:rPr>
              <a:t>    public static void main(String [] </a:t>
            </a:r>
            <a:r>
              <a:rPr kumimoji="1" lang="en-US" altLang="zh-TW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pitchFamily="18" charset="-120"/>
                <a:cs typeface="Arial Unicode MS" pitchFamily="34" charset="-120"/>
              </a:rPr>
              <a:t>argv</a:t>
            </a:r>
            <a:r>
              <a:rPr kumimoji="1" lang="en-US" altLang="zh-TW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pitchFamily="18" charset="-120"/>
                <a:cs typeface="Arial Unicode MS" pitchFamily="34" charset="-120"/>
              </a:rPr>
              <a:t>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pitchFamily="18" charset="-120"/>
                <a:cs typeface="Arial Unicode MS" pitchFamily="34" charset="-120"/>
              </a:rPr>
              <a:t>    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pitchFamily="18" charset="-120"/>
                <a:cs typeface="Arial Unicode MS" pitchFamily="34" charset="-120"/>
              </a:rPr>
              <a:t>        </a:t>
            </a:r>
            <a:r>
              <a:rPr kumimoji="1" lang="en-US" altLang="zh-TW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pitchFamily="18" charset="-120"/>
                <a:cs typeface="Arial Unicode MS" pitchFamily="34" charset="-120"/>
              </a:rPr>
              <a:t>System.out.println</a:t>
            </a:r>
            <a:r>
              <a:rPr kumimoji="1" lang="en-US" altLang="zh-TW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pitchFamily="18" charset="-120"/>
                <a:cs typeface="Arial Unicode MS" pitchFamily="34" charset="-120"/>
              </a:rPr>
              <a:t>("</a:t>
            </a:r>
            <a:r>
              <a:rPr kumimoji="1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pitchFamily="18" charset="-120"/>
                <a:cs typeface="Arial Unicode MS" pitchFamily="34" charset="-120"/>
              </a:rPr>
              <a:t>Hello World!");</a:t>
            </a:r>
            <a:endParaRPr kumimoji="1" lang="en-US" altLang="zh-TW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新細明體" pitchFamily="18" charset="-120"/>
              <a:cs typeface="Arial Unicode MS" pitchFamily="34" charset="-12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pitchFamily="18" charset="-120"/>
                <a:cs typeface="Arial Unicode MS" pitchFamily="34" charset="-120"/>
              </a:rPr>
              <a:t>    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pitchFamily="18" charset="-120"/>
                <a:cs typeface="Arial Unicode MS" pitchFamily="34" charset="-120"/>
              </a:rPr>
              <a:t>}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4780564"/>
            <a:ext cx="4950773" cy="16727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613185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IVE\11-12 Semester I\ICT4523S - Software Quality and Project Management\Lecture Notes\D1 - Software Testing techniques\picture\k238455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564904"/>
            <a:ext cx="1920533" cy="1739776"/>
          </a:xfrm>
          <a:prstGeom prst="rect">
            <a:avLst/>
          </a:prstGeom>
          <a:noFill/>
        </p:spPr>
      </p:pic>
      <p:sp>
        <p:nvSpPr>
          <p:cNvPr id="4" name="矩形 3"/>
          <p:cNvSpPr/>
          <p:nvPr/>
        </p:nvSpPr>
        <p:spPr bwMode="auto">
          <a:xfrm>
            <a:off x="1835696" y="3366000"/>
            <a:ext cx="7056784" cy="658800"/>
          </a:xfrm>
          <a:prstGeom prst="rect">
            <a:avLst/>
          </a:prstGeom>
          <a:solidFill>
            <a:srgbClr val="C9E28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 smtClean="0">
                <a:solidFill>
                  <a:srgbClr val="006600"/>
                </a:solidFill>
                <a:effectLst>
                  <a:reflection blurRad="6350" stA="55000" endA="300" endPos="45500" dir="5400000" sy="-100000" algn="bl" rotWithShape="0"/>
                </a:effectLst>
              </a:rPr>
              <a:t>Part 3 – The Java program development process</a:t>
            </a:r>
            <a:endParaRPr kumimoji="0" lang="zh-TW" altLang="en-US" b="0" i="0" u="none" strike="noStrike" cap="none" normalizeH="0" baseline="0" dirty="0" smtClean="0">
              <a:ln>
                <a:noFill/>
              </a:ln>
              <a:solidFill>
                <a:srgbClr val="006600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F94EC-11C1-42CB-9295-13A06D773171}" type="slidenum">
              <a:rPr lang="en-US" altLang="zh-TW" smtClean="0"/>
              <a:pPr/>
              <a:t>19</a:t>
            </a:fld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7443263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IVE\11-12 Semester I\ICT4523S - Software Quality and Project Management\Lecture Notes\D1 - Software Testing techniques\picture\k238455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564904"/>
            <a:ext cx="1920533" cy="1739776"/>
          </a:xfrm>
          <a:prstGeom prst="rect">
            <a:avLst/>
          </a:prstGeom>
          <a:noFill/>
        </p:spPr>
      </p:pic>
      <p:sp>
        <p:nvSpPr>
          <p:cNvPr id="4" name="矩形 3"/>
          <p:cNvSpPr/>
          <p:nvPr/>
        </p:nvSpPr>
        <p:spPr bwMode="auto">
          <a:xfrm>
            <a:off x="1835696" y="3366000"/>
            <a:ext cx="4176464" cy="658800"/>
          </a:xfrm>
          <a:prstGeom prst="rect">
            <a:avLst/>
          </a:prstGeom>
          <a:solidFill>
            <a:srgbClr val="C9E28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 smtClean="0">
                <a:solidFill>
                  <a:srgbClr val="006600"/>
                </a:solidFill>
                <a:effectLst>
                  <a:reflection blurRad="6350" stA="55000" endA="300" endPos="45500" dir="5400000" sy="-100000" algn="bl" rotWithShape="0"/>
                </a:effectLst>
              </a:rPr>
              <a:t>Part 1 – What is a computer?</a:t>
            </a:r>
            <a:endParaRPr kumimoji="0" lang="zh-TW" altLang="en-US" b="0" i="0" u="none" strike="noStrike" cap="none" normalizeH="0" baseline="0" dirty="0" smtClean="0">
              <a:ln>
                <a:noFill/>
              </a:ln>
              <a:solidFill>
                <a:srgbClr val="006600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F94EC-11C1-42CB-9295-13A06D773171}" type="slidenum">
              <a:rPr lang="en-US" altLang="zh-TW" smtClean="0"/>
              <a:pPr/>
              <a:t>2</a:t>
            </a:fld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954832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7543800" y="6248400"/>
            <a:ext cx="685800" cy="304800"/>
          </a:xfrm>
        </p:spPr>
        <p:txBody>
          <a:bodyPr/>
          <a:lstStyle/>
          <a:p>
            <a:fld id="{868F94EC-11C1-42CB-9295-13A06D773171}" type="slidenum">
              <a:rPr lang="en-US" altLang="zh-TW" smtClean="0"/>
              <a:pPr/>
              <a:t>20</a:t>
            </a:fld>
            <a:endParaRPr lang="en-US" altLang="zh-TW"/>
          </a:p>
        </p:txBody>
      </p:sp>
      <p:sp>
        <p:nvSpPr>
          <p:cNvPr id="9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899592" y="6248400"/>
            <a:ext cx="6568008" cy="304800"/>
          </a:xfrm>
        </p:spPr>
        <p:txBody>
          <a:bodyPr/>
          <a:lstStyle/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HLL and compilation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43608" y="1773238"/>
            <a:ext cx="7128792" cy="4392066"/>
          </a:xfrm>
        </p:spPr>
        <p:txBody>
          <a:bodyPr/>
          <a:lstStyle/>
          <a:p>
            <a:r>
              <a:rPr lang="en-US" altLang="zh-TW" sz="2000" dirty="0" smtClean="0"/>
              <a:t>HLL programs are written as text files (</a:t>
            </a:r>
            <a:r>
              <a:rPr lang="en-US" altLang="zh-TW" sz="2000" b="1" dirty="0" smtClean="0">
                <a:solidFill>
                  <a:srgbClr val="0000FF"/>
                </a:solidFill>
              </a:rPr>
              <a:t>source code</a:t>
            </a:r>
            <a:r>
              <a:rPr lang="en-US" altLang="zh-TW" sz="2000" dirty="0" smtClean="0"/>
              <a:t>).</a:t>
            </a:r>
          </a:p>
          <a:p>
            <a:r>
              <a:rPr lang="en-US" altLang="zh-TW" sz="2000" dirty="0" smtClean="0"/>
              <a:t>Source codes have to be </a:t>
            </a:r>
            <a:r>
              <a:rPr lang="en-US" altLang="zh-TW" sz="2000" b="1" dirty="0" smtClean="0">
                <a:solidFill>
                  <a:srgbClr val="0000FF"/>
                </a:solidFill>
              </a:rPr>
              <a:t>compiled</a:t>
            </a:r>
            <a:r>
              <a:rPr lang="en-US" altLang="zh-TW" sz="2000" dirty="0" smtClean="0"/>
              <a:t> before it can be executed.</a:t>
            </a:r>
          </a:p>
          <a:p>
            <a:r>
              <a:rPr lang="en-US" altLang="zh-TW" sz="2000" dirty="0" smtClean="0"/>
              <a:t>A </a:t>
            </a:r>
            <a:r>
              <a:rPr lang="en-US" altLang="zh-TW" sz="2000" b="1" dirty="0" smtClean="0">
                <a:solidFill>
                  <a:srgbClr val="0000FF"/>
                </a:solidFill>
              </a:rPr>
              <a:t>compiler</a:t>
            </a:r>
            <a:r>
              <a:rPr lang="en-US" altLang="zh-TW" sz="2000" dirty="0" smtClean="0"/>
              <a:t> is a piece of software that translates a high-level language program to a machine language program.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972386"/>
            <a:ext cx="3480747" cy="2614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022600"/>
            <a:ext cx="4117702" cy="2574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782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Java compilation process</a:t>
            </a:r>
            <a:endParaRPr lang="zh-HK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71CC-1411-4F60-B2D9-00EA26C20D76}" type="slidenum">
              <a:rPr lang="en-US" altLang="zh-TW" smtClean="0"/>
              <a:pPr/>
              <a:t>21</a:t>
            </a:fld>
            <a:endParaRPr lang="en-US" altLang="zh-TW"/>
          </a:p>
        </p:txBody>
      </p:sp>
      <p:pic>
        <p:nvPicPr>
          <p:cNvPr id="6" name="Picture 4" descr="compilati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1670960"/>
            <a:ext cx="6192862" cy="4206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圓角矩形 6"/>
          <p:cNvSpPr/>
          <p:nvPr/>
        </p:nvSpPr>
        <p:spPr bwMode="auto">
          <a:xfrm>
            <a:off x="539552" y="2060848"/>
            <a:ext cx="1368152" cy="57606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None/>
              <a:tabLst/>
            </a:pP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0"/>
                <a:cs typeface="Arial Unicode MS" pitchFamily="34" charset="-120"/>
              </a:rPr>
              <a:t>Edit</a:t>
            </a:r>
            <a:endParaRPr kumimoji="1" lang="zh-TW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8" name="圓角矩形 7"/>
          <p:cNvSpPr/>
          <p:nvPr/>
        </p:nvSpPr>
        <p:spPr bwMode="auto">
          <a:xfrm>
            <a:off x="539552" y="3140968"/>
            <a:ext cx="1368152" cy="57606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None/>
              <a:tabLst/>
            </a:pP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0"/>
                <a:cs typeface="Arial Unicode MS" pitchFamily="34" charset="-120"/>
              </a:rPr>
              <a:t>Compile</a:t>
            </a:r>
            <a:endParaRPr kumimoji="1" lang="zh-TW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9" name="圓角矩形 8"/>
          <p:cNvSpPr/>
          <p:nvPr/>
        </p:nvSpPr>
        <p:spPr bwMode="auto">
          <a:xfrm>
            <a:off x="539552" y="4365104"/>
            <a:ext cx="1368152" cy="57606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None/>
              <a:tabLst/>
            </a:pP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0"/>
                <a:cs typeface="Arial Unicode MS" pitchFamily="34" charset="-120"/>
              </a:rPr>
              <a:t>Execute</a:t>
            </a:r>
            <a:endParaRPr kumimoji="1" lang="zh-TW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0"/>
              <a:cs typeface="Arial Unicode MS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0809582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圓角矩形 4"/>
          <p:cNvSpPr/>
          <p:nvPr/>
        </p:nvSpPr>
        <p:spPr bwMode="auto">
          <a:xfrm>
            <a:off x="467544" y="2276872"/>
            <a:ext cx="1368152" cy="57606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None/>
              <a:tabLst/>
            </a:pP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0"/>
                <a:cs typeface="Arial Unicode MS" pitchFamily="34" charset="-120"/>
              </a:rPr>
              <a:t>Edit</a:t>
            </a:r>
            <a:endParaRPr kumimoji="1" lang="zh-TW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6" name="圓角矩形 5"/>
          <p:cNvSpPr/>
          <p:nvPr/>
        </p:nvSpPr>
        <p:spPr bwMode="auto">
          <a:xfrm>
            <a:off x="467544" y="3501008"/>
            <a:ext cx="1368152" cy="57606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None/>
              <a:tabLst/>
            </a:pP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0"/>
                <a:cs typeface="Arial Unicode MS" pitchFamily="34" charset="-120"/>
              </a:rPr>
              <a:t>Compile</a:t>
            </a:r>
            <a:endParaRPr kumimoji="1" lang="zh-TW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7" name="圓角矩形 6"/>
          <p:cNvSpPr/>
          <p:nvPr/>
        </p:nvSpPr>
        <p:spPr bwMode="auto">
          <a:xfrm>
            <a:off x="467544" y="5085184"/>
            <a:ext cx="1368152" cy="57606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None/>
              <a:tabLst/>
            </a:pP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0"/>
                <a:cs typeface="Arial Unicode MS" pitchFamily="34" charset="-120"/>
              </a:rPr>
              <a:t>Execute</a:t>
            </a:r>
            <a:endParaRPr kumimoji="1" lang="zh-TW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2123728" y="2276872"/>
            <a:ext cx="3448573" cy="576064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noAutofit/>
          </a:bodyPr>
          <a:lstStyle/>
          <a:p>
            <a:pPr>
              <a:buNone/>
            </a:pPr>
            <a:r>
              <a:rPr lang="en-US" altLang="zh-TW" sz="1800" dirty="0" smtClean="0"/>
              <a:t>c:\&gt;  </a:t>
            </a:r>
            <a:r>
              <a:rPr lang="en-US" altLang="zh-TW" sz="1800" dirty="0" err="1" smtClean="0"/>
              <a:t>textpad</a:t>
            </a:r>
            <a:r>
              <a:rPr lang="en-US" altLang="zh-TW" sz="1800" dirty="0" smtClean="0"/>
              <a:t> HelloWorld.java</a:t>
            </a:r>
            <a:endParaRPr lang="zh-TW" altLang="en-US" sz="18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2123728" y="3212976"/>
            <a:ext cx="4464496" cy="151216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noAutofit/>
          </a:bodyPr>
          <a:lstStyle/>
          <a:p>
            <a:pPr>
              <a:buNone/>
            </a:pPr>
            <a:r>
              <a:rPr lang="en-US" altLang="zh-TW" sz="1800" dirty="0" smtClean="0"/>
              <a:t>c:\&gt;  </a:t>
            </a:r>
            <a:r>
              <a:rPr lang="en-US" altLang="zh-TW" sz="1800" dirty="0" err="1" smtClean="0"/>
              <a:t>javac</a:t>
            </a:r>
            <a:r>
              <a:rPr lang="en-US" altLang="zh-TW" sz="1800" dirty="0" smtClean="0"/>
              <a:t> HelloWorld.java</a:t>
            </a:r>
          </a:p>
          <a:p>
            <a:pPr>
              <a:buNone/>
            </a:pPr>
            <a:r>
              <a:rPr lang="en-US" altLang="zh-TW" sz="1800" dirty="0" smtClean="0"/>
              <a:t>c:\&gt; dir</a:t>
            </a:r>
          </a:p>
          <a:p>
            <a:pPr>
              <a:buNone/>
            </a:pPr>
            <a:r>
              <a:rPr lang="en-US" altLang="zh-TW" sz="1800" dirty="0" smtClean="0"/>
              <a:t>1/09/2014  11:30       HelloWorld.java</a:t>
            </a:r>
          </a:p>
          <a:p>
            <a:pPr>
              <a:buNone/>
            </a:pPr>
            <a:r>
              <a:rPr lang="en-US" altLang="zh-TW" sz="1800" dirty="0" smtClean="0"/>
              <a:t>1/09/2014  11:35       </a:t>
            </a:r>
            <a:r>
              <a:rPr lang="en-US" altLang="zh-TW" sz="1800" dirty="0" err="1" smtClean="0"/>
              <a:t>HelloWorld.class</a:t>
            </a:r>
            <a:endParaRPr lang="en-US" altLang="zh-TW" sz="1800" dirty="0" smtClean="0"/>
          </a:p>
          <a:p>
            <a:pPr>
              <a:buNone/>
            </a:pPr>
            <a:r>
              <a:rPr lang="en-US" altLang="zh-TW" sz="1800" dirty="0" smtClean="0"/>
              <a:t>c:\&gt;</a:t>
            </a:r>
          </a:p>
          <a:p>
            <a:pPr>
              <a:buNone/>
            </a:pPr>
            <a:endParaRPr lang="zh-TW" altLang="en-US" sz="18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2123728" y="5085184"/>
            <a:ext cx="3448573" cy="72008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noAutofit/>
          </a:bodyPr>
          <a:lstStyle/>
          <a:p>
            <a:pPr>
              <a:buNone/>
            </a:pPr>
            <a:r>
              <a:rPr lang="en-US" altLang="zh-TW" sz="1800" dirty="0" smtClean="0"/>
              <a:t>c:\&gt;  java </a:t>
            </a:r>
            <a:r>
              <a:rPr lang="en-US" altLang="zh-TW" sz="1800" dirty="0" err="1" smtClean="0"/>
              <a:t>HelloWorld</a:t>
            </a:r>
            <a:endParaRPr lang="en-US" altLang="zh-TW" sz="1800" dirty="0" smtClean="0"/>
          </a:p>
          <a:p>
            <a:pPr>
              <a:buNone/>
            </a:pPr>
            <a:r>
              <a:rPr lang="en-US" altLang="zh-TW" sz="1800" dirty="0" smtClean="0"/>
              <a:t>Hello World!</a:t>
            </a:r>
            <a:endParaRPr lang="zh-TW" altLang="en-US" sz="1800" dirty="0"/>
          </a:p>
        </p:txBody>
      </p:sp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341253"/>
            <a:ext cx="3901678" cy="243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899592" y="6248400"/>
            <a:ext cx="3240360" cy="304800"/>
          </a:xfrm>
        </p:spPr>
        <p:txBody>
          <a:bodyPr/>
          <a:lstStyle/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14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7543800" y="6248400"/>
            <a:ext cx="685800" cy="304800"/>
          </a:xfrm>
        </p:spPr>
        <p:txBody>
          <a:bodyPr/>
          <a:lstStyle/>
          <a:p>
            <a:fld id="{F8AE71CC-1411-4F60-B2D9-00EA26C20D76}" type="slidenum">
              <a:rPr lang="en-US" altLang="zh-TW" smtClean="0"/>
              <a:pPr/>
              <a:t>22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50599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427984" y="2060848"/>
            <a:ext cx="3816424" cy="1728192"/>
          </a:xfrm>
        </p:spPr>
        <p:txBody>
          <a:bodyPr/>
          <a:lstStyle/>
          <a:p>
            <a:r>
              <a:rPr lang="en-US" altLang="zh-TW" sz="2000" dirty="0"/>
              <a:t>If </a:t>
            </a:r>
            <a:r>
              <a:rPr lang="en-US" altLang="zh-TW" sz="2000" dirty="0" smtClean="0"/>
              <a:t>you type </a:t>
            </a:r>
            <a:r>
              <a:rPr lang="en-US" altLang="zh-TW" sz="2000" dirty="0"/>
              <a:t>anything incorrect, even missing a single letter or a punctuation, your program will fail to be compiled. </a:t>
            </a:r>
            <a:endParaRPr lang="zh-TW" altLang="en-US" sz="2000" dirty="0"/>
          </a:p>
          <a:p>
            <a:endParaRPr lang="zh-HK" altLang="en-US" sz="2000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71CC-1411-4F60-B2D9-00EA26C20D76}" type="slidenum">
              <a:rPr lang="en-US" altLang="zh-TW" smtClean="0"/>
              <a:pPr/>
              <a:t>23</a:t>
            </a:fld>
            <a:endParaRPr lang="en-US" altLang="zh-TW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323528" y="1652404"/>
            <a:ext cx="4104456" cy="2308324"/>
          </a:xfrm>
          <a:prstGeom prst="rect">
            <a:avLst/>
          </a:prstGeom>
          <a:solidFill>
            <a:srgbClr val="FFFF99"/>
          </a:solidFill>
          <a:ln w="25400">
            <a:solidFill>
              <a:srgbClr val="0000F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SzTx/>
              <a:buFontTx/>
              <a:buNone/>
              <a:defRPr/>
            </a:pPr>
            <a:r>
              <a:rPr lang="en-US" altLang="zh-TW" sz="1600" dirty="0">
                <a:solidFill>
                  <a:schemeClr val="bg2"/>
                </a:solidFill>
                <a:latin typeface="Tahoma" pitchFamily="34" charset="0"/>
                <a:ea typeface="新細明體" pitchFamily="18" charset="-120"/>
              </a:rPr>
              <a:t>/*</a:t>
            </a:r>
          </a:p>
          <a:p>
            <a:pPr>
              <a:spcBef>
                <a:spcPct val="0"/>
              </a:spcBef>
              <a:buSzTx/>
              <a:buFontTx/>
              <a:buNone/>
              <a:defRPr/>
            </a:pPr>
            <a:r>
              <a:rPr lang="en-US" altLang="zh-TW" sz="1600" dirty="0">
                <a:solidFill>
                  <a:schemeClr val="bg2"/>
                </a:solidFill>
                <a:latin typeface="Tahoma" pitchFamily="34" charset="0"/>
                <a:ea typeface="新細明體" pitchFamily="18" charset="-120"/>
              </a:rPr>
              <a:t> * The </a:t>
            </a:r>
            <a:r>
              <a:rPr lang="en-US" altLang="zh-TW" sz="1600" dirty="0" err="1">
                <a:solidFill>
                  <a:schemeClr val="bg2"/>
                </a:solidFill>
                <a:latin typeface="Tahoma" pitchFamily="34" charset="0"/>
                <a:ea typeface="新細明體" pitchFamily="18" charset="-120"/>
              </a:rPr>
              <a:t>HelloWorld</a:t>
            </a:r>
            <a:r>
              <a:rPr lang="en-US" altLang="zh-TW" sz="1600" dirty="0">
                <a:solidFill>
                  <a:schemeClr val="bg2"/>
                </a:solidFill>
                <a:latin typeface="Tahoma" pitchFamily="34" charset="0"/>
                <a:ea typeface="新細明體" pitchFamily="18" charset="-120"/>
              </a:rPr>
              <a:t> Application</a:t>
            </a:r>
          </a:p>
          <a:p>
            <a:pPr>
              <a:spcBef>
                <a:spcPct val="0"/>
              </a:spcBef>
              <a:buSzTx/>
              <a:buFontTx/>
              <a:buNone/>
              <a:defRPr/>
            </a:pPr>
            <a:r>
              <a:rPr lang="en-US" altLang="zh-TW" sz="1600" dirty="0">
                <a:solidFill>
                  <a:schemeClr val="bg2"/>
                </a:solidFill>
                <a:latin typeface="Tahoma" pitchFamily="34" charset="0"/>
                <a:ea typeface="新細明體" pitchFamily="18" charset="-120"/>
              </a:rPr>
              <a:t> </a:t>
            </a:r>
            <a:r>
              <a:rPr lang="en-US" altLang="zh-TW" sz="1600" dirty="0" smtClean="0">
                <a:solidFill>
                  <a:schemeClr val="bg2"/>
                </a:solidFill>
                <a:latin typeface="Tahoma" pitchFamily="34" charset="0"/>
                <a:ea typeface="新細明體" pitchFamily="18" charset="-120"/>
              </a:rPr>
              <a:t>*/</a:t>
            </a:r>
            <a:endParaRPr lang="en-US" altLang="zh-TW" sz="1600" dirty="0">
              <a:solidFill>
                <a:schemeClr val="bg2"/>
              </a:solidFill>
              <a:latin typeface="Tahoma" pitchFamily="34" charset="0"/>
              <a:ea typeface="新細明體" pitchFamily="18" charset="-120"/>
            </a:endParaRPr>
          </a:p>
          <a:p>
            <a:pPr>
              <a:spcBef>
                <a:spcPct val="0"/>
              </a:spcBef>
              <a:buSzTx/>
              <a:buFontTx/>
              <a:buNone/>
              <a:defRPr/>
            </a:pPr>
            <a:r>
              <a:rPr lang="en-US" altLang="zh-TW" sz="1600" dirty="0">
                <a:solidFill>
                  <a:schemeClr val="bg2"/>
                </a:solidFill>
                <a:latin typeface="Tahoma" pitchFamily="34" charset="0"/>
                <a:ea typeface="新細明體" pitchFamily="18" charset="-120"/>
              </a:rPr>
              <a:t>public class </a:t>
            </a:r>
            <a:r>
              <a:rPr lang="en-US" altLang="zh-TW" sz="1600" dirty="0" err="1">
                <a:solidFill>
                  <a:schemeClr val="bg2"/>
                </a:solidFill>
                <a:latin typeface="Tahoma" pitchFamily="34" charset="0"/>
                <a:ea typeface="新細明體" pitchFamily="18" charset="-120"/>
              </a:rPr>
              <a:t>HelloWorld</a:t>
            </a:r>
            <a:r>
              <a:rPr lang="en-US" altLang="zh-TW" sz="1600" dirty="0">
                <a:solidFill>
                  <a:schemeClr val="bg2"/>
                </a:solidFill>
                <a:latin typeface="Tahoma" pitchFamily="34" charset="0"/>
                <a:ea typeface="新細明體" pitchFamily="18" charset="-120"/>
              </a:rPr>
              <a:t> { </a:t>
            </a:r>
            <a:r>
              <a:rPr lang="en-US" altLang="zh-TW" sz="1600" dirty="0" smtClean="0">
                <a:solidFill>
                  <a:schemeClr val="bg2"/>
                </a:solidFill>
                <a:latin typeface="Tahoma" pitchFamily="34" charset="0"/>
                <a:ea typeface="新細明體" pitchFamily="18" charset="-120"/>
              </a:rPr>
              <a:t>                </a:t>
            </a:r>
            <a:endParaRPr lang="en-US" altLang="zh-TW" sz="1600" dirty="0">
              <a:solidFill>
                <a:schemeClr val="bg2"/>
              </a:solidFill>
              <a:latin typeface="Tahoma" pitchFamily="34" charset="0"/>
              <a:ea typeface="新細明體" pitchFamily="18" charset="-120"/>
            </a:endParaRPr>
          </a:p>
          <a:p>
            <a:pPr>
              <a:spcBef>
                <a:spcPct val="0"/>
              </a:spcBef>
              <a:buSzTx/>
              <a:buFontTx/>
              <a:buNone/>
              <a:defRPr/>
            </a:pPr>
            <a:r>
              <a:rPr lang="en-US" altLang="zh-TW" sz="1600" dirty="0">
                <a:solidFill>
                  <a:schemeClr val="bg2"/>
                </a:solidFill>
                <a:latin typeface="Tahoma" pitchFamily="34" charset="0"/>
                <a:ea typeface="新細明體" pitchFamily="18" charset="-120"/>
              </a:rPr>
              <a:t>    </a:t>
            </a:r>
            <a:r>
              <a:rPr lang="en-US" altLang="zh-TW" sz="1600" dirty="0" smtClean="0">
                <a:solidFill>
                  <a:schemeClr val="bg2"/>
                </a:solidFill>
                <a:latin typeface="Tahoma" pitchFamily="34" charset="0"/>
                <a:ea typeface="新細明體" pitchFamily="18" charset="-120"/>
              </a:rPr>
              <a:t>public </a:t>
            </a:r>
            <a:r>
              <a:rPr lang="en-US" altLang="zh-TW" sz="1600" dirty="0">
                <a:solidFill>
                  <a:schemeClr val="bg2"/>
                </a:solidFill>
                <a:latin typeface="Tahoma" pitchFamily="34" charset="0"/>
                <a:ea typeface="新細明體" pitchFamily="18" charset="-120"/>
              </a:rPr>
              <a:t>static void main(String [] </a:t>
            </a:r>
            <a:r>
              <a:rPr lang="en-US" altLang="zh-TW" sz="1600" dirty="0" err="1">
                <a:solidFill>
                  <a:schemeClr val="bg2"/>
                </a:solidFill>
                <a:latin typeface="Tahoma" pitchFamily="34" charset="0"/>
                <a:ea typeface="新細明體" pitchFamily="18" charset="-120"/>
              </a:rPr>
              <a:t>argv</a:t>
            </a:r>
            <a:r>
              <a:rPr lang="en-US" altLang="zh-TW" sz="1600" dirty="0">
                <a:solidFill>
                  <a:schemeClr val="bg2"/>
                </a:solidFill>
                <a:latin typeface="Tahoma" pitchFamily="34" charset="0"/>
                <a:ea typeface="新細明體" pitchFamily="18" charset="-120"/>
              </a:rPr>
              <a:t>)</a:t>
            </a:r>
          </a:p>
          <a:p>
            <a:pPr>
              <a:spcBef>
                <a:spcPct val="0"/>
              </a:spcBef>
              <a:buSzTx/>
              <a:buFontTx/>
              <a:buNone/>
              <a:defRPr/>
            </a:pPr>
            <a:r>
              <a:rPr lang="en-US" altLang="zh-TW" sz="1600" dirty="0">
                <a:solidFill>
                  <a:schemeClr val="bg2"/>
                </a:solidFill>
                <a:latin typeface="Tahoma" pitchFamily="34" charset="0"/>
                <a:ea typeface="新細明體" pitchFamily="18" charset="-120"/>
              </a:rPr>
              <a:t>    {</a:t>
            </a:r>
          </a:p>
          <a:p>
            <a:pPr>
              <a:spcBef>
                <a:spcPct val="0"/>
              </a:spcBef>
              <a:buSzTx/>
              <a:buFontTx/>
              <a:buNone/>
              <a:defRPr/>
            </a:pPr>
            <a:r>
              <a:rPr lang="en-US" altLang="zh-TW" sz="1600" dirty="0">
                <a:solidFill>
                  <a:schemeClr val="bg2"/>
                </a:solidFill>
                <a:latin typeface="Tahoma" pitchFamily="34" charset="0"/>
                <a:ea typeface="新細明體" pitchFamily="18" charset="-120"/>
              </a:rPr>
              <a:t>        </a:t>
            </a:r>
            <a:r>
              <a:rPr lang="en-US" altLang="zh-TW" sz="1600" dirty="0" err="1">
                <a:solidFill>
                  <a:schemeClr val="bg2"/>
                </a:solidFill>
                <a:latin typeface="Tahoma" pitchFamily="34" charset="0"/>
                <a:ea typeface="新細明體" pitchFamily="18" charset="-120"/>
              </a:rPr>
              <a:t>System.out.println</a:t>
            </a:r>
            <a:r>
              <a:rPr lang="en-US" altLang="zh-TW" sz="1600" dirty="0">
                <a:solidFill>
                  <a:schemeClr val="bg2"/>
                </a:solidFill>
                <a:latin typeface="Tahoma" pitchFamily="34" charset="0"/>
                <a:ea typeface="新細明體" pitchFamily="18" charset="-120"/>
              </a:rPr>
              <a:t>("</a:t>
            </a:r>
            <a:r>
              <a:rPr lang="en-US" altLang="zh-TW" sz="1600" dirty="0" smtClean="0">
                <a:solidFill>
                  <a:schemeClr val="bg2"/>
                </a:solidFill>
                <a:latin typeface="Tahoma" pitchFamily="34" charset="0"/>
                <a:ea typeface="新細明體" pitchFamily="18" charset="-120"/>
              </a:rPr>
              <a:t>Hello World!")</a:t>
            </a:r>
            <a:endParaRPr lang="en-US" altLang="zh-TW" sz="1600" dirty="0">
              <a:solidFill>
                <a:schemeClr val="bg2"/>
              </a:solidFill>
              <a:latin typeface="Tahoma" pitchFamily="34" charset="0"/>
              <a:ea typeface="新細明體" pitchFamily="18" charset="-120"/>
            </a:endParaRPr>
          </a:p>
          <a:p>
            <a:pPr>
              <a:spcBef>
                <a:spcPct val="0"/>
              </a:spcBef>
              <a:buSzTx/>
              <a:buFontTx/>
              <a:buNone/>
              <a:defRPr/>
            </a:pPr>
            <a:r>
              <a:rPr lang="en-US" altLang="zh-TW" sz="1600" dirty="0">
                <a:solidFill>
                  <a:schemeClr val="bg2"/>
                </a:solidFill>
                <a:latin typeface="Tahoma" pitchFamily="34" charset="0"/>
                <a:ea typeface="新細明體" pitchFamily="18" charset="-120"/>
              </a:rPr>
              <a:t>    }</a:t>
            </a:r>
          </a:p>
          <a:p>
            <a:pPr>
              <a:spcBef>
                <a:spcPct val="0"/>
              </a:spcBef>
              <a:buSzTx/>
              <a:buFontTx/>
              <a:buNone/>
              <a:defRPr/>
            </a:pPr>
            <a:r>
              <a:rPr lang="en-US" altLang="zh-TW" sz="1600" dirty="0">
                <a:solidFill>
                  <a:schemeClr val="bg2"/>
                </a:solidFill>
                <a:latin typeface="Tahoma" pitchFamily="34" charset="0"/>
                <a:ea typeface="新細明體" pitchFamily="18" charset="-120"/>
              </a:rPr>
              <a:t>}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323528" y="4149080"/>
            <a:ext cx="4752528" cy="223224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noAutofit/>
          </a:bodyPr>
          <a:lstStyle/>
          <a:p>
            <a:pPr>
              <a:buNone/>
            </a:pPr>
            <a:r>
              <a:rPr lang="en-US" altLang="zh-TW" sz="1800" dirty="0" smtClean="0">
                <a:solidFill>
                  <a:schemeClr val="tx1">
                    <a:lumMod val="95000"/>
                  </a:schemeClr>
                </a:solidFill>
              </a:rPr>
              <a:t>c:\&gt;  </a:t>
            </a:r>
            <a:r>
              <a:rPr lang="en-US" altLang="zh-TW" sz="1800" dirty="0" err="1" smtClean="0">
                <a:solidFill>
                  <a:schemeClr val="tx1">
                    <a:lumMod val="95000"/>
                  </a:schemeClr>
                </a:solidFill>
              </a:rPr>
              <a:t>javac</a:t>
            </a:r>
            <a:r>
              <a:rPr lang="en-US" altLang="zh-TW" sz="1800" dirty="0" smtClean="0">
                <a:solidFill>
                  <a:schemeClr val="tx1">
                    <a:lumMod val="95000"/>
                  </a:schemeClr>
                </a:solidFill>
              </a:rPr>
              <a:t> HelloWorld.java</a:t>
            </a:r>
          </a:p>
          <a:p>
            <a:pPr>
              <a:buNone/>
            </a:pPr>
            <a:r>
              <a:rPr lang="en-US" altLang="zh-TW" sz="1800" dirty="0" smtClean="0">
                <a:solidFill>
                  <a:schemeClr val="tx1">
                    <a:lumMod val="95000"/>
                  </a:schemeClr>
                </a:solidFill>
              </a:rPr>
              <a:t>HelloWorld.java:9: ‘;’ expected</a:t>
            </a:r>
          </a:p>
          <a:p>
            <a:pPr>
              <a:buNone/>
            </a:pPr>
            <a:r>
              <a:rPr lang="en-US" altLang="zh-TW" sz="18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altLang="zh-TW" sz="1800" dirty="0" smtClean="0">
                <a:solidFill>
                  <a:schemeClr val="tx1">
                    <a:lumMod val="95000"/>
                  </a:schemeClr>
                </a:solidFill>
              </a:rPr>
              <a:t>              </a:t>
            </a:r>
            <a:r>
              <a:rPr lang="en-US" altLang="zh-TW" sz="1800" dirty="0" err="1" smtClean="0">
                <a:solidFill>
                  <a:schemeClr val="tx1">
                    <a:lumMod val="95000"/>
                  </a:schemeClr>
                </a:solidFill>
              </a:rPr>
              <a:t>System.out.println</a:t>
            </a:r>
            <a:r>
              <a:rPr lang="en-US" altLang="zh-TW" sz="1800" dirty="0" smtClean="0">
                <a:solidFill>
                  <a:schemeClr val="tx1">
                    <a:lumMod val="95000"/>
                  </a:schemeClr>
                </a:solidFill>
              </a:rPr>
              <a:t>(“Hello World!”) </a:t>
            </a:r>
          </a:p>
          <a:p>
            <a:pPr>
              <a:buNone/>
            </a:pPr>
            <a:r>
              <a:rPr lang="en-US" altLang="zh-TW" sz="1800" dirty="0" smtClean="0">
                <a:solidFill>
                  <a:schemeClr val="tx1">
                    <a:lumMod val="95000"/>
                  </a:schemeClr>
                </a:solidFill>
              </a:rPr>
              <a:t>                                                                     ^</a:t>
            </a:r>
          </a:p>
          <a:p>
            <a:pPr>
              <a:buNone/>
            </a:pPr>
            <a:r>
              <a:rPr lang="en-US" altLang="zh-TW" sz="1800" dirty="0" smtClean="0">
                <a:solidFill>
                  <a:schemeClr val="tx1">
                    <a:lumMod val="95000"/>
                  </a:schemeClr>
                </a:solidFill>
              </a:rPr>
              <a:t>1 error</a:t>
            </a:r>
          </a:p>
          <a:p>
            <a:pPr>
              <a:buNone/>
            </a:pPr>
            <a:r>
              <a:rPr lang="en-US" altLang="zh-TW" sz="1800" dirty="0" smtClean="0">
                <a:solidFill>
                  <a:schemeClr val="tx1">
                    <a:lumMod val="95000"/>
                  </a:schemeClr>
                </a:solidFill>
              </a:rPr>
              <a:t>c:\&gt; dir</a:t>
            </a:r>
          </a:p>
          <a:p>
            <a:pPr>
              <a:buNone/>
            </a:pPr>
            <a:r>
              <a:rPr lang="en-US" altLang="zh-TW" sz="1800" dirty="0" smtClean="0">
                <a:solidFill>
                  <a:schemeClr val="tx1">
                    <a:lumMod val="95000"/>
                  </a:schemeClr>
                </a:solidFill>
              </a:rPr>
              <a:t>1/09/2014  11:30       HelloWorld.java</a:t>
            </a:r>
          </a:p>
          <a:p>
            <a:pPr>
              <a:buNone/>
            </a:pPr>
            <a:r>
              <a:rPr lang="en-US" altLang="zh-TW" sz="1800" dirty="0" smtClean="0">
                <a:solidFill>
                  <a:schemeClr val="tx1">
                    <a:lumMod val="95000"/>
                  </a:schemeClr>
                </a:solidFill>
              </a:rPr>
              <a:t>c:\&gt;</a:t>
            </a:r>
          </a:p>
          <a:p>
            <a:pPr>
              <a:buNone/>
            </a:pPr>
            <a:endParaRPr lang="zh-TW" altLang="en-US" sz="1800" dirty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65204"/>
            <a:ext cx="4449125" cy="150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55455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71CC-1411-4F60-B2D9-00EA26C20D76}" type="slidenum">
              <a:rPr lang="en-US" altLang="zh-TW" smtClean="0"/>
              <a:pPr/>
              <a:t>24</a:t>
            </a:fld>
            <a:endParaRPr lang="en-US" altLang="zh-TW"/>
          </a:p>
        </p:txBody>
      </p:sp>
      <p:sp>
        <p:nvSpPr>
          <p:cNvPr id="6" name="圓角矩形 5"/>
          <p:cNvSpPr/>
          <p:nvPr/>
        </p:nvSpPr>
        <p:spPr bwMode="auto">
          <a:xfrm>
            <a:off x="467544" y="2276872"/>
            <a:ext cx="1368152" cy="57606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None/>
              <a:tabLst/>
            </a:pP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0"/>
                <a:cs typeface="Arial Unicode MS" pitchFamily="34" charset="-120"/>
              </a:rPr>
              <a:t>Edit</a:t>
            </a:r>
            <a:endParaRPr kumimoji="1" lang="zh-TW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7" name="圓角矩形 6"/>
          <p:cNvSpPr/>
          <p:nvPr/>
        </p:nvSpPr>
        <p:spPr bwMode="auto">
          <a:xfrm>
            <a:off x="467544" y="3501008"/>
            <a:ext cx="1368152" cy="57606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None/>
              <a:tabLst/>
            </a:pP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0"/>
                <a:cs typeface="Arial Unicode MS" pitchFamily="34" charset="-120"/>
              </a:rPr>
              <a:t>Compile</a:t>
            </a:r>
            <a:endParaRPr kumimoji="1" lang="zh-TW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8" name="圓角矩形 7"/>
          <p:cNvSpPr/>
          <p:nvPr/>
        </p:nvSpPr>
        <p:spPr bwMode="auto">
          <a:xfrm>
            <a:off x="467544" y="4725144"/>
            <a:ext cx="1368152" cy="57606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None/>
              <a:tabLst/>
            </a:pP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0"/>
                <a:cs typeface="Arial Unicode MS" pitchFamily="34" charset="-120"/>
              </a:rPr>
              <a:t>Execute</a:t>
            </a:r>
            <a:endParaRPr kumimoji="1" lang="zh-TW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2123728" y="2276872"/>
            <a:ext cx="3448573" cy="576064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noAutofit/>
          </a:bodyPr>
          <a:lstStyle/>
          <a:p>
            <a:pPr>
              <a:buNone/>
            </a:pPr>
            <a:r>
              <a:rPr lang="en-US" altLang="zh-TW" sz="1800" dirty="0" smtClean="0"/>
              <a:t>c:\&gt;  </a:t>
            </a:r>
            <a:r>
              <a:rPr lang="en-US" altLang="zh-TW" sz="1800" dirty="0" err="1" smtClean="0"/>
              <a:t>textpad</a:t>
            </a:r>
            <a:r>
              <a:rPr lang="en-US" altLang="zh-TW" sz="1800" dirty="0" smtClean="0"/>
              <a:t> HelloWorld.java</a:t>
            </a:r>
            <a:endParaRPr lang="zh-TW" altLang="en-US" sz="18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5585000" y="3789040"/>
            <a:ext cx="2155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TW" sz="1800" b="1" dirty="0" smtClean="0">
                <a:solidFill>
                  <a:srgbClr val="FF0000"/>
                </a:solidFill>
              </a:rPr>
              <a:t>Compilation Error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5580112" y="5075892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TW" sz="1800" b="1" dirty="0" smtClean="0">
                <a:solidFill>
                  <a:srgbClr val="FF0000"/>
                </a:solidFill>
              </a:rPr>
              <a:t>Execution Error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2123728" y="3501008"/>
            <a:ext cx="3448573" cy="576064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noAutofit/>
          </a:bodyPr>
          <a:lstStyle/>
          <a:p>
            <a:pPr>
              <a:buNone/>
            </a:pPr>
            <a:r>
              <a:rPr lang="en-US" altLang="zh-TW" sz="1800" dirty="0" smtClean="0"/>
              <a:t>c:\&gt;  </a:t>
            </a:r>
            <a:r>
              <a:rPr lang="en-US" altLang="zh-TW" sz="1800" dirty="0" err="1" smtClean="0"/>
              <a:t>javac</a:t>
            </a:r>
            <a:r>
              <a:rPr lang="en-US" altLang="zh-TW" sz="1800" dirty="0" smtClean="0"/>
              <a:t> HelloWorld.java</a:t>
            </a:r>
            <a:endParaRPr lang="zh-TW" altLang="en-US" sz="18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2123728" y="4725144"/>
            <a:ext cx="3448573" cy="72008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noAutofit/>
          </a:bodyPr>
          <a:lstStyle/>
          <a:p>
            <a:pPr>
              <a:buNone/>
            </a:pPr>
            <a:r>
              <a:rPr lang="en-US" altLang="zh-TW" sz="1800" dirty="0" smtClean="0"/>
              <a:t>c:\&gt;  java </a:t>
            </a:r>
            <a:r>
              <a:rPr lang="en-US" altLang="zh-TW" sz="1800" dirty="0" err="1" smtClean="0"/>
              <a:t>HelloWorld</a:t>
            </a:r>
            <a:endParaRPr lang="en-US" altLang="zh-TW" sz="1800" dirty="0" smtClean="0"/>
          </a:p>
          <a:p>
            <a:pPr>
              <a:buNone/>
            </a:pPr>
            <a:r>
              <a:rPr lang="en-US" altLang="zh-TW" sz="1800" dirty="0" smtClean="0"/>
              <a:t>Hello World!</a:t>
            </a:r>
            <a:endParaRPr lang="zh-TW" altLang="en-US" sz="1800" dirty="0"/>
          </a:p>
        </p:txBody>
      </p:sp>
      <p:sp>
        <p:nvSpPr>
          <p:cNvPr id="22" name="向下箭號 21"/>
          <p:cNvSpPr/>
          <p:nvPr/>
        </p:nvSpPr>
        <p:spPr bwMode="auto">
          <a:xfrm>
            <a:off x="971600" y="2852936"/>
            <a:ext cx="412624" cy="648072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None/>
              <a:tabLst/>
            </a:pPr>
            <a:endParaRPr kumimoji="1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23" name="向下箭號 22"/>
          <p:cNvSpPr/>
          <p:nvPr/>
        </p:nvSpPr>
        <p:spPr bwMode="auto">
          <a:xfrm>
            <a:off x="971600" y="4077072"/>
            <a:ext cx="412624" cy="648072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None/>
              <a:tabLst/>
            </a:pPr>
            <a:endParaRPr kumimoji="1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0"/>
              <a:cs typeface="Arial Unicode MS" pitchFamily="34" charset="-120"/>
            </a:endParaRPr>
          </a:p>
        </p:txBody>
      </p:sp>
      <p:cxnSp>
        <p:nvCxnSpPr>
          <p:cNvPr id="25" name="肘形接點 24"/>
          <p:cNvCxnSpPr>
            <a:stCxn id="17" idx="3"/>
            <a:endCxn id="9" idx="3"/>
          </p:cNvCxnSpPr>
          <p:nvPr/>
        </p:nvCxnSpPr>
        <p:spPr bwMode="auto">
          <a:xfrm flipV="1">
            <a:off x="5572301" y="2564904"/>
            <a:ext cx="12700" cy="2520280"/>
          </a:xfrm>
          <a:prstGeom prst="bentConnector3">
            <a:avLst>
              <a:gd name="adj1" fmla="val 18517244"/>
            </a:avLst>
          </a:prstGeom>
          <a:ln>
            <a:solidFill>
              <a:srgbClr val="006600"/>
            </a:solidFill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肘形接點 27"/>
          <p:cNvCxnSpPr>
            <a:stCxn id="16" idx="3"/>
            <a:endCxn id="9" idx="3"/>
          </p:cNvCxnSpPr>
          <p:nvPr/>
        </p:nvCxnSpPr>
        <p:spPr bwMode="auto">
          <a:xfrm flipV="1">
            <a:off x="5572301" y="2564904"/>
            <a:ext cx="12700" cy="1224136"/>
          </a:xfrm>
          <a:prstGeom prst="bentConnector3">
            <a:avLst>
              <a:gd name="adj1" fmla="val 6157898"/>
            </a:avLst>
          </a:prstGeom>
          <a:ln>
            <a:solidFill>
              <a:srgbClr val="006600"/>
            </a:solidFill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274999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Java class library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43608" y="1628800"/>
            <a:ext cx="7128792" cy="1368152"/>
          </a:xfrm>
        </p:spPr>
        <p:txBody>
          <a:bodyPr/>
          <a:lstStyle/>
          <a:p>
            <a:r>
              <a:rPr lang="en-US" altLang="zh-TW" dirty="0" smtClean="0"/>
              <a:t>Java already provides a huge library (more than 3000 ready-for-use classes in J2SE 7)</a:t>
            </a:r>
          </a:p>
        </p:txBody>
      </p:sp>
      <p:sp>
        <p:nvSpPr>
          <p:cNvPr id="8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899592" y="6248400"/>
            <a:ext cx="3240360" cy="304800"/>
          </a:xfrm>
        </p:spPr>
        <p:txBody>
          <a:bodyPr/>
          <a:lstStyle/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9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7543800" y="6248400"/>
            <a:ext cx="685800" cy="304800"/>
          </a:xfrm>
        </p:spPr>
        <p:txBody>
          <a:bodyPr/>
          <a:lstStyle/>
          <a:p>
            <a:fld id="{F8AE71CC-1411-4F60-B2D9-00EA26C20D76}" type="slidenum">
              <a:rPr lang="en-US" altLang="zh-TW" smtClean="0"/>
              <a:pPr/>
              <a:t>25</a:t>
            </a:fld>
            <a:endParaRPr lang="en-US" altLang="zh-TW"/>
          </a:p>
        </p:txBody>
      </p:sp>
      <p:sp>
        <p:nvSpPr>
          <p:cNvPr id="10" name="內容版面配置區 2"/>
          <p:cNvSpPr txBox="1">
            <a:spLocks/>
          </p:cNvSpPr>
          <p:nvPr/>
        </p:nvSpPr>
        <p:spPr bwMode="auto">
          <a:xfrm>
            <a:off x="1043608" y="2636912"/>
            <a:ext cx="3456384" cy="3744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ct val="0"/>
              </a:spcAft>
              <a:buClr>
                <a:schemeClr val="bg1"/>
              </a:buClr>
              <a:buSzPct val="140000"/>
              <a:buFontTx/>
              <a:buBlip>
                <a:blip r:embed="rId2"/>
              </a:buBlip>
              <a:defRPr sz="240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1" fontAlgn="base" hangingPunct="1">
              <a:spcBef>
                <a:spcPts val="1200"/>
              </a:spcBef>
              <a:spcAft>
                <a:spcPct val="0"/>
              </a:spcAft>
              <a:buClr>
                <a:schemeClr val="bg1"/>
              </a:buClr>
              <a:buChar char="•"/>
              <a:defRPr sz="2000"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2pPr>
            <a:lvl3pPr marL="1085850" indent="-228600" algn="l" rtl="0" eaLnBrk="1" fontAlgn="base" hangingPunct="1">
              <a:spcBef>
                <a:spcPts val="1200"/>
              </a:spcBef>
              <a:spcAft>
                <a:spcPct val="0"/>
              </a:spcAft>
              <a:buClr>
                <a:schemeClr val="bg1"/>
              </a:buClr>
              <a:buChar char="•"/>
              <a:defRPr sz="1800"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3pPr>
            <a:lvl4pPr marL="1428750" indent="-228600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bg1"/>
              </a:buClr>
              <a:buChar char="•"/>
              <a:defRPr sz="1600"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4pPr>
            <a:lvl5pPr marL="1771650" indent="-228600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bg1"/>
              </a:buClr>
              <a:buChar char="•"/>
              <a:defRPr sz="1400"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5pPr>
            <a:lvl6pPr marL="22288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1600">
                <a:solidFill>
                  <a:schemeClr val="bg1"/>
                </a:solidFill>
                <a:latin typeface="+mn-lt"/>
              </a:defRPr>
            </a:lvl6pPr>
            <a:lvl7pPr marL="26860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1600">
                <a:solidFill>
                  <a:schemeClr val="bg1"/>
                </a:solidFill>
                <a:latin typeface="+mn-lt"/>
              </a:defRPr>
            </a:lvl7pPr>
            <a:lvl8pPr marL="31432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1600">
                <a:solidFill>
                  <a:schemeClr val="bg1"/>
                </a:solidFill>
                <a:latin typeface="+mn-lt"/>
              </a:defRPr>
            </a:lvl8pPr>
            <a:lvl9pPr marL="3600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1600">
                <a:solidFill>
                  <a:schemeClr val="bg1"/>
                </a:solidFill>
                <a:latin typeface="+mn-lt"/>
              </a:defRPr>
            </a:lvl9pPr>
          </a:lstStyle>
          <a:p>
            <a:r>
              <a:rPr lang="en-US" altLang="zh-TW" kern="0" dirty="0" smtClean="0"/>
              <a:t>Collectively, known as Java APIs </a:t>
            </a:r>
            <a:r>
              <a:rPr lang="en-US" altLang="zh-TW" b="1" kern="0" dirty="0" smtClean="0">
                <a:solidFill>
                  <a:srgbClr val="0033CC"/>
                </a:solidFill>
              </a:rPr>
              <a:t>A</a:t>
            </a:r>
            <a:r>
              <a:rPr lang="en-US" altLang="zh-TW" kern="0" dirty="0" smtClean="0"/>
              <a:t>pplication </a:t>
            </a:r>
            <a:r>
              <a:rPr lang="en-US" altLang="zh-TW" b="1" kern="0" dirty="0">
                <a:solidFill>
                  <a:srgbClr val="0033CC"/>
                </a:solidFill>
              </a:rPr>
              <a:t>P</a:t>
            </a:r>
            <a:r>
              <a:rPr lang="en-US" altLang="zh-TW" kern="0" dirty="0" smtClean="0"/>
              <a:t>rogramming </a:t>
            </a:r>
            <a:r>
              <a:rPr lang="en-US" altLang="zh-TW" b="1" kern="0" dirty="0">
                <a:solidFill>
                  <a:srgbClr val="0033CC"/>
                </a:solidFill>
              </a:rPr>
              <a:t>I</a:t>
            </a:r>
            <a:r>
              <a:rPr lang="en-US" altLang="zh-TW" kern="0" dirty="0" smtClean="0"/>
              <a:t>nterfaces</a:t>
            </a: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60640" y="2578640"/>
            <a:ext cx="4839344" cy="3911622"/>
          </a:xfrm>
          <a:prstGeom prst="rect">
            <a:avLst/>
          </a:prstGeom>
          <a:noFill/>
          <a:ln w="25400" cap="flat" cmpd="sng" algn="ctr">
            <a:noFill/>
            <a:prstDash val="solid"/>
            <a:miter lim="800000"/>
            <a:headEnd/>
            <a:tailEnd/>
          </a:ln>
          <a:effectLst>
            <a:outerShdw blurRad="127000" dist="38100" dir="8100000" sx="101000" sy="101000" algn="tr" rotWithShape="0">
              <a:srgbClr val="0033CC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66915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IDE for Java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9592" y="1752600"/>
            <a:ext cx="7128792" cy="4340696"/>
          </a:xfrm>
        </p:spPr>
        <p:txBody>
          <a:bodyPr/>
          <a:lstStyle/>
          <a:p>
            <a:r>
              <a:rPr lang="en-US" altLang="zh-TW" dirty="0" smtClean="0"/>
              <a:t>IDE (</a:t>
            </a:r>
            <a:r>
              <a:rPr lang="en-US" altLang="zh-TW" dirty="0" smtClean="0">
                <a:solidFill>
                  <a:srgbClr val="0000FF"/>
                </a:solidFill>
              </a:rPr>
              <a:t>Integrated Development Environment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smtClean="0"/>
              <a:t>A tool that helps programmer to develop and debug his/her programs. </a:t>
            </a:r>
          </a:p>
          <a:p>
            <a:pPr lvl="1"/>
            <a:r>
              <a:rPr lang="en-US" altLang="zh-TW" b="1" dirty="0" err="1" smtClean="0">
                <a:latin typeface="Arial Narrow" pitchFamily="34" charset="0"/>
              </a:rPr>
              <a:t>Netbeans</a:t>
            </a:r>
            <a:r>
              <a:rPr lang="en-US" altLang="zh-TW" dirty="0" smtClean="0"/>
              <a:t> (from Sun, thus Oracle)</a:t>
            </a:r>
          </a:p>
          <a:p>
            <a:pPr lvl="1"/>
            <a:r>
              <a:rPr lang="en-US" altLang="zh-TW" b="1" dirty="0" err="1" smtClean="0">
                <a:latin typeface="Arial Narrow" pitchFamily="34" charset="0"/>
              </a:rPr>
              <a:t>Jdeveloper</a:t>
            </a:r>
            <a:r>
              <a:rPr lang="en-US" altLang="zh-TW" dirty="0" smtClean="0"/>
              <a:t> (from Oracle)</a:t>
            </a:r>
          </a:p>
          <a:p>
            <a:pPr lvl="1"/>
            <a:r>
              <a:rPr lang="en-US" altLang="zh-TW" b="1" dirty="0" err="1" smtClean="0">
                <a:latin typeface="Arial Narrow" pitchFamily="34" charset="0"/>
              </a:rPr>
              <a:t>JBuilder</a:t>
            </a:r>
            <a:r>
              <a:rPr lang="en-US" altLang="zh-TW" dirty="0" smtClean="0"/>
              <a:t> (from Borland)</a:t>
            </a:r>
          </a:p>
          <a:p>
            <a:pPr lvl="1"/>
            <a:r>
              <a:rPr lang="en-US" altLang="zh-TW" b="1" dirty="0" smtClean="0">
                <a:latin typeface="Arial Narrow" pitchFamily="34" charset="0"/>
              </a:rPr>
              <a:t>Eclipse</a:t>
            </a:r>
            <a:r>
              <a:rPr lang="en-US" altLang="zh-TW" dirty="0" smtClean="0"/>
              <a:t> (An IDE that supports </a:t>
            </a:r>
            <a:br>
              <a:rPr lang="en-US" altLang="zh-TW" dirty="0" smtClean="0"/>
            </a:br>
            <a:r>
              <a:rPr lang="en-US" altLang="zh-TW" dirty="0" smtClean="0"/>
              <a:t>many different programming </a:t>
            </a:r>
            <a:br>
              <a:rPr lang="en-US" altLang="zh-TW" dirty="0" smtClean="0"/>
            </a:br>
            <a:r>
              <a:rPr lang="en-US" altLang="zh-TW" dirty="0" smtClean="0"/>
              <a:t>languages, not just Java)</a:t>
            </a:r>
            <a:endParaRPr lang="zh-TW" altLang="en-US" dirty="0"/>
          </a:p>
        </p:txBody>
      </p:sp>
      <p:sp>
        <p:nvSpPr>
          <p:cNvPr id="8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899592" y="6248400"/>
            <a:ext cx="3240360" cy="304800"/>
          </a:xfrm>
        </p:spPr>
        <p:txBody>
          <a:bodyPr/>
          <a:lstStyle/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9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7543800" y="6248400"/>
            <a:ext cx="685800" cy="304800"/>
          </a:xfrm>
        </p:spPr>
        <p:txBody>
          <a:bodyPr/>
          <a:lstStyle/>
          <a:p>
            <a:fld id="{F8AE71CC-1411-4F60-B2D9-00EA26C20D76}" type="slidenum">
              <a:rPr lang="en-US" altLang="zh-TW" smtClean="0"/>
              <a:pPr/>
              <a:t>26</a:t>
            </a:fld>
            <a:endParaRPr lang="en-US" altLang="zh-TW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5" y="3429000"/>
            <a:ext cx="3975547" cy="3281550"/>
          </a:xfrm>
          <a:prstGeom prst="rect">
            <a:avLst/>
          </a:prstGeom>
          <a:noFill/>
          <a:ln w="25400" cap="flat" cmpd="sng" algn="ctr">
            <a:noFill/>
            <a:prstDash val="solid"/>
            <a:miter lim="800000"/>
            <a:headEnd/>
            <a:tailEnd/>
          </a:ln>
          <a:effectLst>
            <a:outerShdw blurRad="127000" dist="38100" dir="8100000" sx="101000" sy="101000" algn="tr" rotWithShape="0">
              <a:srgbClr val="0033CC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群組 5"/>
          <p:cNvGrpSpPr/>
          <p:nvPr/>
        </p:nvGrpSpPr>
        <p:grpSpPr>
          <a:xfrm>
            <a:off x="611560" y="5556686"/>
            <a:ext cx="3096344" cy="896650"/>
            <a:chOff x="1187624" y="4221088"/>
            <a:chExt cx="3096344" cy="896650"/>
          </a:xfrm>
        </p:grpSpPr>
        <p:sp>
          <p:nvSpPr>
            <p:cNvPr id="5" name="橢圓 4"/>
            <p:cNvSpPr/>
            <p:nvPr/>
          </p:nvSpPr>
          <p:spPr bwMode="auto">
            <a:xfrm>
              <a:off x="1187624" y="4221088"/>
              <a:ext cx="3096344" cy="89665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HK" sz="3200" b="0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</a:rPr>
                <a:t>Eclipse</a:t>
              </a:r>
              <a:endParaRPr kumimoji="0" lang="zh-HK" altLang="en-US" sz="32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endParaRPr>
            </a:p>
          </p:txBody>
        </p:sp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100000" l="0" r="100000">
                          <a14:backgroundMark x1="5747" y1="9756" x2="5747" y2="9756"/>
                          <a14:backgroundMark x1="8046" y1="8537" x2="8046" y2="8537"/>
                          <a14:backgroundMark x1="8046" y1="20732" x2="8046" y2="20732"/>
                          <a14:backgroundMark x1="14943" y1="13415" x2="14943" y2="13415"/>
                          <a14:backgroundMark x1="19540" y1="9756" x2="19540" y2="9756"/>
                          <a14:backgroundMark x1="24138" y1="4878" x2="24138" y2="4878"/>
                          <a14:backgroundMark x1="5747" y1="30488" x2="5747" y2="30488"/>
                          <a14:backgroundMark x1="5747" y1="71951" x2="5747" y2="71951"/>
                          <a14:backgroundMark x1="2299" y1="51220" x2="2299" y2="51220"/>
                          <a14:backgroundMark x1="2299" y1="37805" x2="2299" y2="37805"/>
                          <a14:backgroundMark x1="9195" y1="76829" x2="9195" y2="76829"/>
                          <a14:backgroundMark x1="13793" y1="82927" x2="13793" y2="82927"/>
                          <a14:backgroundMark x1="19540" y1="89024" x2="19540" y2="89024"/>
                          <a14:backgroundMark x1="29885" y1="93902" x2="29885" y2="93902"/>
                          <a14:backgroundMark x1="36782" y1="97561" x2="36782" y2="97561"/>
                          <a14:backgroundMark x1="17241" y1="93902" x2="17241" y2="93902"/>
                          <a14:backgroundMark x1="9195" y1="84146" x2="9195" y2="84146"/>
                          <a14:backgroundMark x1="3448" y1="92683" x2="3448" y2="92683"/>
                          <a14:backgroundMark x1="9195" y1="93902" x2="9195" y2="93902"/>
                          <a14:backgroundMark x1="19540" y1="97561" x2="21839" y2="97561"/>
                          <a14:backgroundMark x1="27586" y1="97561" x2="27586" y2="97561"/>
                          <a14:backgroundMark x1="63218" y1="97561" x2="63218" y2="97561"/>
                          <a14:backgroundMark x1="67816" y1="97561" x2="68966" y2="97561"/>
                          <a14:backgroundMark x1="73563" y1="97561" x2="73563" y2="97561"/>
                          <a14:backgroundMark x1="79310" y1="92683" x2="79310" y2="92683"/>
                          <a14:backgroundMark x1="83908" y1="91463" x2="83908" y2="91463"/>
                          <a14:backgroundMark x1="90805" y1="84146" x2="90805" y2="84146"/>
                          <a14:backgroundMark x1="94253" y1="76829" x2="95402" y2="75610"/>
                          <a14:backgroundMark x1="95402" y1="70732" x2="95402" y2="70732"/>
                          <a14:backgroundMark x1="97701" y1="63415" x2="97701" y2="63415"/>
                          <a14:backgroundMark x1="97701" y1="58537" x2="97701" y2="58537"/>
                          <a14:backgroundMark x1="97701" y1="52439" x2="97701" y2="52439"/>
                          <a14:backgroundMark x1="97701" y1="46341" x2="97701" y2="46341"/>
                          <a14:backgroundMark x1="64368" y1="2439" x2="64368" y2="2439"/>
                          <a14:backgroundMark x1="74713" y1="8537" x2="74713" y2="8537"/>
                          <a14:backgroundMark x1="82759" y1="12195" x2="82759" y2="12195"/>
                          <a14:backgroundMark x1="86207" y1="15854" x2="86207" y2="15854"/>
                          <a14:backgroundMark x1="93103" y1="25610" x2="91954" y2="26829"/>
                          <a14:backgroundMark x1="96552" y1="34146" x2="96552" y2="34146"/>
                          <a14:backgroundMark x1="89655" y1="20732" x2="89655" y2="20732"/>
                          <a14:backgroundMark x1="93103" y1="7317" x2="93103" y2="7317"/>
                          <a14:backgroundMark x1="94253" y1="12195" x2="94253" y2="12195"/>
                          <a14:backgroundMark x1="97701" y1="18293" x2="97701" y2="18293"/>
                          <a14:backgroundMark x1="87356" y1="12195" x2="87356" y2="12195"/>
                          <a14:backgroundMark x1="77011" y1="8537" x2="77011" y2="8537"/>
                          <a14:backgroundMark x1="72414" y1="4878" x2="72414" y2="4878"/>
                          <a14:backgroundMark x1="82759" y1="4878" x2="82759" y2="4878"/>
                          <a14:backgroundMark x1="90805" y1="4878" x2="90805" y2="4878"/>
                          <a14:backgroundMark x1="95402" y1="4878" x2="95402" y2="4878"/>
                          <a14:backgroundMark x1="96552" y1="28049" x2="96552" y2="28049"/>
                          <a14:backgroundMark x1="93103" y1="29268" x2="93103" y2="29268"/>
                          <a14:backgroundMark x1="97701" y1="37805" x2="97701" y2="37805"/>
                          <a14:backgroundMark x1="83908" y1="86585" x2="83908" y2="86585"/>
                          <a14:backgroundMark x1="86207" y1="86585" x2="86207" y2="86585"/>
                          <a14:backgroundMark x1="93103" y1="87805" x2="93103" y2="87805"/>
                          <a14:backgroundMark x1="93103" y1="93902" x2="93103" y2="93902"/>
                          <a14:backgroundMark x1="89655" y1="92683" x2="89655" y2="92683"/>
                          <a14:backgroundMark x1="86207" y1="95122" x2="86207" y2="95122"/>
                          <a14:backgroundMark x1="3448" y1="60976" x2="3448" y2="60976"/>
                          <a14:backgroundMark x1="3448" y1="58537" x2="3448" y2="58537"/>
                          <a14:backgroundMark x1="3448" y1="47561" x2="3448" y2="4756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78125" y="4400921"/>
              <a:ext cx="629779" cy="5935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821197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IVE\11-12 Semester I\ICT4523S - Software Quality and Project Management\Lecture Notes\D1 - Software Testing techniques\picture\k238455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564904"/>
            <a:ext cx="1920533" cy="1739776"/>
          </a:xfrm>
          <a:prstGeom prst="rect">
            <a:avLst/>
          </a:prstGeom>
          <a:noFill/>
        </p:spPr>
      </p:pic>
      <p:sp>
        <p:nvSpPr>
          <p:cNvPr id="4" name="矩形 3"/>
          <p:cNvSpPr/>
          <p:nvPr/>
        </p:nvSpPr>
        <p:spPr bwMode="auto">
          <a:xfrm>
            <a:off x="1835695" y="3366000"/>
            <a:ext cx="6547221" cy="658800"/>
          </a:xfrm>
          <a:prstGeom prst="rect">
            <a:avLst/>
          </a:prstGeom>
          <a:solidFill>
            <a:srgbClr val="C9E28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 smtClean="0">
                <a:solidFill>
                  <a:srgbClr val="006600"/>
                </a:solidFill>
                <a:effectLst>
                  <a:reflection blurRad="6350" stA="55000" endA="300" endPos="45500" dir="5400000" sy="-100000" algn="bl" rotWithShape="0"/>
                </a:effectLst>
              </a:rPr>
              <a:t>Part 4 – Some more details on Java programs</a:t>
            </a:r>
            <a:endParaRPr kumimoji="0" lang="zh-TW" altLang="en-US" b="0" i="0" u="none" strike="noStrike" cap="none" normalizeH="0" baseline="0" dirty="0" smtClean="0">
              <a:ln>
                <a:noFill/>
              </a:ln>
              <a:solidFill>
                <a:srgbClr val="006600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F94EC-11C1-42CB-9295-13A06D773171}" type="slidenum">
              <a:rPr lang="en-US" altLang="zh-TW" smtClean="0"/>
              <a:pPr/>
              <a:t>27</a:t>
            </a:fld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9441224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Java Program Structure</a:t>
            </a:r>
            <a:endParaRPr lang="zh-HK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71CC-1411-4F60-B2D9-00EA26C20D76}" type="slidenum">
              <a:rPr lang="en-US" altLang="zh-TW" smtClean="0"/>
              <a:pPr/>
              <a:t>28</a:t>
            </a:fld>
            <a:endParaRPr lang="en-US" altLang="zh-TW"/>
          </a:p>
        </p:txBody>
      </p:sp>
      <p:sp>
        <p:nvSpPr>
          <p:cNvPr id="31" name="Text Box 3"/>
          <p:cNvSpPr txBox="1">
            <a:spLocks noChangeArrowheads="1"/>
          </p:cNvSpPr>
          <p:nvPr/>
        </p:nvSpPr>
        <p:spPr bwMode="auto">
          <a:xfrm>
            <a:off x="898525" y="1831975"/>
            <a:ext cx="7705725" cy="3413125"/>
          </a:xfrm>
          <a:prstGeom prst="rect">
            <a:avLst/>
          </a:prstGeom>
          <a:noFill/>
          <a:ln w="25400">
            <a:solidFill>
              <a:srgbClr val="00008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endParaRPr kumimoji="1" lang="en-US" altLang="zh-TW" sz="1800" dirty="0">
              <a:solidFill>
                <a:srgbClr val="000000"/>
              </a:solidFill>
              <a:latin typeface="Tahoma" pitchFamily="34" charset="0"/>
              <a:ea typeface="新細明體" pitchFamily="18" charset="-120"/>
              <a:cs typeface="Arial Unicode MS" pitchFamily="34" charset="-120"/>
            </a:endParaRPr>
          </a:p>
          <a:p>
            <a:r>
              <a:rPr kumimoji="1" lang="en-US" altLang="zh-TW" sz="1800" dirty="0">
                <a:solidFill>
                  <a:srgbClr val="000000"/>
                </a:solidFill>
                <a:latin typeface="Tahoma" pitchFamily="34" charset="0"/>
                <a:ea typeface="新細明體" pitchFamily="18" charset="-120"/>
                <a:cs typeface="Arial Unicode MS" pitchFamily="34" charset="-120"/>
              </a:rPr>
              <a:t>/*</a:t>
            </a:r>
          </a:p>
          <a:p>
            <a:r>
              <a:rPr kumimoji="1" lang="en-US" altLang="zh-TW" sz="1800" dirty="0">
                <a:solidFill>
                  <a:srgbClr val="000000"/>
                </a:solidFill>
                <a:latin typeface="Tahoma" pitchFamily="34" charset="0"/>
                <a:ea typeface="新細明體" pitchFamily="18" charset="-120"/>
                <a:cs typeface="Arial Unicode MS" pitchFamily="34" charset="-120"/>
              </a:rPr>
              <a:t> * The </a:t>
            </a:r>
            <a:r>
              <a:rPr kumimoji="1" lang="en-US" altLang="zh-TW" sz="1800" dirty="0" err="1">
                <a:solidFill>
                  <a:srgbClr val="000000"/>
                </a:solidFill>
                <a:latin typeface="Tahoma" pitchFamily="34" charset="0"/>
                <a:ea typeface="新細明體" pitchFamily="18" charset="-120"/>
                <a:cs typeface="Arial Unicode MS" pitchFamily="34" charset="-120"/>
              </a:rPr>
              <a:t>HelloWorld</a:t>
            </a:r>
            <a:r>
              <a:rPr kumimoji="1" lang="en-US" altLang="zh-TW" sz="1800" dirty="0">
                <a:solidFill>
                  <a:srgbClr val="000000"/>
                </a:solidFill>
                <a:latin typeface="Tahoma" pitchFamily="34" charset="0"/>
                <a:ea typeface="新細明體" pitchFamily="18" charset="-120"/>
                <a:cs typeface="Arial Unicode MS" pitchFamily="34" charset="-120"/>
              </a:rPr>
              <a:t> Application</a:t>
            </a:r>
          </a:p>
          <a:p>
            <a:r>
              <a:rPr kumimoji="1" lang="en-US" altLang="zh-TW" sz="1800" dirty="0">
                <a:solidFill>
                  <a:srgbClr val="000000"/>
                </a:solidFill>
                <a:latin typeface="Tahoma" pitchFamily="34" charset="0"/>
                <a:ea typeface="新細明體" pitchFamily="18" charset="-120"/>
                <a:cs typeface="Arial Unicode MS" pitchFamily="34" charset="-120"/>
              </a:rPr>
              <a:t> */</a:t>
            </a:r>
          </a:p>
          <a:p>
            <a:endParaRPr kumimoji="1" lang="en-US" altLang="zh-TW" sz="1800" dirty="0">
              <a:solidFill>
                <a:srgbClr val="000000"/>
              </a:solidFill>
              <a:latin typeface="Tahoma" pitchFamily="34" charset="0"/>
              <a:ea typeface="新細明體" pitchFamily="18" charset="-120"/>
              <a:cs typeface="Arial Unicode MS" pitchFamily="34" charset="-120"/>
            </a:endParaRPr>
          </a:p>
          <a:p>
            <a:r>
              <a:rPr kumimoji="1" lang="en-US" altLang="zh-TW" sz="1800" dirty="0">
                <a:solidFill>
                  <a:srgbClr val="000000"/>
                </a:solidFill>
                <a:latin typeface="Tahoma" pitchFamily="34" charset="0"/>
                <a:ea typeface="新細明體" pitchFamily="18" charset="-120"/>
                <a:cs typeface="Arial Unicode MS" pitchFamily="34" charset="-120"/>
              </a:rPr>
              <a:t>public class </a:t>
            </a:r>
            <a:r>
              <a:rPr kumimoji="1" lang="en-US" altLang="zh-TW" sz="1800" dirty="0" err="1">
                <a:solidFill>
                  <a:srgbClr val="000000"/>
                </a:solidFill>
                <a:latin typeface="Tahoma" pitchFamily="34" charset="0"/>
                <a:ea typeface="新細明體" pitchFamily="18" charset="-120"/>
                <a:cs typeface="Arial Unicode MS" pitchFamily="34" charset="-120"/>
              </a:rPr>
              <a:t>HelloWorld</a:t>
            </a:r>
            <a:r>
              <a:rPr kumimoji="1" lang="en-US" altLang="zh-TW" sz="1800" dirty="0">
                <a:solidFill>
                  <a:srgbClr val="000000"/>
                </a:solidFill>
                <a:latin typeface="Tahoma" pitchFamily="34" charset="0"/>
                <a:ea typeface="新細明體" pitchFamily="18" charset="-120"/>
                <a:cs typeface="Arial Unicode MS" pitchFamily="34" charset="-120"/>
              </a:rPr>
              <a:t> {                                     </a:t>
            </a:r>
          </a:p>
          <a:p>
            <a:r>
              <a:rPr kumimoji="1" lang="en-US" altLang="zh-TW" sz="1800" dirty="0">
                <a:solidFill>
                  <a:srgbClr val="000000"/>
                </a:solidFill>
                <a:latin typeface="Tahoma" pitchFamily="34" charset="0"/>
                <a:ea typeface="新細明體" pitchFamily="18" charset="-120"/>
                <a:cs typeface="Arial Unicode MS" pitchFamily="34" charset="-120"/>
              </a:rPr>
              <a:t>    </a:t>
            </a:r>
          </a:p>
          <a:p>
            <a:r>
              <a:rPr kumimoji="1" lang="en-US" altLang="zh-TW" sz="1800" dirty="0">
                <a:solidFill>
                  <a:srgbClr val="000000"/>
                </a:solidFill>
                <a:latin typeface="Tahoma" pitchFamily="34" charset="0"/>
                <a:ea typeface="新細明體" pitchFamily="18" charset="-120"/>
                <a:cs typeface="Arial Unicode MS" pitchFamily="34" charset="-120"/>
              </a:rPr>
              <a:t>    public static void main(String [] </a:t>
            </a:r>
            <a:r>
              <a:rPr kumimoji="1" lang="en-US" altLang="zh-TW" sz="1800" dirty="0" err="1">
                <a:solidFill>
                  <a:srgbClr val="000000"/>
                </a:solidFill>
                <a:latin typeface="Tahoma" pitchFamily="34" charset="0"/>
                <a:ea typeface="新細明體" pitchFamily="18" charset="-120"/>
                <a:cs typeface="Arial Unicode MS" pitchFamily="34" charset="-120"/>
              </a:rPr>
              <a:t>argv</a:t>
            </a:r>
            <a:r>
              <a:rPr kumimoji="1" lang="en-US" altLang="zh-TW" sz="1800" dirty="0">
                <a:solidFill>
                  <a:srgbClr val="000000"/>
                </a:solidFill>
                <a:latin typeface="Tahoma" pitchFamily="34" charset="0"/>
                <a:ea typeface="新細明體" pitchFamily="18" charset="-120"/>
                <a:cs typeface="Arial Unicode MS" pitchFamily="34" charset="-120"/>
              </a:rPr>
              <a:t>)  </a:t>
            </a:r>
          </a:p>
          <a:p>
            <a:r>
              <a:rPr kumimoji="1" lang="en-US" altLang="zh-TW" sz="1800" dirty="0">
                <a:solidFill>
                  <a:srgbClr val="000000"/>
                </a:solidFill>
                <a:latin typeface="Tahoma" pitchFamily="34" charset="0"/>
                <a:ea typeface="新細明體" pitchFamily="18" charset="-120"/>
                <a:cs typeface="Arial Unicode MS" pitchFamily="34" charset="-120"/>
              </a:rPr>
              <a:t>    {</a:t>
            </a:r>
          </a:p>
          <a:p>
            <a:r>
              <a:rPr kumimoji="1" lang="en-US" altLang="zh-TW" sz="1800" dirty="0">
                <a:solidFill>
                  <a:srgbClr val="000000"/>
                </a:solidFill>
                <a:latin typeface="Tahoma" pitchFamily="34" charset="0"/>
                <a:ea typeface="新細明體" pitchFamily="18" charset="-120"/>
                <a:cs typeface="Arial Unicode MS" pitchFamily="34" charset="-120"/>
              </a:rPr>
              <a:t>        </a:t>
            </a:r>
            <a:r>
              <a:rPr kumimoji="1" lang="en-US" altLang="zh-TW" sz="1800" b="1" dirty="0" err="1">
                <a:solidFill>
                  <a:srgbClr val="660066"/>
                </a:solidFill>
                <a:latin typeface="Tahoma" pitchFamily="34" charset="0"/>
                <a:ea typeface="新細明體" pitchFamily="18" charset="-120"/>
                <a:cs typeface="Arial Unicode MS" pitchFamily="34" charset="-120"/>
              </a:rPr>
              <a:t>System.out.println</a:t>
            </a:r>
            <a:r>
              <a:rPr kumimoji="1" lang="en-US" altLang="zh-TW" sz="1800" b="1" dirty="0">
                <a:solidFill>
                  <a:srgbClr val="660066"/>
                </a:solidFill>
                <a:latin typeface="Tahoma" pitchFamily="34" charset="0"/>
                <a:ea typeface="新細明體" pitchFamily="18" charset="-120"/>
                <a:cs typeface="Arial Unicode MS" pitchFamily="34" charset="-120"/>
              </a:rPr>
              <a:t>("Hello </a:t>
            </a:r>
            <a:r>
              <a:rPr kumimoji="1" lang="en-US" altLang="zh-TW" sz="1800" b="1" dirty="0" smtClean="0">
                <a:solidFill>
                  <a:srgbClr val="660066"/>
                </a:solidFill>
                <a:latin typeface="Tahoma" pitchFamily="34" charset="0"/>
                <a:ea typeface="新細明體" pitchFamily="18" charset="-120"/>
                <a:cs typeface="Arial Unicode MS" pitchFamily="34" charset="-120"/>
              </a:rPr>
              <a:t>World</a:t>
            </a:r>
            <a:r>
              <a:rPr kumimoji="1" lang="en-US" altLang="zh-TW" sz="1800" b="1" dirty="0">
                <a:solidFill>
                  <a:srgbClr val="660066"/>
                </a:solidFill>
                <a:latin typeface="Tahoma" pitchFamily="34" charset="0"/>
                <a:ea typeface="新細明體" pitchFamily="18" charset="-120"/>
                <a:cs typeface="Arial Unicode MS" pitchFamily="34" charset="-120"/>
              </a:rPr>
              <a:t>!");</a:t>
            </a:r>
          </a:p>
          <a:p>
            <a:r>
              <a:rPr kumimoji="1" lang="en-US" altLang="zh-TW" sz="1800" dirty="0">
                <a:solidFill>
                  <a:srgbClr val="000000"/>
                </a:solidFill>
                <a:latin typeface="Tahoma" pitchFamily="34" charset="0"/>
                <a:ea typeface="新細明體" pitchFamily="18" charset="-120"/>
                <a:cs typeface="Arial Unicode MS" pitchFamily="34" charset="-120"/>
              </a:rPr>
              <a:t>    }</a:t>
            </a:r>
          </a:p>
          <a:p>
            <a:r>
              <a:rPr kumimoji="1" lang="en-US" altLang="zh-TW" sz="1800" dirty="0">
                <a:solidFill>
                  <a:srgbClr val="000000"/>
                </a:solidFill>
                <a:latin typeface="Tahoma" pitchFamily="34" charset="0"/>
                <a:ea typeface="新細明體" pitchFamily="18" charset="-120"/>
                <a:cs typeface="Arial Unicode MS" pitchFamily="34" charset="-120"/>
              </a:rPr>
              <a:t>}</a:t>
            </a:r>
          </a:p>
        </p:txBody>
      </p:sp>
      <p:grpSp>
        <p:nvGrpSpPr>
          <p:cNvPr id="32" name="Group 4"/>
          <p:cNvGrpSpPr>
            <a:grpSpLocks/>
          </p:cNvGrpSpPr>
          <p:nvPr/>
        </p:nvGrpSpPr>
        <p:grpSpPr bwMode="auto">
          <a:xfrm>
            <a:off x="3563938" y="3197225"/>
            <a:ext cx="3352800" cy="431800"/>
            <a:chOff x="2018" y="1616"/>
            <a:chExt cx="2112" cy="272"/>
          </a:xfrm>
        </p:grpSpPr>
        <p:sp>
          <p:nvSpPr>
            <p:cNvPr id="33" name="Text Box 5"/>
            <p:cNvSpPr txBox="1">
              <a:spLocks noChangeArrowheads="1"/>
            </p:cNvSpPr>
            <p:nvPr/>
          </p:nvSpPr>
          <p:spPr bwMode="auto">
            <a:xfrm>
              <a:off x="2402" y="1616"/>
              <a:ext cx="1728" cy="272"/>
            </a:xfrm>
            <a:prstGeom prst="rect">
              <a:avLst/>
            </a:prstGeom>
            <a:solidFill>
              <a:srgbClr val="CCFFCC">
                <a:alpha val="50195"/>
              </a:srgbClr>
            </a:solidFill>
            <a:ln w="25400">
              <a:solidFill>
                <a:srgbClr val="008000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r>
                <a:rPr kumimoji="1" lang="en-US" altLang="zh-TW" sz="1600">
                  <a:solidFill>
                    <a:srgbClr val="000000"/>
                  </a:solidFill>
                  <a:latin typeface="Tahoma" pitchFamily="34" charset="0"/>
                  <a:ea typeface="新細明體" pitchFamily="18" charset="-120"/>
                  <a:cs typeface="Arial Unicode MS" pitchFamily="34" charset="-120"/>
                </a:rPr>
                <a:t>Class header</a:t>
              </a:r>
            </a:p>
          </p:txBody>
        </p:sp>
        <p:sp>
          <p:nvSpPr>
            <p:cNvPr id="34" name="Line 6"/>
            <p:cNvSpPr>
              <a:spLocks noChangeShapeType="1"/>
            </p:cNvSpPr>
            <p:nvPr/>
          </p:nvSpPr>
          <p:spPr bwMode="auto">
            <a:xfrm flipH="1">
              <a:off x="2018" y="1768"/>
              <a:ext cx="384" cy="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miter lim="800000"/>
              <a:headEnd/>
              <a:tailEnd type="stealth" w="lg" len="lg"/>
            </a:ln>
          </p:spPr>
          <p:txBody>
            <a:bodyPr wrap="none"/>
            <a:lstStyle/>
            <a:p>
              <a:pPr>
                <a:spcBef>
                  <a:spcPct val="20000"/>
                </a:spcBef>
                <a:buSzPct val="100000"/>
                <a:buFont typeface="Wingdings" pitchFamily="2" charset="2"/>
                <a:buChar char="•"/>
              </a:pPr>
              <a:endParaRPr kumimoji="1" lang="zh-TW" altLang="en-US" sz="2000">
                <a:solidFill>
                  <a:srgbClr val="000000"/>
                </a:solidFill>
                <a:ea typeface="Arial Unicode MS" pitchFamily="34" charset="-120"/>
                <a:cs typeface="Arial Unicode MS" pitchFamily="34" charset="-120"/>
              </a:endParaRPr>
            </a:p>
          </p:txBody>
        </p:sp>
      </p:grpSp>
      <p:grpSp>
        <p:nvGrpSpPr>
          <p:cNvPr id="35" name="Group 7"/>
          <p:cNvGrpSpPr>
            <a:grpSpLocks/>
          </p:cNvGrpSpPr>
          <p:nvPr/>
        </p:nvGrpSpPr>
        <p:grpSpPr bwMode="auto">
          <a:xfrm>
            <a:off x="1185863" y="3794125"/>
            <a:ext cx="7273925" cy="1203325"/>
            <a:chOff x="747" y="2390"/>
            <a:chExt cx="4582" cy="758"/>
          </a:xfrm>
        </p:grpSpPr>
        <p:sp>
          <p:nvSpPr>
            <p:cNvPr id="36" name="Text Box 8"/>
            <p:cNvSpPr txBox="1">
              <a:spLocks noChangeArrowheads="1"/>
            </p:cNvSpPr>
            <p:nvPr/>
          </p:nvSpPr>
          <p:spPr bwMode="auto">
            <a:xfrm>
              <a:off x="3696" y="2390"/>
              <a:ext cx="1633" cy="758"/>
            </a:xfrm>
            <a:prstGeom prst="rect">
              <a:avLst/>
            </a:prstGeom>
            <a:solidFill>
              <a:srgbClr val="CCFFCC">
                <a:alpha val="50195"/>
              </a:srgbClr>
            </a:solidFill>
            <a:ln w="25400">
              <a:solidFill>
                <a:srgbClr val="008000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r>
                <a:rPr kumimoji="1" lang="en-US" altLang="zh-TW" sz="1600">
                  <a:solidFill>
                    <a:srgbClr val="000000"/>
                  </a:solidFill>
                  <a:latin typeface="Tahoma" pitchFamily="34" charset="0"/>
                  <a:ea typeface="新細明體" pitchFamily="18" charset="-120"/>
                  <a:cs typeface="Arial Unicode MS" pitchFamily="34" charset="-120"/>
                </a:rPr>
                <a:t>Method main(). The core part of the program which defines what the program should do.</a:t>
              </a:r>
            </a:p>
          </p:txBody>
        </p:sp>
        <p:sp>
          <p:nvSpPr>
            <p:cNvPr id="37" name="Rectangle 9"/>
            <p:cNvSpPr>
              <a:spLocks noChangeArrowheads="1"/>
            </p:cNvSpPr>
            <p:nvPr/>
          </p:nvSpPr>
          <p:spPr bwMode="auto">
            <a:xfrm>
              <a:off x="747" y="2390"/>
              <a:ext cx="2949" cy="758"/>
            </a:xfrm>
            <a:prstGeom prst="rect">
              <a:avLst/>
            </a:prstGeom>
            <a:noFill/>
            <a:ln w="25400">
              <a:solidFill>
                <a:srgbClr val="008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SzPct val="100000"/>
                <a:buFont typeface="Wingdings" pitchFamily="2" charset="2"/>
                <a:buChar char="•"/>
              </a:pPr>
              <a:endParaRPr kumimoji="1" lang="zh-TW" altLang="en-US" sz="2000">
                <a:solidFill>
                  <a:srgbClr val="000000"/>
                </a:solidFill>
                <a:ea typeface="Arial Unicode MS" pitchFamily="34" charset="-120"/>
                <a:cs typeface="Arial Unicode MS" pitchFamily="34" charset="-120"/>
              </a:endParaRPr>
            </a:p>
          </p:txBody>
        </p:sp>
      </p:grpSp>
      <p:grpSp>
        <p:nvGrpSpPr>
          <p:cNvPr id="38" name="Group 10"/>
          <p:cNvGrpSpPr>
            <a:grpSpLocks/>
          </p:cNvGrpSpPr>
          <p:nvPr/>
        </p:nvGrpSpPr>
        <p:grpSpPr bwMode="auto">
          <a:xfrm>
            <a:off x="969963" y="2116138"/>
            <a:ext cx="6554787" cy="936625"/>
            <a:chOff x="611" y="1333"/>
            <a:chExt cx="4129" cy="590"/>
          </a:xfrm>
        </p:grpSpPr>
        <p:sp>
          <p:nvSpPr>
            <p:cNvPr id="39" name="Rectangle 11"/>
            <p:cNvSpPr>
              <a:spLocks noChangeArrowheads="1"/>
            </p:cNvSpPr>
            <p:nvPr/>
          </p:nvSpPr>
          <p:spPr bwMode="auto">
            <a:xfrm>
              <a:off x="611" y="1333"/>
              <a:ext cx="2042" cy="590"/>
            </a:xfrm>
            <a:prstGeom prst="rect">
              <a:avLst/>
            </a:prstGeom>
            <a:solidFill>
              <a:srgbClr val="FFFF00">
                <a:alpha val="27058"/>
              </a:srgbClr>
            </a:solidFill>
            <a:ln w="25400">
              <a:solidFill>
                <a:srgbClr val="FF66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SzPct val="100000"/>
                <a:buFont typeface="Wingdings" pitchFamily="2" charset="2"/>
                <a:buChar char="•"/>
              </a:pPr>
              <a:endParaRPr kumimoji="1" lang="zh-TW" altLang="en-US" sz="2000">
                <a:solidFill>
                  <a:srgbClr val="000000"/>
                </a:solidFill>
                <a:ea typeface="Arial Unicode MS" pitchFamily="34" charset="-120"/>
                <a:cs typeface="Arial Unicode MS" pitchFamily="34" charset="-120"/>
              </a:endParaRPr>
            </a:p>
          </p:txBody>
        </p:sp>
        <p:grpSp>
          <p:nvGrpSpPr>
            <p:cNvPr id="40" name="Group 12"/>
            <p:cNvGrpSpPr>
              <a:grpSpLocks/>
            </p:cNvGrpSpPr>
            <p:nvPr/>
          </p:nvGrpSpPr>
          <p:grpSpPr bwMode="auto">
            <a:xfrm>
              <a:off x="2653" y="1480"/>
              <a:ext cx="2087" cy="317"/>
              <a:chOff x="2653" y="1480"/>
              <a:chExt cx="2087" cy="317"/>
            </a:xfrm>
          </p:grpSpPr>
          <p:sp>
            <p:nvSpPr>
              <p:cNvPr id="41" name="Text Box 13"/>
              <p:cNvSpPr txBox="1">
                <a:spLocks noChangeArrowheads="1"/>
              </p:cNvSpPr>
              <p:nvPr/>
            </p:nvSpPr>
            <p:spPr bwMode="auto">
              <a:xfrm>
                <a:off x="3152" y="1480"/>
                <a:ext cx="1588" cy="317"/>
              </a:xfrm>
              <a:prstGeom prst="rect">
                <a:avLst/>
              </a:prstGeom>
              <a:solidFill>
                <a:srgbClr val="FFFF00"/>
              </a:solidFill>
              <a:ln w="2540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r>
                  <a:rPr kumimoji="1" lang="en-US" altLang="zh-TW" sz="2000">
                    <a:solidFill>
                      <a:srgbClr val="000000"/>
                    </a:solidFill>
                    <a:latin typeface="Tahoma" pitchFamily="34" charset="0"/>
                    <a:ea typeface="新細明體" pitchFamily="18" charset="-120"/>
                    <a:cs typeface="Arial Unicode MS" pitchFamily="34" charset="-120"/>
                  </a:rPr>
                  <a:t>Multi-line Comment</a:t>
                </a:r>
              </a:p>
            </p:txBody>
          </p:sp>
          <p:sp>
            <p:nvSpPr>
              <p:cNvPr id="42" name="Line 14"/>
              <p:cNvSpPr>
                <a:spLocks noChangeShapeType="1"/>
              </p:cNvSpPr>
              <p:nvPr/>
            </p:nvSpPr>
            <p:spPr bwMode="auto">
              <a:xfrm flipH="1">
                <a:off x="2653" y="1661"/>
                <a:ext cx="499" cy="1"/>
              </a:xfrm>
              <a:prstGeom prst="line">
                <a:avLst/>
              </a:prstGeom>
              <a:noFill/>
              <a:ln w="50800">
                <a:solidFill>
                  <a:srgbClr val="FF0000"/>
                </a:solidFill>
                <a:round/>
                <a:headEnd/>
                <a:tailEnd type="stealth" w="lg" len="lg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20000"/>
                  </a:spcBef>
                  <a:buSzPct val="100000"/>
                  <a:buFont typeface="Wingdings" pitchFamily="2" charset="2"/>
                  <a:buChar char="•"/>
                </a:pPr>
                <a:endParaRPr kumimoji="1" lang="zh-TW" altLang="en-US" sz="2000">
                  <a:solidFill>
                    <a:srgbClr val="000000"/>
                  </a:solidFill>
                  <a:ea typeface="Arial Unicode MS" pitchFamily="34" charset="-120"/>
                  <a:cs typeface="Arial Unicode MS" pitchFamily="34" charset="-120"/>
                </a:endParaRPr>
              </a:p>
            </p:txBody>
          </p:sp>
        </p:grpSp>
      </p:grpSp>
      <p:grpSp>
        <p:nvGrpSpPr>
          <p:cNvPr id="43" name="Group 15"/>
          <p:cNvGrpSpPr>
            <a:grpSpLocks/>
          </p:cNvGrpSpPr>
          <p:nvPr/>
        </p:nvGrpSpPr>
        <p:grpSpPr bwMode="auto">
          <a:xfrm>
            <a:off x="1476375" y="4221163"/>
            <a:ext cx="6462713" cy="2058987"/>
            <a:chOff x="930" y="2659"/>
            <a:chExt cx="4071" cy="1297"/>
          </a:xfrm>
        </p:grpSpPr>
        <p:sp>
          <p:nvSpPr>
            <p:cNvPr id="44" name="Rectangle 16"/>
            <p:cNvSpPr>
              <a:spLocks noChangeArrowheads="1"/>
            </p:cNvSpPr>
            <p:nvPr/>
          </p:nvSpPr>
          <p:spPr bwMode="auto">
            <a:xfrm>
              <a:off x="930" y="2659"/>
              <a:ext cx="2676" cy="317"/>
            </a:xfrm>
            <a:prstGeom prst="rect">
              <a:avLst/>
            </a:prstGeom>
            <a:noFill/>
            <a:ln w="38100" algn="ctr">
              <a:solidFill>
                <a:srgbClr val="80008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100000"/>
                <a:buFont typeface="Wingdings" pitchFamily="2" charset="2"/>
                <a:buChar char="•"/>
                <a:tabLst/>
                <a:defRPr/>
              </a:pPr>
              <a:endParaRPr kumimoji="1" lang="zh-TW" alt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rial Unicode MS" pitchFamily="34" charset="-120"/>
                <a:cs typeface="Arial Unicode MS" pitchFamily="34" charset="-120"/>
              </a:endParaRPr>
            </a:p>
          </p:txBody>
        </p:sp>
        <p:sp>
          <p:nvSpPr>
            <p:cNvPr id="45" name="AutoShape 17"/>
            <p:cNvSpPr>
              <a:spLocks noChangeArrowheads="1"/>
            </p:cNvSpPr>
            <p:nvPr/>
          </p:nvSpPr>
          <p:spPr bwMode="auto">
            <a:xfrm rot="5400000">
              <a:off x="2226" y="3176"/>
              <a:ext cx="862" cy="462"/>
            </a:xfrm>
            <a:custGeom>
              <a:avLst/>
              <a:gdLst>
                <a:gd name="T0" fmla="*/ 26 w 21600"/>
                <a:gd name="T1" fmla="*/ 0 h 21600"/>
                <a:gd name="T2" fmla="*/ 19 w 21600"/>
                <a:gd name="T3" fmla="*/ 3 h 21600"/>
                <a:gd name="T4" fmla="*/ 0 w 21600"/>
                <a:gd name="T5" fmla="*/ 9 h 21600"/>
                <a:gd name="T6" fmla="*/ 15 w 21600"/>
                <a:gd name="T7" fmla="*/ 10 h 21600"/>
                <a:gd name="T8" fmla="*/ 29 w 21600"/>
                <a:gd name="T9" fmla="*/ 7 h 21600"/>
                <a:gd name="T10" fmla="*/ 34 w 21600"/>
                <a:gd name="T11" fmla="*/ 3 h 21600"/>
                <a:gd name="T12" fmla="*/ 17694720 60000 65536"/>
                <a:gd name="T13" fmla="*/ 11796480 60000 65536"/>
                <a:gd name="T14" fmla="*/ 11796480 60000 65536"/>
                <a:gd name="T15" fmla="*/ 5898240 60000 65536"/>
                <a:gd name="T16" fmla="*/ 0 60000 65536"/>
                <a:gd name="T17" fmla="*/ 0 60000 65536"/>
                <a:gd name="T18" fmla="*/ 0 w 21600"/>
                <a:gd name="T19" fmla="*/ 17205 h 21600"/>
                <a:gd name="T20" fmla="*/ 18518 w 21600"/>
                <a:gd name="T21" fmla="*/ 2160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6626" y="0"/>
                  </a:moveTo>
                  <a:lnTo>
                    <a:pt x="11651" y="7200"/>
                  </a:lnTo>
                  <a:lnTo>
                    <a:pt x="14737" y="7200"/>
                  </a:lnTo>
                  <a:lnTo>
                    <a:pt x="14737" y="17193"/>
                  </a:lnTo>
                  <a:lnTo>
                    <a:pt x="0" y="17193"/>
                  </a:lnTo>
                  <a:lnTo>
                    <a:pt x="0" y="21600"/>
                  </a:lnTo>
                  <a:lnTo>
                    <a:pt x="18514" y="21600"/>
                  </a:lnTo>
                  <a:lnTo>
                    <a:pt x="18514" y="7200"/>
                  </a:lnTo>
                  <a:lnTo>
                    <a:pt x="21600" y="7200"/>
                  </a:lnTo>
                  <a:close/>
                </a:path>
              </a:pathLst>
            </a:custGeom>
            <a:solidFill>
              <a:srgbClr val="9999FF"/>
            </a:solidFill>
            <a:ln w="9525" algn="ctr">
              <a:solidFill>
                <a:srgbClr val="80008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100000"/>
                <a:buFont typeface="Wingdings" pitchFamily="2" charset="2"/>
                <a:buChar char="•"/>
                <a:tabLst/>
                <a:defRPr/>
              </a:pPr>
              <a:endParaRPr kumimoji="1" lang="zh-TW" alt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rial Unicode MS" pitchFamily="34" charset="-120"/>
                <a:cs typeface="Arial Unicode MS" pitchFamily="34" charset="-120"/>
              </a:endParaRPr>
            </a:p>
          </p:txBody>
        </p:sp>
        <p:sp>
          <p:nvSpPr>
            <p:cNvPr id="46" name="Text Box 18"/>
            <p:cNvSpPr txBox="1">
              <a:spLocks noChangeArrowheads="1"/>
            </p:cNvSpPr>
            <p:nvPr/>
          </p:nvSpPr>
          <p:spPr bwMode="auto">
            <a:xfrm>
              <a:off x="2880" y="3430"/>
              <a:ext cx="2121" cy="526"/>
            </a:xfrm>
            <a:prstGeom prst="rect">
              <a:avLst/>
            </a:prstGeom>
            <a:solidFill>
              <a:srgbClr val="CC99FF">
                <a:alpha val="58823"/>
              </a:srgbClr>
            </a:solidFill>
            <a:ln w="9525" algn="ctr">
              <a:solidFill>
                <a:srgbClr val="80008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1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新細明體" pitchFamily="18" charset="-120"/>
                  <a:cs typeface="Arial Unicode MS" pitchFamily="34" charset="-120"/>
                </a:rPr>
                <a:t>This is the core statement in this simple program. It prints the string enclosed by “ “  on the screen. </a:t>
              </a:r>
            </a:p>
          </p:txBody>
        </p:sp>
      </p:grpSp>
      <p:grpSp>
        <p:nvGrpSpPr>
          <p:cNvPr id="47" name="Group 19"/>
          <p:cNvGrpSpPr>
            <a:grpSpLocks/>
          </p:cNvGrpSpPr>
          <p:nvPr/>
        </p:nvGrpSpPr>
        <p:grpSpPr bwMode="auto">
          <a:xfrm>
            <a:off x="468313" y="3429000"/>
            <a:ext cx="2970212" cy="2733675"/>
            <a:chOff x="295" y="2160"/>
            <a:chExt cx="1871" cy="1722"/>
          </a:xfrm>
        </p:grpSpPr>
        <p:sp>
          <p:nvSpPr>
            <p:cNvPr id="48" name="Line 20"/>
            <p:cNvSpPr>
              <a:spLocks noChangeShapeType="1"/>
            </p:cNvSpPr>
            <p:nvPr/>
          </p:nvSpPr>
          <p:spPr bwMode="auto">
            <a:xfrm>
              <a:off x="295" y="2160"/>
              <a:ext cx="272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stealth" w="lg" len="lg"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100000"/>
                <a:buFont typeface="Wingdings" pitchFamily="2" charset="2"/>
                <a:buChar char="•"/>
                <a:tabLst/>
                <a:defRPr/>
              </a:pPr>
              <a:endParaRPr kumimoji="1" lang="zh-TW" alt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rial Unicode MS" pitchFamily="34" charset="-120"/>
                <a:cs typeface="Arial Unicode MS" pitchFamily="34" charset="-120"/>
              </a:endParaRPr>
            </a:p>
          </p:txBody>
        </p:sp>
        <p:sp>
          <p:nvSpPr>
            <p:cNvPr id="49" name="Line 21"/>
            <p:cNvSpPr>
              <a:spLocks noChangeShapeType="1"/>
            </p:cNvSpPr>
            <p:nvPr/>
          </p:nvSpPr>
          <p:spPr bwMode="auto">
            <a:xfrm>
              <a:off x="295" y="2478"/>
              <a:ext cx="408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stealth" w="lg" len="lg"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100000"/>
                <a:buFont typeface="Wingdings" pitchFamily="2" charset="2"/>
                <a:buChar char="•"/>
                <a:tabLst/>
                <a:defRPr/>
              </a:pPr>
              <a:endParaRPr kumimoji="1" lang="zh-TW" alt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rial Unicode MS" pitchFamily="34" charset="-120"/>
                <a:cs typeface="Arial Unicode MS" pitchFamily="34" charset="-120"/>
              </a:endParaRPr>
            </a:p>
          </p:txBody>
        </p:sp>
        <p:sp>
          <p:nvSpPr>
            <p:cNvPr id="50" name="Line 22"/>
            <p:cNvSpPr>
              <a:spLocks noChangeShapeType="1"/>
            </p:cNvSpPr>
            <p:nvPr/>
          </p:nvSpPr>
          <p:spPr bwMode="auto">
            <a:xfrm>
              <a:off x="295" y="2659"/>
              <a:ext cx="453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stealth" w="lg" len="lg"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100000"/>
                <a:buFont typeface="Wingdings" pitchFamily="2" charset="2"/>
                <a:buChar char="•"/>
                <a:tabLst/>
                <a:defRPr/>
              </a:pPr>
              <a:endParaRPr kumimoji="1" lang="zh-TW" alt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rial Unicode MS" pitchFamily="34" charset="-120"/>
                <a:cs typeface="Arial Unicode MS" pitchFamily="34" charset="-120"/>
              </a:endParaRPr>
            </a:p>
          </p:txBody>
        </p:sp>
        <p:sp>
          <p:nvSpPr>
            <p:cNvPr id="51" name="Line 23"/>
            <p:cNvSpPr>
              <a:spLocks noChangeShapeType="1"/>
            </p:cNvSpPr>
            <p:nvPr/>
          </p:nvSpPr>
          <p:spPr bwMode="auto">
            <a:xfrm>
              <a:off x="295" y="3022"/>
              <a:ext cx="453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stealth" w="lg" len="lg"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100000"/>
                <a:buFont typeface="Wingdings" pitchFamily="2" charset="2"/>
                <a:buChar char="•"/>
                <a:tabLst/>
                <a:defRPr/>
              </a:pPr>
              <a:endParaRPr kumimoji="1" lang="zh-TW" alt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rial Unicode MS" pitchFamily="34" charset="-120"/>
                <a:cs typeface="Arial Unicode MS" pitchFamily="34" charset="-120"/>
              </a:endParaRPr>
            </a:p>
          </p:txBody>
        </p:sp>
        <p:sp>
          <p:nvSpPr>
            <p:cNvPr id="52" name="Line 24"/>
            <p:cNvSpPr>
              <a:spLocks noChangeShapeType="1"/>
            </p:cNvSpPr>
            <p:nvPr/>
          </p:nvSpPr>
          <p:spPr bwMode="auto">
            <a:xfrm>
              <a:off x="295" y="3158"/>
              <a:ext cx="272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stealth" w="lg" len="lg"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100000"/>
                <a:buFont typeface="Wingdings" pitchFamily="2" charset="2"/>
                <a:buChar char="•"/>
                <a:tabLst/>
                <a:defRPr/>
              </a:pPr>
              <a:endParaRPr kumimoji="1" lang="zh-TW" alt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rial Unicode MS" pitchFamily="34" charset="-120"/>
                <a:cs typeface="Arial Unicode MS" pitchFamily="34" charset="-120"/>
              </a:endParaRPr>
            </a:p>
          </p:txBody>
        </p:sp>
        <p:sp>
          <p:nvSpPr>
            <p:cNvPr id="53" name="Line 25"/>
            <p:cNvSpPr>
              <a:spLocks noChangeShapeType="1"/>
            </p:cNvSpPr>
            <p:nvPr/>
          </p:nvSpPr>
          <p:spPr bwMode="auto">
            <a:xfrm>
              <a:off x="295" y="2160"/>
              <a:ext cx="0" cy="154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100000"/>
                <a:buFont typeface="Wingdings" pitchFamily="2" charset="2"/>
                <a:buChar char="•"/>
                <a:tabLst/>
                <a:defRPr/>
              </a:pPr>
              <a:endParaRPr kumimoji="1" lang="zh-TW" alt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rial Unicode MS" pitchFamily="34" charset="-120"/>
                <a:cs typeface="Arial Unicode MS" pitchFamily="34" charset="-120"/>
              </a:endParaRPr>
            </a:p>
          </p:txBody>
        </p:sp>
        <p:sp>
          <p:nvSpPr>
            <p:cNvPr id="54" name="Line 26"/>
            <p:cNvSpPr>
              <a:spLocks noChangeShapeType="1"/>
            </p:cNvSpPr>
            <p:nvPr/>
          </p:nvSpPr>
          <p:spPr bwMode="auto">
            <a:xfrm>
              <a:off x="295" y="3702"/>
              <a:ext cx="362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100000"/>
                <a:buFont typeface="Wingdings" pitchFamily="2" charset="2"/>
                <a:buChar char="•"/>
                <a:tabLst/>
                <a:defRPr/>
              </a:pPr>
              <a:endParaRPr kumimoji="1" lang="zh-TW" alt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rial Unicode MS" pitchFamily="34" charset="-120"/>
                <a:cs typeface="Arial Unicode MS" pitchFamily="34" charset="-120"/>
              </a:endParaRPr>
            </a:p>
          </p:txBody>
        </p:sp>
        <p:sp>
          <p:nvSpPr>
            <p:cNvPr id="55" name="Text Box 27"/>
            <p:cNvSpPr txBox="1">
              <a:spLocks noChangeArrowheads="1"/>
            </p:cNvSpPr>
            <p:nvPr/>
          </p:nvSpPr>
          <p:spPr bwMode="auto">
            <a:xfrm>
              <a:off x="657" y="3500"/>
              <a:ext cx="1509" cy="382"/>
            </a:xfrm>
            <a:prstGeom prst="rect">
              <a:avLst/>
            </a:prstGeom>
            <a:solidFill>
              <a:srgbClr val="FFFF00"/>
            </a:solidFill>
            <a:ln w="25400" algn="ctr">
              <a:solidFill>
                <a:srgbClr val="FF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00007D">
                  <a:alpha val="50000"/>
                </a:srgbClr>
              </a:outerShdw>
            </a:effec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新細明體" pitchFamily="18" charset="-120"/>
                  <a:cs typeface="Arial Unicode MS" pitchFamily="34" charset="-120"/>
                </a:rPr>
                <a:t>Don’t ask me what these are! Just copy!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5302503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 tmFilter="0, 0; .2, .5; .8, .5; 1, 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250" autoRev="1" fill="hold"/>
                                        <p:tgtEl>
                                          <p:spTgt spid="4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71600" y="2204864"/>
            <a:ext cx="7128792" cy="3888432"/>
          </a:xfrm>
        </p:spPr>
        <p:txBody>
          <a:bodyPr/>
          <a:lstStyle/>
          <a:p>
            <a:r>
              <a:rPr lang="en-US" altLang="zh-HK" dirty="0" smtClean="0"/>
              <a:t>A Java program is made up of </a:t>
            </a:r>
            <a:r>
              <a:rPr lang="en-US" altLang="zh-HK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definitions</a:t>
            </a:r>
            <a:r>
              <a:rPr lang="en-US" altLang="zh-HK" dirty="0" smtClean="0"/>
              <a:t>.</a:t>
            </a:r>
          </a:p>
          <a:p>
            <a:r>
              <a:rPr lang="en-US" altLang="zh-HK" dirty="0" smtClean="0"/>
              <a:t>A class definition contains a </a:t>
            </a:r>
            <a:r>
              <a:rPr lang="en-US" altLang="zh-HK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header</a:t>
            </a:r>
            <a:r>
              <a:rPr lang="en-US" altLang="zh-HK" dirty="0" smtClean="0"/>
              <a:t> and a </a:t>
            </a:r>
            <a:r>
              <a:rPr lang="en-US" altLang="zh-HK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body</a:t>
            </a:r>
            <a:r>
              <a:rPr lang="en-US" altLang="zh-HK" dirty="0" smtClean="0"/>
              <a:t>.</a:t>
            </a:r>
          </a:p>
          <a:p>
            <a:pPr lvl="1"/>
            <a:r>
              <a:rPr lang="en-US" altLang="zh-HK" dirty="0" smtClean="0"/>
              <a:t>The header defines the name of the class (and others). </a:t>
            </a:r>
          </a:p>
          <a:p>
            <a:pPr marL="457200" lvl="1" indent="0">
              <a:buNone/>
            </a:pPr>
            <a:r>
              <a:rPr lang="en-US" altLang="zh-HK" dirty="0"/>
              <a:t>	</a:t>
            </a:r>
            <a:r>
              <a:rPr lang="en-US" altLang="zh-HK" dirty="0" smtClean="0"/>
              <a:t>	</a:t>
            </a:r>
            <a:r>
              <a:rPr lang="en-US" altLang="zh-HK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altLang="zh-HK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endParaRPr lang="en-US" altLang="zh-HK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zh-HK" dirty="0" smtClean="0"/>
              <a:t>In this example, the body consists of </a:t>
            </a:r>
            <a:r>
              <a:rPr lang="en-US" altLang="zh-HK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  <a:r>
              <a:rPr lang="en-US" altLang="zh-HK" dirty="0" smtClean="0"/>
              <a:t>.</a:t>
            </a:r>
          </a:p>
          <a:p>
            <a:r>
              <a:rPr lang="en-US" altLang="zh-HK" dirty="0" smtClean="0"/>
              <a:t>The filename must be same as the class name with </a:t>
            </a:r>
            <a:r>
              <a:rPr lang="en-US" altLang="zh-H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.java </a:t>
            </a:r>
            <a:r>
              <a:rPr lang="en-US" altLang="zh-HK" dirty="0" smtClean="0"/>
              <a:t>appended, i.e. </a:t>
            </a:r>
            <a:r>
              <a:rPr lang="en-US" altLang="zh-H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HelloWorld.java</a:t>
            </a:r>
            <a:r>
              <a:rPr lang="en-US" altLang="zh-HK" dirty="0" smtClean="0"/>
              <a:t>, in this example.</a:t>
            </a:r>
            <a:endParaRPr lang="zh-HK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71CC-1411-4F60-B2D9-00EA26C20D76}" type="slidenum">
              <a:rPr lang="en-US" altLang="zh-TW" smtClean="0"/>
              <a:pPr/>
              <a:t>29</a:t>
            </a:fld>
            <a:endParaRPr lang="en-US" altLang="zh-TW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2292" y="254969"/>
            <a:ext cx="4588564" cy="1877887"/>
          </a:xfrm>
          <a:prstGeom prst="rect">
            <a:avLst/>
          </a:prstGeom>
          <a:noFill/>
          <a:ln w="25400" cap="flat" cmpd="sng" algn="ctr">
            <a:noFill/>
            <a:prstDash val="solid"/>
            <a:miter lim="800000"/>
            <a:headEnd/>
            <a:tailEnd/>
          </a:ln>
          <a:effectLst>
            <a:outerShdw blurRad="127000" dist="38100" dir="8100000" sx="101000" sy="101000" algn="tr" rotWithShape="0">
              <a:srgbClr val="0033CC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692008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71CC-1411-4F60-B2D9-00EA26C20D76}" type="slidenum">
              <a:rPr lang="en-US" altLang="zh-TW" smtClean="0"/>
              <a:pPr/>
              <a:t>3</a:t>
            </a:fld>
            <a:endParaRPr lang="en-US" altLang="zh-TW"/>
          </a:p>
        </p:txBody>
      </p:sp>
      <p:pic>
        <p:nvPicPr>
          <p:cNvPr id="6" name="Picture 3" descr="comput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713" y="1772816"/>
            <a:ext cx="5616575" cy="147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259632" y="3573413"/>
            <a:ext cx="6626225" cy="847725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>
            <a:outerShdw blurRad="254000" dist="107763" dir="2700000" sx="104000" sy="104000" algn="ctr" rotWithShape="0">
              <a:schemeClr val="accent2">
                <a:lumMod val="50000"/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>
              <a:spcBef>
                <a:spcPct val="0"/>
              </a:spcBef>
              <a:buSzTx/>
              <a:buFontTx/>
              <a:buNone/>
              <a:defRPr/>
            </a:pPr>
            <a:r>
              <a:rPr lang="en-US" altLang="zh-TW" sz="2400" dirty="0">
                <a:solidFill>
                  <a:srgbClr val="000000"/>
                </a:solidFill>
                <a:ea typeface="新細明體" pitchFamily="18" charset="-120"/>
              </a:rPr>
              <a:t>A  computer accepts external </a:t>
            </a:r>
            <a:r>
              <a:rPr lang="en-US" altLang="zh-TW" sz="2400" b="1" dirty="0">
                <a:solidFill>
                  <a:srgbClr val="CC00FF"/>
                </a:solidFill>
                <a:ea typeface="新細明體" pitchFamily="18" charset="-120"/>
              </a:rPr>
              <a:t>input</a:t>
            </a:r>
            <a:r>
              <a:rPr lang="en-US" altLang="zh-TW" sz="2400" dirty="0">
                <a:solidFill>
                  <a:srgbClr val="000000"/>
                </a:solidFill>
                <a:ea typeface="新細明體" pitchFamily="18" charset="-120"/>
              </a:rPr>
              <a:t>, </a:t>
            </a:r>
            <a:r>
              <a:rPr lang="en-US" altLang="zh-TW" sz="2400" b="1" dirty="0">
                <a:solidFill>
                  <a:srgbClr val="008000"/>
                </a:solidFill>
                <a:ea typeface="新細明體" pitchFamily="18" charset="-120"/>
              </a:rPr>
              <a:t>processes</a:t>
            </a:r>
            <a:r>
              <a:rPr lang="en-US" altLang="zh-TW" sz="2400" dirty="0">
                <a:solidFill>
                  <a:srgbClr val="000000"/>
                </a:solidFill>
                <a:ea typeface="新細明體" pitchFamily="18" charset="-120"/>
              </a:rPr>
              <a:t> the data, and produces certain </a:t>
            </a:r>
            <a:r>
              <a:rPr lang="en-US" altLang="zh-TW" sz="2400" b="1" dirty="0">
                <a:solidFill>
                  <a:srgbClr val="0033CC"/>
                </a:solidFill>
                <a:ea typeface="新細明體" pitchFamily="18" charset="-120"/>
              </a:rPr>
              <a:t>output</a:t>
            </a:r>
            <a:r>
              <a:rPr lang="en-US" altLang="zh-TW" sz="2400" dirty="0">
                <a:solidFill>
                  <a:srgbClr val="000000"/>
                </a:solidFill>
                <a:ea typeface="新細明體" pitchFamily="18" charset="-120"/>
              </a:rPr>
              <a:t>.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259632" y="4597896"/>
            <a:ext cx="6626225" cy="8309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>
            <a:outerShdw blurRad="254000" dist="107763" dir="2700000" sx="104000" sy="104000" algn="ctr" rotWithShape="0">
              <a:schemeClr val="accent2">
                <a:lumMod val="50000"/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>
              <a:spcBef>
                <a:spcPct val="0"/>
              </a:spcBef>
              <a:buSzTx/>
              <a:buFontTx/>
              <a:buNone/>
              <a:defRPr/>
            </a:pPr>
            <a:r>
              <a:rPr lang="en-US" altLang="zh-TW" sz="2400" dirty="0" smtClean="0">
                <a:solidFill>
                  <a:srgbClr val="000000"/>
                </a:solidFill>
                <a:ea typeface="新細明體" pitchFamily="18" charset="-120"/>
              </a:rPr>
              <a:t>Performs computations and makes logical decisions.</a:t>
            </a:r>
            <a:endParaRPr lang="en-US" altLang="zh-TW" sz="2400" dirty="0">
              <a:solidFill>
                <a:srgbClr val="000000"/>
              </a:solidFill>
              <a:ea typeface="新細明體" pitchFamily="18" charset="-120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259632" y="5589637"/>
            <a:ext cx="6626225" cy="830997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>
            <a:outerShdw blurRad="254000" dist="107763" dir="2700000" sx="104000" sy="104000" algn="ctr" rotWithShape="0">
              <a:schemeClr val="accent2">
                <a:lumMod val="50000"/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>
              <a:spcBef>
                <a:spcPct val="0"/>
              </a:spcBef>
              <a:buSzTx/>
              <a:buFontTx/>
              <a:buNone/>
              <a:defRPr/>
            </a:pPr>
            <a:r>
              <a:rPr lang="en-US" altLang="zh-TW" sz="2400" dirty="0" smtClean="0">
                <a:solidFill>
                  <a:srgbClr val="000000"/>
                </a:solidFill>
                <a:ea typeface="新細明體" pitchFamily="18" charset="-120"/>
              </a:rPr>
              <a:t>Millions / billions / trillions times faster than human brains. </a:t>
            </a:r>
            <a:endParaRPr lang="en-US" altLang="zh-TW" sz="2400" dirty="0">
              <a:solidFill>
                <a:srgbClr val="000000"/>
              </a:solidFill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2973845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(C) VTC, Prepared by sm-lau@vtc.edu.hk</a:t>
            </a:r>
            <a:endParaRPr lang="en-US" altLang="zh-TW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F94EC-11C1-42CB-9295-13A06D773171}" type="slidenum">
              <a:rPr lang="en-US" altLang="zh-TW" smtClean="0"/>
              <a:pPr/>
              <a:t>30</a:t>
            </a:fld>
            <a:endParaRPr lang="en-US" altLang="zh-TW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727634" y="2204864"/>
            <a:ext cx="5688632" cy="70788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buSzTx/>
              <a:buFontTx/>
              <a:buNone/>
              <a:defRPr/>
            </a:pPr>
            <a:r>
              <a:rPr lang="en-US" altLang="zh-TW" sz="2000" dirty="0">
                <a:solidFill>
                  <a:schemeClr val="bg2"/>
                </a:solidFill>
                <a:latin typeface="Tahoma" pitchFamily="34" charset="0"/>
                <a:ea typeface="新細明體" pitchFamily="18" charset="-120"/>
              </a:rPr>
              <a:t>There are just too much details that you don</a:t>
            </a:r>
            <a:r>
              <a:rPr lang="en-US" altLang="zh-TW" sz="2000" dirty="0">
                <a:solidFill>
                  <a:schemeClr val="bg2"/>
                </a:solidFill>
                <a:latin typeface="Times New Roman"/>
                <a:ea typeface="新細明體" pitchFamily="18" charset="-120"/>
              </a:rPr>
              <a:t>’</a:t>
            </a:r>
            <a:r>
              <a:rPr lang="en-US" altLang="zh-TW" sz="2000" dirty="0">
                <a:solidFill>
                  <a:schemeClr val="bg2"/>
                </a:solidFill>
                <a:latin typeface="Tahoma" pitchFamily="34" charset="0"/>
                <a:ea typeface="新細明體" pitchFamily="18" charset="-120"/>
              </a:rPr>
              <a:t>t have to understand at this moment.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259632" y="3501008"/>
            <a:ext cx="6624637" cy="83099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spcBef>
                <a:spcPct val="0"/>
              </a:spcBef>
              <a:buSzTx/>
              <a:buFontTx/>
              <a:buNone/>
              <a:defRPr/>
            </a:pPr>
            <a:r>
              <a:rPr lang="en-US" altLang="zh-TW" dirty="0" smtClean="0">
                <a:solidFill>
                  <a:schemeClr val="bg2"/>
                </a:solidFill>
                <a:latin typeface="Tahoma" pitchFamily="34" charset="0"/>
                <a:ea typeface="新細明體" pitchFamily="18" charset="-120"/>
              </a:rPr>
              <a:t>But now we go through some more details in a Java program.</a:t>
            </a:r>
            <a:endParaRPr lang="en-US" altLang="zh-TW" dirty="0">
              <a:solidFill>
                <a:schemeClr val="bg2"/>
              </a:solidFill>
              <a:latin typeface="Tahoma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4720994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81200" y="819150"/>
            <a:ext cx="6623248" cy="533400"/>
          </a:xfrm>
        </p:spPr>
        <p:txBody>
          <a:bodyPr/>
          <a:lstStyle/>
          <a:p>
            <a:r>
              <a:rPr lang="en-US" altLang="zh-HK" dirty="0" smtClean="0"/>
              <a:t>A More Complex Java Program</a:t>
            </a:r>
            <a:endParaRPr lang="zh-HK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71CC-1411-4F60-B2D9-00EA26C20D76}" type="slidenum">
              <a:rPr lang="en-US" altLang="zh-TW" smtClean="0"/>
              <a:pPr/>
              <a:t>31</a:t>
            </a:fld>
            <a:endParaRPr lang="en-US" altLang="zh-TW"/>
          </a:p>
        </p:txBody>
      </p:sp>
      <p:sp>
        <p:nvSpPr>
          <p:cNvPr id="46" name="Text Box 2"/>
          <p:cNvSpPr txBox="1">
            <a:spLocks noChangeArrowheads="1"/>
          </p:cNvSpPr>
          <p:nvPr/>
        </p:nvSpPr>
        <p:spPr bwMode="auto">
          <a:xfrm>
            <a:off x="250825" y="1700213"/>
            <a:ext cx="5399088" cy="4465637"/>
          </a:xfrm>
          <a:prstGeom prst="rect">
            <a:avLst/>
          </a:prstGeom>
          <a:solidFill>
            <a:srgbClr val="FFFFFF"/>
          </a:solidFill>
          <a:ln w="25400" algn="ctr">
            <a:solidFill>
              <a:srgbClr val="000080"/>
            </a:solidFill>
            <a:miter lim="800000"/>
            <a:headEnd/>
            <a:tailEnd/>
          </a:ln>
          <a:effectLst>
            <a:outerShdw dist="107763" dir="2700000" algn="ctr" rotWithShape="0">
              <a:srgbClr val="00007D">
                <a:alpha val="50000"/>
              </a:srgbClr>
            </a:outerShdw>
          </a:effectLst>
        </p:spPr>
        <p:txBody>
          <a:bodyPr wrap="none"/>
          <a:lstStyle>
            <a:lvl1pPr defTabSz="439738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1pPr>
            <a:lvl2pPr marL="742950" indent="-285750" defTabSz="439738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2pPr>
            <a:lvl3pPr marL="1143000" indent="-228600" defTabSz="439738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3pPr>
            <a:lvl4pPr marL="1600200" indent="-228600" defTabSz="439738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4pPr>
            <a:lvl5pPr marL="2057400" indent="-228600" defTabSz="439738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5pPr>
            <a:lvl6pPr marL="2514600" indent="-228600" defTabSz="439738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6pPr>
            <a:lvl7pPr marL="2971800" indent="-228600" defTabSz="439738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7pPr>
            <a:lvl8pPr marL="3429000" indent="-228600" defTabSz="439738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8pPr>
            <a:lvl9pPr marL="3886200" indent="-228600" defTabSz="439738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marL="0" marR="0" lvl="0" indent="0" defTabSz="43973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pitchFamily="18" charset="-120"/>
                <a:cs typeface="Arial Unicode MS" pitchFamily="34" charset="-120"/>
              </a:rPr>
              <a:t>public class Circle {</a:t>
            </a:r>
          </a:p>
          <a:p>
            <a:pPr marL="0" marR="0" lvl="0" indent="0" defTabSz="43973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新細明體" pitchFamily="18" charset="-120"/>
              <a:cs typeface="Arial Unicode MS" pitchFamily="34" charset="-120"/>
            </a:endParaRPr>
          </a:p>
          <a:p>
            <a:pPr marL="0" marR="0" lvl="0" indent="0" defTabSz="43973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pitchFamily="18" charset="-120"/>
                <a:cs typeface="Arial Unicode MS" pitchFamily="34" charset="-120"/>
              </a:rPr>
              <a:t>	public static void main(String [] </a:t>
            </a:r>
            <a:r>
              <a:rPr kumimoji="1" lang="en-US" altLang="zh-TW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pitchFamily="18" charset="-120"/>
                <a:cs typeface="Arial Unicode MS" pitchFamily="34" charset="-120"/>
              </a:rPr>
              <a:t>args</a:t>
            </a:r>
            <a:r>
              <a:rPr kumimoji="1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pitchFamily="18" charset="-120"/>
                <a:cs typeface="Arial Unicode MS" pitchFamily="34" charset="-120"/>
              </a:rPr>
              <a:t>)</a:t>
            </a:r>
          </a:p>
          <a:p>
            <a:pPr marL="0" marR="0" lvl="0" indent="0" defTabSz="43973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pitchFamily="18" charset="-120"/>
                <a:cs typeface="Arial Unicode MS" pitchFamily="34" charset="-120"/>
              </a:rPr>
              <a:t>	{</a:t>
            </a:r>
          </a:p>
          <a:p>
            <a:pPr marL="0" marR="0" lvl="0" indent="0" defTabSz="43973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2500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pitchFamily="18" charset="-120"/>
                <a:cs typeface="Arial Unicode MS" pitchFamily="34" charset="-120"/>
              </a:rPr>
              <a:t>		</a:t>
            </a:r>
            <a:r>
              <a:rPr kumimoji="1" lang="en-US" altLang="zh-TW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pitchFamily="18" charset="-120"/>
                <a:cs typeface="Arial Unicode MS" pitchFamily="34" charset="-120"/>
              </a:rPr>
              <a:t>int</a:t>
            </a:r>
            <a:r>
              <a:rPr kumimoji="1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pitchFamily="18" charset="-120"/>
                <a:cs typeface="Arial Unicode MS" pitchFamily="34" charset="-120"/>
              </a:rPr>
              <a:t>	radius;</a:t>
            </a:r>
          </a:p>
          <a:p>
            <a:pPr marL="0" marR="0" lvl="0" indent="0" defTabSz="43973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pitchFamily="18" charset="-120"/>
                <a:cs typeface="Arial Unicode MS" pitchFamily="34" charset="-120"/>
              </a:rPr>
              <a:t>		</a:t>
            </a:r>
            <a:r>
              <a:rPr kumimoji="1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ahoma" pitchFamily="34" charset="0"/>
                <a:ea typeface="新細明體" pitchFamily="18" charset="-120"/>
                <a:cs typeface="Arial Unicode MS" pitchFamily="34" charset="-120"/>
              </a:rPr>
              <a:t>double</a:t>
            </a:r>
            <a:r>
              <a:rPr kumimoji="1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pitchFamily="18" charset="-120"/>
                <a:cs typeface="Arial Unicode MS" pitchFamily="34" charset="-120"/>
              </a:rPr>
              <a:t>	area;</a:t>
            </a:r>
          </a:p>
          <a:p>
            <a:pPr marL="0" marR="0" lvl="0" indent="0" defTabSz="43973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新細明體" pitchFamily="18" charset="-120"/>
              <a:cs typeface="Arial Unicode MS" pitchFamily="34" charset="-120"/>
            </a:endParaRPr>
          </a:p>
          <a:p>
            <a:pPr marL="0" marR="0" lvl="0" indent="0" defTabSz="43973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2500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pitchFamily="18" charset="-120"/>
                <a:cs typeface="Arial Unicode MS" pitchFamily="34" charset="-120"/>
              </a:rPr>
              <a:t>		radius = 3;</a:t>
            </a:r>
          </a:p>
          <a:p>
            <a:pPr marL="0" marR="0" lvl="0" indent="0" defTabSz="43973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pitchFamily="18" charset="-120"/>
                <a:cs typeface="Arial Unicode MS" pitchFamily="34" charset="-120"/>
              </a:rPr>
              <a:t>		</a:t>
            </a:r>
            <a:r>
              <a:rPr kumimoji="1" lang="en-US" altLang="zh-TW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pitchFamily="18" charset="-120"/>
                <a:cs typeface="Arial Unicode MS" pitchFamily="34" charset="-120"/>
              </a:rPr>
              <a:t>System.out.println</a:t>
            </a:r>
            <a:r>
              <a:rPr kumimoji="1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pitchFamily="18" charset="-120"/>
                <a:cs typeface="Arial Unicode MS" pitchFamily="34" charset="-120"/>
              </a:rPr>
              <a:t>("Radius = " + radius);</a:t>
            </a:r>
          </a:p>
          <a:p>
            <a:pPr marL="0" marR="0" lvl="0" indent="0" defTabSz="43973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新細明體" pitchFamily="18" charset="-120"/>
              <a:cs typeface="Arial Unicode MS" pitchFamily="34" charset="-120"/>
            </a:endParaRPr>
          </a:p>
          <a:p>
            <a:pPr marL="0" marR="0" lvl="0" indent="0" defTabSz="43973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7500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pitchFamily="18" charset="-120"/>
                <a:cs typeface="Arial Unicode MS" pitchFamily="34" charset="-120"/>
              </a:rPr>
              <a:t>		area = radius * radius * 3.14;</a:t>
            </a:r>
          </a:p>
          <a:p>
            <a:pPr marL="0" marR="0" lvl="0" indent="0" defTabSz="43973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pitchFamily="18" charset="-120"/>
                <a:cs typeface="Arial Unicode MS" pitchFamily="34" charset="-120"/>
              </a:rPr>
              <a:t>		</a:t>
            </a:r>
            <a:r>
              <a:rPr kumimoji="1" lang="en-US" altLang="zh-TW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pitchFamily="18" charset="-120"/>
                <a:cs typeface="Arial Unicode MS" pitchFamily="34" charset="-120"/>
              </a:rPr>
              <a:t>System.out.println</a:t>
            </a:r>
            <a:r>
              <a:rPr kumimoji="1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pitchFamily="18" charset="-120"/>
                <a:cs typeface="Arial Unicode MS" pitchFamily="34" charset="-120"/>
              </a:rPr>
              <a:t>("Area = " + area);</a:t>
            </a:r>
          </a:p>
          <a:p>
            <a:pPr marL="0" marR="0" lvl="0" indent="0" defTabSz="43973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pitchFamily="18" charset="-120"/>
                <a:cs typeface="Arial Unicode MS" pitchFamily="34" charset="-120"/>
              </a:rPr>
              <a:t>	}</a:t>
            </a:r>
          </a:p>
          <a:p>
            <a:pPr marL="0" marR="0" lvl="0" indent="0" defTabSz="43973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pitchFamily="18" charset="-120"/>
                <a:cs typeface="Arial Unicode MS" pitchFamily="34" charset="-120"/>
              </a:rPr>
              <a:t>}</a:t>
            </a:r>
          </a:p>
        </p:txBody>
      </p:sp>
      <p:sp>
        <p:nvSpPr>
          <p:cNvPr id="86" name="內容版面配置區 2"/>
          <p:cNvSpPr txBox="1">
            <a:spLocks/>
          </p:cNvSpPr>
          <p:nvPr/>
        </p:nvSpPr>
        <p:spPr bwMode="auto">
          <a:xfrm>
            <a:off x="5710406" y="1916832"/>
            <a:ext cx="2534002" cy="1728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ct val="0"/>
              </a:spcAft>
              <a:buClr>
                <a:schemeClr val="bg1"/>
              </a:buClr>
              <a:buSzPct val="140000"/>
              <a:buFontTx/>
              <a:buBlip>
                <a:blip r:embed="rId2"/>
              </a:buBlip>
              <a:defRPr sz="240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1" fontAlgn="base" hangingPunct="1">
              <a:spcBef>
                <a:spcPts val="1200"/>
              </a:spcBef>
              <a:spcAft>
                <a:spcPct val="0"/>
              </a:spcAft>
              <a:buClr>
                <a:schemeClr val="bg1"/>
              </a:buClr>
              <a:buChar char="•"/>
              <a:defRPr sz="2000"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2pPr>
            <a:lvl3pPr marL="1085850" indent="-228600" algn="l" rtl="0" eaLnBrk="1" fontAlgn="base" hangingPunct="1">
              <a:spcBef>
                <a:spcPts val="1200"/>
              </a:spcBef>
              <a:spcAft>
                <a:spcPct val="0"/>
              </a:spcAft>
              <a:buClr>
                <a:schemeClr val="bg1"/>
              </a:buClr>
              <a:buChar char="•"/>
              <a:defRPr sz="1800"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3pPr>
            <a:lvl4pPr marL="1428750" indent="-228600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bg1"/>
              </a:buClr>
              <a:buChar char="•"/>
              <a:defRPr sz="1600"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4pPr>
            <a:lvl5pPr marL="1771650" indent="-228600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bg1"/>
              </a:buClr>
              <a:buChar char="•"/>
              <a:defRPr sz="1400"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5pPr>
            <a:lvl6pPr marL="22288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1600">
                <a:solidFill>
                  <a:schemeClr val="bg1"/>
                </a:solidFill>
                <a:latin typeface="+mn-lt"/>
              </a:defRPr>
            </a:lvl6pPr>
            <a:lvl7pPr marL="26860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1600">
                <a:solidFill>
                  <a:schemeClr val="bg1"/>
                </a:solidFill>
                <a:latin typeface="+mn-lt"/>
              </a:defRPr>
            </a:lvl7pPr>
            <a:lvl8pPr marL="31432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1600">
                <a:solidFill>
                  <a:schemeClr val="bg1"/>
                </a:solidFill>
                <a:latin typeface="+mn-lt"/>
              </a:defRPr>
            </a:lvl8pPr>
            <a:lvl9pPr marL="3600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1600">
                <a:solidFill>
                  <a:schemeClr val="bg1"/>
                </a:solidFill>
                <a:latin typeface="+mn-lt"/>
              </a:defRPr>
            </a:lvl9pPr>
          </a:lstStyle>
          <a:p>
            <a:r>
              <a:rPr lang="en-US" altLang="zh-TW" sz="1800" kern="0" dirty="0" smtClean="0"/>
              <a:t>What is the purpose of this program?</a:t>
            </a:r>
          </a:p>
          <a:p>
            <a:r>
              <a:rPr lang="en-US" altLang="zh-TW" sz="1800" kern="0" dirty="0" smtClean="0"/>
              <a:t>Can you guess?</a:t>
            </a:r>
          </a:p>
        </p:txBody>
      </p:sp>
      <p:sp>
        <p:nvSpPr>
          <p:cNvPr id="87" name="內容版面配置區 2"/>
          <p:cNvSpPr txBox="1">
            <a:spLocks/>
          </p:cNvSpPr>
          <p:nvPr/>
        </p:nvSpPr>
        <p:spPr bwMode="auto">
          <a:xfrm>
            <a:off x="5724128" y="4509095"/>
            <a:ext cx="2534002" cy="1944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ct val="0"/>
              </a:spcAft>
              <a:buClr>
                <a:schemeClr val="bg1"/>
              </a:buClr>
              <a:buSzPct val="140000"/>
              <a:buFontTx/>
              <a:buBlip>
                <a:blip r:embed="rId2"/>
              </a:buBlip>
              <a:defRPr sz="240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1" fontAlgn="base" hangingPunct="1">
              <a:spcBef>
                <a:spcPts val="1200"/>
              </a:spcBef>
              <a:spcAft>
                <a:spcPct val="0"/>
              </a:spcAft>
              <a:buClr>
                <a:schemeClr val="bg1"/>
              </a:buClr>
              <a:buChar char="•"/>
              <a:defRPr sz="2000"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2pPr>
            <a:lvl3pPr marL="1085850" indent="-228600" algn="l" rtl="0" eaLnBrk="1" fontAlgn="base" hangingPunct="1">
              <a:spcBef>
                <a:spcPts val="1200"/>
              </a:spcBef>
              <a:spcAft>
                <a:spcPct val="0"/>
              </a:spcAft>
              <a:buClr>
                <a:schemeClr val="bg1"/>
              </a:buClr>
              <a:buChar char="•"/>
              <a:defRPr sz="1800"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3pPr>
            <a:lvl4pPr marL="1428750" indent="-228600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bg1"/>
              </a:buClr>
              <a:buChar char="•"/>
              <a:defRPr sz="1600"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4pPr>
            <a:lvl5pPr marL="1771650" indent="-228600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bg1"/>
              </a:buClr>
              <a:buChar char="•"/>
              <a:defRPr sz="1400"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5pPr>
            <a:lvl6pPr marL="22288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1600">
                <a:solidFill>
                  <a:schemeClr val="bg1"/>
                </a:solidFill>
                <a:latin typeface="+mn-lt"/>
              </a:defRPr>
            </a:lvl6pPr>
            <a:lvl7pPr marL="26860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1600">
                <a:solidFill>
                  <a:schemeClr val="bg1"/>
                </a:solidFill>
                <a:latin typeface="+mn-lt"/>
              </a:defRPr>
            </a:lvl7pPr>
            <a:lvl8pPr marL="31432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1600">
                <a:solidFill>
                  <a:schemeClr val="bg1"/>
                </a:solidFill>
                <a:latin typeface="+mn-lt"/>
              </a:defRPr>
            </a:lvl8pPr>
            <a:lvl9pPr marL="3600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1600">
                <a:solidFill>
                  <a:schemeClr val="bg1"/>
                </a:solidFill>
                <a:latin typeface="+mn-lt"/>
              </a:defRPr>
            </a:lvl9pPr>
          </a:lstStyle>
          <a:p>
            <a:r>
              <a:rPr lang="en-US" altLang="zh-TW" sz="1800" kern="0" dirty="0" smtClean="0"/>
              <a:t>The program needs a place to store the area of the circle before it is printed. </a:t>
            </a:r>
          </a:p>
          <a:p>
            <a:r>
              <a:rPr lang="en-US" altLang="zh-TW" sz="1800" b="1" kern="0" dirty="0" smtClean="0">
                <a:solidFill>
                  <a:srgbClr val="FF0000"/>
                </a:solidFill>
              </a:rPr>
              <a:t>VARIABLES</a:t>
            </a:r>
            <a:r>
              <a:rPr lang="en-US" altLang="zh-TW" sz="1800" kern="0" dirty="0" smtClean="0"/>
              <a:t>!!!!!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5940152" y="3356967"/>
            <a:ext cx="2101954" cy="100813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noAutofit/>
          </a:bodyPr>
          <a:lstStyle/>
          <a:p>
            <a:pPr>
              <a:buNone/>
            </a:pPr>
            <a:r>
              <a:rPr lang="en-US" altLang="zh-TW" sz="1800" dirty="0" smtClean="0"/>
              <a:t>c:\&gt;  java Circle</a:t>
            </a:r>
          </a:p>
          <a:p>
            <a:pPr>
              <a:buNone/>
            </a:pPr>
            <a:r>
              <a:rPr lang="en-US" altLang="zh-TW" sz="1800" dirty="0" smtClean="0"/>
              <a:t>Radius = 3</a:t>
            </a:r>
          </a:p>
          <a:p>
            <a:pPr>
              <a:buNone/>
            </a:pPr>
            <a:r>
              <a:rPr lang="en-US" altLang="zh-TW" sz="1800" dirty="0" smtClean="0"/>
              <a:t>Area = 28.26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23594200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/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Variables</a:t>
            </a:r>
            <a:endParaRPr lang="zh-HK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 smtClean="0"/>
              <a:t>Variables are storage spaces for your program to hold data values. </a:t>
            </a:r>
          </a:p>
          <a:p>
            <a:r>
              <a:rPr lang="en-US" altLang="zh-HK" dirty="0" smtClean="0"/>
              <a:t>Variables are being stored in the computer memory. </a:t>
            </a:r>
          </a:p>
          <a:p>
            <a:r>
              <a:rPr lang="en-US" altLang="zh-HK" dirty="0" smtClean="0"/>
              <a:t>Variables must be </a:t>
            </a:r>
            <a:r>
              <a:rPr lang="en-US" altLang="zh-HK" dirty="0" smtClean="0">
                <a:solidFill>
                  <a:srgbClr val="0033CC"/>
                </a:solidFill>
              </a:rPr>
              <a:t>declared</a:t>
            </a:r>
            <a:r>
              <a:rPr lang="en-US" altLang="zh-HK" dirty="0" smtClean="0"/>
              <a:t> (created):</a:t>
            </a:r>
          </a:p>
          <a:p>
            <a:pPr lvl="1"/>
            <a:r>
              <a:rPr lang="en-US" altLang="zh-HK" b="1" u="sng" dirty="0" smtClean="0">
                <a:solidFill>
                  <a:srgbClr val="006600"/>
                </a:solidFill>
              </a:rPr>
              <a:t>Type of data</a:t>
            </a:r>
            <a:r>
              <a:rPr lang="en-US" altLang="zh-HK" b="1" dirty="0" smtClean="0">
                <a:solidFill>
                  <a:srgbClr val="006600"/>
                </a:solidFill>
              </a:rPr>
              <a:t> </a:t>
            </a:r>
            <a:r>
              <a:rPr lang="en-US" altLang="zh-HK" dirty="0" smtClean="0"/>
              <a:t>to be stored inside</a:t>
            </a:r>
          </a:p>
          <a:p>
            <a:pPr lvl="1"/>
            <a:r>
              <a:rPr lang="en-US" altLang="zh-HK" b="1" u="sng" dirty="0">
                <a:solidFill>
                  <a:srgbClr val="006600"/>
                </a:solidFill>
              </a:rPr>
              <a:t>Name</a:t>
            </a:r>
            <a:r>
              <a:rPr lang="en-US" altLang="zh-HK" dirty="0"/>
              <a:t> of the variables</a:t>
            </a:r>
          </a:p>
          <a:p>
            <a:pPr lvl="1"/>
            <a:endParaRPr lang="zh-HK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71CC-1411-4F60-B2D9-00EA26C20D76}" type="slidenum">
              <a:rPr lang="en-US" altLang="zh-TW" smtClean="0"/>
              <a:pPr/>
              <a:t>32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9349616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81200" y="819150"/>
            <a:ext cx="6623248" cy="533400"/>
          </a:xfrm>
        </p:spPr>
        <p:txBody>
          <a:bodyPr/>
          <a:lstStyle/>
          <a:p>
            <a:endParaRPr lang="zh-HK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71CC-1411-4F60-B2D9-00EA26C20D76}" type="slidenum">
              <a:rPr lang="en-US" altLang="zh-TW" smtClean="0"/>
              <a:pPr/>
              <a:t>33</a:t>
            </a:fld>
            <a:endParaRPr lang="en-US" altLang="zh-TW"/>
          </a:p>
        </p:txBody>
      </p:sp>
      <p:sp>
        <p:nvSpPr>
          <p:cNvPr id="46" name="Text Box 2"/>
          <p:cNvSpPr txBox="1">
            <a:spLocks noChangeArrowheads="1"/>
          </p:cNvSpPr>
          <p:nvPr/>
        </p:nvSpPr>
        <p:spPr bwMode="auto">
          <a:xfrm>
            <a:off x="250825" y="1700213"/>
            <a:ext cx="5399088" cy="4465637"/>
          </a:xfrm>
          <a:prstGeom prst="rect">
            <a:avLst/>
          </a:prstGeom>
          <a:solidFill>
            <a:srgbClr val="FFFFFF"/>
          </a:solidFill>
          <a:ln w="25400" algn="ctr">
            <a:solidFill>
              <a:srgbClr val="000080"/>
            </a:solidFill>
            <a:miter lim="800000"/>
            <a:headEnd/>
            <a:tailEnd/>
          </a:ln>
          <a:effectLst>
            <a:outerShdw dist="107763" dir="2700000" algn="ctr" rotWithShape="0">
              <a:srgbClr val="00007D">
                <a:alpha val="50000"/>
              </a:srgbClr>
            </a:outerShdw>
          </a:effectLst>
        </p:spPr>
        <p:txBody>
          <a:bodyPr wrap="none"/>
          <a:lstStyle>
            <a:lvl1pPr defTabSz="439738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1pPr>
            <a:lvl2pPr marL="742950" indent="-285750" defTabSz="439738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2pPr>
            <a:lvl3pPr marL="1143000" indent="-228600" defTabSz="439738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3pPr>
            <a:lvl4pPr marL="1600200" indent="-228600" defTabSz="439738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4pPr>
            <a:lvl5pPr marL="2057400" indent="-228600" defTabSz="439738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5pPr>
            <a:lvl6pPr marL="2514600" indent="-228600" defTabSz="439738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6pPr>
            <a:lvl7pPr marL="2971800" indent="-228600" defTabSz="439738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7pPr>
            <a:lvl8pPr marL="3429000" indent="-228600" defTabSz="439738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8pPr>
            <a:lvl9pPr marL="3886200" indent="-228600" defTabSz="439738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marL="0" marR="0" lvl="0" indent="0" defTabSz="43973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pitchFamily="18" charset="-120"/>
                <a:cs typeface="Arial Unicode MS" pitchFamily="34" charset="-120"/>
              </a:rPr>
              <a:t>public class Circle {</a:t>
            </a:r>
          </a:p>
          <a:p>
            <a:pPr marL="0" marR="0" lvl="0" indent="0" defTabSz="43973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新細明體" pitchFamily="18" charset="-120"/>
              <a:cs typeface="Arial Unicode MS" pitchFamily="34" charset="-120"/>
            </a:endParaRPr>
          </a:p>
          <a:p>
            <a:pPr marL="0" marR="0" lvl="0" indent="0" defTabSz="43973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pitchFamily="18" charset="-120"/>
                <a:cs typeface="Arial Unicode MS" pitchFamily="34" charset="-120"/>
              </a:rPr>
              <a:t>	public static void main(String [] </a:t>
            </a:r>
            <a:r>
              <a:rPr kumimoji="1" lang="en-US" altLang="zh-TW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pitchFamily="18" charset="-120"/>
                <a:cs typeface="Arial Unicode MS" pitchFamily="34" charset="-120"/>
              </a:rPr>
              <a:t>args</a:t>
            </a:r>
            <a:r>
              <a:rPr kumimoji="1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pitchFamily="18" charset="-120"/>
                <a:cs typeface="Arial Unicode MS" pitchFamily="34" charset="-120"/>
              </a:rPr>
              <a:t>)</a:t>
            </a:r>
          </a:p>
          <a:p>
            <a:pPr marL="0" marR="0" lvl="0" indent="0" defTabSz="43973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pitchFamily="18" charset="-120"/>
                <a:cs typeface="Arial Unicode MS" pitchFamily="34" charset="-120"/>
              </a:rPr>
              <a:t>	{</a:t>
            </a:r>
          </a:p>
          <a:p>
            <a:pPr marL="0" marR="0" lvl="0" indent="0" defTabSz="43973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2500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pitchFamily="18" charset="-120"/>
                <a:cs typeface="Arial Unicode MS" pitchFamily="34" charset="-120"/>
              </a:rPr>
              <a:t>		</a:t>
            </a:r>
            <a:r>
              <a:rPr kumimoji="1" lang="en-US" altLang="zh-TW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pitchFamily="18" charset="-120"/>
                <a:cs typeface="Arial Unicode MS" pitchFamily="34" charset="-120"/>
              </a:rPr>
              <a:t>int</a:t>
            </a:r>
            <a:r>
              <a:rPr kumimoji="1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pitchFamily="18" charset="-120"/>
                <a:cs typeface="Arial Unicode MS" pitchFamily="34" charset="-120"/>
              </a:rPr>
              <a:t>	radius;</a:t>
            </a:r>
          </a:p>
          <a:p>
            <a:pPr marL="0" marR="0" lvl="0" indent="0" defTabSz="43973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pitchFamily="18" charset="-120"/>
                <a:cs typeface="Arial Unicode MS" pitchFamily="34" charset="-120"/>
              </a:rPr>
              <a:t>		</a:t>
            </a:r>
            <a:r>
              <a:rPr kumimoji="1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ahoma" pitchFamily="34" charset="0"/>
                <a:ea typeface="新細明體" pitchFamily="18" charset="-120"/>
                <a:cs typeface="Arial Unicode MS" pitchFamily="34" charset="-120"/>
              </a:rPr>
              <a:t>double</a:t>
            </a:r>
            <a:r>
              <a:rPr kumimoji="1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pitchFamily="18" charset="-120"/>
                <a:cs typeface="Arial Unicode MS" pitchFamily="34" charset="-120"/>
              </a:rPr>
              <a:t>	area;</a:t>
            </a:r>
          </a:p>
          <a:p>
            <a:pPr marL="0" marR="0" lvl="0" indent="0" defTabSz="43973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新細明體" pitchFamily="18" charset="-120"/>
              <a:cs typeface="Arial Unicode MS" pitchFamily="34" charset="-120"/>
            </a:endParaRPr>
          </a:p>
          <a:p>
            <a:pPr marL="0" marR="0" lvl="0" indent="0" defTabSz="43973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2500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pitchFamily="18" charset="-120"/>
                <a:cs typeface="Arial Unicode MS" pitchFamily="34" charset="-120"/>
              </a:rPr>
              <a:t>		radius = 3;</a:t>
            </a:r>
          </a:p>
          <a:p>
            <a:pPr marL="0" marR="0" lvl="0" indent="0" defTabSz="43973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pitchFamily="18" charset="-120"/>
                <a:cs typeface="Arial Unicode MS" pitchFamily="34" charset="-120"/>
              </a:rPr>
              <a:t>		</a:t>
            </a:r>
            <a:r>
              <a:rPr kumimoji="1" lang="en-US" altLang="zh-TW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pitchFamily="18" charset="-120"/>
                <a:cs typeface="Arial Unicode MS" pitchFamily="34" charset="-120"/>
              </a:rPr>
              <a:t>System.out.println</a:t>
            </a:r>
            <a:r>
              <a:rPr kumimoji="1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pitchFamily="18" charset="-120"/>
                <a:cs typeface="Arial Unicode MS" pitchFamily="34" charset="-120"/>
              </a:rPr>
              <a:t>("Radius = " + radius);</a:t>
            </a:r>
          </a:p>
          <a:p>
            <a:pPr marL="0" marR="0" lvl="0" indent="0" defTabSz="43973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新細明體" pitchFamily="18" charset="-120"/>
              <a:cs typeface="Arial Unicode MS" pitchFamily="34" charset="-120"/>
            </a:endParaRPr>
          </a:p>
          <a:p>
            <a:pPr marL="0" marR="0" lvl="0" indent="0" defTabSz="43973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7500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pitchFamily="18" charset="-120"/>
                <a:cs typeface="Arial Unicode MS" pitchFamily="34" charset="-120"/>
              </a:rPr>
              <a:t>		area = radius * radius * 3.14;</a:t>
            </a:r>
          </a:p>
          <a:p>
            <a:pPr marL="0" marR="0" lvl="0" indent="0" defTabSz="43973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pitchFamily="18" charset="-120"/>
                <a:cs typeface="Arial Unicode MS" pitchFamily="34" charset="-120"/>
              </a:rPr>
              <a:t>		</a:t>
            </a:r>
            <a:r>
              <a:rPr kumimoji="1" lang="en-US" altLang="zh-TW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pitchFamily="18" charset="-120"/>
                <a:cs typeface="Arial Unicode MS" pitchFamily="34" charset="-120"/>
              </a:rPr>
              <a:t>System.out.println</a:t>
            </a:r>
            <a:r>
              <a:rPr kumimoji="1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pitchFamily="18" charset="-120"/>
                <a:cs typeface="Arial Unicode MS" pitchFamily="34" charset="-120"/>
              </a:rPr>
              <a:t>("Area = " + area);</a:t>
            </a:r>
          </a:p>
          <a:p>
            <a:pPr marL="0" marR="0" lvl="0" indent="0" defTabSz="43973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pitchFamily="18" charset="-120"/>
                <a:cs typeface="Arial Unicode MS" pitchFamily="34" charset="-120"/>
              </a:rPr>
              <a:t>	}</a:t>
            </a:r>
          </a:p>
          <a:p>
            <a:pPr marL="0" marR="0" lvl="0" indent="0" defTabSz="43973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pitchFamily="18" charset="-120"/>
                <a:cs typeface="Arial Unicode MS" pitchFamily="34" charset="-120"/>
              </a:rPr>
              <a:t>}</a:t>
            </a:r>
          </a:p>
        </p:txBody>
      </p:sp>
      <p:grpSp>
        <p:nvGrpSpPr>
          <p:cNvPr id="47" name="Group 4"/>
          <p:cNvGrpSpPr>
            <a:grpSpLocks/>
          </p:cNvGrpSpPr>
          <p:nvPr/>
        </p:nvGrpSpPr>
        <p:grpSpPr bwMode="auto">
          <a:xfrm>
            <a:off x="1619250" y="2779713"/>
            <a:ext cx="3671888" cy="433387"/>
            <a:chOff x="1202" y="1706"/>
            <a:chExt cx="2313" cy="273"/>
          </a:xfrm>
        </p:grpSpPr>
        <p:sp>
          <p:nvSpPr>
            <p:cNvPr id="48" name="Rectangle 5"/>
            <p:cNvSpPr>
              <a:spLocks noChangeArrowheads="1"/>
            </p:cNvSpPr>
            <p:nvPr/>
          </p:nvSpPr>
          <p:spPr bwMode="auto">
            <a:xfrm>
              <a:off x="1202" y="1706"/>
              <a:ext cx="499" cy="273"/>
            </a:xfrm>
            <a:prstGeom prst="rect">
              <a:avLst/>
            </a:prstGeom>
            <a:solidFill>
              <a:srgbClr val="CCFFCC">
                <a:alpha val="41960"/>
              </a:srgbClr>
            </a:solidFill>
            <a:ln w="25400" algn="ctr">
              <a:solidFill>
                <a:srgbClr val="008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itchFamily="2" charset="2"/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itchFamily="2" charset="2"/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itchFamily="2" charset="2"/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itchFamily="2" charset="2"/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100000"/>
                <a:buFont typeface="Wingdings" pitchFamily="2" charset="2"/>
                <a:buNone/>
                <a:tabLst/>
                <a:defRPr/>
              </a:pPr>
              <a:endParaRPr kumimoji="1" lang="zh-TW" alt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Arial Unicode MS" pitchFamily="34" charset="-120"/>
                <a:cs typeface="Arial Unicode MS" pitchFamily="34" charset="-120"/>
              </a:endParaRPr>
            </a:p>
          </p:txBody>
        </p:sp>
        <p:sp>
          <p:nvSpPr>
            <p:cNvPr id="49" name="Line 6"/>
            <p:cNvSpPr>
              <a:spLocks noChangeShapeType="1"/>
            </p:cNvSpPr>
            <p:nvPr/>
          </p:nvSpPr>
          <p:spPr bwMode="auto">
            <a:xfrm flipH="1">
              <a:off x="1701" y="1842"/>
              <a:ext cx="499" cy="0"/>
            </a:xfrm>
            <a:prstGeom prst="line">
              <a:avLst/>
            </a:prstGeom>
            <a:noFill/>
            <a:ln w="50800">
              <a:solidFill>
                <a:srgbClr val="008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100000"/>
                <a:buFont typeface="Wingdings" pitchFamily="2" charset="2"/>
                <a:buNone/>
                <a:tabLst/>
                <a:defRPr/>
              </a:pPr>
              <a:endParaRPr kumimoji="1" lang="zh-HK" alt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Arial Unicode MS" pitchFamily="34" charset="-120"/>
                <a:cs typeface="Arial Unicode MS" pitchFamily="34" charset="-120"/>
              </a:endParaRPr>
            </a:p>
          </p:txBody>
        </p:sp>
        <p:sp>
          <p:nvSpPr>
            <p:cNvPr id="50" name="Text Box 7"/>
            <p:cNvSpPr txBox="1">
              <a:spLocks noChangeArrowheads="1"/>
            </p:cNvSpPr>
            <p:nvPr/>
          </p:nvSpPr>
          <p:spPr bwMode="auto">
            <a:xfrm>
              <a:off x="2018" y="1706"/>
              <a:ext cx="1497" cy="247"/>
            </a:xfrm>
            <a:prstGeom prst="rect">
              <a:avLst/>
            </a:prstGeom>
            <a:solidFill>
              <a:srgbClr val="CCFFCC"/>
            </a:solidFill>
            <a:ln w="25400" algn="ctr">
              <a:solidFill>
                <a:srgbClr val="008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itchFamily="2" charset="2"/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itchFamily="2" charset="2"/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itchFamily="2" charset="2"/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itchFamily="2" charset="2"/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新細明體" pitchFamily="18" charset="-120"/>
                  <a:cs typeface="Arial Unicode MS" pitchFamily="34" charset="-120"/>
                </a:rPr>
                <a:t>Name of the variable</a:t>
              </a:r>
            </a:p>
          </p:txBody>
        </p:sp>
      </p:grpSp>
      <p:grpSp>
        <p:nvGrpSpPr>
          <p:cNvPr id="51" name="Group 8"/>
          <p:cNvGrpSpPr>
            <a:grpSpLocks/>
          </p:cNvGrpSpPr>
          <p:nvPr/>
        </p:nvGrpSpPr>
        <p:grpSpPr bwMode="auto">
          <a:xfrm>
            <a:off x="1114425" y="1987550"/>
            <a:ext cx="3960813" cy="1225550"/>
            <a:chOff x="793" y="1207"/>
            <a:chExt cx="2495" cy="772"/>
          </a:xfrm>
        </p:grpSpPr>
        <p:sp>
          <p:nvSpPr>
            <p:cNvPr id="52" name="Rectangle 9"/>
            <p:cNvSpPr>
              <a:spLocks noChangeArrowheads="1"/>
            </p:cNvSpPr>
            <p:nvPr/>
          </p:nvSpPr>
          <p:spPr bwMode="auto">
            <a:xfrm>
              <a:off x="793" y="1706"/>
              <a:ext cx="273" cy="273"/>
            </a:xfrm>
            <a:prstGeom prst="rect">
              <a:avLst/>
            </a:prstGeom>
            <a:solidFill>
              <a:srgbClr val="CC99FF">
                <a:alpha val="41960"/>
              </a:srgbClr>
            </a:solidFill>
            <a:ln w="25400" algn="ctr">
              <a:solidFill>
                <a:srgbClr val="8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itchFamily="2" charset="2"/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itchFamily="2" charset="2"/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itchFamily="2" charset="2"/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itchFamily="2" charset="2"/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100000"/>
                <a:buFont typeface="Wingdings" pitchFamily="2" charset="2"/>
                <a:buNone/>
                <a:tabLst/>
                <a:defRPr/>
              </a:pPr>
              <a:endParaRPr kumimoji="1" lang="zh-TW" alt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Arial Unicode MS" pitchFamily="34" charset="-120"/>
                <a:cs typeface="Arial Unicode MS" pitchFamily="34" charset="-120"/>
              </a:endParaRPr>
            </a:p>
          </p:txBody>
        </p:sp>
        <p:sp>
          <p:nvSpPr>
            <p:cNvPr id="53" name="Line 10"/>
            <p:cNvSpPr>
              <a:spLocks noChangeShapeType="1"/>
            </p:cNvSpPr>
            <p:nvPr/>
          </p:nvSpPr>
          <p:spPr bwMode="auto">
            <a:xfrm flipH="1">
              <a:off x="1066" y="1344"/>
              <a:ext cx="226" cy="362"/>
            </a:xfrm>
            <a:prstGeom prst="line">
              <a:avLst/>
            </a:prstGeom>
            <a:noFill/>
            <a:ln w="50800">
              <a:solidFill>
                <a:srgbClr val="80008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100000"/>
                <a:buFont typeface="Wingdings" pitchFamily="2" charset="2"/>
                <a:buNone/>
                <a:tabLst/>
                <a:defRPr/>
              </a:pPr>
              <a:endParaRPr kumimoji="1" lang="zh-HK" alt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Arial Unicode MS" pitchFamily="34" charset="-120"/>
                <a:cs typeface="Arial Unicode MS" pitchFamily="34" charset="-120"/>
              </a:endParaRPr>
            </a:p>
          </p:txBody>
        </p:sp>
        <p:sp>
          <p:nvSpPr>
            <p:cNvPr id="54" name="Text Box 11"/>
            <p:cNvSpPr txBox="1">
              <a:spLocks noChangeArrowheads="1"/>
            </p:cNvSpPr>
            <p:nvPr/>
          </p:nvSpPr>
          <p:spPr bwMode="auto">
            <a:xfrm>
              <a:off x="2200" y="1207"/>
              <a:ext cx="1088" cy="247"/>
            </a:xfrm>
            <a:prstGeom prst="rect">
              <a:avLst/>
            </a:prstGeom>
            <a:solidFill>
              <a:srgbClr val="CC99FF"/>
            </a:solidFill>
            <a:ln w="25400" algn="ctr">
              <a:solidFill>
                <a:srgbClr val="80008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itchFamily="2" charset="2"/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itchFamily="2" charset="2"/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itchFamily="2" charset="2"/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itchFamily="2" charset="2"/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新細明體" pitchFamily="18" charset="-120"/>
                  <a:cs typeface="Arial Unicode MS" pitchFamily="34" charset="-120"/>
                </a:rPr>
                <a:t>Data type</a:t>
              </a:r>
            </a:p>
          </p:txBody>
        </p:sp>
        <p:sp>
          <p:nvSpPr>
            <p:cNvPr id="55" name="Line 12"/>
            <p:cNvSpPr>
              <a:spLocks noChangeShapeType="1"/>
            </p:cNvSpPr>
            <p:nvPr/>
          </p:nvSpPr>
          <p:spPr bwMode="auto">
            <a:xfrm>
              <a:off x="1292" y="1344"/>
              <a:ext cx="908" cy="0"/>
            </a:xfrm>
            <a:prstGeom prst="line">
              <a:avLst/>
            </a:prstGeom>
            <a:noFill/>
            <a:ln w="508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100000"/>
                <a:buFont typeface="Wingdings" pitchFamily="2" charset="2"/>
                <a:buNone/>
                <a:tabLst/>
                <a:defRPr/>
              </a:pPr>
              <a:endParaRPr kumimoji="1" lang="zh-HK" alt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Arial Unicode MS" pitchFamily="34" charset="-120"/>
                <a:cs typeface="Arial Unicode MS" pitchFamily="34" charset="-120"/>
              </a:endParaRPr>
            </a:p>
          </p:txBody>
        </p:sp>
      </p:grpSp>
      <p:grpSp>
        <p:nvGrpSpPr>
          <p:cNvPr id="56" name="Group 13"/>
          <p:cNvGrpSpPr>
            <a:grpSpLocks/>
          </p:cNvGrpSpPr>
          <p:nvPr/>
        </p:nvGrpSpPr>
        <p:grpSpPr bwMode="auto">
          <a:xfrm>
            <a:off x="6372225" y="2349500"/>
            <a:ext cx="2232025" cy="871538"/>
            <a:chOff x="3878" y="1570"/>
            <a:chExt cx="1406" cy="549"/>
          </a:xfrm>
        </p:grpSpPr>
        <p:sp>
          <p:nvSpPr>
            <p:cNvPr id="57" name="Rectangle 14"/>
            <p:cNvSpPr>
              <a:spLocks noChangeArrowheads="1"/>
            </p:cNvSpPr>
            <p:nvPr/>
          </p:nvSpPr>
          <p:spPr bwMode="auto">
            <a:xfrm>
              <a:off x="3878" y="1570"/>
              <a:ext cx="544" cy="318"/>
            </a:xfrm>
            <a:prstGeom prst="rect">
              <a:avLst/>
            </a:prstGeom>
            <a:solidFill>
              <a:srgbClr val="FFFF00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00"/>
              </a:extrusionClr>
            </a:sp3d>
          </p:spPr>
          <p:txBody>
            <a:bodyPr wrap="none" anchor="ctr">
              <a:spAutoFit/>
              <a:flatTx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itchFamily="2" charset="2"/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itchFamily="2" charset="2"/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itchFamily="2" charset="2"/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itchFamily="2" charset="2"/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100000"/>
                <a:buFont typeface="Wingdings" pitchFamily="2" charset="2"/>
                <a:buNone/>
                <a:tabLst/>
                <a:defRPr/>
              </a:pPr>
              <a:endParaRPr kumimoji="1" lang="zh-TW" alt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Arial Unicode MS" pitchFamily="34" charset="-120"/>
                <a:cs typeface="Arial Unicode MS" pitchFamily="34" charset="-120"/>
              </a:endParaRPr>
            </a:p>
          </p:txBody>
        </p:sp>
        <p:sp>
          <p:nvSpPr>
            <p:cNvPr id="58" name="Rectangle 15"/>
            <p:cNvSpPr>
              <a:spLocks noChangeArrowheads="1"/>
            </p:cNvSpPr>
            <p:nvPr/>
          </p:nvSpPr>
          <p:spPr bwMode="auto">
            <a:xfrm>
              <a:off x="4740" y="1570"/>
              <a:ext cx="544" cy="318"/>
            </a:xfrm>
            <a:prstGeom prst="rect">
              <a:avLst/>
            </a:prstGeom>
            <a:solidFill>
              <a:srgbClr val="FFFF00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00"/>
              </a:extrusionClr>
            </a:sp3d>
          </p:spPr>
          <p:txBody>
            <a:bodyPr wrap="none" anchor="ctr">
              <a:spAutoFit/>
              <a:flatTx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itchFamily="2" charset="2"/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itchFamily="2" charset="2"/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itchFamily="2" charset="2"/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itchFamily="2" charset="2"/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100000"/>
                <a:buFont typeface="Wingdings" pitchFamily="2" charset="2"/>
                <a:buNone/>
                <a:tabLst/>
                <a:defRPr/>
              </a:pPr>
              <a:endParaRPr kumimoji="1" lang="zh-TW" alt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Arial Unicode MS" pitchFamily="34" charset="-120"/>
                <a:cs typeface="Arial Unicode MS" pitchFamily="34" charset="-120"/>
              </a:endParaRPr>
            </a:p>
          </p:txBody>
        </p:sp>
        <p:sp>
          <p:nvSpPr>
            <p:cNvPr id="59" name="Text Box 16"/>
            <p:cNvSpPr txBox="1">
              <a:spLocks noChangeArrowheads="1"/>
            </p:cNvSpPr>
            <p:nvPr/>
          </p:nvSpPr>
          <p:spPr bwMode="auto">
            <a:xfrm>
              <a:off x="3923" y="1888"/>
              <a:ext cx="5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08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itchFamily="2" charset="2"/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itchFamily="2" charset="2"/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itchFamily="2" charset="2"/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itchFamily="2" charset="2"/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新細明體" pitchFamily="18" charset="-120"/>
                  <a:cs typeface="Arial Unicode MS" pitchFamily="34" charset="-120"/>
                </a:rPr>
                <a:t>radius</a:t>
              </a:r>
            </a:p>
          </p:txBody>
        </p:sp>
        <p:sp>
          <p:nvSpPr>
            <p:cNvPr id="60" name="Text Box 17"/>
            <p:cNvSpPr txBox="1">
              <a:spLocks noChangeArrowheads="1"/>
            </p:cNvSpPr>
            <p:nvPr/>
          </p:nvSpPr>
          <p:spPr bwMode="auto">
            <a:xfrm>
              <a:off x="4785" y="1888"/>
              <a:ext cx="4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08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itchFamily="2" charset="2"/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itchFamily="2" charset="2"/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itchFamily="2" charset="2"/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itchFamily="2" charset="2"/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新細明體" pitchFamily="18" charset="-120"/>
                  <a:cs typeface="Arial Unicode MS" pitchFamily="34" charset="-120"/>
                </a:rPr>
                <a:t>area</a:t>
              </a:r>
            </a:p>
          </p:txBody>
        </p:sp>
      </p:grpSp>
      <p:grpSp>
        <p:nvGrpSpPr>
          <p:cNvPr id="61" name="Group 18"/>
          <p:cNvGrpSpPr>
            <a:grpSpLocks/>
          </p:cNvGrpSpPr>
          <p:nvPr/>
        </p:nvGrpSpPr>
        <p:grpSpPr bwMode="auto">
          <a:xfrm>
            <a:off x="1114425" y="3643313"/>
            <a:ext cx="3673475" cy="433387"/>
            <a:chOff x="793" y="2251"/>
            <a:chExt cx="2314" cy="273"/>
          </a:xfrm>
        </p:grpSpPr>
        <p:sp>
          <p:nvSpPr>
            <p:cNvPr id="62" name="Rectangle 19"/>
            <p:cNvSpPr>
              <a:spLocks noChangeArrowheads="1"/>
            </p:cNvSpPr>
            <p:nvPr/>
          </p:nvSpPr>
          <p:spPr bwMode="auto">
            <a:xfrm>
              <a:off x="793" y="2251"/>
              <a:ext cx="862" cy="273"/>
            </a:xfrm>
            <a:prstGeom prst="rect">
              <a:avLst/>
            </a:prstGeom>
            <a:solidFill>
              <a:srgbClr val="FFFF00">
                <a:alpha val="41960"/>
              </a:srgbClr>
            </a:solidFill>
            <a:ln w="25400" algn="ctr">
              <a:solidFill>
                <a:srgbClr val="FF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itchFamily="2" charset="2"/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itchFamily="2" charset="2"/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itchFamily="2" charset="2"/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itchFamily="2" charset="2"/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100000"/>
                <a:buFont typeface="Wingdings" pitchFamily="2" charset="2"/>
                <a:buNone/>
                <a:tabLst/>
                <a:defRPr/>
              </a:pPr>
              <a:endParaRPr kumimoji="1" lang="zh-TW" alt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Arial Unicode MS" pitchFamily="34" charset="-120"/>
                <a:cs typeface="Arial Unicode MS" pitchFamily="34" charset="-120"/>
              </a:endParaRPr>
            </a:p>
          </p:txBody>
        </p:sp>
        <p:sp>
          <p:nvSpPr>
            <p:cNvPr id="63" name="Line 20"/>
            <p:cNvSpPr>
              <a:spLocks noChangeShapeType="1"/>
            </p:cNvSpPr>
            <p:nvPr/>
          </p:nvSpPr>
          <p:spPr bwMode="auto">
            <a:xfrm flipH="1">
              <a:off x="1655" y="2387"/>
              <a:ext cx="545" cy="0"/>
            </a:xfrm>
            <a:prstGeom prst="line">
              <a:avLst/>
            </a:prstGeom>
            <a:noFill/>
            <a:ln w="50800">
              <a:solidFill>
                <a:srgbClr val="FF66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100000"/>
                <a:buFont typeface="Wingdings" pitchFamily="2" charset="2"/>
                <a:buNone/>
                <a:tabLst/>
                <a:defRPr/>
              </a:pPr>
              <a:endParaRPr kumimoji="1" lang="zh-HK" alt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Arial Unicode MS" pitchFamily="34" charset="-120"/>
                <a:cs typeface="Arial Unicode MS" pitchFamily="34" charset="-120"/>
              </a:endParaRPr>
            </a:p>
          </p:txBody>
        </p:sp>
        <p:sp>
          <p:nvSpPr>
            <p:cNvPr id="64" name="Text Box 21"/>
            <p:cNvSpPr txBox="1">
              <a:spLocks noChangeArrowheads="1"/>
            </p:cNvSpPr>
            <p:nvPr/>
          </p:nvSpPr>
          <p:spPr bwMode="auto">
            <a:xfrm>
              <a:off x="2018" y="2251"/>
              <a:ext cx="1089" cy="247"/>
            </a:xfrm>
            <a:prstGeom prst="rect">
              <a:avLst/>
            </a:prstGeom>
            <a:solidFill>
              <a:srgbClr val="FFFF00"/>
            </a:solidFill>
            <a:ln w="25400" algn="ctr">
              <a:solidFill>
                <a:srgbClr val="FF66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itchFamily="2" charset="2"/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itchFamily="2" charset="2"/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itchFamily="2" charset="2"/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itchFamily="2" charset="2"/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新細明體" pitchFamily="18" charset="-120"/>
                  <a:cs typeface="Arial Unicode MS" pitchFamily="34" charset="-120"/>
                </a:rPr>
                <a:t>Assignment</a:t>
              </a:r>
            </a:p>
          </p:txBody>
        </p:sp>
      </p:grpSp>
      <p:grpSp>
        <p:nvGrpSpPr>
          <p:cNvPr id="65" name="Group 22"/>
          <p:cNvGrpSpPr>
            <a:grpSpLocks/>
          </p:cNvGrpSpPr>
          <p:nvPr/>
        </p:nvGrpSpPr>
        <p:grpSpPr bwMode="auto">
          <a:xfrm>
            <a:off x="6372225" y="3494088"/>
            <a:ext cx="2232025" cy="871537"/>
            <a:chOff x="3878" y="2291"/>
            <a:chExt cx="1406" cy="549"/>
          </a:xfrm>
        </p:grpSpPr>
        <p:sp>
          <p:nvSpPr>
            <p:cNvPr id="66" name="Rectangle 23"/>
            <p:cNvSpPr>
              <a:spLocks noChangeArrowheads="1"/>
            </p:cNvSpPr>
            <p:nvPr/>
          </p:nvSpPr>
          <p:spPr bwMode="auto">
            <a:xfrm>
              <a:off x="3878" y="2291"/>
              <a:ext cx="544" cy="318"/>
            </a:xfrm>
            <a:prstGeom prst="rect">
              <a:avLst/>
            </a:prstGeom>
            <a:solidFill>
              <a:srgbClr val="FFFF00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00"/>
              </a:extrusionClr>
            </a:sp3d>
          </p:spPr>
          <p:txBody>
            <a:bodyPr wrap="none" anchor="ctr">
              <a:spAutoFit/>
              <a:flatTx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itchFamily="2" charset="2"/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itchFamily="2" charset="2"/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itchFamily="2" charset="2"/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itchFamily="2" charset="2"/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100000"/>
                <a:buFont typeface="Wingdings" pitchFamily="2" charset="2"/>
                <a:buNone/>
                <a:tabLst/>
                <a:defRPr/>
              </a:pPr>
              <a:endParaRPr kumimoji="1" lang="zh-TW" alt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Arial Unicode MS" pitchFamily="34" charset="-120"/>
                <a:cs typeface="Arial Unicode MS" pitchFamily="34" charset="-120"/>
              </a:endParaRPr>
            </a:p>
          </p:txBody>
        </p:sp>
        <p:sp>
          <p:nvSpPr>
            <p:cNvPr id="67" name="Rectangle 24"/>
            <p:cNvSpPr>
              <a:spLocks noChangeArrowheads="1"/>
            </p:cNvSpPr>
            <p:nvPr/>
          </p:nvSpPr>
          <p:spPr bwMode="auto">
            <a:xfrm>
              <a:off x="4740" y="2291"/>
              <a:ext cx="544" cy="318"/>
            </a:xfrm>
            <a:prstGeom prst="rect">
              <a:avLst/>
            </a:prstGeom>
            <a:solidFill>
              <a:srgbClr val="FFFF00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00"/>
              </a:extrusionClr>
            </a:sp3d>
          </p:spPr>
          <p:txBody>
            <a:bodyPr wrap="none" anchor="ctr">
              <a:spAutoFit/>
              <a:flatTx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itchFamily="2" charset="2"/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itchFamily="2" charset="2"/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itchFamily="2" charset="2"/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itchFamily="2" charset="2"/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100000"/>
                <a:buFont typeface="Wingdings" pitchFamily="2" charset="2"/>
                <a:buNone/>
                <a:tabLst/>
                <a:defRPr/>
              </a:pPr>
              <a:endParaRPr kumimoji="1" lang="zh-TW" alt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Arial Unicode MS" pitchFamily="34" charset="-120"/>
                <a:cs typeface="Arial Unicode MS" pitchFamily="34" charset="-120"/>
              </a:endParaRPr>
            </a:p>
          </p:txBody>
        </p:sp>
        <p:sp>
          <p:nvSpPr>
            <p:cNvPr id="68" name="Text Box 25"/>
            <p:cNvSpPr txBox="1">
              <a:spLocks noChangeArrowheads="1"/>
            </p:cNvSpPr>
            <p:nvPr/>
          </p:nvSpPr>
          <p:spPr bwMode="auto">
            <a:xfrm>
              <a:off x="3923" y="2609"/>
              <a:ext cx="5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08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itchFamily="2" charset="2"/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itchFamily="2" charset="2"/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itchFamily="2" charset="2"/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itchFamily="2" charset="2"/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新細明體" pitchFamily="18" charset="-120"/>
                  <a:cs typeface="Arial Unicode MS" pitchFamily="34" charset="-120"/>
                </a:rPr>
                <a:t>radius</a:t>
              </a:r>
            </a:p>
          </p:txBody>
        </p:sp>
        <p:sp>
          <p:nvSpPr>
            <p:cNvPr id="69" name="Text Box 26"/>
            <p:cNvSpPr txBox="1">
              <a:spLocks noChangeArrowheads="1"/>
            </p:cNvSpPr>
            <p:nvPr/>
          </p:nvSpPr>
          <p:spPr bwMode="auto">
            <a:xfrm>
              <a:off x="4785" y="2609"/>
              <a:ext cx="4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08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itchFamily="2" charset="2"/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itchFamily="2" charset="2"/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itchFamily="2" charset="2"/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itchFamily="2" charset="2"/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新細明體" pitchFamily="18" charset="-120"/>
                  <a:cs typeface="Arial Unicode MS" pitchFamily="34" charset="-120"/>
                </a:rPr>
                <a:t>area</a:t>
              </a:r>
            </a:p>
          </p:txBody>
        </p:sp>
        <p:sp>
          <p:nvSpPr>
            <p:cNvPr id="70" name="Text Box 27"/>
            <p:cNvSpPr txBox="1">
              <a:spLocks noChangeArrowheads="1"/>
            </p:cNvSpPr>
            <p:nvPr/>
          </p:nvSpPr>
          <p:spPr bwMode="auto">
            <a:xfrm>
              <a:off x="4014" y="2296"/>
              <a:ext cx="2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08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itchFamily="2" charset="2"/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itchFamily="2" charset="2"/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itchFamily="2" charset="2"/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itchFamily="2" charset="2"/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2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新細明體" pitchFamily="18" charset="-120"/>
                  <a:cs typeface="Arial Unicode MS" pitchFamily="34" charset="-120"/>
                </a:rPr>
                <a:t>3</a:t>
              </a:r>
            </a:p>
          </p:txBody>
        </p:sp>
      </p:grpSp>
      <p:grpSp>
        <p:nvGrpSpPr>
          <p:cNvPr id="71" name="Group 28"/>
          <p:cNvGrpSpPr>
            <a:grpSpLocks/>
          </p:cNvGrpSpPr>
          <p:nvPr/>
        </p:nvGrpSpPr>
        <p:grpSpPr bwMode="auto">
          <a:xfrm>
            <a:off x="1908175" y="4579938"/>
            <a:ext cx="4248150" cy="433387"/>
            <a:chOff x="1111" y="2840"/>
            <a:chExt cx="2631" cy="273"/>
          </a:xfrm>
        </p:grpSpPr>
        <p:sp>
          <p:nvSpPr>
            <p:cNvPr id="72" name="Rectangle 29"/>
            <p:cNvSpPr>
              <a:spLocks noChangeArrowheads="1"/>
            </p:cNvSpPr>
            <p:nvPr/>
          </p:nvSpPr>
          <p:spPr bwMode="auto">
            <a:xfrm>
              <a:off x="1111" y="2840"/>
              <a:ext cx="1497" cy="273"/>
            </a:xfrm>
            <a:prstGeom prst="rect">
              <a:avLst/>
            </a:prstGeom>
            <a:solidFill>
              <a:srgbClr val="CCFFFF">
                <a:alpha val="41960"/>
              </a:srgbClr>
            </a:solidFill>
            <a:ln w="25400" algn="ctr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itchFamily="2" charset="2"/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itchFamily="2" charset="2"/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itchFamily="2" charset="2"/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itchFamily="2" charset="2"/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100000"/>
                <a:buFont typeface="Wingdings" pitchFamily="2" charset="2"/>
                <a:buNone/>
                <a:tabLst/>
                <a:defRPr/>
              </a:pPr>
              <a:endParaRPr kumimoji="1" lang="zh-TW" alt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Arial Unicode MS" pitchFamily="34" charset="-120"/>
                <a:cs typeface="Arial Unicode MS" pitchFamily="34" charset="-120"/>
              </a:endParaRPr>
            </a:p>
          </p:txBody>
        </p:sp>
        <p:sp>
          <p:nvSpPr>
            <p:cNvPr id="73" name="Line 30"/>
            <p:cNvSpPr>
              <a:spLocks noChangeShapeType="1"/>
            </p:cNvSpPr>
            <p:nvPr/>
          </p:nvSpPr>
          <p:spPr bwMode="auto">
            <a:xfrm flipH="1">
              <a:off x="2608" y="2976"/>
              <a:ext cx="363" cy="0"/>
            </a:xfrm>
            <a:prstGeom prst="line">
              <a:avLst/>
            </a:prstGeom>
            <a:noFill/>
            <a:ln w="50800">
              <a:solidFill>
                <a:srgbClr val="0000FF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100000"/>
                <a:buFont typeface="Wingdings" pitchFamily="2" charset="2"/>
                <a:buNone/>
                <a:tabLst/>
                <a:defRPr/>
              </a:pPr>
              <a:endParaRPr kumimoji="1" lang="zh-HK" alt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Arial Unicode MS" pitchFamily="34" charset="-120"/>
                <a:cs typeface="Arial Unicode MS" pitchFamily="34" charset="-120"/>
              </a:endParaRPr>
            </a:p>
          </p:txBody>
        </p:sp>
        <p:sp>
          <p:nvSpPr>
            <p:cNvPr id="74" name="Text Box 31"/>
            <p:cNvSpPr txBox="1">
              <a:spLocks noChangeArrowheads="1"/>
            </p:cNvSpPr>
            <p:nvPr/>
          </p:nvSpPr>
          <p:spPr bwMode="auto">
            <a:xfrm>
              <a:off x="2880" y="2840"/>
              <a:ext cx="862" cy="247"/>
            </a:xfrm>
            <a:prstGeom prst="rect">
              <a:avLst/>
            </a:prstGeom>
            <a:solidFill>
              <a:srgbClr val="CCFFFF"/>
            </a:solidFill>
            <a:ln w="25400" algn="ctr">
              <a:solidFill>
                <a:srgbClr val="0000FF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itchFamily="2" charset="2"/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itchFamily="2" charset="2"/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itchFamily="2" charset="2"/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itchFamily="2" charset="2"/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新細明體" pitchFamily="18" charset="-120"/>
                  <a:cs typeface="Arial Unicode MS" pitchFamily="34" charset="-120"/>
                </a:rPr>
                <a:t>Expression</a:t>
              </a:r>
            </a:p>
          </p:txBody>
        </p:sp>
      </p:grpSp>
      <p:grpSp>
        <p:nvGrpSpPr>
          <p:cNvPr id="75" name="Group 32"/>
          <p:cNvGrpSpPr>
            <a:grpSpLocks/>
          </p:cNvGrpSpPr>
          <p:nvPr/>
        </p:nvGrpSpPr>
        <p:grpSpPr bwMode="auto">
          <a:xfrm>
            <a:off x="6372225" y="4797425"/>
            <a:ext cx="2303463" cy="871538"/>
            <a:chOff x="3878" y="3335"/>
            <a:chExt cx="1451" cy="549"/>
          </a:xfrm>
        </p:grpSpPr>
        <p:sp>
          <p:nvSpPr>
            <p:cNvPr id="76" name="Rectangle 33"/>
            <p:cNvSpPr>
              <a:spLocks noChangeArrowheads="1"/>
            </p:cNvSpPr>
            <p:nvPr/>
          </p:nvSpPr>
          <p:spPr bwMode="auto">
            <a:xfrm>
              <a:off x="3878" y="3335"/>
              <a:ext cx="544" cy="318"/>
            </a:xfrm>
            <a:prstGeom prst="rect">
              <a:avLst/>
            </a:prstGeom>
            <a:solidFill>
              <a:srgbClr val="FFFF00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00"/>
              </a:extrusionClr>
            </a:sp3d>
          </p:spPr>
          <p:txBody>
            <a:bodyPr wrap="none" anchor="ctr">
              <a:spAutoFit/>
              <a:flatTx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itchFamily="2" charset="2"/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itchFamily="2" charset="2"/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itchFamily="2" charset="2"/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itchFamily="2" charset="2"/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100000"/>
                <a:buFont typeface="Wingdings" pitchFamily="2" charset="2"/>
                <a:buNone/>
                <a:tabLst/>
                <a:defRPr/>
              </a:pPr>
              <a:endParaRPr kumimoji="1" lang="zh-TW" alt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Arial Unicode MS" pitchFamily="34" charset="-120"/>
                <a:cs typeface="Arial Unicode MS" pitchFamily="34" charset="-120"/>
              </a:endParaRPr>
            </a:p>
          </p:txBody>
        </p:sp>
        <p:sp>
          <p:nvSpPr>
            <p:cNvPr id="77" name="Rectangle 34"/>
            <p:cNvSpPr>
              <a:spLocks noChangeArrowheads="1"/>
            </p:cNvSpPr>
            <p:nvPr/>
          </p:nvSpPr>
          <p:spPr bwMode="auto">
            <a:xfrm>
              <a:off x="4740" y="3335"/>
              <a:ext cx="544" cy="318"/>
            </a:xfrm>
            <a:prstGeom prst="rect">
              <a:avLst/>
            </a:prstGeom>
            <a:solidFill>
              <a:srgbClr val="FFFF00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00"/>
              </a:extrusionClr>
            </a:sp3d>
          </p:spPr>
          <p:txBody>
            <a:bodyPr wrap="none" anchor="ctr">
              <a:spAutoFit/>
              <a:flatTx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itchFamily="2" charset="2"/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itchFamily="2" charset="2"/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itchFamily="2" charset="2"/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itchFamily="2" charset="2"/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100000"/>
                <a:buFont typeface="Wingdings" pitchFamily="2" charset="2"/>
                <a:buNone/>
                <a:tabLst/>
                <a:defRPr/>
              </a:pPr>
              <a:endParaRPr kumimoji="1" lang="zh-TW" alt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Arial Unicode MS" pitchFamily="34" charset="-120"/>
                <a:cs typeface="Arial Unicode MS" pitchFamily="34" charset="-120"/>
              </a:endParaRPr>
            </a:p>
          </p:txBody>
        </p:sp>
        <p:sp>
          <p:nvSpPr>
            <p:cNvPr id="78" name="Text Box 35"/>
            <p:cNvSpPr txBox="1">
              <a:spLocks noChangeArrowheads="1"/>
            </p:cNvSpPr>
            <p:nvPr/>
          </p:nvSpPr>
          <p:spPr bwMode="auto">
            <a:xfrm>
              <a:off x="3923" y="3653"/>
              <a:ext cx="5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08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itchFamily="2" charset="2"/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itchFamily="2" charset="2"/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itchFamily="2" charset="2"/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itchFamily="2" charset="2"/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新細明體" pitchFamily="18" charset="-120"/>
                  <a:cs typeface="Arial Unicode MS" pitchFamily="34" charset="-120"/>
                </a:rPr>
                <a:t>radius</a:t>
              </a:r>
            </a:p>
          </p:txBody>
        </p:sp>
        <p:sp>
          <p:nvSpPr>
            <p:cNvPr id="79" name="Text Box 36"/>
            <p:cNvSpPr txBox="1">
              <a:spLocks noChangeArrowheads="1"/>
            </p:cNvSpPr>
            <p:nvPr/>
          </p:nvSpPr>
          <p:spPr bwMode="auto">
            <a:xfrm>
              <a:off x="4785" y="3653"/>
              <a:ext cx="4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08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itchFamily="2" charset="2"/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itchFamily="2" charset="2"/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itchFamily="2" charset="2"/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itchFamily="2" charset="2"/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新細明體" pitchFamily="18" charset="-120"/>
                  <a:cs typeface="Arial Unicode MS" pitchFamily="34" charset="-120"/>
                </a:rPr>
                <a:t>area</a:t>
              </a:r>
            </a:p>
          </p:txBody>
        </p:sp>
        <p:sp>
          <p:nvSpPr>
            <p:cNvPr id="80" name="Text Box 37"/>
            <p:cNvSpPr txBox="1">
              <a:spLocks noChangeArrowheads="1"/>
            </p:cNvSpPr>
            <p:nvPr/>
          </p:nvSpPr>
          <p:spPr bwMode="auto">
            <a:xfrm>
              <a:off x="4014" y="3340"/>
              <a:ext cx="2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08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itchFamily="2" charset="2"/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itchFamily="2" charset="2"/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itchFamily="2" charset="2"/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itchFamily="2" charset="2"/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2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新細明體" pitchFamily="18" charset="-120"/>
                  <a:cs typeface="Arial Unicode MS" pitchFamily="34" charset="-120"/>
                </a:rPr>
                <a:t>3</a:t>
              </a:r>
            </a:p>
          </p:txBody>
        </p:sp>
        <p:sp>
          <p:nvSpPr>
            <p:cNvPr id="81" name="Text Box 38"/>
            <p:cNvSpPr txBox="1">
              <a:spLocks noChangeArrowheads="1"/>
            </p:cNvSpPr>
            <p:nvPr/>
          </p:nvSpPr>
          <p:spPr bwMode="auto">
            <a:xfrm>
              <a:off x="4732" y="3339"/>
              <a:ext cx="59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08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itchFamily="2" charset="2"/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itchFamily="2" charset="2"/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itchFamily="2" charset="2"/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itchFamily="2" charset="2"/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新細明體" pitchFamily="18" charset="-120"/>
                  <a:cs typeface="Arial Unicode MS" pitchFamily="34" charset="-120"/>
                </a:rPr>
                <a:t>28.26</a:t>
              </a:r>
            </a:p>
          </p:txBody>
        </p:sp>
      </p:grpSp>
      <p:grpSp>
        <p:nvGrpSpPr>
          <p:cNvPr id="82" name="Group 39"/>
          <p:cNvGrpSpPr>
            <a:grpSpLocks/>
          </p:cNvGrpSpPr>
          <p:nvPr/>
        </p:nvGrpSpPr>
        <p:grpSpPr bwMode="auto">
          <a:xfrm>
            <a:off x="1187450" y="5445125"/>
            <a:ext cx="6553200" cy="1038225"/>
            <a:chOff x="748" y="3430"/>
            <a:chExt cx="4128" cy="654"/>
          </a:xfrm>
        </p:grpSpPr>
        <p:sp>
          <p:nvSpPr>
            <p:cNvPr id="83" name="Line 40"/>
            <p:cNvSpPr>
              <a:spLocks noChangeShapeType="1"/>
            </p:cNvSpPr>
            <p:nvPr/>
          </p:nvSpPr>
          <p:spPr bwMode="auto">
            <a:xfrm>
              <a:off x="748" y="3430"/>
              <a:ext cx="245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100000"/>
                <a:buFont typeface="Wingdings" pitchFamily="2" charset="2"/>
                <a:buNone/>
                <a:tabLst/>
                <a:defRPr/>
              </a:pPr>
              <a:endParaRPr kumimoji="1" lang="zh-HK" alt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Arial Unicode MS" pitchFamily="34" charset="-120"/>
                <a:cs typeface="Arial Unicode MS" pitchFamily="34" charset="-120"/>
              </a:endParaRPr>
            </a:p>
          </p:txBody>
        </p:sp>
        <p:sp>
          <p:nvSpPr>
            <p:cNvPr id="84" name="AutoShape 41"/>
            <p:cNvSpPr>
              <a:spLocks noChangeArrowheads="1"/>
            </p:cNvSpPr>
            <p:nvPr/>
          </p:nvSpPr>
          <p:spPr bwMode="auto">
            <a:xfrm rot="5400000">
              <a:off x="2566" y="3517"/>
              <a:ext cx="635" cy="46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1 w 21600"/>
                <a:gd name="T11" fmla="*/ 0 h 21600"/>
                <a:gd name="T12" fmla="*/ 17694720 60000 65536"/>
                <a:gd name="T13" fmla="*/ 11796480 60000 65536"/>
                <a:gd name="T14" fmla="*/ 11796480 60000 65536"/>
                <a:gd name="T15" fmla="*/ 5898240 60000 65536"/>
                <a:gd name="T16" fmla="*/ 0 60000 65536"/>
                <a:gd name="T17" fmla="*/ 0 60000 65536"/>
                <a:gd name="T18" fmla="*/ 0 w 21600"/>
                <a:gd name="T19" fmla="*/ 17112 h 21600"/>
                <a:gd name="T20" fmla="*/ 18505 w 21600"/>
                <a:gd name="T21" fmla="*/ 2160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6583" y="0"/>
                  </a:moveTo>
                  <a:lnTo>
                    <a:pt x="11565" y="7200"/>
                  </a:lnTo>
                  <a:lnTo>
                    <a:pt x="14651" y="7200"/>
                  </a:lnTo>
                  <a:lnTo>
                    <a:pt x="14651" y="17093"/>
                  </a:lnTo>
                  <a:lnTo>
                    <a:pt x="0" y="17093"/>
                  </a:lnTo>
                  <a:lnTo>
                    <a:pt x="0" y="21600"/>
                  </a:lnTo>
                  <a:lnTo>
                    <a:pt x="18514" y="21600"/>
                  </a:lnTo>
                  <a:lnTo>
                    <a:pt x="18514" y="7200"/>
                  </a:lnTo>
                  <a:lnTo>
                    <a:pt x="21600" y="7200"/>
                  </a:lnTo>
                  <a:lnTo>
                    <a:pt x="16583" y="0"/>
                  </a:lnTo>
                  <a:close/>
                </a:path>
              </a:pathLst>
            </a:custGeom>
            <a:solidFill>
              <a:srgbClr val="FFCC99"/>
            </a:solidFill>
            <a:ln w="25400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100000"/>
                <a:buFont typeface="Wingdings" pitchFamily="2" charset="2"/>
                <a:buNone/>
                <a:tabLst/>
                <a:defRPr/>
              </a:pPr>
              <a:endParaRPr kumimoji="1" lang="zh-HK" alt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Arial Unicode MS" pitchFamily="34" charset="-120"/>
                <a:cs typeface="Arial Unicode MS" pitchFamily="34" charset="-120"/>
              </a:endParaRPr>
            </a:p>
          </p:txBody>
        </p:sp>
        <p:sp>
          <p:nvSpPr>
            <p:cNvPr id="85" name="Text Box 42"/>
            <p:cNvSpPr txBox="1">
              <a:spLocks noChangeArrowheads="1"/>
            </p:cNvSpPr>
            <p:nvPr/>
          </p:nvSpPr>
          <p:spPr bwMode="auto">
            <a:xfrm>
              <a:off x="3140" y="3702"/>
              <a:ext cx="1736" cy="382"/>
            </a:xfrm>
            <a:prstGeom prst="rect">
              <a:avLst/>
            </a:prstGeom>
            <a:solidFill>
              <a:srgbClr val="FFFF00"/>
            </a:solidFill>
            <a:ln w="25400" algn="ctr">
              <a:solidFill>
                <a:srgbClr val="FF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00007D">
                  <a:alpha val="50000"/>
                </a:srgbClr>
              </a:outerShdw>
            </a:effec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itchFamily="2" charset="2"/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itchFamily="2" charset="2"/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itchFamily="2" charset="2"/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itchFamily="2" charset="2"/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1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新細明體" pitchFamily="18" charset="-120"/>
                  <a:cs typeface="Arial Unicode MS" pitchFamily="34" charset="-120"/>
                </a:rPr>
                <a:t>You can also print the value stored in a variable.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9601392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 tmFilter="0, 0; .2, .5; .8, .5; 1, 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6" dur="250" autoRev="1" fill="hold"/>
                                        <p:tgtEl>
                                          <p:spTgt spid="8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z="2800" dirty="0" smtClean="0"/>
              <a:t>Does it work???</a:t>
            </a:r>
            <a:endParaRPr lang="zh-HK" altLang="en-US" sz="2800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71CC-1411-4F60-B2D9-00EA26C20D76}" type="slidenum">
              <a:rPr lang="en-US" altLang="zh-TW" smtClean="0"/>
              <a:pPr/>
              <a:t>34</a:t>
            </a:fld>
            <a:endParaRPr lang="en-US" altLang="zh-TW"/>
          </a:p>
        </p:txBody>
      </p:sp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323528" y="1844824"/>
            <a:ext cx="5399088" cy="4139744"/>
          </a:xfrm>
          <a:prstGeom prst="rect">
            <a:avLst/>
          </a:prstGeom>
          <a:solidFill>
            <a:srgbClr val="FFFFFF"/>
          </a:solidFill>
          <a:ln w="25400" algn="ctr">
            <a:solidFill>
              <a:srgbClr val="000080"/>
            </a:solidFill>
            <a:miter lim="800000"/>
            <a:headEnd/>
            <a:tailEnd/>
          </a:ln>
          <a:effectLst>
            <a:outerShdw dist="107763" dir="2700000" algn="ctr" rotWithShape="0">
              <a:srgbClr val="00007D">
                <a:alpha val="50000"/>
              </a:srgbClr>
            </a:outerShdw>
          </a:effectLst>
        </p:spPr>
        <p:txBody>
          <a:bodyPr wrap="none"/>
          <a:lstStyle>
            <a:lvl1pPr defTabSz="439738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1pPr>
            <a:lvl2pPr marL="742950" indent="-285750" defTabSz="439738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2pPr>
            <a:lvl3pPr marL="1143000" indent="-228600" defTabSz="439738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3pPr>
            <a:lvl4pPr marL="1600200" indent="-228600" defTabSz="439738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4pPr>
            <a:lvl5pPr marL="2057400" indent="-228600" defTabSz="439738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5pPr>
            <a:lvl6pPr marL="2514600" indent="-228600" defTabSz="439738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6pPr>
            <a:lvl7pPr marL="2971800" indent="-228600" defTabSz="439738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7pPr>
            <a:lvl8pPr marL="3429000" indent="-228600" defTabSz="439738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8pPr>
            <a:lvl9pPr marL="3886200" indent="-228600" defTabSz="439738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marL="0" marR="0" lvl="0" indent="0" defTabSz="43973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pitchFamily="18" charset="-120"/>
                <a:cs typeface="Arial Unicode MS" pitchFamily="34" charset="-120"/>
              </a:rPr>
              <a:t>public class Circle {</a:t>
            </a:r>
          </a:p>
          <a:p>
            <a:pPr marL="0" marR="0" lvl="0" indent="0" defTabSz="43973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新細明體" pitchFamily="18" charset="-120"/>
              <a:cs typeface="Arial Unicode MS" pitchFamily="34" charset="-120"/>
            </a:endParaRPr>
          </a:p>
          <a:p>
            <a:pPr marL="0" marR="0" lvl="0" indent="0" defTabSz="43973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pitchFamily="18" charset="-120"/>
                <a:cs typeface="Arial Unicode MS" pitchFamily="34" charset="-120"/>
              </a:rPr>
              <a:t>	public static void main(String [] </a:t>
            </a:r>
            <a:r>
              <a:rPr kumimoji="1" lang="en-US" altLang="zh-TW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pitchFamily="18" charset="-120"/>
                <a:cs typeface="Arial Unicode MS" pitchFamily="34" charset="-120"/>
              </a:rPr>
              <a:t>args</a:t>
            </a:r>
            <a:r>
              <a:rPr kumimoji="1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pitchFamily="18" charset="-120"/>
                <a:cs typeface="Arial Unicode MS" pitchFamily="34" charset="-120"/>
              </a:rPr>
              <a:t>)</a:t>
            </a:r>
          </a:p>
          <a:p>
            <a:pPr marL="0" marR="0" lvl="0" indent="0" defTabSz="43973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pitchFamily="18" charset="-120"/>
                <a:cs typeface="Arial Unicode MS" pitchFamily="34" charset="-120"/>
              </a:rPr>
              <a:t>	{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TW" sz="1800" kern="0" dirty="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		radius = 3;</a:t>
            </a:r>
          </a:p>
          <a:p>
            <a:pPr marL="0" marR="0" lvl="0" indent="0" defTabSz="43973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2500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pitchFamily="18" charset="-120"/>
                <a:cs typeface="Arial Unicode MS" pitchFamily="34" charset="-120"/>
              </a:rPr>
              <a:t>		</a:t>
            </a:r>
            <a:r>
              <a:rPr kumimoji="1" lang="en-US" altLang="zh-TW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pitchFamily="18" charset="-120"/>
                <a:cs typeface="Arial Unicode MS" pitchFamily="34" charset="-120"/>
              </a:rPr>
              <a:t>int</a:t>
            </a:r>
            <a:r>
              <a:rPr kumimoji="1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pitchFamily="18" charset="-120"/>
                <a:cs typeface="Arial Unicode MS" pitchFamily="34" charset="-120"/>
              </a:rPr>
              <a:t>	radius;</a:t>
            </a:r>
          </a:p>
          <a:p>
            <a:pPr lv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TW" sz="1800" kern="0" dirty="0">
              <a:solidFill>
                <a:srgbClr val="000000"/>
              </a:solidFill>
              <a:latin typeface="Tahoma" pitchFamily="34" charset="0"/>
              <a:ea typeface="新細明體" pitchFamily="18" charset="-120"/>
            </a:endParaRPr>
          </a:p>
          <a:p>
            <a:pPr lv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1800" kern="0" dirty="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		</a:t>
            </a:r>
            <a:r>
              <a:rPr lang="en-US" altLang="zh-TW" sz="1800" kern="0" dirty="0" err="1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System.out.println</a:t>
            </a:r>
            <a:r>
              <a:rPr lang="en-US" altLang="zh-TW" sz="1800" kern="0" dirty="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("Radius = " + radius);</a:t>
            </a:r>
          </a:p>
          <a:p>
            <a:pPr lv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1800" kern="0" dirty="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		</a:t>
            </a:r>
            <a:r>
              <a:rPr lang="en-US" altLang="zh-TW" sz="1800" kern="0" dirty="0" err="1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System.out.println</a:t>
            </a:r>
            <a:r>
              <a:rPr lang="en-US" altLang="zh-TW" sz="1800" kern="0" dirty="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("Area = " + area);</a:t>
            </a:r>
          </a:p>
          <a:p>
            <a:pPr marL="0" marR="0" lvl="0" indent="0" defTabSz="43973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新細明體" pitchFamily="18" charset="-120"/>
              <a:cs typeface="Arial Unicode MS" pitchFamily="34" charset="-120"/>
            </a:endParaRPr>
          </a:p>
          <a:p>
            <a:pPr marL="0" marR="0" lvl="0" indent="0" defTabSz="43973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pitchFamily="18" charset="-120"/>
                <a:cs typeface="Arial Unicode MS" pitchFamily="34" charset="-120"/>
              </a:rPr>
              <a:t>		</a:t>
            </a:r>
            <a:r>
              <a:rPr kumimoji="1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ahoma" pitchFamily="34" charset="0"/>
                <a:ea typeface="新細明體" pitchFamily="18" charset="-120"/>
                <a:cs typeface="Arial Unicode MS" pitchFamily="34" charset="-120"/>
              </a:rPr>
              <a:t>double</a:t>
            </a:r>
            <a:r>
              <a:rPr kumimoji="1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pitchFamily="18" charset="-120"/>
                <a:cs typeface="Arial Unicode MS" pitchFamily="34" charset="-120"/>
              </a:rPr>
              <a:t>	area;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TW" sz="1800" kern="0" dirty="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		area = radius * radius * 3.14;</a:t>
            </a:r>
          </a:p>
          <a:p>
            <a:pPr marL="0" marR="0" lvl="0" indent="0" defTabSz="43973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pitchFamily="18" charset="-120"/>
                <a:cs typeface="Arial Unicode MS" pitchFamily="34" charset="-120"/>
              </a:rPr>
              <a:t>	}</a:t>
            </a:r>
          </a:p>
          <a:p>
            <a:pPr marL="0" marR="0" lvl="0" indent="0" defTabSz="43973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pitchFamily="18" charset="-120"/>
                <a:cs typeface="Arial Unicode MS" pitchFamily="34" charset="-120"/>
              </a:rPr>
              <a:t>}</a:t>
            </a: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845" y="260648"/>
            <a:ext cx="4145391" cy="3456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3227" y="5301208"/>
            <a:ext cx="4950773" cy="16727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文字方塊 7"/>
          <p:cNvSpPr txBox="1"/>
          <p:nvPr/>
        </p:nvSpPr>
        <p:spPr>
          <a:xfrm>
            <a:off x="5940152" y="3861048"/>
            <a:ext cx="2664296" cy="132343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zh-TW" sz="2000" dirty="0" smtClean="0">
                <a:solidFill>
                  <a:srgbClr val="FF0000"/>
                </a:solidFill>
                <a:latin typeface="Arial Narrow" pitchFamily="34" charset="0"/>
              </a:rPr>
              <a:t>Strangely, students just put all the things into a program and HOPE they work correctly together.</a:t>
            </a:r>
            <a:endParaRPr kumimoji="1" lang="zh-TW" altLang="en-US" sz="2000" dirty="0" smtClean="0">
              <a:solidFill>
                <a:srgbClr val="FF0000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089263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IVE\11-12 Semester I\ICT4523S - Software Quality and Project Management\Lecture Notes\D1 - Software Testing techniques\picture\k238455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564904"/>
            <a:ext cx="1920533" cy="1739776"/>
          </a:xfrm>
          <a:prstGeom prst="rect">
            <a:avLst/>
          </a:prstGeom>
          <a:noFill/>
        </p:spPr>
      </p:pic>
      <p:sp>
        <p:nvSpPr>
          <p:cNvPr id="4" name="矩形 3"/>
          <p:cNvSpPr/>
          <p:nvPr/>
        </p:nvSpPr>
        <p:spPr bwMode="auto">
          <a:xfrm>
            <a:off x="1835696" y="3366000"/>
            <a:ext cx="5760640" cy="658800"/>
          </a:xfrm>
          <a:prstGeom prst="rect">
            <a:avLst/>
          </a:prstGeom>
          <a:solidFill>
            <a:srgbClr val="C9E28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 smtClean="0">
                <a:solidFill>
                  <a:srgbClr val="006600"/>
                </a:solidFill>
                <a:effectLst>
                  <a:reflection blurRad="6350" stA="55000" endA="300" endPos="45500" dir="5400000" sy="-100000" algn="bl" rotWithShape="0"/>
                </a:effectLst>
              </a:rPr>
              <a:t>Part </a:t>
            </a:r>
            <a:r>
              <a:rPr lang="en-US" altLang="zh-TW" dirty="0">
                <a:solidFill>
                  <a:srgbClr val="006600"/>
                </a:solidFill>
                <a:effectLst>
                  <a:reflection blurRad="6350" stA="55000" endA="300" endPos="45500" dir="5400000" sy="-100000" algn="bl" rotWithShape="0"/>
                </a:effectLst>
              </a:rPr>
              <a:t>5</a:t>
            </a:r>
            <a:r>
              <a:rPr lang="en-US" altLang="zh-TW" dirty="0" smtClean="0">
                <a:solidFill>
                  <a:srgbClr val="006600"/>
                </a:solidFill>
                <a:effectLst>
                  <a:reflection blurRad="6350" stA="55000" endA="300" endPos="45500" dir="5400000" sy="-100000" algn="bl" rotWithShape="0"/>
                </a:effectLst>
              </a:rPr>
              <a:t> – Steps in program development</a:t>
            </a:r>
            <a:endParaRPr kumimoji="0" lang="zh-TW" altLang="en-US" b="0" i="0" u="none" strike="noStrike" cap="none" normalizeH="0" baseline="0" dirty="0" smtClean="0">
              <a:ln>
                <a:noFill/>
              </a:ln>
              <a:solidFill>
                <a:srgbClr val="006600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F94EC-11C1-42CB-9295-13A06D773171}" type="slidenum">
              <a:rPr lang="en-US" altLang="zh-TW" smtClean="0"/>
              <a:pPr/>
              <a:t>35</a:t>
            </a:fld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2253131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Recall that …</a:t>
            </a:r>
            <a:endParaRPr lang="zh-HK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71CC-1411-4F60-B2D9-00EA26C20D76}" type="slidenum">
              <a:rPr lang="en-US" altLang="zh-TW" smtClean="0"/>
              <a:pPr/>
              <a:t>36</a:t>
            </a:fld>
            <a:endParaRPr lang="en-US" altLang="zh-TW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772816"/>
            <a:ext cx="5508104" cy="4131078"/>
          </a:xfrm>
          <a:prstGeom prst="rect">
            <a:avLst/>
          </a:prstGeom>
          <a:noFill/>
          <a:ln w="9525">
            <a:solidFill>
              <a:srgbClr val="006600"/>
            </a:solidFill>
            <a:miter lim="800000"/>
            <a:headEnd/>
            <a:tailEnd/>
          </a:ln>
          <a:effectLst>
            <a:outerShdw blurRad="127000" dist="38100" dir="8100000" sx="102000" sy="102000" algn="tr" rotWithShape="0">
              <a:srgbClr val="92D05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093389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81200" y="819150"/>
            <a:ext cx="6767264" cy="533400"/>
          </a:xfrm>
        </p:spPr>
        <p:txBody>
          <a:bodyPr/>
          <a:lstStyle/>
          <a:p>
            <a:r>
              <a:rPr lang="en-US" altLang="zh-HK" dirty="0" smtClean="0"/>
              <a:t>Steps in Program Development</a:t>
            </a:r>
            <a:endParaRPr lang="zh-HK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71600" y="1752600"/>
            <a:ext cx="7272808" cy="4340696"/>
          </a:xfrm>
        </p:spPr>
        <p:txBody>
          <a:bodyPr/>
          <a:lstStyle/>
          <a:p>
            <a:pPr marL="357188" indent="-357188">
              <a:buClr>
                <a:srgbClr val="7030A0"/>
              </a:buClr>
              <a:buSzPct val="110000"/>
              <a:buFont typeface="+mj-lt"/>
              <a:buAutoNum type="arabicPeriod"/>
            </a:pPr>
            <a:r>
              <a:rPr lang="en-US" altLang="zh-HK" dirty="0" smtClean="0"/>
              <a:t>Define the problem</a:t>
            </a:r>
          </a:p>
          <a:p>
            <a:pPr marL="357188" indent="-357188">
              <a:buClr>
                <a:srgbClr val="7030A0"/>
              </a:buClr>
              <a:buSzPct val="110000"/>
              <a:buFont typeface="+mj-lt"/>
              <a:buAutoNum type="arabicPeriod"/>
            </a:pPr>
            <a:r>
              <a:rPr lang="en-US" altLang="zh-HK" dirty="0" smtClean="0"/>
              <a:t>Outline </a:t>
            </a:r>
            <a:r>
              <a:rPr lang="en-US" altLang="zh-HK" dirty="0"/>
              <a:t>the </a:t>
            </a:r>
            <a:r>
              <a:rPr lang="en-US" altLang="zh-HK" dirty="0" smtClean="0"/>
              <a:t>solution</a:t>
            </a:r>
          </a:p>
          <a:p>
            <a:pPr marL="357188" indent="-357188">
              <a:buClr>
                <a:srgbClr val="7030A0"/>
              </a:buClr>
              <a:buSzPct val="110000"/>
              <a:buFont typeface="+mj-lt"/>
              <a:buAutoNum type="arabicPeriod"/>
            </a:pPr>
            <a:r>
              <a:rPr lang="en-US" altLang="zh-HK" dirty="0" smtClean="0"/>
              <a:t>Turn </a:t>
            </a:r>
            <a:r>
              <a:rPr lang="en-US" altLang="zh-HK" dirty="0"/>
              <a:t>the outline into steps for solving the </a:t>
            </a:r>
            <a:r>
              <a:rPr lang="en-US" altLang="zh-HK" dirty="0" smtClean="0"/>
              <a:t>problem</a:t>
            </a:r>
          </a:p>
          <a:p>
            <a:pPr marL="357188" indent="-357188">
              <a:buClr>
                <a:srgbClr val="7030A0"/>
              </a:buClr>
              <a:buSzPct val="110000"/>
              <a:buFont typeface="+mj-lt"/>
              <a:buAutoNum type="arabicPeriod"/>
            </a:pPr>
            <a:r>
              <a:rPr lang="en-US" altLang="zh-HK" dirty="0" smtClean="0"/>
              <a:t>Test the steps for correctness</a:t>
            </a:r>
          </a:p>
          <a:p>
            <a:pPr marL="357188" indent="-357188">
              <a:buClr>
                <a:srgbClr val="7030A0"/>
              </a:buClr>
              <a:buSzPct val="110000"/>
              <a:buFont typeface="+mj-lt"/>
              <a:buAutoNum type="arabicPeriod"/>
            </a:pPr>
            <a:r>
              <a:rPr lang="en-US" altLang="zh-HK" dirty="0" smtClean="0"/>
              <a:t>Code the steps into a targeted programming language</a:t>
            </a:r>
          </a:p>
          <a:p>
            <a:pPr marL="357188" indent="-357188">
              <a:buClr>
                <a:srgbClr val="7030A0"/>
              </a:buClr>
              <a:buSzPct val="110000"/>
              <a:buFont typeface="+mj-lt"/>
              <a:buAutoNum type="arabicPeriod"/>
            </a:pPr>
            <a:r>
              <a:rPr lang="en-US" altLang="zh-HK" dirty="0" smtClean="0"/>
              <a:t>Run the program on a computer</a:t>
            </a:r>
          </a:p>
          <a:p>
            <a:pPr marL="357188" indent="-357188">
              <a:buClr>
                <a:srgbClr val="7030A0"/>
              </a:buClr>
              <a:buSzPct val="110000"/>
              <a:buFont typeface="+mj-lt"/>
              <a:buAutoNum type="arabicPeriod"/>
            </a:pPr>
            <a:r>
              <a:rPr lang="en-US" altLang="zh-HK" dirty="0" smtClean="0"/>
              <a:t>Document and maintain the program </a:t>
            </a:r>
            <a:endParaRPr lang="en-US" altLang="zh-HK" dirty="0"/>
          </a:p>
          <a:p>
            <a:pPr marL="457200" indent="-457200">
              <a:buFont typeface="+mj-lt"/>
              <a:buAutoNum type="arabicPeriod"/>
            </a:pPr>
            <a:endParaRPr lang="zh-HK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71CC-1411-4F60-B2D9-00EA26C20D76}" type="slidenum">
              <a:rPr lang="en-US" altLang="zh-TW" smtClean="0"/>
              <a:pPr/>
              <a:t>37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7211205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HK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87624" y="1700808"/>
            <a:ext cx="6912768" cy="4392488"/>
          </a:xfrm>
        </p:spPr>
        <p:txBody>
          <a:bodyPr/>
          <a:lstStyle/>
          <a:p>
            <a:r>
              <a:rPr lang="en-US" altLang="zh-HK" dirty="0" smtClean="0"/>
              <a:t>Based on the problem description, divide the problem into three separate components:</a:t>
            </a:r>
          </a:p>
          <a:p>
            <a:pPr lvl="1"/>
            <a:r>
              <a:rPr lang="en-US" altLang="zh-HK" dirty="0" smtClean="0"/>
              <a:t>Input source data </a:t>
            </a:r>
          </a:p>
          <a:p>
            <a:pPr lvl="1"/>
            <a:r>
              <a:rPr lang="en-US" altLang="zh-HK" dirty="0" smtClean="0"/>
              <a:t>Perform processing steps needed to produce the required outputs</a:t>
            </a:r>
          </a:p>
          <a:p>
            <a:pPr lvl="1"/>
            <a:r>
              <a:rPr lang="en-US" altLang="zh-HK" dirty="0" smtClean="0"/>
              <a:t>Output results required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71CC-1411-4F60-B2D9-00EA26C20D76}" type="slidenum">
              <a:rPr lang="en-US" altLang="zh-TW" smtClean="0"/>
              <a:pPr/>
              <a:t>38</a:t>
            </a:fld>
            <a:endParaRPr lang="en-US" altLang="zh-TW"/>
          </a:p>
        </p:txBody>
      </p:sp>
      <p:pic>
        <p:nvPicPr>
          <p:cNvPr id="6" name="Picture 3" descr="comput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801" y="4437112"/>
            <a:ext cx="4608463" cy="1211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4" name="直線單箭頭接點 13"/>
          <p:cNvCxnSpPr/>
          <p:nvPr/>
        </p:nvCxnSpPr>
        <p:spPr bwMode="auto">
          <a:xfrm flipV="1">
            <a:off x="4549671" y="5405156"/>
            <a:ext cx="1" cy="400108"/>
          </a:xfrm>
          <a:prstGeom prst="straightConnector1">
            <a:avLst/>
          </a:prstGeom>
          <a:ln w="63500">
            <a:solidFill>
              <a:srgbClr val="0033CC"/>
            </a:solidFill>
            <a:headEnd type="none" w="med" len="med"/>
            <a:tailEnd type="triangle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3935561" y="5693186"/>
            <a:ext cx="12282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2000" dirty="0" smtClean="0">
                <a:solidFill>
                  <a:schemeClr val="bg2"/>
                </a:solidFill>
                <a:latin typeface="Arial Narrow" pitchFamily="34" charset="0"/>
              </a:rPr>
              <a:t>Processing</a:t>
            </a:r>
            <a:endParaRPr lang="zh-HK" altLang="en-US" sz="2000" dirty="0" smtClean="0">
              <a:solidFill>
                <a:schemeClr val="bg2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96200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Basic operations</a:t>
            </a:r>
            <a:endParaRPr lang="zh-HK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 smtClean="0"/>
              <a:t>There are six basic operations in a solution:</a:t>
            </a:r>
          </a:p>
          <a:p>
            <a:pPr lvl="1"/>
            <a:r>
              <a:rPr lang="en-US" altLang="zh-HK" dirty="0" smtClean="0"/>
              <a:t>Inputting the data</a:t>
            </a:r>
          </a:p>
          <a:p>
            <a:pPr lvl="1"/>
            <a:r>
              <a:rPr lang="en-US" altLang="zh-HK" dirty="0" smtClean="0"/>
              <a:t>Outputting the result </a:t>
            </a:r>
            <a:r>
              <a:rPr lang="en-US" altLang="zh-HK" sz="1800" dirty="0" smtClean="0"/>
              <a:t>(and other intermediate messages)</a:t>
            </a:r>
            <a:endParaRPr lang="en-US" altLang="zh-HK" dirty="0" smtClean="0"/>
          </a:p>
          <a:p>
            <a:pPr lvl="1"/>
            <a:r>
              <a:rPr lang="en-US" altLang="zh-HK" dirty="0" smtClean="0"/>
              <a:t>Performing processing and calculation</a:t>
            </a:r>
          </a:p>
          <a:p>
            <a:pPr lvl="1"/>
            <a:r>
              <a:rPr lang="en-US" altLang="zh-HK" dirty="0" smtClean="0"/>
              <a:t>Storing a data into variables</a:t>
            </a:r>
          </a:p>
          <a:p>
            <a:pPr lvl="1"/>
            <a:r>
              <a:rPr lang="en-US" altLang="zh-HK" dirty="0" smtClean="0">
                <a:solidFill>
                  <a:srgbClr val="006600"/>
                </a:solidFill>
              </a:rPr>
              <a:t>SELECTION</a:t>
            </a:r>
            <a:r>
              <a:rPr lang="en-US" altLang="zh-HK" dirty="0" smtClean="0">
                <a:solidFill>
                  <a:srgbClr val="0033CC"/>
                </a:solidFill>
              </a:rPr>
              <a:t> – comparing two different values and selecting alternative actions</a:t>
            </a:r>
          </a:p>
          <a:p>
            <a:pPr lvl="1"/>
            <a:r>
              <a:rPr lang="en-US" altLang="zh-HK" dirty="0" smtClean="0">
                <a:solidFill>
                  <a:srgbClr val="006600"/>
                </a:solidFill>
              </a:rPr>
              <a:t>REPETITION</a:t>
            </a:r>
            <a:r>
              <a:rPr lang="en-US" altLang="zh-HK" dirty="0" smtClean="0">
                <a:solidFill>
                  <a:srgbClr val="0033CC"/>
                </a:solidFill>
              </a:rPr>
              <a:t> – repeating a group of actions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71CC-1411-4F60-B2D9-00EA26C20D76}" type="slidenum">
              <a:rPr lang="en-US" altLang="zh-TW" smtClean="0"/>
              <a:pPr/>
              <a:t>39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0165077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Key Elements in a Computer</a:t>
            </a:r>
            <a:endParaRPr lang="zh-HK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71CC-1411-4F60-B2D9-00EA26C20D76}" type="slidenum">
              <a:rPr lang="en-US" altLang="zh-TW" smtClean="0"/>
              <a:pPr/>
              <a:t>4</a:t>
            </a:fld>
            <a:endParaRPr lang="en-US" altLang="zh-TW"/>
          </a:p>
        </p:txBody>
      </p:sp>
      <p:pic>
        <p:nvPicPr>
          <p:cNvPr id="6" name="Picture 2" descr="architectur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2700" y="1657350"/>
            <a:ext cx="6745288" cy="457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9731413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/>
              <a:t>(C) VTC, Prepared by sm-lau@vtc.edu.hk</a:t>
            </a:r>
            <a:endParaRPr lang="en-US" altLang="zh-TW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F94EC-11C1-42CB-9295-13A06D773171}" type="slidenum">
              <a:rPr lang="en-US" altLang="zh-TW" smtClean="0"/>
              <a:pPr/>
              <a:t>40</a:t>
            </a:fld>
            <a:endParaRPr lang="en-US" altLang="zh-TW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331640" y="2204864"/>
            <a:ext cx="6408886" cy="7571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headEnd/>
            <a:tailEnd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Aft>
                <a:spcPct val="2000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TW" dirty="0" smtClean="0">
                <a:solidFill>
                  <a:schemeClr val="bg2"/>
                </a:solidFill>
                <a:ea typeface="新細明體" pitchFamily="18" charset="-120"/>
              </a:rPr>
              <a:t>How can the steps in a solution be expressed precisely and concisely?</a:t>
            </a:r>
            <a:endParaRPr lang="en-US" altLang="zh-TW" dirty="0">
              <a:solidFill>
                <a:schemeClr val="bg2"/>
              </a:solidFill>
              <a:ea typeface="新細明體" pitchFamily="18" charset="-120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1763688" y="3356992"/>
            <a:ext cx="5544616" cy="163121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headEnd/>
            <a:tailEnd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Aft>
                <a:spcPct val="2000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TW" sz="3200" dirty="0" smtClean="0">
                <a:solidFill>
                  <a:schemeClr val="bg2"/>
                </a:solidFill>
                <a:ea typeface="新細明體" pitchFamily="18" charset="-120"/>
              </a:rPr>
              <a:t>Answer: </a:t>
            </a:r>
            <a:r>
              <a:rPr lang="en-US" altLang="zh-TW" sz="3200" b="1" dirty="0" smtClean="0">
                <a:solidFill>
                  <a:schemeClr val="bg2"/>
                </a:solidFill>
                <a:ea typeface="新細明體" pitchFamily="18" charset="-120"/>
              </a:rPr>
              <a:t>Flowcharts </a:t>
            </a:r>
          </a:p>
          <a:p>
            <a:pPr algn="ctr">
              <a:lnSpc>
                <a:spcPct val="90000"/>
              </a:lnSpc>
              <a:spcAft>
                <a:spcPct val="2000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TW" b="1" dirty="0" smtClean="0">
                <a:solidFill>
                  <a:schemeClr val="bg2"/>
                </a:solidFill>
                <a:ea typeface="新細明體" pitchFamily="18" charset="-120"/>
              </a:rPr>
              <a:t>Graphically</a:t>
            </a:r>
            <a:r>
              <a:rPr lang="en-US" altLang="zh-TW" b="1" dirty="0">
                <a:solidFill>
                  <a:schemeClr val="bg2"/>
                </a:solidFill>
                <a:ea typeface="新細明體" pitchFamily="18" charset="-120"/>
              </a:rPr>
              <a:t> </a:t>
            </a:r>
            <a:r>
              <a:rPr lang="en-US" altLang="zh-TW" dirty="0" smtClean="0">
                <a:solidFill>
                  <a:schemeClr val="bg2"/>
                </a:solidFill>
                <a:ea typeface="新細明體" pitchFamily="18" charset="-120"/>
              </a:rPr>
              <a:t>depict </a:t>
            </a:r>
            <a:r>
              <a:rPr lang="en-US" altLang="zh-TW" dirty="0">
                <a:solidFill>
                  <a:schemeClr val="bg2"/>
                </a:solidFill>
                <a:ea typeface="新細明體" pitchFamily="18" charset="-120"/>
              </a:rPr>
              <a:t>the logical steps to carry out a task and show how the steps relate to each other</a:t>
            </a:r>
            <a:r>
              <a:rPr lang="en-US" altLang="zh-TW" dirty="0" smtClean="0">
                <a:solidFill>
                  <a:schemeClr val="bg2"/>
                </a:solidFill>
                <a:ea typeface="新細明體" pitchFamily="18" charset="-120"/>
              </a:rPr>
              <a:t>.</a:t>
            </a:r>
            <a:endParaRPr lang="en-US" altLang="zh-TW" sz="3200" dirty="0">
              <a:solidFill>
                <a:schemeClr val="bg2"/>
              </a:solidFill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9184597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Flowchart Symbols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71CC-1411-4F60-B2D9-00EA26C20D76}" type="slidenum">
              <a:rPr lang="en-US" altLang="zh-TW" smtClean="0"/>
              <a:pPr/>
              <a:t>41</a:t>
            </a:fld>
            <a:endParaRPr lang="en-US" altLang="zh-TW"/>
          </a:p>
        </p:txBody>
      </p:sp>
      <p:grpSp>
        <p:nvGrpSpPr>
          <p:cNvPr id="3" name="群組 2"/>
          <p:cNvGrpSpPr/>
          <p:nvPr/>
        </p:nvGrpSpPr>
        <p:grpSpPr>
          <a:xfrm>
            <a:off x="1124000" y="1556792"/>
            <a:ext cx="5582642" cy="523875"/>
            <a:chOff x="1124000" y="1556792"/>
            <a:chExt cx="5582642" cy="523875"/>
          </a:xfrm>
        </p:grpSpPr>
        <p:cxnSp>
          <p:nvCxnSpPr>
            <p:cNvPr id="10" name="Straight Arrow Connector 9"/>
            <p:cNvCxnSpPr/>
            <p:nvPr/>
          </p:nvCxnSpPr>
          <p:spPr bwMode="auto">
            <a:xfrm>
              <a:off x="1124000" y="1785392"/>
              <a:ext cx="1371600" cy="1588"/>
            </a:xfrm>
            <a:prstGeom prst="straightConnector1">
              <a:avLst/>
            </a:prstGeom>
            <a:ln w="38100">
              <a:solidFill>
                <a:schemeClr val="bg2"/>
              </a:solidFill>
              <a:headEnd type="none" w="med" len="med"/>
              <a:tailEnd type="stealth" w="lg" len="lg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11" name="TextBox 28"/>
            <p:cNvSpPr txBox="1">
              <a:spLocks noChangeArrowheads="1"/>
            </p:cNvSpPr>
            <p:nvPr/>
          </p:nvSpPr>
          <p:spPr bwMode="auto">
            <a:xfrm>
              <a:off x="2589932" y="1628800"/>
              <a:ext cx="119936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kumimoji="0" lang="en-US" altLang="zh-TW" sz="2000">
                  <a:solidFill>
                    <a:schemeClr val="bg2"/>
                  </a:solidFill>
                </a:rPr>
                <a:t>Flow line</a:t>
              </a:r>
              <a:endParaRPr kumimoji="0" lang="zh-TW" altLang="en-US" sz="2000">
                <a:solidFill>
                  <a:schemeClr val="bg2"/>
                </a:solidFill>
              </a:endParaRPr>
            </a:p>
          </p:txBody>
        </p:sp>
        <p:sp>
          <p:nvSpPr>
            <p:cNvPr id="16" name="TextBox 33"/>
            <p:cNvSpPr txBox="1">
              <a:spLocks noChangeArrowheads="1"/>
            </p:cNvSpPr>
            <p:nvPr/>
          </p:nvSpPr>
          <p:spPr bwMode="auto">
            <a:xfrm>
              <a:off x="4223792" y="1556792"/>
              <a:ext cx="2482850" cy="523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altLang="zh-TW" sz="1400" dirty="0">
                  <a:solidFill>
                    <a:schemeClr val="bg2"/>
                  </a:solidFill>
                </a:rPr>
                <a:t>Used to connect symbols </a:t>
              </a:r>
            </a:p>
            <a:p>
              <a:r>
                <a:rPr kumimoji="0" lang="en-US" altLang="zh-TW" sz="1400" dirty="0">
                  <a:solidFill>
                    <a:schemeClr val="bg2"/>
                  </a:solidFill>
                </a:rPr>
                <a:t>and indicate the flow of logic.</a:t>
              </a:r>
              <a:endParaRPr kumimoji="0" lang="zh-TW" altLang="en-US" sz="1400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1" name="群組 20"/>
          <p:cNvGrpSpPr/>
          <p:nvPr/>
        </p:nvGrpSpPr>
        <p:grpSpPr>
          <a:xfrm>
            <a:off x="1200200" y="2204864"/>
            <a:ext cx="6558955" cy="533400"/>
            <a:chOff x="1200200" y="2204864"/>
            <a:chExt cx="6558955" cy="533400"/>
          </a:xfrm>
        </p:grpSpPr>
        <p:sp>
          <p:nvSpPr>
            <p:cNvPr id="9" name="Flowchart: Alternate Process 10"/>
            <p:cNvSpPr/>
            <p:nvPr/>
          </p:nvSpPr>
          <p:spPr bwMode="auto">
            <a:xfrm>
              <a:off x="1200200" y="2204864"/>
              <a:ext cx="1200150" cy="533400"/>
            </a:xfrm>
            <a:prstGeom prst="flowChartAlternateProcess">
              <a:avLst/>
            </a:prstGeom>
            <a:noFill/>
            <a:ln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endParaRPr kumimoji="0" lang="zh-TW" altLang="en-US">
                <a:solidFill>
                  <a:schemeClr val="tx1"/>
                </a:solidFill>
                <a:ea typeface="新細明體" pitchFamily="18" charset="-120"/>
              </a:endParaRPr>
            </a:p>
          </p:txBody>
        </p:sp>
        <p:sp>
          <p:nvSpPr>
            <p:cNvPr id="12" name="TextBox 29"/>
            <p:cNvSpPr txBox="1">
              <a:spLocks noChangeArrowheads="1"/>
            </p:cNvSpPr>
            <p:nvPr/>
          </p:nvSpPr>
          <p:spPr bwMode="auto">
            <a:xfrm>
              <a:off x="2585955" y="2239144"/>
              <a:ext cx="115493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kumimoji="0" lang="en-US" altLang="zh-TW" sz="2000" dirty="0">
                  <a:solidFill>
                    <a:schemeClr val="bg2"/>
                  </a:solidFill>
                </a:rPr>
                <a:t>Terminal</a:t>
              </a:r>
              <a:endParaRPr kumimoji="0" lang="zh-TW" altLang="en-US" sz="2000" dirty="0">
                <a:solidFill>
                  <a:schemeClr val="bg2"/>
                </a:solidFill>
              </a:endParaRPr>
            </a:p>
          </p:txBody>
        </p:sp>
        <p:sp>
          <p:nvSpPr>
            <p:cNvPr id="17" name="TextBox 35"/>
            <p:cNvSpPr txBox="1">
              <a:spLocks noChangeArrowheads="1"/>
            </p:cNvSpPr>
            <p:nvPr/>
          </p:nvSpPr>
          <p:spPr bwMode="auto">
            <a:xfrm>
              <a:off x="4223792" y="2204864"/>
              <a:ext cx="3535363" cy="523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altLang="zh-TW" sz="1400" dirty="0">
                  <a:solidFill>
                    <a:schemeClr val="bg2"/>
                  </a:solidFill>
                </a:rPr>
                <a:t>Used to represent the beginning (Start) or </a:t>
              </a:r>
            </a:p>
            <a:p>
              <a:r>
                <a:rPr kumimoji="0" lang="en-US" altLang="zh-TW" sz="1400" dirty="0">
                  <a:solidFill>
                    <a:schemeClr val="bg2"/>
                  </a:solidFill>
                </a:rPr>
                <a:t>the end (End) of a task.</a:t>
              </a:r>
              <a:endParaRPr kumimoji="0" lang="zh-TW" sz="1400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2" name="群組 21"/>
          <p:cNvGrpSpPr/>
          <p:nvPr/>
        </p:nvGrpSpPr>
        <p:grpSpPr>
          <a:xfrm>
            <a:off x="1200200" y="2924944"/>
            <a:ext cx="6840017" cy="744538"/>
            <a:chOff x="1200200" y="2924944"/>
            <a:chExt cx="6840017" cy="744538"/>
          </a:xfrm>
        </p:grpSpPr>
        <p:sp>
          <p:nvSpPr>
            <p:cNvPr id="8" name="Flowchart: Data 11"/>
            <p:cNvSpPr/>
            <p:nvPr/>
          </p:nvSpPr>
          <p:spPr bwMode="auto">
            <a:xfrm>
              <a:off x="1200200" y="3077344"/>
              <a:ext cx="1066800" cy="592138"/>
            </a:xfrm>
            <a:prstGeom prst="flowChartInputOutput">
              <a:avLst/>
            </a:prstGeom>
            <a:noFill/>
            <a:ln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endParaRPr kumimoji="0" lang="zh-TW" altLang="en-US">
                <a:solidFill>
                  <a:schemeClr val="tx1"/>
                </a:solidFill>
                <a:ea typeface="新細明體" pitchFamily="18" charset="-120"/>
              </a:endParaRPr>
            </a:p>
          </p:txBody>
        </p:sp>
        <p:sp>
          <p:nvSpPr>
            <p:cNvPr id="13" name="TextBox 30"/>
            <p:cNvSpPr txBox="1">
              <a:spLocks noChangeArrowheads="1"/>
            </p:cNvSpPr>
            <p:nvPr/>
          </p:nvSpPr>
          <p:spPr bwMode="auto">
            <a:xfrm>
              <a:off x="2631689" y="3061320"/>
              <a:ext cx="1592103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kumimoji="0" lang="en-US" altLang="zh-TW" sz="2000" dirty="0" err="1">
                  <a:solidFill>
                    <a:schemeClr val="bg2"/>
                  </a:solidFill>
                </a:rPr>
                <a:t>Input/Output</a:t>
              </a:r>
              <a:endParaRPr kumimoji="0" lang="zh-TW" altLang="en-US" sz="2000" dirty="0">
                <a:solidFill>
                  <a:schemeClr val="bg2"/>
                </a:solidFill>
              </a:endParaRPr>
            </a:p>
          </p:txBody>
        </p:sp>
        <p:sp>
          <p:nvSpPr>
            <p:cNvPr id="18" name="TextBox 36"/>
            <p:cNvSpPr txBox="1">
              <a:spLocks noChangeArrowheads="1"/>
            </p:cNvSpPr>
            <p:nvPr/>
          </p:nvSpPr>
          <p:spPr bwMode="auto">
            <a:xfrm>
              <a:off x="4223793" y="2924944"/>
              <a:ext cx="3816424" cy="7386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kumimoji="0" lang="en-US" altLang="zh-TW" sz="1400" dirty="0">
                  <a:solidFill>
                    <a:schemeClr val="bg2"/>
                  </a:solidFill>
                </a:rPr>
                <a:t>Used for input and output operations, </a:t>
              </a:r>
            </a:p>
            <a:p>
              <a:r>
                <a:rPr kumimoji="0" lang="en-US" altLang="zh-TW" sz="1400" dirty="0">
                  <a:solidFill>
                    <a:schemeClr val="bg2"/>
                  </a:solidFill>
                </a:rPr>
                <a:t>such as reading and displaying. The data to be </a:t>
              </a:r>
              <a:r>
                <a:rPr kumimoji="0" lang="en-US" altLang="zh-TW" sz="1400" dirty="0" smtClean="0">
                  <a:solidFill>
                    <a:schemeClr val="bg2"/>
                  </a:solidFill>
                </a:rPr>
                <a:t>read </a:t>
              </a:r>
              <a:r>
                <a:rPr kumimoji="0" lang="en-US" altLang="zh-TW" sz="1400" dirty="0">
                  <a:solidFill>
                    <a:schemeClr val="bg2"/>
                  </a:solidFill>
                </a:rPr>
                <a:t>or displayed are described inside.</a:t>
              </a:r>
              <a:endParaRPr kumimoji="0" lang="zh-TW" sz="1400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3" name="群組 22"/>
          <p:cNvGrpSpPr/>
          <p:nvPr/>
        </p:nvGrpSpPr>
        <p:grpSpPr>
          <a:xfrm>
            <a:off x="1124000" y="3933056"/>
            <a:ext cx="6655792" cy="738188"/>
            <a:chOff x="1124000" y="3933056"/>
            <a:chExt cx="6655792" cy="738188"/>
          </a:xfrm>
        </p:grpSpPr>
        <p:sp>
          <p:nvSpPr>
            <p:cNvPr id="7" name="Flowchart: Process 12"/>
            <p:cNvSpPr/>
            <p:nvPr/>
          </p:nvSpPr>
          <p:spPr bwMode="auto">
            <a:xfrm>
              <a:off x="1124000" y="4009256"/>
              <a:ext cx="1066800" cy="617538"/>
            </a:xfrm>
            <a:prstGeom prst="flowChartProcess">
              <a:avLst/>
            </a:prstGeom>
            <a:noFill/>
            <a:ln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endParaRPr kumimoji="0" lang="zh-TW" altLang="en-US">
                <a:solidFill>
                  <a:schemeClr val="tx1"/>
                </a:solidFill>
                <a:ea typeface="新細明體" pitchFamily="18" charset="-120"/>
              </a:endParaRPr>
            </a:p>
          </p:txBody>
        </p:sp>
        <p:sp>
          <p:nvSpPr>
            <p:cNvPr id="14" name="TextBox 31"/>
            <p:cNvSpPr txBox="1">
              <a:spLocks noChangeArrowheads="1"/>
            </p:cNvSpPr>
            <p:nvPr/>
          </p:nvSpPr>
          <p:spPr bwMode="auto">
            <a:xfrm>
              <a:off x="2616480" y="4086944"/>
              <a:ext cx="145424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kumimoji="0" lang="en-US" altLang="zh-TW" sz="2000">
                  <a:solidFill>
                    <a:schemeClr val="bg2"/>
                  </a:solidFill>
                </a:rPr>
                <a:t>Processing</a:t>
              </a:r>
              <a:endParaRPr kumimoji="0" lang="zh-TW" altLang="en-US" sz="2000">
                <a:solidFill>
                  <a:schemeClr val="bg2"/>
                </a:solidFill>
              </a:endParaRPr>
            </a:p>
          </p:txBody>
        </p:sp>
        <p:sp>
          <p:nvSpPr>
            <p:cNvPr id="19" name="TextBox 37"/>
            <p:cNvSpPr txBox="1">
              <a:spLocks noChangeArrowheads="1"/>
            </p:cNvSpPr>
            <p:nvPr/>
          </p:nvSpPr>
          <p:spPr bwMode="auto">
            <a:xfrm>
              <a:off x="4223792" y="3933056"/>
              <a:ext cx="3556000" cy="7381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altLang="zh-TW" sz="1400">
                  <a:solidFill>
                    <a:schemeClr val="bg2"/>
                  </a:solidFill>
                </a:rPr>
                <a:t>Used for arithmetic and data-manipulation </a:t>
              </a:r>
            </a:p>
            <a:p>
              <a:r>
                <a:rPr kumimoji="0" lang="en-US" altLang="zh-TW" sz="1400">
                  <a:solidFill>
                    <a:schemeClr val="bg2"/>
                  </a:solidFill>
                </a:rPr>
                <a:t>operations. The instructions are listed </a:t>
              </a:r>
            </a:p>
            <a:p>
              <a:r>
                <a:rPr kumimoji="0" lang="en-US" altLang="zh-TW" sz="1400">
                  <a:solidFill>
                    <a:schemeClr val="bg2"/>
                  </a:solidFill>
                </a:rPr>
                <a:t>inside the symbol.</a:t>
              </a:r>
              <a:endParaRPr kumimoji="0" lang="zh-TW" sz="1400">
                <a:solidFill>
                  <a:schemeClr val="bg2"/>
                </a:solidFill>
              </a:endParaRPr>
            </a:p>
          </p:txBody>
        </p:sp>
      </p:grpSp>
      <p:grpSp>
        <p:nvGrpSpPr>
          <p:cNvPr id="24" name="群組 23"/>
          <p:cNvGrpSpPr/>
          <p:nvPr/>
        </p:nvGrpSpPr>
        <p:grpSpPr>
          <a:xfrm>
            <a:off x="971600" y="4757192"/>
            <a:ext cx="7284640" cy="1384995"/>
            <a:chOff x="971600" y="4757192"/>
            <a:chExt cx="7284640" cy="1384995"/>
          </a:xfrm>
        </p:grpSpPr>
        <p:sp>
          <p:nvSpPr>
            <p:cNvPr id="6" name="Flowchart: Decision 13"/>
            <p:cNvSpPr/>
            <p:nvPr/>
          </p:nvSpPr>
          <p:spPr bwMode="auto">
            <a:xfrm>
              <a:off x="971600" y="4985792"/>
              <a:ext cx="1371600" cy="838200"/>
            </a:xfrm>
            <a:prstGeom prst="flowChartDecision">
              <a:avLst/>
            </a:prstGeom>
            <a:ln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kumimoji="0" lang="zh-TW" altLang="en-US">
                <a:solidFill>
                  <a:schemeClr val="tx1"/>
                </a:solidFill>
                <a:ea typeface="新細明體" pitchFamily="18" charset="-120"/>
              </a:endParaRPr>
            </a:p>
          </p:txBody>
        </p:sp>
        <p:sp>
          <p:nvSpPr>
            <p:cNvPr id="15" name="TextBox 32"/>
            <p:cNvSpPr txBox="1">
              <a:spLocks noChangeArrowheads="1"/>
            </p:cNvSpPr>
            <p:nvPr/>
          </p:nvSpPr>
          <p:spPr bwMode="auto">
            <a:xfrm>
              <a:off x="2587690" y="5117122"/>
              <a:ext cx="117051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kumimoji="0" lang="en-US" altLang="zh-TW" sz="2000">
                  <a:solidFill>
                    <a:schemeClr val="bg2"/>
                  </a:solidFill>
                </a:rPr>
                <a:t>Decision</a:t>
              </a:r>
              <a:endParaRPr kumimoji="0" lang="zh-TW" altLang="en-US" sz="2000">
                <a:solidFill>
                  <a:schemeClr val="bg2"/>
                </a:solidFill>
              </a:endParaRPr>
            </a:p>
          </p:txBody>
        </p:sp>
        <p:sp>
          <p:nvSpPr>
            <p:cNvPr id="20" name="TextBox 38"/>
            <p:cNvSpPr txBox="1">
              <a:spLocks noChangeArrowheads="1"/>
            </p:cNvSpPr>
            <p:nvPr/>
          </p:nvSpPr>
          <p:spPr bwMode="auto">
            <a:xfrm>
              <a:off x="4223792" y="4757192"/>
              <a:ext cx="4032448" cy="13849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kumimoji="0" lang="en-US" altLang="zh-TW" sz="1400" dirty="0">
                  <a:solidFill>
                    <a:schemeClr val="bg2"/>
                  </a:solidFill>
                </a:rPr>
                <a:t>Used for any logic or comparison operations. </a:t>
              </a:r>
            </a:p>
            <a:p>
              <a:r>
                <a:rPr kumimoji="0" lang="en-US" altLang="zh-TW" sz="1400" dirty="0">
                  <a:solidFill>
                    <a:schemeClr val="bg2"/>
                  </a:solidFill>
                </a:rPr>
                <a:t>Unlike the input/output and processing symbols, </a:t>
              </a:r>
            </a:p>
            <a:p>
              <a:r>
                <a:rPr kumimoji="0" lang="en-US" altLang="zh-TW" sz="1400" dirty="0">
                  <a:solidFill>
                    <a:schemeClr val="bg2"/>
                  </a:solidFill>
                </a:rPr>
                <a:t>which have one entry and one exit </a:t>
              </a:r>
              <a:r>
                <a:rPr kumimoji="0" lang="en-US" altLang="zh-TW" sz="1400" dirty="0" err="1">
                  <a:solidFill>
                    <a:schemeClr val="bg2"/>
                  </a:solidFill>
                </a:rPr>
                <a:t>flowline</a:t>
              </a:r>
              <a:r>
                <a:rPr kumimoji="0" lang="en-US" altLang="zh-TW" sz="1400" dirty="0">
                  <a:solidFill>
                    <a:schemeClr val="bg2"/>
                  </a:solidFill>
                </a:rPr>
                <a:t>, </a:t>
              </a:r>
              <a:r>
                <a:rPr kumimoji="0" lang="en-US" altLang="zh-TW" sz="1400" dirty="0" smtClean="0">
                  <a:solidFill>
                    <a:schemeClr val="bg2"/>
                  </a:solidFill>
                </a:rPr>
                <a:t>the </a:t>
              </a:r>
              <a:r>
                <a:rPr kumimoji="0" lang="en-US" altLang="zh-TW" sz="1400" dirty="0">
                  <a:solidFill>
                    <a:schemeClr val="bg2"/>
                  </a:solidFill>
                </a:rPr>
                <a:t>decision symbol has one entry and two exit paths. </a:t>
              </a:r>
              <a:r>
                <a:rPr kumimoji="0" lang="en-US" altLang="zh-TW" sz="1400" dirty="0" smtClean="0">
                  <a:solidFill>
                    <a:schemeClr val="bg2"/>
                  </a:solidFill>
                </a:rPr>
                <a:t>The </a:t>
              </a:r>
              <a:r>
                <a:rPr kumimoji="0" lang="en-US" altLang="zh-TW" sz="1400" dirty="0">
                  <a:solidFill>
                    <a:schemeClr val="bg2"/>
                  </a:solidFill>
                </a:rPr>
                <a:t>path chosen depends on whether the answer to </a:t>
              </a:r>
              <a:r>
                <a:rPr kumimoji="0" lang="en-US" altLang="zh-TW" sz="1400" dirty="0" smtClean="0">
                  <a:solidFill>
                    <a:schemeClr val="bg2"/>
                  </a:solidFill>
                </a:rPr>
                <a:t>a </a:t>
              </a:r>
              <a:r>
                <a:rPr kumimoji="0" lang="en-US" altLang="zh-TW" sz="1400" dirty="0">
                  <a:solidFill>
                    <a:schemeClr val="bg2"/>
                  </a:solidFill>
                </a:rPr>
                <a:t>question is “yes” or “no</a:t>
              </a:r>
              <a:r>
                <a:rPr kumimoji="0" lang="en-US" altLang="zh-TW" sz="1400" dirty="0" smtClean="0">
                  <a:solidFill>
                    <a:schemeClr val="bg2"/>
                  </a:solidFill>
                </a:rPr>
                <a:t>”.</a:t>
              </a:r>
              <a:endParaRPr kumimoji="0" lang="zh-TW" altLang="en-US" sz="1400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7528672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71CC-1411-4F60-B2D9-00EA26C20D76}" type="slidenum">
              <a:rPr lang="en-US" altLang="zh-TW" smtClean="0"/>
              <a:pPr/>
              <a:t>42</a:t>
            </a:fld>
            <a:endParaRPr lang="en-US" altLang="zh-TW"/>
          </a:p>
        </p:txBody>
      </p:sp>
      <p:grpSp>
        <p:nvGrpSpPr>
          <p:cNvPr id="3" name="群組 2"/>
          <p:cNvGrpSpPr/>
          <p:nvPr/>
        </p:nvGrpSpPr>
        <p:grpSpPr>
          <a:xfrm>
            <a:off x="2034208" y="1844824"/>
            <a:ext cx="5994177" cy="609600"/>
            <a:chOff x="2034208" y="1844824"/>
            <a:chExt cx="5994177" cy="609600"/>
          </a:xfrm>
        </p:grpSpPr>
        <p:sp>
          <p:nvSpPr>
            <p:cNvPr id="6" name="Flowchart: Connector 4"/>
            <p:cNvSpPr/>
            <p:nvPr/>
          </p:nvSpPr>
          <p:spPr bwMode="auto">
            <a:xfrm>
              <a:off x="2034208" y="1844824"/>
              <a:ext cx="609600" cy="609600"/>
            </a:xfrm>
            <a:prstGeom prst="flowChartConnector">
              <a:avLst/>
            </a:prstGeom>
            <a:ln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kumimoji="0" lang="zh-TW" altLang="en-US">
                <a:solidFill>
                  <a:schemeClr val="tx1"/>
                </a:solidFill>
                <a:ea typeface="新細明體" pitchFamily="18" charset="-120"/>
              </a:endParaRPr>
            </a:p>
          </p:txBody>
        </p:sp>
        <p:sp>
          <p:nvSpPr>
            <p:cNvPr id="9" name="TextBox 11"/>
            <p:cNvSpPr txBox="1">
              <a:spLocks noChangeArrowheads="1"/>
            </p:cNvSpPr>
            <p:nvPr/>
          </p:nvSpPr>
          <p:spPr bwMode="auto">
            <a:xfrm>
              <a:off x="3229595" y="1844824"/>
              <a:ext cx="1368425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kumimoji="0" lang="en-US" altLang="zh-TW" sz="2000">
                  <a:solidFill>
                    <a:schemeClr val="bg2"/>
                  </a:solidFill>
                </a:rPr>
                <a:t>Connector</a:t>
              </a:r>
              <a:endParaRPr kumimoji="0" lang="zh-TW" altLang="en-US" sz="2000"/>
            </a:p>
          </p:txBody>
        </p:sp>
        <p:sp>
          <p:nvSpPr>
            <p:cNvPr id="13" name="TextBox 15"/>
            <p:cNvSpPr txBox="1">
              <a:spLocks noChangeArrowheads="1"/>
            </p:cNvSpPr>
            <p:nvPr/>
          </p:nvSpPr>
          <p:spPr bwMode="auto">
            <a:xfrm>
              <a:off x="5601146" y="1844824"/>
              <a:ext cx="2427239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kumimoji="0" lang="en-US" altLang="zh-TW" sz="1400" dirty="0">
                  <a:solidFill>
                    <a:schemeClr val="bg2"/>
                  </a:solidFill>
                </a:rPr>
                <a:t>Used to join different </a:t>
              </a:r>
              <a:r>
                <a:rPr kumimoji="0" lang="en-US" altLang="zh-TW" sz="1400" dirty="0" err="1">
                  <a:solidFill>
                    <a:schemeClr val="bg2"/>
                  </a:solidFill>
                </a:rPr>
                <a:t>flowlines</a:t>
              </a:r>
              <a:r>
                <a:rPr kumimoji="0" lang="en-US" altLang="zh-TW" sz="1400" dirty="0">
                  <a:solidFill>
                    <a:schemeClr val="bg2"/>
                  </a:solidFill>
                </a:rPr>
                <a:t>.</a:t>
              </a:r>
              <a:endParaRPr kumimoji="0" lang="zh-TW" sz="1400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2" name="群組 21"/>
          <p:cNvGrpSpPr/>
          <p:nvPr/>
        </p:nvGrpSpPr>
        <p:grpSpPr>
          <a:xfrm>
            <a:off x="2034208" y="2835424"/>
            <a:ext cx="5994177" cy="762000"/>
            <a:chOff x="2034208" y="2835424"/>
            <a:chExt cx="5994177" cy="762000"/>
          </a:xfrm>
        </p:grpSpPr>
        <p:sp>
          <p:nvSpPr>
            <p:cNvPr id="8" name="Flowchart: Off-page Connector 5"/>
            <p:cNvSpPr/>
            <p:nvPr/>
          </p:nvSpPr>
          <p:spPr bwMode="auto">
            <a:xfrm>
              <a:off x="2034208" y="2835424"/>
              <a:ext cx="609600" cy="762000"/>
            </a:xfrm>
            <a:prstGeom prst="flowChartOffpageConnector">
              <a:avLst/>
            </a:prstGeom>
            <a:ln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kumimoji="0" lang="zh-TW" altLang="en-US">
                <a:solidFill>
                  <a:schemeClr val="tx1"/>
                </a:solidFill>
                <a:ea typeface="新細明體" pitchFamily="18" charset="-120"/>
              </a:endParaRPr>
            </a:p>
          </p:txBody>
        </p:sp>
        <p:sp>
          <p:nvSpPr>
            <p:cNvPr id="10" name="TextBox 12"/>
            <p:cNvSpPr txBox="1">
              <a:spLocks noChangeArrowheads="1"/>
            </p:cNvSpPr>
            <p:nvPr/>
          </p:nvSpPr>
          <p:spPr bwMode="auto">
            <a:xfrm>
              <a:off x="3229595" y="2911624"/>
              <a:ext cx="2344738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kumimoji="0" lang="en-US" altLang="zh-TW" sz="2000" dirty="0" err="1">
                  <a:solidFill>
                    <a:schemeClr val="bg2"/>
                  </a:solidFill>
                </a:rPr>
                <a:t>Offpage</a:t>
              </a:r>
              <a:r>
                <a:rPr kumimoji="0" lang="en-US" altLang="zh-TW" sz="2000" dirty="0">
                  <a:solidFill>
                    <a:schemeClr val="bg2"/>
                  </a:solidFill>
                </a:rPr>
                <a:t> Connector</a:t>
              </a:r>
            </a:p>
          </p:txBody>
        </p:sp>
        <p:sp>
          <p:nvSpPr>
            <p:cNvPr id="14" name="TextBox 16"/>
            <p:cNvSpPr txBox="1">
              <a:spLocks noChangeArrowheads="1"/>
            </p:cNvSpPr>
            <p:nvPr/>
          </p:nvSpPr>
          <p:spPr bwMode="auto">
            <a:xfrm>
              <a:off x="5601147" y="2835424"/>
              <a:ext cx="2427238" cy="7386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kumimoji="0" lang="en-US" altLang="zh-TW" sz="1400" dirty="0">
                  <a:solidFill>
                    <a:schemeClr val="bg2"/>
                  </a:solidFill>
                </a:rPr>
                <a:t>Used to indicate that the flowchart </a:t>
              </a:r>
              <a:r>
                <a:rPr kumimoji="0" lang="en-US" altLang="zh-TW" sz="1400" dirty="0" smtClean="0">
                  <a:solidFill>
                    <a:schemeClr val="bg2"/>
                  </a:solidFill>
                </a:rPr>
                <a:t>continues </a:t>
              </a:r>
              <a:r>
                <a:rPr kumimoji="0" lang="en-US" altLang="zh-TW" sz="1400" dirty="0">
                  <a:solidFill>
                    <a:schemeClr val="bg2"/>
                  </a:solidFill>
                </a:rPr>
                <a:t>to a second page.</a:t>
              </a:r>
              <a:endParaRPr kumimoji="0" lang="zh-TW" altLang="en-US" sz="1400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3" name="群組 22"/>
          <p:cNvGrpSpPr/>
          <p:nvPr/>
        </p:nvGrpSpPr>
        <p:grpSpPr>
          <a:xfrm>
            <a:off x="1729408" y="3902224"/>
            <a:ext cx="6659016" cy="891064"/>
            <a:chOff x="1729408" y="3902224"/>
            <a:chExt cx="6659016" cy="891064"/>
          </a:xfrm>
        </p:grpSpPr>
        <p:sp>
          <p:nvSpPr>
            <p:cNvPr id="7" name="Flowchart: Predefined Process 6"/>
            <p:cNvSpPr/>
            <p:nvPr/>
          </p:nvSpPr>
          <p:spPr bwMode="auto">
            <a:xfrm>
              <a:off x="1729408" y="3902224"/>
              <a:ext cx="1295400" cy="838200"/>
            </a:xfrm>
            <a:prstGeom prst="flowChartPredefinedProcess">
              <a:avLst/>
            </a:prstGeom>
            <a:ln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kumimoji="0" lang="zh-TW" altLang="en-US">
                <a:solidFill>
                  <a:schemeClr val="tx1"/>
                </a:solidFill>
                <a:ea typeface="新細明體" pitchFamily="18" charset="-120"/>
              </a:endParaRPr>
            </a:p>
          </p:txBody>
        </p:sp>
        <p:sp>
          <p:nvSpPr>
            <p:cNvPr id="11" name="TextBox 13"/>
            <p:cNvSpPr txBox="1">
              <a:spLocks noChangeArrowheads="1"/>
            </p:cNvSpPr>
            <p:nvPr/>
          </p:nvSpPr>
          <p:spPr bwMode="auto">
            <a:xfrm>
              <a:off x="3229595" y="4130824"/>
              <a:ext cx="2422525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kumimoji="0" lang="en-US" altLang="zh-TW" sz="2000">
                  <a:solidFill>
                    <a:schemeClr val="bg2"/>
                  </a:solidFill>
                </a:rPr>
                <a:t>Predefined Process</a:t>
              </a:r>
            </a:p>
          </p:txBody>
        </p:sp>
        <p:sp>
          <p:nvSpPr>
            <p:cNvPr id="15" name="TextBox 17"/>
            <p:cNvSpPr txBox="1">
              <a:spLocks noChangeArrowheads="1"/>
            </p:cNvSpPr>
            <p:nvPr/>
          </p:nvSpPr>
          <p:spPr bwMode="auto">
            <a:xfrm>
              <a:off x="5601146" y="4054624"/>
              <a:ext cx="2787278" cy="7386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kumimoji="0" lang="en-US" altLang="zh-TW" sz="1400" dirty="0">
                  <a:solidFill>
                    <a:schemeClr val="bg2"/>
                  </a:solidFill>
                </a:rPr>
                <a:t>Used to represent a group of statements </a:t>
              </a:r>
              <a:r>
                <a:rPr kumimoji="0" lang="en-US" altLang="zh-TW" sz="1400" dirty="0" smtClean="0">
                  <a:solidFill>
                    <a:schemeClr val="bg2"/>
                  </a:solidFill>
                </a:rPr>
                <a:t>that </a:t>
              </a:r>
              <a:r>
                <a:rPr kumimoji="0" lang="en-US" altLang="zh-TW" sz="1400" dirty="0">
                  <a:solidFill>
                    <a:schemeClr val="bg2"/>
                  </a:solidFill>
                </a:rPr>
                <a:t>perform one processing task.</a:t>
              </a:r>
              <a:endParaRPr kumimoji="0" lang="zh-TW" sz="1400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4" name="群組 23"/>
          <p:cNvGrpSpPr/>
          <p:nvPr/>
        </p:nvGrpSpPr>
        <p:grpSpPr>
          <a:xfrm>
            <a:off x="1043608" y="5273824"/>
            <a:ext cx="7167388" cy="748189"/>
            <a:chOff x="1043608" y="5273824"/>
            <a:chExt cx="7167388" cy="748189"/>
          </a:xfrm>
        </p:grpSpPr>
        <p:sp>
          <p:nvSpPr>
            <p:cNvPr id="12" name="TextBox 14"/>
            <p:cNvSpPr txBox="1">
              <a:spLocks noChangeArrowheads="1"/>
            </p:cNvSpPr>
            <p:nvPr/>
          </p:nvSpPr>
          <p:spPr bwMode="auto">
            <a:xfrm>
              <a:off x="3229595" y="5350024"/>
              <a:ext cx="1411288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kumimoji="0" lang="en-US" altLang="zh-TW" sz="2000">
                  <a:solidFill>
                    <a:schemeClr val="bg2"/>
                  </a:solidFill>
                </a:rPr>
                <a:t>Annotation</a:t>
              </a:r>
              <a:endParaRPr kumimoji="0" lang="zh-TW" altLang="en-US" sz="2000"/>
            </a:p>
          </p:txBody>
        </p:sp>
        <p:sp>
          <p:nvSpPr>
            <p:cNvPr id="16" name="TextBox 18"/>
            <p:cNvSpPr txBox="1">
              <a:spLocks noChangeArrowheads="1"/>
            </p:cNvSpPr>
            <p:nvPr/>
          </p:nvSpPr>
          <p:spPr bwMode="auto">
            <a:xfrm>
              <a:off x="5601146" y="5283349"/>
              <a:ext cx="2609850" cy="7386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kumimoji="0" lang="en-US" altLang="zh-TW" sz="1400" dirty="0">
                  <a:solidFill>
                    <a:schemeClr val="bg2"/>
                  </a:solidFill>
                </a:rPr>
                <a:t>Used to provide additional information </a:t>
              </a:r>
              <a:r>
                <a:rPr kumimoji="0" lang="en-US" altLang="zh-TW" sz="1400" dirty="0" smtClean="0">
                  <a:solidFill>
                    <a:schemeClr val="bg2"/>
                  </a:solidFill>
                </a:rPr>
                <a:t>about </a:t>
              </a:r>
              <a:r>
                <a:rPr kumimoji="0" lang="en-US" altLang="zh-TW" sz="1400" dirty="0">
                  <a:solidFill>
                    <a:schemeClr val="bg2"/>
                  </a:solidFill>
                </a:rPr>
                <a:t>another flowchart symbol.</a:t>
              </a:r>
              <a:endParaRPr kumimoji="0" lang="zh-TW" sz="1400" dirty="0">
                <a:solidFill>
                  <a:schemeClr val="bg2"/>
                </a:solidFill>
              </a:endParaRPr>
            </a:p>
          </p:txBody>
        </p:sp>
        <p:grpSp>
          <p:nvGrpSpPr>
            <p:cNvPr id="17" name="Group 23"/>
            <p:cNvGrpSpPr>
              <a:grpSpLocks/>
            </p:cNvGrpSpPr>
            <p:nvPr/>
          </p:nvGrpSpPr>
          <p:grpSpPr bwMode="auto">
            <a:xfrm>
              <a:off x="1043608" y="5273824"/>
              <a:ext cx="1981200" cy="517525"/>
              <a:chOff x="1143000" y="8305800"/>
              <a:chExt cx="1752600" cy="609600"/>
            </a:xfrm>
          </p:grpSpPr>
          <p:cxnSp>
            <p:nvCxnSpPr>
              <p:cNvPr id="18" name="Straight Connector 29"/>
              <p:cNvCxnSpPr>
                <a:cxnSpLocks noChangeShapeType="1"/>
              </p:cNvCxnSpPr>
              <p:nvPr/>
            </p:nvCxnSpPr>
            <p:spPr bwMode="auto">
              <a:xfrm>
                <a:off x="1143000" y="8610600"/>
                <a:ext cx="53340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prstDash val="sysDash"/>
                <a:round/>
                <a:headEnd/>
                <a:tailEnd/>
              </a:ln>
            </p:spPr>
          </p:cxnSp>
          <p:cxnSp>
            <p:nvCxnSpPr>
              <p:cNvPr id="19" name="Straight Connector 30"/>
              <p:cNvCxnSpPr>
                <a:cxnSpLocks noChangeShapeType="1"/>
              </p:cNvCxnSpPr>
              <p:nvPr/>
            </p:nvCxnSpPr>
            <p:spPr bwMode="auto">
              <a:xfrm rot="5400000">
                <a:off x="1371600" y="8610600"/>
                <a:ext cx="60960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</p:spPr>
          </p:cxnSp>
          <p:cxnSp>
            <p:nvCxnSpPr>
              <p:cNvPr id="20" name="Straight Connector 31"/>
              <p:cNvCxnSpPr/>
              <p:nvPr/>
            </p:nvCxnSpPr>
            <p:spPr bwMode="auto">
              <a:xfrm>
                <a:off x="1676644" y="8305800"/>
                <a:ext cx="1218956" cy="0"/>
              </a:xfrm>
              <a:prstGeom prst="line">
                <a:avLst/>
              </a:prstGeom>
              <a:ln w="1905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32"/>
              <p:cNvCxnSpPr>
                <a:cxnSpLocks noChangeShapeType="1"/>
              </p:cNvCxnSpPr>
              <p:nvPr/>
            </p:nvCxnSpPr>
            <p:spPr bwMode="auto">
              <a:xfrm>
                <a:off x="1676400" y="8915400"/>
                <a:ext cx="121920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365913025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The Structure Theorem</a:t>
            </a:r>
            <a:endParaRPr lang="zh-HK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 smtClean="0"/>
              <a:t>The Structure Theorem states that it is possible to write ANY computer program by using only the three basic control structures:</a:t>
            </a:r>
          </a:p>
          <a:p>
            <a:pPr lvl="1"/>
            <a:r>
              <a:rPr lang="en-US" altLang="zh-HK" dirty="0" smtClean="0"/>
              <a:t>Sequence</a:t>
            </a:r>
          </a:p>
          <a:p>
            <a:pPr lvl="1"/>
            <a:r>
              <a:rPr lang="en-US" altLang="zh-HK" dirty="0" smtClean="0"/>
              <a:t>Selection </a:t>
            </a:r>
          </a:p>
          <a:p>
            <a:pPr lvl="1"/>
            <a:r>
              <a:rPr lang="en-US" altLang="zh-HK" dirty="0" smtClean="0"/>
              <a:t>Repetition</a:t>
            </a:r>
            <a:endParaRPr lang="zh-HK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71CC-1411-4F60-B2D9-00EA26C20D76}" type="slidenum">
              <a:rPr lang="en-US" altLang="zh-TW" smtClean="0"/>
              <a:pPr/>
              <a:t>43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4035734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直線箭頭接點 43"/>
          <p:cNvCxnSpPr/>
          <p:nvPr/>
        </p:nvCxnSpPr>
        <p:spPr bwMode="auto">
          <a:xfrm>
            <a:off x="2339752" y="5634496"/>
            <a:ext cx="0" cy="504056"/>
          </a:xfrm>
          <a:prstGeom prst="straightConnector1">
            <a:avLst/>
          </a:prstGeom>
          <a:ln>
            <a:solidFill>
              <a:srgbClr val="006600"/>
            </a:solidFill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直線箭頭接點 43"/>
          <p:cNvCxnSpPr/>
          <p:nvPr/>
        </p:nvCxnSpPr>
        <p:spPr bwMode="auto">
          <a:xfrm>
            <a:off x="2339752" y="4689140"/>
            <a:ext cx="0" cy="504056"/>
          </a:xfrm>
          <a:prstGeom prst="straightConnector1">
            <a:avLst/>
          </a:prstGeom>
          <a:ln>
            <a:solidFill>
              <a:srgbClr val="006600"/>
            </a:solidFill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79712" y="819150"/>
            <a:ext cx="6407224" cy="533400"/>
          </a:xfrm>
        </p:spPr>
        <p:txBody>
          <a:bodyPr/>
          <a:lstStyle/>
          <a:p>
            <a:r>
              <a:rPr lang="en-US" altLang="zh-TW" dirty="0"/>
              <a:t>Series of steps – Sequence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71CC-1411-4F60-B2D9-00EA26C20D76}" type="slidenum">
              <a:rPr lang="en-US" altLang="zh-TW" smtClean="0"/>
              <a:pPr/>
              <a:t>44</a:t>
            </a:fld>
            <a:endParaRPr lang="en-US" altLang="zh-TW"/>
          </a:p>
        </p:txBody>
      </p:sp>
      <p:sp>
        <p:nvSpPr>
          <p:cNvPr id="10" name="矩形 9"/>
          <p:cNvSpPr/>
          <p:nvPr/>
        </p:nvSpPr>
        <p:spPr bwMode="auto">
          <a:xfrm>
            <a:off x="1115616" y="4113076"/>
            <a:ext cx="2448272" cy="72008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 anchorCtr="1"/>
          <a:lstStyle/>
          <a:p>
            <a:pPr algn="ctr"/>
            <a:r>
              <a:rPr lang="en-US" altLang="zh-TW" sz="1600" dirty="0" smtClean="0">
                <a:solidFill>
                  <a:schemeClr val="bg2"/>
                </a:solidFill>
                <a:latin typeface="Arial"/>
                <a:cs typeface="Arial"/>
              </a:rPr>
              <a:t>Process:</a:t>
            </a:r>
          </a:p>
          <a:p>
            <a:pPr algn="ctr"/>
            <a:r>
              <a:rPr lang="en-US" altLang="zh-TW" sz="1600" dirty="0" smtClean="0">
                <a:solidFill>
                  <a:schemeClr val="bg2"/>
                </a:solidFill>
                <a:latin typeface="Arial"/>
                <a:cs typeface="Arial"/>
              </a:rPr>
              <a:t>speed = distance / time</a:t>
            </a:r>
            <a:endParaRPr lang="zh-TW" altLang="en-US" sz="1600" dirty="0">
              <a:solidFill>
                <a:schemeClr val="bg2"/>
              </a:solidFill>
              <a:latin typeface="Arial"/>
              <a:cs typeface="Arial"/>
            </a:endParaRPr>
          </a:p>
        </p:txBody>
      </p:sp>
      <p:sp>
        <p:nvSpPr>
          <p:cNvPr id="13" name="平行四邊形 12"/>
          <p:cNvSpPr/>
          <p:nvPr/>
        </p:nvSpPr>
        <p:spPr bwMode="auto">
          <a:xfrm>
            <a:off x="1655676" y="5193196"/>
            <a:ext cx="1368152" cy="576064"/>
          </a:xfrm>
          <a:prstGeom prst="parallelogram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Output:</a:t>
            </a:r>
            <a:r>
              <a:rPr kumimoji="0" lang="en-US" altLang="zh-TW" sz="1600" b="0" i="0" u="none" strike="noStrike" cap="none" normalizeH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 </a:t>
            </a:r>
            <a:r>
              <a:rPr kumimoji="0" lang="en-US" altLang="zh-TW" sz="1600" b="0" i="1" u="none" strike="noStrike" cap="none" normalizeH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speed</a:t>
            </a:r>
            <a:endParaRPr kumimoji="0" lang="zh-TW" altLang="en-US" sz="1600" b="0" i="1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cxnSp>
        <p:nvCxnSpPr>
          <p:cNvPr id="16" name="直線箭頭接點 15"/>
          <p:cNvCxnSpPr/>
          <p:nvPr/>
        </p:nvCxnSpPr>
        <p:spPr bwMode="auto">
          <a:xfrm>
            <a:off x="2339752" y="2672916"/>
            <a:ext cx="0" cy="504056"/>
          </a:xfrm>
          <a:prstGeom prst="straightConnector1">
            <a:avLst/>
          </a:prstGeom>
          <a:ln>
            <a:solidFill>
              <a:srgbClr val="006600"/>
            </a:solidFill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直線箭頭接點 23"/>
          <p:cNvCxnSpPr/>
          <p:nvPr/>
        </p:nvCxnSpPr>
        <p:spPr bwMode="auto">
          <a:xfrm>
            <a:off x="2339752" y="3681028"/>
            <a:ext cx="0" cy="432048"/>
          </a:xfrm>
          <a:prstGeom prst="straightConnector1">
            <a:avLst/>
          </a:prstGeom>
          <a:ln>
            <a:solidFill>
              <a:srgbClr val="006600"/>
            </a:solidFill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3" name="群組 2"/>
          <p:cNvGrpSpPr/>
          <p:nvPr/>
        </p:nvGrpSpPr>
        <p:grpSpPr>
          <a:xfrm>
            <a:off x="3923928" y="1556792"/>
            <a:ext cx="4608512" cy="4320480"/>
            <a:chOff x="3923928" y="1628800"/>
            <a:chExt cx="4608512" cy="4320480"/>
          </a:xfrm>
        </p:grpSpPr>
        <p:sp>
          <p:nvSpPr>
            <p:cNvPr id="64" name="圓角矩形 63"/>
            <p:cNvSpPr/>
            <p:nvPr/>
          </p:nvSpPr>
          <p:spPr bwMode="auto">
            <a:xfrm>
              <a:off x="3923928" y="1628800"/>
              <a:ext cx="4608512" cy="4320480"/>
            </a:xfrm>
            <a:prstGeom prst="roundRect">
              <a:avLst>
                <a:gd name="adj" fmla="val 8828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6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平行四邊形 48"/>
            <p:cNvSpPr/>
            <p:nvPr/>
          </p:nvSpPr>
          <p:spPr bwMode="auto">
            <a:xfrm>
              <a:off x="4680012" y="2924944"/>
              <a:ext cx="1368152" cy="576064"/>
            </a:xfrm>
            <a:prstGeom prst="parallelogram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Input:</a:t>
              </a:r>
              <a:r>
                <a:rPr kumimoji="0" lang="en-US" altLang="zh-TW" sz="16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 </a:t>
              </a:r>
              <a:r>
                <a:rPr kumimoji="0" lang="en-US" altLang="zh-TW" sz="1600" b="0" i="1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distance</a:t>
              </a:r>
              <a:endParaRPr kumimoji="0" lang="zh-TW" altLang="en-US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0" name="矩形 49"/>
            <p:cNvSpPr/>
            <p:nvPr/>
          </p:nvSpPr>
          <p:spPr bwMode="auto">
            <a:xfrm>
              <a:off x="4139952" y="1916832"/>
              <a:ext cx="2448272" cy="72008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/>
              <a:r>
                <a:rPr lang="en-US" altLang="zh-TW" sz="1600" dirty="0" smtClean="0">
                  <a:solidFill>
                    <a:schemeClr val="tx1"/>
                  </a:solidFill>
                  <a:latin typeface="Arial"/>
                  <a:cs typeface="Arial"/>
                </a:rPr>
                <a:t>Process:</a:t>
              </a:r>
            </a:p>
            <a:p>
              <a:pPr algn="ctr"/>
              <a:r>
                <a:rPr lang="en-US" altLang="zh-TW" sz="1600" dirty="0" smtClean="0">
                  <a:solidFill>
                    <a:schemeClr val="tx1"/>
                  </a:solidFill>
                  <a:latin typeface="Arial"/>
                  <a:cs typeface="Arial"/>
                </a:rPr>
                <a:t>speed = distance / time</a:t>
              </a:r>
              <a:endParaRPr lang="zh-TW" altLang="en-US" sz="16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51" name="平行四邊形 50"/>
            <p:cNvSpPr/>
            <p:nvPr/>
          </p:nvSpPr>
          <p:spPr bwMode="auto">
            <a:xfrm>
              <a:off x="4680012" y="4005064"/>
              <a:ext cx="1368152" cy="576064"/>
            </a:xfrm>
            <a:prstGeom prst="parallelogram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Input:</a:t>
              </a:r>
              <a:r>
                <a:rPr kumimoji="0" lang="en-US" altLang="zh-TW" sz="16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 </a:t>
              </a:r>
              <a:r>
                <a:rPr kumimoji="0" lang="en-US" altLang="zh-TW" sz="1600" b="0" i="1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time</a:t>
              </a:r>
              <a:endParaRPr kumimoji="0" lang="zh-TW" altLang="en-US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2" name="平行四邊形 51"/>
            <p:cNvSpPr/>
            <p:nvPr/>
          </p:nvSpPr>
          <p:spPr bwMode="auto">
            <a:xfrm>
              <a:off x="4680012" y="5157192"/>
              <a:ext cx="1368152" cy="576064"/>
            </a:xfrm>
            <a:prstGeom prst="parallelogram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Output:</a:t>
              </a:r>
              <a:r>
                <a:rPr kumimoji="0" lang="en-US" altLang="zh-TW" sz="16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 </a:t>
              </a:r>
              <a:r>
                <a:rPr kumimoji="0" lang="en-US" altLang="zh-TW" sz="1600" b="0" i="1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speed</a:t>
              </a:r>
              <a:endParaRPr kumimoji="0" lang="zh-TW" altLang="en-US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53" name="直線箭頭接點 52"/>
            <p:cNvCxnSpPr/>
            <p:nvPr/>
          </p:nvCxnSpPr>
          <p:spPr bwMode="auto">
            <a:xfrm>
              <a:off x="5364088" y="3501008"/>
              <a:ext cx="0" cy="504056"/>
            </a:xfrm>
            <a:prstGeom prst="straightConnector1">
              <a:avLst/>
            </a:prstGeom>
            <a:ln>
              <a:solidFill>
                <a:srgbClr val="006600"/>
              </a:solidFill>
              <a:headEnd type="none" w="med" len="med"/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箭頭接點 58"/>
            <p:cNvCxnSpPr>
              <a:endCxn id="49" idx="0"/>
            </p:cNvCxnSpPr>
            <p:nvPr/>
          </p:nvCxnSpPr>
          <p:spPr bwMode="auto">
            <a:xfrm>
              <a:off x="5364088" y="2636912"/>
              <a:ext cx="0" cy="288032"/>
            </a:xfrm>
            <a:prstGeom prst="straightConnector1">
              <a:avLst/>
            </a:prstGeom>
            <a:ln>
              <a:solidFill>
                <a:srgbClr val="006600"/>
              </a:solidFill>
              <a:headEnd type="none" w="med" len="med"/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箭頭接點 60"/>
            <p:cNvCxnSpPr>
              <a:endCxn id="52" idx="0"/>
            </p:cNvCxnSpPr>
            <p:nvPr/>
          </p:nvCxnSpPr>
          <p:spPr bwMode="auto">
            <a:xfrm>
              <a:off x="5364088" y="4581128"/>
              <a:ext cx="0" cy="576064"/>
            </a:xfrm>
            <a:prstGeom prst="straightConnector1">
              <a:avLst/>
            </a:prstGeom>
            <a:ln>
              <a:solidFill>
                <a:srgbClr val="006600"/>
              </a:solidFill>
              <a:headEnd type="none" w="med" len="med"/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橢圓 24"/>
          <p:cNvSpPr/>
          <p:nvPr/>
        </p:nvSpPr>
        <p:spPr bwMode="auto">
          <a:xfrm>
            <a:off x="1799692" y="6129300"/>
            <a:ext cx="1080120" cy="504056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HK" sz="16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End</a:t>
            </a:r>
            <a:endParaRPr kumimoji="0" lang="zh-HK" altLang="en-US" sz="16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9" name="平行四邊形 8"/>
          <p:cNvSpPr/>
          <p:nvPr/>
        </p:nvSpPr>
        <p:spPr bwMode="auto">
          <a:xfrm>
            <a:off x="1655676" y="2240868"/>
            <a:ext cx="1368152" cy="576064"/>
          </a:xfrm>
          <a:prstGeom prst="parallelogram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Input:</a:t>
            </a:r>
            <a:r>
              <a:rPr kumimoji="0" lang="en-US" altLang="zh-TW" sz="1600" b="0" i="0" u="none" strike="noStrike" cap="none" normalizeH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 </a:t>
            </a:r>
            <a:r>
              <a:rPr kumimoji="0" lang="en-US" altLang="zh-TW" sz="1600" b="0" i="1" u="none" strike="noStrike" cap="none" normalizeH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distance</a:t>
            </a:r>
            <a:endParaRPr kumimoji="0" lang="zh-TW" altLang="en-US" sz="1600" b="0" i="1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cxnSp>
        <p:nvCxnSpPr>
          <p:cNvPr id="27" name="直線箭頭接點 43"/>
          <p:cNvCxnSpPr/>
          <p:nvPr/>
        </p:nvCxnSpPr>
        <p:spPr bwMode="auto">
          <a:xfrm>
            <a:off x="2339752" y="1736812"/>
            <a:ext cx="0" cy="504056"/>
          </a:xfrm>
          <a:prstGeom prst="straightConnector1">
            <a:avLst/>
          </a:prstGeom>
          <a:ln>
            <a:solidFill>
              <a:srgbClr val="006600"/>
            </a:solidFill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橢圓 5"/>
          <p:cNvSpPr/>
          <p:nvPr/>
        </p:nvSpPr>
        <p:spPr bwMode="auto">
          <a:xfrm>
            <a:off x="1799692" y="1484784"/>
            <a:ext cx="1080120" cy="504056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HK" sz="16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Start</a:t>
            </a:r>
            <a:endParaRPr kumimoji="0" lang="zh-HK" altLang="en-US" sz="16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12" name="平行四邊形 11"/>
          <p:cNvSpPr/>
          <p:nvPr/>
        </p:nvSpPr>
        <p:spPr bwMode="auto">
          <a:xfrm>
            <a:off x="1655676" y="3176972"/>
            <a:ext cx="1368152" cy="576064"/>
          </a:xfrm>
          <a:prstGeom prst="parallelogram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Input:</a:t>
            </a:r>
            <a:r>
              <a:rPr kumimoji="0" lang="en-US" altLang="zh-TW" sz="1600" b="0" i="0" u="none" strike="noStrike" cap="none" normalizeH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 </a:t>
            </a:r>
            <a:r>
              <a:rPr kumimoji="0" lang="en-US" altLang="zh-TW" sz="1600" b="0" i="1" u="none" strike="noStrike" cap="none" normalizeH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time</a:t>
            </a:r>
            <a:endParaRPr kumimoji="0" lang="zh-TW" altLang="en-US" sz="1600" b="0" i="1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6300192" y="3041665"/>
            <a:ext cx="23042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dirty="0" smtClean="0">
                <a:solidFill>
                  <a:srgbClr val="FF0000"/>
                </a:solidFill>
                <a:latin typeface="Arial Narrow" pitchFamily="34" charset="0"/>
              </a:rPr>
              <a:t>Strangely, students like their programs to rush for calculation before data input.</a:t>
            </a:r>
            <a:endParaRPr kumimoji="1" lang="zh-TW" altLang="en-US" sz="2000" dirty="0" smtClean="0">
              <a:solidFill>
                <a:srgbClr val="FF0000"/>
              </a:solidFill>
              <a:latin typeface="Arial Narrow" pitchFamily="34" charset="0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5648158"/>
            <a:ext cx="3923928" cy="13258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146338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Example</a:t>
            </a:r>
            <a:endParaRPr lang="zh-HK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43608" y="1844824"/>
            <a:ext cx="4464496" cy="4248472"/>
          </a:xfrm>
        </p:spPr>
        <p:txBody>
          <a:bodyPr/>
          <a:lstStyle/>
          <a:p>
            <a:r>
              <a:rPr lang="en-US" altLang="zh-HK" sz="1800" b="1" dirty="0" smtClean="0">
                <a:solidFill>
                  <a:srgbClr val="FF0000"/>
                </a:solidFill>
              </a:rPr>
              <a:t>Problem</a:t>
            </a:r>
            <a:r>
              <a:rPr lang="en-US" altLang="zh-HK" sz="1800" dirty="0" smtClean="0"/>
              <a:t>: </a:t>
            </a:r>
            <a:br>
              <a:rPr lang="en-US" altLang="zh-HK" sz="1800" dirty="0" smtClean="0"/>
            </a:br>
            <a:r>
              <a:rPr lang="en-US" altLang="zh-HK" sz="1800" dirty="0" smtClean="0"/>
              <a:t>A program is required to get three numbers and then add them together and give their total.</a:t>
            </a:r>
          </a:p>
          <a:p>
            <a:r>
              <a:rPr lang="en-US" altLang="zh-HK" sz="1800" b="1" dirty="0" smtClean="0">
                <a:solidFill>
                  <a:srgbClr val="0033CC"/>
                </a:solidFill>
              </a:rPr>
              <a:t>Input</a:t>
            </a:r>
            <a:r>
              <a:rPr lang="en-US" altLang="zh-HK" sz="1800" dirty="0" smtClean="0"/>
              <a:t>: </a:t>
            </a:r>
            <a:br>
              <a:rPr lang="en-US" altLang="zh-HK" sz="1800" dirty="0" smtClean="0"/>
            </a:br>
            <a:r>
              <a:rPr lang="en-US" altLang="zh-HK" sz="1800" dirty="0" smtClean="0"/>
              <a:t>3 numbers</a:t>
            </a:r>
          </a:p>
          <a:p>
            <a:r>
              <a:rPr lang="en-US" altLang="zh-HK" sz="1800" b="1" dirty="0">
                <a:solidFill>
                  <a:srgbClr val="0033CC"/>
                </a:solidFill>
              </a:rPr>
              <a:t>Process</a:t>
            </a:r>
            <a:r>
              <a:rPr lang="en-US" altLang="zh-HK" sz="1800" dirty="0" smtClean="0"/>
              <a:t>: </a:t>
            </a:r>
            <a:br>
              <a:rPr lang="en-US" altLang="zh-HK" sz="1800" dirty="0" smtClean="0"/>
            </a:br>
            <a:r>
              <a:rPr lang="en-US" altLang="zh-HK" sz="1800" dirty="0" smtClean="0"/>
              <a:t>calculate the total of the 3 numbers</a:t>
            </a:r>
          </a:p>
          <a:p>
            <a:r>
              <a:rPr lang="en-US" altLang="zh-HK" sz="1800" b="1" dirty="0">
                <a:solidFill>
                  <a:srgbClr val="0033CC"/>
                </a:solidFill>
              </a:rPr>
              <a:t>Output</a:t>
            </a:r>
            <a:r>
              <a:rPr lang="en-US" altLang="zh-HK" sz="1800" dirty="0" smtClean="0"/>
              <a:t>: </a:t>
            </a:r>
            <a:br>
              <a:rPr lang="en-US" altLang="zh-HK" sz="1800" dirty="0" smtClean="0"/>
            </a:br>
            <a:r>
              <a:rPr lang="en-US" altLang="zh-HK" sz="1800" dirty="0" smtClean="0"/>
              <a:t>total of the 3 numbers</a:t>
            </a:r>
            <a:endParaRPr lang="zh-HK" altLang="en-US" sz="1800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71CC-1411-4F60-B2D9-00EA26C20D76}" type="slidenum">
              <a:rPr lang="en-US" altLang="zh-TW" smtClean="0"/>
              <a:pPr/>
              <a:t>45</a:t>
            </a:fld>
            <a:endParaRPr lang="en-US" altLang="zh-TW"/>
          </a:p>
        </p:txBody>
      </p:sp>
      <p:sp>
        <p:nvSpPr>
          <p:cNvPr id="9" name="平行四邊形 8"/>
          <p:cNvSpPr/>
          <p:nvPr/>
        </p:nvSpPr>
        <p:spPr bwMode="auto">
          <a:xfrm>
            <a:off x="5904148" y="5013176"/>
            <a:ext cx="1368152" cy="576064"/>
          </a:xfrm>
          <a:prstGeom prst="parallelogram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Output:</a:t>
            </a:r>
            <a:r>
              <a:rPr kumimoji="0" lang="en-US" altLang="zh-TW" sz="1600" b="0" i="0" u="none" strike="noStrike" cap="none" normalizeH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 </a:t>
            </a:r>
            <a:r>
              <a:rPr kumimoji="0" lang="en-US" altLang="zh-TW" sz="1600" b="0" u="none" strike="noStrike" cap="none" normalizeH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total</a:t>
            </a:r>
            <a:endParaRPr kumimoji="0" lang="zh-TW" altLang="en-US" sz="1600" b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12" name="橢圓 11"/>
          <p:cNvSpPr/>
          <p:nvPr/>
        </p:nvSpPr>
        <p:spPr bwMode="auto">
          <a:xfrm>
            <a:off x="6048164" y="5788216"/>
            <a:ext cx="1080120" cy="504056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HK" sz="16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End</a:t>
            </a:r>
            <a:endParaRPr kumimoji="0" lang="zh-HK" altLang="en-US" sz="16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13" name="平行四邊形 12"/>
          <p:cNvSpPr/>
          <p:nvPr/>
        </p:nvSpPr>
        <p:spPr bwMode="auto">
          <a:xfrm>
            <a:off x="5904148" y="1268760"/>
            <a:ext cx="1368152" cy="576064"/>
          </a:xfrm>
          <a:prstGeom prst="parallelogram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Input:</a:t>
            </a:r>
            <a:r>
              <a:rPr kumimoji="0" lang="en-US" altLang="zh-TW" sz="1600" b="0" i="0" u="none" strike="noStrike" cap="none" normalizeH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 </a:t>
            </a:r>
            <a:r>
              <a:rPr kumimoji="0" lang="en-US" altLang="zh-TW" sz="1600" b="0" u="none" strike="noStrike" cap="none" normalizeH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number1</a:t>
            </a:r>
            <a:endParaRPr kumimoji="0" lang="zh-TW" altLang="en-US" sz="1600" b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15" name="橢圓 14"/>
          <p:cNvSpPr/>
          <p:nvPr/>
        </p:nvSpPr>
        <p:spPr bwMode="auto">
          <a:xfrm>
            <a:off x="6048164" y="548680"/>
            <a:ext cx="1080120" cy="504056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HK" sz="16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Start</a:t>
            </a:r>
            <a:endParaRPr kumimoji="0" lang="zh-HK" altLang="en-US" sz="16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16" name="平行四邊形 15"/>
          <p:cNvSpPr/>
          <p:nvPr/>
        </p:nvSpPr>
        <p:spPr bwMode="auto">
          <a:xfrm>
            <a:off x="5904148" y="2132856"/>
            <a:ext cx="1368152" cy="576064"/>
          </a:xfrm>
          <a:prstGeom prst="parallelogram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Input:</a:t>
            </a:r>
            <a:r>
              <a:rPr kumimoji="0" lang="en-US" altLang="zh-TW" sz="1600" b="0" i="0" u="none" strike="noStrike" cap="none" normalizeH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 </a:t>
            </a:r>
            <a:r>
              <a:rPr lang="en-US" altLang="zh-TW" sz="1600" dirty="0">
                <a:solidFill>
                  <a:schemeClr val="bg2"/>
                </a:solidFill>
                <a:latin typeface="Arial" charset="0"/>
              </a:rPr>
              <a:t>number2</a:t>
            </a:r>
            <a:endParaRPr lang="zh-TW" altLang="en-US" sz="1600" dirty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17" name="平行四邊形 16"/>
          <p:cNvSpPr/>
          <p:nvPr/>
        </p:nvSpPr>
        <p:spPr bwMode="auto">
          <a:xfrm>
            <a:off x="5904148" y="3023704"/>
            <a:ext cx="1368152" cy="576064"/>
          </a:xfrm>
          <a:prstGeom prst="parallelogram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Input:</a:t>
            </a:r>
            <a:r>
              <a:rPr kumimoji="0" lang="en-US" altLang="zh-TW" sz="1600" b="0" i="0" u="none" strike="noStrike" cap="none" normalizeH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 </a:t>
            </a:r>
            <a:r>
              <a:rPr kumimoji="0" lang="en-US" altLang="zh-TW" sz="1600" b="0" u="none" strike="noStrike" cap="none" normalizeH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number3</a:t>
            </a:r>
            <a:endParaRPr kumimoji="0" lang="zh-TW" altLang="en-US" sz="1600" b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5364088" y="3887800"/>
            <a:ext cx="2448272" cy="87334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 anchorCtr="1"/>
          <a:lstStyle/>
          <a:p>
            <a:pPr algn="ctr"/>
            <a:r>
              <a:rPr lang="en-US" altLang="zh-TW" sz="1600" dirty="0" smtClean="0">
                <a:solidFill>
                  <a:schemeClr val="bg2"/>
                </a:solidFill>
                <a:latin typeface="Arial"/>
                <a:cs typeface="Arial"/>
              </a:rPr>
              <a:t>Process:</a:t>
            </a:r>
          </a:p>
          <a:p>
            <a:pPr algn="ctr"/>
            <a:r>
              <a:rPr lang="en-US" altLang="zh-TW" sz="1600" dirty="0" smtClean="0">
                <a:solidFill>
                  <a:schemeClr val="bg2"/>
                </a:solidFill>
                <a:latin typeface="Arial"/>
                <a:cs typeface="Arial"/>
              </a:rPr>
              <a:t>total = number1 + number2 + number3</a:t>
            </a:r>
            <a:endParaRPr lang="zh-TW" altLang="en-US" sz="1600" dirty="0">
              <a:solidFill>
                <a:schemeClr val="bg2"/>
              </a:solidFill>
              <a:latin typeface="Arial"/>
              <a:cs typeface="Arial"/>
            </a:endParaRPr>
          </a:p>
        </p:txBody>
      </p:sp>
      <p:cxnSp>
        <p:nvCxnSpPr>
          <p:cNvPr id="22" name="直線單箭頭接點 21"/>
          <p:cNvCxnSpPr>
            <a:stCxn id="15" idx="4"/>
            <a:endCxn id="13" idx="0"/>
          </p:cNvCxnSpPr>
          <p:nvPr/>
        </p:nvCxnSpPr>
        <p:spPr bwMode="auto">
          <a:xfrm>
            <a:off x="6588224" y="1052736"/>
            <a:ext cx="0" cy="216024"/>
          </a:xfrm>
          <a:prstGeom prst="straightConnector1">
            <a:avLst/>
          </a:prstGeom>
          <a:ln w="25400">
            <a:solidFill>
              <a:schemeClr val="bg2"/>
            </a:solidFill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stCxn id="13" idx="4"/>
            <a:endCxn id="16" idx="0"/>
          </p:cNvCxnSpPr>
          <p:nvPr/>
        </p:nvCxnSpPr>
        <p:spPr bwMode="auto">
          <a:xfrm>
            <a:off x="6588224" y="1844824"/>
            <a:ext cx="0" cy="288032"/>
          </a:xfrm>
          <a:prstGeom prst="straightConnector1">
            <a:avLst/>
          </a:prstGeom>
          <a:ln w="25400">
            <a:solidFill>
              <a:schemeClr val="bg2"/>
            </a:solidFill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>
            <a:stCxn id="16" idx="4"/>
          </p:cNvCxnSpPr>
          <p:nvPr/>
        </p:nvCxnSpPr>
        <p:spPr bwMode="auto">
          <a:xfrm>
            <a:off x="6588224" y="2708920"/>
            <a:ext cx="0" cy="314784"/>
          </a:xfrm>
          <a:prstGeom prst="straightConnector1">
            <a:avLst/>
          </a:prstGeom>
          <a:ln w="25400">
            <a:solidFill>
              <a:schemeClr val="bg2"/>
            </a:solidFill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>
            <a:stCxn id="17" idx="4"/>
            <a:endCxn id="18" idx="0"/>
          </p:cNvCxnSpPr>
          <p:nvPr/>
        </p:nvCxnSpPr>
        <p:spPr bwMode="auto">
          <a:xfrm>
            <a:off x="6588224" y="3599768"/>
            <a:ext cx="0" cy="288032"/>
          </a:xfrm>
          <a:prstGeom prst="straightConnector1">
            <a:avLst/>
          </a:prstGeom>
          <a:ln w="25400">
            <a:solidFill>
              <a:schemeClr val="bg2"/>
            </a:solidFill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>
            <a:stCxn id="18" idx="2"/>
            <a:endCxn id="9" idx="0"/>
          </p:cNvCxnSpPr>
          <p:nvPr/>
        </p:nvCxnSpPr>
        <p:spPr bwMode="auto">
          <a:xfrm>
            <a:off x="6588224" y="4761148"/>
            <a:ext cx="0" cy="252028"/>
          </a:xfrm>
          <a:prstGeom prst="straightConnector1">
            <a:avLst/>
          </a:prstGeom>
          <a:ln w="25400">
            <a:solidFill>
              <a:schemeClr val="bg2"/>
            </a:solidFill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>
            <a:stCxn id="9" idx="4"/>
            <a:endCxn id="12" idx="0"/>
          </p:cNvCxnSpPr>
          <p:nvPr/>
        </p:nvCxnSpPr>
        <p:spPr bwMode="auto">
          <a:xfrm>
            <a:off x="6588224" y="5589240"/>
            <a:ext cx="0" cy="198976"/>
          </a:xfrm>
          <a:prstGeom prst="straightConnector1">
            <a:avLst/>
          </a:prstGeom>
          <a:ln w="25400">
            <a:solidFill>
              <a:schemeClr val="bg2"/>
            </a:solidFill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681639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81200" y="819150"/>
            <a:ext cx="6623248" cy="533400"/>
          </a:xfrm>
        </p:spPr>
        <p:txBody>
          <a:bodyPr/>
          <a:lstStyle/>
          <a:p>
            <a:r>
              <a:rPr lang="en-US" altLang="zh-TW" dirty="0" smtClean="0"/>
              <a:t>Decision flow chart – Selection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71CC-1411-4F60-B2D9-00EA26C20D76}" type="slidenum">
              <a:rPr lang="en-US" altLang="zh-TW" smtClean="0"/>
              <a:pPr/>
              <a:t>46</a:t>
            </a:fld>
            <a:endParaRPr lang="en-US" altLang="zh-TW"/>
          </a:p>
        </p:txBody>
      </p:sp>
      <p:sp>
        <p:nvSpPr>
          <p:cNvPr id="6" name="TextBox 56"/>
          <p:cNvSpPr txBox="1">
            <a:spLocks noChangeArrowheads="1"/>
          </p:cNvSpPr>
          <p:nvPr/>
        </p:nvSpPr>
        <p:spPr bwMode="auto">
          <a:xfrm>
            <a:off x="500261" y="1918612"/>
            <a:ext cx="2598440" cy="1323439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254000" dist="38100" dir="8100000" sx="104000" sy="104000" algn="tr" rotWithShape="0">
              <a:schemeClr val="accent2">
                <a:lumMod val="60000"/>
                <a:lumOff val="40000"/>
                <a:alpha val="40000"/>
              </a:schemeClr>
            </a:outerShdw>
          </a:effectLst>
        </p:spPr>
        <p:txBody>
          <a:bodyPr wrap="square">
            <a:spAutoFit/>
          </a:bodyPr>
          <a:lstStyle/>
          <a:p>
            <a:pPr marL="0" lvl="1"/>
            <a:r>
              <a:rPr lang="en-US" altLang="zh-HK" sz="2000" dirty="0">
                <a:solidFill>
                  <a:schemeClr val="bg2"/>
                </a:solidFill>
              </a:rPr>
              <a:t>Comparing two different values and selecting alternative actions</a:t>
            </a:r>
          </a:p>
        </p:txBody>
      </p:sp>
      <p:sp>
        <p:nvSpPr>
          <p:cNvPr id="7" name="Flowchart: Decision 6"/>
          <p:cNvSpPr>
            <a:spLocks noChangeArrowheads="1"/>
          </p:cNvSpPr>
          <p:nvPr/>
        </p:nvSpPr>
        <p:spPr bwMode="auto">
          <a:xfrm>
            <a:off x="4572000" y="2643832"/>
            <a:ext cx="1676400" cy="1201738"/>
          </a:xfrm>
          <a:prstGeom prst="flowChartDecision">
            <a:avLst/>
          </a:prstGeom>
          <a:gradFill rotWithShape="1">
            <a:gsLst>
              <a:gs pos="0">
                <a:srgbClr val="D9AA00"/>
              </a:gs>
              <a:gs pos="80000">
                <a:srgbClr val="FFDF00"/>
              </a:gs>
              <a:gs pos="100000">
                <a:srgbClr val="FFE400"/>
              </a:gs>
            </a:gsLst>
            <a:lin ang="16200000"/>
          </a:gradFill>
          <a:ln w="9525">
            <a:solidFill>
              <a:srgbClr val="FFCE00"/>
            </a:solidFill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 wrap="none" anchor="ctr"/>
          <a:lstStyle/>
          <a:p>
            <a:pPr algn="ctr"/>
            <a:r>
              <a:rPr kumimoji="0" lang="en-US" altLang="zh-TW" sz="1400">
                <a:solidFill>
                  <a:schemeClr val="bg2"/>
                </a:solidFill>
              </a:rPr>
              <a:t>Is condition true?</a:t>
            </a:r>
            <a:endParaRPr kumimoji="0" lang="zh-TW" altLang="en-US" sz="1400">
              <a:solidFill>
                <a:schemeClr val="bg2"/>
              </a:solidFill>
            </a:endParaRPr>
          </a:p>
        </p:txBody>
      </p:sp>
      <p:cxnSp>
        <p:nvCxnSpPr>
          <p:cNvPr id="8" name="Shape 8"/>
          <p:cNvCxnSpPr>
            <a:cxnSpLocks noChangeShapeType="1"/>
            <a:stCxn id="7" idx="3"/>
            <a:endCxn id="11" idx="0"/>
          </p:cNvCxnSpPr>
          <p:nvPr/>
        </p:nvCxnSpPr>
        <p:spPr bwMode="auto">
          <a:xfrm>
            <a:off x="6248400" y="3243907"/>
            <a:ext cx="1025525" cy="538163"/>
          </a:xfrm>
          <a:prstGeom prst="bentConnector2">
            <a:avLst/>
          </a:prstGeom>
          <a:noFill/>
          <a:ln w="28575">
            <a:solidFill>
              <a:schemeClr val="bg2"/>
            </a:solidFill>
            <a:round/>
            <a:headEnd/>
            <a:tailEnd type="stealth" w="lg" len="lg"/>
          </a:ln>
        </p:spPr>
      </p:cxnSp>
      <p:cxnSp>
        <p:nvCxnSpPr>
          <p:cNvPr id="9" name="Shape 10"/>
          <p:cNvCxnSpPr>
            <a:cxnSpLocks noChangeShapeType="1"/>
            <a:stCxn id="7" idx="1"/>
          </p:cNvCxnSpPr>
          <p:nvPr/>
        </p:nvCxnSpPr>
        <p:spPr bwMode="auto">
          <a:xfrm rot="10800000" flipV="1">
            <a:off x="3543300" y="3243907"/>
            <a:ext cx="1028700" cy="538163"/>
          </a:xfrm>
          <a:prstGeom prst="bentConnector3">
            <a:avLst>
              <a:gd name="adj1" fmla="val 99866"/>
            </a:avLst>
          </a:prstGeom>
          <a:noFill/>
          <a:ln w="28575">
            <a:solidFill>
              <a:schemeClr val="bg2"/>
            </a:solidFill>
            <a:round/>
            <a:headEnd/>
            <a:tailEnd type="stealth" w="lg" len="lg"/>
          </a:ln>
        </p:spPr>
      </p:cxnSp>
      <p:sp>
        <p:nvSpPr>
          <p:cNvPr id="10" name="Flowchart: Process 13"/>
          <p:cNvSpPr>
            <a:spLocks noChangeArrowheads="1"/>
          </p:cNvSpPr>
          <p:nvPr/>
        </p:nvSpPr>
        <p:spPr bwMode="auto">
          <a:xfrm>
            <a:off x="2743200" y="3782070"/>
            <a:ext cx="1522413" cy="758825"/>
          </a:xfrm>
          <a:prstGeom prst="flowChartProcess">
            <a:avLst/>
          </a:prstGeom>
          <a:gradFill rotWithShape="1">
            <a:gsLst>
              <a:gs pos="0">
                <a:srgbClr val="D9AA00"/>
              </a:gs>
              <a:gs pos="80000">
                <a:srgbClr val="FFDF00"/>
              </a:gs>
              <a:gs pos="100000">
                <a:srgbClr val="FFE400"/>
              </a:gs>
            </a:gsLst>
            <a:lin ang="16200000"/>
          </a:gradFill>
          <a:ln w="9525">
            <a:solidFill>
              <a:srgbClr val="FFCE00"/>
            </a:solidFill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 wrap="none" anchor="ctr"/>
          <a:lstStyle/>
          <a:p>
            <a:pPr algn="ctr"/>
            <a:r>
              <a:rPr kumimoji="0" lang="en-US" altLang="zh-TW" sz="1400" dirty="0">
                <a:solidFill>
                  <a:schemeClr val="bg2"/>
                </a:solidFill>
              </a:rPr>
              <a:t>Process step(s) 2</a:t>
            </a:r>
            <a:endParaRPr kumimoji="0" lang="zh-TW" altLang="en-US" sz="1400" dirty="0">
              <a:solidFill>
                <a:schemeClr val="bg2"/>
              </a:solidFill>
            </a:endParaRPr>
          </a:p>
        </p:txBody>
      </p:sp>
      <p:sp>
        <p:nvSpPr>
          <p:cNvPr id="11" name="Flowchart: Process 14"/>
          <p:cNvSpPr>
            <a:spLocks noChangeArrowheads="1"/>
          </p:cNvSpPr>
          <p:nvPr/>
        </p:nvSpPr>
        <p:spPr bwMode="auto">
          <a:xfrm>
            <a:off x="6548438" y="3782070"/>
            <a:ext cx="1452562" cy="758825"/>
          </a:xfrm>
          <a:prstGeom prst="flowChartProcess">
            <a:avLst/>
          </a:prstGeom>
          <a:gradFill rotWithShape="1">
            <a:gsLst>
              <a:gs pos="0">
                <a:srgbClr val="D9AA00"/>
              </a:gs>
              <a:gs pos="80000">
                <a:srgbClr val="FFDF00"/>
              </a:gs>
              <a:gs pos="100000">
                <a:srgbClr val="FFE400"/>
              </a:gs>
            </a:gsLst>
            <a:lin ang="16200000"/>
          </a:gradFill>
          <a:ln w="9525">
            <a:solidFill>
              <a:srgbClr val="FFCE00"/>
            </a:solidFill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 wrap="none" anchor="ctr"/>
          <a:lstStyle/>
          <a:p>
            <a:pPr algn="ctr"/>
            <a:r>
              <a:rPr kumimoji="0" lang="en-US" altLang="zh-TW" sz="1400">
                <a:solidFill>
                  <a:schemeClr val="bg2"/>
                </a:solidFill>
              </a:rPr>
              <a:t>Process step(s) 1</a:t>
            </a:r>
            <a:endParaRPr kumimoji="0" lang="zh-TW" altLang="en-US" sz="1400">
              <a:solidFill>
                <a:schemeClr val="bg2"/>
              </a:solidFill>
            </a:endParaRPr>
          </a:p>
        </p:txBody>
      </p:sp>
      <p:cxnSp>
        <p:nvCxnSpPr>
          <p:cNvPr id="12" name="Shape 21"/>
          <p:cNvCxnSpPr>
            <a:cxnSpLocks noChangeShapeType="1"/>
            <a:endCxn id="14" idx="2"/>
          </p:cNvCxnSpPr>
          <p:nvPr/>
        </p:nvCxnSpPr>
        <p:spPr bwMode="auto">
          <a:xfrm rot="16200000" flipH="1">
            <a:off x="4046538" y="3997970"/>
            <a:ext cx="506412" cy="1592262"/>
          </a:xfrm>
          <a:prstGeom prst="bentConnector2">
            <a:avLst/>
          </a:prstGeom>
          <a:noFill/>
          <a:ln w="28575">
            <a:solidFill>
              <a:schemeClr val="bg2"/>
            </a:solidFill>
            <a:round/>
            <a:headEnd/>
            <a:tailEnd type="stealth" w="lg" len="lg"/>
          </a:ln>
        </p:spPr>
      </p:cxnSp>
      <p:cxnSp>
        <p:nvCxnSpPr>
          <p:cNvPr id="13" name="Shape 23"/>
          <p:cNvCxnSpPr>
            <a:cxnSpLocks noChangeShapeType="1"/>
            <a:stCxn id="11" idx="2"/>
            <a:endCxn id="14" idx="6"/>
          </p:cNvCxnSpPr>
          <p:nvPr/>
        </p:nvCxnSpPr>
        <p:spPr bwMode="auto">
          <a:xfrm rot="5400000">
            <a:off x="6207919" y="3981301"/>
            <a:ext cx="506412" cy="1625600"/>
          </a:xfrm>
          <a:prstGeom prst="bentConnector2">
            <a:avLst/>
          </a:prstGeom>
          <a:noFill/>
          <a:ln w="28575">
            <a:solidFill>
              <a:schemeClr val="bg2"/>
            </a:solidFill>
            <a:round/>
            <a:headEnd/>
            <a:tailEnd type="stealth" w="lg" len="lg"/>
          </a:ln>
        </p:spPr>
      </p:cxnSp>
      <p:sp>
        <p:nvSpPr>
          <p:cNvPr id="14" name="Flowchart: Connector 24"/>
          <p:cNvSpPr>
            <a:spLocks noChangeArrowheads="1"/>
          </p:cNvSpPr>
          <p:nvPr/>
        </p:nvSpPr>
        <p:spPr bwMode="auto">
          <a:xfrm>
            <a:off x="5095875" y="4794895"/>
            <a:ext cx="552450" cy="504825"/>
          </a:xfrm>
          <a:prstGeom prst="flowChartConnector">
            <a:avLst/>
          </a:prstGeom>
          <a:gradFill rotWithShape="1">
            <a:gsLst>
              <a:gs pos="0">
                <a:srgbClr val="D9AA00"/>
              </a:gs>
              <a:gs pos="80000">
                <a:srgbClr val="FFDF00"/>
              </a:gs>
              <a:gs pos="100000">
                <a:srgbClr val="FFE400"/>
              </a:gs>
            </a:gsLst>
            <a:lin ang="16200000"/>
          </a:gradFill>
          <a:ln w="9525">
            <a:solidFill>
              <a:srgbClr val="FFCE00"/>
            </a:solidFill>
            <a:round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 wrap="none" anchor="ctr"/>
          <a:lstStyle/>
          <a:p>
            <a:pPr algn="ctr"/>
            <a:endParaRPr kumimoji="0" lang="zh-TW" altLang="en-US">
              <a:solidFill>
                <a:schemeClr val="bg2"/>
              </a:solidFill>
            </a:endParaRPr>
          </a:p>
        </p:txBody>
      </p:sp>
      <p:cxnSp>
        <p:nvCxnSpPr>
          <p:cNvPr id="15" name="Straight Arrow Connector 34"/>
          <p:cNvCxnSpPr>
            <a:cxnSpLocks noChangeShapeType="1"/>
            <a:stCxn id="14" idx="4"/>
          </p:cNvCxnSpPr>
          <p:nvPr/>
        </p:nvCxnSpPr>
        <p:spPr bwMode="auto">
          <a:xfrm rot="5400000">
            <a:off x="5024437" y="5648970"/>
            <a:ext cx="695325" cy="0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 type="stealth" w="lg" len="lg"/>
          </a:ln>
        </p:spPr>
      </p:cxn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6463498" y="2770832"/>
            <a:ext cx="62549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kumimoji="0" lang="en-US" altLang="zh-TW" sz="2000" dirty="0" smtClean="0">
                <a:solidFill>
                  <a:schemeClr val="bg2"/>
                </a:solidFill>
              </a:rPr>
              <a:t>true</a:t>
            </a:r>
            <a:endParaRPr kumimoji="0" lang="zh-TW" altLang="en-US" sz="2000" dirty="0">
              <a:solidFill>
                <a:schemeClr val="bg2"/>
              </a:solidFill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3566616" y="2770832"/>
            <a:ext cx="72648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sz="2000" dirty="0">
                <a:solidFill>
                  <a:schemeClr val="bg2"/>
                </a:solidFill>
              </a:rPr>
              <a:t>f</a:t>
            </a:r>
            <a:r>
              <a:rPr kumimoji="0" lang="en-US" altLang="zh-TW" sz="2000" dirty="0" smtClean="0">
                <a:solidFill>
                  <a:schemeClr val="bg2"/>
                </a:solidFill>
              </a:rPr>
              <a:t>alse</a:t>
            </a:r>
            <a:endParaRPr kumimoji="0" lang="zh-TW" altLang="en-US" sz="2000" dirty="0">
              <a:solidFill>
                <a:schemeClr val="bg2"/>
              </a:solidFill>
            </a:endParaRPr>
          </a:p>
        </p:txBody>
      </p:sp>
      <p:cxnSp>
        <p:nvCxnSpPr>
          <p:cNvPr id="18" name="Straight Arrow Connector 32"/>
          <p:cNvCxnSpPr>
            <a:cxnSpLocks noChangeShapeType="1"/>
          </p:cNvCxnSpPr>
          <p:nvPr/>
        </p:nvCxnSpPr>
        <p:spPr bwMode="auto">
          <a:xfrm rot="5400000">
            <a:off x="5182394" y="2414438"/>
            <a:ext cx="457200" cy="158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9" name="Straight Arrow Connector 34"/>
          <p:cNvCxnSpPr>
            <a:cxnSpLocks noChangeShapeType="1"/>
          </p:cNvCxnSpPr>
          <p:nvPr/>
        </p:nvCxnSpPr>
        <p:spPr bwMode="auto">
          <a:xfrm rot="5400000">
            <a:off x="5064125" y="2301906"/>
            <a:ext cx="695325" cy="0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 type="stealth" w="lg" len="lg"/>
          </a:ln>
        </p:spPr>
      </p:cxnSp>
    </p:spTree>
    <p:extLst>
      <p:ext uri="{BB962C8B-B14F-4D97-AF65-F5344CB8AC3E}">
        <p14:creationId xmlns:p14="http://schemas.microsoft.com/office/powerpoint/2010/main" val="383383051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 animBg="1"/>
      <p:bldP spid="14" grpId="0" animBg="1"/>
      <p:bldP spid="16" grpId="0"/>
      <p:bldP spid="17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Example</a:t>
            </a:r>
            <a:endParaRPr lang="zh-HK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9592" y="1664804"/>
            <a:ext cx="3672408" cy="4536503"/>
          </a:xfrm>
        </p:spPr>
        <p:txBody>
          <a:bodyPr/>
          <a:lstStyle/>
          <a:p>
            <a:r>
              <a:rPr lang="en-US" altLang="zh-HK" sz="1800" b="1" dirty="0" smtClean="0">
                <a:solidFill>
                  <a:srgbClr val="FF0000"/>
                </a:solidFill>
              </a:rPr>
              <a:t>Problem</a:t>
            </a:r>
            <a:r>
              <a:rPr lang="en-US" altLang="zh-HK" sz="1800" dirty="0" smtClean="0"/>
              <a:t>: </a:t>
            </a:r>
            <a:br>
              <a:rPr lang="en-US" altLang="zh-HK" sz="1800" dirty="0" smtClean="0"/>
            </a:br>
            <a:r>
              <a:rPr lang="en-US" altLang="zh-HK" sz="1800" dirty="0" smtClean="0"/>
              <a:t>Determine if Octopus payment is accepted. If so, what the new balance is?</a:t>
            </a:r>
          </a:p>
          <a:p>
            <a:r>
              <a:rPr lang="en-US" altLang="zh-HK" sz="1800" b="1" dirty="0" smtClean="0">
                <a:solidFill>
                  <a:srgbClr val="0033CC"/>
                </a:solidFill>
              </a:rPr>
              <a:t>Input</a:t>
            </a:r>
            <a:r>
              <a:rPr lang="en-US" altLang="zh-HK" sz="1800" dirty="0" smtClean="0"/>
              <a:t>: </a:t>
            </a:r>
            <a:br>
              <a:rPr lang="en-US" altLang="zh-HK" sz="1800" dirty="0" smtClean="0"/>
            </a:br>
            <a:r>
              <a:rPr lang="en-US" altLang="zh-HK" sz="1800" dirty="0" smtClean="0"/>
              <a:t>Octopus balance, </a:t>
            </a:r>
            <a:br>
              <a:rPr lang="en-US" altLang="zh-HK" sz="1800" dirty="0" smtClean="0"/>
            </a:br>
            <a:r>
              <a:rPr lang="en-US" altLang="zh-HK" sz="1800" dirty="0" smtClean="0"/>
              <a:t>payment amount</a:t>
            </a:r>
          </a:p>
          <a:p>
            <a:r>
              <a:rPr lang="en-US" altLang="zh-HK" sz="1800" b="1" dirty="0">
                <a:solidFill>
                  <a:srgbClr val="0033CC"/>
                </a:solidFill>
              </a:rPr>
              <a:t>Process</a:t>
            </a:r>
            <a:r>
              <a:rPr lang="en-US" altLang="zh-HK" sz="1800" dirty="0"/>
              <a:t>: </a:t>
            </a:r>
            <a:br>
              <a:rPr lang="en-US" altLang="zh-HK" sz="1800" dirty="0"/>
            </a:br>
            <a:r>
              <a:rPr lang="en-US" altLang="zh-HK" sz="1800" dirty="0" smtClean="0"/>
              <a:t>Check existing balance.</a:t>
            </a:r>
            <a:br>
              <a:rPr lang="en-US" altLang="zh-HK" sz="1800" dirty="0" smtClean="0"/>
            </a:br>
            <a:r>
              <a:rPr lang="en-US" altLang="zh-HK" sz="1800" dirty="0" smtClean="0"/>
              <a:t>Deduct payment amount from balance if it is sufficient.</a:t>
            </a:r>
            <a:endParaRPr lang="en-US" altLang="zh-HK" sz="1800" dirty="0"/>
          </a:p>
          <a:p>
            <a:r>
              <a:rPr lang="en-US" altLang="zh-HK" sz="1800" b="1" dirty="0">
                <a:solidFill>
                  <a:srgbClr val="0033CC"/>
                </a:solidFill>
              </a:rPr>
              <a:t>Output</a:t>
            </a:r>
            <a:r>
              <a:rPr lang="en-US" altLang="zh-HK" sz="1800" dirty="0"/>
              <a:t>: </a:t>
            </a:r>
            <a:br>
              <a:rPr lang="en-US" altLang="zh-HK" sz="1800" dirty="0"/>
            </a:br>
            <a:r>
              <a:rPr lang="en-US" altLang="zh-HK" sz="1800" dirty="0" smtClean="0"/>
              <a:t>new balance or “insufficient Balance”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71CC-1411-4F60-B2D9-00EA26C20D76}" type="slidenum">
              <a:rPr lang="en-US" altLang="zh-TW" smtClean="0"/>
              <a:pPr/>
              <a:t>47</a:t>
            </a:fld>
            <a:endParaRPr lang="en-US" altLang="zh-TW"/>
          </a:p>
        </p:txBody>
      </p:sp>
      <p:sp>
        <p:nvSpPr>
          <p:cNvPr id="6" name="橢圓 5"/>
          <p:cNvSpPr/>
          <p:nvPr/>
        </p:nvSpPr>
        <p:spPr bwMode="auto">
          <a:xfrm>
            <a:off x="6093169" y="404664"/>
            <a:ext cx="1152128" cy="46805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HK" sz="14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Start</a:t>
            </a:r>
            <a:endParaRPr kumimoji="0" lang="zh-HK" altLang="en-US" sz="14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7" name="平行四邊形 6"/>
          <p:cNvSpPr/>
          <p:nvPr/>
        </p:nvSpPr>
        <p:spPr bwMode="auto">
          <a:xfrm>
            <a:off x="5661121" y="1088740"/>
            <a:ext cx="2016224" cy="576064"/>
          </a:xfrm>
          <a:prstGeom prst="parallelogram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HK" sz="14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Input: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HK" sz="14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Octopus balance</a:t>
            </a:r>
            <a:endParaRPr kumimoji="0" lang="zh-HK" altLang="en-US" sz="14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25" name="平行四邊形 24"/>
          <p:cNvSpPr/>
          <p:nvPr/>
        </p:nvSpPr>
        <p:spPr bwMode="auto">
          <a:xfrm>
            <a:off x="5661121" y="1952836"/>
            <a:ext cx="2016224" cy="576064"/>
          </a:xfrm>
          <a:prstGeom prst="parallelogram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HK" sz="14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Input: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HK" sz="14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payment amount</a:t>
            </a:r>
            <a:endParaRPr kumimoji="0" lang="zh-HK" altLang="en-US" sz="14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cxnSp>
        <p:nvCxnSpPr>
          <p:cNvPr id="20" name="直線單箭頭接點 19"/>
          <p:cNvCxnSpPr/>
          <p:nvPr/>
        </p:nvCxnSpPr>
        <p:spPr bwMode="auto">
          <a:xfrm>
            <a:off x="6669233" y="1664804"/>
            <a:ext cx="0" cy="288032"/>
          </a:xfrm>
          <a:prstGeom prst="straightConnector1">
            <a:avLst/>
          </a:prstGeom>
          <a:ln w="25400">
            <a:solidFill>
              <a:schemeClr val="bg2"/>
            </a:solidFill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菱形 20"/>
          <p:cNvSpPr/>
          <p:nvPr/>
        </p:nvSpPr>
        <p:spPr bwMode="auto">
          <a:xfrm>
            <a:off x="5364088" y="2816932"/>
            <a:ext cx="2610290" cy="998860"/>
          </a:xfrm>
          <a:prstGeom prst="diamond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HK" sz="1400" dirty="0" smtClean="0">
                <a:solidFill>
                  <a:schemeClr val="bg2"/>
                </a:solidFill>
                <a:latin typeface="Arial" charset="0"/>
              </a:rPr>
              <a:t>amount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HK" sz="1400" dirty="0" smtClean="0">
                <a:solidFill>
                  <a:schemeClr val="bg2"/>
                </a:solidFill>
                <a:latin typeface="Arial" charset="0"/>
              </a:rPr>
              <a:t>&lt;= (balance+50)</a:t>
            </a:r>
            <a:endParaRPr kumimoji="0" lang="zh-HK" altLang="en-US" sz="14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cxnSp>
        <p:nvCxnSpPr>
          <p:cNvPr id="27" name="直線單箭頭接點 26"/>
          <p:cNvCxnSpPr/>
          <p:nvPr/>
        </p:nvCxnSpPr>
        <p:spPr bwMode="auto">
          <a:xfrm>
            <a:off x="6669233" y="2528900"/>
            <a:ext cx="0" cy="288032"/>
          </a:xfrm>
          <a:prstGeom prst="straightConnector1">
            <a:avLst/>
          </a:prstGeom>
          <a:ln w="25400">
            <a:solidFill>
              <a:schemeClr val="bg2"/>
            </a:solidFill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TextBox 15"/>
          <p:cNvSpPr txBox="1">
            <a:spLocks noChangeArrowheads="1"/>
          </p:cNvSpPr>
          <p:nvPr/>
        </p:nvSpPr>
        <p:spPr bwMode="auto">
          <a:xfrm>
            <a:off x="8166253" y="3212976"/>
            <a:ext cx="58221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sz="1800" dirty="0">
                <a:solidFill>
                  <a:schemeClr val="bg2"/>
                </a:solidFill>
              </a:rPr>
              <a:t>t</a:t>
            </a:r>
            <a:r>
              <a:rPr kumimoji="0" lang="en-US" altLang="zh-TW" sz="1800" dirty="0" smtClean="0">
                <a:solidFill>
                  <a:schemeClr val="bg2"/>
                </a:solidFill>
              </a:rPr>
              <a:t>rue</a:t>
            </a:r>
            <a:endParaRPr kumimoji="0" lang="zh-TW" altLang="en-US" sz="1800" dirty="0">
              <a:solidFill>
                <a:schemeClr val="bg2"/>
              </a:solidFill>
            </a:endParaRPr>
          </a:p>
        </p:txBody>
      </p:sp>
      <p:sp>
        <p:nvSpPr>
          <p:cNvPr id="31" name="矩形 30"/>
          <p:cNvSpPr/>
          <p:nvPr/>
        </p:nvSpPr>
        <p:spPr bwMode="auto">
          <a:xfrm>
            <a:off x="7279130" y="3839409"/>
            <a:ext cx="1692188" cy="66404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HK" sz="1400" b="0" i="0" u="none" strike="noStrike" cap="none" normalizeH="0" baseline="0" dirty="0" err="1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newBalance</a:t>
            </a:r>
            <a:r>
              <a:rPr kumimoji="0" lang="en-US" altLang="zh-HK" sz="14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 = balance - amount</a:t>
            </a:r>
            <a:endParaRPr kumimoji="0" lang="zh-HK" altLang="en-US" sz="14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cxnSp>
        <p:nvCxnSpPr>
          <p:cNvPr id="38" name="直線單箭頭接點 37"/>
          <p:cNvCxnSpPr/>
          <p:nvPr/>
        </p:nvCxnSpPr>
        <p:spPr bwMode="auto">
          <a:xfrm>
            <a:off x="6669233" y="872716"/>
            <a:ext cx="0" cy="216024"/>
          </a:xfrm>
          <a:prstGeom prst="straightConnector1">
            <a:avLst/>
          </a:prstGeom>
          <a:ln w="25400">
            <a:solidFill>
              <a:schemeClr val="bg2"/>
            </a:solidFill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肘形接點 41"/>
          <p:cNvCxnSpPr>
            <a:stCxn id="21" idx="3"/>
            <a:endCxn id="31" idx="0"/>
          </p:cNvCxnSpPr>
          <p:nvPr/>
        </p:nvCxnSpPr>
        <p:spPr bwMode="auto">
          <a:xfrm>
            <a:off x="7974378" y="3316362"/>
            <a:ext cx="150846" cy="523047"/>
          </a:xfrm>
          <a:prstGeom prst="bentConnector2">
            <a:avLst/>
          </a:prstGeom>
          <a:ln w="25400">
            <a:solidFill>
              <a:schemeClr val="bg2"/>
            </a:solidFill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6" name="平行四邊形 45"/>
          <p:cNvSpPr/>
          <p:nvPr/>
        </p:nvSpPr>
        <p:spPr bwMode="auto">
          <a:xfrm>
            <a:off x="7303963" y="4797152"/>
            <a:ext cx="1642523" cy="576064"/>
          </a:xfrm>
          <a:prstGeom prst="parallelogram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HK" sz="14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Output: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HK" sz="1400" b="0" i="0" u="none" strike="noStrike" cap="none" normalizeH="0" baseline="0" dirty="0" err="1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newBalance</a:t>
            </a:r>
            <a:endParaRPr kumimoji="0" lang="zh-HK" altLang="en-US" sz="14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cxnSp>
        <p:nvCxnSpPr>
          <p:cNvPr id="48" name="直線單箭頭接點 47"/>
          <p:cNvCxnSpPr/>
          <p:nvPr/>
        </p:nvCxnSpPr>
        <p:spPr bwMode="auto">
          <a:xfrm>
            <a:off x="8125224" y="4503450"/>
            <a:ext cx="1" cy="293702"/>
          </a:xfrm>
          <a:prstGeom prst="straightConnector1">
            <a:avLst/>
          </a:prstGeom>
          <a:ln w="25400">
            <a:solidFill>
              <a:schemeClr val="bg2"/>
            </a:solidFill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0" name="平行四邊形 49"/>
          <p:cNvSpPr/>
          <p:nvPr/>
        </p:nvSpPr>
        <p:spPr bwMode="auto">
          <a:xfrm>
            <a:off x="4450645" y="3959808"/>
            <a:ext cx="1642523" cy="738082"/>
          </a:xfrm>
          <a:prstGeom prst="parallelogram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HK" sz="14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Output: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HK" sz="14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“Insufficient Balance”</a:t>
            </a:r>
            <a:endParaRPr kumimoji="0" lang="zh-HK" altLang="en-US" sz="14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cxnSp>
        <p:nvCxnSpPr>
          <p:cNvPr id="52" name="肘形接點 51"/>
          <p:cNvCxnSpPr>
            <a:stCxn id="21" idx="1"/>
            <a:endCxn id="50" idx="0"/>
          </p:cNvCxnSpPr>
          <p:nvPr/>
        </p:nvCxnSpPr>
        <p:spPr bwMode="auto">
          <a:xfrm rot="10800000" flipV="1">
            <a:off x="5271908" y="3316362"/>
            <a:ext cx="92181" cy="643446"/>
          </a:xfrm>
          <a:prstGeom prst="bentConnector2">
            <a:avLst/>
          </a:prstGeom>
          <a:ln w="25400">
            <a:solidFill>
              <a:schemeClr val="bg2"/>
            </a:solidFill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3" name="TextBox 15"/>
          <p:cNvSpPr txBox="1">
            <a:spLocks noChangeArrowheads="1"/>
          </p:cNvSpPr>
          <p:nvPr/>
        </p:nvSpPr>
        <p:spPr bwMode="auto">
          <a:xfrm>
            <a:off x="4572000" y="3212976"/>
            <a:ext cx="67197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sz="1800" dirty="0" smtClean="0">
                <a:solidFill>
                  <a:schemeClr val="bg2"/>
                </a:solidFill>
              </a:rPr>
              <a:t>false</a:t>
            </a:r>
            <a:endParaRPr kumimoji="0" lang="zh-TW" altLang="en-US" sz="1800" dirty="0">
              <a:solidFill>
                <a:schemeClr val="bg2"/>
              </a:solidFill>
            </a:endParaRPr>
          </a:p>
        </p:txBody>
      </p:sp>
      <p:sp>
        <p:nvSpPr>
          <p:cNvPr id="54" name="橢圓 53"/>
          <p:cNvSpPr/>
          <p:nvPr/>
        </p:nvSpPr>
        <p:spPr bwMode="auto">
          <a:xfrm>
            <a:off x="6489213" y="5589240"/>
            <a:ext cx="360040" cy="36004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HK" altLang="en-US" sz="16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cxnSp>
        <p:nvCxnSpPr>
          <p:cNvPr id="56" name="肘形接點 55"/>
          <p:cNvCxnSpPr>
            <a:stCxn id="50" idx="4"/>
          </p:cNvCxnSpPr>
          <p:nvPr/>
        </p:nvCxnSpPr>
        <p:spPr bwMode="auto">
          <a:xfrm rot="16200000" flipH="1">
            <a:off x="5349137" y="4620660"/>
            <a:ext cx="1062846" cy="1217306"/>
          </a:xfrm>
          <a:prstGeom prst="bentConnector2">
            <a:avLst/>
          </a:prstGeom>
          <a:ln w="25400">
            <a:solidFill>
              <a:schemeClr val="bg2"/>
            </a:solidFill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8" name="肘形接點 57"/>
          <p:cNvCxnSpPr>
            <a:stCxn id="46" idx="4"/>
            <a:endCxn id="54" idx="6"/>
          </p:cNvCxnSpPr>
          <p:nvPr/>
        </p:nvCxnSpPr>
        <p:spPr bwMode="auto">
          <a:xfrm rot="5400000">
            <a:off x="7289217" y="4933252"/>
            <a:ext cx="396044" cy="1275972"/>
          </a:xfrm>
          <a:prstGeom prst="bentConnector2">
            <a:avLst/>
          </a:prstGeom>
          <a:ln w="25400">
            <a:solidFill>
              <a:schemeClr val="bg2"/>
            </a:solidFill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9" name="橢圓 58"/>
          <p:cNvSpPr/>
          <p:nvPr/>
        </p:nvSpPr>
        <p:spPr bwMode="auto">
          <a:xfrm>
            <a:off x="6093169" y="6201308"/>
            <a:ext cx="1152128" cy="46805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HK" sz="14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End</a:t>
            </a:r>
            <a:endParaRPr kumimoji="0" lang="zh-HK" altLang="en-US" sz="14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cxnSp>
        <p:nvCxnSpPr>
          <p:cNvPr id="63" name="直線單箭頭接點 62"/>
          <p:cNvCxnSpPr>
            <a:stCxn id="54" idx="4"/>
            <a:endCxn id="59" idx="0"/>
          </p:cNvCxnSpPr>
          <p:nvPr/>
        </p:nvCxnSpPr>
        <p:spPr bwMode="auto">
          <a:xfrm>
            <a:off x="6669233" y="5949280"/>
            <a:ext cx="0" cy="252028"/>
          </a:xfrm>
          <a:prstGeom prst="straightConnector1">
            <a:avLst/>
          </a:prstGeom>
          <a:ln w="25400">
            <a:solidFill>
              <a:schemeClr val="bg2"/>
            </a:solidFill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067188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25" grpId="0" animBg="1"/>
      <p:bldP spid="21" grpId="0" animBg="1"/>
      <p:bldP spid="33" grpId="0"/>
      <p:bldP spid="31" grpId="0" animBg="1"/>
      <p:bldP spid="46" grpId="0" animBg="1"/>
      <p:bldP spid="50" grpId="0" animBg="1"/>
      <p:bldP spid="53" grpId="0"/>
      <p:bldP spid="54" grpId="0" animBg="1"/>
      <p:bldP spid="59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81199" y="819150"/>
            <a:ext cx="6500813" cy="533400"/>
          </a:xfrm>
        </p:spPr>
        <p:txBody>
          <a:bodyPr/>
          <a:lstStyle/>
          <a:p>
            <a:r>
              <a:rPr lang="en-US" altLang="zh-TW" dirty="0" smtClean="0"/>
              <a:t>Looping flow chart – Repetition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71CC-1411-4F60-B2D9-00EA26C20D76}" type="slidenum">
              <a:rPr lang="en-US" altLang="zh-TW" smtClean="0"/>
              <a:pPr/>
              <a:t>48</a:t>
            </a:fld>
            <a:endParaRPr lang="en-US" altLang="zh-TW"/>
          </a:p>
        </p:txBody>
      </p:sp>
      <p:sp>
        <p:nvSpPr>
          <p:cNvPr id="6" name="Flowchart: Decision 4"/>
          <p:cNvSpPr>
            <a:spLocks noChangeArrowheads="1"/>
          </p:cNvSpPr>
          <p:nvPr/>
        </p:nvSpPr>
        <p:spPr bwMode="auto">
          <a:xfrm>
            <a:off x="5410200" y="2514600"/>
            <a:ext cx="1828800" cy="1143000"/>
          </a:xfrm>
          <a:prstGeom prst="flowChartDecision">
            <a:avLst/>
          </a:prstGeom>
          <a:gradFill rotWithShape="1">
            <a:gsLst>
              <a:gs pos="0">
                <a:srgbClr val="D9AA00"/>
              </a:gs>
              <a:gs pos="80000">
                <a:srgbClr val="FFDF00"/>
              </a:gs>
              <a:gs pos="100000">
                <a:srgbClr val="FFE400"/>
              </a:gs>
            </a:gsLst>
            <a:lin ang="16200000"/>
          </a:gradFill>
          <a:ln w="9525">
            <a:solidFill>
              <a:srgbClr val="FFCE00"/>
            </a:solidFill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 wrap="none" anchor="ctr"/>
          <a:lstStyle/>
          <a:p>
            <a:pPr algn="ctr"/>
            <a:r>
              <a:rPr kumimoji="0" lang="en-US" altLang="zh-TW" sz="1400">
                <a:solidFill>
                  <a:schemeClr val="bg2"/>
                </a:solidFill>
              </a:rPr>
              <a:t>Is condition true?</a:t>
            </a:r>
            <a:endParaRPr kumimoji="0" lang="zh-TW" altLang="en-US" sz="1400">
              <a:solidFill>
                <a:schemeClr val="bg2"/>
              </a:solidFill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5562600" y="4343400"/>
            <a:ext cx="1500188" cy="1066800"/>
          </a:xfrm>
          <a:prstGeom prst="rect">
            <a:avLst/>
          </a:prstGeom>
          <a:gradFill rotWithShape="1">
            <a:gsLst>
              <a:gs pos="0">
                <a:srgbClr val="D9AA00"/>
              </a:gs>
              <a:gs pos="80000">
                <a:srgbClr val="FFDF00"/>
              </a:gs>
              <a:gs pos="100000">
                <a:srgbClr val="FFE400"/>
              </a:gs>
            </a:gsLst>
            <a:lin ang="16200000"/>
          </a:gradFill>
          <a:ln w="9525">
            <a:solidFill>
              <a:srgbClr val="FFCE00"/>
            </a:solidFill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 wrap="none" anchor="ctr"/>
          <a:lstStyle/>
          <a:p>
            <a:pPr algn="ctr"/>
            <a:r>
              <a:rPr kumimoji="0" lang="en-US" altLang="zh-TW" sz="1400" dirty="0">
                <a:solidFill>
                  <a:schemeClr val="bg2"/>
                </a:solidFill>
              </a:rPr>
              <a:t>Process step(s)</a:t>
            </a:r>
            <a:endParaRPr kumimoji="0" lang="zh-TW" altLang="en-US" sz="1400" dirty="0">
              <a:solidFill>
                <a:schemeClr val="bg2"/>
              </a:solidFill>
            </a:endParaRPr>
          </a:p>
        </p:txBody>
      </p:sp>
      <p:cxnSp>
        <p:nvCxnSpPr>
          <p:cNvPr id="8" name="Straight Arrow Connector 16"/>
          <p:cNvCxnSpPr>
            <a:cxnSpLocks noChangeShapeType="1"/>
            <a:endCxn id="6" idx="0"/>
          </p:cNvCxnSpPr>
          <p:nvPr/>
        </p:nvCxnSpPr>
        <p:spPr bwMode="auto">
          <a:xfrm rot="5400000">
            <a:off x="5981701" y="2171700"/>
            <a:ext cx="685800" cy="3175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 type="stealth" w="lg" len="lg"/>
          </a:ln>
        </p:spPr>
      </p:cxnSp>
      <p:cxnSp>
        <p:nvCxnSpPr>
          <p:cNvPr id="9" name="Straight Arrow Connector 18"/>
          <p:cNvCxnSpPr>
            <a:cxnSpLocks noChangeShapeType="1"/>
            <a:stCxn id="6" idx="2"/>
            <a:endCxn id="7" idx="0"/>
          </p:cNvCxnSpPr>
          <p:nvPr/>
        </p:nvCxnSpPr>
        <p:spPr bwMode="auto">
          <a:xfrm rot="5400000">
            <a:off x="5975350" y="3994150"/>
            <a:ext cx="685800" cy="12700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 type="stealth" w="lg" len="lg"/>
          </a:ln>
        </p:spPr>
      </p:cxnSp>
      <p:cxnSp>
        <p:nvCxnSpPr>
          <p:cNvPr id="10" name="Shape 20"/>
          <p:cNvCxnSpPr>
            <a:cxnSpLocks noChangeShapeType="1"/>
            <a:stCxn id="6" idx="3"/>
          </p:cNvCxnSpPr>
          <p:nvPr/>
        </p:nvCxnSpPr>
        <p:spPr bwMode="auto">
          <a:xfrm flipH="1">
            <a:off x="6324600" y="3086100"/>
            <a:ext cx="914400" cy="3086100"/>
          </a:xfrm>
          <a:prstGeom prst="bentConnector4">
            <a:avLst>
              <a:gd name="adj1" fmla="val -25000"/>
              <a:gd name="adj2" fmla="val 87806"/>
            </a:avLst>
          </a:prstGeom>
          <a:noFill/>
          <a:ln w="28575">
            <a:solidFill>
              <a:schemeClr val="bg2"/>
            </a:solidFill>
            <a:round/>
            <a:headEnd/>
            <a:tailEnd type="stealth" w="lg" len="lg"/>
          </a:ln>
        </p:spPr>
      </p:cxnSp>
      <p:cxnSp>
        <p:nvCxnSpPr>
          <p:cNvPr id="11" name="Elbow Connector 30"/>
          <p:cNvCxnSpPr>
            <a:cxnSpLocks noChangeShapeType="1"/>
          </p:cNvCxnSpPr>
          <p:nvPr/>
        </p:nvCxnSpPr>
        <p:spPr bwMode="auto">
          <a:xfrm rot="16200000" flipV="1">
            <a:off x="4032250" y="3130550"/>
            <a:ext cx="3200400" cy="1358900"/>
          </a:xfrm>
          <a:prstGeom prst="bentConnector3">
            <a:avLst>
              <a:gd name="adj1" fmla="val -6097"/>
            </a:avLst>
          </a:prstGeom>
          <a:noFill/>
          <a:ln w="28575">
            <a:solidFill>
              <a:schemeClr val="bg2"/>
            </a:solidFill>
            <a:round/>
            <a:headEnd/>
            <a:tailEnd type="stealth" w="lg" len="lg"/>
          </a:ln>
        </p:spPr>
      </p:cxnSp>
      <p:cxnSp>
        <p:nvCxnSpPr>
          <p:cNvPr id="12" name="Straight Arrow Connector 32"/>
          <p:cNvCxnSpPr>
            <a:cxnSpLocks noChangeShapeType="1"/>
          </p:cNvCxnSpPr>
          <p:nvPr/>
        </p:nvCxnSpPr>
        <p:spPr bwMode="auto">
          <a:xfrm>
            <a:off x="4953000" y="2209800"/>
            <a:ext cx="1295400" cy="1588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 type="stealth" w="lg" len="lg"/>
          </a:ln>
        </p:spPr>
      </p:cxnSp>
      <p:sp>
        <p:nvSpPr>
          <p:cNvPr id="13" name="TextBox 34"/>
          <p:cNvSpPr txBox="1">
            <a:spLocks noChangeArrowheads="1"/>
          </p:cNvSpPr>
          <p:nvPr/>
        </p:nvSpPr>
        <p:spPr bwMode="auto">
          <a:xfrm>
            <a:off x="6408729" y="3717032"/>
            <a:ext cx="62549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sz="2000" dirty="0">
                <a:solidFill>
                  <a:schemeClr val="bg2"/>
                </a:solidFill>
              </a:rPr>
              <a:t>t</a:t>
            </a:r>
            <a:r>
              <a:rPr kumimoji="0" lang="en-US" altLang="zh-TW" sz="2000" dirty="0" smtClean="0">
                <a:solidFill>
                  <a:schemeClr val="bg2"/>
                </a:solidFill>
              </a:rPr>
              <a:t>rue</a:t>
            </a:r>
            <a:endParaRPr kumimoji="0" lang="zh-TW" altLang="en-US" sz="2000" dirty="0">
              <a:solidFill>
                <a:schemeClr val="bg2"/>
              </a:solidFill>
            </a:endParaRPr>
          </a:p>
        </p:txBody>
      </p:sp>
      <p:sp>
        <p:nvSpPr>
          <p:cNvPr id="14" name="TextBox 35"/>
          <p:cNvSpPr txBox="1">
            <a:spLocks noChangeArrowheads="1"/>
          </p:cNvSpPr>
          <p:nvPr/>
        </p:nvSpPr>
        <p:spPr bwMode="auto">
          <a:xfrm>
            <a:off x="7524328" y="3048000"/>
            <a:ext cx="72648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sz="2000" dirty="0">
                <a:solidFill>
                  <a:schemeClr val="bg2"/>
                </a:solidFill>
              </a:rPr>
              <a:t>f</a:t>
            </a:r>
            <a:r>
              <a:rPr kumimoji="0" lang="en-US" altLang="zh-TW" sz="2000" dirty="0" smtClean="0">
                <a:solidFill>
                  <a:schemeClr val="bg2"/>
                </a:solidFill>
              </a:rPr>
              <a:t>alse</a:t>
            </a:r>
            <a:endParaRPr kumimoji="0" lang="zh-TW" altLang="en-US" sz="2000" dirty="0">
              <a:solidFill>
                <a:schemeClr val="bg2"/>
              </a:solidFill>
            </a:endParaRPr>
          </a:p>
        </p:txBody>
      </p:sp>
      <p:sp>
        <p:nvSpPr>
          <p:cNvPr id="16" name="TextBox 56"/>
          <p:cNvSpPr txBox="1">
            <a:spLocks noChangeArrowheads="1"/>
          </p:cNvSpPr>
          <p:nvPr/>
        </p:nvSpPr>
        <p:spPr bwMode="auto">
          <a:xfrm>
            <a:off x="1397496" y="1918612"/>
            <a:ext cx="2598440" cy="707886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254000" dist="38100" dir="8100000" sx="104000" sy="104000" algn="tr" rotWithShape="0">
              <a:schemeClr val="accent2">
                <a:lumMod val="60000"/>
                <a:lumOff val="40000"/>
                <a:alpha val="40000"/>
              </a:schemeClr>
            </a:outerShdw>
          </a:effectLst>
        </p:spPr>
        <p:txBody>
          <a:bodyPr wrap="square">
            <a:spAutoFit/>
          </a:bodyPr>
          <a:lstStyle/>
          <a:p>
            <a:pPr marL="0" lvl="1"/>
            <a:r>
              <a:rPr lang="en-US" altLang="zh-HK" sz="2000" dirty="0">
                <a:solidFill>
                  <a:schemeClr val="bg2"/>
                </a:solidFill>
              </a:rPr>
              <a:t>Repeating a group of actions</a:t>
            </a:r>
          </a:p>
        </p:txBody>
      </p:sp>
    </p:spTree>
    <p:extLst>
      <p:ext uri="{BB962C8B-B14F-4D97-AF65-F5344CB8AC3E}">
        <p14:creationId xmlns:p14="http://schemas.microsoft.com/office/powerpoint/2010/main" val="10766437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3" grpId="0"/>
      <p:bldP spid="14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矩形 76"/>
          <p:cNvSpPr/>
          <p:nvPr/>
        </p:nvSpPr>
        <p:spPr bwMode="auto">
          <a:xfrm>
            <a:off x="4716016" y="1679238"/>
            <a:ext cx="3960440" cy="299546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HK" altLang="en-US" sz="16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Example</a:t>
            </a:r>
            <a:endParaRPr lang="zh-HK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9592" y="1808819"/>
            <a:ext cx="3816424" cy="4266475"/>
          </a:xfrm>
        </p:spPr>
        <p:txBody>
          <a:bodyPr/>
          <a:lstStyle/>
          <a:p>
            <a:r>
              <a:rPr lang="en-US" altLang="zh-HK" sz="1800" b="1" dirty="0" smtClean="0">
                <a:solidFill>
                  <a:srgbClr val="FF0000"/>
                </a:solidFill>
              </a:rPr>
              <a:t>Problem</a:t>
            </a:r>
            <a:r>
              <a:rPr lang="en-US" altLang="zh-HK" sz="1800" dirty="0" smtClean="0"/>
              <a:t>: </a:t>
            </a:r>
            <a:br>
              <a:rPr lang="en-US" altLang="zh-HK" sz="1800" dirty="0" smtClean="0"/>
            </a:br>
            <a:r>
              <a:rPr lang="en-US" altLang="zh-HK" sz="1800" dirty="0" smtClean="0"/>
              <a:t>Calculate and report the average mark for a class of an examination.</a:t>
            </a:r>
          </a:p>
          <a:p>
            <a:r>
              <a:rPr lang="en-US" altLang="zh-HK" sz="1800" b="1" dirty="0" smtClean="0">
                <a:solidFill>
                  <a:srgbClr val="0033CC"/>
                </a:solidFill>
              </a:rPr>
              <a:t>Input</a:t>
            </a:r>
            <a:r>
              <a:rPr lang="en-US" altLang="zh-HK" sz="1800" dirty="0" smtClean="0"/>
              <a:t>: </a:t>
            </a:r>
            <a:br>
              <a:rPr lang="en-US" altLang="zh-HK" sz="1800" dirty="0" smtClean="0"/>
            </a:br>
            <a:r>
              <a:rPr lang="en-US" altLang="zh-HK" sz="1800" dirty="0" smtClean="0"/>
              <a:t>individual marks</a:t>
            </a:r>
          </a:p>
          <a:p>
            <a:r>
              <a:rPr lang="en-US" altLang="zh-HK" sz="1800" b="1" dirty="0">
                <a:solidFill>
                  <a:srgbClr val="0033CC"/>
                </a:solidFill>
              </a:rPr>
              <a:t>Process</a:t>
            </a:r>
            <a:r>
              <a:rPr lang="en-US" altLang="zh-HK" sz="1800" dirty="0"/>
              <a:t>: </a:t>
            </a:r>
            <a:br>
              <a:rPr lang="en-US" altLang="zh-HK" sz="1800" dirty="0"/>
            </a:br>
            <a:r>
              <a:rPr lang="en-US" altLang="zh-HK" sz="1800" dirty="0" smtClean="0"/>
              <a:t>Sum individual marks to a total.</a:t>
            </a:r>
            <a:br>
              <a:rPr lang="en-US" altLang="zh-HK" sz="1800" dirty="0" smtClean="0"/>
            </a:br>
            <a:r>
              <a:rPr lang="en-US" altLang="zh-HK" sz="1800" dirty="0" smtClean="0"/>
              <a:t>Count the number of students.</a:t>
            </a:r>
            <a:br>
              <a:rPr lang="en-US" altLang="zh-HK" sz="1800" dirty="0" smtClean="0"/>
            </a:br>
            <a:r>
              <a:rPr lang="en-US" altLang="zh-HK" sz="1800" dirty="0" smtClean="0"/>
              <a:t>Calculate average as total/count.</a:t>
            </a:r>
            <a:endParaRPr lang="en-US" altLang="zh-HK" sz="1800" dirty="0"/>
          </a:p>
          <a:p>
            <a:r>
              <a:rPr lang="en-US" altLang="zh-HK" sz="1800" b="1" dirty="0">
                <a:solidFill>
                  <a:srgbClr val="0033CC"/>
                </a:solidFill>
              </a:rPr>
              <a:t>Output</a:t>
            </a:r>
            <a:r>
              <a:rPr lang="en-US" altLang="zh-HK" sz="1800" dirty="0"/>
              <a:t>: </a:t>
            </a:r>
            <a:br>
              <a:rPr lang="en-US" altLang="zh-HK" sz="1800" dirty="0"/>
            </a:br>
            <a:r>
              <a:rPr lang="en-US" altLang="zh-HK" sz="1800" dirty="0" smtClean="0"/>
              <a:t>average mark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71CC-1411-4F60-B2D9-00EA26C20D76}" type="slidenum">
              <a:rPr lang="en-US" altLang="zh-TW" smtClean="0"/>
              <a:pPr/>
              <a:t>49</a:t>
            </a:fld>
            <a:endParaRPr lang="en-US" altLang="zh-TW"/>
          </a:p>
        </p:txBody>
      </p:sp>
      <p:sp>
        <p:nvSpPr>
          <p:cNvPr id="26" name="橢圓 25"/>
          <p:cNvSpPr/>
          <p:nvPr/>
        </p:nvSpPr>
        <p:spPr bwMode="auto">
          <a:xfrm>
            <a:off x="6375273" y="44624"/>
            <a:ext cx="1152128" cy="324036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HK" sz="14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Start</a:t>
            </a:r>
            <a:endParaRPr kumimoji="0" lang="zh-HK" altLang="en-US" sz="14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cxnSp>
        <p:nvCxnSpPr>
          <p:cNvPr id="29" name="直線單箭頭接點 28"/>
          <p:cNvCxnSpPr/>
          <p:nvPr/>
        </p:nvCxnSpPr>
        <p:spPr bwMode="auto">
          <a:xfrm>
            <a:off x="6951337" y="368660"/>
            <a:ext cx="1" cy="180020"/>
          </a:xfrm>
          <a:prstGeom prst="straightConnector1">
            <a:avLst/>
          </a:prstGeom>
          <a:ln w="25400">
            <a:solidFill>
              <a:schemeClr val="bg2"/>
            </a:solidFill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 bwMode="auto">
          <a:xfrm>
            <a:off x="5992731" y="548680"/>
            <a:ext cx="1917213" cy="41047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HK" sz="1400" dirty="0">
                <a:solidFill>
                  <a:schemeClr val="bg2"/>
                </a:solidFill>
                <a:latin typeface="Arial" charset="0"/>
              </a:rPr>
              <a:t>s</a:t>
            </a:r>
            <a:r>
              <a:rPr kumimoji="0" lang="en-US" altLang="zh-HK" sz="14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et </a:t>
            </a:r>
            <a:r>
              <a:rPr kumimoji="0" lang="en-US" altLang="zh-HK" sz="1400" b="0" i="0" u="none" strike="noStrike" cap="none" normalizeH="0" baseline="0" dirty="0" err="1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numStudent</a:t>
            </a:r>
            <a:r>
              <a:rPr kumimoji="0" lang="en-US" altLang="zh-HK" sz="1400" b="0" i="0" u="none" strike="noStrike" cap="none" normalizeH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=0</a:t>
            </a:r>
            <a:endParaRPr kumimoji="0" lang="zh-HK" altLang="en-US" sz="14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5992731" y="1146314"/>
            <a:ext cx="1917213" cy="41047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HK" sz="1400" dirty="0">
                <a:solidFill>
                  <a:schemeClr val="bg2"/>
                </a:solidFill>
                <a:latin typeface="Arial" charset="0"/>
              </a:rPr>
              <a:t>s</a:t>
            </a:r>
            <a:r>
              <a:rPr kumimoji="0" lang="en-US" altLang="zh-HK" sz="14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et total</a:t>
            </a:r>
            <a:r>
              <a:rPr kumimoji="0" lang="en-US" altLang="zh-HK" sz="1400" b="0" i="0" u="none" strike="noStrike" cap="none" normalizeH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=0</a:t>
            </a:r>
            <a:endParaRPr kumimoji="0" lang="zh-HK" altLang="en-US" sz="14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34" name="平行四邊形 33"/>
          <p:cNvSpPr/>
          <p:nvPr/>
        </p:nvSpPr>
        <p:spPr bwMode="auto">
          <a:xfrm>
            <a:off x="5886814" y="1772816"/>
            <a:ext cx="2129046" cy="576064"/>
          </a:xfrm>
          <a:prstGeom prst="parallelogram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HK" sz="14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Input: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HK" sz="14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an individual</a:t>
            </a:r>
            <a:r>
              <a:rPr kumimoji="0" lang="en-US" altLang="zh-HK" sz="1400" b="0" i="0" u="none" strike="noStrike" cap="none" normalizeH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 mark</a:t>
            </a:r>
            <a:endParaRPr kumimoji="0" lang="zh-HK" altLang="en-US" sz="14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cxnSp>
        <p:nvCxnSpPr>
          <p:cNvPr id="14" name="直線單箭頭接點 13"/>
          <p:cNvCxnSpPr/>
          <p:nvPr/>
        </p:nvCxnSpPr>
        <p:spPr bwMode="auto">
          <a:xfrm flipH="1">
            <a:off x="6951336" y="1535222"/>
            <a:ext cx="2" cy="288032"/>
          </a:xfrm>
          <a:prstGeom prst="straightConnector1">
            <a:avLst/>
          </a:prstGeom>
          <a:ln w="25400">
            <a:solidFill>
              <a:schemeClr val="bg2"/>
            </a:solidFill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菱形 38"/>
          <p:cNvSpPr/>
          <p:nvPr/>
        </p:nvSpPr>
        <p:spPr bwMode="auto">
          <a:xfrm>
            <a:off x="5691197" y="3861048"/>
            <a:ext cx="2520280" cy="720080"/>
          </a:xfrm>
          <a:prstGeom prst="diamond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HK" sz="1400" dirty="0" smtClean="0">
                <a:solidFill>
                  <a:schemeClr val="bg2"/>
                </a:solidFill>
                <a:latin typeface="Arial" charset="0"/>
              </a:rPr>
              <a:t>more student marks?</a:t>
            </a:r>
            <a:endParaRPr kumimoji="0" lang="zh-HK" altLang="en-US" sz="14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40" name="矩形 39"/>
          <p:cNvSpPr/>
          <p:nvPr/>
        </p:nvSpPr>
        <p:spPr bwMode="auto">
          <a:xfrm>
            <a:off x="5992731" y="3212976"/>
            <a:ext cx="1917213" cy="41047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HK" sz="14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add 1 to </a:t>
            </a:r>
            <a:r>
              <a:rPr kumimoji="0" lang="en-US" altLang="zh-HK" sz="1400" b="0" i="0" u="none" strike="noStrike" cap="none" normalizeH="0" baseline="0" dirty="0" err="1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numStudent</a:t>
            </a:r>
            <a:r>
              <a:rPr kumimoji="0" lang="en-US" altLang="zh-HK" sz="14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 </a:t>
            </a:r>
            <a:endParaRPr kumimoji="0" lang="zh-HK" altLang="en-US" sz="14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41" name="矩形 40"/>
          <p:cNvSpPr/>
          <p:nvPr/>
        </p:nvSpPr>
        <p:spPr bwMode="auto">
          <a:xfrm>
            <a:off x="5992731" y="2564904"/>
            <a:ext cx="1917213" cy="41047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HK" sz="14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add mark to total</a:t>
            </a:r>
            <a:endParaRPr kumimoji="0" lang="zh-HK" altLang="en-US" sz="14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cxnSp>
        <p:nvCxnSpPr>
          <p:cNvPr id="16" name="直線單箭頭接點 15"/>
          <p:cNvCxnSpPr/>
          <p:nvPr/>
        </p:nvCxnSpPr>
        <p:spPr bwMode="auto">
          <a:xfrm>
            <a:off x="6951337" y="2348880"/>
            <a:ext cx="1" cy="216024"/>
          </a:xfrm>
          <a:prstGeom prst="straightConnector1">
            <a:avLst/>
          </a:prstGeom>
          <a:ln w="25400">
            <a:solidFill>
              <a:schemeClr val="bg2"/>
            </a:solidFill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 bwMode="auto">
          <a:xfrm>
            <a:off x="6951337" y="2975382"/>
            <a:ext cx="0" cy="237594"/>
          </a:xfrm>
          <a:prstGeom prst="straightConnector1">
            <a:avLst/>
          </a:prstGeom>
          <a:ln w="25400">
            <a:solidFill>
              <a:schemeClr val="bg2"/>
            </a:solidFill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/>
          <p:nvPr/>
        </p:nvCxnSpPr>
        <p:spPr bwMode="auto">
          <a:xfrm flipH="1">
            <a:off x="6951337" y="3623454"/>
            <a:ext cx="1" cy="237594"/>
          </a:xfrm>
          <a:prstGeom prst="straightConnector1">
            <a:avLst/>
          </a:prstGeom>
          <a:ln w="25400">
            <a:solidFill>
              <a:schemeClr val="bg2"/>
            </a:solidFill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7" name="TextBox 15"/>
          <p:cNvSpPr txBox="1">
            <a:spLocks noChangeArrowheads="1"/>
          </p:cNvSpPr>
          <p:nvPr/>
        </p:nvSpPr>
        <p:spPr bwMode="auto">
          <a:xfrm>
            <a:off x="4860032" y="3851756"/>
            <a:ext cx="58221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sz="1800" dirty="0">
                <a:solidFill>
                  <a:schemeClr val="bg2"/>
                </a:solidFill>
              </a:rPr>
              <a:t>t</a:t>
            </a:r>
            <a:r>
              <a:rPr kumimoji="0" lang="en-US" altLang="zh-TW" sz="1800" dirty="0" smtClean="0">
                <a:solidFill>
                  <a:schemeClr val="bg2"/>
                </a:solidFill>
              </a:rPr>
              <a:t>rue</a:t>
            </a:r>
            <a:endParaRPr kumimoji="0" lang="zh-TW" altLang="en-US" sz="1800" dirty="0">
              <a:solidFill>
                <a:schemeClr val="bg2"/>
              </a:solidFill>
            </a:endParaRPr>
          </a:p>
        </p:txBody>
      </p:sp>
      <p:sp>
        <p:nvSpPr>
          <p:cNvPr id="60" name="TextBox 15"/>
          <p:cNvSpPr txBox="1">
            <a:spLocks noChangeArrowheads="1"/>
          </p:cNvSpPr>
          <p:nvPr/>
        </p:nvSpPr>
        <p:spPr bwMode="auto">
          <a:xfrm>
            <a:off x="6951338" y="4643844"/>
            <a:ext cx="67197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sz="1800" dirty="0" smtClean="0">
                <a:solidFill>
                  <a:schemeClr val="bg2"/>
                </a:solidFill>
              </a:rPr>
              <a:t>false</a:t>
            </a:r>
            <a:endParaRPr kumimoji="0" lang="zh-TW" altLang="en-US" sz="1800" dirty="0">
              <a:solidFill>
                <a:schemeClr val="bg2"/>
              </a:solidFill>
            </a:endParaRPr>
          </a:p>
        </p:txBody>
      </p:sp>
      <p:cxnSp>
        <p:nvCxnSpPr>
          <p:cNvPr id="49" name="直線單箭頭接點 48"/>
          <p:cNvCxnSpPr/>
          <p:nvPr/>
        </p:nvCxnSpPr>
        <p:spPr bwMode="auto">
          <a:xfrm>
            <a:off x="6951337" y="959158"/>
            <a:ext cx="0" cy="187156"/>
          </a:xfrm>
          <a:prstGeom prst="straightConnector1">
            <a:avLst/>
          </a:prstGeom>
          <a:ln w="25400">
            <a:solidFill>
              <a:schemeClr val="bg2"/>
            </a:solidFill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肘形接點 54"/>
          <p:cNvCxnSpPr>
            <a:stCxn id="39" idx="1"/>
            <a:endCxn id="34" idx="5"/>
          </p:cNvCxnSpPr>
          <p:nvPr/>
        </p:nvCxnSpPr>
        <p:spPr bwMode="auto">
          <a:xfrm rot="10800000" flipH="1">
            <a:off x="5691196" y="2060848"/>
            <a:ext cx="267625" cy="2160240"/>
          </a:xfrm>
          <a:prstGeom prst="bentConnector3">
            <a:avLst>
              <a:gd name="adj1" fmla="val -85418"/>
            </a:avLst>
          </a:prstGeom>
          <a:ln w="25400">
            <a:solidFill>
              <a:schemeClr val="bg2"/>
            </a:solidFill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 bwMode="auto">
          <a:xfrm>
            <a:off x="5691197" y="5013176"/>
            <a:ext cx="2520280" cy="57606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HK" sz="1400" dirty="0">
                <a:solidFill>
                  <a:schemeClr val="bg2"/>
                </a:solidFill>
                <a:latin typeface="Arial" charset="0"/>
              </a:rPr>
              <a:t>a</a:t>
            </a:r>
            <a:r>
              <a:rPr kumimoji="0" lang="en-US" altLang="zh-HK" sz="14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verage</a:t>
            </a:r>
            <a:r>
              <a:rPr kumimoji="0" lang="en-US" altLang="zh-HK" sz="1400" b="0" i="0" u="none" strike="noStrike" cap="none" normalizeH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 = total / </a:t>
            </a:r>
            <a:r>
              <a:rPr kumimoji="0" lang="en-US" altLang="zh-HK" sz="1400" b="0" i="0" u="none" strike="noStrike" cap="none" normalizeH="0" dirty="0" err="1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numStudent</a:t>
            </a:r>
            <a:endParaRPr kumimoji="0" lang="zh-HK" altLang="en-US" sz="14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65" name="平行四邊形 64"/>
          <p:cNvSpPr/>
          <p:nvPr/>
        </p:nvSpPr>
        <p:spPr bwMode="auto">
          <a:xfrm>
            <a:off x="5886814" y="5805264"/>
            <a:ext cx="2129046" cy="432048"/>
          </a:xfrm>
          <a:prstGeom prst="parallelogram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HK" sz="14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Output:</a:t>
            </a:r>
            <a:r>
              <a:rPr kumimoji="0" lang="en-US" altLang="zh-HK" sz="1400" b="0" i="0" u="none" strike="noStrike" cap="none" normalizeH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 </a:t>
            </a:r>
            <a:r>
              <a:rPr kumimoji="0" lang="en-US" altLang="zh-HK" sz="14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average</a:t>
            </a:r>
            <a:endParaRPr kumimoji="0" lang="zh-HK" altLang="en-US" sz="14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cxnSp>
        <p:nvCxnSpPr>
          <p:cNvPr id="68" name="直線單箭頭接點 67"/>
          <p:cNvCxnSpPr>
            <a:stCxn id="62" idx="2"/>
            <a:endCxn id="65" idx="0"/>
          </p:cNvCxnSpPr>
          <p:nvPr/>
        </p:nvCxnSpPr>
        <p:spPr bwMode="auto">
          <a:xfrm>
            <a:off x="6951337" y="5589240"/>
            <a:ext cx="0" cy="216024"/>
          </a:xfrm>
          <a:prstGeom prst="straightConnector1">
            <a:avLst/>
          </a:prstGeom>
          <a:ln w="25400">
            <a:solidFill>
              <a:schemeClr val="bg2"/>
            </a:solidFill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1" name="直線單箭頭接點 70"/>
          <p:cNvCxnSpPr>
            <a:stCxn id="39" idx="2"/>
            <a:endCxn id="62" idx="0"/>
          </p:cNvCxnSpPr>
          <p:nvPr/>
        </p:nvCxnSpPr>
        <p:spPr bwMode="auto">
          <a:xfrm>
            <a:off x="6951337" y="4581128"/>
            <a:ext cx="0" cy="432048"/>
          </a:xfrm>
          <a:prstGeom prst="straightConnector1">
            <a:avLst/>
          </a:prstGeom>
          <a:ln w="25400">
            <a:solidFill>
              <a:schemeClr val="bg2"/>
            </a:solidFill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2" name="橢圓 71"/>
          <p:cNvSpPr/>
          <p:nvPr/>
        </p:nvSpPr>
        <p:spPr bwMode="auto">
          <a:xfrm>
            <a:off x="6375272" y="6453336"/>
            <a:ext cx="1152128" cy="324036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HK" sz="14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End</a:t>
            </a:r>
            <a:endParaRPr kumimoji="0" lang="zh-HK" altLang="en-US" sz="14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cxnSp>
        <p:nvCxnSpPr>
          <p:cNvPr id="74" name="直線單箭頭接點 73"/>
          <p:cNvCxnSpPr>
            <a:stCxn id="65" idx="4"/>
            <a:endCxn id="72" idx="0"/>
          </p:cNvCxnSpPr>
          <p:nvPr/>
        </p:nvCxnSpPr>
        <p:spPr bwMode="auto">
          <a:xfrm flipH="1">
            <a:off x="6951336" y="6237312"/>
            <a:ext cx="1" cy="216024"/>
          </a:xfrm>
          <a:prstGeom prst="straightConnector1">
            <a:avLst/>
          </a:prstGeom>
          <a:ln w="25400">
            <a:solidFill>
              <a:schemeClr val="bg2"/>
            </a:solidFill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8" name="文字方塊 77"/>
          <p:cNvSpPr txBox="1"/>
          <p:nvPr/>
        </p:nvSpPr>
        <p:spPr>
          <a:xfrm>
            <a:off x="4738469" y="1700808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2000" b="1" dirty="0" smtClean="0">
                <a:solidFill>
                  <a:srgbClr val="FF0000"/>
                </a:solidFill>
                <a:latin typeface="Arial Narrow" pitchFamily="34" charset="0"/>
              </a:rPr>
              <a:t>Loop</a:t>
            </a:r>
            <a:endParaRPr lang="zh-HK" altLang="en-US" sz="2000" b="1" dirty="0" smtClean="0">
              <a:solidFill>
                <a:srgbClr val="FF0000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844996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0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0" presetClass="entr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10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10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0" presetClass="entr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  <p:bldP spid="26" grpId="0" animBg="1"/>
      <p:bldP spid="30" grpId="0" animBg="1"/>
      <p:bldP spid="32" grpId="0" animBg="1"/>
      <p:bldP spid="34" grpId="0" animBg="1"/>
      <p:bldP spid="34" grpId="1" animBg="1"/>
      <p:bldP spid="34" grpId="2" animBg="1"/>
      <p:bldP spid="34" grpId="3" animBg="1"/>
      <p:bldP spid="34" grpId="4" animBg="1"/>
      <p:bldP spid="34" grpId="5" animBg="1"/>
      <p:bldP spid="39" grpId="0" animBg="1"/>
      <p:bldP spid="39" grpId="1" animBg="1"/>
      <p:bldP spid="39" grpId="2" animBg="1"/>
      <p:bldP spid="39" grpId="3" animBg="1"/>
      <p:bldP spid="39" grpId="4" animBg="1"/>
      <p:bldP spid="39" grpId="5" animBg="1"/>
      <p:bldP spid="40" grpId="0" animBg="1"/>
      <p:bldP spid="40" grpId="1" animBg="1"/>
      <p:bldP spid="40" grpId="2" animBg="1"/>
      <p:bldP spid="40" grpId="3" animBg="1"/>
      <p:bldP spid="40" grpId="4" animBg="1"/>
      <p:bldP spid="40" grpId="5" animBg="1"/>
      <p:bldP spid="41" grpId="0" animBg="1"/>
      <p:bldP spid="41" grpId="1" animBg="1"/>
      <p:bldP spid="41" grpId="2" animBg="1"/>
      <p:bldP spid="41" grpId="3" animBg="1"/>
      <p:bldP spid="41" grpId="4" animBg="1"/>
      <p:bldP spid="41" grpId="5" animBg="1"/>
      <p:bldP spid="57" grpId="0"/>
      <p:bldP spid="57" grpId="1"/>
      <p:bldP spid="57" grpId="2"/>
      <p:bldP spid="57" grpId="3"/>
      <p:bldP spid="57" grpId="4"/>
      <p:bldP spid="60" grpId="0"/>
      <p:bldP spid="62" grpId="0" animBg="1"/>
      <p:bldP spid="65" grpId="0" animBg="1"/>
      <p:bldP spid="72" grpId="0" animBg="1"/>
      <p:bldP spid="7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899592" y="6248400"/>
            <a:ext cx="3240360" cy="304800"/>
          </a:xfrm>
        </p:spPr>
        <p:txBody>
          <a:bodyPr/>
          <a:lstStyle/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10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7543800" y="6248400"/>
            <a:ext cx="685800" cy="304800"/>
          </a:xfrm>
        </p:spPr>
        <p:txBody>
          <a:bodyPr/>
          <a:lstStyle/>
          <a:p>
            <a:fld id="{F8AE71CC-1411-4F60-B2D9-00EA26C20D76}" type="slidenum">
              <a:rPr lang="en-US" altLang="zh-TW" smtClean="0"/>
              <a:pPr/>
              <a:t>5</a:t>
            </a:fld>
            <a:endParaRPr lang="en-US" altLang="zh-TW"/>
          </a:p>
        </p:txBody>
      </p:sp>
      <p:sp>
        <p:nvSpPr>
          <p:cNvPr id="6148" name="Rectangle 2"/>
          <p:cNvSpPr>
            <a:spLocks noChangeArrowheads="1"/>
          </p:cNvSpPr>
          <p:nvPr/>
        </p:nvSpPr>
        <p:spPr bwMode="auto">
          <a:xfrm>
            <a:off x="142875" y="1484313"/>
            <a:ext cx="4498975" cy="5218112"/>
          </a:xfrm>
          <a:prstGeom prst="rect">
            <a:avLst/>
          </a:prstGeom>
          <a:solidFill>
            <a:srgbClr val="CCFFCC"/>
          </a:solidFill>
          <a:ln w="25400">
            <a:solidFill>
              <a:srgbClr val="008000"/>
            </a:solidFill>
            <a:miter lim="800000"/>
            <a:headEnd/>
            <a:tailEnd/>
          </a:ln>
          <a:effectLst>
            <a:outerShdw blurRad="177800" dist="38100" dir="8100000" sx="102000" sy="102000" algn="tr" rotWithShape="0">
              <a:srgbClr val="7030A0">
                <a:alpha val="40000"/>
              </a:srgbClr>
            </a:outerShdw>
          </a:effectLst>
        </p:spPr>
        <p:txBody>
          <a:bodyPr/>
          <a:lstStyle/>
          <a:p>
            <a:pPr marL="342900" indent="-342900"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altLang="zh-TW" sz="2000" b="1" dirty="0">
                <a:solidFill>
                  <a:schemeClr val="bg2"/>
                </a:solidFill>
              </a:rPr>
              <a:t>Input Unit</a:t>
            </a:r>
          </a:p>
          <a:p>
            <a:pPr marL="742950" lvl="1" indent="-285750">
              <a:buClr>
                <a:schemeClr val="accent2"/>
              </a:buClr>
              <a:buSzPct val="80000"/>
              <a:buFont typeface="Wingdings" pitchFamily="2" charset="2"/>
              <a:buChar char="¨"/>
            </a:pPr>
            <a:r>
              <a:rPr lang="en-US" altLang="zh-TW" sz="2000" dirty="0">
                <a:solidFill>
                  <a:schemeClr val="bg2"/>
                </a:solidFill>
              </a:rPr>
              <a:t>Obtains information (data and programs) from various input devices, such as keyboard and disk drive.</a:t>
            </a:r>
          </a:p>
          <a:p>
            <a:pPr marL="342900" indent="-342900"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altLang="zh-TW" sz="2000" b="1" dirty="0">
                <a:solidFill>
                  <a:schemeClr val="bg2"/>
                </a:solidFill>
              </a:rPr>
              <a:t>Output Unit</a:t>
            </a:r>
          </a:p>
          <a:p>
            <a:pPr marL="742950" lvl="1" indent="-285750">
              <a:buClr>
                <a:schemeClr val="accent2"/>
              </a:buClr>
              <a:buSzPct val="80000"/>
              <a:buFont typeface="Wingdings" pitchFamily="2" charset="2"/>
              <a:buChar char="¨"/>
            </a:pPr>
            <a:r>
              <a:rPr lang="en-US" altLang="zh-TW" sz="2000" dirty="0">
                <a:solidFill>
                  <a:schemeClr val="bg2"/>
                </a:solidFill>
              </a:rPr>
              <a:t>Places processed information onto various output devices, such as screen or printer.</a:t>
            </a:r>
          </a:p>
          <a:p>
            <a:pPr marL="342900" indent="-342900"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altLang="zh-TW" sz="2000" b="1" dirty="0">
                <a:solidFill>
                  <a:schemeClr val="bg2"/>
                </a:solidFill>
              </a:rPr>
              <a:t>Memory Unit</a:t>
            </a:r>
          </a:p>
          <a:p>
            <a:pPr marL="742950" lvl="1" indent="-285750">
              <a:buClr>
                <a:schemeClr val="accent2"/>
              </a:buClr>
              <a:buSzPct val="80000"/>
              <a:buFont typeface="Wingdings" pitchFamily="2" charset="2"/>
              <a:buChar char="¨"/>
            </a:pPr>
            <a:r>
              <a:rPr lang="en-US" altLang="zh-TW" sz="2000" dirty="0">
                <a:solidFill>
                  <a:schemeClr val="bg2"/>
                </a:solidFill>
              </a:rPr>
              <a:t>Retains information entered from the input unit. </a:t>
            </a:r>
          </a:p>
          <a:p>
            <a:pPr marL="742950" lvl="1" indent="-285750">
              <a:buClr>
                <a:schemeClr val="accent2"/>
              </a:buClr>
              <a:buSzPct val="80000"/>
              <a:buFont typeface="Wingdings" pitchFamily="2" charset="2"/>
              <a:buChar char="¨"/>
            </a:pPr>
            <a:r>
              <a:rPr lang="en-US" altLang="zh-TW" sz="2000" dirty="0">
                <a:solidFill>
                  <a:schemeClr val="bg2"/>
                </a:solidFill>
              </a:rPr>
              <a:t>Stores programs.</a:t>
            </a:r>
          </a:p>
          <a:p>
            <a:pPr marL="742950" lvl="1" indent="-285750">
              <a:buClr>
                <a:schemeClr val="accent2"/>
              </a:buClr>
              <a:buSzPct val="80000"/>
              <a:buFont typeface="Wingdings" pitchFamily="2" charset="2"/>
              <a:buChar char="¨"/>
            </a:pPr>
            <a:r>
              <a:rPr lang="en-US" altLang="zh-TW" sz="2000" dirty="0">
                <a:solidFill>
                  <a:schemeClr val="bg2"/>
                </a:solidFill>
              </a:rPr>
              <a:t>Stores intermediate results during processing.</a:t>
            </a:r>
          </a:p>
        </p:txBody>
      </p:sp>
      <p:sp>
        <p:nvSpPr>
          <p:cNvPr id="6150" name="Rectangle 4"/>
          <p:cNvSpPr>
            <a:spLocks noChangeArrowheads="1"/>
          </p:cNvSpPr>
          <p:nvPr/>
        </p:nvSpPr>
        <p:spPr bwMode="auto">
          <a:xfrm>
            <a:off x="4786313" y="1484313"/>
            <a:ext cx="4249737" cy="4392612"/>
          </a:xfrm>
          <a:prstGeom prst="rect">
            <a:avLst/>
          </a:prstGeom>
          <a:solidFill>
            <a:srgbClr val="CCFFCC"/>
          </a:solidFill>
          <a:ln w="25400">
            <a:solidFill>
              <a:srgbClr val="008000"/>
            </a:solidFill>
            <a:miter lim="800000"/>
            <a:headEnd/>
            <a:tailEnd/>
          </a:ln>
          <a:effectLst>
            <a:outerShdw blurRad="177800" dist="38100" dir="8100000" sx="102000" sy="102000" algn="tr" rotWithShape="0">
              <a:srgbClr val="7030A0">
                <a:alpha val="40000"/>
              </a:srgbClr>
            </a:outerShdw>
          </a:effectLst>
        </p:spPr>
        <p:txBody>
          <a:bodyPr/>
          <a:lstStyle/>
          <a:p>
            <a:pPr marL="342900" indent="-342900"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altLang="zh-TW" sz="2000" b="1" dirty="0">
                <a:solidFill>
                  <a:schemeClr val="bg2"/>
                </a:solidFill>
              </a:rPr>
              <a:t>Arithmetic and Logic Unit (ALU)</a:t>
            </a:r>
          </a:p>
          <a:p>
            <a:pPr marL="742950" lvl="1" indent="-285750">
              <a:buClr>
                <a:schemeClr val="accent2"/>
              </a:buClr>
              <a:buSzPct val="80000"/>
              <a:buFont typeface="Wingdings" pitchFamily="2" charset="2"/>
              <a:buChar char="¨"/>
            </a:pPr>
            <a:r>
              <a:rPr lang="en-US" altLang="zh-TW" sz="2000" dirty="0">
                <a:solidFill>
                  <a:schemeClr val="bg2"/>
                </a:solidFill>
              </a:rPr>
              <a:t>Performs actual calculations and comparisons.</a:t>
            </a:r>
          </a:p>
          <a:p>
            <a:pPr marL="342900" indent="-342900"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altLang="zh-TW" sz="2000" b="1" dirty="0">
                <a:solidFill>
                  <a:schemeClr val="bg2"/>
                </a:solidFill>
              </a:rPr>
              <a:t>Control Unit</a:t>
            </a:r>
          </a:p>
          <a:p>
            <a:pPr marL="742950" lvl="1" indent="-285750">
              <a:buClr>
                <a:schemeClr val="accent2"/>
              </a:buClr>
              <a:buSzPct val="80000"/>
              <a:buFont typeface="Wingdings" pitchFamily="2" charset="2"/>
              <a:buChar char="¨"/>
            </a:pPr>
            <a:r>
              <a:rPr lang="en-US" altLang="zh-TW" sz="2000" dirty="0">
                <a:solidFill>
                  <a:schemeClr val="bg2"/>
                </a:solidFill>
              </a:rPr>
              <a:t>Supervises and coordinates the entire operations of a computer.</a:t>
            </a:r>
          </a:p>
          <a:p>
            <a:pPr marL="342900" indent="-342900"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altLang="zh-TW" sz="2000" b="1" dirty="0">
                <a:solidFill>
                  <a:schemeClr val="bg2"/>
                </a:solidFill>
              </a:rPr>
              <a:t>Secondary Storage</a:t>
            </a:r>
          </a:p>
          <a:p>
            <a:pPr marL="742950" lvl="1" indent="-285750">
              <a:buClr>
                <a:schemeClr val="accent2"/>
              </a:buClr>
              <a:buSzPct val="80000"/>
              <a:buFont typeface="Wingdings" pitchFamily="2" charset="2"/>
              <a:buChar char="¨"/>
            </a:pPr>
            <a:r>
              <a:rPr lang="en-US" altLang="zh-TW" sz="2000" dirty="0">
                <a:solidFill>
                  <a:schemeClr val="bg2"/>
                </a:solidFill>
              </a:rPr>
              <a:t>A device, such as tapes or disks, for storing programs or data that are not actively being used by other units.</a:t>
            </a:r>
          </a:p>
        </p:txBody>
      </p:sp>
    </p:spTree>
    <p:extLst>
      <p:ext uri="{BB962C8B-B14F-4D97-AF65-F5344CB8AC3E}">
        <p14:creationId xmlns:p14="http://schemas.microsoft.com/office/powerpoint/2010/main" val="338368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IVE\11-12 Semester I\ICT4523S - Software Quality and Project Management\Lecture Notes\D1 - Software Testing techniques\picture\k238455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2564904"/>
            <a:ext cx="1920533" cy="1739776"/>
          </a:xfrm>
          <a:prstGeom prst="rect">
            <a:avLst/>
          </a:prstGeom>
          <a:noFill/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F94EC-11C1-42CB-9295-13A06D773171}" type="slidenum">
              <a:rPr lang="en-US" altLang="zh-TW" smtClean="0"/>
              <a:pPr/>
              <a:t>50</a:t>
            </a:fld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7" name="文字方塊 6"/>
          <p:cNvSpPr txBox="1"/>
          <p:nvPr/>
        </p:nvSpPr>
        <p:spPr>
          <a:xfrm>
            <a:off x="1907704" y="3501008"/>
            <a:ext cx="6303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>
                <a:solidFill>
                  <a:schemeClr val="bg2"/>
                </a:solidFill>
                <a:latin typeface="Arial Narrow" pitchFamily="34" charset="0"/>
              </a:rPr>
              <a:t>END</a:t>
            </a:r>
            <a:endParaRPr lang="zh-TW" altLang="en-US" sz="2000" b="1" dirty="0" smtClean="0">
              <a:solidFill>
                <a:schemeClr val="bg2"/>
              </a:solidFill>
              <a:latin typeface="Arial Narrow" pitchFamily="34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769" y="4797152"/>
            <a:ext cx="4901679" cy="1656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IVE\11-12 Semester I\ICT4523S - Software Quality and Project Management\Lecture Notes\D1 - Software Testing techniques\picture\k238455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564904"/>
            <a:ext cx="1920533" cy="1739776"/>
          </a:xfrm>
          <a:prstGeom prst="rect">
            <a:avLst/>
          </a:prstGeom>
          <a:noFill/>
        </p:spPr>
      </p:pic>
      <p:sp>
        <p:nvSpPr>
          <p:cNvPr id="4" name="矩形 3"/>
          <p:cNvSpPr/>
          <p:nvPr/>
        </p:nvSpPr>
        <p:spPr bwMode="auto">
          <a:xfrm>
            <a:off x="1835696" y="3366000"/>
            <a:ext cx="5832648" cy="658800"/>
          </a:xfrm>
          <a:prstGeom prst="rect">
            <a:avLst/>
          </a:prstGeom>
          <a:solidFill>
            <a:srgbClr val="C9E28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 smtClean="0">
                <a:solidFill>
                  <a:srgbClr val="006600"/>
                </a:solidFill>
                <a:effectLst>
                  <a:reflection blurRad="6350" stA="55000" endA="300" endPos="45500" dir="5400000" sy="-100000" algn="bl" rotWithShape="0"/>
                </a:effectLst>
              </a:rPr>
              <a:t>Part 2 – A first taste on programming</a:t>
            </a:r>
            <a:endParaRPr kumimoji="0" lang="zh-TW" altLang="en-US" b="0" i="0" u="none" strike="noStrike" cap="none" normalizeH="0" baseline="0" dirty="0" smtClean="0">
              <a:ln>
                <a:noFill/>
              </a:ln>
              <a:solidFill>
                <a:srgbClr val="006600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F94EC-11C1-42CB-9295-13A06D773171}" type="slidenum">
              <a:rPr lang="en-US" altLang="zh-TW" smtClean="0"/>
              <a:pPr/>
              <a:t>6</a:t>
            </a:fld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92132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81200" y="819150"/>
            <a:ext cx="6911280" cy="533400"/>
          </a:xfrm>
        </p:spPr>
        <p:txBody>
          <a:bodyPr/>
          <a:lstStyle/>
          <a:p>
            <a:r>
              <a:rPr lang="en-US" altLang="zh-HK" dirty="0" smtClean="0"/>
              <a:t>What is a computer program?</a:t>
            </a:r>
            <a:endParaRPr lang="zh-HK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Computer programs (software)</a:t>
            </a:r>
          </a:p>
          <a:p>
            <a:pPr marL="892175" lvl="1" indent="-434975"/>
            <a:r>
              <a:rPr lang="en-US" altLang="zh-TW" dirty="0"/>
              <a:t>Sets of instructions for which computer processes data</a:t>
            </a:r>
          </a:p>
          <a:p>
            <a:pPr marL="892175" lvl="1" indent="-434975"/>
            <a:r>
              <a:rPr lang="en-US" altLang="zh-TW" dirty="0"/>
              <a:t>E.g. Windows-8, MS Office 2013, Internet Explorer, Adobe Photoshop, and lots more…</a:t>
            </a:r>
          </a:p>
          <a:p>
            <a:r>
              <a:rPr lang="en-US" altLang="zh-TW" dirty="0"/>
              <a:t>A computer can’t do anything without software.</a:t>
            </a:r>
          </a:p>
          <a:p>
            <a:r>
              <a:rPr lang="en-US" altLang="zh-TW" dirty="0"/>
              <a:t>It is the software that makes computer intelligent!</a:t>
            </a:r>
          </a:p>
          <a:p>
            <a:endParaRPr lang="zh-HK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71CC-1411-4F60-B2D9-00EA26C20D76}" type="slidenum">
              <a:rPr lang="en-US" altLang="zh-TW" smtClean="0"/>
              <a:pPr/>
              <a:t>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3678989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Job of a Programmer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Software refers to a collection of instructions for the computer to follow and execute. </a:t>
            </a:r>
          </a:p>
          <a:p>
            <a:r>
              <a:rPr kumimoji="1" lang="en-US" altLang="zh-TW" dirty="0" smtClean="0"/>
              <a:t>A computer only follows what the programmer tells it to do. </a:t>
            </a:r>
          </a:p>
          <a:p>
            <a:r>
              <a:rPr kumimoji="1" lang="en-US" altLang="zh-TW" dirty="0" smtClean="0"/>
              <a:t>Therefore, the programmer has to know how to solve problems, and</a:t>
            </a:r>
            <a:endParaRPr kumimoji="1"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71CC-1411-4F60-B2D9-00EA26C20D76}" type="slidenum">
              <a:rPr lang="en-US" altLang="zh-TW" smtClean="0"/>
              <a:pPr/>
              <a:t>8</a:t>
            </a:fld>
            <a:endParaRPr lang="en-US" altLang="zh-TW"/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331640" y="4581128"/>
            <a:ext cx="6408886" cy="1428083"/>
          </a:xfrm>
          <a:prstGeom prst="rect">
            <a:avLst/>
          </a:prstGeom>
          <a:solidFill>
            <a:srgbClr val="C9E28A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>
            <a:outerShdw blurRad="254000" dist="107763" dir="2700000" sx="104000" sy="104000" algn="ctr" rotWithShape="0">
              <a:schemeClr val="accent2">
                <a:lumMod val="75000"/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ct val="2000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TW" dirty="0">
                <a:solidFill>
                  <a:schemeClr val="bg2"/>
                </a:solidFill>
                <a:ea typeface="新細明體" pitchFamily="18" charset="-120"/>
              </a:rPr>
              <a:t>The job of a programmer is to design a </a:t>
            </a:r>
            <a:r>
              <a:rPr lang="en-US" altLang="zh-TW" b="1" u="sng" dirty="0">
                <a:solidFill>
                  <a:srgbClr val="0000FF"/>
                </a:solidFill>
                <a:ea typeface="新細明體" pitchFamily="18" charset="-120"/>
              </a:rPr>
              <a:t>complete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 </a:t>
            </a:r>
            <a:r>
              <a:rPr lang="en-US" altLang="zh-TW" dirty="0">
                <a:solidFill>
                  <a:schemeClr val="bg2"/>
                </a:solidFill>
                <a:ea typeface="新細明體" pitchFamily="18" charset="-120"/>
              </a:rPr>
              <a:t>and </a:t>
            </a:r>
            <a:r>
              <a:rPr lang="en-US" altLang="zh-TW" b="1" u="sng" dirty="0">
                <a:solidFill>
                  <a:srgbClr val="0000FF"/>
                </a:solidFill>
                <a:ea typeface="新細明體" pitchFamily="18" charset="-120"/>
              </a:rPr>
              <a:t>precise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 </a:t>
            </a:r>
            <a:r>
              <a:rPr lang="en-US" altLang="zh-TW" dirty="0">
                <a:solidFill>
                  <a:schemeClr val="bg2"/>
                </a:solidFill>
                <a:ea typeface="新細明體" pitchFamily="18" charset="-120"/>
              </a:rPr>
              <a:t>set of instructions for a computer to carry out a particular problem-solving task.</a:t>
            </a:r>
          </a:p>
        </p:txBody>
      </p:sp>
    </p:spTree>
    <p:extLst>
      <p:ext uri="{BB962C8B-B14F-4D97-AF65-F5344CB8AC3E}">
        <p14:creationId xmlns:p14="http://schemas.microsoft.com/office/powerpoint/2010/main" val="21556899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Machine Language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>
          <a:xfrm>
            <a:off x="1251320" y="5851252"/>
            <a:ext cx="3240360" cy="304800"/>
          </a:xfrm>
        </p:spPr>
        <p:txBody>
          <a:bodyPr/>
          <a:lstStyle/>
          <a:p>
            <a:pPr>
              <a:defRPr/>
            </a:pPr>
            <a:fld id="{DEF9242F-8F29-4F6D-9B19-69095BB9DE1B}" type="slidenum">
              <a:rPr lang="en-US" altLang="zh-TW" smtClean="0"/>
              <a:pPr>
                <a:defRPr/>
              </a:pPr>
              <a:t>9</a:t>
            </a:fld>
            <a:endParaRPr lang="en-US" altLang="zh-TW"/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539552" y="1713582"/>
            <a:ext cx="3744416" cy="923330"/>
          </a:xfrm>
          <a:prstGeom prst="rect">
            <a:avLst/>
          </a:prstGeom>
          <a:solidFill>
            <a:srgbClr val="FFCC99"/>
          </a:solidFill>
          <a:ln w="25400" algn="ctr">
            <a:solidFill>
              <a:srgbClr val="80008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ct val="2000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TW" sz="2000" dirty="0">
                <a:solidFill>
                  <a:schemeClr val="bg2"/>
                </a:solidFill>
                <a:ea typeface="新細明體" pitchFamily="18" charset="-120"/>
              </a:rPr>
              <a:t>At the lowest level (hardware), computers work with </a:t>
            </a:r>
            <a:r>
              <a:rPr lang="en-US" altLang="zh-TW" sz="2000" i="1" dirty="0">
                <a:solidFill>
                  <a:srgbClr val="0000FF"/>
                </a:solidFill>
                <a:ea typeface="新細明體" pitchFamily="18" charset="-120"/>
              </a:rPr>
              <a:t>binary numbers</a:t>
            </a:r>
            <a:r>
              <a:rPr lang="en-US" altLang="zh-TW" sz="2000" dirty="0">
                <a:ea typeface="新細明體" pitchFamily="18" charset="-120"/>
              </a:rPr>
              <a:t> </a:t>
            </a:r>
            <a:r>
              <a:rPr lang="en-US" altLang="zh-TW" sz="2000" dirty="0">
                <a:solidFill>
                  <a:schemeClr val="bg2"/>
                </a:solidFill>
                <a:ea typeface="新細明體" pitchFamily="18" charset="-120"/>
              </a:rPr>
              <a:t>(0s’ and 1s’).</a:t>
            </a: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4427984" y="1713582"/>
            <a:ext cx="4248472" cy="923330"/>
          </a:xfrm>
          <a:prstGeom prst="rect">
            <a:avLst/>
          </a:prstGeom>
          <a:solidFill>
            <a:srgbClr val="CCFFFF"/>
          </a:solidFill>
          <a:ln w="25400" algn="ctr">
            <a:solidFill>
              <a:srgbClr val="0000F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ct val="2000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TW" sz="2000" dirty="0">
                <a:solidFill>
                  <a:schemeClr val="bg2"/>
                </a:solidFill>
                <a:ea typeface="新細明體" pitchFamily="18" charset="-120"/>
              </a:rPr>
              <a:t>So you may instruct the computer directly using 0 and 1. This is called </a:t>
            </a:r>
            <a:r>
              <a:rPr lang="en-US" altLang="zh-TW" sz="2000" i="1" dirty="0">
                <a:solidFill>
                  <a:srgbClr val="0000CC"/>
                </a:solidFill>
                <a:ea typeface="新細明體" pitchFamily="18" charset="-120"/>
              </a:rPr>
              <a:t>Machine Language Programming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089916" y="3008040"/>
            <a:ext cx="7086600" cy="3048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TW" altLang="en-US">
              <a:solidFill>
                <a:schemeClr val="bg2"/>
              </a:solidFill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699516" y="2996952"/>
            <a:ext cx="5334000" cy="294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0" hangingPunct="0">
              <a:spcBef>
                <a:spcPts val="500"/>
              </a:spcBef>
              <a:spcAft>
                <a:spcPts val="500"/>
              </a:spcAft>
              <a:buSzTx/>
              <a:tabLst>
                <a:tab pos="1371600" algn="l"/>
              </a:tabLst>
            </a:pPr>
            <a:r>
              <a:rPr kumimoji="0" lang="en-US" altLang="zh-TW" sz="2400" b="1" dirty="0">
                <a:solidFill>
                  <a:schemeClr val="bg2"/>
                </a:solidFill>
                <a:latin typeface="Times New Roman" pitchFamily="18" charset="0"/>
                <a:ea typeface="新細明體" pitchFamily="18" charset="-120"/>
              </a:rPr>
              <a:t>		0110001111000010 	</a:t>
            </a:r>
          </a:p>
          <a:p>
            <a:pPr marL="685800" lvl="3" eaLnBrk="0" hangingPunct="0">
              <a:spcBef>
                <a:spcPts val="500"/>
              </a:spcBef>
              <a:spcAft>
                <a:spcPts val="500"/>
              </a:spcAft>
              <a:buSzTx/>
              <a:buFontTx/>
              <a:buNone/>
              <a:tabLst>
                <a:tab pos="1371600" algn="l"/>
              </a:tabLst>
            </a:pPr>
            <a:r>
              <a:rPr kumimoji="0" lang="en-US" altLang="zh-TW" sz="2400" b="1" dirty="0">
                <a:solidFill>
                  <a:schemeClr val="bg2"/>
                </a:solidFill>
                <a:latin typeface="Times New Roman" pitchFamily="18" charset="0"/>
                <a:ea typeface="新細明體" pitchFamily="18" charset="-120"/>
              </a:rPr>
              <a:t>		0001000111100011 	</a:t>
            </a:r>
          </a:p>
          <a:p>
            <a:pPr marL="685800" lvl="3" eaLnBrk="0" hangingPunct="0">
              <a:spcBef>
                <a:spcPts val="500"/>
              </a:spcBef>
              <a:spcAft>
                <a:spcPts val="500"/>
              </a:spcAft>
              <a:buSzTx/>
              <a:buFontTx/>
              <a:buNone/>
              <a:tabLst>
                <a:tab pos="1371600" algn="l"/>
              </a:tabLst>
            </a:pPr>
            <a:r>
              <a:rPr kumimoji="0" lang="en-US" altLang="zh-TW" sz="2400" b="1" dirty="0">
                <a:solidFill>
                  <a:schemeClr val="bg2"/>
                </a:solidFill>
                <a:latin typeface="Times New Roman" pitchFamily="18" charset="0"/>
                <a:ea typeface="新細明體" pitchFamily="18" charset="-120"/>
              </a:rPr>
              <a:t>	        	 :</a:t>
            </a:r>
          </a:p>
          <a:p>
            <a:pPr marL="685800" lvl="3" eaLnBrk="0" hangingPunct="0">
              <a:spcBef>
                <a:spcPts val="500"/>
              </a:spcBef>
              <a:spcAft>
                <a:spcPts val="500"/>
              </a:spcAft>
              <a:buSzTx/>
              <a:buFontTx/>
              <a:buNone/>
              <a:tabLst>
                <a:tab pos="1371600" algn="l"/>
              </a:tabLst>
            </a:pPr>
            <a:r>
              <a:rPr kumimoji="0" lang="en-US" altLang="zh-TW" sz="2400" b="1" dirty="0">
                <a:solidFill>
                  <a:schemeClr val="bg2"/>
                </a:solidFill>
                <a:latin typeface="Times New Roman" pitchFamily="18" charset="0"/>
                <a:ea typeface="新細明體" pitchFamily="18" charset="-120"/>
              </a:rPr>
              <a:t>	       	 :</a:t>
            </a:r>
          </a:p>
          <a:p>
            <a:pPr marL="685800" lvl="3" eaLnBrk="0" hangingPunct="0">
              <a:spcBef>
                <a:spcPts val="500"/>
              </a:spcBef>
              <a:spcAft>
                <a:spcPts val="500"/>
              </a:spcAft>
              <a:buSzTx/>
              <a:buFontTx/>
              <a:buNone/>
              <a:tabLst>
                <a:tab pos="1371600" algn="l"/>
              </a:tabLst>
            </a:pPr>
            <a:r>
              <a:rPr kumimoji="0" lang="en-US" altLang="zh-TW" sz="2400" b="1" dirty="0">
                <a:solidFill>
                  <a:schemeClr val="bg2"/>
                </a:solidFill>
                <a:latin typeface="Times New Roman" pitchFamily="18" charset="0"/>
                <a:ea typeface="新細明體" pitchFamily="18" charset="-120"/>
              </a:rPr>
              <a:t>		0011000100001000	</a:t>
            </a:r>
          </a:p>
          <a:p>
            <a:pPr marL="685800" lvl="3" eaLnBrk="0" hangingPunct="0">
              <a:spcBef>
                <a:spcPts val="500"/>
              </a:spcBef>
              <a:spcAft>
                <a:spcPts val="500"/>
              </a:spcAft>
              <a:buSzTx/>
              <a:buFontTx/>
              <a:buNone/>
              <a:tabLst>
                <a:tab pos="1371600" algn="l"/>
              </a:tabLst>
            </a:pPr>
            <a:r>
              <a:rPr kumimoji="0" lang="en-US" altLang="zh-TW" sz="2400" b="1" dirty="0">
                <a:solidFill>
                  <a:schemeClr val="bg2"/>
                </a:solidFill>
                <a:latin typeface="Times New Roman" pitchFamily="18" charset="0"/>
                <a:ea typeface="新細明體" pitchFamily="18" charset="-120"/>
              </a:rPr>
              <a:t>		1000001001010101	</a:t>
            </a:r>
          </a:p>
        </p:txBody>
      </p:sp>
      <p:sp>
        <p:nvSpPr>
          <p:cNvPr id="10" name="AutoShape 5"/>
          <p:cNvSpPr>
            <a:spLocks/>
          </p:cNvSpPr>
          <p:nvPr/>
        </p:nvSpPr>
        <p:spPr bwMode="auto">
          <a:xfrm>
            <a:off x="2766316" y="3241402"/>
            <a:ext cx="457200" cy="2743200"/>
          </a:xfrm>
          <a:prstGeom prst="leftBrace">
            <a:avLst>
              <a:gd name="adj1" fmla="val 50000"/>
              <a:gd name="adj2" fmla="val 50000"/>
            </a:avLst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buSzTx/>
              <a:buFontTx/>
              <a:buNone/>
            </a:pPr>
            <a:endParaRPr kumimoji="0" lang="zh-TW" altLang="zh-TW" sz="2400" b="1">
              <a:solidFill>
                <a:schemeClr val="bg2"/>
              </a:solidFill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1089916" y="3920763"/>
            <a:ext cx="1643062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>
              <a:spcBef>
                <a:spcPct val="0"/>
              </a:spcBef>
              <a:buSzTx/>
              <a:buFontTx/>
              <a:buNone/>
            </a:pPr>
            <a:r>
              <a:rPr kumimoji="0" lang="en-US" altLang="zh-TW" sz="2400" b="1" dirty="0">
                <a:solidFill>
                  <a:schemeClr val="bg2"/>
                </a:solidFill>
                <a:latin typeface="Times New Roman" pitchFamily="18" charset="0"/>
                <a:ea typeface="新細明體" pitchFamily="18" charset="-120"/>
              </a:rPr>
              <a:t>Machine</a:t>
            </a:r>
          </a:p>
          <a:p>
            <a:pPr algn="ctr" eaLnBrk="0" hangingPunct="0">
              <a:spcBef>
                <a:spcPct val="0"/>
              </a:spcBef>
              <a:buSzTx/>
              <a:buFontTx/>
              <a:buNone/>
            </a:pPr>
            <a:r>
              <a:rPr kumimoji="0" lang="en-US" altLang="zh-TW" sz="2400" b="1" dirty="0">
                <a:solidFill>
                  <a:schemeClr val="bg2"/>
                </a:solidFill>
                <a:latin typeface="Times New Roman" pitchFamily="18" charset="0"/>
                <a:ea typeface="新細明體" pitchFamily="18" charset="-120"/>
              </a:rPr>
              <a:t>Language</a:t>
            </a:r>
          </a:p>
          <a:p>
            <a:pPr algn="ctr" eaLnBrk="0" hangingPunct="0">
              <a:spcBef>
                <a:spcPct val="0"/>
              </a:spcBef>
              <a:buSzTx/>
              <a:buFontTx/>
              <a:buNone/>
            </a:pPr>
            <a:r>
              <a:rPr kumimoji="0" lang="en-US" altLang="zh-TW" sz="2400" b="1" dirty="0">
                <a:solidFill>
                  <a:schemeClr val="bg2"/>
                </a:solidFill>
                <a:latin typeface="Times New Roman" pitchFamily="18" charset="0"/>
                <a:ea typeface="新細明體" pitchFamily="18" charset="-120"/>
              </a:rPr>
              <a:t>Program</a:t>
            </a:r>
            <a:endParaRPr kumimoji="0" lang="en-US" altLang="zh-TW" sz="2400" dirty="0">
              <a:solidFill>
                <a:schemeClr val="bg2"/>
              </a:solidFill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 rot="20812786">
            <a:off x="4779266" y="4111352"/>
            <a:ext cx="3186112" cy="822325"/>
          </a:xfrm>
          <a:prstGeom prst="rect">
            <a:avLst/>
          </a:prstGeom>
          <a:solidFill>
            <a:srgbClr val="FF3300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>
              <a:spcBef>
                <a:spcPct val="0"/>
              </a:spcBef>
              <a:buSzTx/>
              <a:buFontTx/>
              <a:buNone/>
              <a:defRPr/>
            </a:pPr>
            <a:r>
              <a:rPr kumimoji="0" lang="en-US" altLang="zh-TW" sz="2400" b="1" dirty="0">
                <a:solidFill>
                  <a:srgbClr val="FFFF00"/>
                </a:solidFill>
                <a:latin typeface="Times New Roman" pitchFamily="18" charset="0"/>
                <a:ea typeface="新細明體" pitchFamily="18" charset="-120"/>
              </a:rPr>
              <a:t>Very tedious and can make errors easily.</a:t>
            </a:r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 rot="20812786">
            <a:off x="5479531" y="5219249"/>
            <a:ext cx="3186112" cy="461665"/>
          </a:xfrm>
          <a:prstGeom prst="rect">
            <a:avLst/>
          </a:prstGeom>
          <a:solidFill>
            <a:srgbClr val="FF3300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>
              <a:spcBef>
                <a:spcPct val="0"/>
              </a:spcBef>
              <a:buSzTx/>
              <a:buFontTx/>
              <a:buNone/>
              <a:defRPr/>
            </a:pPr>
            <a:r>
              <a:rPr kumimoji="0" lang="en-US" altLang="zh-TW" sz="2400" b="1" dirty="0" smtClean="0">
                <a:solidFill>
                  <a:srgbClr val="FFFF00"/>
                </a:solidFill>
                <a:latin typeface="Times New Roman" pitchFamily="18" charset="0"/>
                <a:ea typeface="新細明體" pitchFamily="18" charset="-120"/>
              </a:rPr>
              <a:t>Machine dependent</a:t>
            </a:r>
            <a:endParaRPr kumimoji="0" lang="en-US" altLang="zh-TW" sz="2400" b="1" dirty="0">
              <a:solidFill>
                <a:srgbClr val="FFFF00"/>
              </a:solidFill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4" name="頁尾版面配置區 3"/>
          <p:cNvSpPr txBox="1">
            <a:spLocks/>
          </p:cNvSpPr>
          <p:nvPr/>
        </p:nvSpPr>
        <p:spPr bwMode="auto">
          <a:xfrm>
            <a:off x="899592" y="6248400"/>
            <a:ext cx="324036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bg1"/>
                </a:solidFill>
                <a:latin typeface="+mn-lt"/>
                <a:ea typeface="新細明體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1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7543800" y="6248400"/>
            <a:ext cx="685800" cy="304800"/>
          </a:xfrm>
        </p:spPr>
        <p:txBody>
          <a:bodyPr/>
          <a:lstStyle/>
          <a:p>
            <a:fld id="{F8AE71CC-1411-4F60-B2D9-00EA26C20D76}" type="slidenum">
              <a:rPr lang="en-US" altLang="zh-TW" smtClean="0"/>
              <a:pPr/>
              <a:t>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36480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theme/theme1.xml><?xml version="1.0" encoding="utf-8"?>
<a:theme xmlns:a="http://schemas.openxmlformats.org/drawingml/2006/main" name="Presentation on brainstorming">
  <a:themeElements>
    <a:clrScheme name="華麗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Default Design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dirty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  <a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a:style>
    </a:spDef>
    <a:lnDef>
      <a:spPr bwMode="auto">
        <a:ln w="25400">
          <a:solidFill>
            <a:schemeClr val="bg2"/>
          </a:solidFill>
          <a:headEnd type="none" w="med" len="med"/>
          <a:tailEnd type="arrow"/>
        </a:ln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200" dirty="0" smtClean="0">
            <a:solidFill>
              <a:srgbClr val="7030A0"/>
            </a:solidFill>
            <a:latin typeface="Arial Narrow" pitchFamily="34" charset="0"/>
          </a:defRPr>
        </a:defPPr>
      </a:lstStyle>
    </a:txDef>
  </a:objectDefaults>
  <a:extraClrSchemeLst>
    <a:extraClrScheme>
      <a:clrScheme name="Default Design 1">
        <a:dk1>
          <a:srgbClr val="FFCC00"/>
        </a:dk1>
        <a:lt1>
          <a:srgbClr val="F8F8F8"/>
        </a:lt1>
        <a:dk2>
          <a:srgbClr val="000000"/>
        </a:dk2>
        <a:lt2>
          <a:srgbClr val="6666FF"/>
        </a:lt2>
        <a:accent1>
          <a:srgbClr val="669900"/>
        </a:accent1>
        <a:accent2>
          <a:srgbClr val="006600"/>
        </a:accent2>
        <a:accent3>
          <a:srgbClr val="AAAAAA"/>
        </a:accent3>
        <a:accent4>
          <a:srgbClr val="D4D4D4"/>
        </a:accent4>
        <a:accent5>
          <a:srgbClr val="B8CAAA"/>
        </a:accent5>
        <a:accent6>
          <a:srgbClr val="005C00"/>
        </a:accent6>
        <a:hlink>
          <a:srgbClr val="0099FF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868686"/>
        </a:dk1>
        <a:lt1>
          <a:srgbClr val="FFFFFF"/>
        </a:lt1>
        <a:dk2>
          <a:srgbClr val="009999"/>
        </a:dk2>
        <a:lt2>
          <a:srgbClr val="6600FF"/>
        </a:lt2>
        <a:accent1>
          <a:srgbClr val="9999FF"/>
        </a:accent1>
        <a:accent2>
          <a:srgbClr val="CBCBCB"/>
        </a:accent2>
        <a:accent3>
          <a:srgbClr val="FFFFFF"/>
        </a:accent3>
        <a:accent4>
          <a:srgbClr val="727272"/>
        </a:accent4>
        <a:accent5>
          <a:srgbClr val="CACAFF"/>
        </a:accent5>
        <a:accent6>
          <a:srgbClr val="B8B8B8"/>
        </a:accent6>
        <a:hlink>
          <a:srgbClr val="6600FF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1C1C1C"/>
        </a:dk1>
        <a:lt1>
          <a:srgbClr val="FFFFFF"/>
        </a:lt1>
        <a:dk2>
          <a:srgbClr val="000000"/>
        </a:dk2>
        <a:lt2>
          <a:srgbClr val="969696"/>
        </a:lt2>
        <a:accent1>
          <a:srgbClr val="DDDDDD"/>
        </a:accent1>
        <a:accent2>
          <a:srgbClr val="CBCBCB"/>
        </a:accent2>
        <a:accent3>
          <a:srgbClr val="FFFFFF"/>
        </a:accent3>
        <a:accent4>
          <a:srgbClr val="161616"/>
        </a:accent4>
        <a:accent5>
          <a:srgbClr val="EBEBEB"/>
        </a:accent5>
        <a:accent6>
          <a:srgbClr val="B8B8B8"/>
        </a:accent6>
        <a:hlink>
          <a:srgbClr val="4D4D4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FFCC00"/>
        </a:dk1>
        <a:lt1>
          <a:srgbClr val="FFFFCC"/>
        </a:lt1>
        <a:dk2>
          <a:srgbClr val="000099"/>
        </a:dk2>
        <a:lt2>
          <a:srgbClr val="00CC00"/>
        </a:lt2>
        <a:accent1>
          <a:srgbClr val="3333FF"/>
        </a:accent1>
        <a:accent2>
          <a:srgbClr val="3333CC"/>
        </a:accent2>
        <a:accent3>
          <a:srgbClr val="AAAACA"/>
        </a:accent3>
        <a:accent4>
          <a:srgbClr val="DADAAE"/>
        </a:accent4>
        <a:accent5>
          <a:srgbClr val="ADADFF"/>
        </a:accent5>
        <a:accent6>
          <a:srgbClr val="2D2DB9"/>
        </a:accent6>
        <a:hlink>
          <a:srgbClr val="0099FF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FFFF00"/>
        </a:dk1>
        <a:lt1>
          <a:srgbClr val="FFFFFF"/>
        </a:lt1>
        <a:dk2>
          <a:srgbClr val="FF0033"/>
        </a:dk2>
        <a:lt2>
          <a:srgbClr val="000000"/>
        </a:lt2>
        <a:accent1>
          <a:srgbClr val="330099"/>
        </a:accent1>
        <a:accent2>
          <a:srgbClr val="CC0000"/>
        </a:accent2>
        <a:accent3>
          <a:srgbClr val="FFAAAD"/>
        </a:accent3>
        <a:accent4>
          <a:srgbClr val="DADADA"/>
        </a:accent4>
        <a:accent5>
          <a:srgbClr val="ADAACA"/>
        </a:accent5>
        <a:accent6>
          <a:srgbClr val="B90000"/>
        </a:accent6>
        <a:hlink>
          <a:srgbClr val="0099FF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 on brainstorming</Template>
  <TotalTime>4276</TotalTime>
  <Words>2285</Words>
  <Application>Microsoft Office PowerPoint</Application>
  <PresentationFormat>如螢幕大小 (4:3)</PresentationFormat>
  <Paragraphs>520</Paragraphs>
  <Slides>50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50</vt:i4>
      </vt:variant>
    </vt:vector>
  </HeadingPairs>
  <TitlesOfParts>
    <vt:vector size="51" baseType="lpstr">
      <vt:lpstr>Presentation on brainstorming</vt:lpstr>
      <vt:lpstr>Topic 1 Basic Programming Concepts</vt:lpstr>
      <vt:lpstr>PowerPoint 簡報</vt:lpstr>
      <vt:lpstr>PowerPoint 簡報</vt:lpstr>
      <vt:lpstr>Key Elements in a Computer</vt:lpstr>
      <vt:lpstr>PowerPoint 簡報</vt:lpstr>
      <vt:lpstr>PowerPoint 簡報</vt:lpstr>
      <vt:lpstr>What is a computer program?</vt:lpstr>
      <vt:lpstr>Job of a Programmer</vt:lpstr>
      <vt:lpstr>Machine Language</vt:lpstr>
      <vt:lpstr>PowerPoint 簡報</vt:lpstr>
      <vt:lpstr>Assembly Language</vt:lpstr>
      <vt:lpstr>PowerPoint 簡報</vt:lpstr>
      <vt:lpstr>Low-Level Languages</vt:lpstr>
      <vt:lpstr>High-Level Languages</vt:lpstr>
      <vt:lpstr>High-level Languages</vt:lpstr>
      <vt:lpstr>PowerPoint 簡報</vt:lpstr>
      <vt:lpstr>Example HLLs</vt:lpstr>
      <vt:lpstr>Your First Java Program</vt:lpstr>
      <vt:lpstr>PowerPoint 簡報</vt:lpstr>
      <vt:lpstr>HLL and compilation</vt:lpstr>
      <vt:lpstr>Java compilation process</vt:lpstr>
      <vt:lpstr>PowerPoint 簡報</vt:lpstr>
      <vt:lpstr>PowerPoint 簡報</vt:lpstr>
      <vt:lpstr>PowerPoint 簡報</vt:lpstr>
      <vt:lpstr>Java class library</vt:lpstr>
      <vt:lpstr>IDE for Java</vt:lpstr>
      <vt:lpstr>PowerPoint 簡報</vt:lpstr>
      <vt:lpstr>Java Program Structure</vt:lpstr>
      <vt:lpstr>PowerPoint 簡報</vt:lpstr>
      <vt:lpstr>PowerPoint 簡報</vt:lpstr>
      <vt:lpstr>A More Complex Java Program</vt:lpstr>
      <vt:lpstr>Variables</vt:lpstr>
      <vt:lpstr>PowerPoint 簡報</vt:lpstr>
      <vt:lpstr>Does it work???</vt:lpstr>
      <vt:lpstr>PowerPoint 簡報</vt:lpstr>
      <vt:lpstr>Recall that …</vt:lpstr>
      <vt:lpstr>Steps in Program Development</vt:lpstr>
      <vt:lpstr>PowerPoint 簡報</vt:lpstr>
      <vt:lpstr>Basic operations</vt:lpstr>
      <vt:lpstr>PowerPoint 簡報</vt:lpstr>
      <vt:lpstr>Flowchart Symbols</vt:lpstr>
      <vt:lpstr>PowerPoint 簡報</vt:lpstr>
      <vt:lpstr>The Structure Theorem</vt:lpstr>
      <vt:lpstr>Series of steps – Sequence</vt:lpstr>
      <vt:lpstr>Example</vt:lpstr>
      <vt:lpstr>Decision flow chart – Selection</vt:lpstr>
      <vt:lpstr>Example</vt:lpstr>
      <vt:lpstr>Looping flow chart – Repetition</vt:lpstr>
      <vt:lpstr>Example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Creativity Session</dc:title>
  <dc:creator>sm-lau</dc:creator>
  <cp:lastModifiedBy>sm-lau</cp:lastModifiedBy>
  <cp:revision>251</cp:revision>
  <cp:lastPrinted>1601-01-01T00:00:00Z</cp:lastPrinted>
  <dcterms:created xsi:type="dcterms:W3CDTF">2011-07-30T12:14:45Z</dcterms:created>
  <dcterms:modified xsi:type="dcterms:W3CDTF">2014-09-10T01:28:24Z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TC010184371033</vt:lpwstr>
  </property>
</Properties>
</file>