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9" r:id="rId2"/>
    <p:sldId id="325" r:id="rId3"/>
    <p:sldId id="401" r:id="rId4"/>
    <p:sldId id="400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49" r:id="rId16"/>
    <p:sldId id="424" r:id="rId17"/>
    <p:sldId id="426" r:id="rId18"/>
    <p:sldId id="427" r:id="rId19"/>
    <p:sldId id="428" r:id="rId20"/>
    <p:sldId id="439" r:id="rId21"/>
    <p:sldId id="437" r:id="rId22"/>
    <p:sldId id="438" r:id="rId23"/>
    <p:sldId id="451" r:id="rId24"/>
    <p:sldId id="452" r:id="rId25"/>
    <p:sldId id="429" r:id="rId26"/>
    <p:sldId id="430" r:id="rId27"/>
    <p:sldId id="431" r:id="rId28"/>
    <p:sldId id="432" r:id="rId29"/>
    <p:sldId id="433" r:id="rId30"/>
    <p:sldId id="434" r:id="rId31"/>
    <p:sldId id="436" r:id="rId32"/>
    <p:sldId id="435" r:id="rId33"/>
    <p:sldId id="440" r:id="rId34"/>
    <p:sldId id="441" r:id="rId35"/>
    <p:sldId id="446" r:id="rId36"/>
    <p:sldId id="444" r:id="rId37"/>
    <p:sldId id="447" r:id="rId38"/>
    <p:sldId id="448" r:id="rId39"/>
    <p:sldId id="442" r:id="rId40"/>
    <p:sldId id="450" r:id="rId41"/>
    <p:sldId id="295" r:id="rId4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33CC"/>
    <a:srgbClr val="FF9900"/>
    <a:srgbClr val="66FFFF"/>
    <a:srgbClr val="FF99FF"/>
    <a:srgbClr val="CC00FF"/>
    <a:srgbClr val="006600"/>
    <a:srgbClr val="00FFFF"/>
    <a:srgbClr val="FFFF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3" autoAdjust="0"/>
    <p:restoredTop sz="94679" autoAdjust="0"/>
  </p:normalViewPr>
  <p:slideViewPr>
    <p:cSldViewPr>
      <p:cViewPr varScale="1">
        <p:scale>
          <a:sx n="89" d="100"/>
          <a:sy n="89" d="100"/>
        </p:scale>
        <p:origin x="177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2.1–2.3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Variables, Data Types, Operators, and Expressions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2 – Concepts of Data Types and Operations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Identifiers Naming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772816"/>
            <a:ext cx="7128792" cy="4392488"/>
          </a:xfrm>
        </p:spPr>
        <p:txBody>
          <a:bodyPr/>
          <a:lstStyle/>
          <a:p>
            <a:r>
              <a:rPr lang="en-US" altLang="zh-HK" sz="2000" dirty="0" smtClean="0"/>
              <a:t>An identifier is a name for a variable, method, or class. </a:t>
            </a:r>
          </a:p>
          <a:p>
            <a:r>
              <a:rPr lang="en-US" altLang="zh-HK" sz="2000" dirty="0" smtClean="0"/>
              <a:t>Identifier naming rules:</a:t>
            </a:r>
          </a:p>
          <a:p>
            <a:pPr lvl="1"/>
            <a:r>
              <a:rPr lang="en-US" altLang="zh-HK" dirty="0" smtClean="0"/>
              <a:t>consists of </a:t>
            </a:r>
            <a:r>
              <a:rPr lang="en-US" altLang="zh-HK" dirty="0" smtClean="0">
                <a:solidFill>
                  <a:srgbClr val="0033CC"/>
                </a:solidFill>
              </a:rPr>
              <a:t>letters</a:t>
            </a:r>
            <a:r>
              <a:rPr lang="en-US" altLang="zh-HK" dirty="0" smtClean="0"/>
              <a:t> (a, b, …, A, B, …), </a:t>
            </a:r>
            <a:r>
              <a:rPr lang="en-US" altLang="zh-HK" dirty="0" smtClean="0">
                <a:solidFill>
                  <a:srgbClr val="7030A0"/>
                </a:solidFill>
              </a:rPr>
              <a:t>digits</a:t>
            </a:r>
            <a:r>
              <a:rPr lang="en-US" altLang="zh-HK" dirty="0" smtClean="0"/>
              <a:t> (0, 1, 2, …, 9), </a:t>
            </a:r>
            <a:r>
              <a:rPr lang="en-US" altLang="zh-HK" dirty="0" smtClean="0">
                <a:solidFill>
                  <a:srgbClr val="006600"/>
                </a:solidFill>
              </a:rPr>
              <a:t>underscore</a:t>
            </a:r>
            <a:r>
              <a:rPr lang="en-US" altLang="zh-HK" dirty="0" smtClean="0"/>
              <a:t> (_), and </a:t>
            </a:r>
            <a:r>
              <a:rPr lang="en-US" altLang="zh-HK" dirty="0" smtClean="0">
                <a:solidFill>
                  <a:srgbClr val="CC00FF"/>
                </a:solidFill>
              </a:rPr>
              <a:t>dollar</a:t>
            </a:r>
            <a:r>
              <a:rPr lang="en-US" altLang="zh-HK" dirty="0" smtClean="0"/>
              <a:t> sign ($). </a:t>
            </a:r>
          </a:p>
          <a:p>
            <a:pPr lvl="1"/>
            <a:r>
              <a:rPr lang="en-US" altLang="zh-HK" dirty="0" smtClean="0"/>
              <a:t>does not begin with a digit </a:t>
            </a:r>
          </a:p>
          <a:p>
            <a:pPr lvl="1"/>
            <a:r>
              <a:rPr lang="en-US" altLang="zh-HK" dirty="0" smtClean="0"/>
              <a:t>does not contain any spaces</a:t>
            </a:r>
          </a:p>
          <a:p>
            <a:pPr lvl="1"/>
            <a:r>
              <a:rPr lang="en-US" altLang="zh-HK" dirty="0" smtClean="0"/>
              <a:t>cannot be a reserved word, such as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HK" dirty="0" smtClean="0"/>
              <a:t>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HK" dirty="0" smtClean="0"/>
              <a:t>,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dirty="0" smtClean="0"/>
              <a:t>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HK" dirty="0" smtClean="0"/>
              <a:t>, …</a:t>
            </a:r>
          </a:p>
          <a:p>
            <a:pPr lvl="1"/>
            <a:r>
              <a:rPr lang="en-US" altLang="zh-HK" dirty="0" smtClean="0"/>
              <a:t>are case-sensitive, thus,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zh-HK" dirty="0" smtClean="0"/>
              <a:t> and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zh-HK" dirty="0" smtClean="0"/>
              <a:t> are two different identifiers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7054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Java Reserved Words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57231"/>
              </p:ext>
            </p:extLst>
          </p:nvPr>
        </p:nvGraphicFramePr>
        <p:xfrm>
          <a:off x="323528" y="1808252"/>
          <a:ext cx="7920882" cy="37089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72209"/>
                <a:gridCol w="1296144"/>
                <a:gridCol w="1512168"/>
                <a:gridCol w="1480164"/>
                <a:gridCol w="1760197"/>
              </a:tblGrid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abstract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continue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for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new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switch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assert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default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goto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package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synchronized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boolean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do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if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private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this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break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double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implements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protected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throw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byte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else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public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throws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case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enum</a:t>
                      </a:r>
                      <a:endParaRPr lang="zh-HK" altLang="en-US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instanceof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return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transient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catch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extends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int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short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try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char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final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interface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static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void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finally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long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strictfp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volatile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const </a:t>
                      </a:r>
                      <a:r>
                        <a:rPr lang="en-US" altLang="zh-TW" sz="1600" dirty="0" smtClean="0"/>
                        <a:t>(not used)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float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native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super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while</a:t>
                      </a:r>
                      <a:endParaRPr lang="zh-TW" altLang="en-US" sz="1800" dirty="0"/>
                    </a:p>
                  </a:txBody>
                  <a:tcPr marL="91430" marR="91430" marT="45727" marB="45727"/>
                </a:tc>
              </a:tr>
            </a:tbl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26620" y="5733256"/>
            <a:ext cx="4032250" cy="92333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NOTE: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true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 , 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false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null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 are predefined values, thus cannot be used as identifiers.</a:t>
            </a:r>
          </a:p>
        </p:txBody>
      </p:sp>
    </p:spTree>
    <p:extLst>
      <p:ext uri="{BB962C8B-B14F-4D97-AF65-F5344CB8AC3E}">
        <p14:creationId xmlns:p14="http://schemas.microsoft.com/office/powerpoint/2010/main" val="42544076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Hey, you tell me…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graphicFrame>
        <p:nvGraphicFramePr>
          <p:cNvPr id="7" name="Group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085115"/>
              </p:ext>
            </p:extLst>
          </p:nvPr>
        </p:nvGraphicFramePr>
        <p:xfrm>
          <a:off x="4788024" y="1582950"/>
          <a:ext cx="4032447" cy="4798378"/>
        </p:xfrm>
        <a:graphic>
          <a:graphicData uri="http://schemas.openxmlformats.org/drawingml/2006/table">
            <a:tbl>
              <a:tblPr/>
              <a:tblGrid>
                <a:gridCol w="1690970"/>
                <a:gridCol w="1045333"/>
                <a:gridCol w="1296144"/>
              </a:tblGrid>
              <a:tr h="339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3id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o_no_o_no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00_go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start*it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_yes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1_i_am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one_i_aren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Unicode MS"/>
                          <a:ea typeface="Arial Unicode MS" pitchFamily="34" charset="-120"/>
                          <a:cs typeface="Arial Unicode MS" pitchFamily="34" charset="-120"/>
                        </a:rPr>
                        <a:t>’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me_to-2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8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xyShould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9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$credit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5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valid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  <a:sym typeface="Symbol" pitchFamily="18" charset="2"/>
                        </a:rPr>
                        <a:t>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" charset="0"/>
                        </a:rPr>
                        <a:t> invalid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7D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971600" y="1628800"/>
            <a:ext cx="3672408" cy="4536504"/>
          </a:xfrm>
        </p:spPr>
        <p:txBody>
          <a:bodyPr/>
          <a:lstStyle/>
          <a:p>
            <a:pPr marL="174625" lvl="1" indent="-174625"/>
            <a:r>
              <a:rPr lang="en-US" altLang="zh-HK" dirty="0" smtClean="0"/>
              <a:t>consists of </a:t>
            </a:r>
            <a:r>
              <a:rPr lang="en-US" altLang="zh-HK" dirty="0" smtClean="0">
                <a:solidFill>
                  <a:srgbClr val="0033CC"/>
                </a:solidFill>
              </a:rPr>
              <a:t>letters</a:t>
            </a:r>
            <a:r>
              <a:rPr lang="en-US" altLang="zh-HK" dirty="0" smtClean="0"/>
              <a:t> (a, b, …, A, B, …), </a:t>
            </a:r>
            <a:r>
              <a:rPr lang="en-US" altLang="zh-HK" dirty="0" smtClean="0">
                <a:solidFill>
                  <a:srgbClr val="7030A0"/>
                </a:solidFill>
              </a:rPr>
              <a:t>digits</a:t>
            </a:r>
            <a:r>
              <a:rPr lang="en-US" altLang="zh-HK" dirty="0" smtClean="0"/>
              <a:t> (0, 1, 2, …, 9), </a:t>
            </a:r>
            <a:r>
              <a:rPr lang="en-US" altLang="zh-HK" dirty="0" smtClean="0">
                <a:solidFill>
                  <a:srgbClr val="006600"/>
                </a:solidFill>
              </a:rPr>
              <a:t>underscore</a:t>
            </a:r>
            <a:r>
              <a:rPr lang="en-US" altLang="zh-HK" dirty="0" smtClean="0"/>
              <a:t> (_), and </a:t>
            </a:r>
            <a:r>
              <a:rPr lang="en-US" altLang="zh-HK" dirty="0" smtClean="0">
                <a:solidFill>
                  <a:srgbClr val="CC00FF"/>
                </a:solidFill>
              </a:rPr>
              <a:t>dollar</a:t>
            </a:r>
            <a:r>
              <a:rPr lang="en-US" altLang="zh-HK" dirty="0" smtClean="0"/>
              <a:t> sign ($). </a:t>
            </a:r>
          </a:p>
          <a:p>
            <a:pPr marL="174625" lvl="1" indent="-174625"/>
            <a:r>
              <a:rPr lang="en-US" altLang="zh-HK" dirty="0" smtClean="0"/>
              <a:t>does not begin with a digit</a:t>
            </a:r>
          </a:p>
          <a:p>
            <a:pPr marL="174625" lvl="1" indent="-174625"/>
            <a:r>
              <a:rPr lang="en-US" altLang="zh-HK" dirty="0" smtClean="0"/>
              <a:t>does not contain any spaces.</a:t>
            </a:r>
          </a:p>
          <a:p>
            <a:pPr marL="174625" lvl="1" indent="-174625"/>
            <a:r>
              <a:rPr lang="en-US" altLang="zh-HK" dirty="0" smtClean="0"/>
              <a:t>cannot be a reserved word, such as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HK" dirty="0" smtClean="0"/>
              <a:t>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HK" dirty="0" smtClean="0"/>
              <a:t>,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dirty="0" smtClean="0"/>
              <a:t>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HK" dirty="0" smtClean="0"/>
              <a:t>, …</a:t>
            </a:r>
          </a:p>
          <a:p>
            <a:pPr marL="174625" lvl="1" indent="-174625"/>
            <a:r>
              <a:rPr lang="en-US" altLang="zh-HK" dirty="0" smtClean="0"/>
              <a:t>are case-sensitive, thus,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zh-HK" dirty="0" smtClean="0"/>
              <a:t> and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zh-HK" dirty="0" smtClean="0"/>
              <a:t> are two different identifiers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34293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Meaningful </a:t>
            </a:r>
            <a:r>
              <a:rPr lang="en-US" altLang="zh-HK" dirty="0" smtClean="0"/>
              <a:t>names please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748408"/>
          </a:xfrm>
        </p:spPr>
        <p:txBody>
          <a:bodyPr/>
          <a:lstStyle/>
          <a:p>
            <a:r>
              <a:rPr lang="en-US" altLang="zh-HK" dirty="0" smtClean="0"/>
              <a:t>Choose variable names that are meaningful, for example:</a:t>
            </a:r>
          </a:p>
          <a:p>
            <a:pPr marL="0" indent="0">
              <a:buNone/>
            </a:pPr>
            <a:r>
              <a:rPr lang="en-US" altLang="zh-HK" dirty="0"/>
              <a:t>	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price *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15640" y="3500438"/>
            <a:ext cx="7416800" cy="1398587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 Unicode MS" pitchFamily="34" charset="-120"/>
              </a:rPr>
              <a:t>Obviously, this statement is much better than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 Unicode MS" pitchFamily="34" charset="-120"/>
              </a:rPr>
              <a:t>	</a:t>
            </a:r>
            <a:r>
              <a:rPr kumimoji="1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Arial Unicode MS" pitchFamily="34" charset="-120"/>
              </a:rPr>
              <a:t>a = b * c;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 Unicode MS" pitchFamily="34" charset="-120"/>
              </a:rPr>
              <a:t>Why?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5400000" flipH="1">
            <a:off x="1198984" y="2696369"/>
            <a:ext cx="852487" cy="733425"/>
          </a:xfrm>
          <a:custGeom>
            <a:avLst/>
            <a:gdLst>
              <a:gd name="T0" fmla="*/ 948505176 w 21600"/>
              <a:gd name="T1" fmla="*/ 0 h 21600"/>
              <a:gd name="T2" fmla="*/ 569078762 w 21600"/>
              <a:gd name="T3" fmla="*/ 281863173 h 21600"/>
              <a:gd name="T4" fmla="*/ 0 w 21600"/>
              <a:gd name="T5" fmla="*/ 704696641 h 21600"/>
              <a:gd name="T6" fmla="*/ 569078762 w 21600"/>
              <a:gd name="T7" fmla="*/ 845589553 h 21600"/>
              <a:gd name="T8" fmla="*/ 1138157525 w 21600"/>
              <a:gd name="T9" fmla="*/ 587215029 h 21600"/>
              <a:gd name="T10" fmla="*/ 1327870613 w 21600"/>
              <a:gd name="T11" fmla="*/ 28186317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337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Naming convention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 smtClean="0"/>
              <a:t>“By convention” means that it is a habit and common practice among Java programmers.</a:t>
            </a:r>
          </a:p>
          <a:p>
            <a:r>
              <a:rPr lang="en-US" altLang="zh-HK" sz="2000" dirty="0" smtClean="0"/>
              <a:t>By convention, class names begin with a Capital first letter and have a Capital letter for every word in the class name:</a:t>
            </a:r>
          </a:p>
          <a:p>
            <a:pPr marL="0" indent="0" algn="ctr">
              <a:buNone/>
            </a:pP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FullTimeStudent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SmartPhone</a:t>
            </a:r>
            <a:endParaRPr lang="en-US" altLang="zh-H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sz="2000" dirty="0" smtClean="0"/>
              <a:t>By convention, variable and method names begin with a lower-case first letter and have a capital first letter for every other word in the name:</a:t>
            </a:r>
          </a:p>
          <a:p>
            <a:pPr marL="0" indent="0" algn="ctr">
              <a:buNone/>
            </a:pP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findSum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08102" y="5673442"/>
            <a:ext cx="4032250" cy="707886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Don’t worry! We will explain what a method is later.</a:t>
            </a:r>
          </a:p>
        </p:txBody>
      </p:sp>
    </p:spTree>
    <p:extLst>
      <p:ext uri="{BB962C8B-B14F-4D97-AF65-F5344CB8AC3E}">
        <p14:creationId xmlns:p14="http://schemas.microsoft.com/office/powerpoint/2010/main" val="14441981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Constants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 constant is an identifier similar to a variable except that its value cannot be changed.</a:t>
            </a:r>
          </a:p>
          <a:p>
            <a:r>
              <a:rPr lang="en-US" altLang="zh-HK" dirty="0" smtClean="0"/>
              <a:t>Use the keyword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HK" dirty="0" smtClean="0"/>
              <a:t> to declare a constant.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final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MAX=100;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double PI=3.14;</a:t>
            </a:r>
            <a:endParaRPr lang="en-US" altLang="zh-HK" sz="2000" dirty="0"/>
          </a:p>
          <a:p>
            <a:r>
              <a:rPr lang="en-US" altLang="zh-HK" dirty="0" smtClean="0"/>
              <a:t>The statement below is invalid: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MAX*2;</a:t>
            </a:r>
            <a:endParaRPr lang="en-US" altLang="zh-H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dirty="0" smtClean="0"/>
              <a:t>By convention, constants have a name with all UPPER-CASE letters.</a:t>
            </a:r>
            <a:endParaRPr lang="en-US" altLang="zh-HK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404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417646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Data Types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963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100336"/>
          </a:xfrm>
        </p:spPr>
        <p:txBody>
          <a:bodyPr/>
          <a:lstStyle/>
          <a:p>
            <a:r>
              <a:rPr lang="en-US" altLang="zh-HK" dirty="0" smtClean="0"/>
              <a:t>Remember, when declaring a variable, both </a:t>
            </a:r>
            <a:r>
              <a:rPr lang="en-US" altLang="zh-HK" u="sng" dirty="0" smtClean="0">
                <a:solidFill>
                  <a:srgbClr val="0033CC"/>
                </a:solidFill>
              </a:rPr>
              <a:t>variables names</a:t>
            </a:r>
            <a:r>
              <a:rPr lang="en-US" altLang="zh-HK" dirty="0" smtClean="0">
                <a:solidFill>
                  <a:srgbClr val="0033CC"/>
                </a:solidFill>
              </a:rPr>
              <a:t> </a:t>
            </a:r>
            <a:r>
              <a:rPr lang="en-US" altLang="zh-HK" dirty="0" smtClean="0"/>
              <a:t>and </a:t>
            </a:r>
            <a:r>
              <a:rPr lang="en-US" altLang="zh-HK" u="sng" dirty="0" smtClean="0">
                <a:solidFill>
                  <a:srgbClr val="7030A0"/>
                </a:solidFill>
              </a:rPr>
              <a:t>data types</a:t>
            </a:r>
            <a:r>
              <a:rPr lang="en-US" altLang="zh-HK" dirty="0" smtClean="0">
                <a:solidFill>
                  <a:srgbClr val="7030A0"/>
                </a:solidFill>
              </a:rPr>
              <a:t> </a:t>
            </a:r>
            <a:r>
              <a:rPr lang="en-US" altLang="zh-HK" dirty="0" smtClean="0"/>
              <a:t>are needed.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63581"/>
            <a:ext cx="4906591" cy="404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67544" y="3501008"/>
            <a:ext cx="3096344" cy="7078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But…what data types are available in Java?</a:t>
            </a:r>
          </a:p>
        </p:txBody>
      </p:sp>
    </p:spTree>
    <p:extLst>
      <p:ext uri="{BB962C8B-B14F-4D97-AF65-F5344CB8AC3E}">
        <p14:creationId xmlns:p14="http://schemas.microsoft.com/office/powerpoint/2010/main" val="605176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Primitive Data Types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755576" y="1916832"/>
            <a:ext cx="122413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Data Type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79712" y="1916832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Size (bytes)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19872" y="1916832"/>
            <a:ext cx="518457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Range of Values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5576" y="2424790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boolean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1979712" y="2424790"/>
            <a:ext cx="6624736" cy="356138"/>
            <a:chOff x="1979712" y="2424790"/>
            <a:chExt cx="6624736" cy="356138"/>
          </a:xfrm>
        </p:grpSpPr>
        <p:sp>
          <p:nvSpPr>
            <p:cNvPr id="13" name="矩形 12"/>
            <p:cNvSpPr/>
            <p:nvPr/>
          </p:nvSpPr>
          <p:spPr bwMode="auto">
            <a:xfrm>
              <a:off x="1979712" y="2424790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19872" y="2424790"/>
              <a:ext cx="5184576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true, false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755576" y="2787570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char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1979712" y="2787570"/>
            <a:ext cx="6624736" cy="356138"/>
            <a:chOff x="1979712" y="2787570"/>
            <a:chExt cx="6624736" cy="356138"/>
          </a:xfrm>
        </p:grpSpPr>
        <p:sp>
          <p:nvSpPr>
            <p:cNvPr id="16" name="矩形 15"/>
            <p:cNvSpPr/>
            <p:nvPr/>
          </p:nvSpPr>
          <p:spPr bwMode="auto">
            <a:xfrm>
              <a:off x="1979712" y="2787570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1800" dirty="0">
                  <a:solidFill>
                    <a:schemeClr val="bg2"/>
                  </a:solidFill>
                  <a:latin typeface="Arial" charset="0"/>
                </a:rPr>
                <a:t>2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419872" y="2787570"/>
              <a:ext cx="5184576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‘\u0000’ to ‘\</a:t>
              </a:r>
              <a:r>
                <a:rPr kumimoji="0" lang="en-US" altLang="zh-HK" sz="18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uFFFF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’ (0 to 65536)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755576" y="3143708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byte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1979712" y="3143708"/>
            <a:ext cx="6624736" cy="356138"/>
            <a:chOff x="1979712" y="3143708"/>
            <a:chExt cx="6624736" cy="356138"/>
          </a:xfrm>
        </p:grpSpPr>
        <p:sp>
          <p:nvSpPr>
            <p:cNvPr id="19" name="矩形 18"/>
            <p:cNvSpPr/>
            <p:nvPr/>
          </p:nvSpPr>
          <p:spPr bwMode="auto">
            <a:xfrm>
              <a:off x="1979712" y="3143708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256076" y="3143708"/>
              <a:ext cx="3348372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-128 to +127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419872" y="3143708"/>
              <a:ext cx="1836204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-2</a:t>
              </a:r>
              <a:r>
                <a:rPr kumimoji="0" lang="en-US" altLang="zh-HK" sz="1800" b="0" i="0" u="none" strike="noStrike" cap="none" normalizeH="0" baseline="30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7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 to +2</a:t>
              </a:r>
              <a:r>
                <a:rPr lang="en-US" altLang="zh-HK" sz="1800" baseline="30000" dirty="0">
                  <a:solidFill>
                    <a:schemeClr val="bg2"/>
                  </a:solidFill>
                  <a:latin typeface="Arial" charset="0"/>
                </a:rPr>
                <a:t>7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-1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755576" y="3499846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short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1979712" y="3499846"/>
            <a:ext cx="6624736" cy="356138"/>
            <a:chOff x="1979712" y="3499846"/>
            <a:chExt cx="6624736" cy="356138"/>
          </a:xfrm>
        </p:grpSpPr>
        <p:sp>
          <p:nvSpPr>
            <p:cNvPr id="23" name="矩形 22"/>
            <p:cNvSpPr/>
            <p:nvPr/>
          </p:nvSpPr>
          <p:spPr bwMode="auto">
            <a:xfrm>
              <a:off x="1979712" y="3499846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2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256076" y="3499846"/>
              <a:ext cx="3348372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-32768 to +32767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419872" y="3499846"/>
              <a:ext cx="1836204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15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 to +2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15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-1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755576" y="3855984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979712" y="3855984"/>
            <a:ext cx="6624736" cy="356138"/>
            <a:chOff x="1979712" y="3855984"/>
            <a:chExt cx="6624736" cy="356138"/>
          </a:xfrm>
        </p:grpSpPr>
        <p:sp>
          <p:nvSpPr>
            <p:cNvPr id="27" name="矩形 26"/>
            <p:cNvSpPr/>
            <p:nvPr/>
          </p:nvSpPr>
          <p:spPr bwMode="auto">
            <a:xfrm>
              <a:off x="1979712" y="3855984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4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419872" y="3855984"/>
              <a:ext cx="1836204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HK" sz="1800" dirty="0">
                  <a:solidFill>
                    <a:schemeClr val="bg2"/>
                  </a:solidFill>
                  <a:latin typeface="Arial" charset="0"/>
                </a:rPr>
                <a:t>-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31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 </a:t>
              </a:r>
              <a:r>
                <a:rPr lang="en-US" altLang="zh-HK" sz="1800" dirty="0">
                  <a:solidFill>
                    <a:schemeClr val="bg2"/>
                  </a:solidFill>
                  <a:latin typeface="Arial" charset="0"/>
                </a:rPr>
                <a:t>to +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31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-1</a:t>
              </a:r>
              <a:endParaRPr lang="zh-HK" altLang="en-US" sz="18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56076" y="3855984"/>
              <a:ext cx="3348372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-2147483648 to +2147483647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矩形 29"/>
          <p:cNvSpPr/>
          <p:nvPr/>
        </p:nvSpPr>
        <p:spPr bwMode="auto">
          <a:xfrm>
            <a:off x="755576" y="4212122"/>
            <a:ext cx="1224136" cy="657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long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979712" y="4212122"/>
            <a:ext cx="6624736" cy="657038"/>
            <a:chOff x="1979712" y="4212122"/>
            <a:chExt cx="6624736" cy="657038"/>
          </a:xfrm>
        </p:grpSpPr>
        <p:sp>
          <p:nvSpPr>
            <p:cNvPr id="31" name="矩形 30"/>
            <p:cNvSpPr/>
            <p:nvPr/>
          </p:nvSpPr>
          <p:spPr bwMode="auto">
            <a:xfrm>
              <a:off x="1979712" y="4212122"/>
              <a:ext cx="1440160" cy="6570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8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56076" y="4212122"/>
              <a:ext cx="3348372" cy="6570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-9223372036854775808</a:t>
              </a:r>
              <a:r>
                <a:rPr kumimoji="0" lang="en-US" altLang="zh-HK" sz="1800" b="0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 to</a:t>
              </a:r>
            </a:p>
            <a:p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+9223372036854775807</a:t>
              </a:r>
              <a:endParaRPr lang="en-US" altLang="zh-HK" sz="18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419872" y="4212122"/>
              <a:ext cx="1836204" cy="6570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63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 to +2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63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-1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矩形 33"/>
          <p:cNvSpPr/>
          <p:nvPr/>
        </p:nvSpPr>
        <p:spPr bwMode="auto">
          <a:xfrm>
            <a:off x="755576" y="4869160"/>
            <a:ext cx="1224136" cy="356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float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979712" y="4869160"/>
            <a:ext cx="6624736" cy="356138"/>
            <a:chOff x="1979712" y="4869160"/>
            <a:chExt cx="6624736" cy="356138"/>
          </a:xfrm>
        </p:grpSpPr>
        <p:sp>
          <p:nvSpPr>
            <p:cNvPr id="35" name="矩形 34"/>
            <p:cNvSpPr/>
            <p:nvPr/>
          </p:nvSpPr>
          <p:spPr bwMode="auto">
            <a:xfrm>
              <a:off x="1979712" y="4869160"/>
              <a:ext cx="1440160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4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419872" y="4869160"/>
              <a:ext cx="5184576" cy="3561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-3.4028235x10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38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 to +3.4028235x10</a:t>
              </a:r>
              <a:r>
                <a:rPr lang="en-US" altLang="zh-HK" sz="1800" baseline="30000" dirty="0" smtClean="0">
                  <a:solidFill>
                    <a:schemeClr val="bg2"/>
                  </a:solidFill>
                  <a:latin typeface="Arial" charset="0"/>
                </a:rPr>
                <a:t>38</a:t>
              </a:r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 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" name="矩形 40"/>
          <p:cNvSpPr/>
          <p:nvPr/>
        </p:nvSpPr>
        <p:spPr bwMode="auto">
          <a:xfrm>
            <a:off x="755576" y="5225298"/>
            <a:ext cx="1224136" cy="657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double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1979712" y="5225298"/>
            <a:ext cx="6624736" cy="657038"/>
            <a:chOff x="1979712" y="5225298"/>
            <a:chExt cx="6624736" cy="657038"/>
          </a:xfrm>
        </p:grpSpPr>
        <p:sp>
          <p:nvSpPr>
            <p:cNvPr id="42" name="矩形 41"/>
            <p:cNvSpPr/>
            <p:nvPr/>
          </p:nvSpPr>
          <p:spPr bwMode="auto">
            <a:xfrm>
              <a:off x="1979712" y="5225298"/>
              <a:ext cx="1440160" cy="6570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8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9872" y="5225298"/>
              <a:ext cx="5184576" cy="6570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-1.79769313486231570x10</a:t>
              </a:r>
              <a:r>
                <a:rPr kumimoji="0" lang="en-US" altLang="zh-HK" sz="1800" b="0" i="0" u="none" strike="noStrike" cap="none" normalizeH="0" baseline="30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308</a:t>
              </a:r>
              <a:r>
                <a:rPr kumimoji="0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 to </a:t>
              </a:r>
            </a:p>
            <a:p>
              <a:r>
                <a:rPr lang="en-US" altLang="zh-HK" sz="1800" dirty="0" smtClean="0">
                  <a:solidFill>
                    <a:schemeClr val="bg2"/>
                  </a:solidFill>
                  <a:latin typeface="Arial" charset="0"/>
                </a:rPr>
                <a:t>+1.79</a:t>
              </a:r>
              <a:r>
                <a:rPr lang="en-US" altLang="zh-HK" sz="1800" dirty="0">
                  <a:solidFill>
                    <a:schemeClr val="bg2"/>
                  </a:solidFill>
                  <a:latin typeface="Arial" charset="0"/>
                </a:rPr>
                <a:t>769313486231570x10</a:t>
              </a:r>
              <a:r>
                <a:rPr lang="en-US" altLang="zh-HK" sz="1800" baseline="30000" dirty="0">
                  <a:solidFill>
                    <a:schemeClr val="bg2"/>
                  </a:solidFill>
                  <a:latin typeface="Arial" charset="0"/>
                </a:rPr>
                <a:t>308</a:t>
              </a:r>
              <a:endParaRPr kumimoji="0" lang="zh-HK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112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Overflow Problem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4897437" cy="46799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 type="none" w="lg" len="lg"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public class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TooLarge</a:t>
            </a: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public static void main(String [ ]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a, b,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ans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a = 2000000000;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b = 2000000000;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ans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= a + b;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("a = " + a);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("b = " + b);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(“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ans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= " +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ans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0" y="2636912"/>
            <a:ext cx="3600016" cy="1367780"/>
          </a:xfrm>
          <a:prstGeom prst="rect">
            <a:avLst/>
          </a:prstGeom>
          <a:solidFill>
            <a:srgbClr val="000000"/>
          </a:solidFill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c:\javaeg&gt; java </a:t>
            </a:r>
            <a:r>
              <a:rPr kumimoji="1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TooLarge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 = 2000000000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b = 2000000000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ans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= -294967296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148064" y="5262299"/>
            <a:ext cx="3096344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How can the problem be solved?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23836" y="4220524"/>
            <a:ext cx="3096344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ctr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The answer is wrong!</a:t>
            </a:r>
          </a:p>
          <a:p>
            <a:pPr algn="ctr" eaLnBrk="1" hangingPunct="1"/>
            <a:r>
              <a:rPr lang="en-US" altLang="zh-TW" sz="2400" dirty="0" smtClean="0">
                <a:solidFill>
                  <a:srgbClr val="000000"/>
                </a:solidFill>
                <a:ea typeface="新細明體" charset="-12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52421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417646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Variables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48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HK" dirty="0" smtClean="0"/>
              <a:t> Data Type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Example, 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	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'F';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alpha =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\u03b1';    // the </a:t>
            </a:r>
            <a:r>
              <a:rPr lang="en-US" altLang="zh-HK" sz="2000" dirty="0" smtClean="0">
                <a:sym typeface="Symbol"/>
              </a:rPr>
              <a:t></a:t>
            </a:r>
            <a:endParaRPr lang="en-US" altLang="zh-H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dirty="0" smtClean="0"/>
              <a:t>\u specifies a </a:t>
            </a:r>
            <a:r>
              <a:rPr lang="en-US" altLang="zh-H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US" altLang="zh-HK" dirty="0" smtClean="0"/>
              <a:t> character. </a:t>
            </a:r>
          </a:p>
          <a:p>
            <a:r>
              <a:rPr lang="en-US" altLang="zh-HK" dirty="0" smtClean="0"/>
              <a:t>03b1 is the Unicode value of the </a:t>
            </a:r>
            <a:r>
              <a:rPr lang="en-US" altLang="zh-HK" dirty="0">
                <a:sym typeface="Symbol"/>
              </a:rPr>
              <a:t> </a:t>
            </a:r>
            <a:r>
              <a:rPr lang="en-US" altLang="zh-HK" dirty="0" smtClean="0"/>
              <a:t>character. </a:t>
            </a:r>
          </a:p>
          <a:p>
            <a:r>
              <a:rPr lang="en-US" altLang="zh-HK" dirty="0" smtClean="0"/>
              <a:t>Chinese, Japanese, etc. etc. characters are all included in the Unicode specification.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23635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Internal Representation of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200" dirty="0" smtClean="0"/>
              <a:t>A computer can only store numerical values (binary numbers), but not English letters nor other symbols. </a:t>
            </a:r>
          </a:p>
          <a:p>
            <a:r>
              <a:rPr lang="en-US" altLang="zh-HK" sz="2200" dirty="0" smtClean="0"/>
              <a:t>How does a computer store the letter ‘A’?</a:t>
            </a:r>
          </a:p>
          <a:p>
            <a:r>
              <a:rPr lang="en-US" altLang="zh-HK" sz="2200" dirty="0" smtClean="0"/>
              <a:t>‘</a:t>
            </a:r>
            <a:r>
              <a:rPr lang="en-US" altLang="zh-HK" sz="2200" b="1" dirty="0" smtClean="0">
                <a:solidFill>
                  <a:srgbClr val="FF0000"/>
                </a:solidFill>
              </a:rPr>
              <a:t>A</a:t>
            </a:r>
            <a:r>
              <a:rPr lang="en-US" altLang="zh-HK" sz="2200" dirty="0" smtClean="0"/>
              <a:t>’ is actually represented internally as the numerical value </a:t>
            </a:r>
            <a:r>
              <a:rPr lang="en-US" altLang="zh-HK" sz="2200" b="1" dirty="0" smtClean="0">
                <a:solidFill>
                  <a:srgbClr val="FF0000"/>
                </a:solidFill>
              </a:rPr>
              <a:t>65</a:t>
            </a:r>
            <a:r>
              <a:rPr lang="en-US" altLang="zh-HK" sz="2200" dirty="0" smtClean="0"/>
              <a:t>. </a:t>
            </a:r>
          </a:p>
          <a:p>
            <a:r>
              <a:rPr lang="en-US" altLang="zh-HK" sz="2200" dirty="0" smtClean="0"/>
              <a:t>Similarly, each other character or symbol has its corresponding data value, e.g. ‘+’ is 43, ‘a’ is 97. </a:t>
            </a:r>
          </a:p>
          <a:p>
            <a:r>
              <a:rPr lang="en-US" altLang="zh-HK" sz="2200" dirty="0" smtClean="0"/>
              <a:t>What are the integer representation of different characters?</a:t>
            </a:r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393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2" y="1628800"/>
            <a:ext cx="6355666" cy="46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15816" y="476672"/>
            <a:ext cx="6048672" cy="92333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The first 128 characters are defined in the ASCII table.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Unicode adopts the ASCII table.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Other characters  are further specified in Unicode. </a:t>
            </a:r>
          </a:p>
        </p:txBody>
      </p:sp>
    </p:spTree>
    <p:extLst>
      <p:ext uri="{BB962C8B-B14F-4D97-AF65-F5344CB8AC3E}">
        <p14:creationId xmlns:p14="http://schemas.microsoft.com/office/powerpoint/2010/main" val="819047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HK" dirty="0" smtClean="0"/>
              <a:t> Type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28800"/>
            <a:ext cx="6912768" cy="4608512"/>
          </a:xfrm>
        </p:spPr>
        <p:txBody>
          <a:bodyPr/>
          <a:lstStyle/>
          <a:p>
            <a:r>
              <a:rPr lang="en-US" altLang="zh-HK" dirty="0" smtClean="0"/>
              <a:t>What is a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HK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HK" dirty="0" smtClean="0"/>
              <a:t> is not a </a:t>
            </a:r>
            <a:r>
              <a:rPr lang="en-US" altLang="zh-HK" dirty="0"/>
              <a:t>primitive</a:t>
            </a:r>
            <a:r>
              <a:rPr lang="en-US" altLang="zh-HK" dirty="0" smtClean="0"/>
              <a:t> data type.</a:t>
            </a:r>
          </a:p>
          <a:p>
            <a:pPr lvl="1">
              <a:spcBef>
                <a:spcPts val="600"/>
              </a:spcBef>
            </a:pP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HK" dirty="0" smtClean="0"/>
              <a:t> is a </a:t>
            </a:r>
            <a:r>
              <a:rPr lang="en-US" altLang="zh-HK" b="1" dirty="0" smtClean="0">
                <a:solidFill>
                  <a:srgbClr val="0033CC"/>
                </a:solidFill>
              </a:rPr>
              <a:t>class</a:t>
            </a:r>
            <a:r>
              <a:rPr lang="en-US" altLang="zh-HK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zh-HK" dirty="0" smtClean="0"/>
              <a:t>We will let you know what a class is in Topic 4.</a:t>
            </a:r>
          </a:p>
          <a:p>
            <a:pPr lvl="1">
              <a:spcBef>
                <a:spcPts val="600"/>
              </a:spcBef>
            </a:pPr>
            <a:r>
              <a:rPr lang="en-US" altLang="zh-HK" dirty="0" smtClean="0"/>
              <a:t>We will talk about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HK" dirty="0" smtClean="0"/>
              <a:t> in detail later.</a:t>
            </a:r>
          </a:p>
          <a:p>
            <a:r>
              <a:rPr lang="en-US" altLang="zh-HK" dirty="0" smtClean="0"/>
              <a:t>Example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msg1 = "Welcome";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msg2 = "Java" + "Programming";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msg3 = 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"ITP" +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3914;</a:t>
            </a:r>
            <a:endParaRPr lang="en-US" altLang="zh-H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(msg1);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(msg2);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(msg3);</a:t>
            </a:r>
            <a:endParaRPr lang="en-US" altLang="zh-H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5868144" y="4869160"/>
            <a:ext cx="230704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Welcome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69297"/>
            <a:ext cx="4544698" cy="153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單箭頭接點 18"/>
          <p:cNvCxnSpPr/>
          <p:nvPr/>
        </p:nvCxnSpPr>
        <p:spPr bwMode="auto">
          <a:xfrm flipH="1">
            <a:off x="3275856" y="3933056"/>
            <a:ext cx="288032" cy="36004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>
            <a:off x="3851920" y="3933056"/>
            <a:ext cx="432048" cy="36004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59832" y="3665181"/>
            <a:ext cx="3384376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 is used to enclose a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charset="-120"/>
                <a:cs typeface="Courier New" panose="02070309020205020404" pitchFamily="49" charset="0"/>
              </a:rPr>
              <a:t>String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.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868144" y="4869160"/>
            <a:ext cx="230704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Welcome</a:t>
            </a:r>
          </a:p>
          <a:p>
            <a:r>
              <a:rPr lang="en-US" altLang="zh-HK" dirty="0" err="1" smtClean="0">
                <a:latin typeface="Arial Narrow" pitchFamily="34" charset="0"/>
              </a:rPr>
              <a:t>JavaProgramming</a:t>
            </a:r>
            <a:endParaRPr lang="en-US" altLang="zh-HK" dirty="0" smtClean="0">
              <a:latin typeface="Arial Narrow" pitchFamily="34" charset="0"/>
            </a:endParaRPr>
          </a:p>
          <a:p>
            <a:endParaRPr lang="zh-HK" altLang="en-US" dirty="0" smtClean="0">
              <a:latin typeface="Arial Narrow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868144" y="4869160"/>
            <a:ext cx="2307042" cy="120032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altLang="zh-HK" dirty="0" smtClean="0">
                <a:latin typeface="Arial Narrow" pitchFamily="34" charset="0"/>
              </a:rPr>
              <a:t>Welcome</a:t>
            </a:r>
          </a:p>
          <a:p>
            <a:r>
              <a:rPr lang="en-US" altLang="zh-HK" dirty="0" err="1" smtClean="0">
                <a:latin typeface="Arial Narrow" pitchFamily="34" charset="0"/>
              </a:rPr>
              <a:t>JavaProgramming</a:t>
            </a:r>
            <a:endParaRPr lang="en-US" altLang="zh-HK" dirty="0" smtClean="0">
              <a:latin typeface="Arial Narrow" pitchFamily="34" charset="0"/>
            </a:endParaRPr>
          </a:p>
          <a:p>
            <a:r>
              <a:rPr lang="en-US" altLang="zh-HK" dirty="0" smtClean="0">
                <a:latin typeface="Arial Narrow" pitchFamily="34" charset="0"/>
              </a:rPr>
              <a:t>ITP3914</a:t>
            </a:r>
            <a:endParaRPr lang="zh-HK" altLang="en-US" dirty="0" smtClean="0">
              <a:latin typeface="Arial Narrow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187624" y="5133092"/>
            <a:ext cx="3672408" cy="312132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187624" y="5477526"/>
            <a:ext cx="3672408" cy="343345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87624" y="5805264"/>
            <a:ext cx="3672408" cy="312132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6444208" y="4219347"/>
            <a:ext cx="577458" cy="1249977"/>
          </a:xfrm>
          <a:prstGeom prst="straightConnector1">
            <a:avLst/>
          </a:prstGeom>
          <a:ln>
            <a:solidFill>
              <a:srgbClr val="00FF00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60232" y="3862789"/>
            <a:ext cx="2307042" cy="64633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Oh! There is no space in between!!!!</a:t>
            </a:r>
          </a:p>
        </p:txBody>
      </p:sp>
    </p:spTree>
    <p:extLst>
      <p:ext uri="{BB962C8B-B14F-4D97-AF65-F5344CB8AC3E}">
        <p14:creationId xmlns:p14="http://schemas.microsoft.com/office/powerpoint/2010/main" val="11440122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27" grpId="0" animBg="1"/>
      <p:bldP spid="27" grpId="1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/>
          <a:p>
            <a:r>
              <a:rPr lang="en-US" altLang="zh-HK" dirty="0" smtClean="0"/>
              <a:t>Question: What is the output of the program?</a:t>
            </a:r>
          </a:p>
          <a:p>
            <a:pPr marL="358775" indent="0"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x=46;</a:t>
            </a:r>
          </a:p>
          <a:p>
            <a:pPr marL="358775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("2000" + x);</a:t>
            </a:r>
          </a:p>
          <a:p>
            <a:pPr marL="358775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Year=" + 2000 + x);</a:t>
            </a:r>
          </a:p>
          <a:p>
            <a:pPr marL="358775" indent="0">
              <a:spcBef>
                <a:spcPts val="600"/>
              </a:spcBef>
              <a:buNone/>
            </a:pP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H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Year=" 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H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 + x</a:t>
            </a:r>
            <a:r>
              <a:rPr lang="en-US" altLang="zh-H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H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HK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80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6696744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3 – Arithmetic Operators and Conversions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980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Arithmetic Operators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4293096"/>
            <a:ext cx="6912768" cy="1800200"/>
          </a:xfrm>
        </p:spPr>
        <p:txBody>
          <a:bodyPr/>
          <a:lstStyle/>
          <a:p>
            <a:r>
              <a:rPr lang="en-US" altLang="zh-HK" sz="2000" dirty="0" smtClean="0"/>
              <a:t>Unlike many other programming languages, Java does not provide operator for exponentiation.</a:t>
            </a:r>
          </a:p>
          <a:p>
            <a:r>
              <a:rPr lang="en-US" altLang="zh-HK" sz="2000" dirty="0" smtClean="0"/>
              <a:t>Instead, it must called using a method. For example, 4</a:t>
            </a:r>
            <a:r>
              <a:rPr lang="en-US" altLang="zh-HK" sz="2000" baseline="30000" dirty="0" smtClean="0"/>
              <a:t>3</a:t>
            </a:r>
          </a:p>
          <a:p>
            <a:pPr marL="0" indent="0" algn="ctr">
              <a:buNone/>
            </a:pP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H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zh-H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altLang="zh-HK" sz="2000" dirty="0" smtClean="0"/>
              <a:t> 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28299"/>
              </p:ext>
            </p:extLst>
          </p:nvPr>
        </p:nvGraphicFramePr>
        <p:xfrm>
          <a:off x="1475656" y="1844824"/>
          <a:ext cx="612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088232"/>
                <a:gridCol w="1440160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Operators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Operation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Example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Answer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Addition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12 + 4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16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Subtraction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12 –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*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Multiplication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12 *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48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/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Division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12 /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%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Modulus division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12 / 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1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Arithmetic Precedence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700808"/>
            <a:ext cx="6912768" cy="576064"/>
          </a:xfrm>
        </p:spPr>
        <p:txBody>
          <a:bodyPr/>
          <a:lstStyle/>
          <a:p>
            <a:r>
              <a:rPr lang="en-US" altLang="zh-HK" sz="2200" dirty="0" smtClean="0"/>
              <a:t>Some arithmetic operators act before others. </a:t>
            </a:r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 bwMode="auto">
              <a:xfrm>
                <a:off x="971600" y="4221088"/>
                <a:ext cx="73448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Clr>
                    <a:schemeClr val="bg1"/>
                  </a:buClr>
                  <a:buSzPct val="140000"/>
                  <a:buFontTx/>
                  <a:buBlip>
                    <a:blip r:embed="rId2"/>
                  </a:buBlip>
                  <a:defRPr sz="2400">
                    <a:solidFill>
                      <a:schemeClr val="bg2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200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085850" indent="-228600" algn="l" rtl="0" eaLnBrk="1" fontAlgn="base" hangingPunct="1">
                  <a:spcBef>
                    <a:spcPts val="12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80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428750" indent="-2286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1771650" indent="-2286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40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2288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6pPr>
                <a:lvl7pPr marL="26860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7pPr>
                <a:lvl8pPr marL="31432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8pPr>
                <a:lvl9pPr marL="360045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sz="1600">
                    <a:solidFill>
                      <a:schemeClr val="bg1"/>
                    </a:solidFill>
                    <a:latin typeface="+mn-lt"/>
                  </a:defRPr>
                </a:lvl9pPr>
              </a:lstStyle>
              <a:p>
                <a:r>
                  <a:rPr lang="en-US" altLang="zh-HK" sz="2200" kern="0" dirty="0" smtClean="0"/>
                  <a:t>Find the average of three variables </a:t>
                </a:r>
                <a:r>
                  <a:rPr lang="en-US" altLang="zh-HK" sz="2200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altLang="zh-HK" sz="2200" kern="0" dirty="0" smtClean="0"/>
                  <a:t>, </a:t>
                </a:r>
                <a:r>
                  <a:rPr lang="en-US" altLang="zh-HK" sz="2200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altLang="zh-HK" sz="2200" kern="0" dirty="0" smtClean="0"/>
                  <a:t>, and </a:t>
                </a:r>
                <a:r>
                  <a:rPr lang="en-US" altLang="zh-HK" sz="2200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altLang="zh-HK" sz="2200" kern="0" dirty="0" smtClean="0"/>
                  <a:t>.</a:t>
                </a:r>
              </a:p>
              <a:p>
                <a:pPr lvl="1"/>
                <a:r>
                  <a:rPr lang="en-US" altLang="zh-HK" sz="2200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+ b + c / 3</a:t>
                </a:r>
                <a:r>
                  <a:rPr lang="en-US" altLang="zh-HK" sz="2200" kern="0" dirty="0" smtClean="0"/>
                  <a:t>	</a:t>
                </a:r>
                <a:r>
                  <a:rPr lang="en-US" altLang="zh-HK" dirty="0">
                    <a:solidFill>
                      <a:srgbClr val="FF0000"/>
                    </a:solidFill>
                  </a:rPr>
                  <a:t>(WRONG! </a:t>
                </a:r>
                <a:r>
                  <a:rPr lang="en-US" altLang="zh-HK" dirty="0" smtClean="0">
                    <a:solidFill>
                      <a:srgbClr val="FF0000"/>
                    </a:solidFill>
                  </a:rPr>
                  <a:t> It </a:t>
                </a:r>
                <a:r>
                  <a:rPr lang="en-US" altLang="zh-HK" dirty="0">
                    <a:solidFill>
                      <a:srgbClr val="FF0000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H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HK" dirty="0">
                    <a:solidFill>
                      <a:srgbClr val="FF0000"/>
                    </a:solidFill>
                  </a:rPr>
                  <a:t>)</a:t>
                </a:r>
                <a:endParaRPr lang="en-US" altLang="zh-HK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HK" sz="2200" kern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 + b + c) / 3</a:t>
                </a:r>
                <a:r>
                  <a:rPr lang="en-US" altLang="zh-HK" sz="2200" kern="0" dirty="0" smtClean="0"/>
                  <a:t>	</a:t>
                </a:r>
                <a:r>
                  <a:rPr lang="en-US" altLang="zh-HK" dirty="0" smtClean="0">
                    <a:solidFill>
                      <a:srgbClr val="006600"/>
                    </a:solidFill>
                  </a:rPr>
                  <a:t>(</a:t>
                </a:r>
                <a:r>
                  <a:rPr lang="en-US" altLang="zh-HK" dirty="0">
                    <a:solidFill>
                      <a:srgbClr val="006600"/>
                    </a:solidFill>
                  </a:rPr>
                  <a:t>RIGHT! </a:t>
                </a:r>
                <a:r>
                  <a:rPr lang="en-US" altLang="zh-HK" dirty="0" smtClean="0">
                    <a:solidFill>
                      <a:srgbClr val="006600"/>
                    </a:solidFill>
                  </a:rPr>
                  <a:t> It </a:t>
                </a:r>
                <a:r>
                  <a:rPr lang="en-US" altLang="zh-HK" dirty="0">
                    <a:solidFill>
                      <a:srgbClr val="006600"/>
                    </a:solidFill>
                  </a:rPr>
                  <a:t>equals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HK" i="1">
                            <a:solidFill>
                              <a:srgbClr val="0066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HK" dirty="0">
                    <a:solidFill>
                      <a:srgbClr val="0066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21088"/>
                <a:ext cx="7344816" cy="1872208"/>
              </a:xfrm>
              <a:prstGeom prst="rect">
                <a:avLst/>
              </a:prstGeom>
              <a:blipFill rotWithShape="1">
                <a:blip r:embed="rId3"/>
                <a:stretch>
                  <a:fillRect t="-29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62559"/>
              </p:ext>
            </p:extLst>
          </p:nvPr>
        </p:nvGraphicFramePr>
        <p:xfrm>
          <a:off x="2612008" y="2348880"/>
          <a:ext cx="3256136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1960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2"/>
                          </a:solidFill>
                        </a:rPr>
                        <a:t>Precedence</a:t>
                      </a:r>
                      <a:endParaRPr lang="zh-HK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>
                          <a:solidFill>
                            <a:schemeClr val="bg2"/>
                          </a:solidFill>
                        </a:rPr>
                        <a:t>Operator</a:t>
                      </a:r>
                      <a:endParaRPr lang="zh-HK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(</a:t>
                      </a:r>
                      <a:r>
                        <a:rPr lang="en-US" altLang="zh-HK" baseline="0" dirty="0" smtClean="0"/>
                        <a:t> )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*  /  %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+  -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728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Arithmetic Conversions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556792"/>
            <a:ext cx="7560840" cy="4608512"/>
          </a:xfrm>
        </p:spPr>
        <p:txBody>
          <a:bodyPr/>
          <a:lstStyle/>
          <a:p>
            <a:r>
              <a:rPr lang="en-US" altLang="zh-HK" sz="2200" dirty="0" smtClean="0"/>
              <a:t>An arithmetic expression has a </a:t>
            </a:r>
            <a:r>
              <a:rPr lang="en-US" altLang="zh-HK" sz="2200" u="sng" dirty="0" smtClean="0">
                <a:solidFill>
                  <a:srgbClr val="0033CC"/>
                </a:solidFill>
              </a:rPr>
              <a:t>value</a:t>
            </a:r>
            <a:r>
              <a:rPr lang="en-US" altLang="zh-HK" sz="2200" dirty="0" smtClean="0">
                <a:solidFill>
                  <a:srgbClr val="0033CC"/>
                </a:solidFill>
              </a:rPr>
              <a:t> </a:t>
            </a:r>
            <a:r>
              <a:rPr lang="en-US" altLang="zh-HK" sz="2200" dirty="0" smtClean="0"/>
              <a:t>and a </a:t>
            </a:r>
            <a:r>
              <a:rPr lang="en-US" altLang="zh-HK" sz="2200" u="sng" dirty="0">
                <a:solidFill>
                  <a:srgbClr val="0033CC"/>
                </a:solidFill>
              </a:rPr>
              <a:t>data</a:t>
            </a:r>
            <a:r>
              <a:rPr lang="en-US" altLang="zh-HK" sz="2200" u="sng" dirty="0" smtClean="0"/>
              <a:t> </a:t>
            </a:r>
            <a:r>
              <a:rPr lang="en-US" altLang="zh-HK" sz="2200" u="sng" dirty="0">
                <a:solidFill>
                  <a:srgbClr val="0033CC"/>
                </a:solidFill>
              </a:rPr>
              <a:t>type</a:t>
            </a:r>
            <a:r>
              <a:rPr lang="en-US" altLang="zh-HK" sz="2200" dirty="0" smtClean="0"/>
              <a:t>. </a:t>
            </a:r>
          </a:p>
          <a:p>
            <a:pPr lvl="1"/>
            <a:r>
              <a:rPr lang="en-US" altLang="zh-HK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lvl="1"/>
            <a:r>
              <a:rPr lang="en-US" altLang="zh-HK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zh-H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HK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x*3–6</a:t>
            </a:r>
            <a:r>
              <a:rPr lang="en-US" altLang="zh-H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en-US" altLang="zh-HK" sz="2200" dirty="0" smtClean="0"/>
              <a:t>The expression  </a:t>
            </a:r>
            <a:r>
              <a:rPr lang="en-US" altLang="zh-HK" sz="2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x*3–6</a:t>
            </a:r>
            <a:r>
              <a:rPr lang="en-US" altLang="zh-HK" sz="2200" dirty="0" smtClean="0"/>
              <a:t>  has the value 9 of type </a:t>
            </a:r>
            <a:r>
              <a:rPr lang="en-US" altLang="zh-HK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200" dirty="0" smtClean="0"/>
              <a:t>. </a:t>
            </a:r>
          </a:p>
          <a:p>
            <a:r>
              <a:rPr lang="en-US" altLang="zh-HK" sz="2200" dirty="0" smtClean="0"/>
              <a:t>In the example above, all operands are </a:t>
            </a:r>
            <a:r>
              <a:rPr lang="en-US" altLang="zh-HK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200" dirty="0" smtClean="0"/>
              <a:t> and thus there is no problem. </a:t>
            </a:r>
          </a:p>
          <a:p>
            <a:r>
              <a:rPr lang="en-US" altLang="zh-HK" sz="2200" dirty="0" smtClean="0"/>
              <a:t>When an expression contains operands of different data types, </a:t>
            </a:r>
            <a:r>
              <a:rPr lang="en-US" altLang="zh-HK" sz="2200" u="sng" dirty="0" smtClean="0">
                <a:solidFill>
                  <a:srgbClr val="CC00FF"/>
                </a:solidFill>
              </a:rPr>
              <a:t>unification</a:t>
            </a:r>
            <a:r>
              <a:rPr lang="en-US" altLang="zh-HK" sz="2200" dirty="0" smtClean="0">
                <a:solidFill>
                  <a:srgbClr val="CC00FF"/>
                </a:solidFill>
              </a:rPr>
              <a:t> </a:t>
            </a:r>
            <a:r>
              <a:rPr lang="en-US" altLang="zh-HK" sz="2200" dirty="0" smtClean="0"/>
              <a:t>is needed, so that </a:t>
            </a:r>
            <a:br>
              <a:rPr lang="en-US" altLang="zh-HK" sz="2200" dirty="0" smtClean="0"/>
            </a:br>
            <a:r>
              <a:rPr lang="en-US" altLang="zh-HK" sz="2200" dirty="0" smtClean="0">
                <a:solidFill>
                  <a:srgbClr val="0033CC"/>
                </a:solidFill>
              </a:rPr>
              <a:t>the entire expression after evaluation has a particular data type</a:t>
            </a:r>
            <a:r>
              <a:rPr lang="en-US" altLang="zh-HK" sz="2200" dirty="0" smtClean="0"/>
              <a:t>. </a:t>
            </a:r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8459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3810000" cy="37941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Expression	Result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900113" y="3861048"/>
            <a:ext cx="5208587" cy="379413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Expression	Promotion	Result	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00113" y="4281736"/>
            <a:ext cx="5208587" cy="655637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3 / 2.0		3.0 / 2.0		1.5</a:t>
            </a:r>
          </a:p>
          <a:p>
            <a:pPr eaLnBrk="1" hangingPunct="1">
              <a:spcAft>
                <a:spcPct val="25000"/>
              </a:spcAft>
            </a:pPr>
            <a:r>
              <a:rPr lang="en-US" altLang="zh-TW" sz="16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mixed		double / double	double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709738" y="4470648"/>
            <a:ext cx="1066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3767138" y="4470648"/>
            <a:ext cx="8382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900113" y="2016125"/>
            <a:ext cx="3810000" cy="349250"/>
          </a:xfrm>
          <a:prstGeom prst="rect">
            <a:avLst/>
          </a:prstGeom>
          <a:solidFill>
            <a:srgbClr val="CC99FF">
              <a:alpha val="43921"/>
            </a:srgbClr>
          </a:solidFill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3 / 2		1 </a:t>
            </a:r>
            <a:r>
              <a:rPr lang="en-US" altLang="zh-TW" sz="1600" dirty="0" smtClean="0">
                <a:solidFill>
                  <a:srgbClr val="FF0000"/>
                </a:solidFill>
                <a:latin typeface="Tahoma" pitchFamily="34" charset="0"/>
                <a:ea typeface="新細明體" pitchFamily="18" charset="-120"/>
              </a:rPr>
              <a:t>(not 1.5 !!!)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900113" y="2473325"/>
            <a:ext cx="3811587" cy="34925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3.0 / 2.0		1.5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435600" y="2060848"/>
            <a:ext cx="3384550" cy="646331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Same data type in expression; no conversion needed. 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4716463" y="2205038"/>
            <a:ext cx="71913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4716463" y="2636838"/>
            <a:ext cx="719137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900113" y="2924178"/>
            <a:ext cx="7920037" cy="666750"/>
            <a:chOff x="567" y="2023"/>
            <a:chExt cx="4989" cy="420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567" y="2024"/>
              <a:ext cx="2401" cy="41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>
                <a:spcAft>
                  <a:spcPct val="25000"/>
                </a:spcAft>
              </a:pPr>
              <a:r>
                <a:rPr lang="en-US" altLang="zh-TW" sz="16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3 / 2.0		1.5</a:t>
              </a:r>
            </a:p>
            <a:p>
              <a:pPr eaLnBrk="1" hangingPunct="1">
                <a:spcAft>
                  <a:spcPct val="25000"/>
                </a:spcAft>
              </a:pPr>
              <a:r>
                <a:rPr lang="en-US" altLang="zh-TW" sz="16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3.0 / 2		1.5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424" y="2023"/>
              <a:ext cx="2132" cy="42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Data types not unified. Arithmetic conversions needed.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>
              <a:off x="2971" y="2251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endParaRPr kumimoji="1" lang="zh-HK" altLang="en-US" sz="2000" smtClean="0">
                <a:solidFill>
                  <a:srgbClr val="000000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900113" y="5085011"/>
            <a:ext cx="6375400" cy="1008062"/>
          </a:xfrm>
          <a:prstGeom prst="rect">
            <a:avLst/>
          </a:prstGeom>
          <a:solidFill>
            <a:srgbClr val="FF99CC">
              <a:alpha val="45882"/>
            </a:srgbClr>
          </a:solidFill>
          <a:ln w="25400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TW" sz="1800" smtClean="0">
                <a:solidFill>
                  <a:srgbClr val="0000FF"/>
                </a:solidFill>
                <a:latin typeface="Tahoma" pitchFamily="34" charset="0"/>
                <a:ea typeface="新細明體" pitchFamily="18" charset="-120"/>
              </a:rPr>
              <a:t>Promotion rule</a:t>
            </a:r>
            <a:r>
              <a:rPr kumimoji="0" lang="en-US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: When two different types are involved in an expression, the smaller type (fewer bits) is promoted to the larger type </a:t>
            </a:r>
            <a:r>
              <a:rPr kumimoji="0" lang="en-US" altLang="zh-TW" sz="1800" i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before</a:t>
            </a:r>
            <a:r>
              <a:rPr kumimoji="0" lang="en-US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the expression is evaluated.</a:t>
            </a:r>
            <a:endParaRPr lang="en-US" altLang="zh-TW" sz="180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435600" y="541674"/>
            <a:ext cx="3096344" cy="10156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Arithmetic conversions are performed by Java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8019527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Variables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Variables are storage spaces for your program to hold data values. </a:t>
            </a:r>
          </a:p>
          <a:p>
            <a:r>
              <a:rPr lang="en-US" altLang="zh-HK" dirty="0" smtClean="0"/>
              <a:t>Variables are being stored in the computer memory. </a:t>
            </a:r>
          </a:p>
          <a:p>
            <a:r>
              <a:rPr lang="en-US" altLang="zh-HK" dirty="0" smtClean="0"/>
              <a:t>Variables must be </a:t>
            </a:r>
            <a:r>
              <a:rPr lang="en-US" altLang="zh-HK" dirty="0" smtClean="0">
                <a:solidFill>
                  <a:srgbClr val="0033CC"/>
                </a:solidFill>
              </a:rPr>
              <a:t>declared</a:t>
            </a:r>
            <a:r>
              <a:rPr lang="en-US" altLang="zh-HK" dirty="0" smtClean="0"/>
              <a:t> (created):</a:t>
            </a:r>
          </a:p>
          <a:p>
            <a:pPr lvl="1"/>
            <a:r>
              <a:rPr lang="en-US" altLang="zh-HK" b="1" u="sng" dirty="0" smtClean="0">
                <a:solidFill>
                  <a:srgbClr val="7030A0"/>
                </a:solidFill>
              </a:rPr>
              <a:t>Type of data</a:t>
            </a:r>
            <a:r>
              <a:rPr lang="en-US" altLang="zh-HK" b="1" dirty="0" smtClean="0">
                <a:solidFill>
                  <a:srgbClr val="7030A0"/>
                </a:solidFill>
              </a:rPr>
              <a:t> </a:t>
            </a:r>
            <a:r>
              <a:rPr lang="en-US" altLang="zh-HK" dirty="0" smtClean="0"/>
              <a:t>to be stored inside</a:t>
            </a:r>
          </a:p>
          <a:p>
            <a:pPr lvl="1"/>
            <a:r>
              <a:rPr lang="en-US" altLang="zh-HK" b="1" u="sng" dirty="0">
                <a:solidFill>
                  <a:srgbClr val="7030A0"/>
                </a:solidFill>
              </a:rPr>
              <a:t>Name</a:t>
            </a:r>
            <a:r>
              <a:rPr lang="en-US" altLang="zh-HK" dirty="0"/>
              <a:t> of the variables</a:t>
            </a:r>
          </a:p>
          <a:p>
            <a:pPr lvl="1"/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9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Casting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680591"/>
            <a:ext cx="6912768" cy="2684513"/>
          </a:xfrm>
        </p:spPr>
        <p:txBody>
          <a:bodyPr/>
          <a:lstStyle/>
          <a:p>
            <a:r>
              <a:rPr lang="en-US" altLang="zh-HK" sz="2200" dirty="0" smtClean="0"/>
              <a:t>Casting converts a type to another explicitly.</a:t>
            </a:r>
          </a:p>
          <a:p>
            <a:r>
              <a:rPr lang="en-US" altLang="zh-HK" sz="2200" dirty="0" smtClean="0"/>
              <a:t>The target data type is put in parentheses () in front of the value being converted. </a:t>
            </a:r>
          </a:p>
          <a:p>
            <a:pPr marL="0" indent="0">
              <a:buNone/>
            </a:pP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HK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f=9.6f;</a:t>
            </a:r>
            <a:endParaRPr lang="en-US" altLang="zh-H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f;  //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now stores 9, no roundup</a:t>
            </a:r>
          </a:p>
          <a:p>
            <a:endParaRPr lang="zh-HK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5600" y="541674"/>
            <a:ext cx="3096344" cy="10156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Casting is specified by a Java programmer explicitly. 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115616" y="4656038"/>
            <a:ext cx="6912768" cy="1077218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rPr>
              <a:t>Be careful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rPr>
              <a:t>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rPr>
              <a:t>The value 9.6 is retrieved from 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rPr>
              <a:t> and converted to integer 9. The value stored inside 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1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rPr>
              <a:t>remains unchanged, i.e., 9.6.</a:t>
            </a:r>
          </a:p>
        </p:txBody>
      </p:sp>
    </p:spTree>
    <p:extLst>
      <p:ext uri="{BB962C8B-B14F-4D97-AF65-F5344CB8AC3E}">
        <p14:creationId xmlns:p14="http://schemas.microsoft.com/office/powerpoint/2010/main" val="3510258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Casting and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zh-HK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2251316"/>
            <a:ext cx="6912768" cy="4058004"/>
          </a:xfrm>
        </p:spPr>
        <p:txBody>
          <a:bodyPr/>
          <a:lstStyle/>
          <a:p>
            <a:r>
              <a:rPr lang="en-US" altLang="zh-HK" dirty="0" smtClean="0"/>
              <a:t>Recall that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HK" dirty="0" smtClean="0"/>
              <a:t> values are actually stored as integer values internally. </a:t>
            </a:r>
          </a:p>
          <a:p>
            <a:pPr marL="0" indent="0">
              <a:buNone/>
            </a:pP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('A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+ 1.8);</a:t>
            </a:r>
          </a:p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dirty="0"/>
              <a:t>has a </a:t>
            </a:r>
            <a:r>
              <a:rPr lang="en-US" altLang="zh-HK" dirty="0" smtClean="0"/>
              <a:t>numerical value 65. </a:t>
            </a:r>
          </a:p>
          <a:p>
            <a:r>
              <a:rPr lang="en-US" altLang="zh-HK" dirty="0" smtClean="0"/>
              <a:t>65 is converted to 65.0</a:t>
            </a:r>
          </a:p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+1.8) </a:t>
            </a:r>
            <a:r>
              <a:rPr lang="en-US" altLang="zh-HK" dirty="0" smtClean="0"/>
              <a:t>becomes (65.0 + 1.8), i.e. 66.8</a:t>
            </a:r>
          </a:p>
          <a:p>
            <a:r>
              <a:rPr lang="en-US" altLang="zh-HK" dirty="0" smtClean="0"/>
              <a:t>66.8 is casted to integer 66</a:t>
            </a:r>
          </a:p>
          <a:p>
            <a:r>
              <a:rPr lang="en-US" altLang="zh-HK" dirty="0" smtClean="0"/>
              <a:t>So,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HK" dirty="0" smtClean="0"/>
              <a:t> stores 66.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31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05" y="116632"/>
            <a:ext cx="2959041" cy="215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395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Casting and Integer Division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00112" y="2060848"/>
            <a:ext cx="6480200" cy="379412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Expression	After casting	Auto Conversion	Result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00112" y="3212976"/>
            <a:ext cx="6480200" cy="349250"/>
          </a:xfrm>
          <a:prstGeom prst="rect">
            <a:avLst/>
          </a:prstGeom>
          <a:solidFill>
            <a:srgbClr val="CC99FF">
              <a:alpha val="43921"/>
            </a:srgbClr>
          </a:solidFill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(double) 3 / 2	3.0 / 2		3.0 / 2.0		1.5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00112" y="3670176"/>
            <a:ext cx="6482899" cy="34925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3 / (double) 2	3 / 2.0		3.0 / 2.0		1.5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983772" y="3212977"/>
            <a:ext cx="2051868" cy="806450"/>
            <a:chOff x="6983772" y="3869408"/>
            <a:chExt cx="2051868" cy="80645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702909" y="3869408"/>
              <a:ext cx="1332731" cy="80645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WORKS!!!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983772" y="4085307"/>
              <a:ext cx="71913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endParaRPr kumimoji="1" lang="zh-HK" altLang="en-US" sz="2000" smtClean="0">
                <a:solidFill>
                  <a:srgbClr val="000000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6983772" y="4517107"/>
              <a:ext cx="71913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endParaRPr kumimoji="1" lang="zh-HK" altLang="en-US" sz="2000" smtClean="0">
                <a:solidFill>
                  <a:srgbClr val="000000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00112" y="4234215"/>
            <a:ext cx="6482899" cy="338554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(double</a:t>
            </a:r>
            <a:r>
              <a:rPr lang="en-US" altLang="zh-TW" sz="16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 (10 / 3)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	(double) 3		3.0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983772" y="4122614"/>
            <a:ext cx="2051868" cy="666750"/>
            <a:chOff x="6983772" y="4779045"/>
            <a:chExt cx="2051868" cy="666750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702909" y="4779045"/>
              <a:ext cx="1332731" cy="66675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WRONG!!!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983772" y="5085184"/>
              <a:ext cx="7191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endParaRPr kumimoji="1" lang="zh-HK" altLang="en-US" sz="2000" smtClean="0">
                <a:solidFill>
                  <a:srgbClr val="000000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00112" y="2564904"/>
            <a:ext cx="6482899" cy="349250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3 / 2						1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702909" y="2420888"/>
            <a:ext cx="1332731" cy="666750"/>
          </a:xfrm>
          <a:prstGeom prst="rect">
            <a:avLst/>
          </a:prstGeom>
          <a:solidFill>
            <a:srgbClr val="00B0F0">
              <a:alpha val="52000"/>
            </a:srgbClr>
          </a:solidFill>
          <a:ln w="25400">
            <a:solidFill>
              <a:srgbClr val="0033CC"/>
            </a:solidFill>
            <a:miter lim="800000"/>
            <a:headEnd/>
            <a:tailEnd/>
          </a:ln>
        </p:spPr>
        <p:txBody>
          <a:bodyPr anchor="ctr" anchorCtr="0">
            <a:no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Integer Division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6983772" y="2727027"/>
            <a:ext cx="719137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endParaRPr kumimoji="1" lang="zh-HK" altLang="en-US" sz="2000" smtClean="0">
              <a:solidFill>
                <a:srgbClr val="000000"/>
              </a:solidFill>
              <a:latin typeface="Arial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836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 smtClean="0"/>
              <a:t>Shorthand Assignment Operators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2281518"/>
          </a:xfrm>
        </p:spPr>
        <p:txBody>
          <a:bodyPr/>
          <a:lstStyle/>
          <a:p>
            <a:r>
              <a:rPr lang="en-US" altLang="zh-HK" dirty="0" smtClean="0"/>
              <a:t>Any statement of form</a:t>
            </a:r>
          </a:p>
          <a:p>
            <a:pPr marL="0" indent="0">
              <a:buNone/>
            </a:pPr>
            <a:r>
              <a:rPr lang="en-US" altLang="zh-HK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altLang="zh-HK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HK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en-US" altLang="zh-HK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HK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expression;</a:t>
            </a:r>
            <a:endParaRPr lang="en-US" altLang="zh-H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dirty="0" smtClean="0"/>
              <a:t>can be written as</a:t>
            </a:r>
          </a:p>
          <a:p>
            <a:pPr marL="0" indent="0">
              <a:buNone/>
            </a:pPr>
            <a:r>
              <a:rPr lang="en-US" altLang="zh-H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</a:t>
            </a:r>
            <a:r>
              <a:rPr lang="en-US" altLang="zh-HK" sz="22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HK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HK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expression;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408584" y="4151173"/>
            <a:ext cx="1046163" cy="381000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8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k *= 5;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627784" y="4151173"/>
            <a:ext cx="2819400" cy="366712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k = k * 5;</a:t>
            </a:r>
          </a:p>
        </p:txBody>
      </p:sp>
    </p:spTree>
    <p:extLst>
      <p:ext uri="{BB962C8B-B14F-4D97-AF65-F5344CB8AC3E}">
        <p14:creationId xmlns:p14="http://schemas.microsoft.com/office/powerpoint/2010/main" val="438524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34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76172"/>
              </p:ext>
            </p:extLst>
          </p:nvPr>
        </p:nvGraphicFramePr>
        <p:xfrm>
          <a:off x="1475656" y="2276872"/>
          <a:ext cx="612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24136"/>
                <a:gridCol w="1512168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Operator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Example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Equivalent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Results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+=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 += 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 = c + 7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c</a:t>
                      </a:r>
                      <a:r>
                        <a:rPr lang="en-US" altLang="zh-HK" baseline="0" dirty="0" smtClean="0"/>
                        <a:t> stores 13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-=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 -=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 = d – 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d</a:t>
                      </a:r>
                      <a:r>
                        <a:rPr lang="en-US" altLang="zh-HK" baseline="0" dirty="0" smtClean="0"/>
                        <a:t> stores 1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*=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 *=</a:t>
                      </a:r>
                      <a:r>
                        <a:rPr lang="en-US" altLang="zh-HK" baseline="0" dirty="0" smtClean="0"/>
                        <a:t> 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 = e * 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 stores 15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/=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 /= 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 = f / 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 stores 3</a:t>
                      </a:r>
                      <a:endParaRPr lang="zh-HK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 smtClean="0"/>
                        <a:t>%=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g %= 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g = g % 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g stores</a:t>
                      </a:r>
                      <a:r>
                        <a:rPr lang="en-US" altLang="zh-HK" baseline="0" dirty="0" smtClean="0"/>
                        <a:t> 3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475657" y="1844824"/>
            <a:ext cx="6120680" cy="400110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c=6, d=5, e=3, f=9, g=12;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276600" y="4791075"/>
            <a:ext cx="4970463" cy="1733550"/>
            <a:chOff x="1536" y="2880"/>
            <a:chExt cx="3130" cy="1092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536" y="3552"/>
              <a:ext cx="2939" cy="42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r>
                <a:rPr kumimoji="0" lang="en-US" altLang="zh-TW" sz="1800" b="1" dirty="0" smtClean="0">
                  <a:solidFill>
                    <a:srgbClr val="000000"/>
                  </a:solidFill>
                  <a:latin typeface="Geneva" charset="0"/>
                  <a:ea typeface="新細明體" pitchFamily="18" charset="-120"/>
                </a:rPr>
                <a:t>r *= 2 + 3* 4; </a:t>
              </a:r>
            </a:p>
            <a:p>
              <a:r>
                <a:rPr kumimoji="0" lang="en-US" altLang="zh-TW" sz="1800" b="1" dirty="0" smtClean="0">
                  <a:solidFill>
                    <a:srgbClr val="000000"/>
                  </a:solidFill>
                  <a:latin typeface="Geneva" charset="0"/>
                  <a:ea typeface="新細明體" pitchFamily="18" charset="-120"/>
                </a:rPr>
                <a:t>r = r * ( 2 + 3*4 );    </a:t>
              </a:r>
              <a:r>
                <a:rPr kumimoji="0" lang="en-US" altLang="zh-TW" sz="1800" b="1" dirty="0" smtClean="0">
                  <a:solidFill>
                    <a:srgbClr val="FF33CC"/>
                  </a:solidFill>
                  <a:latin typeface="Geneva" charset="0"/>
                  <a:ea typeface="新細明體" pitchFamily="18" charset="-120"/>
                </a:rPr>
                <a:t>// r = r * 14;</a:t>
              </a:r>
              <a:endParaRPr kumimoji="0" lang="en-US" altLang="zh-TW" sz="1600" b="1" dirty="0" smtClean="0">
                <a:solidFill>
                  <a:srgbClr val="FF33CC"/>
                </a:solidFill>
                <a:latin typeface="Geneva" charset="0"/>
                <a:ea typeface="新細明體" pitchFamily="18" charset="-12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264" y="2880"/>
              <a:ext cx="1296" cy="480"/>
            </a:xfrm>
            <a:prstGeom prst="wedgeRoundRectCallout">
              <a:avLst>
                <a:gd name="adj1" fmla="val -73148"/>
                <a:gd name="adj2" fmla="val 117708"/>
                <a:gd name="adj3" fmla="val 16667"/>
              </a:avLst>
            </a:prstGeom>
            <a:solidFill>
              <a:srgbClr val="CC99FF">
                <a:alpha val="50195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2" y="2928"/>
              <a:ext cx="13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Be careful! An implicit ( ) is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571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/>
              <a:t>The </a:t>
            </a:r>
            <a:r>
              <a:rPr lang="en-US" altLang="zh-HK" dirty="0" smtClean="0"/>
              <a:t>Pre-Increment ++Operator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72808" cy="740296"/>
          </a:xfrm>
        </p:spPr>
        <p:txBody>
          <a:bodyPr/>
          <a:lstStyle/>
          <a:p>
            <a:r>
              <a:rPr lang="en-US" altLang="zh-HK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++k </a:t>
            </a:r>
            <a:r>
              <a:rPr lang="en-US" altLang="zh-HK" sz="2200" dirty="0" smtClean="0"/>
              <a:t>increases the value of variable </a:t>
            </a:r>
            <a:r>
              <a:rPr lang="en-US" altLang="zh-HK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HK" sz="2200" dirty="0" smtClean="0"/>
              <a:t> by 1. </a:t>
            </a:r>
            <a:endParaRPr lang="en-US" altLang="zh-HK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232248" y="2153072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++k;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670648" y="2534072"/>
            <a:ext cx="2133600" cy="533400"/>
            <a:chOff x="2496" y="1488"/>
            <a:chExt cx="1344" cy="336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2496" y="1488"/>
              <a:ext cx="1344" cy="336"/>
            </a:xfrm>
            <a:prstGeom prst="wedgeRectCallout">
              <a:avLst>
                <a:gd name="adj1" fmla="val -98335"/>
                <a:gd name="adj2" fmla="val 66333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496" y="1536"/>
              <a:ext cx="7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stores 6.</a:t>
              </a:r>
            </a:p>
          </p:txBody>
        </p:sp>
      </p:grp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1043608" y="3861048"/>
            <a:ext cx="72728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200" kern="0" dirty="0" smtClean="0"/>
              <a:t>If </a:t>
            </a:r>
            <a:r>
              <a:rPr lang="en-US" altLang="zh-HK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++k </a:t>
            </a:r>
            <a:r>
              <a:rPr lang="en-US" altLang="zh-HK" sz="2200" kern="0" dirty="0" smtClean="0"/>
              <a:t>occurs in an expression, </a:t>
            </a:r>
            <a:r>
              <a:rPr lang="en-US" altLang="zh-HK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HK" sz="2200" kern="0" dirty="0" smtClean="0"/>
              <a:t> is incremented </a:t>
            </a:r>
            <a:r>
              <a:rPr lang="en-US" altLang="zh-HK" sz="2200" i="1" kern="0" dirty="0" smtClean="0">
                <a:solidFill>
                  <a:srgbClr val="FF0000"/>
                </a:solidFill>
              </a:rPr>
              <a:t>before</a:t>
            </a:r>
            <a:r>
              <a:rPr lang="en-US" altLang="zh-HK" sz="2200" kern="0" dirty="0" smtClean="0"/>
              <a:t> its value is used in the expression.</a:t>
            </a:r>
            <a:endParaRPr lang="zh-HK" altLang="en-US" sz="2200" kern="0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232248" y="4764921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j,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j = ++k;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5026421" y="4841121"/>
            <a:ext cx="3027363" cy="1066800"/>
            <a:chOff x="2688" y="2976"/>
            <a:chExt cx="1907" cy="672"/>
          </a:xfrm>
        </p:grpSpPr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2688" y="2976"/>
              <a:ext cx="1872" cy="672"/>
            </a:xfrm>
            <a:prstGeom prst="wedgeRectCallout">
              <a:avLst>
                <a:gd name="adj1" fmla="val -86516"/>
                <a:gd name="adj2" fmla="val 39678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688" y="3024"/>
              <a:ext cx="190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Interpretation: k=k+1; j=k;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becomes 6.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 receives 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235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/>
              <a:t>The </a:t>
            </a:r>
            <a:r>
              <a:rPr lang="en-US" altLang="zh-HK" dirty="0" smtClean="0"/>
              <a:t>Post-Increment </a:t>
            </a:r>
            <a:r>
              <a:rPr lang="en-US" altLang="zh-HK" dirty="0"/>
              <a:t>Operator++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72808" cy="740296"/>
          </a:xfrm>
        </p:spPr>
        <p:txBody>
          <a:bodyPr/>
          <a:lstStyle/>
          <a:p>
            <a:r>
              <a:rPr lang="en-US" altLang="zh-HK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k++ </a:t>
            </a:r>
            <a:r>
              <a:rPr lang="en-US" altLang="zh-HK" sz="2200" dirty="0" smtClean="0"/>
              <a:t>increases the value of variable </a:t>
            </a:r>
            <a:r>
              <a:rPr lang="en-US" altLang="zh-HK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HK" sz="2200" dirty="0" smtClean="0"/>
              <a:t> by 1. </a:t>
            </a:r>
            <a:endParaRPr lang="en-US" altLang="zh-HK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232248" y="2153072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k++;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670648" y="2534072"/>
            <a:ext cx="2133600" cy="533400"/>
            <a:chOff x="2496" y="1488"/>
            <a:chExt cx="1344" cy="336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2496" y="1488"/>
              <a:ext cx="1344" cy="336"/>
            </a:xfrm>
            <a:prstGeom prst="wedgeRectCallout">
              <a:avLst>
                <a:gd name="adj1" fmla="val -98335"/>
                <a:gd name="adj2" fmla="val 66333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496" y="1536"/>
              <a:ext cx="7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stores 6.</a:t>
              </a:r>
            </a:p>
          </p:txBody>
        </p:sp>
      </p:grpSp>
      <p:sp>
        <p:nvSpPr>
          <p:cNvPr id="22" name="內容版面配置區 2"/>
          <p:cNvSpPr txBox="1">
            <a:spLocks/>
          </p:cNvSpPr>
          <p:nvPr/>
        </p:nvSpPr>
        <p:spPr bwMode="auto">
          <a:xfrm>
            <a:off x="1043608" y="3861048"/>
            <a:ext cx="72728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200" kern="0" dirty="0" smtClean="0"/>
              <a:t>If </a:t>
            </a:r>
            <a:r>
              <a:rPr lang="en-US" altLang="zh-HK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k++ </a:t>
            </a:r>
            <a:r>
              <a:rPr lang="en-US" altLang="zh-HK" sz="2200" kern="0" dirty="0" smtClean="0"/>
              <a:t>occurs in an expression, </a:t>
            </a:r>
            <a:r>
              <a:rPr lang="en-US" altLang="zh-HK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HK" sz="2200" kern="0" dirty="0" smtClean="0"/>
              <a:t> is incremented </a:t>
            </a:r>
            <a:r>
              <a:rPr lang="en-US" altLang="zh-HK" sz="2200" i="1" kern="0" dirty="0" smtClean="0">
                <a:solidFill>
                  <a:srgbClr val="FF0000"/>
                </a:solidFill>
              </a:rPr>
              <a:t>after</a:t>
            </a:r>
            <a:r>
              <a:rPr lang="en-US" altLang="zh-HK" sz="2200" kern="0" dirty="0" smtClean="0"/>
              <a:t> its value is used in the expression.</a:t>
            </a:r>
            <a:endParaRPr lang="zh-HK" altLang="en-US" sz="2200" kern="0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232248" y="4764921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j,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j = k++;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5026421" y="4841121"/>
            <a:ext cx="3001963" cy="1066800"/>
            <a:chOff x="2688" y="2976"/>
            <a:chExt cx="1891" cy="672"/>
          </a:xfrm>
        </p:grpSpPr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2688" y="2976"/>
              <a:ext cx="1872" cy="672"/>
            </a:xfrm>
            <a:prstGeom prst="wedgeRectCallout">
              <a:avLst>
                <a:gd name="adj1" fmla="val -86516"/>
                <a:gd name="adj2" fmla="val 39678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2688" y="3024"/>
              <a:ext cx="189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Interpretation: j=k; k=k+1;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 receives 5.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becomes 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995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83288" cy="533400"/>
          </a:xfrm>
        </p:spPr>
        <p:txBody>
          <a:bodyPr/>
          <a:lstStyle/>
          <a:p>
            <a:r>
              <a:rPr lang="en-US" altLang="zh-HK" dirty="0"/>
              <a:t>The </a:t>
            </a:r>
            <a:r>
              <a:rPr lang="en-US" altLang="zh-HK" dirty="0" smtClean="0"/>
              <a:t>Decrement Operator --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72808" cy="1296144"/>
          </a:xfrm>
        </p:spPr>
        <p:txBody>
          <a:bodyPr/>
          <a:lstStyle/>
          <a:p>
            <a:r>
              <a:rPr lang="en-US" altLang="zh-HK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--k </a:t>
            </a:r>
            <a:r>
              <a:rPr lang="en-US" altLang="zh-HK" sz="2200" dirty="0"/>
              <a:t>and</a:t>
            </a:r>
            <a:r>
              <a:rPr lang="en-US" altLang="zh-HK" sz="22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k-- </a:t>
            </a:r>
            <a:r>
              <a:rPr lang="en-US" altLang="zh-HK" sz="2200" dirty="0" smtClean="0"/>
              <a:t>behave in a similar way as the increment operators (k++ and ++k),</a:t>
            </a:r>
          </a:p>
          <a:p>
            <a:r>
              <a:rPr lang="en-US" altLang="zh-HK" sz="2200" dirty="0" smtClean="0"/>
              <a:t>but  decreasing the value of the variable by one. </a:t>
            </a:r>
            <a:endParaRPr lang="en-US" altLang="zh-HK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911522" y="4725144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j,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j = k--;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701876" y="4801344"/>
            <a:ext cx="3003550" cy="1066800"/>
            <a:chOff x="2688" y="2976"/>
            <a:chExt cx="1892" cy="672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2688" y="2976"/>
              <a:ext cx="1872" cy="672"/>
            </a:xfrm>
            <a:prstGeom prst="wedgeRectCallout">
              <a:avLst>
                <a:gd name="adj1" fmla="val -86516"/>
                <a:gd name="adj2" fmla="val 39678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688" y="3024"/>
              <a:ext cx="18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Interpretation: </a:t>
              </a:r>
              <a:r>
                <a:rPr lang="en-US" altLang="zh-TW" sz="1800" dirty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j=k;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k=k-1; 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 </a:t>
              </a:r>
              <a:r>
                <a:rPr lang="en-US" altLang="zh-TW" sz="1800" dirty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receives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5.</a:t>
              </a:r>
              <a:endPara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becomes 4.</a:t>
              </a:r>
            </a:p>
          </p:txBody>
        </p:sp>
      </p:grp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1911522" y="3068960"/>
            <a:ext cx="3984625" cy="1400383"/>
          </a:xfrm>
          <a:prstGeom prst="rect">
            <a:avLst/>
          </a:prstGeom>
          <a:solidFill>
            <a:srgbClr val="FFFF99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public static void main(String []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{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j, k=5;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1600" b="1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     j = --k;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    }</a:t>
            </a:r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4705694" y="3145160"/>
            <a:ext cx="3003550" cy="1066800"/>
            <a:chOff x="2688" y="2976"/>
            <a:chExt cx="1892" cy="672"/>
          </a:xfrm>
        </p:grpSpPr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2688" y="2976"/>
              <a:ext cx="1872" cy="672"/>
            </a:xfrm>
            <a:prstGeom prst="wedgeRectCallout">
              <a:avLst>
                <a:gd name="adj1" fmla="val -86516"/>
                <a:gd name="adj2" fmla="val 39678"/>
              </a:avLst>
            </a:prstGeom>
            <a:solidFill>
              <a:srgbClr val="CC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algn="ctr" eaLnBrk="1" hangingPunct="1"/>
              <a:endParaRPr lang="zh-TW" altLang="zh-TW" sz="180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88" y="3024"/>
              <a:ext cx="18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Interpretation: k=k-1; </a:t>
              </a:r>
              <a:r>
                <a:rPr lang="en-US" altLang="zh-TW" sz="1800" dirty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j=k;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 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k </a:t>
              </a:r>
              <a:r>
                <a:rPr lang="en-US" altLang="zh-TW" sz="1800" dirty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becomes 4.</a:t>
              </a:r>
            </a:p>
            <a:p>
              <a:pPr eaLnBrk="1" hangingPunct="1"/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j </a:t>
              </a:r>
              <a:r>
                <a:rPr lang="en-US" altLang="zh-TW" sz="1800" dirty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receives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4.</a:t>
              </a:r>
              <a:endPara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766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++ -- Examples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38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12878"/>
              </p:ext>
            </p:extLst>
          </p:nvPr>
        </p:nvGraphicFramePr>
        <p:xfrm>
          <a:off x="1331640" y="1844824"/>
          <a:ext cx="6480720" cy="4037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160240"/>
                <a:gridCol w="1944216"/>
              </a:tblGrid>
              <a:tr h="380018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Operator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Example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Equivalence</a:t>
                      </a:r>
                      <a:endParaRPr lang="zh-HK" altLang="en-US" dirty="0"/>
                    </a:p>
                  </a:txBody>
                  <a:tcPr/>
                </a:tc>
              </a:tr>
              <a:tr h="726834"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smtClean="0"/>
                        <a:t>pre-increment</a:t>
                      </a:r>
                    </a:p>
                    <a:p>
                      <a:pPr algn="l"/>
                      <a:r>
                        <a:rPr lang="en-US" altLang="zh-HK" dirty="0" smtClean="0"/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 b;</a:t>
                      </a:r>
                    </a:p>
                    <a:p>
                      <a:pPr algn="l"/>
                      <a:r>
                        <a:rPr lang="en-US" altLang="zh-HK" dirty="0" smtClean="0"/>
                        <a:t>b = ++a</a:t>
                      </a:r>
                      <a:r>
                        <a:rPr lang="en-US" altLang="zh-HK" baseline="0" dirty="0" smtClean="0"/>
                        <a:t> + 10;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 b;</a:t>
                      </a:r>
                    </a:p>
                    <a:p>
                      <a:pPr algn="l"/>
                      <a:r>
                        <a:rPr lang="en-US" altLang="zh-HK" dirty="0" smtClean="0"/>
                        <a:t>a = a + 1;</a:t>
                      </a:r>
                    </a:p>
                    <a:p>
                      <a:pPr algn="l"/>
                      <a:r>
                        <a:rPr lang="en-US" altLang="zh-HK" dirty="0" smtClean="0"/>
                        <a:t>b = a + 10;</a:t>
                      </a:r>
                      <a:endParaRPr lang="zh-HK" altLang="en-US" dirty="0"/>
                    </a:p>
                  </a:txBody>
                  <a:tcPr/>
                </a:tc>
              </a:tr>
              <a:tr h="811692"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smtClean="0"/>
                        <a:t>post-increment</a:t>
                      </a:r>
                    </a:p>
                    <a:p>
                      <a:pPr algn="l"/>
                      <a:r>
                        <a:rPr lang="en-US" altLang="zh-HK" dirty="0" smtClean="0"/>
                        <a:t>a++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 b;</a:t>
                      </a:r>
                    </a:p>
                    <a:p>
                      <a:pPr algn="l"/>
                      <a:r>
                        <a:rPr lang="en-US" altLang="zh-HK" dirty="0" smtClean="0"/>
                        <a:t>b = a++ + 10;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 b;</a:t>
                      </a:r>
                    </a:p>
                    <a:p>
                      <a:pPr algn="l"/>
                      <a:r>
                        <a:rPr lang="en-US" altLang="zh-HK" dirty="0" smtClean="0"/>
                        <a:t>b = a + 10;</a:t>
                      </a:r>
                    </a:p>
                    <a:p>
                      <a:pPr algn="l"/>
                      <a:r>
                        <a:rPr lang="en-US" altLang="zh-HK" dirty="0" smtClean="0"/>
                        <a:t>a = a</a:t>
                      </a:r>
                      <a:r>
                        <a:rPr lang="en-US" altLang="zh-HK" baseline="0" dirty="0" smtClean="0"/>
                        <a:t> + 1;</a:t>
                      </a:r>
                      <a:endParaRPr lang="zh-HK" altLang="en-US" dirty="0"/>
                    </a:p>
                  </a:txBody>
                  <a:tcPr/>
                </a:tc>
              </a:tr>
              <a:tr h="737902"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smtClean="0"/>
                        <a:t>pre-decrement</a:t>
                      </a:r>
                    </a:p>
                    <a:p>
                      <a:pPr algn="l"/>
                      <a:r>
                        <a:rPr lang="en-US" altLang="zh-HK" dirty="0" smtClean="0"/>
                        <a:t>--a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</a:t>
                      </a:r>
                      <a:r>
                        <a:rPr lang="en-US" altLang="zh-HK" baseline="0" dirty="0" smtClean="0"/>
                        <a:t> b;</a:t>
                      </a:r>
                    </a:p>
                    <a:p>
                      <a:pPr algn="l"/>
                      <a:r>
                        <a:rPr lang="en-US" altLang="zh-HK" baseline="0" dirty="0" smtClean="0"/>
                        <a:t>b = --</a:t>
                      </a:r>
                      <a:r>
                        <a:rPr lang="en-US" altLang="zh-HK" dirty="0" smtClean="0"/>
                        <a:t>a</a:t>
                      </a:r>
                      <a:r>
                        <a:rPr lang="en-US" altLang="zh-HK" baseline="0" dirty="0" smtClean="0"/>
                        <a:t> + 10;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</a:t>
                      </a:r>
                      <a:r>
                        <a:rPr lang="en-US" altLang="zh-HK" baseline="0" dirty="0" smtClean="0"/>
                        <a:t> b;</a:t>
                      </a:r>
                    </a:p>
                    <a:p>
                      <a:pPr algn="l"/>
                      <a:r>
                        <a:rPr lang="en-US" altLang="zh-HK" baseline="0" dirty="0" smtClean="0"/>
                        <a:t>a = a – 1;</a:t>
                      </a:r>
                    </a:p>
                    <a:p>
                      <a:pPr algn="l"/>
                      <a:r>
                        <a:rPr lang="en-US" altLang="zh-HK" baseline="0" dirty="0" smtClean="0"/>
                        <a:t>b = a + 10;</a:t>
                      </a:r>
                      <a:endParaRPr lang="zh-HK" altLang="en-US" dirty="0"/>
                    </a:p>
                  </a:txBody>
                  <a:tcPr/>
                </a:tc>
              </a:tr>
              <a:tr h="655922"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smtClean="0"/>
                        <a:t>post-decrement</a:t>
                      </a:r>
                    </a:p>
                    <a:p>
                      <a:pPr algn="l"/>
                      <a:r>
                        <a:rPr lang="en-US" altLang="zh-HK" dirty="0" smtClean="0"/>
                        <a:t>a-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 b;</a:t>
                      </a:r>
                    </a:p>
                    <a:p>
                      <a:pPr algn="l"/>
                      <a:r>
                        <a:rPr lang="en-US" altLang="zh-HK" dirty="0" smtClean="0"/>
                        <a:t>b = a-- + 10; </a:t>
                      </a:r>
                      <a:r>
                        <a:rPr lang="en-US" altLang="zh-HK" baseline="0" dirty="0" smtClean="0"/>
                        <a:t> 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HK" dirty="0" err="1" smtClean="0"/>
                        <a:t>int</a:t>
                      </a:r>
                      <a:r>
                        <a:rPr lang="en-US" altLang="zh-HK" dirty="0" smtClean="0"/>
                        <a:t> a=5,</a:t>
                      </a:r>
                      <a:r>
                        <a:rPr lang="en-US" altLang="zh-HK" baseline="0" dirty="0" smtClean="0"/>
                        <a:t> b;</a:t>
                      </a:r>
                    </a:p>
                    <a:p>
                      <a:pPr algn="l"/>
                      <a:r>
                        <a:rPr lang="en-US" altLang="zh-HK" baseline="0" dirty="0" smtClean="0"/>
                        <a:t>b = a + 10;</a:t>
                      </a:r>
                    </a:p>
                    <a:p>
                      <a:pPr algn="l"/>
                      <a:r>
                        <a:rPr lang="en-US" altLang="zh-HK" baseline="0" dirty="0" smtClean="0"/>
                        <a:t>a = a – 1;</a:t>
                      </a:r>
                      <a:endParaRPr lang="zh-HK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306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Operator Precedence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39</a:t>
            </a:fld>
            <a:endParaRPr lang="en-US" altLang="zh-TW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845598"/>
              </p:ext>
            </p:extLst>
          </p:nvPr>
        </p:nvGraphicFramePr>
        <p:xfrm>
          <a:off x="755576" y="2211438"/>
          <a:ext cx="7272039" cy="2945754"/>
        </p:xfrm>
        <a:graphic>
          <a:graphicData uri="http://schemas.openxmlformats.org/drawingml/2006/table">
            <a:tbl>
              <a:tblPr/>
              <a:tblGrid>
                <a:gridCol w="5399831"/>
                <a:gridCol w="1872208"/>
              </a:tblGrid>
              <a:tr h="4263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Operator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Associativity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()     ++ (postfix)      -- (postfix)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+ (unary)     - (unary)     ++ (prefix)      -- (prefix)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Right to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*     /      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+      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=      +=      -=      *=      /=      etc.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Arial Unicode MS" pitchFamily="34" charset="-120"/>
                          <a:cs typeface="Arial Unicode MS" pitchFamily="34" charset="-120"/>
                        </a:rPr>
                        <a:t>Right to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561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An early taste on using variables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5399088" cy="44656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>
            <a:lvl1pPr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439738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4397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radius;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double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area;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 = 3;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("Radius = " + radius);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7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("Area = " + area);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4397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1619250" y="2779713"/>
            <a:ext cx="3671888" cy="433387"/>
            <a:chOff x="1202" y="1706"/>
            <a:chExt cx="2313" cy="273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202" y="1706"/>
              <a:ext cx="499" cy="273"/>
            </a:xfrm>
            <a:prstGeom prst="rect">
              <a:avLst/>
            </a:prstGeom>
            <a:solidFill>
              <a:srgbClr val="CCFFCC">
                <a:alpha val="41960"/>
              </a:srgbClr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1701" y="1842"/>
              <a:ext cx="499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018" y="1706"/>
              <a:ext cx="1497" cy="247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Name of the variable</a:t>
              </a:r>
            </a:p>
          </p:txBody>
        </p:sp>
      </p:grpSp>
      <p:grpSp>
        <p:nvGrpSpPr>
          <p:cNvPr id="51" name="Group 8"/>
          <p:cNvGrpSpPr>
            <a:grpSpLocks/>
          </p:cNvGrpSpPr>
          <p:nvPr/>
        </p:nvGrpSpPr>
        <p:grpSpPr bwMode="auto">
          <a:xfrm>
            <a:off x="1114425" y="1987550"/>
            <a:ext cx="3960813" cy="1225550"/>
            <a:chOff x="793" y="1207"/>
            <a:chExt cx="2495" cy="772"/>
          </a:xfrm>
        </p:grpSpPr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793" y="1706"/>
              <a:ext cx="273" cy="273"/>
            </a:xfrm>
            <a:prstGeom prst="rect">
              <a:avLst/>
            </a:prstGeom>
            <a:solidFill>
              <a:srgbClr val="CC99FF">
                <a:alpha val="41960"/>
              </a:srgbClr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066" y="1344"/>
              <a:ext cx="226" cy="362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200" y="1207"/>
              <a:ext cx="1088" cy="247"/>
            </a:xfrm>
            <a:prstGeom prst="rect">
              <a:avLst/>
            </a:prstGeom>
            <a:solidFill>
              <a:srgbClr val="CC99FF"/>
            </a:solidFill>
            <a:ln w="25400" algn="ctr">
              <a:solidFill>
                <a:srgbClr val="8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Data type</a:t>
              </a:r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1292" y="1344"/>
              <a:ext cx="908" cy="0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6" name="Group 13"/>
          <p:cNvGrpSpPr>
            <a:grpSpLocks/>
          </p:cNvGrpSpPr>
          <p:nvPr/>
        </p:nvGrpSpPr>
        <p:grpSpPr bwMode="auto">
          <a:xfrm>
            <a:off x="6372225" y="2349500"/>
            <a:ext cx="2232025" cy="871538"/>
            <a:chOff x="3878" y="1570"/>
            <a:chExt cx="1406" cy="549"/>
          </a:xfrm>
        </p:grpSpPr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3878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4740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3923" y="1888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785" y="188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1114425" y="3643313"/>
            <a:ext cx="3673475" cy="433387"/>
            <a:chOff x="793" y="2251"/>
            <a:chExt cx="2314" cy="273"/>
          </a:xfrm>
        </p:grpSpPr>
        <p:sp>
          <p:nvSpPr>
            <p:cNvPr id="62" name="Rectangle 19"/>
            <p:cNvSpPr>
              <a:spLocks noChangeArrowheads="1"/>
            </p:cNvSpPr>
            <p:nvPr/>
          </p:nvSpPr>
          <p:spPr bwMode="auto">
            <a:xfrm>
              <a:off x="793" y="2251"/>
              <a:ext cx="862" cy="273"/>
            </a:xfrm>
            <a:prstGeom prst="rect">
              <a:avLst/>
            </a:prstGeom>
            <a:solidFill>
              <a:srgbClr val="FFFF00">
                <a:alpha val="41960"/>
              </a:srgbClr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H="1">
              <a:off x="1655" y="2387"/>
              <a:ext cx="545" cy="0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018" y="2251"/>
              <a:ext cx="1089" cy="247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Assignment</a:t>
              </a:r>
            </a:p>
          </p:txBody>
        </p:sp>
      </p:grpSp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6372225" y="3494088"/>
            <a:ext cx="2232025" cy="871537"/>
            <a:chOff x="3878" y="2291"/>
            <a:chExt cx="1406" cy="549"/>
          </a:xfrm>
        </p:grpSpPr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3878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4740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3923" y="260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4785" y="260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70" name="Text Box 27"/>
            <p:cNvSpPr txBox="1">
              <a:spLocks noChangeArrowheads="1"/>
            </p:cNvSpPr>
            <p:nvPr/>
          </p:nvSpPr>
          <p:spPr bwMode="auto">
            <a:xfrm>
              <a:off x="4014" y="229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3</a:t>
              </a:r>
            </a:p>
          </p:txBody>
        </p:sp>
      </p:grpSp>
      <p:grpSp>
        <p:nvGrpSpPr>
          <p:cNvPr id="71" name="Group 28"/>
          <p:cNvGrpSpPr>
            <a:grpSpLocks/>
          </p:cNvGrpSpPr>
          <p:nvPr/>
        </p:nvGrpSpPr>
        <p:grpSpPr bwMode="auto">
          <a:xfrm>
            <a:off x="1908175" y="4579938"/>
            <a:ext cx="4248150" cy="433387"/>
            <a:chOff x="1111" y="2840"/>
            <a:chExt cx="2631" cy="273"/>
          </a:xfrm>
        </p:grpSpPr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11" y="2840"/>
              <a:ext cx="1497" cy="273"/>
            </a:xfrm>
            <a:prstGeom prst="rect">
              <a:avLst/>
            </a:prstGeom>
            <a:solidFill>
              <a:srgbClr val="CCFFFF">
                <a:alpha val="41960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flipH="1">
              <a:off x="2608" y="2976"/>
              <a:ext cx="36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2880" y="2840"/>
              <a:ext cx="862" cy="247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Expression</a:t>
              </a:r>
            </a:p>
          </p:txBody>
        </p:sp>
      </p:grpSp>
      <p:grpSp>
        <p:nvGrpSpPr>
          <p:cNvPr id="75" name="Group 32"/>
          <p:cNvGrpSpPr>
            <a:grpSpLocks/>
          </p:cNvGrpSpPr>
          <p:nvPr/>
        </p:nvGrpSpPr>
        <p:grpSpPr bwMode="auto">
          <a:xfrm>
            <a:off x="6372225" y="4797425"/>
            <a:ext cx="2303463" cy="871538"/>
            <a:chOff x="3878" y="3335"/>
            <a:chExt cx="1451" cy="549"/>
          </a:xfrm>
        </p:grpSpPr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3878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4740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3923" y="3653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4785" y="3653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014" y="33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3</a:t>
              </a: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4732" y="3339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Arial Unicode MS" pitchFamily="34" charset="-120"/>
                </a:rPr>
                <a:t>28.26</a:t>
              </a:r>
            </a:p>
          </p:txBody>
        </p:sp>
      </p:grpSp>
      <p:grpSp>
        <p:nvGrpSpPr>
          <p:cNvPr id="82" name="Group 39"/>
          <p:cNvGrpSpPr>
            <a:grpSpLocks/>
          </p:cNvGrpSpPr>
          <p:nvPr/>
        </p:nvGrpSpPr>
        <p:grpSpPr bwMode="auto">
          <a:xfrm>
            <a:off x="1187450" y="5445125"/>
            <a:ext cx="6553200" cy="1038225"/>
            <a:chOff x="748" y="3430"/>
            <a:chExt cx="4128" cy="654"/>
          </a:xfrm>
        </p:grpSpPr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748" y="3430"/>
              <a:ext cx="24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4" name="AutoShape 41"/>
            <p:cNvSpPr>
              <a:spLocks noChangeArrowheads="1"/>
            </p:cNvSpPr>
            <p:nvPr/>
          </p:nvSpPr>
          <p:spPr bwMode="auto">
            <a:xfrm rot="5400000">
              <a:off x="2566" y="3517"/>
              <a:ext cx="635" cy="4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12 h 21600"/>
                <a:gd name="T20" fmla="*/ 1850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583" y="0"/>
                  </a:moveTo>
                  <a:lnTo>
                    <a:pt x="11565" y="7200"/>
                  </a:lnTo>
                  <a:lnTo>
                    <a:pt x="14651" y="7200"/>
                  </a:lnTo>
                  <a:lnTo>
                    <a:pt x="14651" y="17093"/>
                  </a:lnTo>
                  <a:lnTo>
                    <a:pt x="0" y="1709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6583" y="0"/>
                  </a:lnTo>
                  <a:close/>
                </a:path>
              </a:pathLst>
            </a:custGeom>
            <a:solidFill>
              <a:srgbClr val="FFCC99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None/>
                <a:tabLst/>
                <a:defRPr/>
              </a:pPr>
              <a:endParaRPr kumimoji="1" lang="zh-HK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3140" y="3702"/>
              <a:ext cx="1736" cy="382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7D">
                  <a:alpha val="50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itchFamily="2" charset="2"/>
                <a:defRPr kumimoji="1" sz="2000">
                  <a:solidFill>
                    <a:schemeClr val="tx1"/>
                  </a:solidFill>
                  <a:latin typeface="Arial" pitchFamily="34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新細明體" pitchFamily="18" charset="-120"/>
                  <a:cs typeface="Arial Unicode MS" pitchFamily="34" charset="-120"/>
                </a:rPr>
                <a:t>You can also print the value stored in a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013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zh-HK" dirty="0"/>
              <a:t>Operator Precedence </a:t>
            </a:r>
            <a:r>
              <a:rPr lang="en-US" altLang="zh-HK" dirty="0" smtClean="0"/>
              <a:t>examples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7200800" cy="1532384"/>
          </a:xfrm>
        </p:spPr>
        <p:txBody>
          <a:bodyPr/>
          <a:lstStyle/>
          <a:p>
            <a:r>
              <a:rPr lang="en-US" altLang="zh-HK" sz="2000" dirty="0" smtClean="0"/>
              <a:t>Evaluate the expression below:</a:t>
            </a:r>
          </a:p>
          <a:p>
            <a:pPr marL="0" indent="0" defTabSz="542925">
              <a:spcBef>
                <a:spcPts val="600"/>
              </a:spcBef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h=1;</a:t>
            </a:r>
          </a:p>
          <a:p>
            <a:pPr marL="0" indent="0" defTabSz="542925">
              <a:spcBef>
                <a:spcPts val="600"/>
              </a:spcBef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H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0" indent="0" defTabSz="542925">
              <a:spcBef>
                <a:spcPts val="600"/>
              </a:spcBef>
              <a:buNone/>
            </a:pPr>
            <a:r>
              <a:rPr lang="en-US" altLang="zh-H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k = 3 + 5 * (4+3) - ++h;</a:t>
            </a:r>
            <a:endParaRPr lang="zh-HK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40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62313"/>
            <a:ext cx="3926582" cy="1608315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2000" sy="102000" algn="tr" rotWithShape="0">
              <a:srgbClr val="FF99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73477" y="3367782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3 + 5 *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(4+3)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- ++h;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73477" y="3789040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3 + 5 *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++h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73477" y="4221088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3 +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 * 7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73477" y="4653136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 + 35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473477" y="5085184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38 - 2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473477" y="5517232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36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473477" y="3789040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3 + 5 *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++h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73477" y="4221088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3 +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 * 7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73477" y="4653136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 + 35 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473477" y="5085184"/>
            <a:ext cx="4394667" cy="369332"/>
          </a:xfrm>
          <a:prstGeom prst="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k =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38</a:t>
            </a:r>
            <a:r>
              <a:rPr lang="en-US" altLang="zh-TW" sz="1800" b="1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 smtClean="0">
                <a:solidFill>
                  <a:schemeClr val="bg2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4345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69" y="4797152"/>
            <a:ext cx="490167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Memory and Variables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896616"/>
            <a:ext cx="6912768" cy="1316360"/>
          </a:xfrm>
        </p:spPr>
        <p:txBody>
          <a:bodyPr/>
          <a:lstStyle/>
          <a:p>
            <a:r>
              <a:rPr lang="en-US" altLang="zh-HK" sz="2000" dirty="0" smtClean="0"/>
              <a:t>Variables are stored in memory.</a:t>
            </a:r>
          </a:p>
          <a:p>
            <a:r>
              <a:rPr lang="en-US" altLang="zh-HK" sz="2000" dirty="0" smtClean="0"/>
              <a:t>We use a variable’s name to refer to the variable so that we don’t bother to know where it is in the memory.</a:t>
            </a:r>
            <a:endParaRPr lang="zh-HK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899592" y="3212976"/>
            <a:ext cx="324060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sz="2000" kern="0" dirty="0"/>
              <a:t>Reading the value stored in a variable does not change the value. </a:t>
            </a:r>
            <a:endParaRPr lang="zh-HK" altLang="en-US" sz="2000" kern="0" dirty="0"/>
          </a:p>
          <a:p>
            <a:r>
              <a:rPr lang="en-US" altLang="zh-HK" sz="2000" kern="0" dirty="0" smtClean="0"/>
              <a:t>When a new value is placed into a variable, the old value is replaced. </a:t>
            </a: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140200" y="3358282"/>
            <a:ext cx="3024188" cy="30241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public static void main(String [] </a:t>
            </a:r>
            <a:r>
              <a:rPr kumimoji="1" lang="en-US" altLang="zh-TW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double</a:t>
            </a: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area;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 = 3;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radius=4;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269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grpSp>
        <p:nvGrpSpPr>
          <p:cNvPr id="40" name="Group 13"/>
          <p:cNvGrpSpPr>
            <a:grpSpLocks/>
          </p:cNvGrpSpPr>
          <p:nvPr/>
        </p:nvGrpSpPr>
        <p:grpSpPr bwMode="auto">
          <a:xfrm>
            <a:off x="7380288" y="3786907"/>
            <a:ext cx="1441450" cy="579437"/>
            <a:chOff x="3878" y="1570"/>
            <a:chExt cx="1406" cy="610"/>
          </a:xfrm>
        </p:grpSpPr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3878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4740" y="1570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3883" y="1888"/>
              <a:ext cx="5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4748" y="1888"/>
              <a:ext cx="4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area</a:t>
              </a:r>
            </a:p>
          </p:txBody>
        </p:sp>
      </p:grpSp>
      <p:grpSp>
        <p:nvGrpSpPr>
          <p:cNvPr id="45" name="Group 22"/>
          <p:cNvGrpSpPr>
            <a:grpSpLocks/>
          </p:cNvGrpSpPr>
          <p:nvPr/>
        </p:nvGrpSpPr>
        <p:grpSpPr bwMode="auto">
          <a:xfrm>
            <a:off x="7380288" y="4506044"/>
            <a:ext cx="1441450" cy="579438"/>
            <a:chOff x="3878" y="2291"/>
            <a:chExt cx="1406" cy="610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3878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4740" y="2291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3883" y="2609"/>
              <a:ext cx="5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4748" y="2609"/>
              <a:ext cx="4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3996" y="2296"/>
              <a:ext cx="27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3</a:t>
              </a:r>
            </a:p>
          </p:txBody>
        </p:sp>
      </p:grp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7380288" y="5226769"/>
            <a:ext cx="1497012" cy="579438"/>
            <a:chOff x="3878" y="3335"/>
            <a:chExt cx="1461" cy="610"/>
          </a:xfrm>
        </p:grpSpPr>
        <p:sp>
          <p:nvSpPr>
            <p:cNvPr id="52" name="Rectangle 33"/>
            <p:cNvSpPr>
              <a:spLocks noChangeArrowheads="1"/>
            </p:cNvSpPr>
            <p:nvPr/>
          </p:nvSpPr>
          <p:spPr bwMode="auto">
            <a:xfrm>
              <a:off x="3878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Rectangle 34"/>
            <p:cNvSpPr>
              <a:spLocks noChangeArrowheads="1"/>
            </p:cNvSpPr>
            <p:nvPr/>
          </p:nvSpPr>
          <p:spPr bwMode="auto">
            <a:xfrm>
              <a:off x="4740" y="3335"/>
              <a:ext cx="544" cy="31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3883" y="3653"/>
              <a:ext cx="5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4748" y="3653"/>
              <a:ext cx="4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3996" y="3340"/>
              <a:ext cx="27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3</a:t>
              </a:r>
            </a:p>
          </p:txBody>
        </p:sp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4722" y="3339"/>
              <a:ext cx="61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28.26</a:t>
              </a:r>
            </a:p>
          </p:txBody>
        </p:sp>
      </p:grpSp>
      <p:grpSp>
        <p:nvGrpSpPr>
          <p:cNvPr id="58" name="群組 62"/>
          <p:cNvGrpSpPr>
            <a:grpSpLocks/>
          </p:cNvGrpSpPr>
          <p:nvPr/>
        </p:nvGrpSpPr>
        <p:grpSpPr bwMode="auto">
          <a:xfrm>
            <a:off x="7381875" y="5947494"/>
            <a:ext cx="606425" cy="577850"/>
            <a:chOff x="4068711" y="6090288"/>
            <a:chExt cx="606372" cy="579072"/>
          </a:xfrm>
        </p:grpSpPr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4068711" y="6090288"/>
              <a:ext cx="557207" cy="30187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4073832" y="6392165"/>
              <a:ext cx="601251" cy="277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radius</a:t>
              </a:r>
            </a:p>
          </p:txBody>
        </p:sp>
        <p:sp>
          <p:nvSpPr>
            <p:cNvPr id="61" name="Text Box 37"/>
            <p:cNvSpPr txBox="1">
              <a:spLocks noChangeArrowheads="1"/>
            </p:cNvSpPr>
            <p:nvPr/>
          </p:nvSpPr>
          <p:spPr bwMode="auto">
            <a:xfrm>
              <a:off x="4189576" y="6095034"/>
              <a:ext cx="283725" cy="30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4</a:t>
              </a:r>
            </a:p>
          </p:txBody>
        </p:sp>
      </p:grpSp>
      <p:grpSp>
        <p:nvGrpSpPr>
          <p:cNvPr id="62" name="群組 63"/>
          <p:cNvGrpSpPr>
            <a:grpSpLocks/>
          </p:cNvGrpSpPr>
          <p:nvPr/>
        </p:nvGrpSpPr>
        <p:grpSpPr bwMode="auto">
          <a:xfrm>
            <a:off x="8245475" y="5947494"/>
            <a:ext cx="633413" cy="577850"/>
            <a:chOff x="4933201" y="6090288"/>
            <a:chExt cx="631979" cy="579072"/>
          </a:xfrm>
        </p:grpSpPr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4951638" y="6090288"/>
              <a:ext cx="557207" cy="301877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spAutoFit/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0000"/>
                <a:buFont typeface="Wingdings" charset="2"/>
                <a:buNone/>
                <a:tabLst/>
                <a:defRPr/>
              </a:pPr>
              <a:endParaRPr kumimoji="1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4959832" y="6392165"/>
              <a:ext cx="490629" cy="277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area</a:t>
              </a:r>
            </a:p>
          </p:txBody>
        </p:sp>
        <p:sp>
          <p:nvSpPr>
            <p:cNvPr id="65" name="Text Box 38"/>
            <p:cNvSpPr txBox="1">
              <a:spLocks noChangeArrowheads="1"/>
            </p:cNvSpPr>
            <p:nvPr/>
          </p:nvSpPr>
          <p:spPr bwMode="auto">
            <a:xfrm>
              <a:off x="4933201" y="6094085"/>
              <a:ext cx="631979" cy="307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charset="2"/>
                <a:defRPr kumimoji="1" sz="2000">
                  <a:solidFill>
                    <a:schemeClr val="tx1"/>
                  </a:solidFill>
                  <a:latin typeface="Arial" charset="0"/>
                  <a:ea typeface="Arial Unicode MS" pitchFamily="34" charset="-120"/>
                  <a:cs typeface="Arial Unicode MS" pitchFamily="34" charset="-12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新細明體" charset="-120"/>
                  <a:cs typeface="Arial Unicode MS" pitchFamily="34" charset="-120"/>
                </a:rPr>
                <a:t>50.24</a:t>
              </a:r>
            </a:p>
          </p:txBody>
        </p:sp>
      </p:grp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4643438" y="4077419"/>
            <a:ext cx="1584325" cy="504825"/>
          </a:xfrm>
          <a:prstGeom prst="rect">
            <a:avLst/>
          </a:prstGeom>
          <a:noFill/>
          <a:ln w="2540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643438" y="4725119"/>
            <a:ext cx="1008062" cy="215900"/>
          </a:xfrm>
          <a:prstGeom prst="rect">
            <a:avLst/>
          </a:prstGeom>
          <a:noFill/>
          <a:ln w="2540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4643438" y="4941019"/>
            <a:ext cx="2160587" cy="288925"/>
          </a:xfrm>
          <a:prstGeom prst="rect">
            <a:avLst/>
          </a:prstGeom>
          <a:noFill/>
          <a:ln w="2540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643438" y="5301382"/>
            <a:ext cx="865187" cy="215900"/>
          </a:xfrm>
          <a:prstGeom prst="rect">
            <a:avLst/>
          </a:prstGeom>
          <a:noFill/>
          <a:ln w="2540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4643438" y="5517282"/>
            <a:ext cx="2160587" cy="215900"/>
          </a:xfrm>
          <a:prstGeom prst="rect">
            <a:avLst/>
          </a:prstGeom>
          <a:noFill/>
          <a:ln w="2540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4599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6725" y="1773238"/>
            <a:ext cx="5041900" cy="43195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public static void main(String [ ] args)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int	radius;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radius = 3;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System.out.println("Radius = " + radius);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double	  area;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System.out.println("Area = " + area);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71550" y="4243388"/>
            <a:ext cx="2016125" cy="431800"/>
          </a:xfrm>
          <a:prstGeom prst="ellipse">
            <a:avLst/>
          </a:prstGeom>
          <a:solidFill>
            <a:srgbClr val="FF99CC">
              <a:alpha val="47058"/>
            </a:srgbClr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771775" y="2997200"/>
            <a:ext cx="2303463" cy="1368425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03800" y="1341438"/>
            <a:ext cx="3960813" cy="224631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85738" indent="-185738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Variables can be declared when you need it; not necessarily at the beginning of a block.</a:t>
            </a:r>
          </a:p>
          <a:p>
            <a:pPr eaLnBrk="1" hangingPunct="1">
              <a:buFontTx/>
              <a:buChar char="•"/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Obviously, variables must be declared before they are being used.</a:t>
            </a:r>
          </a:p>
        </p:txBody>
      </p:sp>
    </p:spTree>
    <p:extLst>
      <p:ext uri="{BB962C8B-B14F-4D97-AF65-F5344CB8AC3E}">
        <p14:creationId xmlns:p14="http://schemas.microsoft.com/office/powerpoint/2010/main" val="40199616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Declaring Multiple Variables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4835525" cy="30956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public class Box {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public static void main(String [ ] args)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int	base, height, width;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…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 flipV="1">
            <a:off x="4500563" y="3068638"/>
            <a:ext cx="2592387" cy="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7092950" y="3068638"/>
            <a:ext cx="0" cy="865187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90688" y="2781300"/>
            <a:ext cx="2809875" cy="431800"/>
          </a:xfrm>
          <a:prstGeom prst="rect">
            <a:avLst/>
          </a:prstGeom>
          <a:noFill/>
          <a:ln w="38100" algn="ctr">
            <a:solidFill>
              <a:srgbClr val="80008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56100" y="3914775"/>
            <a:ext cx="4464050" cy="2246313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You can declare multiple variables </a:t>
            </a:r>
            <a:r>
              <a:rPr lang="en-US" altLang="zh-TW" u="sng" smtClean="0">
                <a:solidFill>
                  <a:srgbClr val="000000"/>
                </a:solidFill>
                <a:ea typeface="新細明體" charset="-120"/>
              </a:rPr>
              <a:t>with the same data type</a:t>
            </a: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 in just one single statement.  This is equivalent to: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	</a:t>
            </a:r>
            <a:r>
              <a:rPr lang="en-US" altLang="zh-TW" b="1" smtClean="0">
                <a:solidFill>
                  <a:srgbClr val="000000"/>
                </a:solidFill>
                <a:latin typeface="Courier New" charset="0"/>
                <a:ea typeface="新細明體" charset="-120"/>
              </a:rPr>
              <a:t>int base;</a:t>
            </a:r>
          </a:p>
          <a:p>
            <a:pPr eaLnBrk="1" hangingPunct="1"/>
            <a:r>
              <a:rPr lang="en-US" altLang="zh-TW" b="1" smtClean="0">
                <a:solidFill>
                  <a:srgbClr val="000000"/>
                </a:solidFill>
                <a:latin typeface="Courier New" charset="0"/>
                <a:ea typeface="新細明體" charset="-120"/>
              </a:rPr>
              <a:t>	int height;</a:t>
            </a:r>
          </a:p>
          <a:p>
            <a:pPr eaLnBrk="1" hangingPunct="1"/>
            <a:r>
              <a:rPr lang="en-US" altLang="zh-TW" b="1" smtClean="0">
                <a:solidFill>
                  <a:srgbClr val="000000"/>
                </a:solidFill>
                <a:latin typeface="Courier New" charset="0"/>
                <a:ea typeface="新細明體" charset="-120"/>
              </a:rPr>
              <a:t>	int width;</a:t>
            </a:r>
          </a:p>
        </p:txBody>
      </p:sp>
    </p:spTree>
    <p:extLst>
      <p:ext uri="{BB962C8B-B14F-4D97-AF65-F5344CB8AC3E}">
        <p14:creationId xmlns:p14="http://schemas.microsoft.com/office/powerpoint/2010/main" val="2355612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Variable Initialization </a:t>
            </a:r>
            <a:r>
              <a:rPr lang="en-US" altLang="zh-HK" sz="2800" dirty="0" smtClean="0"/>
              <a:t>(1/2)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1916113"/>
            <a:ext cx="4835525" cy="40322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public class Circle {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public static void main(String [ ] 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args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)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{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radius=3;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("Radius = " + radius);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double	area;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area = radius * radius * 3.14;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	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("Area = " + area);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	}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35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}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27088" y="2997200"/>
            <a:ext cx="2016125" cy="431800"/>
          </a:xfrm>
          <a:prstGeom prst="ellipse">
            <a:avLst/>
          </a:prstGeom>
          <a:solidFill>
            <a:srgbClr val="FF99CC">
              <a:alpha val="47058"/>
            </a:srgbClr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843213" y="2781300"/>
            <a:ext cx="2665412" cy="43180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charset="2"/>
              <a:buNone/>
            </a:pPr>
            <a:endParaRPr kumimoji="1" lang="zh-HK" altLang="en-US" sz="2000" smtClean="0">
              <a:solidFill>
                <a:srgbClr val="0000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03800" y="1268413"/>
            <a:ext cx="3600450" cy="2478087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You can specify the value to be stored in the variable when it is being declared.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This program statement is equivalent to: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smtClean="0">
                <a:solidFill>
                  <a:srgbClr val="000000"/>
                </a:solidFill>
                <a:ea typeface="新細明體" charset="-120"/>
              </a:rPr>
              <a:t>	</a:t>
            </a:r>
            <a:r>
              <a:rPr lang="en-US" altLang="zh-TW" b="1" smtClean="0">
                <a:solidFill>
                  <a:srgbClr val="000000"/>
                </a:solidFill>
                <a:latin typeface="Courier New" charset="0"/>
                <a:ea typeface="新細明體" charset="-120"/>
              </a:rPr>
              <a:t>int radius;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b="1" smtClean="0">
                <a:solidFill>
                  <a:srgbClr val="000000"/>
                </a:solidFill>
                <a:latin typeface="Courier New" charset="0"/>
                <a:ea typeface="新細明體" charset="-120"/>
              </a:rPr>
              <a:t>	radius = 3;</a:t>
            </a:r>
          </a:p>
        </p:txBody>
      </p:sp>
    </p:spTree>
    <p:extLst>
      <p:ext uri="{BB962C8B-B14F-4D97-AF65-F5344CB8AC3E}">
        <p14:creationId xmlns:p14="http://schemas.microsoft.com/office/powerpoint/2010/main" val="15750897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Variable Initialization </a:t>
            </a:r>
            <a:r>
              <a:rPr lang="en-US" altLang="zh-HK" sz="2800" dirty="0" smtClean="0"/>
              <a:t>(2/2) </a:t>
            </a:r>
            <a:endParaRPr lang="zh-HK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596280"/>
          </a:xfrm>
        </p:spPr>
        <p:txBody>
          <a:bodyPr/>
          <a:lstStyle/>
          <a:p>
            <a:r>
              <a:rPr lang="en-US" altLang="zh-HK" dirty="0" smtClean="0"/>
              <a:t>Be careful, no multiple initializations!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187624" y="3696816"/>
            <a:ext cx="6912768" cy="5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4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kern="0" dirty="0" smtClean="0"/>
              <a:t>If you compile the program, </a:t>
            </a:r>
            <a:endParaRPr lang="zh-HK" altLang="en-US" kern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96715" y="2348880"/>
            <a:ext cx="4835525" cy="10080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int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	n1, n2=28;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(“n1 is “ + n1);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System.out.pritnln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(“n2 is “ + n2);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  <a:cs typeface="Arial Unicode MS" pitchFamily="34" charset="-12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187450" y="4362028"/>
            <a:ext cx="6840538" cy="158725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 wrap="none"/>
          <a:lstStyle/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c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:\&gt; </a:t>
            </a:r>
            <a:r>
              <a:rPr kumimoji="1" lang="en-US" altLang="zh-TW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javac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MyTest.java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MyTest.java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: variable n1 might not have been initialized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System.out.println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(“n1 is “ + n1);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                                              ^</a:t>
            </a:r>
          </a:p>
          <a:p>
            <a:pPr marL="0" marR="0" lvl="0" indent="0" defTabSz="6238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  <a:cs typeface="Arial Unicode MS" pitchFamily="34" charset="-120"/>
              </a:rPr>
              <a:t>1 error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780110" y="5589240"/>
            <a:ext cx="4032250" cy="72231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2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TW" sz="1800" b="1" dirty="0" smtClean="0">
                <a:solidFill>
                  <a:srgbClr val="000000"/>
                </a:solidFill>
                <a:ea typeface="新細明體" charset="-120"/>
              </a:rPr>
              <a:t>QUESTION</a:t>
            </a:r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:</a:t>
            </a:r>
          </a:p>
          <a:p>
            <a:pPr eaLnBrk="1" hangingPunct="1"/>
            <a:r>
              <a:rPr lang="en-US" altLang="zh-TW" sz="1800" dirty="0" smtClean="0">
                <a:solidFill>
                  <a:srgbClr val="000000"/>
                </a:solidFill>
                <a:ea typeface="新細明體" charset="-120"/>
              </a:rPr>
              <a:t>How would you correct the program?</a:t>
            </a:r>
          </a:p>
        </p:txBody>
      </p:sp>
    </p:spTree>
    <p:extLst>
      <p:ext uri="{BB962C8B-B14F-4D97-AF65-F5344CB8AC3E}">
        <p14:creationId xmlns:p14="http://schemas.microsoft.com/office/powerpoint/2010/main" val="26137557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 w="25400">
          <a:solidFill>
            <a:schemeClr val="bg2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4763</TotalTime>
  <Words>2641</Words>
  <Application>Microsoft Office PowerPoint</Application>
  <PresentationFormat>On-screen Show (4:3)</PresentationFormat>
  <Paragraphs>677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Unicode MS</vt:lpstr>
      <vt:lpstr>新細明體</vt:lpstr>
      <vt:lpstr>Arial</vt:lpstr>
      <vt:lpstr>Arial Narrow</vt:lpstr>
      <vt:lpstr>Cambria Math</vt:lpstr>
      <vt:lpstr>Century Gothic</vt:lpstr>
      <vt:lpstr>Courier New</vt:lpstr>
      <vt:lpstr>Geneva</vt:lpstr>
      <vt:lpstr>Symbol</vt:lpstr>
      <vt:lpstr>Tahoma</vt:lpstr>
      <vt:lpstr>Times New Roman</vt:lpstr>
      <vt:lpstr>Wingdings</vt:lpstr>
      <vt:lpstr>Presentation on brainstorming</vt:lpstr>
      <vt:lpstr>2.1–2.3 Variables, Data Types, Operators, and Expressions</vt:lpstr>
      <vt:lpstr>PowerPoint Presentation</vt:lpstr>
      <vt:lpstr>Variables</vt:lpstr>
      <vt:lpstr>An early taste on using variables</vt:lpstr>
      <vt:lpstr>Memory and Variables</vt:lpstr>
      <vt:lpstr>PowerPoint Presentation</vt:lpstr>
      <vt:lpstr>Declaring Multiple Variables</vt:lpstr>
      <vt:lpstr>Variable Initialization (1/2)</vt:lpstr>
      <vt:lpstr>Variable Initialization (2/2) </vt:lpstr>
      <vt:lpstr>Identifiers Naming </vt:lpstr>
      <vt:lpstr>Java Reserved Words</vt:lpstr>
      <vt:lpstr>Hey, you tell me…</vt:lpstr>
      <vt:lpstr>Meaningful names please</vt:lpstr>
      <vt:lpstr>Naming convention</vt:lpstr>
      <vt:lpstr>Constants</vt:lpstr>
      <vt:lpstr>PowerPoint Presentation</vt:lpstr>
      <vt:lpstr>PowerPoint Presentation</vt:lpstr>
      <vt:lpstr>Primitive Data Types</vt:lpstr>
      <vt:lpstr>The Overflow Problem</vt:lpstr>
      <vt:lpstr>The char Data Type</vt:lpstr>
      <vt:lpstr>Internal Representation of char</vt:lpstr>
      <vt:lpstr>PowerPoint Presentation</vt:lpstr>
      <vt:lpstr>String Type</vt:lpstr>
      <vt:lpstr>PowerPoint Presentation</vt:lpstr>
      <vt:lpstr>PowerPoint Presentation</vt:lpstr>
      <vt:lpstr>Arithmetic Operators</vt:lpstr>
      <vt:lpstr>Arithmetic Precedence</vt:lpstr>
      <vt:lpstr>Arithmetic Conversions</vt:lpstr>
      <vt:lpstr>PowerPoint Presentation</vt:lpstr>
      <vt:lpstr>Casting</vt:lpstr>
      <vt:lpstr>Casting and char</vt:lpstr>
      <vt:lpstr>Casting and Integer Division</vt:lpstr>
      <vt:lpstr>Shorthand Assignment Operators</vt:lpstr>
      <vt:lpstr>PowerPoint Presentation</vt:lpstr>
      <vt:lpstr>The Pre-Increment ++Operator</vt:lpstr>
      <vt:lpstr>The Post-Increment Operator++</vt:lpstr>
      <vt:lpstr>The Decrement Operator --</vt:lpstr>
      <vt:lpstr>++ -- Examples</vt:lpstr>
      <vt:lpstr>Operator Precedence again</vt:lpstr>
      <vt:lpstr>Operator Precedence examples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CHAN Moon-tong Jamson</cp:lastModifiedBy>
  <cp:revision>320</cp:revision>
  <cp:lastPrinted>1601-01-01T00:00:00Z</cp:lastPrinted>
  <dcterms:created xsi:type="dcterms:W3CDTF">2011-07-30T12:14:45Z</dcterms:created>
  <dcterms:modified xsi:type="dcterms:W3CDTF">2015-11-05T05:46:34Z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