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9" r:id="rId2"/>
    <p:sldId id="325" r:id="rId3"/>
    <p:sldId id="452" r:id="rId4"/>
    <p:sldId id="466" r:id="rId5"/>
    <p:sldId id="467" r:id="rId6"/>
    <p:sldId id="468" r:id="rId7"/>
    <p:sldId id="451" r:id="rId8"/>
    <p:sldId id="453" r:id="rId9"/>
    <p:sldId id="454" r:id="rId10"/>
    <p:sldId id="455" r:id="rId11"/>
    <p:sldId id="450" r:id="rId12"/>
    <p:sldId id="457" r:id="rId13"/>
    <p:sldId id="463" r:id="rId14"/>
    <p:sldId id="458" r:id="rId15"/>
    <p:sldId id="465" r:id="rId16"/>
    <p:sldId id="459" r:id="rId17"/>
    <p:sldId id="460" r:id="rId18"/>
    <p:sldId id="456" r:id="rId19"/>
    <p:sldId id="461" r:id="rId20"/>
    <p:sldId id="295" r:id="rId21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6600"/>
    <a:srgbClr val="0033CC"/>
    <a:srgbClr val="66FFFF"/>
    <a:srgbClr val="00FF00"/>
    <a:srgbClr val="99FF66"/>
    <a:srgbClr val="CCFFCC"/>
    <a:srgbClr val="FF9900"/>
    <a:srgbClr val="FF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3" autoAdjust="0"/>
    <p:restoredTop sz="94679" autoAdjust="0"/>
  </p:normalViewPr>
  <p:slideViewPr>
    <p:cSldViewPr>
      <p:cViewPr varScale="1">
        <p:scale>
          <a:sx n="73" d="100"/>
          <a:sy n="73" d="100"/>
        </p:scale>
        <p:origin x="-2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144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288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632" y="4716247"/>
            <a:ext cx="4986412" cy="446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6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99592" y="1371600"/>
            <a:ext cx="6949008" cy="1905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2.4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Simple I/O (Input and Output)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72427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</a:t>
            </a:r>
            <a:r>
              <a:rPr lang="en-US" altLang="zh-TW" dirty="0">
                <a:ea typeface="新細明體" charset="-120"/>
              </a:rPr>
              <a:t>Programming</a:t>
            </a:r>
          </a:p>
          <a:p>
            <a:pPr>
              <a:spcBef>
                <a:spcPts val="600"/>
              </a:spcBef>
            </a:pPr>
            <a:r>
              <a:rPr lang="en-US" altLang="zh-TW" sz="1800" dirty="0">
                <a:ea typeface="新細明體" charset="-120"/>
              </a:rPr>
              <a:t>Part 2 – Concepts of Data Types and Operations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smtClean="0"/>
              <a:t>(C) VTC, IVE</a:t>
            </a:r>
            <a:endParaRPr lang="en-US" altLang="zh-TW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Reading a Whole Line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18674" y="2221584"/>
            <a:ext cx="6229590" cy="3151632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import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java.util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.*;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public class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ReadLine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{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public static void main(String [ ]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args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) {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Scanner 	keyboard = new Scanner(System.in);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400" b="1" kern="0" dirty="0">
                <a:solidFill>
                  <a:srgbClr val="0000FF"/>
                </a:solidFill>
              </a:rPr>
              <a:t>	String input = </a:t>
            </a:r>
            <a:r>
              <a:rPr lang="en-US" altLang="zh-TW" sz="2400" b="1" kern="0" dirty="0" err="1">
                <a:solidFill>
                  <a:srgbClr val="0000FF"/>
                </a:solidFill>
              </a:rPr>
              <a:t>keyboard.nextLine</a:t>
            </a:r>
            <a:r>
              <a:rPr lang="en-US" altLang="zh-TW" sz="2400" b="1" kern="0" dirty="0">
                <a:solidFill>
                  <a:srgbClr val="0000FF"/>
                </a:solidFill>
              </a:rPr>
              <a:t>();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System.out.println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("Your input is: " + input);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}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0" y="1484313"/>
            <a:ext cx="4176713" cy="113877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c:\&gt; java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ReadWord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Good Morning, Peter!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Your input is: Good Morning, Peter!</a:t>
            </a:r>
          </a:p>
        </p:txBody>
      </p:sp>
    </p:spTree>
    <p:extLst>
      <p:ext uri="{BB962C8B-B14F-4D97-AF65-F5344CB8AC3E}">
        <p14:creationId xmlns:p14="http://schemas.microsoft.com/office/powerpoint/2010/main" val="11135162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2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–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Graphical Input and Output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2699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Dialog Box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916832"/>
            <a:ext cx="7128792" cy="4176464"/>
          </a:xfrm>
        </p:spPr>
        <p:txBody>
          <a:bodyPr/>
          <a:lstStyle/>
          <a:p>
            <a:r>
              <a:rPr lang="en-US" altLang="zh-HK" dirty="0" smtClean="0"/>
              <a:t>Dialog boxes can be used to perform input and output. </a:t>
            </a:r>
          </a:p>
          <a:p>
            <a:r>
              <a:rPr lang="en-US" altLang="zh-HK" dirty="0" smtClean="0"/>
              <a:t>Message dialog for </a:t>
            </a:r>
            <a:r>
              <a:rPr lang="en-US" altLang="zh-HK" dirty="0" smtClean="0">
                <a:solidFill>
                  <a:srgbClr val="0033CC"/>
                </a:solidFill>
              </a:rPr>
              <a:t>output</a:t>
            </a:r>
          </a:p>
          <a:p>
            <a:r>
              <a:rPr lang="en-US" altLang="zh-HK" dirty="0" smtClean="0"/>
              <a:t>Input dialog for </a:t>
            </a:r>
            <a:r>
              <a:rPr lang="en-US" altLang="zh-HK" dirty="0" smtClean="0">
                <a:solidFill>
                  <a:srgbClr val="7030A0"/>
                </a:solidFill>
              </a:rPr>
              <a:t>input</a:t>
            </a:r>
          </a:p>
          <a:p>
            <a:r>
              <a:rPr lang="en-US" altLang="zh-HK" dirty="0" smtClean="0"/>
              <a:t>Defined in the package </a:t>
            </a:r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altLang="zh-HK" dirty="0" smtClean="0"/>
              <a:t> package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altLang="zh-HK" dirty="0" smtClean="0"/>
              <a:t>Or more specifically, only the class: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02" y="692696"/>
            <a:ext cx="2015257" cy="1080120"/>
          </a:xfrm>
          <a:prstGeom prst="rect">
            <a:avLst/>
          </a:prstGeom>
          <a:noFill/>
          <a:ln>
            <a:noFill/>
          </a:ln>
          <a:effectLst>
            <a:outerShdw blurRad="127000" dist="35921" dir="8100000" sx="102000" sy="102000" algn="ctr" rotWithShape="0">
              <a:srgbClr val="7030A0">
                <a:alpha val="5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38" y="152636"/>
            <a:ext cx="2435162" cy="1080120"/>
          </a:xfrm>
          <a:prstGeom prst="rect">
            <a:avLst/>
          </a:prstGeom>
          <a:noFill/>
          <a:ln>
            <a:noFill/>
          </a:ln>
          <a:effectLst>
            <a:outerShdw blurRad="127000" dist="35921" dir="8100000" sx="102000" sy="102000" algn="ctr" rotWithShape="0">
              <a:srgbClr val="92D050">
                <a:alpha val="8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90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Package and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endParaRPr lang="zh-HK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/>
              <a:t>A package is a collection of related classes</a:t>
            </a:r>
          </a:p>
          <a:p>
            <a:r>
              <a:rPr lang="en-US" altLang="zh-HK" sz="2000" dirty="0"/>
              <a:t>Core packages:</a:t>
            </a:r>
          </a:p>
          <a:p>
            <a:pPr lvl="1">
              <a:spcBef>
                <a:spcPts val="600"/>
              </a:spcBef>
            </a:pP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java.*</a:t>
            </a:r>
            <a:endParaRPr lang="en-US" altLang="zh-H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altLang="zh-HK" sz="1800" dirty="0"/>
              <a:t>Included with Java 2 Software Development Kit</a:t>
            </a:r>
          </a:p>
          <a:p>
            <a:r>
              <a:rPr lang="en-US" altLang="zh-HK" sz="2000" dirty="0" smtClean="0"/>
              <a:t>Extension packages:</a:t>
            </a:r>
          </a:p>
          <a:p>
            <a:pPr lvl="1">
              <a:spcBef>
                <a:spcPts val="600"/>
              </a:spcBef>
            </a:pP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javax.*</a:t>
            </a:r>
          </a:p>
          <a:p>
            <a:pPr lvl="1">
              <a:spcBef>
                <a:spcPts val="600"/>
              </a:spcBef>
            </a:pPr>
            <a:r>
              <a:rPr lang="en-US" altLang="zh-HK" sz="1800" dirty="0" smtClean="0"/>
              <a:t>New </a:t>
            </a:r>
            <a:r>
              <a:rPr lang="en-US" altLang="zh-HK" sz="1800" dirty="0"/>
              <a:t>Java</a:t>
            </a:r>
            <a:r>
              <a:rPr lang="en-US" altLang="zh-HK" sz="1800" dirty="0" smtClean="0"/>
              <a:t> packages</a:t>
            </a:r>
            <a:endParaRPr lang="en-US" altLang="zh-HK" sz="1800" dirty="0"/>
          </a:p>
          <a:p>
            <a:r>
              <a:rPr lang="en-US" altLang="zh-HK" sz="2000" dirty="0"/>
              <a:t>Example</a:t>
            </a:r>
            <a:endParaRPr lang="en-US" altLang="zh-HK" sz="2000" dirty="0"/>
          </a:p>
          <a:p>
            <a:pPr marL="400050" lvl="1" indent="0">
              <a:buNone/>
            </a:pP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H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HK" sz="2000" dirty="0" smtClean="0"/>
              <a:t>Tells the compiler to load the class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r>
              <a:rPr lang="en-US" altLang="zh-HK" sz="2000" dirty="0" smtClean="0"/>
              <a:t> which is located in the extension package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endParaRPr lang="zh-HK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3368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Message Dialog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41587" y="1628800"/>
            <a:ext cx="7882927" cy="2129814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8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chemeClr val="tx1">
                <a:lumMod val="85000"/>
                <a:alpha val="40000"/>
              </a:schemeClr>
            </a:outerShdw>
          </a:effectLst>
        </p:spPr>
        <p:txBody>
          <a:bodyPr wrap="non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HK" sz="1800" kern="0" dirty="0" smtClean="0">
                <a:solidFill>
                  <a:srgbClr val="000000"/>
                </a:solidFill>
              </a:rPr>
              <a:t>import </a:t>
            </a:r>
            <a:r>
              <a:rPr lang="en-US" altLang="zh-HK" sz="1800" kern="0" dirty="0" err="1" smtClean="0">
                <a:solidFill>
                  <a:srgbClr val="000000"/>
                </a:solidFill>
              </a:rPr>
              <a:t>javax.swing.JOptionPane</a:t>
            </a:r>
            <a:r>
              <a:rPr lang="en-US" altLang="zh-HK" sz="1800" kern="0" dirty="0" smtClean="0">
                <a:solidFill>
                  <a:srgbClr val="000000"/>
                </a:solidFill>
              </a:rPr>
              <a:t>; 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eaLnBrk="1" fontAlgn="auto" hangingPunct="1"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HK" sz="1800" kern="0" dirty="0" smtClean="0">
                <a:solidFill>
                  <a:srgbClr val="000000"/>
                </a:solidFill>
              </a:rPr>
              <a:t>public class </a:t>
            </a:r>
            <a:r>
              <a:rPr lang="en-US" altLang="zh-HK" sz="1800" kern="0" dirty="0" err="1" smtClean="0">
                <a:solidFill>
                  <a:srgbClr val="000000"/>
                </a:solidFill>
              </a:rPr>
              <a:t>HelloDialogBox</a:t>
            </a:r>
            <a:r>
              <a:rPr lang="en-US" altLang="zh-HK" sz="1800" kern="0" dirty="0" smtClean="0">
                <a:solidFill>
                  <a:srgbClr val="000000"/>
                </a:solidFill>
              </a:rPr>
              <a:t> { 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altLang="zh-HK" sz="1800" kern="0" dirty="0" smtClean="0">
                <a:solidFill>
                  <a:srgbClr val="000000"/>
                </a:solidFill>
              </a:rPr>
              <a:t> public static void main( String [ ] </a:t>
            </a:r>
            <a:r>
              <a:rPr lang="en-US" altLang="zh-HK" sz="1800" kern="0" dirty="0" err="1" smtClean="0">
                <a:solidFill>
                  <a:srgbClr val="000000"/>
                </a:solidFill>
              </a:rPr>
              <a:t>args</a:t>
            </a:r>
            <a:r>
              <a:rPr lang="en-US" altLang="zh-HK" sz="1800" kern="0" dirty="0" smtClean="0">
                <a:solidFill>
                  <a:srgbClr val="000000"/>
                </a:solidFill>
              </a:rPr>
              <a:t> ) {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b="1" kern="0" dirty="0" smtClean="0">
                <a:solidFill>
                  <a:srgbClr val="0000FF"/>
                </a:solidFill>
              </a:rPr>
              <a:t>		</a:t>
            </a:r>
            <a:r>
              <a:rPr lang="en-US" altLang="zh-HK" sz="1800" b="1" kern="0" dirty="0" err="1" smtClean="0">
                <a:solidFill>
                  <a:srgbClr val="0000FF"/>
                </a:solidFill>
              </a:rPr>
              <a:t>JOptionPane.showMessageDialog</a:t>
            </a:r>
            <a:r>
              <a:rPr lang="en-US" altLang="zh-HK" sz="1800" b="1" kern="0" dirty="0" smtClean="0">
                <a:solidFill>
                  <a:srgbClr val="0000FF"/>
                </a:solidFill>
              </a:rPr>
              <a:t>( null, "Welcome</a:t>
            </a:r>
            <a:r>
              <a:rPr lang="en-US" altLang="zh-HK" sz="1800" b="1" kern="0" dirty="0" smtClean="0">
                <a:solidFill>
                  <a:schemeClr val="bg2"/>
                </a:solidFill>
              </a:rPr>
              <a:t>\</a:t>
            </a:r>
            <a:r>
              <a:rPr lang="en-US" altLang="zh-HK" sz="1800" b="1" kern="0" dirty="0" err="1" smtClean="0">
                <a:solidFill>
                  <a:schemeClr val="bg2"/>
                </a:solidFill>
              </a:rPr>
              <a:t>n</a:t>
            </a:r>
            <a:r>
              <a:rPr lang="en-US" altLang="zh-HK" sz="1800" b="1" kern="0" dirty="0" err="1" smtClean="0">
                <a:solidFill>
                  <a:srgbClr val="0000FF"/>
                </a:solidFill>
              </a:rPr>
              <a:t>to</a:t>
            </a:r>
            <a:r>
              <a:rPr lang="en-US" altLang="zh-HK" sz="1800" b="1" kern="0" dirty="0" smtClean="0">
                <a:solidFill>
                  <a:schemeClr val="bg2"/>
                </a:solidFill>
              </a:rPr>
              <a:t>\</a:t>
            </a:r>
            <a:r>
              <a:rPr lang="en-US" altLang="zh-HK" sz="1800" b="1" kern="0" dirty="0" err="1" smtClean="0">
                <a:solidFill>
                  <a:schemeClr val="bg2"/>
                </a:solidFill>
              </a:rPr>
              <a:t>n</a:t>
            </a:r>
            <a:r>
              <a:rPr lang="en-US" altLang="zh-HK" sz="1800" b="1" kern="0" dirty="0" err="1" smtClean="0">
                <a:solidFill>
                  <a:srgbClr val="0000FF"/>
                </a:solidFill>
              </a:rPr>
              <a:t>IVE</a:t>
            </a:r>
            <a:r>
              <a:rPr lang="en-US" altLang="zh-HK" sz="1800" b="1" kern="0" dirty="0" smtClean="0">
                <a:solidFill>
                  <a:srgbClr val="0000FF"/>
                </a:solidFill>
              </a:rPr>
              <a:t>!" );</a:t>
            </a:r>
            <a:endParaRPr lang="en-US" altLang="zh-TW" sz="1800" b="1" kern="0" dirty="0" smtClean="0">
              <a:solidFill>
                <a:srgbClr val="0000FF"/>
              </a:solidFill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}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03" y="980728"/>
            <a:ext cx="3090061" cy="1656184"/>
          </a:xfrm>
          <a:prstGeom prst="rect">
            <a:avLst/>
          </a:prstGeom>
          <a:noFill/>
          <a:ln>
            <a:noFill/>
          </a:ln>
          <a:effectLst>
            <a:outerShdw blurRad="127000" dist="35921" dir="8100000" sx="102000" sy="102000" algn="ctr" rotWithShape="0">
              <a:srgbClr val="7030A0">
                <a:alpha val="5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7544" y="3470342"/>
            <a:ext cx="5356595" cy="3127010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non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HK" sz="1800" kern="0" dirty="0" smtClean="0">
                <a:solidFill>
                  <a:srgbClr val="000000"/>
                </a:solidFill>
              </a:rPr>
              <a:t>import </a:t>
            </a:r>
            <a:r>
              <a:rPr lang="en-US" altLang="zh-HK" sz="1800" kern="0" dirty="0" err="1" smtClean="0">
                <a:solidFill>
                  <a:srgbClr val="000000"/>
                </a:solidFill>
              </a:rPr>
              <a:t>javax.swing.JOptionPane</a:t>
            </a:r>
            <a:r>
              <a:rPr lang="en-US" altLang="zh-HK" sz="1800" kern="0" dirty="0" smtClean="0">
                <a:solidFill>
                  <a:srgbClr val="000000"/>
                </a:solidFill>
              </a:rPr>
              <a:t>; 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eaLnBrk="1" fontAlgn="auto" hangingPunct="1"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HK" sz="1800" kern="0" dirty="0" smtClean="0">
                <a:solidFill>
                  <a:srgbClr val="000000"/>
                </a:solidFill>
              </a:rPr>
              <a:t>public class </a:t>
            </a:r>
            <a:r>
              <a:rPr lang="en-US" altLang="zh-HK" sz="1800" kern="0" dirty="0" err="1" smtClean="0">
                <a:solidFill>
                  <a:srgbClr val="000000"/>
                </a:solidFill>
              </a:rPr>
              <a:t>TitledMessage</a:t>
            </a:r>
            <a:r>
              <a:rPr lang="en-US" altLang="zh-HK" sz="1800" kern="0" dirty="0" smtClean="0">
                <a:solidFill>
                  <a:srgbClr val="000000"/>
                </a:solidFill>
              </a:rPr>
              <a:t> { 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altLang="zh-HK" sz="1800" kern="0" dirty="0" smtClean="0">
                <a:solidFill>
                  <a:srgbClr val="000000"/>
                </a:solidFill>
              </a:rPr>
              <a:t>public static void main( String [ ] </a:t>
            </a:r>
            <a:r>
              <a:rPr lang="en-US" altLang="zh-HK" sz="1800" kern="0" dirty="0" err="1" smtClean="0">
                <a:solidFill>
                  <a:srgbClr val="000000"/>
                </a:solidFill>
              </a:rPr>
              <a:t>args</a:t>
            </a:r>
            <a:r>
              <a:rPr lang="en-US" altLang="zh-HK" sz="1800" kern="0" dirty="0" smtClean="0">
                <a:solidFill>
                  <a:srgbClr val="000000"/>
                </a:solidFill>
              </a:rPr>
              <a:t> ) {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b="1" kern="0" dirty="0" smtClean="0">
                <a:solidFill>
                  <a:srgbClr val="0000FF"/>
                </a:solidFill>
              </a:rPr>
              <a:t>	</a:t>
            </a:r>
            <a:r>
              <a:rPr lang="en-US" altLang="zh-HK" sz="1800" b="1" kern="0" dirty="0">
                <a:solidFill>
                  <a:srgbClr val="0000FF"/>
                </a:solidFill>
              </a:rPr>
              <a:t>	</a:t>
            </a:r>
            <a:r>
              <a:rPr lang="en-US" altLang="zh-HK" sz="1800" b="1" kern="0" dirty="0" err="1">
                <a:solidFill>
                  <a:srgbClr val="0000FF"/>
                </a:solidFill>
              </a:rPr>
              <a:t>JOptionPane.showMessageDialog</a:t>
            </a:r>
            <a:r>
              <a:rPr lang="en-US" altLang="zh-HK" sz="1800" b="1" kern="0" dirty="0">
                <a:solidFill>
                  <a:srgbClr val="0000FF"/>
                </a:solidFill>
              </a:rPr>
              <a:t>( null, 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HK" sz="1800" b="1" kern="0" dirty="0">
                <a:solidFill>
                  <a:srgbClr val="0000FF"/>
                </a:solidFill>
              </a:rPr>
              <a:t>		</a:t>
            </a:r>
            <a:r>
              <a:rPr lang="en-US" altLang="zh-HK" sz="1800" b="1" kern="0" dirty="0" smtClean="0">
                <a:solidFill>
                  <a:srgbClr val="0000FF"/>
                </a:solidFill>
              </a:rPr>
              <a:t>	"</a:t>
            </a:r>
            <a:r>
              <a:rPr lang="en-US" altLang="zh-HK" sz="1800" b="1" kern="0" dirty="0">
                <a:solidFill>
                  <a:srgbClr val="0000FF"/>
                </a:solidFill>
              </a:rPr>
              <a:t>Be careful! You got a fail in test.",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HK" sz="1800" b="1" kern="0" dirty="0">
                <a:solidFill>
                  <a:srgbClr val="0000FF"/>
                </a:solidFill>
              </a:rPr>
              <a:t>		</a:t>
            </a:r>
            <a:r>
              <a:rPr lang="en-US" altLang="zh-HK" sz="1800" b="1" kern="0" dirty="0" smtClean="0">
                <a:solidFill>
                  <a:srgbClr val="0000FF"/>
                </a:solidFill>
              </a:rPr>
              <a:t>	"</a:t>
            </a:r>
            <a:r>
              <a:rPr lang="en-US" altLang="zh-HK" sz="1800" b="1" kern="0" dirty="0">
                <a:solidFill>
                  <a:srgbClr val="0000FF"/>
                </a:solidFill>
              </a:rPr>
              <a:t>Results",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HK" sz="1800" b="1" kern="0" dirty="0">
                <a:solidFill>
                  <a:srgbClr val="0000FF"/>
                </a:solidFill>
              </a:rPr>
              <a:t>		</a:t>
            </a:r>
            <a:r>
              <a:rPr lang="en-US" altLang="zh-HK" sz="1800" b="1" kern="0" dirty="0" smtClean="0">
                <a:solidFill>
                  <a:srgbClr val="0000FF"/>
                </a:solidFill>
              </a:rPr>
              <a:t>	</a:t>
            </a:r>
            <a:r>
              <a:rPr lang="en-US" altLang="zh-HK" sz="1800" b="1" kern="0" dirty="0" err="1" smtClean="0">
                <a:solidFill>
                  <a:srgbClr val="0000FF"/>
                </a:solidFill>
              </a:rPr>
              <a:t>JOptionPane.WARNING_MESSAGE</a:t>
            </a:r>
            <a:r>
              <a:rPr lang="en-US" altLang="zh-HK" sz="1800" b="1" kern="0" dirty="0" smtClean="0">
                <a:solidFill>
                  <a:srgbClr val="0000FF"/>
                </a:solidFill>
              </a:rPr>
              <a:t>)</a:t>
            </a:r>
            <a:r>
              <a:rPr lang="en-US" altLang="zh-HK" sz="1800" kern="0" dirty="0">
                <a:solidFill>
                  <a:srgbClr val="000000"/>
                </a:solidFill>
              </a:rPr>
              <a:t>;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57192"/>
            <a:ext cx="3284240" cy="1512168"/>
          </a:xfrm>
          <a:prstGeom prst="rect">
            <a:avLst/>
          </a:prstGeom>
          <a:noFill/>
          <a:ln>
            <a:noFill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63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r>
              <a:rPr lang="en-US" altLang="zh-HK" dirty="0" smtClean="0"/>
              <a:t> Icons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15</a:t>
            </a:fld>
            <a:endParaRPr lang="en-US" altLang="zh-TW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4" y="1805312"/>
            <a:ext cx="7799534" cy="4320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27000" dist="38100" dir="8100000" sx="102000" sy="102000" algn="tr" rotWithShape="0">
              <a:schemeClr val="accent6">
                <a:alpha val="40000"/>
              </a:scheme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38564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Input Dialog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251520" y="3050083"/>
            <a:ext cx="7754046" cy="2616101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rgbClr val="006600"/>
            </a:solidFill>
          </a:ln>
          <a:effectLst>
            <a:outerShdw blurRad="127000" dist="38100" dir="8100000" sx="102000" sy="102000" algn="tr" rotWithShape="0">
              <a:srgbClr val="99FF66">
                <a:alpha val="51000"/>
              </a:srgbClr>
            </a:outerShdw>
          </a:effectLst>
        </p:spPr>
        <p:txBody>
          <a:bodyPr wrap="none" rtlCol="0">
            <a:spAutoFit/>
          </a:bodyPr>
          <a:lstStyle/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import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javax.swing.JOptionPane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</a:p>
          <a:p>
            <a:pPr defTabSz="352425">
              <a:spcBef>
                <a:spcPts val="60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InputDemo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 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 public static void main( String [ ]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) {</a:t>
            </a:r>
          </a:p>
          <a:p>
            <a:pPr defTabSz="35242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 </a:t>
            </a:r>
            <a:r>
              <a:rPr lang="en-US" altLang="zh-HK" sz="1800" b="1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String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name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defTabSz="352425">
              <a:spcBef>
                <a:spcPts val="600"/>
              </a:spcBef>
              <a:spcAft>
                <a:spcPts val="600"/>
              </a:spcAft>
            </a:pPr>
            <a:r>
              <a:rPr lang="en-US" altLang="zh-HK" sz="1800" b="1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 name = </a:t>
            </a:r>
            <a:r>
              <a:rPr lang="en-US" altLang="zh-HK" sz="1800" b="1" dirty="0" err="1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JOptionPane.showInputDialog</a:t>
            </a:r>
            <a:r>
              <a:rPr lang="en-US" altLang="zh-HK" sz="1800" b="1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(null, "What's your name?");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("Hello, " + name);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pPr defTabSz="352425"/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zh-HK" altLang="en-US" sz="1800" dirty="0" smtClean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517279" y="2852936"/>
            <a:ext cx="2803873" cy="76944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127000" dist="38100" dir="8100000" sx="102000" sy="102000" algn="tr" rotWithShape="0">
              <a:srgbClr val="92D050">
                <a:alpha val="40000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c:\&gt; java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InputDemo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Hello,</a:t>
            </a:r>
            <a:r>
              <a:rPr kumimoji="1" lang="en-US" altLang="zh-TW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SM Lau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52"/>
            <a:ext cx="3315968" cy="1512168"/>
          </a:xfrm>
          <a:prstGeom prst="rect">
            <a:avLst/>
          </a:prstGeom>
          <a:noFill/>
          <a:ln>
            <a:noFill/>
          </a:ln>
          <a:effectLst>
            <a:outerShdw blurRad="127000" dist="35921" dir="8100000" sx="102000" sy="102000" algn="ctr" rotWithShape="0">
              <a:srgbClr val="92D050">
                <a:alpha val="8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964907" y="3985909"/>
            <a:ext cx="936104" cy="425077"/>
          </a:xfrm>
          <a:prstGeom prst="ellipse">
            <a:avLst/>
          </a:prstGeom>
          <a:noFill/>
          <a:ln w="2540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83569" y="2276872"/>
            <a:ext cx="697138" cy="1709036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51520" y="1929026"/>
            <a:ext cx="2592288" cy="707886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Input dialog returns data in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 type.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216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Input Dialog again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323528" y="1700808"/>
            <a:ext cx="5965095" cy="4585871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rgbClr val="006600"/>
            </a:solidFill>
          </a:ln>
          <a:effectLst>
            <a:outerShdw blurRad="127000" dist="38100" dir="8100000" sx="102000" sy="102000" algn="tr" rotWithShape="0">
              <a:srgbClr val="99FF66">
                <a:alpha val="51000"/>
              </a:srgbClr>
            </a:outerShdw>
          </a:effectLst>
        </p:spPr>
        <p:txBody>
          <a:bodyPr wrap="none" rtlCol="0">
            <a:spAutoFit/>
          </a:bodyPr>
          <a:lstStyle/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import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javax.swing.JOptionPane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</a:p>
          <a:p>
            <a:pPr defTabSz="352425">
              <a:spcBef>
                <a:spcPts val="120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TitledInputDemo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 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 public static void main( String [ ]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) {</a:t>
            </a:r>
          </a:p>
          <a:p>
            <a:pPr defTabSz="35242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 String input;</a:t>
            </a:r>
          </a:p>
          <a:p>
            <a:pPr defTabSz="35242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HK" sz="1800" b="1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input = </a:t>
            </a:r>
            <a:r>
              <a:rPr lang="en-US" altLang="zh-HK" sz="1800" b="1" dirty="0" err="1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JOptionPane.showInputDialog</a:t>
            </a:r>
            <a:r>
              <a:rPr lang="en-US" altLang="zh-HK" sz="1800" b="1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(null, </a:t>
            </a:r>
          </a:p>
          <a:p>
            <a:pPr defTabSz="352425"/>
            <a:r>
              <a:rPr lang="en-US" altLang="zh-HK" sz="1800" b="1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"Radius</a:t>
            </a:r>
            <a:r>
              <a:rPr lang="en-US" altLang="zh-HK" sz="1800" b="1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?",</a:t>
            </a:r>
          </a:p>
          <a:p>
            <a:pPr defTabSz="352425"/>
            <a:r>
              <a:rPr lang="en-US" altLang="zh-HK" sz="1800" b="1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"</a:t>
            </a:r>
            <a:r>
              <a:rPr lang="en-US" altLang="zh-HK" sz="1800" b="1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Circle Area",</a:t>
            </a:r>
          </a:p>
          <a:p>
            <a:pPr defTabSz="352425"/>
            <a:r>
              <a:rPr lang="en-US" altLang="zh-HK" sz="1800" b="1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</a:t>
            </a:r>
            <a:r>
              <a:rPr lang="en-US" altLang="zh-HK" sz="1800" b="1" dirty="0" err="1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JOptionPane.QUESTION_MESSAGE</a:t>
            </a:r>
            <a:r>
              <a:rPr lang="en-US" altLang="zh-HK" sz="1800" b="1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defTabSz="352425"/>
            <a:endParaRPr lang="en-US" altLang="zh-HK" sz="18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defTabSz="35242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radius =     </a:t>
            </a:r>
            <a:r>
              <a:rPr lang="en-US" altLang="zh-HK" sz="1800" b="1" dirty="0" err="1" smtClean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Integer</a:t>
            </a:r>
            <a:r>
              <a:rPr lang="en-US" altLang="zh-HK" sz="1800" b="1" dirty="0" err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  <a:r>
              <a:rPr lang="en-US" altLang="zh-HK" sz="1800" b="1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parseInt</a:t>
            </a:r>
            <a:r>
              <a:rPr lang="en-US" altLang="zh-HK" sz="18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HK" sz="1800" b="1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HK" sz="1800" b="1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</a:t>
            </a:r>
            <a:r>
              <a:rPr lang="en-US" altLang="zh-HK" sz="1800" b="1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defTabSz="352425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 double area = radius*radius*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Math.PI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defTabSz="35242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("Area=" + area);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pPr defTabSz="352425"/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89" y="1340768"/>
            <a:ext cx="2924175" cy="1333500"/>
          </a:xfrm>
          <a:prstGeom prst="rect">
            <a:avLst/>
          </a:prstGeom>
          <a:noFill/>
          <a:ln>
            <a:noFill/>
          </a:ln>
          <a:effectLst>
            <a:outerShdw blurRad="127000" dist="35921" dir="8100000" sx="102000" sy="102000" algn="ctr" rotWithShape="0">
              <a:srgbClr val="92D050">
                <a:alpha val="8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96136" y="2852936"/>
            <a:ext cx="3264074" cy="76944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127000" dist="38100" dir="8100000" sx="102000" sy="102000" algn="tr" rotWithShape="0">
              <a:srgbClr val="92D050">
                <a:alpha val="40000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c:\&gt; java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InputDemo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2000" kern="0" dirty="0" smtClean="0">
                <a:solidFill>
                  <a:srgbClr val="FFFFFF"/>
                </a:solidFill>
              </a:rPr>
              <a:t>Area=50.26548245743669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98697" y="4496057"/>
            <a:ext cx="3096344" cy="490993"/>
          </a:xfrm>
          <a:prstGeom prst="ellipse">
            <a:avLst/>
          </a:prstGeom>
          <a:noFill/>
          <a:ln w="2540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5364088" y="4869159"/>
            <a:ext cx="1656182" cy="432041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71897" y="4947260"/>
            <a:ext cx="2592288" cy="1015663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Convert the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 input to integer value before calculation.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9446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90488" y="1747838"/>
            <a:ext cx="5345112" cy="479425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263525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263525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263525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263525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263525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263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263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263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263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import javax.swing.*;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en-US" altLang="zh-TW" sz="1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public class GScore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{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public static void main(String [ ] args)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{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int 		midterm, finalExam;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double 	average;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String	input;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input = JOptionPane.showInputDialog(null, 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		"Your midterm score?",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		"Input",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		JOptionPane.QUESTION_MESSAGE);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midterm = Integer.parseInt(input);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806825" y="234950"/>
            <a:ext cx="5157788" cy="4081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263525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263525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263525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263525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263525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263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263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263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2635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input =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JOptionPane.showInputDialog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(null, 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		"Your final exam score?",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		"Input",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		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JOptionPane.QUESTION_MESSAGE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);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finalExam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=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Integer.parseInt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(input);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average = (midterm +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finalExam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) / 2.0;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JOptionPane.showMessageDialog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(null,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		"Average = " + average,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		"Result",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		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JOptionPane.INFORMATION_MESSAGE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);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}</a:t>
            </a:r>
          </a:p>
          <a:p>
            <a:pPr marL="0" marR="0" lvl="0" indent="0" defTabSz="2635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}</a:t>
            </a: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23850" y="207963"/>
            <a:ext cx="4968875" cy="5884862"/>
            <a:chOff x="204" y="131"/>
            <a:chExt cx="3130" cy="3707"/>
          </a:xfrm>
          <a:effectLst>
            <a:outerShdw blurRad="127000" dist="38100" dir="8100000" sx="102000" sy="102000" algn="tr" rotWithShape="0">
              <a:srgbClr val="92D050">
                <a:alpha val="40000"/>
              </a:srgbClr>
            </a:outerShdw>
          </a:effectLst>
        </p:grpSpPr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249" y="2931"/>
              <a:ext cx="3085" cy="907"/>
            </a:xfrm>
            <a:prstGeom prst="rect">
              <a:avLst/>
            </a:prstGeom>
            <a:noFill/>
            <a:ln w="508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 rot="-5400000">
              <a:off x="-631" y="1770"/>
              <a:ext cx="1976" cy="30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8 w 21600"/>
                <a:gd name="T13" fmla="*/ 5435 h 21600"/>
                <a:gd name="T14" fmla="*/ 18900 w 21600"/>
                <a:gd name="T15" fmla="*/ 162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CFFCC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pic>
          <p:nvPicPr>
            <p:cNvPr id="28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31"/>
              <a:ext cx="1782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2268538" y="260350"/>
            <a:ext cx="6407150" cy="2192338"/>
            <a:chOff x="1429" y="164"/>
            <a:chExt cx="4036" cy="1381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699" y="164"/>
              <a:ext cx="2766" cy="817"/>
            </a:xfrm>
            <a:prstGeom prst="rect">
              <a:avLst/>
            </a:prstGeom>
            <a:noFill/>
            <a:ln w="25400" algn="ctr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1" name="AutoShape 16"/>
            <p:cNvSpPr>
              <a:spLocks noChangeArrowheads="1"/>
            </p:cNvSpPr>
            <p:nvPr/>
          </p:nvSpPr>
          <p:spPr bwMode="auto">
            <a:xfrm rot="10800000">
              <a:off x="2154" y="572"/>
              <a:ext cx="537" cy="4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18 h 21600"/>
                <a:gd name="T20" fmla="*/ 1850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CC99FF"/>
            </a:solidFill>
            <a:ln w="25400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pic>
          <p:nvPicPr>
            <p:cNvPr id="32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994"/>
              <a:ext cx="1224" cy="551"/>
            </a:xfrm>
            <a:prstGeom prst="rect">
              <a:avLst/>
            </a:prstGeom>
            <a:noFill/>
            <a:ln>
              <a:noFill/>
            </a:ln>
            <a:effectLst>
              <a:outerShdw blurRad="127000" dist="38100" dir="8100000" sx="102000" sy="102000" algn="tr" rotWithShape="0">
                <a:schemeClr val="accent5">
                  <a:lumMod val="75000"/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4284663" y="2492375"/>
            <a:ext cx="4608512" cy="3471863"/>
            <a:chOff x="2699" y="1570"/>
            <a:chExt cx="2903" cy="2187"/>
          </a:xfrm>
        </p:grpSpPr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2699" y="1570"/>
              <a:ext cx="2903" cy="862"/>
            </a:xfrm>
            <a:prstGeom prst="rect">
              <a:avLst/>
            </a:prstGeom>
            <a:noFill/>
            <a:ln w="25400" algn="ctr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5" name="AutoShape 20"/>
            <p:cNvSpPr>
              <a:spLocks noChangeArrowheads="1"/>
            </p:cNvSpPr>
            <p:nvPr/>
          </p:nvSpPr>
          <p:spPr bwMode="auto">
            <a:xfrm rot="5400000">
              <a:off x="4098" y="2529"/>
              <a:ext cx="499" cy="3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6 w 21600"/>
                <a:gd name="T13" fmla="*/ 5435 h 21600"/>
                <a:gd name="T14" fmla="*/ 18916 w 21600"/>
                <a:gd name="T15" fmla="*/ 162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66FFFF"/>
            </a:solidFill>
            <a:ln w="25400" algn="ctr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  <p:pic>
          <p:nvPicPr>
            <p:cNvPr id="36" name="Picture 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2931"/>
              <a:ext cx="1814" cy="826"/>
            </a:xfrm>
            <a:prstGeom prst="rect">
              <a:avLst/>
            </a:prstGeom>
            <a:noFill/>
            <a:ln>
              <a:noFill/>
            </a:ln>
            <a:effectLst>
              <a:outerShdw blurRad="127000" dist="38100" dir="8100000" sx="102000" sy="102000" algn="tr" rotWithShape="0">
                <a:srgbClr val="0033CC"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33"/>
          <p:cNvGrpSpPr>
            <a:grpSpLocks/>
          </p:cNvGrpSpPr>
          <p:nvPr/>
        </p:nvGrpSpPr>
        <p:grpSpPr bwMode="auto">
          <a:xfrm>
            <a:off x="4500563" y="6092825"/>
            <a:ext cx="3600450" cy="606425"/>
            <a:chOff x="2835" y="3838"/>
            <a:chExt cx="2268" cy="382"/>
          </a:xfrm>
        </p:grpSpPr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3560" y="3838"/>
              <a:ext cx="1543" cy="382"/>
            </a:xfrm>
            <a:prstGeom prst="rect">
              <a:avLst/>
            </a:prstGeom>
            <a:solidFill>
              <a:srgbClr val="C0C0C0"/>
            </a:solidFill>
            <a:ln w="25400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buClr>
                  <a:schemeClr val="bg2"/>
                </a:buClr>
                <a:buSzPct val="75000"/>
                <a:buChar char="n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 sz="24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Arial Unicode MS" pitchFamily="34" charset="-120"/>
                  <a:cs typeface="Arial Unicode MS" pitchFamily="34" charset="-120"/>
                </a:rPr>
                <a:t>Convert the input string to an integer value.</a:t>
              </a: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 flipH="1">
              <a:off x="2835" y="4020"/>
              <a:ext cx="725" cy="0"/>
            </a:xfrm>
            <a:prstGeom prst="line">
              <a:avLst/>
            </a:prstGeom>
            <a:noFill/>
            <a:ln w="50800">
              <a:solidFill>
                <a:srgbClr val="333333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4025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Confirm Dialog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85" y="692696"/>
            <a:ext cx="3304195" cy="1521356"/>
          </a:xfrm>
          <a:prstGeom prst="rect">
            <a:avLst/>
          </a:prstGeom>
          <a:noFill/>
          <a:ln>
            <a:noFill/>
          </a:ln>
          <a:effectLst>
            <a:outerShdw blurRad="127000" dist="35921" dir="8100000" sx="102000" sy="102000" algn="ctr" rotWithShape="0">
              <a:srgbClr val="92D050">
                <a:alpha val="8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51520" y="2585224"/>
            <a:ext cx="6833922" cy="3724096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rgbClr val="006600"/>
            </a:solidFill>
          </a:ln>
          <a:effectLst>
            <a:outerShdw blurRad="127000" dist="38100" dir="8100000" sx="102000" sy="102000" algn="tr" rotWithShape="0">
              <a:srgbClr val="99FF66">
                <a:alpha val="51000"/>
              </a:srgbClr>
            </a:outerShdw>
          </a:effectLst>
        </p:spPr>
        <p:txBody>
          <a:bodyPr wrap="none" rtlCol="0">
            <a:spAutoFit/>
          </a:bodyPr>
          <a:lstStyle/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import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javax.swing.JOptionPane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</a:p>
          <a:p>
            <a:pPr defTabSz="352425">
              <a:spcBef>
                <a:spcPts val="120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ConfirmBoxDemo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 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public static void main( String [ ]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) {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answer;</a:t>
            </a:r>
          </a:p>
          <a:p>
            <a:pPr defTabSz="352425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answer = 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JOptionPane.showConfirmDialog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(null, 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</a:t>
            </a:r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"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Are you sure you want to restudy?",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</a:t>
            </a:r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"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Please confirm",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</a:t>
            </a:r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JOptionPane.YES_NO_CANCEL_OPTION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defTabSz="352425"/>
            <a:endParaRPr lang="en-US" altLang="zh-HK" sz="18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("Your selection is: " + answer);</a:t>
            </a:r>
          </a:p>
          <a:p>
            <a:pPr defTabSz="352425"/>
            <a:r>
              <a:rPr lang="en-US" altLang="zh-HK" sz="18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pPr defTabSz="352425"/>
            <a:r>
              <a:rPr lang="en-US" altLang="zh-HK" sz="18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59025" y="1052736"/>
            <a:ext cx="441146" cy="400110"/>
          </a:xfrm>
          <a:prstGeom prst="rect">
            <a:avLst/>
          </a:prstGeom>
          <a:effectLst>
            <a:glow>
              <a:srgbClr val="FFFF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  <a:softEdge rad="889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HK" altLang="en-US" sz="2000" b="1" dirty="0" smtClean="0">
                <a:solidFill>
                  <a:schemeClr val="bg2"/>
                </a:solidFill>
                <a:latin typeface="Arial Narrow" pitchFamily="34" charset="0"/>
              </a:rPr>
              <a:t>是</a:t>
            </a:r>
            <a:endParaRPr lang="zh-HK" altLang="en-US" sz="2000" b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67219" y="2186668"/>
            <a:ext cx="441146" cy="400110"/>
          </a:xfrm>
          <a:prstGeom prst="rect">
            <a:avLst/>
          </a:prstGeom>
          <a:effectLst>
            <a:glow>
              <a:srgbClr val="FFFF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  <a:softEdge rad="889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2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zh-HK" altLang="en-US" dirty="0"/>
              <a:t>否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092278" y="2659675"/>
            <a:ext cx="697627" cy="400110"/>
          </a:xfrm>
          <a:prstGeom prst="rect">
            <a:avLst/>
          </a:prstGeom>
          <a:effectLst>
            <a:glow>
              <a:srgbClr val="FFFF0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  <a:softEdge rad="889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2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zh-HK" altLang="en-US" dirty="0"/>
              <a:t>取消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68066" y="1791165"/>
            <a:ext cx="3007990" cy="70173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127000" dist="38100" dir="8100000" sx="102000" sy="102000" algn="tr" rotWithShape="0">
              <a:srgbClr val="92D050">
                <a:alpha val="40000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c:\&gt; java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ConfirmBoxDemo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1800" kern="0" dirty="0" smtClean="0">
                <a:solidFill>
                  <a:srgbClr val="FFFFFF"/>
                </a:solidFill>
              </a:rPr>
              <a:t>Your selection is: 0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4370" y="2708920"/>
            <a:ext cx="3007990" cy="70173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127000" dist="38100" dir="8100000" sx="102000" sy="102000" algn="tr" rotWithShape="0">
              <a:srgbClr val="92D050">
                <a:alpha val="40000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c:\&gt; java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ConfirmBoxDemo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1800" kern="0" dirty="0" smtClean="0">
                <a:solidFill>
                  <a:srgbClr val="FFFFFF"/>
                </a:solidFill>
              </a:rPr>
              <a:t>Your selection is: 1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028506" y="3573016"/>
            <a:ext cx="3007990" cy="70173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127000" dist="38100" dir="8100000" sx="102000" sy="102000" algn="tr" rotWithShape="0">
              <a:srgbClr val="92D050">
                <a:alpha val="40000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c:\&gt; java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ConfirmBoxDemo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lang="en-US" altLang="zh-TW" sz="1800" kern="0" dirty="0" smtClean="0">
                <a:solidFill>
                  <a:srgbClr val="FFFFFF"/>
                </a:solidFill>
              </a:rPr>
              <a:t>Your selection is: 2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17" name="肘形接點 16"/>
          <p:cNvCxnSpPr>
            <a:stCxn id="3074" idx="1"/>
            <a:endCxn id="11" idx="0"/>
          </p:cNvCxnSpPr>
          <p:nvPr/>
        </p:nvCxnSpPr>
        <p:spPr bwMode="auto">
          <a:xfrm rot="10800000" flipV="1">
            <a:off x="3572061" y="1453373"/>
            <a:ext cx="2016224" cy="337791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2" idx="0"/>
          </p:cNvCxnSpPr>
          <p:nvPr/>
        </p:nvCxnSpPr>
        <p:spPr bwMode="auto">
          <a:xfrm>
            <a:off x="6308365" y="2198510"/>
            <a:ext cx="0" cy="5104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>
            <a:off x="8100392" y="2198510"/>
            <a:ext cx="0" cy="13745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9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1 –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Console Input and Output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548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1920533" cy="1739776"/>
          </a:xfrm>
          <a:prstGeom prst="rect">
            <a:avLst/>
          </a:prstGeom>
          <a:noFill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35010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  <a:latin typeface="Arial Narrow" pitchFamily="34" charset="0"/>
              </a:rPr>
              <a:t>END</a:t>
            </a:r>
            <a:endParaRPr lang="zh-TW" altLang="en-US" sz="2000" b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769" y="4797152"/>
            <a:ext cx="490167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Console Output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2324472"/>
          </a:xfrm>
        </p:spPr>
        <p:txBody>
          <a:bodyPr/>
          <a:lstStyle/>
          <a:p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altLang="zh-H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sz="20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Arial Unicode MS" pitchFamily="34" charset="-120"/>
              </a:rPr>
              <a:t>"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to display</a:t>
            </a:r>
            <a:r>
              <a:rPr kumimoji="1" lang="en-US" altLang="zh-TW" sz="20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Arial Unicode MS" pitchFamily="34" charset="-120"/>
              </a:rPr>
              <a:t>"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HK" dirty="0" smtClean="0"/>
              <a:t>Keeps the cursor at the end of the same line after displaying the message</a:t>
            </a:r>
          </a:p>
          <a:p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altLang="zh-H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HK" sz="2000" b="1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TW" sz="20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Arial Unicode MS" pitchFamily="34" charset="-120"/>
              </a:rPr>
              <a:t>"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to display</a:t>
            </a:r>
            <a:r>
              <a:rPr kumimoji="1" lang="en-US" altLang="zh-TW" sz="2000" dirty="0">
                <a:solidFill>
                  <a:srgbClr val="000000"/>
                </a:solidFill>
                <a:latin typeface="Tahoma" pitchFamily="34" charset="0"/>
                <a:ea typeface="新細明體" charset="-120"/>
                <a:cs typeface="Arial Unicode MS" pitchFamily="34" charset="-120"/>
              </a:rPr>
              <a:t>"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HK" dirty="0" smtClean="0"/>
              <a:t>Jumps to the next line after displaying the message</a:t>
            </a:r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4489083"/>
            <a:ext cx="5148204" cy="21082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non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OutputDemo</a:t>
            </a:r>
            <a:r>
              <a:rPr lang="en-US" altLang="zh-TW" sz="1800" kern="0" dirty="0">
                <a:solidFill>
                  <a:srgbClr val="000000"/>
                </a:solidFill>
              </a:rPr>
              <a:t> {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[]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</a:rPr>
              <a:t>) {</a:t>
            </a: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</a:t>
            </a:r>
            <a:r>
              <a:rPr lang="en-US" altLang="zh-TW" sz="1800" kern="0" dirty="0" err="1" smtClean="0">
                <a:solidFill>
                  <a:srgbClr val="0033CC"/>
                </a:solidFill>
              </a:rPr>
              <a:t>print</a:t>
            </a:r>
            <a:r>
              <a:rPr lang="en-US" altLang="zh-TW" sz="1800" kern="0" dirty="0" smtClean="0">
                <a:solidFill>
                  <a:srgbClr val="0033CC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("</a:t>
            </a:r>
            <a:r>
              <a:rPr lang="en-US" altLang="zh-TW" sz="1800" kern="0" dirty="0">
                <a:solidFill>
                  <a:schemeClr val="accent6">
                    <a:lumMod val="75000"/>
                  </a:schemeClr>
                </a:solidFill>
              </a:rPr>
              <a:t>You must work hard</a:t>
            </a:r>
            <a:r>
              <a:rPr lang="en-US" altLang="zh-TW" sz="1800" kern="0" dirty="0">
                <a:solidFill>
                  <a:srgbClr val="000000"/>
                </a:solidFill>
              </a:rPr>
              <a:t> ");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</a:t>
            </a:r>
            <a:r>
              <a:rPr lang="en-US" altLang="zh-TW" sz="1800" kern="0" dirty="0" err="1" smtClean="0">
                <a:solidFill>
                  <a:srgbClr val="0033CC"/>
                </a:solidFill>
              </a:rPr>
              <a:t>print</a:t>
            </a:r>
            <a:r>
              <a:rPr lang="en-US" altLang="zh-TW" sz="1800" kern="0" dirty="0" err="1" smtClean="0">
                <a:solidFill>
                  <a:srgbClr val="CC00FF"/>
                </a:solidFill>
              </a:rPr>
              <a:t>ln</a:t>
            </a:r>
            <a:r>
              <a:rPr lang="en-US" altLang="zh-TW" sz="1800" kern="0" dirty="0" smtClean="0">
                <a:solidFill>
                  <a:srgbClr val="CC00FF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("</a:t>
            </a:r>
            <a:r>
              <a:rPr lang="en-US" altLang="zh-TW" sz="1800" kern="0" dirty="0">
                <a:solidFill>
                  <a:srgbClr val="006600"/>
                </a:solidFill>
              </a:rPr>
              <a:t>to get a pass in</a:t>
            </a:r>
            <a:r>
              <a:rPr lang="en-US" altLang="zh-TW" sz="1800" kern="0" dirty="0">
                <a:solidFill>
                  <a:srgbClr val="000000"/>
                </a:solidFill>
              </a:rPr>
              <a:t>");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</a:t>
            </a:r>
            <a:r>
              <a:rPr lang="en-US" altLang="zh-TW" sz="1800" kern="0" dirty="0" err="1" smtClean="0">
                <a:solidFill>
                  <a:srgbClr val="0033CC"/>
                </a:solidFill>
              </a:rPr>
              <a:t>print</a:t>
            </a:r>
            <a:r>
              <a:rPr lang="en-US" altLang="zh-TW" sz="1800" kern="0" dirty="0" err="1" smtClean="0">
                <a:solidFill>
                  <a:srgbClr val="CC00FF"/>
                </a:solidFill>
              </a:rPr>
              <a:t>ln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("</a:t>
            </a:r>
            <a:r>
              <a:rPr lang="en-US" altLang="zh-TW" sz="1800" kern="0" dirty="0">
                <a:solidFill>
                  <a:srgbClr val="7030A0"/>
                </a:solidFill>
              </a:rPr>
              <a:t>ITP3914.</a:t>
            </a:r>
            <a:r>
              <a:rPr lang="en-US" altLang="zh-TW" sz="1800" kern="0" dirty="0">
                <a:solidFill>
                  <a:srgbClr val="000000"/>
                </a:solidFill>
              </a:rPr>
              <a:t>");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16016" y="3933056"/>
            <a:ext cx="4248472" cy="108011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OutputDemo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work hard </a:t>
            </a:r>
            <a:r>
              <a:rPr lang="en-US" altLang="zh-TW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a pass in</a:t>
            </a:r>
          </a:p>
          <a:p>
            <a:r>
              <a:rPr lang="en-US" altLang="zh-TW" sz="2000" dirty="0" smtClean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ITP3914</a:t>
            </a:r>
            <a:r>
              <a:rPr lang="en-US" altLang="zh-TW" sz="2000" dirty="0" smtClean="0">
                <a:solidFill>
                  <a:srgbClr val="CC00FF"/>
                </a:solidFill>
              </a:rPr>
              <a:t>.</a:t>
            </a:r>
            <a:endParaRPr lang="en-US" altLang="zh-TW" sz="20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0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Escape Characters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1604392"/>
          </a:xfrm>
        </p:spPr>
        <p:txBody>
          <a:bodyPr/>
          <a:lstStyle/>
          <a:p>
            <a:r>
              <a:rPr lang="en-US" altLang="zh-HK" sz="2200" dirty="0" smtClean="0"/>
              <a:t>Escape characters (prefixed with a backslash \ can be used in an output string</a:t>
            </a:r>
          </a:p>
          <a:p>
            <a:r>
              <a:rPr lang="en-US" altLang="zh-HK" sz="2200" dirty="0" smtClean="0"/>
              <a:t>to mean a special character to be printed.</a:t>
            </a:r>
            <a:endParaRPr lang="zh-HK" altLang="en-US" sz="2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83976"/>
              </p:ext>
            </p:extLst>
          </p:nvPr>
        </p:nvGraphicFramePr>
        <p:xfrm>
          <a:off x="1403648" y="3140968"/>
          <a:ext cx="6840760" cy="354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54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sz="1600" dirty="0" smtClean="0"/>
                        <a:t>Escape Sequence</a:t>
                      </a:r>
                      <a:endParaRPr lang="zh-HK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600" dirty="0" smtClean="0"/>
                        <a:t>Description</a:t>
                      </a:r>
                      <a:endParaRPr lang="zh-HK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  <a:endParaRPr lang="zh-HK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600" b="1" dirty="0" smtClean="0"/>
                        <a:t>Newline</a:t>
                      </a:r>
                      <a:r>
                        <a:rPr lang="en-US" altLang="zh-HK" sz="1600" dirty="0" smtClean="0"/>
                        <a:t>.</a:t>
                      </a:r>
                      <a:r>
                        <a:rPr lang="en-US" altLang="zh-HK" sz="1600" baseline="0" dirty="0" smtClean="0"/>
                        <a:t> Position the screen cursor to the beginning of the next line.</a:t>
                      </a:r>
                      <a:endParaRPr lang="zh-HK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  <a:endParaRPr lang="zh-HK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600" b="1" dirty="0" smtClean="0"/>
                        <a:t>Horizontal tab</a:t>
                      </a:r>
                      <a:r>
                        <a:rPr lang="en-US" altLang="zh-HK" sz="1600" dirty="0" smtClean="0"/>
                        <a:t>.</a:t>
                      </a:r>
                      <a:r>
                        <a:rPr lang="en-US" altLang="zh-HK" sz="1600" baseline="0" dirty="0" smtClean="0"/>
                        <a:t> Move the screen to the next tab stop.</a:t>
                      </a:r>
                      <a:endParaRPr lang="zh-HK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  <a:endParaRPr lang="zh-HK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600" b="1" dirty="0" smtClean="0"/>
                        <a:t>Carriage return</a:t>
                      </a:r>
                      <a:r>
                        <a:rPr lang="en-US" altLang="zh-HK" sz="1600" dirty="0" smtClean="0"/>
                        <a:t>. Position the cursor to the beginning of the current line. Any characters output after the carriage return overwrite the characters previously output on that line.</a:t>
                      </a:r>
                      <a:r>
                        <a:rPr lang="en-US" altLang="zh-HK" sz="1600" baseline="0" dirty="0" smtClean="0"/>
                        <a:t> </a:t>
                      </a:r>
                      <a:endParaRPr lang="zh-HK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endParaRPr lang="zh-HK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600" b="1" dirty="0" smtClean="0"/>
                        <a:t>Backslash</a:t>
                      </a:r>
                      <a:r>
                        <a:rPr lang="en-US" altLang="zh-HK" sz="1600" dirty="0" smtClean="0"/>
                        <a:t>.</a:t>
                      </a:r>
                      <a:r>
                        <a:rPr lang="en-US" altLang="zh-HK" sz="1600" baseline="0" dirty="0" smtClean="0"/>
                        <a:t> Used to print a backslash character.</a:t>
                      </a:r>
                      <a:endParaRPr lang="zh-HK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kumimoji="1" lang="en-US" altLang="zh-TW" sz="160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新細明體" charset="-120"/>
                          <a:cs typeface="Arial Unicode MS" pitchFamily="34" charset="-120"/>
                        </a:rPr>
                        <a:t>"</a:t>
                      </a:r>
                      <a:endParaRPr lang="zh-HK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600" b="1" dirty="0" smtClean="0"/>
                        <a:t>Double</a:t>
                      </a:r>
                      <a:r>
                        <a:rPr lang="en-US" altLang="zh-HK" sz="1600" b="1" baseline="0" dirty="0" smtClean="0"/>
                        <a:t> quote</a:t>
                      </a:r>
                      <a:r>
                        <a:rPr lang="en-US" altLang="zh-HK" sz="1600" baseline="0" dirty="0" smtClean="0"/>
                        <a:t>. Used to display a double-quote character.</a:t>
                      </a:r>
                      <a:endParaRPr lang="zh-HK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1498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Escape Characters Example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3" y="1700808"/>
            <a:ext cx="4752007" cy="379413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Example 1</a:t>
            </a:r>
            <a:endParaRPr lang="en-US" altLang="zh-TW" sz="1800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00113" y="2121496"/>
            <a:ext cx="4752007" cy="338554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(</a:t>
            </a:r>
            <a:r>
              <a:rPr lang="en-US" altLang="zh-TW" sz="1600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Test is </a:t>
            </a:r>
            <a:r>
              <a:rPr lang="en-US" altLang="zh-TW" sz="1600" b="1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\</a:t>
            </a:r>
            <a:r>
              <a:rPr lang="en-US" altLang="zh-TW" sz="1600" b="1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difficult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!</a:t>
            </a:r>
            <a:r>
              <a:rPr lang="en-US" altLang="zh-TW" sz="1600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 "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);</a:t>
            </a:r>
            <a:endParaRPr lang="en-US" altLang="zh-TW" sz="1600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157150" y="1700808"/>
            <a:ext cx="2879346" cy="75924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Test is</a:t>
            </a:r>
          </a:p>
          <a:p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difficult</a:t>
            </a:r>
            <a:r>
              <a:rPr lang="en-US" altLang="zh-TW" sz="1800" dirty="0"/>
              <a:t>!</a:t>
            </a:r>
            <a:endParaRPr lang="en-US" altLang="zh-TW" sz="18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99139" y="2604066"/>
            <a:ext cx="4752007" cy="379413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Example 2</a:t>
            </a:r>
            <a:endParaRPr lang="en-US" altLang="zh-TW" sz="1800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99139" y="3024754"/>
            <a:ext cx="4752007" cy="338554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(</a:t>
            </a:r>
            <a:r>
              <a:rPr lang="en-US" altLang="zh-TW" sz="1600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Exam is </a:t>
            </a:r>
            <a:r>
              <a:rPr lang="en-US" altLang="zh-TW" sz="1600" b="1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\</a:t>
            </a:r>
            <a:r>
              <a:rPr lang="en-US" altLang="zh-TW" sz="1600" b="1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t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also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difficult!</a:t>
            </a:r>
            <a:r>
              <a:rPr lang="en-US" altLang="zh-TW" sz="1600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 "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);</a:t>
            </a:r>
            <a:endParaRPr lang="en-US" altLang="zh-TW" sz="1600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156176" y="2604066"/>
            <a:ext cx="2879346" cy="75924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Exam is	      also difficult!</a:t>
            </a:r>
          </a:p>
          <a:p>
            <a:endParaRPr lang="en-US" altLang="zh-TW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99138" y="3540170"/>
            <a:ext cx="4752007" cy="379413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Example 3</a:t>
            </a:r>
            <a:endParaRPr lang="en-US" altLang="zh-TW" sz="1800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99138" y="3960858"/>
            <a:ext cx="4752007" cy="338554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(</a:t>
            </a:r>
            <a:r>
              <a:rPr lang="en-US" altLang="zh-TW" sz="1600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Homework is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600" b="1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\\</a:t>
            </a:r>
            <a:r>
              <a:rPr lang="en-US" altLang="zh-TW" sz="1600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you </a:t>
            </a:r>
            <a:r>
              <a:rPr lang="en-US" altLang="zh-TW" sz="1600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guess! "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);</a:t>
            </a:r>
            <a:endParaRPr lang="en-US" altLang="zh-TW" sz="1600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156175" y="3540170"/>
            <a:ext cx="2879346" cy="75924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is \you guess!</a:t>
            </a:r>
          </a:p>
          <a:p>
            <a:endParaRPr lang="en-US" altLang="zh-TW" sz="1800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00113" y="4476274"/>
            <a:ext cx="4752007" cy="379413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Example 4</a:t>
            </a:r>
            <a:endParaRPr lang="en-US" altLang="zh-TW" sz="1800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00113" y="4896962"/>
            <a:ext cx="4752007" cy="338554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(</a:t>
            </a:r>
            <a:r>
              <a:rPr lang="en-US" altLang="zh-TW" sz="1600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But quizzes are </a:t>
            </a:r>
            <a:r>
              <a:rPr lang="en-US" altLang="zh-TW" sz="1600" b="1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\</a:t>
            </a:r>
            <a:r>
              <a:rPr lang="en-US" altLang="zh-TW" sz="1600" b="1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easy</a:t>
            </a:r>
            <a:r>
              <a:rPr lang="en-US" altLang="zh-TW" sz="1600" b="1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\</a:t>
            </a:r>
            <a:r>
              <a:rPr lang="en-US" altLang="zh-TW" sz="1600" b="1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! </a:t>
            </a:r>
            <a:r>
              <a:rPr lang="en-US" altLang="zh-TW" sz="1600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);</a:t>
            </a:r>
            <a:endParaRPr lang="en-US" altLang="zh-TW" sz="1600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157150" y="4476274"/>
            <a:ext cx="2879346" cy="75924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 quizzes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are "easy"!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99137" y="5406062"/>
            <a:ext cx="4752007" cy="379413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Example 5</a:t>
            </a:r>
            <a:endParaRPr lang="en-US" altLang="zh-TW" sz="1800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156174" y="5406062"/>
            <a:ext cx="2879346" cy="75924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 was always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zh-TW" sz="1800" dirty="0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156174" y="5406062"/>
            <a:ext cx="2879346" cy="75924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 no more la…..</a:t>
            </a:r>
          </a:p>
          <a:p>
            <a:endParaRPr lang="en-US" altLang="zh-TW" sz="1800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99137" y="5826750"/>
            <a:ext cx="5617079" cy="338554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(</a:t>
            </a:r>
            <a:r>
              <a:rPr lang="en-US" altLang="zh-TW" sz="1600" kern="0" dirty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I was always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hea</a:t>
            </a:r>
            <a:r>
              <a:rPr lang="en-US" altLang="zh-TW" sz="1600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…</a:t>
            </a:r>
            <a:r>
              <a:rPr lang="en-US" altLang="zh-TW" sz="1600" b="1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\</a:t>
            </a:r>
            <a:r>
              <a:rPr lang="en-US" altLang="zh-TW" sz="1600" b="1" kern="0" dirty="0" err="1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r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but</a:t>
            </a:r>
            <a:r>
              <a:rPr lang="en-US" altLang="zh-TW" sz="1600" kern="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 no more la.."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);</a:t>
            </a:r>
            <a:endParaRPr lang="en-US" altLang="zh-TW" sz="1600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9537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2" grpId="1" animBg="1"/>
      <p:bldP spid="23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One More Example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715934"/>
            <a:ext cx="7854073" cy="30285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non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public class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EscapeTable</a:t>
            </a:r>
            <a:r>
              <a:rPr lang="en-US" altLang="zh-TW" sz="1800" kern="0" dirty="0">
                <a:solidFill>
                  <a:srgbClr val="000000"/>
                </a:solidFill>
              </a:rPr>
              <a:t> {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[]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</a:rPr>
              <a:t>) {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 "The following prints the escape characters:\n" 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 "</a:t>
            </a:r>
            <a:r>
              <a:rPr lang="en-US" altLang="zh-TW" sz="1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zh-TW" sz="18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t\t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Tab </a:t>
            </a:r>
            <a:r>
              <a:rPr lang="en-US" altLang="zh-TW" sz="1800" kern="0" dirty="0">
                <a:solidFill>
                  <a:srgbClr val="000000"/>
                </a:solidFill>
              </a:rPr>
              <a:t>character" 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 "</a:t>
            </a:r>
            <a:r>
              <a:rPr lang="en-US" altLang="zh-TW" sz="1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zh-TW" sz="18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n\t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New </a:t>
            </a:r>
            <a:r>
              <a:rPr lang="en-US" altLang="zh-TW" sz="1800" kern="0" dirty="0">
                <a:solidFill>
                  <a:srgbClr val="000000"/>
                </a:solidFill>
              </a:rPr>
              <a:t>line character" 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 "</a:t>
            </a:r>
            <a:r>
              <a:rPr lang="en-US" altLang="zh-TW" sz="1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\\\\\</a:t>
            </a:r>
            <a:r>
              <a:rPr lang="en-US" altLang="zh-TW" sz="18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Backslash </a:t>
            </a:r>
            <a:r>
              <a:rPr lang="en-US" altLang="zh-TW" sz="1800" kern="0" dirty="0">
                <a:solidFill>
                  <a:srgbClr val="000000"/>
                </a:solidFill>
              </a:rPr>
              <a:t>character" 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 "</a:t>
            </a:r>
            <a:r>
              <a:rPr lang="en-US" altLang="zh-TW" sz="18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\\\"\</a:t>
            </a:r>
            <a:r>
              <a:rPr lang="en-US" altLang="zh-TW" sz="18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Double </a:t>
            </a:r>
            <a:r>
              <a:rPr lang="en-US" altLang="zh-TW" sz="1800" kern="0" dirty="0">
                <a:solidFill>
                  <a:srgbClr val="000000"/>
                </a:solidFill>
              </a:rPr>
              <a:t>quote character" );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39752" y="5085184"/>
            <a:ext cx="410105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chemeClr val="bg2"/>
                </a:solidFill>
                <a:latin typeface="Arial Narrow" pitchFamily="34" charset="0"/>
              </a:rPr>
              <a:t>You tell me what the output is!</a:t>
            </a:r>
            <a:endParaRPr lang="zh-HK" altLang="en-US" sz="2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728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Console Input</a:t>
            </a:r>
            <a:endParaRPr lang="zh-HK" altLang="en-US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50825" y="1412776"/>
            <a:ext cx="8642350" cy="53814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288925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288925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288925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288925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288925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288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288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288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2889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import </a:t>
            </a:r>
            <a:r>
              <a:rPr kumimoji="1" lang="en-US" altLang="zh-TW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java.util</a:t>
            </a: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.*;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public class Score {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public static void main(String []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args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) 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{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itchFamily="34" charset="0"/>
              <a:ea typeface="新細明體" charset="-120"/>
              <a:cs typeface="Arial Unicode MS" pitchFamily="34" charset="-120"/>
            </a:endParaRP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</a:t>
            </a: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Scanner 	kb = new Scanner(System.in);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int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			midterm,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finalExam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; 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	double		average;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Arial Unicode MS" pitchFamily="34" charset="-120"/>
            </a:endParaRP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System.out.print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("Midterm? ");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</a:t>
            </a: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</a:t>
            </a: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midterm = </a:t>
            </a:r>
            <a:r>
              <a:rPr kumimoji="1" lang="en-US" altLang="zh-TW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kb.nextInt</a:t>
            </a: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();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System.out.print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("Final? ");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finalExam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 =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kb.nextInt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();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	average = (midterm +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finalExam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) / 2.0;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 ("Average = " + average);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	}</a:t>
            </a:r>
          </a:p>
          <a:p>
            <a:pPr marL="0" marR="0" lvl="0" indent="0" defTabSz="288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Arial Unicode MS" pitchFamily="34" charset="-12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644008" y="3220939"/>
            <a:ext cx="352839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This creates the 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kb 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object in connection to the keyboard.</a:t>
            </a:r>
            <a:endParaRPr lang="en-US" altLang="zh-TW" sz="1800" dirty="0" smtClean="0">
              <a:solidFill>
                <a:srgbClr val="000000"/>
              </a:solidFill>
              <a:latin typeface="Tahoma" pitchFamily="34" charset="0"/>
              <a:ea typeface="新細明體" charset="-12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508625" y="4229001"/>
            <a:ext cx="3028950" cy="679450"/>
          </a:xfrm>
          <a:prstGeom prst="rect">
            <a:avLst/>
          </a:prstGeom>
          <a:solidFill>
            <a:srgbClr val="99FF66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This reads an integer from the keyboard.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4567238" y="4433789"/>
            <a:ext cx="936625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6444233" y="2860576"/>
            <a:ext cx="0" cy="3603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5652071" y="2860576"/>
            <a:ext cx="7921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5003800" y="1492151"/>
            <a:ext cx="3028950" cy="679450"/>
          </a:xfrm>
          <a:prstGeom prst="rect">
            <a:avLst/>
          </a:prstGeom>
          <a:solidFill>
            <a:srgbClr val="66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Tahoma" pitchFamily="34" charset="0"/>
                <a:ea typeface="新細明體" charset="-120"/>
              </a:rPr>
              <a:t>Needed if you want to use “Scanner”.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2484438" y="1636614"/>
            <a:ext cx="2519362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53390" y="5236468"/>
            <a:ext cx="2307042" cy="1080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HK" dirty="0" smtClean="0">
                <a:latin typeface="Arial Narrow" pitchFamily="34" charset="0"/>
              </a:rPr>
              <a:t>Midterm? _</a:t>
            </a:r>
            <a:endParaRPr lang="en-US" altLang="zh-HK" dirty="0" smtClean="0">
              <a:latin typeface="Arial Narrow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41062" y="3862161"/>
            <a:ext cx="360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41062" y="4205451"/>
            <a:ext cx="360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41062" y="5871154"/>
            <a:ext cx="4911058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53390" y="5236468"/>
            <a:ext cx="2307042" cy="1080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HK" dirty="0" smtClean="0">
                <a:latin typeface="Arial Narrow" pitchFamily="34" charset="0"/>
              </a:rPr>
              <a:t>Midterm? </a:t>
            </a:r>
            <a:r>
              <a:rPr lang="en-US" altLang="zh-HK" b="1" dirty="0" smtClean="0">
                <a:solidFill>
                  <a:srgbClr val="FFFF00"/>
                </a:solidFill>
                <a:latin typeface="Arial Narrow" pitchFamily="34" charset="0"/>
              </a:rPr>
              <a:t>64</a:t>
            </a:r>
          </a:p>
          <a:p>
            <a:endParaRPr lang="en-US" altLang="zh-HK" dirty="0" smtClean="0">
              <a:latin typeface="Arial Narrow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1062" y="4742326"/>
            <a:ext cx="360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53390" y="5236468"/>
            <a:ext cx="2307042" cy="1080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HK" dirty="0" smtClean="0">
                <a:latin typeface="Arial Narrow" pitchFamily="34" charset="0"/>
              </a:rPr>
              <a:t>Midterm? 64</a:t>
            </a:r>
          </a:p>
          <a:p>
            <a:r>
              <a:rPr lang="en-US" altLang="zh-HK" dirty="0" smtClean="0">
                <a:latin typeface="Arial Narrow" pitchFamily="34" charset="0"/>
              </a:rPr>
              <a:t>Final? _</a:t>
            </a:r>
            <a:endParaRPr lang="en-US" altLang="zh-HK" dirty="0" smtClean="0">
              <a:latin typeface="Arial Narrow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41062" y="5102366"/>
            <a:ext cx="360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53390" y="5236468"/>
            <a:ext cx="2307042" cy="1080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HK" dirty="0" smtClean="0">
                <a:latin typeface="Arial Narrow" pitchFamily="34" charset="0"/>
              </a:rPr>
              <a:t>Midterm? 64</a:t>
            </a:r>
          </a:p>
          <a:p>
            <a:r>
              <a:rPr lang="en-US" altLang="zh-HK" dirty="0" smtClean="0">
                <a:latin typeface="Arial Narrow" pitchFamily="34" charset="0"/>
              </a:rPr>
              <a:t>Final? </a:t>
            </a:r>
            <a:r>
              <a:rPr lang="en-US" altLang="zh-HK" b="1" dirty="0" smtClean="0">
                <a:solidFill>
                  <a:srgbClr val="FFFF00"/>
                </a:solidFill>
                <a:latin typeface="Arial Narrow" pitchFamily="34" charset="0"/>
              </a:rPr>
              <a:t>71</a:t>
            </a:r>
            <a:endParaRPr lang="en-US" altLang="zh-HK" b="1" dirty="0" smtClean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41062" y="5511114"/>
            <a:ext cx="447901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53390" y="5236468"/>
            <a:ext cx="2307042" cy="124345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HK" dirty="0" smtClean="0">
                <a:latin typeface="Arial Narrow" pitchFamily="34" charset="0"/>
              </a:rPr>
              <a:t>Midterm? 64</a:t>
            </a:r>
          </a:p>
          <a:p>
            <a:r>
              <a:rPr lang="en-US" altLang="zh-HK" dirty="0" smtClean="0">
                <a:latin typeface="Arial Narrow" pitchFamily="34" charset="0"/>
              </a:rPr>
              <a:t>Final? 71</a:t>
            </a:r>
          </a:p>
          <a:p>
            <a:r>
              <a:rPr lang="en-US" altLang="zh-HK" dirty="0" smtClean="0">
                <a:latin typeface="Arial Narrow" pitchFamily="34" charset="0"/>
              </a:rPr>
              <a:t>Average = 67.5</a:t>
            </a:r>
            <a:endParaRPr lang="en-US" altLang="zh-HK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754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Scanner Methods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22618"/>
              </p:ext>
            </p:extLst>
          </p:nvPr>
        </p:nvGraphicFramePr>
        <p:xfrm>
          <a:off x="1115616" y="1916832"/>
          <a:ext cx="684076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9329"/>
                <a:gridCol w="4901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Method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Description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nextByte</a:t>
                      </a:r>
                      <a:r>
                        <a:rPr lang="en-US" altLang="zh-H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zh-HK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reads an integer value of the </a:t>
                      </a:r>
                      <a:r>
                        <a:rPr lang="en-US" altLang="zh-H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r>
                        <a:rPr lang="en-US" altLang="zh-HK" dirty="0" smtClean="0"/>
                        <a:t> type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nextShort</a:t>
                      </a:r>
                      <a:r>
                        <a:rPr lang="en-US" altLang="zh-H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zh-HK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reads</a:t>
                      </a:r>
                      <a:r>
                        <a:rPr lang="en-US" altLang="zh-HK" baseline="0" dirty="0" smtClean="0"/>
                        <a:t> an integer value of the </a:t>
                      </a: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short</a:t>
                      </a:r>
                      <a:r>
                        <a:rPr lang="en-US" altLang="zh-HK" baseline="0" dirty="0" smtClean="0"/>
                        <a:t> type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nextInt</a:t>
                      </a:r>
                      <a:r>
                        <a:rPr lang="en-US" altLang="zh-H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zh-HK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reads an integer value of the </a:t>
                      </a:r>
                      <a:r>
                        <a:rPr lang="en-US" altLang="zh-HK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HK" dirty="0" smtClean="0"/>
                        <a:t> type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nextLong</a:t>
                      </a:r>
                      <a:r>
                        <a:rPr lang="en-US" altLang="zh-H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zh-HK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reads</a:t>
                      </a:r>
                      <a:r>
                        <a:rPr lang="en-US" altLang="zh-HK" baseline="0" dirty="0" smtClean="0"/>
                        <a:t> an integer value of the </a:t>
                      </a: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altLang="zh-HK" baseline="0" dirty="0" smtClean="0"/>
                        <a:t> type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nextFloat</a:t>
                      </a:r>
                      <a:r>
                        <a:rPr lang="en-US" altLang="zh-H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zh-HK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reads a real value of the</a:t>
                      </a:r>
                      <a:r>
                        <a:rPr lang="en-US" altLang="zh-HK" baseline="0" dirty="0" smtClean="0"/>
                        <a:t> </a:t>
                      </a: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altLang="zh-HK" baseline="0" dirty="0" smtClean="0"/>
                        <a:t> type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nextDouble</a:t>
                      </a:r>
                      <a:r>
                        <a:rPr lang="en-US" altLang="zh-H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zh-HK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reads a real value of the </a:t>
                      </a: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altLang="zh-HK" dirty="0" smtClean="0"/>
                        <a:t> type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next()</a:t>
                      </a:r>
                      <a:endParaRPr lang="zh-HK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reads a </a:t>
                      </a: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altLang="zh-HK" dirty="0" smtClean="0"/>
                        <a:t> that ends before a whitespace character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nextLine</a:t>
                      </a:r>
                      <a:r>
                        <a:rPr lang="en-US" altLang="zh-HK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zh-HK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reads a line (a </a:t>
                      </a:r>
                      <a:r>
                        <a:rPr lang="en-US" altLang="zh-HK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altLang="zh-HK" dirty="0" smtClean="0"/>
                        <a:t> ended by pressing the Enter key)</a:t>
                      </a:r>
                      <a:endParaRPr lang="zh-HK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10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Reading a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zh-HK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74658" y="1916832"/>
            <a:ext cx="5805435" cy="3151632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import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java.util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.*;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public class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ReadWord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{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public static void main(String [ ]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args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) {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Scanner 	kb = new Scanner(System.in);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String input = </a:t>
            </a:r>
            <a:r>
              <a:rPr kumimoji="1" lang="en-US" altLang="zh-TW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kb.next</a:t>
            </a:r>
            <a:r>
              <a:rPr kumimoji="1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();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	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System.out.println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("Your input is: " + input);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	}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}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96408" y="548680"/>
            <a:ext cx="2941638" cy="113877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c:\&gt; java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ReadWord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Your input is: Hello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796408" y="1845667"/>
            <a:ext cx="2941638" cy="113877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c:\&gt; java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ReadWord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Good Morning, Peter!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Your input is: Good</a:t>
            </a: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380733" y="2493367"/>
            <a:ext cx="792163" cy="576263"/>
          </a:xfrm>
          <a:prstGeom prst="ellipse">
            <a:avLst/>
          </a:prstGeom>
          <a:noFill/>
          <a:ln w="50800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7812533" y="3069630"/>
            <a:ext cx="0" cy="71913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948933" y="3788767"/>
            <a:ext cx="1789113" cy="1031875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Only one single word is read!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051721" y="4697849"/>
            <a:ext cx="4608512" cy="1400383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185738" indent="-1857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kb.next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reads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that ends before a </a:t>
            </a:r>
            <a:r>
              <a:rPr lang="en-US" altLang="zh-TW" u="sng" dirty="0">
                <a:solidFill>
                  <a:srgbClr val="000000"/>
                </a:solidFill>
                <a:ea typeface="新細明體" charset="-120"/>
              </a:rPr>
              <a:t>whitespace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character.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Whitespace characters include [Space] [Tab] and [Enter] keys.</a:t>
            </a:r>
            <a:endParaRPr lang="en-US" altLang="zh-TW" dirty="0" smtClean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8517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Presentation on brainstorming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ln w="25400">
          <a:solidFill>
            <a:schemeClr val="bg2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5172</TotalTime>
  <Words>911</Words>
  <Application>Microsoft Office PowerPoint</Application>
  <PresentationFormat>如螢幕大小 (4:3)</PresentationFormat>
  <Paragraphs>296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Presentation on brainstorming</vt:lpstr>
      <vt:lpstr>2.4 Simple I/O (Input and Output)</vt:lpstr>
      <vt:lpstr>PowerPoint 簡報</vt:lpstr>
      <vt:lpstr>Console Output</vt:lpstr>
      <vt:lpstr>Escape Characters</vt:lpstr>
      <vt:lpstr>Escape Characters Example</vt:lpstr>
      <vt:lpstr>One More Example</vt:lpstr>
      <vt:lpstr>Console Input</vt:lpstr>
      <vt:lpstr>Scanner Methods</vt:lpstr>
      <vt:lpstr>Reading a String</vt:lpstr>
      <vt:lpstr>Reading a Whole Line</vt:lpstr>
      <vt:lpstr>PowerPoint 簡報</vt:lpstr>
      <vt:lpstr>Dialog Box</vt:lpstr>
      <vt:lpstr>Package and import</vt:lpstr>
      <vt:lpstr>Message Dialog</vt:lpstr>
      <vt:lpstr>JOptionPane Icons</vt:lpstr>
      <vt:lpstr>Input Dialog</vt:lpstr>
      <vt:lpstr>Input Dialog again</vt:lpstr>
      <vt:lpstr>PowerPoint 簡報</vt:lpstr>
      <vt:lpstr>Confirm Dialog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345</cp:revision>
  <cp:lastPrinted>2014-09-13T06:52:50Z</cp:lastPrinted>
  <dcterms:created xsi:type="dcterms:W3CDTF">2011-07-30T12:14:45Z</dcterms:created>
  <dcterms:modified xsi:type="dcterms:W3CDTF">2014-09-13T12:24:28Z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