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9" r:id="rId2"/>
    <p:sldId id="477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8" r:id="rId12"/>
    <p:sldId id="480" r:id="rId13"/>
    <p:sldId id="479" r:id="rId14"/>
    <p:sldId id="481" r:id="rId15"/>
    <p:sldId id="483" r:id="rId16"/>
    <p:sldId id="482" r:id="rId17"/>
    <p:sldId id="484" r:id="rId18"/>
    <p:sldId id="295" r:id="rId19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66"/>
    <a:srgbClr val="CCFFCC"/>
    <a:srgbClr val="0000CC"/>
    <a:srgbClr val="F8AB20"/>
    <a:srgbClr val="FFCCFF"/>
    <a:srgbClr val="FAC058"/>
    <a:srgbClr val="F9B439"/>
    <a:srgbClr val="F9BA49"/>
    <a:srgbClr val="FAC5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3" autoAdjust="0"/>
    <p:restoredTop sz="94679" autoAdjust="0"/>
  </p:normalViewPr>
  <p:slideViewPr>
    <p:cSldViewPr>
      <p:cViewPr varScale="1">
        <p:scale>
          <a:sx n="109" d="100"/>
          <a:sy n="109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000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3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3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288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3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632" y="4716247"/>
            <a:ext cx="4986412" cy="446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3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623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 sz="2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899592" y="1371600"/>
            <a:ext cx="6949008" cy="1905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2.5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Array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2800"/>
            <a:ext cx="6877000" cy="724272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</a:t>
            </a:r>
            <a:r>
              <a:rPr lang="en-US" altLang="zh-TW" dirty="0">
                <a:ea typeface="新細明體" charset="-120"/>
              </a:rPr>
              <a:t>Programming</a:t>
            </a:r>
          </a:p>
          <a:p>
            <a:pPr>
              <a:spcBef>
                <a:spcPts val="600"/>
              </a:spcBef>
            </a:pPr>
            <a:r>
              <a:rPr lang="en-US" altLang="zh-TW" sz="1800" dirty="0">
                <a:ea typeface="新細明體" charset="-120"/>
              </a:rPr>
              <a:t>Part 2 – Concepts of Data Types and Operations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 smtClean="0"/>
              <a:t>(C) VTC, IVE</a:t>
            </a:r>
            <a:endParaRPr lang="en-US" altLang="zh-TW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zh-HK" dirty="0" smtClean="0"/>
              <a:t>Dynamically allocated array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55576" y="1556792"/>
            <a:ext cx="6336704" cy="30285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import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800" kern="0" dirty="0">
                <a:solidFill>
                  <a:srgbClr val="000000"/>
                </a:solidFill>
              </a:rPr>
              <a:t>.*;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</a:rPr>
              <a:t>class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DynamicArray</a:t>
            </a:r>
            <a:r>
              <a:rPr lang="en-US" altLang="zh-TW" sz="1800" kern="0" dirty="0">
                <a:solidFill>
                  <a:srgbClr val="000000"/>
                </a:solidFill>
              </a:rPr>
              <a:t> {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>
                <a:solidFill>
                  <a:srgbClr val="000000"/>
                </a:solidFill>
              </a:rPr>
              <a:t>) {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Scanner kb = new Scanner(System.in);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>
                <a:solidFill>
                  <a:srgbClr val="0000CC"/>
                </a:solidFill>
              </a:rPr>
              <a:t>	</a:t>
            </a:r>
            <a:r>
              <a:rPr lang="en-US" altLang="zh-TW" sz="1800" kern="0" dirty="0" err="1">
                <a:solidFill>
                  <a:srgbClr val="0000CC"/>
                </a:solidFill>
              </a:rPr>
              <a:t>int</a:t>
            </a:r>
            <a:r>
              <a:rPr lang="en-US" altLang="zh-TW" sz="1800" kern="0" dirty="0">
                <a:solidFill>
                  <a:srgbClr val="0000CC"/>
                </a:solidFill>
              </a:rPr>
              <a:t> size = </a:t>
            </a:r>
            <a:r>
              <a:rPr lang="en-US" altLang="zh-TW" sz="1800" kern="0" dirty="0" err="1">
                <a:solidFill>
                  <a:srgbClr val="0000CC"/>
                </a:solidFill>
              </a:rPr>
              <a:t>kb.nextInt</a:t>
            </a:r>
            <a:r>
              <a:rPr lang="en-US" altLang="zh-TW" sz="1800" kern="0" dirty="0">
                <a:solidFill>
                  <a:srgbClr val="0000CC"/>
                </a:solidFill>
              </a:rPr>
              <a:t>();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double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>
                <a:solidFill>
                  <a:srgbClr val="000000"/>
                </a:solidFill>
              </a:rPr>
              <a:t>array = </a:t>
            </a:r>
            <a:r>
              <a:rPr lang="en-US" altLang="zh-TW" sz="1800" kern="0" dirty="0">
                <a:solidFill>
                  <a:srgbClr val="006600"/>
                </a:solidFill>
              </a:rPr>
              <a:t>new double</a:t>
            </a:r>
            <a:r>
              <a:rPr lang="en-US" altLang="zh-TW" sz="1800" kern="0" dirty="0" smtClean="0">
                <a:solidFill>
                  <a:srgbClr val="006600"/>
                </a:solidFill>
              </a:rPr>
              <a:t>[ </a:t>
            </a:r>
            <a:r>
              <a:rPr lang="en-US" altLang="zh-TW" sz="1800" b="1" kern="0" dirty="0" smtClean="0">
                <a:solidFill>
                  <a:srgbClr val="0000CC"/>
                </a:solidFill>
              </a:rPr>
              <a:t>size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800" kern="0" dirty="0" smtClean="0">
                <a:solidFill>
                  <a:srgbClr val="006600"/>
                </a:solidFill>
              </a:rPr>
              <a:t>]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("Size of array=" +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array.length</a:t>
            </a:r>
            <a:r>
              <a:rPr lang="en-US" altLang="zh-TW" sz="1800" kern="0" dirty="0">
                <a:solidFill>
                  <a:srgbClr val="000000"/>
                </a:solidFill>
              </a:rPr>
              <a:t> );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79712" y="4306083"/>
            <a:ext cx="3217547" cy="92333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c:\&gt; java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DynamicArray</a:t>
            </a: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of array=5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59832" y="5381813"/>
            <a:ext cx="3217547" cy="92333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c:\&gt; java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DynamicArray</a:t>
            </a: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of array=10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551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1845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2 – Two-Dimensional Array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33224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What is a 2D array?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752600"/>
            <a:ext cx="4104456" cy="2164782"/>
          </a:xfrm>
        </p:spPr>
        <p:txBody>
          <a:bodyPr/>
          <a:lstStyle/>
          <a:p>
            <a:r>
              <a:rPr lang="en-US" altLang="zh-HK" sz="2200" dirty="0" smtClean="0"/>
              <a:t>A 2D array </a:t>
            </a:r>
            <a:r>
              <a:rPr lang="en-US" altLang="zh-HK" dirty="0" smtClean="0"/>
              <a:t>looks like a table</a:t>
            </a:r>
            <a:r>
              <a:rPr lang="en-US" altLang="zh-HK" sz="2200" dirty="0" smtClean="0"/>
              <a:t>.</a:t>
            </a:r>
          </a:p>
          <a:p>
            <a:pPr lvl="1"/>
            <a:r>
              <a:rPr lang="en-US" altLang="zh-HK" dirty="0" smtClean="0"/>
              <a:t>rows</a:t>
            </a:r>
          </a:p>
          <a:p>
            <a:pPr lvl="1"/>
            <a:r>
              <a:rPr lang="en-US" altLang="zh-HK" dirty="0" smtClean="0"/>
              <a:t>columns</a:t>
            </a:r>
          </a:p>
          <a:p>
            <a:r>
              <a:rPr lang="en-US" altLang="zh-HK" sz="2200" dirty="0" smtClean="0"/>
              <a:t>thus needs 2 indices to identify an element.</a:t>
            </a:r>
            <a:endParaRPr lang="zh-HK" altLang="en-US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99592" y="4293096"/>
            <a:ext cx="4032448" cy="369332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(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myTable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800" b="1" dirty="0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[0]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800" b="1" dirty="0" smtClean="0">
                <a:solidFill>
                  <a:srgbClr val="006600"/>
                </a:solidFill>
                <a:latin typeface="Tahoma" pitchFamily="34" charset="0"/>
                <a:ea typeface="新細明體" pitchFamily="18" charset="-120"/>
              </a:rPr>
              <a:t>[1]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);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148064" y="4293310"/>
            <a:ext cx="864096" cy="36911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  <a:endParaRPr lang="en-US" altLang="zh-TW" sz="1800" dirty="0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899592" y="4828795"/>
            <a:ext cx="4032448" cy="369332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( 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myTable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800" b="1" dirty="0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[3]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800" b="1" dirty="0" smtClean="0">
                <a:solidFill>
                  <a:srgbClr val="006600"/>
                </a:solidFill>
                <a:latin typeface="Tahoma" pitchFamily="34" charset="0"/>
                <a:ea typeface="新細明體" pitchFamily="18" charset="-120"/>
              </a:rPr>
              <a:t>[2]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);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5148064" y="4829009"/>
            <a:ext cx="864096" cy="36911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altLang="zh-TW" sz="1800" dirty="0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899592" y="5404859"/>
            <a:ext cx="4032448" cy="370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defPPr>
              <a:defRPr lang="en-US"/>
            </a:defPPr>
            <a:lvl1pPr eaLnBrk="1" hangingPunct="1">
              <a:defRPr kumimoji="1" sz="180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dirty="0" err="1" smtClean="0"/>
              <a:t>myTable</a:t>
            </a:r>
            <a:r>
              <a:rPr lang="en-US" altLang="zh-TW" b="1" dirty="0" smtClean="0">
                <a:solidFill>
                  <a:srgbClr val="0000CC"/>
                </a:solidFill>
              </a:rPr>
              <a:t>[2]</a:t>
            </a:r>
            <a:r>
              <a:rPr lang="en-US" altLang="zh-TW" b="1" dirty="0" smtClean="0">
                <a:solidFill>
                  <a:srgbClr val="006600"/>
                </a:solidFill>
              </a:rPr>
              <a:t>[4] </a:t>
            </a:r>
            <a:r>
              <a:rPr lang="en-US" altLang="zh-TW" dirty="0" smtClean="0"/>
              <a:t>= 88;</a:t>
            </a: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148064" y="5405072"/>
            <a:ext cx="864096" cy="646117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88</a:t>
            </a:r>
            <a:endParaRPr lang="en-US" altLang="zh-TW" sz="1800" dirty="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899592" y="5404859"/>
            <a:ext cx="4032448" cy="646331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defPPr>
              <a:defRPr lang="en-US"/>
            </a:defPPr>
            <a:lvl1pPr eaLnBrk="1" hangingPunct="1">
              <a:defRPr kumimoji="1" sz="180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dirty="0" err="1"/>
              <a:t>myTable</a:t>
            </a:r>
            <a:r>
              <a:rPr lang="en-US" altLang="zh-TW" b="1" dirty="0">
                <a:solidFill>
                  <a:srgbClr val="0000CC"/>
                </a:solidFill>
              </a:rPr>
              <a:t>[2]</a:t>
            </a:r>
            <a:r>
              <a:rPr lang="en-US" altLang="zh-TW" b="1" dirty="0">
                <a:solidFill>
                  <a:srgbClr val="006600"/>
                </a:solidFill>
              </a:rPr>
              <a:t>[4] </a:t>
            </a:r>
            <a:r>
              <a:rPr lang="en-US" altLang="zh-TW" dirty="0"/>
              <a:t>= 88;</a:t>
            </a:r>
          </a:p>
          <a:p>
            <a:r>
              <a:rPr lang="en-US" altLang="zh-TW" dirty="0" err="1" smtClean="0"/>
              <a:t>System.out.print</a:t>
            </a:r>
            <a:r>
              <a:rPr lang="en-US" altLang="zh-TW" dirty="0" smtClean="0"/>
              <a:t> ( </a:t>
            </a:r>
            <a:r>
              <a:rPr lang="en-US" altLang="zh-TW" dirty="0" err="1" smtClean="0"/>
              <a:t>myTable</a:t>
            </a:r>
            <a:r>
              <a:rPr lang="en-US" altLang="zh-TW" dirty="0" smtClean="0"/>
              <a:t>[2][4] );</a:t>
            </a:r>
          </a:p>
        </p:txBody>
      </p: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5800968" y="3532946"/>
            <a:ext cx="632704" cy="400110"/>
          </a:xfrm>
          <a:prstGeom prst="rect">
            <a:avLst/>
          </a:prstGeom>
          <a:solidFill>
            <a:srgbClr val="F8AB20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19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6433672" y="3532946"/>
            <a:ext cx="632704" cy="400110"/>
          </a:xfrm>
          <a:prstGeom prst="rect">
            <a:avLst/>
          </a:prstGeom>
          <a:solidFill>
            <a:srgbClr val="F8AB20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63</a:t>
            </a:r>
          </a:p>
        </p:txBody>
      </p:sp>
      <p:sp>
        <p:nvSpPr>
          <p:cNvPr id="96" name="Text Box 10"/>
          <p:cNvSpPr txBox="1">
            <a:spLocks noChangeArrowheads="1"/>
          </p:cNvSpPr>
          <p:nvPr/>
        </p:nvSpPr>
        <p:spPr bwMode="auto">
          <a:xfrm>
            <a:off x="7066376" y="3532946"/>
            <a:ext cx="632704" cy="400110"/>
          </a:xfrm>
          <a:prstGeom prst="rect">
            <a:avLst/>
          </a:prstGeom>
          <a:solidFill>
            <a:srgbClr val="F8AB20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18</a:t>
            </a: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7699080" y="3532946"/>
            <a:ext cx="632704" cy="400110"/>
          </a:xfrm>
          <a:prstGeom prst="rect">
            <a:avLst/>
          </a:prstGeom>
          <a:solidFill>
            <a:srgbClr val="F8AB20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9</a:t>
            </a: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8331784" y="3532946"/>
            <a:ext cx="632704" cy="400110"/>
          </a:xfrm>
          <a:prstGeom prst="rect">
            <a:avLst/>
          </a:prstGeom>
          <a:solidFill>
            <a:srgbClr val="F8AB20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11</a:t>
            </a:r>
          </a:p>
        </p:txBody>
      </p:sp>
      <p:sp>
        <p:nvSpPr>
          <p:cNvPr id="99" name="Text Box 10"/>
          <p:cNvSpPr txBox="1">
            <a:spLocks noChangeArrowheads="1"/>
          </p:cNvSpPr>
          <p:nvPr/>
        </p:nvSpPr>
        <p:spPr bwMode="auto">
          <a:xfrm>
            <a:off x="5800968" y="3132836"/>
            <a:ext cx="632704" cy="400110"/>
          </a:xfrm>
          <a:prstGeom prst="rect">
            <a:avLst/>
          </a:prstGeom>
          <a:solidFill>
            <a:srgbClr val="FAC058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3</a:t>
            </a:r>
          </a:p>
        </p:txBody>
      </p:sp>
      <p:sp>
        <p:nvSpPr>
          <p:cNvPr id="100" name="Text Box 10"/>
          <p:cNvSpPr txBox="1">
            <a:spLocks noChangeArrowheads="1"/>
          </p:cNvSpPr>
          <p:nvPr/>
        </p:nvSpPr>
        <p:spPr bwMode="auto">
          <a:xfrm>
            <a:off x="6433672" y="3132836"/>
            <a:ext cx="632704" cy="400110"/>
          </a:xfrm>
          <a:prstGeom prst="rect">
            <a:avLst/>
          </a:prstGeom>
          <a:solidFill>
            <a:srgbClr val="FAC058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11</a:t>
            </a:r>
          </a:p>
        </p:txBody>
      </p:sp>
      <p:sp>
        <p:nvSpPr>
          <p:cNvPr id="101" name="Text Box 10"/>
          <p:cNvSpPr txBox="1">
            <a:spLocks noChangeArrowheads="1"/>
          </p:cNvSpPr>
          <p:nvPr/>
        </p:nvSpPr>
        <p:spPr bwMode="auto">
          <a:xfrm>
            <a:off x="7066376" y="3132836"/>
            <a:ext cx="632704" cy="400110"/>
          </a:xfrm>
          <a:prstGeom prst="rect">
            <a:avLst/>
          </a:prstGeom>
          <a:solidFill>
            <a:srgbClr val="FAC058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34</a:t>
            </a: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7699080" y="3132836"/>
            <a:ext cx="632704" cy="400110"/>
          </a:xfrm>
          <a:prstGeom prst="rect">
            <a:avLst/>
          </a:prstGeom>
          <a:solidFill>
            <a:srgbClr val="FAC058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23</a:t>
            </a: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8331784" y="3132836"/>
            <a:ext cx="632704" cy="400110"/>
          </a:xfrm>
          <a:prstGeom prst="rect">
            <a:avLst/>
          </a:prstGeom>
          <a:solidFill>
            <a:srgbClr val="FAC058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62</a:t>
            </a:r>
          </a:p>
        </p:txBody>
      </p:sp>
      <p:sp>
        <p:nvSpPr>
          <p:cNvPr id="104" name="Text Box 10"/>
          <p:cNvSpPr txBox="1">
            <a:spLocks noChangeArrowheads="1"/>
          </p:cNvSpPr>
          <p:nvPr/>
        </p:nvSpPr>
        <p:spPr bwMode="auto">
          <a:xfrm>
            <a:off x="5800968" y="2732726"/>
            <a:ext cx="632704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56</a:t>
            </a:r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6433672" y="2732726"/>
            <a:ext cx="632704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24</a:t>
            </a:r>
          </a:p>
        </p:txBody>
      </p:sp>
      <p:sp>
        <p:nvSpPr>
          <p:cNvPr id="106" name="Text Box 10"/>
          <p:cNvSpPr txBox="1">
            <a:spLocks noChangeArrowheads="1"/>
          </p:cNvSpPr>
          <p:nvPr/>
        </p:nvSpPr>
        <p:spPr bwMode="auto">
          <a:xfrm>
            <a:off x="7066376" y="2732726"/>
            <a:ext cx="632704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52</a:t>
            </a:r>
          </a:p>
        </p:txBody>
      </p:sp>
      <p:sp>
        <p:nvSpPr>
          <p:cNvPr id="107" name="Text Box 10"/>
          <p:cNvSpPr txBox="1">
            <a:spLocks noChangeArrowheads="1"/>
          </p:cNvSpPr>
          <p:nvPr/>
        </p:nvSpPr>
        <p:spPr bwMode="auto">
          <a:xfrm>
            <a:off x="7699080" y="2732726"/>
            <a:ext cx="632704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90</a:t>
            </a:r>
          </a:p>
        </p:txBody>
      </p:sp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8331784" y="2732726"/>
            <a:ext cx="632704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85</a:t>
            </a:r>
          </a:p>
        </p:txBody>
      </p:sp>
      <p:sp>
        <p:nvSpPr>
          <p:cNvPr id="109" name="Text Box 10"/>
          <p:cNvSpPr txBox="1">
            <a:spLocks noChangeArrowheads="1"/>
          </p:cNvSpPr>
          <p:nvPr/>
        </p:nvSpPr>
        <p:spPr bwMode="auto">
          <a:xfrm>
            <a:off x="5800968" y="2332616"/>
            <a:ext cx="6327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89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6433672" y="2332616"/>
            <a:ext cx="6327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76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7066376" y="2332616"/>
            <a:ext cx="6327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6</a:t>
            </a:r>
          </a:p>
        </p:txBody>
      </p: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4272232" y="2332616"/>
            <a:ext cx="151090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myTable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[0]</a:t>
            </a:r>
          </a:p>
        </p:txBody>
      </p:sp>
      <p:sp>
        <p:nvSpPr>
          <p:cNvPr id="113" name="Text Box 10"/>
          <p:cNvSpPr txBox="1">
            <a:spLocks noChangeArrowheads="1"/>
          </p:cNvSpPr>
          <p:nvPr/>
        </p:nvSpPr>
        <p:spPr bwMode="auto">
          <a:xfrm>
            <a:off x="4272232" y="2732726"/>
            <a:ext cx="151090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800" kern="0" dirty="0" err="1" smtClean="0">
                <a:solidFill>
                  <a:srgbClr val="0000CC"/>
                </a:solidFill>
              </a:rPr>
              <a:t>myTable</a:t>
            </a:r>
            <a:r>
              <a:rPr lang="en-US" altLang="zh-TW" sz="1800" kern="0" dirty="0" smtClean="0">
                <a:solidFill>
                  <a:srgbClr val="0000CC"/>
                </a:solidFill>
              </a:rPr>
              <a:t>[1]</a:t>
            </a:r>
            <a:endParaRPr lang="en-US" altLang="zh-TW" sz="1800" kern="0" dirty="0">
              <a:solidFill>
                <a:srgbClr val="0000CC"/>
              </a:solidFill>
            </a:endParaRPr>
          </a:p>
        </p:txBody>
      </p:sp>
      <p:sp>
        <p:nvSpPr>
          <p:cNvPr id="114" name="Text Box 10"/>
          <p:cNvSpPr txBox="1">
            <a:spLocks noChangeArrowheads="1"/>
          </p:cNvSpPr>
          <p:nvPr/>
        </p:nvSpPr>
        <p:spPr bwMode="auto">
          <a:xfrm>
            <a:off x="4272232" y="3532946"/>
            <a:ext cx="151090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800" kern="0" dirty="0" err="1" smtClean="0">
                <a:solidFill>
                  <a:srgbClr val="0000CC"/>
                </a:solidFill>
              </a:rPr>
              <a:t>myTable</a:t>
            </a:r>
            <a:r>
              <a:rPr lang="en-US" altLang="zh-TW" sz="1800" kern="0" dirty="0" smtClean="0">
                <a:solidFill>
                  <a:srgbClr val="0000CC"/>
                </a:solidFill>
              </a:rPr>
              <a:t>[3]</a:t>
            </a:r>
            <a:endParaRPr lang="en-US" altLang="zh-TW" sz="1800" kern="0" dirty="0">
              <a:solidFill>
                <a:srgbClr val="0000CC"/>
              </a:solidFill>
            </a:endParaRPr>
          </a:p>
        </p:txBody>
      </p:sp>
      <p:sp>
        <p:nvSpPr>
          <p:cNvPr id="115" name="Text Box 10"/>
          <p:cNvSpPr txBox="1">
            <a:spLocks noChangeArrowheads="1"/>
          </p:cNvSpPr>
          <p:nvPr/>
        </p:nvSpPr>
        <p:spPr bwMode="auto">
          <a:xfrm>
            <a:off x="4272232" y="3132836"/>
            <a:ext cx="151090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800" kern="0" dirty="0" err="1" smtClean="0">
                <a:solidFill>
                  <a:srgbClr val="0000CC"/>
                </a:solidFill>
              </a:rPr>
              <a:t>myTable</a:t>
            </a:r>
            <a:r>
              <a:rPr lang="en-US" altLang="zh-TW" sz="1800" kern="0" dirty="0" smtClean="0">
                <a:solidFill>
                  <a:srgbClr val="0000CC"/>
                </a:solidFill>
              </a:rPr>
              <a:t>[2]</a:t>
            </a:r>
            <a:endParaRPr lang="en-US" altLang="zh-TW" sz="1800" kern="0" dirty="0">
              <a:solidFill>
                <a:srgbClr val="0000CC"/>
              </a:solidFill>
            </a:endParaRPr>
          </a:p>
        </p:txBody>
      </p:sp>
      <p:sp>
        <p:nvSpPr>
          <p:cNvPr id="116" name="Text Box 10"/>
          <p:cNvSpPr txBox="1">
            <a:spLocks noChangeArrowheads="1"/>
          </p:cNvSpPr>
          <p:nvPr/>
        </p:nvSpPr>
        <p:spPr bwMode="auto">
          <a:xfrm>
            <a:off x="5800968" y="1932506"/>
            <a:ext cx="63270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1800" kern="0" dirty="0" smtClean="0">
                <a:solidFill>
                  <a:srgbClr val="006600"/>
                </a:solidFill>
              </a:rPr>
              <a:t>[0]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</a:endParaRPr>
          </a:p>
        </p:txBody>
      </p:sp>
      <p:sp>
        <p:nvSpPr>
          <p:cNvPr id="117" name="Text Box 10"/>
          <p:cNvSpPr txBox="1">
            <a:spLocks noChangeArrowheads="1"/>
          </p:cNvSpPr>
          <p:nvPr/>
        </p:nvSpPr>
        <p:spPr bwMode="auto">
          <a:xfrm>
            <a:off x="6433672" y="1932506"/>
            <a:ext cx="63270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[1]</a:t>
            </a:r>
          </a:p>
        </p:txBody>
      </p:sp>
      <p:sp>
        <p:nvSpPr>
          <p:cNvPr id="118" name="Text Box 10"/>
          <p:cNvSpPr txBox="1">
            <a:spLocks noChangeArrowheads="1"/>
          </p:cNvSpPr>
          <p:nvPr/>
        </p:nvSpPr>
        <p:spPr bwMode="auto">
          <a:xfrm>
            <a:off x="7066376" y="1932506"/>
            <a:ext cx="63270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[2]</a:t>
            </a:r>
          </a:p>
        </p:txBody>
      </p:sp>
      <p:sp>
        <p:nvSpPr>
          <p:cNvPr id="119" name="Text Box 10"/>
          <p:cNvSpPr txBox="1">
            <a:spLocks noChangeArrowheads="1"/>
          </p:cNvSpPr>
          <p:nvPr/>
        </p:nvSpPr>
        <p:spPr bwMode="auto">
          <a:xfrm>
            <a:off x="7699080" y="2332616"/>
            <a:ext cx="6327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85</a:t>
            </a:r>
          </a:p>
        </p:txBody>
      </p:sp>
      <p:sp>
        <p:nvSpPr>
          <p:cNvPr id="120" name="Text Box 10"/>
          <p:cNvSpPr txBox="1">
            <a:spLocks noChangeArrowheads="1"/>
          </p:cNvSpPr>
          <p:nvPr/>
        </p:nvSpPr>
        <p:spPr bwMode="auto">
          <a:xfrm>
            <a:off x="7699080" y="1932506"/>
            <a:ext cx="63270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[3]</a:t>
            </a:r>
          </a:p>
        </p:txBody>
      </p:sp>
      <p:sp>
        <p:nvSpPr>
          <p:cNvPr id="121" name="Text Box 10"/>
          <p:cNvSpPr txBox="1">
            <a:spLocks noChangeArrowheads="1"/>
          </p:cNvSpPr>
          <p:nvPr/>
        </p:nvSpPr>
        <p:spPr bwMode="auto">
          <a:xfrm>
            <a:off x="8331784" y="2332616"/>
            <a:ext cx="6327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4</a:t>
            </a:r>
          </a:p>
        </p:txBody>
      </p:sp>
      <p:sp>
        <p:nvSpPr>
          <p:cNvPr id="122" name="Text Box 10"/>
          <p:cNvSpPr txBox="1">
            <a:spLocks noChangeArrowheads="1"/>
          </p:cNvSpPr>
          <p:nvPr/>
        </p:nvSpPr>
        <p:spPr bwMode="auto">
          <a:xfrm>
            <a:off x="8331784" y="1932506"/>
            <a:ext cx="63270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[4]</a:t>
            </a:r>
          </a:p>
        </p:txBody>
      </p:sp>
      <p:sp>
        <p:nvSpPr>
          <p:cNvPr id="123" name="Text Box 10"/>
          <p:cNvSpPr txBox="1">
            <a:spLocks noChangeArrowheads="1"/>
          </p:cNvSpPr>
          <p:nvPr/>
        </p:nvSpPr>
        <p:spPr bwMode="auto">
          <a:xfrm>
            <a:off x="8331784" y="3132836"/>
            <a:ext cx="632704" cy="400110"/>
          </a:xfrm>
          <a:prstGeom prst="rect">
            <a:avLst/>
          </a:prstGeom>
          <a:solidFill>
            <a:srgbClr val="99FF66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dirty="0" smtClean="0"/>
              <a:t>88</a:t>
            </a:r>
            <a:endParaRPr lang="en-US" altLang="zh-TW" dirty="0"/>
          </a:p>
        </p:txBody>
      </p:sp>
      <p:sp>
        <p:nvSpPr>
          <p:cNvPr id="124" name="Text Box 10"/>
          <p:cNvSpPr txBox="1">
            <a:spLocks noChangeArrowheads="1"/>
          </p:cNvSpPr>
          <p:nvPr/>
        </p:nvSpPr>
        <p:spPr bwMode="auto">
          <a:xfrm>
            <a:off x="6228184" y="4468541"/>
            <a:ext cx="273630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The first index refers to the row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number. 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25" name="Text Box 10"/>
          <p:cNvSpPr txBox="1">
            <a:spLocks noChangeArrowheads="1"/>
          </p:cNvSpPr>
          <p:nvPr/>
        </p:nvSpPr>
        <p:spPr bwMode="auto">
          <a:xfrm>
            <a:off x="6228184" y="5319418"/>
            <a:ext cx="273630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The second index refers to the column 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number. 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08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5" grpId="0" animBg="1"/>
      <p:bldP spid="1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Creating a 2D Array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884312"/>
          </a:xfrm>
        </p:spPr>
        <p:txBody>
          <a:bodyPr/>
          <a:lstStyle/>
          <a:p>
            <a:r>
              <a:rPr lang="en-US" altLang="zh-HK" dirty="0" smtClean="0"/>
              <a:t>A 2D array must be created before it can be used. 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524579" y="2508965"/>
            <a:ext cx="4320480" cy="400110"/>
          </a:xfrm>
          <a:prstGeom prst="rect">
            <a:avLst/>
          </a:prstGeom>
          <a:solidFill>
            <a:srgbClr val="99FF66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524579" y="4461693"/>
            <a:ext cx="4320480" cy="400110"/>
          </a:xfrm>
          <a:prstGeom prst="rect">
            <a:avLst/>
          </a:prstGeom>
          <a:solidFill>
            <a:srgbClr val="66FFFF"/>
          </a:solidFill>
          <a:ln w="25400" algn="ctr">
            <a:solidFill>
              <a:srgbClr val="0033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FFFF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[ ]    mark;</a:t>
            </a:r>
            <a:endParaRPr lang="en-US" altLang="zh-TW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578" y="4461693"/>
            <a:ext cx="4737715" cy="400110"/>
          </a:xfrm>
          <a:prstGeom prst="rect">
            <a:avLst/>
          </a:prstGeom>
          <a:solidFill>
            <a:srgbClr val="66FFFF"/>
          </a:solidFill>
          <a:ln w="25400" algn="ctr">
            <a:solidFill>
              <a:srgbClr val="0033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FFFF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dirty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[ ] [ ]    </a:t>
            </a:r>
            <a:r>
              <a:rPr lang="en-US" altLang="zh-TW" dirty="0" err="1" smtClean="0"/>
              <a:t>myTable</a:t>
            </a:r>
            <a:r>
              <a:rPr lang="en-US" altLang="zh-TW" dirty="0" smtClean="0"/>
              <a:t>  =   new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[4] [5];</a:t>
            </a:r>
            <a:endParaRPr lang="en-US" altLang="zh-TW" dirty="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524579" y="2508965"/>
            <a:ext cx="4320480" cy="400110"/>
          </a:xfrm>
          <a:prstGeom prst="rect">
            <a:avLst/>
          </a:prstGeom>
          <a:solidFill>
            <a:srgbClr val="99FF66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[ ] </a:t>
            </a:r>
            <a:r>
              <a:rPr lang="en-US" altLang="zh-TW" dirty="0" smtClean="0"/>
              <a:t>     list     =     </a:t>
            </a:r>
            <a:r>
              <a:rPr lang="en-US" altLang="zh-TW" dirty="0"/>
              <a:t>new  </a:t>
            </a:r>
            <a:r>
              <a:rPr lang="en-US" altLang="zh-TW" dirty="0" err="1"/>
              <a:t>int</a:t>
            </a:r>
            <a:r>
              <a:rPr lang="en-US" altLang="zh-TW" dirty="0"/>
              <a:t> [10];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609118" y="2420888"/>
            <a:ext cx="696236" cy="576263"/>
          </a:xfrm>
          <a:prstGeom prst="ellipse">
            <a:avLst/>
          </a:prstGeom>
          <a:noFill/>
          <a:ln w="50800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957236" y="2997150"/>
            <a:ext cx="0" cy="51111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494986" y="2420888"/>
            <a:ext cx="644488" cy="576263"/>
          </a:xfrm>
          <a:prstGeom prst="ellipse">
            <a:avLst/>
          </a:prstGeom>
          <a:noFill/>
          <a:ln w="508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2817230" y="2997150"/>
            <a:ext cx="0" cy="7191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1590413" y="4373616"/>
            <a:ext cx="1035237" cy="576263"/>
          </a:xfrm>
          <a:prstGeom prst="ellipse">
            <a:avLst/>
          </a:prstGeom>
          <a:noFill/>
          <a:ln w="50800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>
            <a:off x="2101696" y="3356718"/>
            <a:ext cx="12669" cy="1008386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58696" y="3251592"/>
            <a:ext cx="1197080" cy="369332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data type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2709103" y="4373616"/>
            <a:ext cx="1142817" cy="576263"/>
          </a:xfrm>
          <a:prstGeom prst="ellipse">
            <a:avLst/>
          </a:prstGeom>
          <a:noFill/>
          <a:ln w="508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3278644" y="3782463"/>
            <a:ext cx="3734" cy="58264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0325" y="4461693"/>
            <a:ext cx="769381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altLang="zh-HK" sz="1800" b="1" dirty="0" err="1" smtClean="0">
                <a:solidFill>
                  <a:srgbClr val="0033CC"/>
                </a:solidFill>
                <a:latin typeface="Arial Narrow" pitchFamily="34" charset="0"/>
              </a:rPr>
              <a:t>myTable</a:t>
            </a:r>
            <a:endParaRPr lang="zh-HK" altLang="en-US" sz="18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27" name="圓角矩形 26"/>
          <p:cNvSpPr/>
          <p:nvPr/>
        </p:nvSpPr>
        <p:spPr bwMode="auto">
          <a:xfrm>
            <a:off x="7289581" y="4461693"/>
            <a:ext cx="750205" cy="40011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287017" y="486180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[ ][ ]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0" name="弧形箭號 (下彎) 29"/>
          <p:cNvSpPr/>
          <p:nvPr/>
        </p:nvSpPr>
        <p:spPr bwMode="auto">
          <a:xfrm rot="1932640">
            <a:off x="7523775" y="4599729"/>
            <a:ext cx="1532789" cy="465440"/>
          </a:xfrm>
          <a:prstGeom prst="curvedDownArrow">
            <a:avLst>
              <a:gd name="adj1" fmla="val 34023"/>
              <a:gd name="adj2" fmla="val 74038"/>
              <a:gd name="adj3" fmla="val 433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4139952" y="4373616"/>
            <a:ext cx="1944215" cy="576263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V="1">
            <a:off x="5112059" y="4949879"/>
            <a:ext cx="0" cy="4879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1619672" y="5293851"/>
            <a:ext cx="371036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create an array having 4 rows and 5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columns for storing </a:t>
            </a:r>
            <a:r>
              <a:rPr kumimoji="1" lang="en-US" altLang="zh-TW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values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38769" y="2408963"/>
            <a:ext cx="127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Creating a 1D </a:t>
            </a:r>
            <a:r>
              <a:rPr lang="en-US" altLang="zh-HK" sz="1600" dirty="0" err="1" smtClean="0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 array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38769" y="4365104"/>
            <a:ext cx="127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Creating a 2D </a:t>
            </a:r>
            <a:r>
              <a:rPr lang="en-US" altLang="zh-HK" sz="1600" dirty="0" err="1" smtClean="0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 array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77674"/>
            <a:ext cx="835877" cy="295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文字方塊 32"/>
          <p:cNvSpPr txBox="1"/>
          <p:nvPr/>
        </p:nvSpPr>
        <p:spPr>
          <a:xfrm>
            <a:off x="5903965" y="2508964"/>
            <a:ext cx="769381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altLang="zh-HK" sz="1800" b="1" dirty="0" smtClean="0">
                <a:solidFill>
                  <a:srgbClr val="0033CC"/>
                </a:solidFill>
                <a:latin typeface="Arial Narrow" pitchFamily="34" charset="0"/>
              </a:rPr>
              <a:t>list</a:t>
            </a:r>
            <a:endParaRPr lang="zh-HK" altLang="en-US" sz="18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37" name="圓角矩形 36"/>
          <p:cNvSpPr/>
          <p:nvPr/>
        </p:nvSpPr>
        <p:spPr bwMode="auto">
          <a:xfrm>
            <a:off x="6643221" y="2508964"/>
            <a:ext cx="750205" cy="40011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720005" y="2909074"/>
            <a:ext cx="5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[ ]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40" name="弧形箭號 (下彎) 39"/>
          <p:cNvSpPr/>
          <p:nvPr/>
        </p:nvSpPr>
        <p:spPr bwMode="auto">
          <a:xfrm rot="18922935">
            <a:off x="6516442" y="1542002"/>
            <a:ext cx="1838629" cy="585912"/>
          </a:xfrm>
          <a:prstGeom prst="curvedDownArrow">
            <a:avLst>
              <a:gd name="adj1" fmla="val 34023"/>
              <a:gd name="adj2" fmla="val 74038"/>
              <a:gd name="adj3" fmla="val 433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322503" y="3717032"/>
            <a:ext cx="16339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variable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name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301208"/>
            <a:ext cx="2699792" cy="14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3986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1520" y="1812997"/>
            <a:ext cx="5184576" cy="26961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public class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Array2DInitEg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>
                <a:solidFill>
                  <a:srgbClr val="000000"/>
                </a:solidFill>
              </a:rPr>
              <a:t>) {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[ ][ ]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myTable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= </a:t>
            </a:r>
            <a:r>
              <a:rPr lang="en-US" altLang="zh-TW" sz="1800" b="1" kern="0" dirty="0" smtClean="0">
                <a:solidFill>
                  <a:srgbClr val="FF0000"/>
                </a:solidFill>
              </a:rPr>
              <a:t>{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	{89, 76, 6, 85, 4},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						{56, 24, 52, 90, 85},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						{3, 11, 34, 23, 62},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						{19, 63, 18, 9, 11} </a:t>
            </a:r>
            <a:r>
              <a:rPr lang="en-US" altLang="zh-TW" sz="1800" b="1" kern="0" dirty="0">
                <a:solidFill>
                  <a:srgbClr val="FF0000"/>
                </a:solidFill>
              </a:rPr>
              <a:t>}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2" name="內容版面配置區 2"/>
          <p:cNvSpPr>
            <a:spLocks noGrp="1"/>
          </p:cNvSpPr>
          <p:nvPr>
            <p:ph idx="1"/>
          </p:nvPr>
        </p:nvSpPr>
        <p:spPr>
          <a:xfrm>
            <a:off x="827584" y="4581128"/>
            <a:ext cx="7560840" cy="1944216"/>
          </a:xfrm>
        </p:spPr>
        <p:txBody>
          <a:bodyPr/>
          <a:lstStyle/>
          <a:p>
            <a:r>
              <a:rPr lang="en-US" altLang="zh-HK" sz="2000" dirty="0" smtClean="0"/>
              <a:t>A 2D array is created though there is no “new” operator.</a:t>
            </a:r>
          </a:p>
          <a:p>
            <a:r>
              <a:rPr lang="en-US" altLang="zh-HK" sz="2000" dirty="0" smtClean="0"/>
              <a:t>Java counts the number of initial values and determines numbers of rows and columns.</a:t>
            </a:r>
          </a:p>
          <a:p>
            <a:r>
              <a:rPr lang="en-US" altLang="zh-HK" sz="2000" dirty="0" smtClean="0"/>
              <a:t>The initial values are put inside the array automatically.</a:t>
            </a:r>
            <a:endParaRPr lang="zh-HK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Array Initialization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62" y="2348880"/>
            <a:ext cx="3626331" cy="1728192"/>
          </a:xfrm>
          <a:prstGeom prst="rect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13474756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695256" cy="533400"/>
          </a:xfrm>
        </p:spPr>
        <p:txBody>
          <a:bodyPr/>
          <a:lstStyle/>
          <a:p>
            <a:r>
              <a:rPr lang="en-US" altLang="zh-HK" dirty="0"/>
              <a:t> </a:t>
            </a:r>
            <a:r>
              <a:rPr lang="en-US" altLang="zh-HK" dirty="0" smtClean="0"/>
              <a:t>                       Internal Structure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762276" y="4787860"/>
            <a:ext cx="799188" cy="400110"/>
          </a:xfrm>
          <a:prstGeom prst="rect">
            <a:avLst/>
          </a:prstGeom>
          <a:solidFill>
            <a:srgbClr val="F8AB20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19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561464" y="4787860"/>
            <a:ext cx="799188" cy="400110"/>
          </a:xfrm>
          <a:prstGeom prst="rect">
            <a:avLst/>
          </a:prstGeom>
          <a:solidFill>
            <a:srgbClr val="F8AB20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63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60652" y="4787860"/>
            <a:ext cx="799188" cy="400110"/>
          </a:xfrm>
          <a:prstGeom prst="rect">
            <a:avLst/>
          </a:prstGeom>
          <a:solidFill>
            <a:srgbClr val="F8AB20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18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159840" y="4787860"/>
            <a:ext cx="799188" cy="400110"/>
          </a:xfrm>
          <a:prstGeom prst="rect">
            <a:avLst/>
          </a:prstGeom>
          <a:solidFill>
            <a:srgbClr val="F8AB20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9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959028" y="4787860"/>
            <a:ext cx="799188" cy="400110"/>
          </a:xfrm>
          <a:prstGeom prst="rect">
            <a:avLst/>
          </a:prstGeom>
          <a:solidFill>
            <a:srgbClr val="F8AB20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11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62276" y="3987640"/>
            <a:ext cx="799188" cy="400110"/>
          </a:xfrm>
          <a:prstGeom prst="rect">
            <a:avLst/>
          </a:prstGeom>
          <a:solidFill>
            <a:srgbClr val="FAC058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3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561464" y="3987640"/>
            <a:ext cx="799188" cy="400110"/>
          </a:xfrm>
          <a:prstGeom prst="rect">
            <a:avLst/>
          </a:prstGeom>
          <a:solidFill>
            <a:srgbClr val="FAC058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11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360652" y="3987640"/>
            <a:ext cx="799188" cy="400110"/>
          </a:xfrm>
          <a:prstGeom prst="rect">
            <a:avLst/>
          </a:prstGeom>
          <a:solidFill>
            <a:srgbClr val="FAC058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34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159840" y="3987640"/>
            <a:ext cx="799188" cy="400110"/>
          </a:xfrm>
          <a:prstGeom prst="rect">
            <a:avLst/>
          </a:prstGeom>
          <a:solidFill>
            <a:srgbClr val="FAC058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23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959028" y="3987640"/>
            <a:ext cx="799188" cy="400110"/>
          </a:xfrm>
          <a:prstGeom prst="rect">
            <a:avLst/>
          </a:prstGeom>
          <a:solidFill>
            <a:srgbClr val="FAC058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62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762276" y="3187420"/>
            <a:ext cx="79918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56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561464" y="3187420"/>
            <a:ext cx="79918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24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360652" y="3187420"/>
            <a:ext cx="79918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52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159840" y="3187420"/>
            <a:ext cx="79918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90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959028" y="3187420"/>
            <a:ext cx="79918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85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3762276" y="2387200"/>
            <a:ext cx="79918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89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561464" y="2387200"/>
            <a:ext cx="79918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76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5360652" y="2387200"/>
            <a:ext cx="79918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6</a:t>
            </a: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6159840" y="2387200"/>
            <a:ext cx="79918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85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6959028" y="2387200"/>
            <a:ext cx="79918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4</a:t>
            </a:r>
          </a:p>
        </p:txBody>
      </p:sp>
      <p:grpSp>
        <p:nvGrpSpPr>
          <p:cNvPr id="45" name="群組 44"/>
          <p:cNvGrpSpPr/>
          <p:nvPr/>
        </p:nvGrpSpPr>
        <p:grpSpPr>
          <a:xfrm>
            <a:off x="1057921" y="2387200"/>
            <a:ext cx="2145927" cy="729372"/>
            <a:chOff x="512932" y="2204864"/>
            <a:chExt cx="2145927" cy="729372"/>
          </a:xfrm>
        </p:grpSpPr>
        <p:sp>
          <p:nvSpPr>
            <p:cNvPr id="36" name="文字方塊 35"/>
            <p:cNvSpPr txBox="1"/>
            <p:nvPr/>
          </p:nvSpPr>
          <p:spPr>
            <a:xfrm>
              <a:off x="512932" y="2204864"/>
              <a:ext cx="1425847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altLang="zh-HK" sz="2000" b="1" dirty="0" err="1" smtClean="0">
                  <a:solidFill>
                    <a:srgbClr val="0033CC"/>
                  </a:solidFill>
                  <a:latin typeface="Arial Narrow" pitchFamily="34" charset="0"/>
                </a:rPr>
                <a:t>myTable</a:t>
              </a:r>
              <a:r>
                <a:rPr lang="en-US" altLang="zh-HK" sz="2000" b="1" dirty="0" smtClean="0">
                  <a:solidFill>
                    <a:srgbClr val="0033CC"/>
                  </a:solidFill>
                  <a:latin typeface="Arial Narrow" pitchFamily="34" charset="0"/>
                </a:rPr>
                <a:t>[0]</a:t>
              </a:r>
              <a:endParaRPr lang="zh-HK" altLang="en-US" sz="2000" b="1" dirty="0" smtClean="0">
                <a:solidFill>
                  <a:srgbClr val="0033CC"/>
                </a:solidFill>
                <a:latin typeface="Arial Narrow" pitchFamily="34" charset="0"/>
              </a:endParaRPr>
            </a:p>
          </p:txBody>
        </p:sp>
        <p:sp>
          <p:nvSpPr>
            <p:cNvPr id="37" name="圓角矩形 36"/>
            <p:cNvSpPr/>
            <p:nvPr/>
          </p:nvSpPr>
          <p:spPr bwMode="auto">
            <a:xfrm>
              <a:off x="1908654" y="2204864"/>
              <a:ext cx="750205" cy="4001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985436" y="256490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800" dirty="0" err="1" smtClean="0">
                  <a:solidFill>
                    <a:schemeClr val="bg2"/>
                  </a:solidFill>
                  <a:latin typeface="Arial Narrow" pitchFamily="34" charset="0"/>
                </a:rPr>
                <a:t>int</a:t>
              </a:r>
              <a:r>
                <a:rPr lang="en-US" altLang="zh-HK" sz="1800" dirty="0" smtClean="0">
                  <a:solidFill>
                    <a:schemeClr val="bg2"/>
                  </a:solidFill>
                  <a:latin typeface="Arial Narrow" pitchFamily="34" charset="0"/>
                </a:rPr>
                <a:t> [ ]</a:t>
              </a:r>
              <a:endParaRPr lang="zh-HK" altLang="en-US" sz="18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57921" y="3187420"/>
            <a:ext cx="2145927" cy="737504"/>
            <a:chOff x="553865" y="3204844"/>
            <a:chExt cx="2145927" cy="737504"/>
          </a:xfrm>
        </p:grpSpPr>
        <p:sp>
          <p:nvSpPr>
            <p:cNvPr id="41" name="文字方塊 40"/>
            <p:cNvSpPr txBox="1"/>
            <p:nvPr/>
          </p:nvSpPr>
          <p:spPr>
            <a:xfrm>
              <a:off x="553865" y="3204844"/>
              <a:ext cx="1425847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altLang="zh-HK" sz="2000" b="1" dirty="0" err="1" smtClean="0">
                  <a:solidFill>
                    <a:srgbClr val="0033CC"/>
                  </a:solidFill>
                  <a:latin typeface="Arial Narrow" pitchFamily="34" charset="0"/>
                </a:rPr>
                <a:t>myTable</a:t>
              </a:r>
              <a:r>
                <a:rPr lang="en-US" altLang="zh-HK" sz="2000" b="1" dirty="0" smtClean="0">
                  <a:solidFill>
                    <a:srgbClr val="0033CC"/>
                  </a:solidFill>
                  <a:latin typeface="Arial Narrow" pitchFamily="34" charset="0"/>
                </a:rPr>
                <a:t>[1]</a:t>
              </a:r>
              <a:endParaRPr lang="zh-HK" altLang="en-US" sz="2000" b="1" dirty="0" smtClean="0">
                <a:solidFill>
                  <a:srgbClr val="0033CC"/>
                </a:solidFill>
                <a:latin typeface="Arial Narrow" pitchFamily="34" charset="0"/>
              </a:endParaRPr>
            </a:p>
          </p:txBody>
        </p:sp>
        <p:sp>
          <p:nvSpPr>
            <p:cNvPr id="42" name="圓角矩形 41"/>
            <p:cNvSpPr/>
            <p:nvPr/>
          </p:nvSpPr>
          <p:spPr bwMode="auto">
            <a:xfrm>
              <a:off x="1949587" y="3204844"/>
              <a:ext cx="750205" cy="4001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2026369" y="357301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800" dirty="0" err="1" smtClean="0">
                  <a:solidFill>
                    <a:schemeClr val="bg2"/>
                  </a:solidFill>
                  <a:latin typeface="Arial Narrow" pitchFamily="34" charset="0"/>
                </a:rPr>
                <a:t>int</a:t>
              </a:r>
              <a:r>
                <a:rPr lang="en-US" altLang="zh-HK" sz="1800" dirty="0" smtClean="0">
                  <a:solidFill>
                    <a:schemeClr val="bg2"/>
                  </a:solidFill>
                  <a:latin typeface="Arial Narrow" pitchFamily="34" charset="0"/>
                </a:rPr>
                <a:t> [ ]</a:t>
              </a:r>
              <a:endParaRPr lang="zh-HK" altLang="en-US" sz="18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1057921" y="3987640"/>
            <a:ext cx="2145927" cy="729372"/>
            <a:chOff x="512932" y="2204864"/>
            <a:chExt cx="2145927" cy="729372"/>
          </a:xfrm>
        </p:grpSpPr>
        <p:sp>
          <p:nvSpPr>
            <p:cNvPr id="47" name="文字方塊 46"/>
            <p:cNvSpPr txBox="1"/>
            <p:nvPr/>
          </p:nvSpPr>
          <p:spPr>
            <a:xfrm>
              <a:off x="512932" y="2204864"/>
              <a:ext cx="1425847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altLang="zh-HK" sz="2000" b="1" dirty="0" err="1" smtClean="0">
                  <a:solidFill>
                    <a:srgbClr val="0033CC"/>
                  </a:solidFill>
                  <a:latin typeface="Arial Narrow" pitchFamily="34" charset="0"/>
                </a:rPr>
                <a:t>myTable</a:t>
              </a:r>
              <a:r>
                <a:rPr lang="en-US" altLang="zh-HK" sz="2000" b="1" dirty="0" smtClean="0">
                  <a:solidFill>
                    <a:srgbClr val="0033CC"/>
                  </a:solidFill>
                  <a:latin typeface="Arial Narrow" pitchFamily="34" charset="0"/>
                </a:rPr>
                <a:t>[2]</a:t>
              </a:r>
              <a:endParaRPr lang="zh-HK" altLang="en-US" sz="2000" b="1" dirty="0" smtClean="0">
                <a:solidFill>
                  <a:srgbClr val="0033CC"/>
                </a:solidFill>
                <a:latin typeface="Arial Narrow" pitchFamily="34" charset="0"/>
              </a:endParaRPr>
            </a:p>
          </p:txBody>
        </p:sp>
        <p:sp>
          <p:nvSpPr>
            <p:cNvPr id="48" name="圓角矩形 47"/>
            <p:cNvSpPr/>
            <p:nvPr/>
          </p:nvSpPr>
          <p:spPr bwMode="auto">
            <a:xfrm>
              <a:off x="1908654" y="2204864"/>
              <a:ext cx="750205" cy="4001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1985436" y="256490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800" dirty="0" err="1" smtClean="0">
                  <a:solidFill>
                    <a:schemeClr val="bg2"/>
                  </a:solidFill>
                  <a:latin typeface="Arial Narrow" pitchFamily="34" charset="0"/>
                </a:rPr>
                <a:t>int</a:t>
              </a:r>
              <a:r>
                <a:rPr lang="en-US" altLang="zh-HK" sz="1800" dirty="0" smtClean="0">
                  <a:solidFill>
                    <a:schemeClr val="bg2"/>
                  </a:solidFill>
                  <a:latin typeface="Arial Narrow" pitchFamily="34" charset="0"/>
                </a:rPr>
                <a:t> [ ]</a:t>
              </a:r>
              <a:endParaRPr lang="zh-HK" altLang="en-US" sz="18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1057921" y="4787860"/>
            <a:ext cx="2145927" cy="729372"/>
            <a:chOff x="512932" y="2204864"/>
            <a:chExt cx="2145927" cy="729372"/>
          </a:xfrm>
        </p:grpSpPr>
        <p:sp>
          <p:nvSpPr>
            <p:cNvPr id="51" name="文字方塊 50"/>
            <p:cNvSpPr txBox="1"/>
            <p:nvPr/>
          </p:nvSpPr>
          <p:spPr>
            <a:xfrm>
              <a:off x="512932" y="2204864"/>
              <a:ext cx="1425847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altLang="zh-HK" sz="2000" b="1" dirty="0" err="1" smtClean="0">
                  <a:solidFill>
                    <a:srgbClr val="0033CC"/>
                  </a:solidFill>
                  <a:latin typeface="Arial Narrow" pitchFamily="34" charset="0"/>
                </a:rPr>
                <a:t>myTable</a:t>
              </a:r>
              <a:r>
                <a:rPr lang="en-US" altLang="zh-HK" sz="2000" b="1" dirty="0" smtClean="0">
                  <a:solidFill>
                    <a:srgbClr val="0033CC"/>
                  </a:solidFill>
                  <a:latin typeface="Arial Narrow" pitchFamily="34" charset="0"/>
                </a:rPr>
                <a:t>[3]</a:t>
              </a:r>
              <a:endParaRPr lang="zh-HK" altLang="en-US" sz="2000" b="1" dirty="0" smtClean="0">
                <a:solidFill>
                  <a:srgbClr val="0033CC"/>
                </a:solidFill>
                <a:latin typeface="Arial Narrow" pitchFamily="34" charset="0"/>
              </a:endParaRPr>
            </a:p>
          </p:txBody>
        </p:sp>
        <p:sp>
          <p:nvSpPr>
            <p:cNvPr id="52" name="圓角矩形 51"/>
            <p:cNvSpPr/>
            <p:nvPr/>
          </p:nvSpPr>
          <p:spPr bwMode="auto">
            <a:xfrm>
              <a:off x="1908654" y="2204864"/>
              <a:ext cx="750205" cy="4001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1985436" y="256490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800" dirty="0" err="1" smtClean="0">
                  <a:solidFill>
                    <a:schemeClr val="bg2"/>
                  </a:solidFill>
                  <a:latin typeface="Arial Narrow" pitchFamily="34" charset="0"/>
                </a:rPr>
                <a:t>int</a:t>
              </a:r>
              <a:r>
                <a:rPr lang="en-US" altLang="zh-HK" sz="1800" dirty="0" smtClean="0">
                  <a:solidFill>
                    <a:schemeClr val="bg2"/>
                  </a:solidFill>
                  <a:latin typeface="Arial Narrow" pitchFamily="34" charset="0"/>
                </a:rPr>
                <a:t> [ ]</a:t>
              </a:r>
              <a:endParaRPr lang="zh-HK" altLang="en-US" sz="18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56" name="直線單箭頭接點 55"/>
          <p:cNvCxnSpPr>
            <a:stCxn id="37" idx="3"/>
            <a:endCxn id="21" idx="1"/>
          </p:cNvCxnSpPr>
          <p:nvPr/>
        </p:nvCxnSpPr>
        <p:spPr bwMode="auto">
          <a:xfrm>
            <a:off x="3203848" y="2587255"/>
            <a:ext cx="558428" cy="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2" idx="3"/>
            <a:endCxn id="16" idx="1"/>
          </p:cNvCxnSpPr>
          <p:nvPr/>
        </p:nvCxnSpPr>
        <p:spPr bwMode="auto">
          <a:xfrm>
            <a:off x="3203848" y="3387475"/>
            <a:ext cx="558428" cy="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48" idx="3"/>
            <a:endCxn id="11" idx="1"/>
          </p:cNvCxnSpPr>
          <p:nvPr/>
        </p:nvCxnSpPr>
        <p:spPr bwMode="auto">
          <a:xfrm>
            <a:off x="3203848" y="4187695"/>
            <a:ext cx="558428" cy="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52" idx="3"/>
            <a:endCxn id="6" idx="1"/>
          </p:cNvCxnSpPr>
          <p:nvPr/>
        </p:nvCxnSpPr>
        <p:spPr bwMode="auto">
          <a:xfrm>
            <a:off x="3203848" y="4987915"/>
            <a:ext cx="558428" cy="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內容版面配置區 2"/>
          <p:cNvSpPr>
            <a:spLocks noGrp="1"/>
          </p:cNvSpPr>
          <p:nvPr>
            <p:ph idx="1"/>
          </p:nvPr>
        </p:nvSpPr>
        <p:spPr>
          <a:xfrm>
            <a:off x="827584" y="5661248"/>
            <a:ext cx="7560840" cy="576064"/>
          </a:xfrm>
        </p:spPr>
        <p:txBody>
          <a:bodyPr/>
          <a:lstStyle/>
          <a:p>
            <a:r>
              <a:rPr lang="en-US" altLang="zh-HK" sz="2000" dirty="0" smtClean="0"/>
              <a:t>A 2D array is actually a composition of multiple 1D arrays.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29" y="221329"/>
            <a:ext cx="4389027" cy="216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9708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.length 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64" y="1700808"/>
            <a:ext cx="6233144" cy="305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Oval 8"/>
          <p:cNvSpPr>
            <a:spLocks noChangeArrowheads="1"/>
          </p:cNvSpPr>
          <p:nvPr/>
        </p:nvSpPr>
        <p:spPr bwMode="auto">
          <a:xfrm rot="5400000">
            <a:off x="1235602" y="2324851"/>
            <a:ext cx="3000387" cy="1512167"/>
          </a:xfrm>
          <a:prstGeom prst="ellipse">
            <a:avLst/>
          </a:prstGeom>
          <a:noFill/>
          <a:ln w="50800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2730410" y="4581128"/>
            <a:ext cx="0" cy="981501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251520" y="5373216"/>
            <a:ext cx="3744416" cy="1015663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myTable.length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gives the number of rows in the 2D array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, that is 4.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7" name="右大括弧 16"/>
          <p:cNvSpPr/>
          <p:nvPr/>
        </p:nvSpPr>
        <p:spPr bwMode="auto">
          <a:xfrm rot="5400000">
            <a:off x="6158716" y="2920731"/>
            <a:ext cx="311980" cy="3545690"/>
          </a:xfrm>
          <a:prstGeom prst="rightBrace">
            <a:avLst>
              <a:gd name="adj1" fmla="val 25130"/>
              <a:gd name="adj2" fmla="val 50000"/>
            </a:avLst>
          </a:prstGeom>
          <a:ln w="25400">
            <a:solidFill>
              <a:srgbClr val="006600"/>
            </a:solidFill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442498" y="5178107"/>
            <a:ext cx="3945926" cy="1015663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[3].length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gives the number of elements in the row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  <a:r>
              <a:rPr lang="en-US" altLang="zh-TW" sz="2000" kern="0" dirty="0">
                <a:solidFill>
                  <a:srgbClr val="000000"/>
                </a:solidFill>
              </a:rPr>
              <a:t>,</a:t>
            </a:r>
            <a:r>
              <a:rPr kumimoji="1" lang="en-US" altLang="zh-TW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kern="0" dirty="0">
                <a:solidFill>
                  <a:srgbClr val="000000"/>
                </a:solidFill>
              </a:rPr>
              <a:t>that is 5.</a:t>
            </a:r>
          </a:p>
        </p:txBody>
      </p:sp>
      <p:cxnSp>
        <p:nvCxnSpPr>
          <p:cNvPr id="27" name="直線接點 26"/>
          <p:cNvCxnSpPr/>
          <p:nvPr/>
        </p:nvCxnSpPr>
        <p:spPr bwMode="auto">
          <a:xfrm>
            <a:off x="6314706" y="4849566"/>
            <a:ext cx="0" cy="328541"/>
          </a:xfrm>
          <a:prstGeom prst="line">
            <a:avLst/>
          </a:prstGeom>
          <a:ln w="25400">
            <a:solidFill>
              <a:srgbClr val="006600"/>
            </a:solidFill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77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17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623248" cy="533400"/>
          </a:xfrm>
        </p:spPr>
        <p:txBody>
          <a:bodyPr/>
          <a:lstStyle/>
          <a:p>
            <a:r>
              <a:rPr lang="en-US" altLang="zh-HK" dirty="0" smtClean="0"/>
              <a:t>Example – .length in 2D array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536" y="1412776"/>
            <a:ext cx="5760640" cy="4712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public class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Array2DLength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>
                <a:solidFill>
                  <a:srgbClr val="000000"/>
                </a:solidFill>
              </a:rPr>
              <a:t>) {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[ ][ ]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myTable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= </a:t>
            </a:r>
            <a:r>
              <a:rPr lang="en-US" altLang="zh-TW" sz="1800" b="1" kern="0" dirty="0" smtClean="0">
                <a:solidFill>
                  <a:srgbClr val="FF0000"/>
                </a:solidFill>
              </a:rPr>
              <a:t>{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	{89, 76, 6, 85, 4},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						{56, 24, 52, 90, 85},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						{3, 11, 34, 23, 62},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						{19, 63, 18, 9, 11} </a:t>
            </a:r>
            <a:r>
              <a:rPr lang="en-US" altLang="zh-TW" sz="1800" b="1" kern="0" dirty="0" smtClean="0">
                <a:solidFill>
                  <a:srgbClr val="FF0000"/>
                </a:solidFill>
              </a:rPr>
              <a:t>}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myTable.length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);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myTable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[0].length );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myTable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[1].</a:t>
            </a:r>
            <a:r>
              <a:rPr lang="en-US" altLang="zh-TW" sz="1800" kern="0" dirty="0">
                <a:solidFill>
                  <a:srgbClr val="000000"/>
                </a:solidFill>
              </a:rPr>
              <a:t>length );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myTable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[2].</a:t>
            </a:r>
            <a:r>
              <a:rPr lang="en-US" altLang="zh-TW" sz="1800" kern="0" dirty="0">
                <a:solidFill>
                  <a:srgbClr val="000000"/>
                </a:solidFill>
              </a:rPr>
              <a:t>length );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myTable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[3].length );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 </a:t>
            </a:r>
            <a:r>
              <a:rPr lang="en-US" altLang="zh-TW" sz="1800" kern="0" dirty="0" err="1" smtClean="0">
                <a:solidFill>
                  <a:srgbClr val="FF0000"/>
                </a:solidFill>
              </a:rPr>
              <a:t>myTable</a:t>
            </a:r>
            <a:r>
              <a:rPr lang="en-US" altLang="zh-TW" sz="1800" kern="0" dirty="0" smtClean="0">
                <a:solidFill>
                  <a:srgbClr val="FF0000"/>
                </a:solidFill>
              </a:rPr>
              <a:t>[4].</a:t>
            </a:r>
            <a:r>
              <a:rPr lang="en-US" altLang="zh-TW" sz="1800" kern="0" dirty="0">
                <a:solidFill>
                  <a:srgbClr val="FF0000"/>
                </a:solidFill>
              </a:rPr>
              <a:t>length </a:t>
            </a:r>
            <a:r>
              <a:rPr lang="en-US" altLang="zh-TW" sz="1800" kern="0" dirty="0">
                <a:solidFill>
                  <a:srgbClr val="000000"/>
                </a:solidFill>
              </a:rPr>
              <a:t>);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50936" y="4221088"/>
            <a:ext cx="3600400" cy="184921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Array2DLength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altLang="zh-TW" sz="18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50128" y="5944238"/>
            <a:ext cx="6301208" cy="72512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thread "main" </a:t>
            </a: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java.lang.ArrayIndexOutOfBoundsException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7584646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1920533" cy="1739776"/>
          </a:xfrm>
          <a:prstGeom prst="rect">
            <a:avLst/>
          </a:prstGeom>
          <a:noFill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907704" y="3501008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  <a:latin typeface="Arial Narrow" pitchFamily="34" charset="0"/>
              </a:rPr>
              <a:t>END</a:t>
            </a:r>
            <a:endParaRPr lang="zh-TW" altLang="en-US" sz="2000" b="1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802931" y="4435067"/>
            <a:ext cx="4428928" cy="1600440"/>
            <a:chOff x="3712819" y="3034682"/>
            <a:chExt cx="4428928" cy="1600440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712819" y="4235012"/>
              <a:ext cx="632704" cy="400110"/>
            </a:xfrm>
            <a:prstGeom prst="rect">
              <a:avLst/>
            </a:prstGeom>
            <a:solidFill>
              <a:srgbClr val="F8AB20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345523" y="4235012"/>
              <a:ext cx="632704" cy="400110"/>
            </a:xfrm>
            <a:prstGeom prst="rect">
              <a:avLst/>
            </a:prstGeom>
            <a:solidFill>
              <a:srgbClr val="F8AB20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978227" y="4235012"/>
              <a:ext cx="632704" cy="400110"/>
            </a:xfrm>
            <a:prstGeom prst="rect">
              <a:avLst/>
            </a:prstGeom>
            <a:solidFill>
              <a:srgbClr val="F8AB20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610931" y="4235012"/>
              <a:ext cx="632704" cy="400110"/>
            </a:xfrm>
            <a:prstGeom prst="rect">
              <a:avLst/>
            </a:prstGeom>
            <a:solidFill>
              <a:srgbClr val="F8AB20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243635" y="4235012"/>
              <a:ext cx="632704" cy="400110"/>
            </a:xfrm>
            <a:prstGeom prst="rect">
              <a:avLst/>
            </a:prstGeom>
            <a:solidFill>
              <a:srgbClr val="F8AB20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712819" y="3834902"/>
              <a:ext cx="632704" cy="400110"/>
            </a:xfrm>
            <a:prstGeom prst="rect">
              <a:avLst/>
            </a:prstGeom>
            <a:solidFill>
              <a:srgbClr val="FAC058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4345523" y="3834902"/>
              <a:ext cx="632704" cy="400110"/>
            </a:xfrm>
            <a:prstGeom prst="rect">
              <a:avLst/>
            </a:prstGeom>
            <a:solidFill>
              <a:srgbClr val="FAC058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978227" y="3834902"/>
              <a:ext cx="632704" cy="400110"/>
            </a:xfrm>
            <a:prstGeom prst="rect">
              <a:avLst/>
            </a:prstGeom>
            <a:solidFill>
              <a:srgbClr val="FAC058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5610931" y="3834902"/>
              <a:ext cx="632704" cy="400110"/>
            </a:xfrm>
            <a:prstGeom prst="rect">
              <a:avLst/>
            </a:prstGeom>
            <a:solidFill>
              <a:srgbClr val="FAC058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6243635" y="3834902"/>
              <a:ext cx="632704" cy="400110"/>
            </a:xfrm>
            <a:prstGeom prst="rect">
              <a:avLst/>
            </a:prstGeom>
            <a:solidFill>
              <a:srgbClr val="FAC058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3712819" y="3434792"/>
              <a:ext cx="632704" cy="4001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4345523" y="3434792"/>
              <a:ext cx="632704" cy="4001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978227" y="3434792"/>
              <a:ext cx="632704" cy="4001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5610931" y="3434792"/>
              <a:ext cx="632704" cy="4001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6243635" y="3434792"/>
              <a:ext cx="632704" cy="4001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712819" y="3034682"/>
              <a:ext cx="632704" cy="400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4345523" y="3034682"/>
              <a:ext cx="632704" cy="400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4978227" y="3034682"/>
              <a:ext cx="632704" cy="400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5610931" y="3034682"/>
              <a:ext cx="632704" cy="400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6243635" y="3034682"/>
              <a:ext cx="632704" cy="400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9" name="Text Box 10"/>
            <p:cNvSpPr txBox="1">
              <a:spLocks noChangeArrowheads="1"/>
            </p:cNvSpPr>
            <p:nvPr/>
          </p:nvSpPr>
          <p:spPr bwMode="auto">
            <a:xfrm>
              <a:off x="6876339" y="4235012"/>
              <a:ext cx="632704" cy="400110"/>
            </a:xfrm>
            <a:prstGeom prst="rect">
              <a:avLst/>
            </a:prstGeom>
            <a:solidFill>
              <a:srgbClr val="F8AB20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0" name="Text Box 10"/>
            <p:cNvSpPr txBox="1">
              <a:spLocks noChangeArrowheads="1"/>
            </p:cNvSpPr>
            <p:nvPr/>
          </p:nvSpPr>
          <p:spPr bwMode="auto">
            <a:xfrm>
              <a:off x="6876339" y="3834902"/>
              <a:ext cx="632704" cy="400110"/>
            </a:xfrm>
            <a:prstGeom prst="rect">
              <a:avLst/>
            </a:prstGeom>
            <a:solidFill>
              <a:srgbClr val="FAC058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6876339" y="3434792"/>
              <a:ext cx="632704" cy="4001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>
              <a:off x="6876339" y="3034682"/>
              <a:ext cx="632704" cy="400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7509043" y="4235012"/>
              <a:ext cx="632704" cy="400110"/>
            </a:xfrm>
            <a:prstGeom prst="rect">
              <a:avLst/>
            </a:prstGeom>
            <a:solidFill>
              <a:srgbClr val="F8AB20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7509043" y="3834902"/>
              <a:ext cx="632704" cy="400110"/>
            </a:xfrm>
            <a:prstGeom prst="rect">
              <a:avLst/>
            </a:prstGeom>
            <a:solidFill>
              <a:srgbClr val="FAC058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7509043" y="3434792"/>
              <a:ext cx="632704" cy="4001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6" name="Text Box 10"/>
            <p:cNvSpPr txBox="1">
              <a:spLocks noChangeArrowheads="1"/>
            </p:cNvSpPr>
            <p:nvPr/>
          </p:nvSpPr>
          <p:spPr bwMode="auto">
            <a:xfrm>
              <a:off x="7509043" y="3034682"/>
              <a:ext cx="632704" cy="400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blurRad="127000" dist="38100" dir="8100000" sx="104000" sy="104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893043" y="4613361"/>
            <a:ext cx="4248704" cy="1277273"/>
          </a:xfrm>
          <a:prstGeom prst="rect">
            <a:avLst/>
          </a:prstGeom>
          <a:solidFill>
            <a:srgbClr val="FFFF00">
              <a:alpha val="37000"/>
            </a:srgbClr>
          </a:solidFill>
          <a:ln w="50800">
            <a:noFill/>
          </a:ln>
          <a:effectLst>
            <a:glow rad="228600">
              <a:srgbClr val="F8AB20">
                <a:alpha val="76000"/>
              </a:srgb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HK" sz="1800" b="1" u="sng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</a:p>
          <a:p>
            <a:r>
              <a:rPr lang="en-US" altLang="zh-HK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a </a:t>
            </a:r>
            <a:r>
              <a:rPr lang="en-US" altLang="zh-HK" sz="1800" u="sng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altLang="zh-HK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HK" sz="1800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precise</a:t>
            </a:r>
            <a:r>
              <a:rPr lang="en-US" altLang="zh-HK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of instructions for a computer to carry out a particular problem-solving task. </a:t>
            </a:r>
            <a:endParaRPr lang="zh-HK" altLang="en-US" sz="18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1845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1 – One-Dimensional Array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61834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Naïve Approach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8091" y="1628800"/>
            <a:ext cx="6408165" cy="42780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non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import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800" kern="0" dirty="0">
                <a:solidFill>
                  <a:srgbClr val="000000"/>
                </a:solidFill>
              </a:rPr>
              <a:t>.*;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</a:rPr>
              <a:t>class Naive {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Scanner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keyboard </a:t>
            </a:r>
            <a:r>
              <a:rPr lang="en-US" altLang="zh-TW" sz="1800" kern="0" dirty="0">
                <a:solidFill>
                  <a:srgbClr val="000000"/>
                </a:solidFill>
              </a:rPr>
              <a:t>= new Scanner(System.in);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800" kern="0" dirty="0">
                <a:solidFill>
                  <a:srgbClr val="000000"/>
                </a:solidFill>
              </a:rPr>
              <a:t>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		grade1</a:t>
            </a:r>
            <a:r>
              <a:rPr lang="en-US" altLang="zh-TW" sz="1800" kern="0" dirty="0">
                <a:solidFill>
                  <a:srgbClr val="000000"/>
                </a:solidFill>
              </a:rPr>
              <a:t>, grade2, grade3, grade4;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double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average</a:t>
            </a:r>
            <a:r>
              <a:rPr lang="en-US" altLang="zh-TW" sz="1800" kern="0" dirty="0">
                <a:solidFill>
                  <a:srgbClr val="000000"/>
                </a:solidFill>
              </a:rPr>
              <a:t>;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grade1 =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800" kern="0" dirty="0">
                <a:solidFill>
                  <a:srgbClr val="000000"/>
                </a:solidFill>
              </a:rPr>
              <a:t>();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grade2 =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800" kern="0" dirty="0">
                <a:solidFill>
                  <a:srgbClr val="000000"/>
                </a:solidFill>
              </a:rPr>
              <a:t>();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grade3 =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800" kern="0" dirty="0">
                <a:solidFill>
                  <a:srgbClr val="000000"/>
                </a:solidFill>
              </a:rPr>
              <a:t>();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grade4 =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800" kern="0" dirty="0">
                <a:solidFill>
                  <a:srgbClr val="000000"/>
                </a:solidFill>
              </a:rPr>
              <a:t>();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average = (grade1 + grade2 + grade3 + grade4) / 4.0;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("Average = " + average);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	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55776" y="5373216"/>
            <a:ext cx="6019800" cy="1216025"/>
          </a:xfrm>
          <a:prstGeom prst="rect">
            <a:avLst/>
          </a:prstGeom>
          <a:solidFill>
            <a:srgbClr val="CCFFCC"/>
          </a:solidFill>
          <a:ln w="254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The program works if there are only four students.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What if there are 100 students?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Declare 100 variables?</a:t>
            </a:r>
          </a:p>
        </p:txBody>
      </p:sp>
    </p:spTree>
    <p:extLst>
      <p:ext uri="{BB962C8B-B14F-4D97-AF65-F5344CB8AC3E}">
        <p14:creationId xmlns:p14="http://schemas.microsoft.com/office/powerpoint/2010/main" val="242509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What is an array?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4464496" cy="2164782"/>
          </a:xfrm>
        </p:spPr>
        <p:txBody>
          <a:bodyPr/>
          <a:lstStyle/>
          <a:p>
            <a:r>
              <a:rPr lang="en-US" altLang="zh-HK" sz="2200" dirty="0" smtClean="0"/>
              <a:t>An array is a collection of related data being put together.</a:t>
            </a:r>
          </a:p>
          <a:p>
            <a:pPr lvl="1"/>
            <a:r>
              <a:rPr lang="en-US" altLang="zh-HK" dirty="0" smtClean="0"/>
              <a:t>one single name</a:t>
            </a:r>
          </a:p>
          <a:p>
            <a:pPr lvl="1"/>
            <a:r>
              <a:rPr lang="en-US" altLang="zh-HK" dirty="0" smtClean="0"/>
              <a:t>same data type</a:t>
            </a:r>
          </a:p>
          <a:p>
            <a:r>
              <a:rPr lang="en-US" altLang="zh-HK" sz="2200" dirty="0" smtClean="0"/>
              <a:t>indexed with an integer</a:t>
            </a:r>
            <a:endParaRPr lang="zh-HK" altLang="en-US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053708" y="1916832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mark[0]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6053708" y="2316942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mark[1]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053708" y="3917382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mark[5]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053708" y="3517272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mark[4]</a:t>
            </a: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053708" y="3117162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mark[3]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6053708" y="2717052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mark[2]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053708" y="5117712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mark[8]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053708" y="4717602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mark[7]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053708" y="4317492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mark[6]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7133828" y="5517822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42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6053708" y="5517822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mark[9]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99592" y="4117437"/>
            <a:ext cx="3456384" cy="369332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( mark[0] );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644008" y="4117651"/>
            <a:ext cx="864096" cy="36911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endParaRPr lang="en-US" altLang="zh-TW" sz="1800" dirty="0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899592" y="4653136"/>
            <a:ext cx="3456384" cy="369332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( mark[4] );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644008" y="4653350"/>
            <a:ext cx="864096" cy="36911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endParaRPr lang="en-US" altLang="zh-TW" sz="1800" dirty="0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899592" y="5229200"/>
            <a:ext cx="3456384" cy="370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defPPr>
              <a:defRPr lang="en-US"/>
            </a:defPPr>
            <a:lvl1pPr eaLnBrk="1" hangingPunct="1">
              <a:defRPr kumimoji="1" sz="180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dirty="0" smtClean="0"/>
              <a:t>mark[8] = 88;</a:t>
            </a: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4644008" y="5229413"/>
            <a:ext cx="864096" cy="646117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88</a:t>
            </a:r>
            <a:endParaRPr lang="en-US" altLang="zh-TW" sz="1800" dirty="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899592" y="5229200"/>
            <a:ext cx="3456384" cy="646331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defPPr>
              <a:defRPr lang="en-US"/>
            </a:defPPr>
            <a:lvl1pPr eaLnBrk="1" hangingPunct="1">
              <a:defRPr kumimoji="1" sz="180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dirty="0" smtClean="0"/>
              <a:t>mark[8] = 88;</a:t>
            </a:r>
          </a:p>
          <a:p>
            <a:r>
              <a:rPr lang="en-US" altLang="zh-TW" dirty="0" err="1" smtClean="0"/>
              <a:t>System.out.print</a:t>
            </a:r>
            <a:r>
              <a:rPr lang="en-US" altLang="zh-TW" dirty="0" smtClean="0"/>
              <a:t> ( mark[8] );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133828" y="5117712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90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133828" y="4717602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56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133828" y="4317492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64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133828" y="3917382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46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133828" y="3517272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65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133828" y="3117162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85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133828" y="2717052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34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133828" y="2316942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76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133828" y="1916832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89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7133828" y="5117712"/>
            <a:ext cx="894556" cy="400110"/>
          </a:xfrm>
          <a:prstGeom prst="rect">
            <a:avLst/>
          </a:prstGeom>
          <a:solidFill>
            <a:srgbClr val="99FF66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19394869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5" grpId="0" animBg="1"/>
      <p:bldP spid="13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Creating an Array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556792"/>
            <a:ext cx="6912768" cy="884312"/>
          </a:xfrm>
        </p:spPr>
        <p:txBody>
          <a:bodyPr/>
          <a:lstStyle/>
          <a:p>
            <a:r>
              <a:rPr lang="en-US" altLang="zh-HK" dirty="0" smtClean="0"/>
              <a:t>An array must be created before it can be used. 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524579" y="2313157"/>
            <a:ext cx="4320480" cy="400110"/>
          </a:xfrm>
          <a:prstGeom prst="rect">
            <a:avLst/>
          </a:prstGeom>
          <a:solidFill>
            <a:srgbClr val="99FF66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524579" y="4561274"/>
            <a:ext cx="4320480" cy="400110"/>
          </a:xfrm>
          <a:prstGeom prst="rect">
            <a:avLst/>
          </a:prstGeom>
          <a:solidFill>
            <a:srgbClr val="66FFFF"/>
          </a:solidFill>
          <a:ln w="25400" algn="ctr">
            <a:solidFill>
              <a:srgbClr val="0033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FFFF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[ ]    mark;</a:t>
            </a:r>
            <a:endParaRPr lang="en-US" altLang="zh-TW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579" y="4561274"/>
            <a:ext cx="4320480" cy="400110"/>
          </a:xfrm>
          <a:prstGeom prst="rect">
            <a:avLst/>
          </a:prstGeom>
          <a:solidFill>
            <a:srgbClr val="66FFFF"/>
          </a:solidFill>
          <a:ln w="25400" algn="ctr">
            <a:solidFill>
              <a:srgbClr val="0033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FFFF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[ ]    mark   =     new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[10];</a:t>
            </a:r>
            <a:endParaRPr lang="en-US" altLang="zh-TW" dirty="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524579" y="2313157"/>
            <a:ext cx="4320480" cy="400110"/>
          </a:xfrm>
          <a:prstGeom prst="rect">
            <a:avLst/>
          </a:prstGeom>
          <a:solidFill>
            <a:srgbClr val="99FF66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   =     10;</a:t>
            </a:r>
            <a:endParaRPr lang="en-US" altLang="zh-TW" dirty="0"/>
          </a:p>
        </p:txBody>
      </p:sp>
      <p:sp>
        <p:nvSpPr>
          <p:cNvPr id="22" name="圓角矩形 21"/>
          <p:cNvSpPr/>
          <p:nvPr/>
        </p:nvSpPr>
        <p:spPr bwMode="auto">
          <a:xfrm>
            <a:off x="6643221" y="2313157"/>
            <a:ext cx="750205" cy="40011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903965" y="2313157"/>
            <a:ext cx="769381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altLang="zh-HK" sz="1800" b="1" dirty="0" err="1" smtClean="0">
                <a:solidFill>
                  <a:srgbClr val="0033CC"/>
                </a:solidFill>
                <a:latin typeface="Arial Narrow" pitchFamily="34" charset="0"/>
              </a:rPr>
              <a:t>num</a:t>
            </a:r>
            <a:endParaRPr lang="zh-HK" altLang="en-US" sz="18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6643221" y="2313157"/>
            <a:ext cx="750205" cy="40011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10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689891" y="2225080"/>
            <a:ext cx="696236" cy="576263"/>
          </a:xfrm>
          <a:prstGeom prst="ellipse">
            <a:avLst/>
          </a:prstGeom>
          <a:noFill/>
          <a:ln w="50800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038009" y="2801342"/>
            <a:ext cx="0" cy="51111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494985" y="2225080"/>
            <a:ext cx="782777" cy="576263"/>
          </a:xfrm>
          <a:prstGeom prst="ellipse">
            <a:avLst/>
          </a:prstGeom>
          <a:noFill/>
          <a:ln w="508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2843104" y="2801342"/>
            <a:ext cx="0" cy="7191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322503" y="3521224"/>
            <a:ext cx="16339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variable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name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1664555" y="4473197"/>
            <a:ext cx="721571" cy="576263"/>
          </a:xfrm>
          <a:prstGeom prst="ellipse">
            <a:avLst/>
          </a:prstGeom>
          <a:noFill/>
          <a:ln w="50800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>
            <a:off x="2025339" y="3312458"/>
            <a:ext cx="12669" cy="116074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439469" y="3055784"/>
            <a:ext cx="1197080" cy="369332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data type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2528899" y="4473197"/>
            <a:ext cx="782777" cy="576263"/>
          </a:xfrm>
          <a:prstGeom prst="ellipse">
            <a:avLst/>
          </a:prstGeom>
          <a:noFill/>
          <a:ln w="508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2873284" y="3890555"/>
            <a:ext cx="3734" cy="58264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903965" y="4561274"/>
            <a:ext cx="769381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altLang="zh-HK" sz="1800" b="1" dirty="0" smtClean="0">
                <a:solidFill>
                  <a:srgbClr val="0033CC"/>
                </a:solidFill>
                <a:latin typeface="Arial Narrow" pitchFamily="34" charset="0"/>
              </a:rPr>
              <a:t>mark</a:t>
            </a:r>
            <a:endParaRPr lang="zh-HK" altLang="en-US" sz="18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27" name="圓角矩形 26"/>
          <p:cNvSpPr/>
          <p:nvPr/>
        </p:nvSpPr>
        <p:spPr bwMode="auto">
          <a:xfrm>
            <a:off x="6643221" y="4561274"/>
            <a:ext cx="750205" cy="40011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825802" y="271326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int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720003" y="4961384"/>
            <a:ext cx="5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[ ]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0" name="弧形箭號 (下彎) 29"/>
          <p:cNvSpPr/>
          <p:nvPr/>
        </p:nvSpPr>
        <p:spPr bwMode="auto">
          <a:xfrm rot="19608159">
            <a:off x="6678027" y="3803989"/>
            <a:ext cx="1960717" cy="465440"/>
          </a:xfrm>
          <a:prstGeom prst="curvedDownArrow">
            <a:avLst>
              <a:gd name="adj1" fmla="val 34023"/>
              <a:gd name="adj2" fmla="val 74038"/>
              <a:gd name="adj3" fmla="val 433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3711107" y="4473197"/>
            <a:ext cx="1790878" cy="576263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V="1">
            <a:off x="4606546" y="5049460"/>
            <a:ext cx="0" cy="4879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2877080" y="5373216"/>
            <a:ext cx="345893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create an array having 10 elements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for storing </a:t>
            </a:r>
            <a:r>
              <a:rPr kumimoji="1" lang="en-US" altLang="zh-TW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values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38769" y="2213155"/>
            <a:ext cx="127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Creating an </a:t>
            </a:r>
            <a:r>
              <a:rPr lang="en-US" altLang="zh-HK" sz="1600" dirty="0" err="1" smtClean="0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 variable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38769" y="4464685"/>
            <a:ext cx="127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Creating an </a:t>
            </a:r>
            <a:r>
              <a:rPr lang="en-US" altLang="zh-HK" sz="1600" dirty="0" err="1" smtClean="0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 array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746701"/>
            <a:ext cx="835877" cy="295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4438757" y="6077713"/>
            <a:ext cx="287788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Elements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in a numerical array will be initialized to 0.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96303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5" grpId="1" animBg="1"/>
      <p:bldP spid="20" grpId="0" animBg="1"/>
      <p:bldP spid="21" grpId="0" animBg="1"/>
      <p:bldP spid="22" grpId="0" animBg="1"/>
      <p:bldP spid="22" grpId="1" animBg="1"/>
      <p:bldP spid="23" grpId="0"/>
      <p:bldP spid="24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0" grpId="0" animBg="1"/>
      <p:bldP spid="18" grpId="0" animBg="1"/>
      <p:bldP spid="19" grpId="0" animBg="1"/>
      <p:bldP spid="26" grpId="0"/>
      <p:bldP spid="27" grpId="0" animBg="1"/>
      <p:bldP spid="28" grpId="0"/>
      <p:bldP spid="29" grpId="0"/>
      <p:bldP spid="30" grpId="0" animBg="1"/>
      <p:bldP spid="34" grpId="0" animBg="1"/>
      <p:bldP spid="35" grpId="0" animBg="1"/>
      <p:bldP spid="36" grpId="0" animBg="1"/>
      <p:bldP spid="39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Array Initialization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55576" y="2018105"/>
            <a:ext cx="4824536" cy="16989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public class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ArrayInitEg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>
                <a:solidFill>
                  <a:srgbClr val="000000"/>
                </a:solidFill>
              </a:rPr>
              <a:t>) {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[ ]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= { 13, 6, 2, 90, 78 };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940152" y="177281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myArray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[0]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940152" y="217292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[1]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940152" y="337325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[4]</a:t>
            </a: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5940152" y="297314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[3]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5940152" y="257303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[2]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22" name="內容版面配置區 2"/>
          <p:cNvSpPr>
            <a:spLocks noGrp="1"/>
          </p:cNvSpPr>
          <p:nvPr>
            <p:ph idx="1"/>
          </p:nvPr>
        </p:nvSpPr>
        <p:spPr>
          <a:xfrm>
            <a:off x="899592" y="4149080"/>
            <a:ext cx="7344816" cy="1944216"/>
          </a:xfrm>
        </p:spPr>
        <p:txBody>
          <a:bodyPr/>
          <a:lstStyle/>
          <a:p>
            <a:r>
              <a:rPr lang="en-US" altLang="zh-HK" dirty="0" smtClean="0"/>
              <a:t>An array is created though there is no “new” operator.</a:t>
            </a:r>
          </a:p>
          <a:p>
            <a:r>
              <a:rPr lang="en-US" altLang="zh-HK" dirty="0" smtClean="0"/>
              <a:t>Java counts the number of initial values and determines the size of the array.</a:t>
            </a:r>
          </a:p>
          <a:p>
            <a:r>
              <a:rPr lang="en-US" altLang="zh-HK" dirty="0" smtClean="0"/>
              <a:t>The initial values are put inside the array automatically.</a:t>
            </a:r>
            <a:endParaRPr lang="zh-HK" altLang="en-US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133828" y="337325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78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7133828" y="297314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90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7133828" y="257303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2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7133828" y="217292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6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7133828" y="177281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590863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Array Bounds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940152" y="177281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myArray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[0]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940152" y="217292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[1]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940152" y="337325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[4]</a:t>
            </a: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940152" y="297314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[3]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940152" y="257303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[2]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3652" y="4941168"/>
            <a:ext cx="8824852" cy="181588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c:\&gt; java 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ArrayBoundEg</a:t>
            </a:r>
            <a:endParaRPr lang="en-US" altLang="zh-TW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 in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thread "main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java.lang.ArrayIndexOutOfBoundsException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at 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ArrayBoundEg.main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(ArrayBoundEg.java:8)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55576" y="1556792"/>
            <a:ext cx="4824536" cy="3459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public class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ArrayBoundEg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>
                <a:solidFill>
                  <a:srgbClr val="000000"/>
                </a:solidFill>
              </a:rPr>
              <a:t>) {</a:t>
            </a:r>
          </a:p>
          <a:p>
            <a:pPr lvl="0" eaLnBrk="1" fontAlgn="auto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[ ]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= { 13, 6, 2, 90, 78 };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[1] );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 (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[2] </a:t>
            </a:r>
            <a:r>
              <a:rPr lang="en-US" altLang="zh-TW" sz="1800" kern="0" dirty="0">
                <a:solidFill>
                  <a:srgbClr val="000000"/>
                </a:solidFill>
              </a:rPr>
              <a:t>);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 (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[3] </a:t>
            </a:r>
            <a:r>
              <a:rPr lang="en-US" altLang="zh-TW" sz="1800" kern="0" dirty="0">
                <a:solidFill>
                  <a:srgbClr val="000000"/>
                </a:solidFill>
              </a:rPr>
              <a:t>);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 (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[4] </a:t>
            </a:r>
            <a:r>
              <a:rPr lang="en-US" altLang="zh-TW" sz="1800" kern="0" dirty="0">
                <a:solidFill>
                  <a:srgbClr val="000000"/>
                </a:solidFill>
              </a:rPr>
              <a:t>);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 (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[5] </a:t>
            </a:r>
            <a:r>
              <a:rPr lang="en-US" altLang="zh-TW" sz="1800" kern="0" dirty="0">
                <a:solidFill>
                  <a:srgbClr val="000000"/>
                </a:solidFill>
              </a:rPr>
              <a:t>);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683568" y="5517553"/>
            <a:ext cx="2304256" cy="64775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HK" alt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051720" y="5385410"/>
            <a:ext cx="3785964" cy="70788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sx="101000" sy="101000" algn="tr" rotWithShape="0">
              <a:srgbClr val="FFFF00">
                <a:alpha val="4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l" eaLnBrk="1" hangingPunct="1"/>
            <a:r>
              <a:rPr lang="en-US" altLang="zh-TW" sz="2000" dirty="0">
                <a:solidFill>
                  <a:srgbClr val="FFFF00"/>
                </a:solidFill>
              </a:rPr>
              <a:t>Error occurred when attempting to access </a:t>
            </a:r>
            <a:r>
              <a:rPr lang="en-US" altLang="zh-TW" sz="2000" dirty="0" err="1" smtClean="0">
                <a:solidFill>
                  <a:srgbClr val="FFFF00"/>
                </a:solidFill>
              </a:rPr>
              <a:t>myArray</a:t>
            </a:r>
            <a:r>
              <a:rPr lang="en-US" altLang="zh-TW" sz="2000" dirty="0" smtClean="0">
                <a:solidFill>
                  <a:srgbClr val="FFFF00"/>
                </a:solidFill>
              </a:rPr>
              <a:t>[5]</a:t>
            </a:r>
            <a:endParaRPr lang="en-US" altLang="zh-TW" sz="2000" dirty="0">
              <a:solidFill>
                <a:srgbClr val="FFFF00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7133828" y="337325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78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7133828" y="297314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90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7133828" y="257303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2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133828" y="217292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6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7133828" y="177281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88561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335216" cy="533400"/>
          </a:xfrm>
        </p:spPr>
        <p:txBody>
          <a:bodyPr/>
          <a:lstStyle/>
          <a:p>
            <a:r>
              <a:rPr lang="en-US" altLang="zh-HK" dirty="0" smtClean="0"/>
              <a:t>Processing array using a loop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133828" y="337325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78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133828" y="297314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90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133828" y="257303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940152" y="177281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myArray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[0]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940152" y="217292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[1]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940152" y="337325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[4]</a:t>
            </a: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940152" y="297314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[3]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940152" y="257303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[2]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55576" y="1556792"/>
            <a:ext cx="4824536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public class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ArrayLoop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>
                <a:solidFill>
                  <a:srgbClr val="000000"/>
                </a:solidFill>
              </a:rPr>
              <a:t>) {</a:t>
            </a:r>
          </a:p>
          <a:p>
            <a:pPr lvl="0" eaLnBrk="1" fontAlgn="auto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[ ]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= { 13, 6, 2, 90, 78 };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		for (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=0;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&lt; 5;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++) 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] );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755576" y="4353506"/>
            <a:ext cx="2529860" cy="156966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c:\&gt; java 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ArrayLoop</a:t>
            </a:r>
            <a:endParaRPr lang="en-US" altLang="zh-TW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3432560" y="4196580"/>
            <a:ext cx="4776223" cy="1944216"/>
          </a:xfrm>
        </p:spPr>
        <p:txBody>
          <a:bodyPr/>
          <a:lstStyle/>
          <a:p>
            <a:r>
              <a:rPr lang="en-US" altLang="zh-HK" sz="1800" dirty="0" smtClean="0"/>
              <a:t>Variable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800" dirty="0" smtClean="0"/>
              <a:t>changes from 0 to 4.</a:t>
            </a:r>
          </a:p>
          <a:p>
            <a:pPr>
              <a:spcBef>
                <a:spcPts val="600"/>
              </a:spcBef>
            </a:pPr>
            <a:r>
              <a:rPr lang="en-US" altLang="zh-HK" sz="1800" dirty="0" smtClean="0"/>
              <a:t>Thus, </a:t>
            </a:r>
            <a:r>
              <a:rPr lang="en-US" altLang="zh-H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zh-HK" sz="1800" dirty="0" smtClean="0"/>
              <a:t>, </a:t>
            </a:r>
            <a:r>
              <a:rPr lang="en-US" altLang="zh-H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HK" sz="1800" dirty="0" smtClean="0"/>
              <a:t>, </a:t>
            </a:r>
            <a:r>
              <a:rPr lang="en-US" altLang="zh-H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altLang="zh-HK" sz="1800" dirty="0" smtClean="0"/>
              <a:t>, </a:t>
            </a:r>
            <a:r>
              <a:rPr lang="en-US" altLang="zh-H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  <a:r>
              <a:rPr lang="en-US" altLang="zh-HK" sz="1800" dirty="0" smtClean="0"/>
              <a:t>, </a:t>
            </a:r>
            <a:r>
              <a:rPr lang="en-US" altLang="zh-H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  <a:r>
              <a:rPr lang="en-US" altLang="zh-HK" sz="1800" dirty="0" smtClean="0"/>
              <a:t> are accessed one by one.</a:t>
            </a:r>
          </a:p>
          <a:p>
            <a:pPr>
              <a:spcBef>
                <a:spcPts val="600"/>
              </a:spcBef>
            </a:pPr>
            <a:r>
              <a:rPr lang="en-US" altLang="zh-HK" sz="1800" dirty="0" smtClean="0"/>
              <a:t>Don’t worry! We will study 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HK" sz="1800" dirty="0" smtClean="0"/>
              <a:t>-loop in week 5. 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501034" y="2660984"/>
            <a:ext cx="3934303" cy="712271"/>
          </a:xfrm>
          <a:prstGeom prst="rect">
            <a:avLst/>
          </a:prstGeom>
          <a:noFill/>
          <a:ln w="25400">
            <a:solidFill>
              <a:srgbClr val="0000CC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3333" y1="48000" x2="53333" y2="48000"/>
                        <a14:backgroundMark x1="40000" y1="30667" x2="40000" y2="30667"/>
                        <a14:backgroundMark x1="49333" y1="49778" x2="49333" y2="49778"/>
                        <a14:backgroundMark x1="63111" y1="60000" x2="63111" y2="60000"/>
                        <a14:backgroundMark x1="46222" y1="62667" x2="46222" y2="62667"/>
                        <a14:backgroundMark x1="15111" y1="89333" x2="15111" y2="89333"/>
                        <a14:backgroundMark x1="14667" y1="95556" x2="14667" y2="95556"/>
                        <a14:backgroundMark x1="10222" y1="44444" x2="10222" y2="44444"/>
                        <a14:backgroundMark x1="13333" y1="12000" x2="13333" y2="12000"/>
                        <a14:backgroundMark x1="82667" y1="9333" x2="82667" y2="9333"/>
                        <a14:backgroundMark x1="94222" y1="11556" x2="94222" y2="11556"/>
                        <a14:backgroundMark x1="94667" y1="20000" x2="94667" y2="20000"/>
                        <a14:backgroundMark x1="95556" y1="86667" x2="95556" y2="86667"/>
                        <a14:backgroundMark x1="83111" y1="93333" x2="83111" y2="93333"/>
                        <a14:backgroundMark x1="91556" y1="95556" x2="91556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22695">
            <a:off x="1071058" y="2808378"/>
            <a:ext cx="485394" cy="48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133828" y="217292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6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133828" y="177281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489905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.length 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55576" y="1556792"/>
            <a:ext cx="4824536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public class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ArrayLoop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>
                <a:solidFill>
                  <a:srgbClr val="000000"/>
                </a:solidFill>
              </a:rPr>
              <a:t>) {</a:t>
            </a:r>
          </a:p>
          <a:p>
            <a:pPr lvl="0" eaLnBrk="1" fontAlgn="auto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[ ]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= { 13, 6, 2, 90, 78 };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		for (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=0;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&lt;  </a:t>
            </a:r>
            <a:r>
              <a:rPr lang="en-US" altLang="zh-TW" sz="1800" kern="0" dirty="0" err="1" smtClean="0">
                <a:solidFill>
                  <a:srgbClr val="FF0000"/>
                </a:solidFill>
              </a:rPr>
              <a:t>myArray.length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 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++) 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] );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3010441" y="2656162"/>
            <a:ext cx="1741958" cy="400110"/>
          </a:xfrm>
          <a:prstGeom prst="ellipse">
            <a:avLst/>
          </a:prstGeom>
          <a:noFill/>
          <a:ln w="50800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V="1">
            <a:off x="3881420" y="3056271"/>
            <a:ext cx="0" cy="196300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835696" y="4665330"/>
            <a:ext cx="4176464" cy="707886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myArray.length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gives the number of elements in the array.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7133828" y="337325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78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133828" y="297314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90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7133828" y="257303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2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940152" y="177281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myArray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[0]</a:t>
            </a: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5940152" y="217292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[1]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940152" y="337325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[4]</a:t>
            </a: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5940152" y="297314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[3]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940152" y="2573036"/>
            <a:ext cx="118258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myArray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[2]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7133828" y="217292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6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7133828" y="1772816"/>
            <a:ext cx="894556" cy="40011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blurRad="127000" dist="38100" dir="8100000" sx="104000" sy="104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1555079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Presentation on brainstorming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ln w="25400">
          <a:solidFill>
            <a:schemeClr val="bg2"/>
          </a:solidFill>
          <a:headEnd type="none" w="med" len="med"/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6726</TotalTime>
  <Words>1023</Words>
  <Application>Microsoft Office PowerPoint</Application>
  <PresentationFormat>On-screen Show (4:3)</PresentationFormat>
  <Paragraphs>351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Presentation on brainstorming</vt:lpstr>
      <vt:lpstr>2.5 Array</vt:lpstr>
      <vt:lpstr>PowerPoint Presentation</vt:lpstr>
      <vt:lpstr>Naïve Approach</vt:lpstr>
      <vt:lpstr>What is an array?</vt:lpstr>
      <vt:lpstr>Creating an Array</vt:lpstr>
      <vt:lpstr>Array Initialization</vt:lpstr>
      <vt:lpstr>Array Bounds</vt:lpstr>
      <vt:lpstr>Processing array using a loop</vt:lpstr>
      <vt:lpstr>The .length </vt:lpstr>
      <vt:lpstr>Dynamically allocated array</vt:lpstr>
      <vt:lpstr>PowerPoint Presentation</vt:lpstr>
      <vt:lpstr>What is a 2D array?</vt:lpstr>
      <vt:lpstr>Creating a 2D Array</vt:lpstr>
      <vt:lpstr>Array Initialization</vt:lpstr>
      <vt:lpstr>                        Internal Structure</vt:lpstr>
      <vt:lpstr>The .length </vt:lpstr>
      <vt:lpstr>Example – .length in 2D array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a1</cp:lastModifiedBy>
  <cp:revision>396</cp:revision>
  <cp:lastPrinted>2014-09-13T06:52:50Z</cp:lastPrinted>
  <dcterms:created xsi:type="dcterms:W3CDTF">2011-07-30T12:14:45Z</dcterms:created>
  <dcterms:modified xsi:type="dcterms:W3CDTF">2014-09-29T02:15:27Z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