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9" r:id="rId2"/>
    <p:sldId id="485" r:id="rId3"/>
    <p:sldId id="507" r:id="rId4"/>
    <p:sldId id="508" r:id="rId5"/>
    <p:sldId id="509" r:id="rId6"/>
    <p:sldId id="510" r:id="rId7"/>
    <p:sldId id="511" r:id="rId8"/>
    <p:sldId id="512" r:id="rId9"/>
    <p:sldId id="499" r:id="rId10"/>
    <p:sldId id="486" r:id="rId11"/>
    <p:sldId id="487" r:id="rId12"/>
    <p:sldId id="488" r:id="rId13"/>
    <p:sldId id="489" r:id="rId14"/>
    <p:sldId id="490" r:id="rId15"/>
    <p:sldId id="491" r:id="rId16"/>
    <p:sldId id="494" r:id="rId17"/>
    <p:sldId id="492" r:id="rId18"/>
    <p:sldId id="495" r:id="rId19"/>
    <p:sldId id="496" r:id="rId20"/>
    <p:sldId id="497" r:id="rId21"/>
    <p:sldId id="498" r:id="rId22"/>
    <p:sldId id="501" r:id="rId23"/>
    <p:sldId id="502" r:id="rId24"/>
    <p:sldId id="500" r:id="rId25"/>
    <p:sldId id="503" r:id="rId26"/>
    <p:sldId id="504" r:id="rId27"/>
    <p:sldId id="505" r:id="rId28"/>
    <p:sldId id="506" r:id="rId29"/>
    <p:sldId id="295" r:id="rId30"/>
    <p:sldId id="513" r:id="rId31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6600"/>
    <a:srgbClr val="66FF99"/>
    <a:srgbClr val="0000CC"/>
    <a:srgbClr val="99FFCC"/>
    <a:srgbClr val="66CCFF"/>
    <a:srgbClr val="CCFFFF"/>
    <a:srgbClr val="F8AB20"/>
    <a:srgbClr val="CC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3" autoAdjust="0"/>
    <p:restoredTop sz="94679" autoAdjust="0"/>
  </p:normalViewPr>
  <p:slideViewPr>
    <p:cSldViewPr>
      <p:cViewPr varScale="1">
        <p:scale>
          <a:sx n="74" d="100"/>
          <a:sy n="74" d="100"/>
        </p:scale>
        <p:origin x="-9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846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8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632" y="4716247"/>
            <a:ext cx="4986412" cy="446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99592" y="1371600"/>
            <a:ext cx="694900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3.1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Selection Structures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72427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</a:t>
            </a:r>
            <a:r>
              <a:rPr lang="en-US" altLang="zh-TW" dirty="0">
                <a:ea typeface="新細明體" charset="-120"/>
              </a:rPr>
              <a:t>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>
                <a:ea typeface="新細明體" charset="-120"/>
              </a:rPr>
              <a:t>Part </a:t>
            </a:r>
            <a:r>
              <a:rPr lang="en-US" altLang="zh-TW" sz="1800" dirty="0" smtClean="0">
                <a:ea typeface="新細明體" charset="-120"/>
              </a:rPr>
              <a:t>3 </a:t>
            </a:r>
            <a:r>
              <a:rPr lang="en-US" altLang="zh-TW" sz="1800" dirty="0">
                <a:ea typeface="新細明體" charset="-120"/>
              </a:rPr>
              <a:t>– </a:t>
            </a:r>
            <a:r>
              <a:rPr lang="en-US" altLang="zh-TW" sz="1800" dirty="0" smtClean="0">
                <a:ea typeface="新細明體" charset="-120"/>
              </a:rPr>
              <a:t>Basic Program Structures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smtClean="0"/>
              <a:t>(C) VTC, IVE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Simple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HK" dirty="0" smtClean="0"/>
              <a:t>statement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752600"/>
            <a:ext cx="4968552" cy="2540496"/>
          </a:xfrm>
        </p:spPr>
        <p:txBody>
          <a:bodyPr/>
          <a:lstStyle/>
          <a:p>
            <a:r>
              <a:rPr lang="en-US" altLang="zh-HK" sz="2000" dirty="0" smtClean="0"/>
              <a:t>If the boolean 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altLang="zh-HK" sz="2000" dirty="0" smtClean="0"/>
              <a:t>evaluates to </a:t>
            </a:r>
            <a:r>
              <a:rPr lang="en-US" altLang="zh-HK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HK" sz="2000" dirty="0" smtClean="0"/>
              <a:t>, the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zh-HK" sz="2000" dirty="0" smtClean="0"/>
              <a:t> is </a:t>
            </a:r>
            <a:r>
              <a:rPr lang="en-US" altLang="zh-HK" sz="2000" dirty="0" smtClean="0">
                <a:solidFill>
                  <a:srgbClr val="0000CC"/>
                </a:solidFill>
              </a:rPr>
              <a:t>executed</a:t>
            </a:r>
            <a:r>
              <a:rPr lang="en-US" altLang="zh-HK" sz="2000" dirty="0" smtClean="0"/>
              <a:t>. </a:t>
            </a:r>
          </a:p>
          <a:p>
            <a:r>
              <a:rPr lang="en-US" altLang="zh-HK" sz="2000" dirty="0" smtClean="0"/>
              <a:t>If the boolean 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altLang="zh-HK" sz="2000" dirty="0" smtClean="0"/>
              <a:t>evaluates to </a:t>
            </a:r>
            <a:r>
              <a:rPr lang="en-US" altLang="zh-HK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HK" sz="2000" dirty="0" smtClean="0"/>
              <a:t>, the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zh-HK" sz="2000" dirty="0" smtClean="0"/>
              <a:t> is </a:t>
            </a:r>
            <a:r>
              <a:rPr lang="en-US" altLang="zh-HK" sz="2000" dirty="0" smtClean="0">
                <a:solidFill>
                  <a:srgbClr val="FF0000"/>
                </a:solidFill>
              </a:rPr>
              <a:t>skipped</a:t>
            </a:r>
            <a:r>
              <a:rPr lang="en-US" altLang="zh-HK" sz="2000" dirty="0" smtClean="0"/>
              <a:t>. </a:t>
            </a:r>
          </a:p>
          <a:p>
            <a:r>
              <a:rPr lang="en-US" altLang="zh-HK" sz="2000" dirty="0" smtClean="0"/>
              <a:t>Anyway, the program proceeds to execute the </a:t>
            </a:r>
            <a:r>
              <a:rPr lang="en-US" altLang="zh-HK" sz="20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next_statement</a:t>
            </a:r>
            <a:r>
              <a:rPr lang="en-US" altLang="zh-HK" sz="2000" dirty="0" smtClean="0"/>
              <a:t>. </a:t>
            </a:r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91680" y="4365104"/>
            <a:ext cx="3096344" cy="1138773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 smtClean="0"/>
              <a:t>if (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r>
              <a:rPr lang="en-US" altLang="zh-TW" dirty="0" smtClean="0"/>
              <a:t>) </a:t>
            </a:r>
          </a:p>
          <a:p>
            <a:pPr algn="l" defTabSz="720725"/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7030A0"/>
                </a:solidFill>
              </a:rPr>
              <a:t>statement</a:t>
            </a:r>
            <a:r>
              <a:rPr lang="en-US" altLang="zh-TW" dirty="0" smtClean="0"/>
              <a:t>;</a:t>
            </a:r>
          </a:p>
          <a:p>
            <a:pPr algn="l"/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5814138" y="1412776"/>
            <a:ext cx="3222358" cy="4536504"/>
            <a:chOff x="5814138" y="1412776"/>
            <a:chExt cx="3222358" cy="4536504"/>
          </a:xfrm>
        </p:grpSpPr>
        <p:sp>
          <p:nvSpPr>
            <p:cNvPr id="7" name="菱形 6"/>
            <p:cNvSpPr/>
            <p:nvPr/>
          </p:nvSpPr>
          <p:spPr bwMode="auto">
            <a:xfrm>
              <a:off x="5814138" y="2132856"/>
              <a:ext cx="2448272" cy="936104"/>
            </a:xfrm>
            <a:prstGeom prst="diamond">
              <a:avLst/>
            </a:prstGeom>
            <a:solidFill>
              <a:srgbClr val="F8AB20">
                <a:alpha val="8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600" dirty="0" smtClean="0">
                  <a:solidFill>
                    <a:schemeClr val="bg2"/>
                  </a:solidFill>
                  <a:latin typeface="Arial" charset="0"/>
                </a:rPr>
                <a:t>boolean condition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7812360" y="3243907"/>
              <a:ext cx="1224136" cy="54513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HK" sz="1600" dirty="0" smtClean="0">
                  <a:solidFill>
                    <a:schemeClr val="bg2"/>
                  </a:solidFill>
                  <a:latin typeface="Arial" charset="0"/>
                </a:rPr>
                <a:t>statement</a:t>
              </a:r>
              <a:endParaRPr lang="zh-HK" alt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210182" y="4941168"/>
              <a:ext cx="1656184" cy="5436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HK" sz="1600" dirty="0" err="1" smtClean="0">
                  <a:solidFill>
                    <a:schemeClr val="bg2"/>
                  </a:solidFill>
                  <a:latin typeface="Arial" charset="0"/>
                </a:rPr>
                <a:t>next_statement</a:t>
              </a:r>
              <a:endParaRPr lang="zh-HK" alt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 bwMode="auto">
            <a:xfrm>
              <a:off x="7038274" y="1412776"/>
              <a:ext cx="0" cy="720080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 bwMode="auto">
            <a:xfrm>
              <a:off x="6858781" y="4221088"/>
              <a:ext cx="358987" cy="358987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 bwMode="auto">
            <a:xfrm>
              <a:off x="7038274" y="3068960"/>
              <a:ext cx="1" cy="1152128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接點 20"/>
            <p:cNvCxnSpPr>
              <a:stCxn id="7" idx="3"/>
              <a:endCxn id="10" idx="0"/>
            </p:cNvCxnSpPr>
            <p:nvPr/>
          </p:nvCxnSpPr>
          <p:spPr bwMode="auto">
            <a:xfrm>
              <a:off x="8262410" y="2600908"/>
              <a:ext cx="162018" cy="642999"/>
            </a:xfrm>
            <a:prstGeom prst="bentConnector2">
              <a:avLst/>
            </a:prstGeom>
            <a:ln w="25400"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接點 22"/>
            <p:cNvCxnSpPr>
              <a:stCxn id="10" idx="2"/>
              <a:endCxn id="14" idx="6"/>
            </p:cNvCxnSpPr>
            <p:nvPr/>
          </p:nvCxnSpPr>
          <p:spPr bwMode="auto">
            <a:xfrm rot="5400000">
              <a:off x="7515327" y="3491481"/>
              <a:ext cx="611542" cy="1206660"/>
            </a:xfrm>
            <a:prstGeom prst="bentConnector2">
              <a:avLst/>
            </a:prstGeom>
            <a:ln w="25400"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 bwMode="auto">
            <a:xfrm flipH="1">
              <a:off x="7038274" y="4580075"/>
              <a:ext cx="1" cy="361093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8100392" y="2231432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zh-HK" alt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444208" y="3177919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HK" sz="1600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zh-HK" alt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線單箭頭接點 48"/>
            <p:cNvCxnSpPr>
              <a:stCxn id="11" idx="2"/>
            </p:cNvCxnSpPr>
            <p:nvPr/>
          </p:nvCxnSpPr>
          <p:spPr bwMode="auto">
            <a:xfrm>
              <a:off x="7038274" y="5484768"/>
              <a:ext cx="0" cy="464512"/>
            </a:xfrm>
            <a:prstGeom prst="straightConnector1">
              <a:avLst/>
            </a:prstGeom>
            <a:ln w="25400"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572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14" y="116633"/>
            <a:ext cx="2280213" cy="324036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889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Simple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700808"/>
            <a:ext cx="5832648" cy="45273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SimpleIf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800" kern="0" dirty="0">
                <a:solidFill>
                  <a:srgbClr val="000000"/>
                </a:solidFill>
              </a:rPr>
              <a:t>{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800" kern="0" dirty="0">
                <a:solidFill>
                  <a:srgbClr val="000000"/>
                </a:solidFill>
              </a:rPr>
              <a:t>	score;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("Score? 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score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buClrTx/>
              <a:buSzTx/>
              <a:buNone/>
            </a:pP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if   (score &gt;=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40</a:t>
            </a:r>
            <a:r>
              <a:rPr lang="en-US" altLang="zh-TW" sz="2000" kern="0" dirty="0">
                <a:solidFill>
                  <a:srgbClr val="000000"/>
                </a:solidFill>
              </a:rPr>
              <a:t>) </a:t>
            </a:r>
          </a:p>
          <a:p>
            <a:pPr lvl="0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 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2000" kern="0" dirty="0">
                <a:solidFill>
                  <a:srgbClr val="000000"/>
                </a:solidFill>
              </a:rPr>
              <a:t>("You got a pass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.");</a:t>
            </a: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("Your score is " + score);</a:t>
            </a: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	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44208" y="5157192"/>
            <a:ext cx="2448272" cy="108012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SimpleIf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44208" y="3573016"/>
            <a:ext cx="2448272" cy="136815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SimpleIf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71600" y="3271537"/>
            <a:ext cx="3600000" cy="576064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26849" y="5233773"/>
            <a:ext cx="468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44208" y="3573016"/>
            <a:ext cx="2448272" cy="136815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SimpleIf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got a pass.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44208" y="3573016"/>
            <a:ext cx="2448272" cy="136815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SimpleIf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got a pass.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80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444208" y="5157192"/>
            <a:ext cx="2448272" cy="108012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SimpleIf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30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71600" y="4091396"/>
            <a:ext cx="36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39190" y="4509864"/>
            <a:ext cx="45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00" y="1412776"/>
            <a:ext cx="2599420" cy="109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6954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4" grpId="0" animBg="1"/>
      <p:bldP spid="14" grpId="1" animBg="1"/>
      <p:bldP spid="14" grpId="2" animBg="1"/>
      <p:bldP spid="13" grpId="0" animBg="1"/>
      <p:bldP spid="13" grpId="1" animBg="1"/>
      <p:bldP spid="7" grpId="0" animBg="1"/>
      <p:bldP spid="15" grpId="0" animBg="1"/>
      <p:bldP spid="9" grpId="0" animBg="1"/>
      <p:bldP spid="9" grpId="1" animBg="1"/>
      <p:bldP spid="9" grpId="2" animBg="1"/>
      <p:bldP spid="9" grpId="3" animBg="1"/>
      <p:bldP spid="12" grpId="0" animBg="1"/>
      <p:bldP spid="12" grpId="1" animBg="1"/>
      <p:bldP spid="1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3528" y="1700808"/>
            <a:ext cx="5832648" cy="4835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SimpleIf2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800" kern="0" dirty="0">
                <a:solidFill>
                  <a:srgbClr val="000000"/>
                </a:solidFill>
              </a:rPr>
              <a:t>	score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("Score? 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score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buClrTx/>
              <a:buSzTx/>
              <a:buNone/>
            </a:pP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if   (score &gt;=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40</a:t>
            </a:r>
            <a:r>
              <a:rPr lang="en-US" altLang="zh-TW" sz="2000" kern="0" dirty="0">
                <a:solidFill>
                  <a:srgbClr val="000000"/>
                </a:solidFill>
              </a:rPr>
              <a:t>) </a:t>
            </a:r>
            <a:r>
              <a:rPr lang="en-US" altLang="zh-TW" sz="2000" b="1" kern="0" dirty="0" smtClean="0">
                <a:solidFill>
                  <a:srgbClr val="FF0000"/>
                </a:solidFill>
              </a:rPr>
              <a:t>{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			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2000" kern="0" dirty="0">
                <a:solidFill>
                  <a:srgbClr val="000000"/>
                </a:solidFill>
              </a:rPr>
              <a:t>("Congratulations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!”);</a:t>
            </a: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	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2000" kern="0" dirty="0">
                <a:solidFill>
                  <a:srgbClr val="000000"/>
                </a:solidFill>
              </a:rPr>
              <a:t>("You got a pass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.");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2000" b="1" kern="0" dirty="0">
                <a:solidFill>
                  <a:srgbClr val="FF0000"/>
                </a:solidFill>
              </a:rPr>
              <a:t>}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("Your score is " + score);</a:t>
            </a: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	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Simple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HK" dirty="0" smtClean="0"/>
              <a:t>Again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44208" y="5229200"/>
            <a:ext cx="2448272" cy="108012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SimpleIf2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44208" y="3429000"/>
            <a:ext cx="2448272" cy="136815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SimpleIf2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71600" y="3271537"/>
            <a:ext cx="3600000" cy="576064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26849" y="5517232"/>
            <a:ext cx="468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44208" y="3429000"/>
            <a:ext cx="2448272" cy="136815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SimpleIf2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Congratulations!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got a pass.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44208" y="3429000"/>
            <a:ext cx="2448272" cy="165618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SimpleIf2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Congratulations!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got a pass.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80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444208" y="5229200"/>
            <a:ext cx="2448272" cy="108012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SimpleIf2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30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71600" y="4091396"/>
            <a:ext cx="36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55439" y="4484106"/>
            <a:ext cx="4500000" cy="673086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475656" y="6077713"/>
            <a:ext cx="43204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Use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a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pair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of </a:t>
            </a:r>
            <a:r>
              <a:rPr kumimoji="1" lang="en-US" altLang="zh-TW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{ } 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to enclose the true-part if there are multiple statements.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14" y="116633"/>
            <a:ext cx="2280213" cy="324036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889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2444583" cy="129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276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4" grpId="0" animBg="1"/>
      <p:bldP spid="14" grpId="1" animBg="1"/>
      <p:bldP spid="14" grpId="2" animBg="1"/>
      <p:bldP spid="13" grpId="0" animBg="1"/>
      <p:bldP spid="13" grpId="1" animBg="1"/>
      <p:bldP spid="7" grpId="0" animBg="1"/>
      <p:bldP spid="15" grpId="0" animBg="1"/>
      <p:bldP spid="9" grpId="0" animBg="1"/>
      <p:bldP spid="9" grpId="1" animBg="1"/>
      <p:bldP spid="9" grpId="2" animBg="1"/>
      <p:bldP spid="9" grpId="3" animBg="1"/>
      <p:bldP spid="12" grpId="0" animBg="1"/>
      <p:bldP spid="12" grpId="1" animBg="1"/>
      <p:bldP spid="1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 </a:t>
            </a:r>
            <a:r>
              <a:rPr lang="en-US" altLang="zh-HK" dirty="0" smtClean="0"/>
              <a:t>statement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752600"/>
            <a:ext cx="4968552" cy="2540496"/>
          </a:xfrm>
        </p:spPr>
        <p:txBody>
          <a:bodyPr/>
          <a:lstStyle/>
          <a:p>
            <a:r>
              <a:rPr lang="en-US" altLang="zh-HK" sz="2000" dirty="0" smtClean="0"/>
              <a:t>If the boolean 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altLang="zh-HK" sz="2000" dirty="0" smtClean="0"/>
              <a:t>evaluates to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HK" sz="2000" dirty="0" smtClean="0"/>
              <a:t>,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statement_A</a:t>
            </a:r>
            <a:r>
              <a:rPr lang="en-US" altLang="zh-HK" sz="2000" dirty="0" smtClean="0"/>
              <a:t> is executed. </a:t>
            </a:r>
          </a:p>
          <a:p>
            <a:r>
              <a:rPr lang="en-US" altLang="zh-HK" sz="2000" dirty="0" smtClean="0"/>
              <a:t>If the boolean 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altLang="zh-HK" sz="2000" dirty="0" smtClean="0"/>
              <a:t>evaluates to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HK" sz="2000" dirty="0" smtClean="0"/>
              <a:t>,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statement_B</a:t>
            </a:r>
            <a:r>
              <a:rPr lang="en-US" altLang="zh-HK" sz="2000" dirty="0" smtClean="0"/>
              <a:t> is executed. </a:t>
            </a:r>
          </a:p>
          <a:p>
            <a:r>
              <a:rPr lang="en-US" altLang="zh-HK" sz="2000" dirty="0" smtClean="0"/>
              <a:t>Anyway, the program proceeds to execute the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next_statement</a:t>
            </a:r>
            <a:r>
              <a:rPr lang="en-US" altLang="zh-HK" sz="2000" dirty="0" smtClean="0"/>
              <a:t>. </a:t>
            </a:r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475656" y="4365104"/>
            <a:ext cx="3024336" cy="1877437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 smtClean="0"/>
              <a:t>if (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r>
              <a:rPr lang="en-US" altLang="zh-TW" dirty="0" smtClean="0"/>
              <a:t>) </a:t>
            </a:r>
          </a:p>
          <a:p>
            <a:pPr algn="l" defTabSz="720725"/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7030A0"/>
                </a:solidFill>
              </a:rPr>
              <a:t>statement_A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l" defTabSz="720725"/>
            <a:r>
              <a:rPr lang="en-US" altLang="zh-TW" dirty="0"/>
              <a:t>else</a:t>
            </a:r>
          </a:p>
          <a:p>
            <a:pPr algn="l" defTabSz="720725"/>
            <a:r>
              <a:rPr lang="en-US" altLang="zh-TW" dirty="0">
                <a:solidFill>
                  <a:srgbClr val="7030A0"/>
                </a:solidFill>
              </a:rPr>
              <a:t>	</a:t>
            </a:r>
            <a:r>
              <a:rPr lang="en-US" altLang="zh-TW" dirty="0" err="1" smtClean="0">
                <a:solidFill>
                  <a:srgbClr val="7030A0"/>
                </a:solidFill>
              </a:rPr>
              <a:t>statement_B</a:t>
            </a:r>
            <a:endParaRPr lang="en-US" altLang="zh-TW" dirty="0" smtClean="0"/>
          </a:p>
          <a:p>
            <a:pPr algn="l"/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5814138" y="3429000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758354" y="4540051"/>
            <a:ext cx="1350150" cy="545133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statement_A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210182" y="5949280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7038274" y="2708920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 bwMode="auto">
          <a:xfrm>
            <a:off x="6858781" y="5301208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1" name="肘形接點 20"/>
          <p:cNvCxnSpPr>
            <a:stCxn id="7" idx="3"/>
            <a:endCxn id="10" idx="0"/>
          </p:cNvCxnSpPr>
          <p:nvPr/>
        </p:nvCxnSpPr>
        <p:spPr bwMode="auto">
          <a:xfrm>
            <a:off x="8262410" y="3897052"/>
            <a:ext cx="171019" cy="642999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0" idx="2"/>
            <a:endCxn id="14" idx="6"/>
          </p:cNvCxnSpPr>
          <p:nvPr/>
        </p:nvCxnSpPr>
        <p:spPr bwMode="auto">
          <a:xfrm rot="5400000">
            <a:off x="7627840" y="4675113"/>
            <a:ext cx="395518" cy="1215661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4" idx="4"/>
            <a:endCxn id="11" idx="0"/>
          </p:cNvCxnSpPr>
          <p:nvPr/>
        </p:nvCxnSpPr>
        <p:spPr bwMode="auto">
          <a:xfrm flipH="1">
            <a:off x="7038274" y="5660195"/>
            <a:ext cx="1" cy="289085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8497566" y="402655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40211" y="402655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單箭頭接點 48"/>
          <p:cNvCxnSpPr>
            <a:stCxn id="11" idx="2"/>
          </p:cNvCxnSpPr>
          <p:nvPr/>
        </p:nvCxnSpPr>
        <p:spPr bwMode="auto">
          <a:xfrm>
            <a:off x="7038274" y="6492880"/>
            <a:ext cx="1" cy="253717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 bwMode="auto">
          <a:xfrm>
            <a:off x="5004048" y="4540051"/>
            <a:ext cx="1350150" cy="545133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statement_B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4" name="肘形接點 23"/>
          <p:cNvCxnSpPr>
            <a:stCxn id="7" idx="1"/>
            <a:endCxn id="20" idx="0"/>
          </p:cNvCxnSpPr>
          <p:nvPr/>
        </p:nvCxnSpPr>
        <p:spPr bwMode="auto">
          <a:xfrm rot="10800000" flipV="1">
            <a:off x="5679124" y="3897051"/>
            <a:ext cx="135015" cy="642999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20" idx="2"/>
            <a:endCxn id="14" idx="2"/>
          </p:cNvCxnSpPr>
          <p:nvPr/>
        </p:nvCxnSpPr>
        <p:spPr bwMode="auto">
          <a:xfrm rot="16200000" flipH="1">
            <a:off x="6071193" y="4693114"/>
            <a:ext cx="395518" cy="1179658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1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23528" y="1615669"/>
            <a:ext cx="5832648" cy="50536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import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6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</a:rPr>
              <a:t>class 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IfElseEg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600" kern="0" dirty="0">
                <a:solidFill>
                  <a:srgbClr val="000000"/>
                </a:solidFill>
              </a:rPr>
              <a:t>{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 {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</a:rPr>
              <a:t>	score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char grade;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600" kern="0" dirty="0">
                <a:solidFill>
                  <a:srgbClr val="000000"/>
                </a:solidFill>
              </a:rPr>
              <a:t>("Score? 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score =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if   (score &gt;=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40</a:t>
            </a:r>
            <a:r>
              <a:rPr lang="en-US" altLang="zh-TW" sz="1800" kern="0" dirty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		grade = </a:t>
            </a:r>
            <a:r>
              <a:rPr kumimoji="0" lang="en-US" altLang="zh-HK" sz="1800" kern="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P</a:t>
            </a:r>
            <a:r>
              <a:rPr kumimoji="0" lang="en-US" altLang="zh-HK" sz="1800" kern="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Congratulations!");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800" kern="0" dirty="0">
                <a:solidFill>
                  <a:srgbClr val="000000"/>
                </a:solidFill>
              </a:rPr>
              <a:t>}</a:t>
            </a:r>
            <a:r>
              <a:rPr lang="en-US" altLang="zh-TW" sz="1800" b="1" kern="0" dirty="0" smtClean="0">
                <a:solidFill>
                  <a:srgbClr val="FF0000"/>
                </a:solidFill>
              </a:rPr>
              <a:t> </a:t>
            </a:r>
            <a:r>
              <a:rPr lang="en-US" altLang="zh-TW" sz="1800" kern="0" dirty="0">
                <a:solidFill>
                  <a:srgbClr val="000000"/>
                </a:solidFill>
              </a:rPr>
              <a:t>else </a:t>
            </a:r>
            <a:endParaRPr lang="en-US" altLang="zh-TW" sz="1800" kern="0" dirty="0" smtClean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grade = </a:t>
            </a:r>
            <a:r>
              <a:rPr kumimoji="0" lang="en-US" altLang="zh-HK" sz="18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F</a:t>
            </a:r>
            <a:r>
              <a:rPr kumimoji="0" lang="en-US" altLang="zh-HK" sz="1800" kern="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</a:rPr>
              <a:t>("Your score is " + score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</a:rPr>
              <a:t>("Your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grade is </a:t>
            </a:r>
            <a:r>
              <a:rPr lang="en-US" altLang="zh-TW" sz="1600" kern="0" dirty="0">
                <a:solidFill>
                  <a:srgbClr val="000000"/>
                </a:solidFill>
              </a:rPr>
              <a:t>" +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grade);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}	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 </a:t>
            </a:r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44208" y="5085184"/>
            <a:ext cx="2448272" cy="108012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IfElseEg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44208" y="3284984"/>
            <a:ext cx="2448272" cy="85753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IfElseEg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44208" y="3284984"/>
            <a:ext cx="2448272" cy="1130412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IfElseEg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Congratulations!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444208" y="5085184"/>
            <a:ext cx="2448272" cy="140328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IfElseEg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30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grade is F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44208" y="3284984"/>
            <a:ext cx="2448272" cy="165618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IfElseEg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Congratulations!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60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grade is P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043608" y="3262404"/>
            <a:ext cx="3600000" cy="50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043608" y="5444192"/>
            <a:ext cx="4680000" cy="649103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043608" y="3800366"/>
            <a:ext cx="36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368144" y="4149080"/>
            <a:ext cx="4211968" cy="673086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368144" y="5114568"/>
            <a:ext cx="3600000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1713"/>
            <a:ext cx="3096344" cy="310915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889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2427696" cy="15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993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0" grpId="1" animBg="1"/>
      <p:bldP spid="13" grpId="0" animBg="1"/>
      <p:bldP spid="13" grpId="1" animBg="1"/>
      <p:bldP spid="15" grpId="0" animBg="1"/>
      <p:bldP spid="7" grpId="0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23528" y="1340768"/>
            <a:ext cx="5832648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import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6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</a:rPr>
              <a:t>class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IfElseEg2 </a:t>
            </a:r>
            <a:r>
              <a:rPr lang="en-US" altLang="zh-TW" sz="1600" kern="0" dirty="0">
                <a:solidFill>
                  <a:srgbClr val="000000"/>
                </a:solidFill>
              </a:rPr>
              <a:t>{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 {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</a:rPr>
              <a:t>	score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char grade;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600" kern="0" dirty="0">
                <a:solidFill>
                  <a:srgbClr val="000000"/>
                </a:solidFill>
              </a:rPr>
              <a:t>("Score? 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score =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if   (score &gt;=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40</a:t>
            </a:r>
            <a:r>
              <a:rPr lang="en-US" altLang="zh-TW" sz="1600" kern="0" dirty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	grade = </a:t>
            </a:r>
            <a:r>
              <a:rPr kumimoji="0" lang="en-US" altLang="zh-HK" sz="1600" kern="0" dirty="0" smtClean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P</a:t>
            </a:r>
            <a:r>
              <a:rPr kumimoji="0" lang="en-US" altLang="zh-HK" sz="1600" kern="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</a:rPr>
              <a:t>("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Congratulations!");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600" kern="0" dirty="0">
                <a:solidFill>
                  <a:srgbClr val="000000"/>
                </a:solidFill>
              </a:rPr>
              <a:t>}</a:t>
            </a:r>
            <a:r>
              <a:rPr lang="en-US" altLang="zh-TW" sz="1600" b="1" kern="0" dirty="0" smtClean="0">
                <a:solidFill>
                  <a:srgbClr val="FF0000"/>
                </a:solidFill>
              </a:rPr>
              <a:t> </a:t>
            </a:r>
            <a:r>
              <a:rPr lang="en-US" altLang="zh-TW" sz="1600" kern="0" dirty="0">
                <a:solidFill>
                  <a:srgbClr val="000000"/>
                </a:solidFill>
              </a:rPr>
              <a:t>else </a:t>
            </a:r>
            <a:r>
              <a:rPr lang="en-US" altLang="zh-TW" sz="1800" b="1" kern="0" dirty="0" smtClean="0">
                <a:solidFill>
                  <a:srgbClr val="FF0000"/>
                </a:solidFill>
              </a:rPr>
              <a:t>{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grade = </a:t>
            </a:r>
            <a:r>
              <a:rPr kumimoji="0" lang="en-US" altLang="zh-HK" sz="18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HK" sz="1800" kern="0" dirty="0" smtClean="0">
                <a:solidFill>
                  <a:srgbClr val="000000"/>
                </a:solidFill>
              </a:rPr>
              <a:t>F</a:t>
            </a:r>
            <a:r>
              <a:rPr kumimoji="0" lang="en-US" altLang="zh-HK" sz="1800" kern="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("Work hard!");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800" b="1" kern="0" dirty="0">
                <a:solidFill>
                  <a:srgbClr val="FF0000"/>
                </a:solidFill>
              </a:rPr>
              <a:t>}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</a:rPr>
              <a:t>("Your score is " + score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</a:rPr>
              <a:t>("Your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grade is </a:t>
            </a:r>
            <a:r>
              <a:rPr lang="en-US" altLang="zh-TW" sz="1600" kern="0" dirty="0">
                <a:solidFill>
                  <a:srgbClr val="000000"/>
                </a:solidFill>
              </a:rPr>
              <a:t>" +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grade);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}	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 </a:t>
            </a:r>
            <a:r>
              <a:rPr lang="en-US" altLang="zh-HK" dirty="0" smtClean="0"/>
              <a:t>Again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44208" y="5085184"/>
            <a:ext cx="2448272" cy="108012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IfElseEg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444208" y="5085184"/>
            <a:ext cx="2448272" cy="158417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IfElseEg2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 hard!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30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grade is F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44208" y="3280438"/>
            <a:ext cx="2448272" cy="165618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IfElseEg2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Congratulations!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60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grade is P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1098"/>
            <a:ext cx="2520280" cy="191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1713"/>
            <a:ext cx="3096344" cy="310915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889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475656" y="6167045"/>
            <a:ext cx="43204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Use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a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pair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of </a:t>
            </a:r>
            <a:r>
              <a:rPr kumimoji="1" lang="en-US" altLang="zh-TW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{ } 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to enclose the else-part if there are multiple statements.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533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Nested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52600"/>
            <a:ext cx="4104456" cy="1026738"/>
          </a:xfrm>
        </p:spPr>
        <p:txBody>
          <a:bodyPr/>
          <a:lstStyle/>
          <a:p>
            <a:r>
              <a:rPr lang="en-US" altLang="zh-HK" sz="2000" dirty="0" smtClean="0"/>
              <a:t>If the boolean 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altLang="zh-HK" sz="2000" dirty="0" smtClean="0"/>
              <a:t>evaluates to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HK" sz="2000" dirty="0" smtClean="0"/>
              <a:t>, the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zh-HK" sz="2000" dirty="0" smtClean="0"/>
              <a:t> is executed.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71600" y="3933057"/>
            <a:ext cx="3528392" cy="1567944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 smtClean="0"/>
              <a:t>if (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r>
              <a:rPr lang="en-US" altLang="zh-TW" dirty="0" smtClean="0"/>
              <a:t>) </a:t>
            </a:r>
          </a:p>
          <a:p>
            <a:pPr algn="l" defTabSz="720725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7030A0"/>
                </a:solidFill>
              </a:rPr>
              <a:t>statement</a:t>
            </a:r>
            <a:r>
              <a:rPr lang="en-US" altLang="zh-TW" dirty="0" smtClean="0"/>
              <a:t>;</a:t>
            </a:r>
          </a:p>
          <a:p>
            <a:pPr algn="l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968044" y="5229200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796136" y="1014195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 bwMode="auto">
          <a:xfrm>
            <a:off x="5616643" y="4509120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8" name="直線單箭頭接點 27"/>
          <p:cNvCxnSpPr>
            <a:endCxn id="27" idx="0"/>
          </p:cNvCxnSpPr>
          <p:nvPr/>
        </p:nvCxnSpPr>
        <p:spPr bwMode="auto">
          <a:xfrm>
            <a:off x="5796136" y="2670379"/>
            <a:ext cx="1" cy="1838741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 bwMode="auto">
          <a:xfrm flipH="1">
            <a:off x="5796136" y="4868107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858254" y="1832851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202070" y="277933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單箭頭接點 33"/>
          <p:cNvCxnSpPr>
            <a:stCxn id="24" idx="2"/>
          </p:cNvCxnSpPr>
          <p:nvPr/>
        </p:nvCxnSpPr>
        <p:spPr bwMode="auto">
          <a:xfrm>
            <a:off x="5796136" y="5772800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內容版面配置區 2"/>
          <p:cNvSpPr txBox="1">
            <a:spLocks/>
          </p:cNvSpPr>
          <p:nvPr/>
        </p:nvSpPr>
        <p:spPr bwMode="auto">
          <a:xfrm>
            <a:off x="899592" y="2834310"/>
            <a:ext cx="4104456" cy="102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sz="2000" kern="0" dirty="0" smtClean="0"/>
              <a:t>The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zh-HK" sz="2000" kern="0" dirty="0" smtClean="0"/>
              <a:t> itself can be another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HK" sz="2000" kern="0" dirty="0" smtClean="0"/>
              <a:t>-statement. 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6228710" y="2845325"/>
            <a:ext cx="2807786" cy="1537517"/>
          </a:xfrm>
          <a:prstGeom prst="rect">
            <a:avLst/>
          </a:prstGeom>
          <a:solidFill>
            <a:schemeClr val="accent5">
              <a:lumMod val="60000"/>
              <a:lumOff val="40000"/>
              <a:alpha val="3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" name="菱形 19"/>
          <p:cNvSpPr/>
          <p:nvPr/>
        </p:nvSpPr>
        <p:spPr bwMode="auto">
          <a:xfrm>
            <a:off x="4572000" y="1734275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228710" y="2948616"/>
            <a:ext cx="2807786" cy="1383538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" name="菱形 16"/>
          <p:cNvSpPr/>
          <p:nvPr/>
        </p:nvSpPr>
        <p:spPr bwMode="auto">
          <a:xfrm>
            <a:off x="6624754" y="2976459"/>
            <a:ext cx="1476164" cy="56667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05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condition_2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965508" y="3543128"/>
            <a:ext cx="927497" cy="430037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statement_2</a:t>
            </a:r>
            <a:endParaRPr lang="zh-HK" altLang="en-US" sz="12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9" name="肘形接點 38"/>
          <p:cNvCxnSpPr>
            <a:stCxn id="17" idx="3"/>
            <a:endCxn id="18" idx="0"/>
          </p:cNvCxnSpPr>
          <p:nvPr/>
        </p:nvCxnSpPr>
        <p:spPr bwMode="auto">
          <a:xfrm>
            <a:off x="8100918" y="3259794"/>
            <a:ext cx="328339" cy="283334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 bwMode="auto">
          <a:xfrm>
            <a:off x="7183342" y="3973166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43" name="肘形接點 42"/>
          <p:cNvCxnSpPr>
            <a:stCxn id="18" idx="2"/>
            <a:endCxn id="42" idx="6"/>
          </p:cNvCxnSpPr>
          <p:nvPr/>
        </p:nvCxnSpPr>
        <p:spPr bwMode="auto">
          <a:xfrm rot="5400000">
            <a:off x="7896046" y="3619448"/>
            <a:ext cx="179495" cy="886928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7" idx="2"/>
            <a:endCxn id="42" idx="0"/>
          </p:cNvCxnSpPr>
          <p:nvPr/>
        </p:nvCxnSpPr>
        <p:spPr bwMode="auto">
          <a:xfrm>
            <a:off x="7362836" y="3543129"/>
            <a:ext cx="0" cy="430037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42" idx="4"/>
          </p:cNvCxnSpPr>
          <p:nvPr/>
        </p:nvCxnSpPr>
        <p:spPr bwMode="auto">
          <a:xfrm rot="5400000">
            <a:off x="6484809" y="3810588"/>
            <a:ext cx="356462" cy="1399593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8417457" y="3009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6769393" y="345306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肘形接點 28"/>
          <p:cNvCxnSpPr>
            <a:stCxn id="20" idx="3"/>
            <a:endCxn id="17" idx="0"/>
          </p:cNvCxnSpPr>
          <p:nvPr/>
        </p:nvCxnSpPr>
        <p:spPr bwMode="auto">
          <a:xfrm>
            <a:off x="7020272" y="2202327"/>
            <a:ext cx="342564" cy="774132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691680" y="4313884"/>
            <a:ext cx="2232248" cy="707886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if (condition_2)</a:t>
            </a:r>
          </a:p>
          <a:p>
            <a:pPr defTabSz="5413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statement_2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886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22" grpId="0" animBg="1"/>
      <p:bldP spid="17" grpId="0" animBg="1"/>
      <p:bldP spid="18" grpId="0" animBg="1"/>
      <p:bldP spid="42" grpId="0" animBg="1"/>
      <p:bldP spid="59" grpId="0"/>
      <p:bldP spid="60" grpId="0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Nested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00808"/>
            <a:ext cx="6120680" cy="49736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NestedIf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800" kern="0" dirty="0">
                <a:solidFill>
                  <a:srgbClr val="000000"/>
                </a:solidFill>
              </a:rPr>
              <a:t>	score;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("Score? 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score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buClrTx/>
              <a:buSzTx/>
              <a:buNone/>
            </a:pP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if   (score &gt;= 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40</a:t>
            </a:r>
            <a:r>
              <a:rPr lang="en-US" altLang="zh-TW" sz="2000" kern="0" dirty="0">
                <a:solidFill>
                  <a:srgbClr val="000000"/>
                </a:solidFill>
              </a:rPr>
              <a:t>) </a:t>
            </a:r>
          </a:p>
          <a:p>
            <a:pPr lvl="0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	if (score &gt;= 75)</a:t>
            </a: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			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2000" kern="0" dirty="0">
                <a:solidFill>
                  <a:srgbClr val="000000"/>
                </a:solidFill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Congratulations!</a:t>
            </a:r>
            <a:r>
              <a:rPr lang="en-US" altLang="zh-TW" sz="2000" kern="0" dirty="0">
                <a:solidFill>
                  <a:srgbClr val="000000"/>
                </a:solidFill>
              </a:rPr>
              <a:t> "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);</a:t>
            </a: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("Your score is " + score);</a:t>
            </a: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	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567173" y="3573016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NestedIf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30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331640" y="4459756"/>
            <a:ext cx="4887266" cy="817387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624"/>
            <a:ext cx="3007532" cy="3565179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softEdge rad="889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87" y="1340768"/>
            <a:ext cx="2946921" cy="143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567173" y="4533184"/>
            <a:ext cx="2448272" cy="900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NestedIf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50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567173" y="5517360"/>
            <a:ext cx="2448272" cy="1152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NestedIf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Score?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Congratulations!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Your score is 75</a:t>
            </a:r>
          </a:p>
        </p:txBody>
      </p:sp>
      <p:sp>
        <p:nvSpPr>
          <p:cNvPr id="3" name="弧形向右箭號 2"/>
          <p:cNvSpPr/>
          <p:nvPr/>
        </p:nvSpPr>
        <p:spPr bwMode="auto">
          <a:xfrm>
            <a:off x="467544" y="4187642"/>
            <a:ext cx="576064" cy="168963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弧形向右箭號 23"/>
          <p:cNvSpPr/>
          <p:nvPr/>
        </p:nvSpPr>
        <p:spPr bwMode="auto">
          <a:xfrm rot="20319736">
            <a:off x="545868" y="4246978"/>
            <a:ext cx="597613" cy="680807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5" name="弧形向右箭號 24"/>
          <p:cNvSpPr/>
          <p:nvPr/>
        </p:nvSpPr>
        <p:spPr bwMode="auto">
          <a:xfrm rot="20953999">
            <a:off x="929737" y="4624832"/>
            <a:ext cx="576064" cy="1147939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6" name="弧形向右箭號 25"/>
          <p:cNvSpPr/>
          <p:nvPr/>
        </p:nvSpPr>
        <p:spPr bwMode="auto">
          <a:xfrm rot="20953999">
            <a:off x="1366729" y="4747489"/>
            <a:ext cx="350957" cy="525563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7" name="弧形向右箭號 26"/>
          <p:cNvSpPr/>
          <p:nvPr/>
        </p:nvSpPr>
        <p:spPr bwMode="auto">
          <a:xfrm rot="20953999">
            <a:off x="1216616" y="4988411"/>
            <a:ext cx="576064" cy="745837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98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3" grpId="0" animBg="1"/>
      <p:bldP spid="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 bwMode="auto">
          <a:xfrm>
            <a:off x="4824028" y="5229200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5652120" y="1014195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 bwMode="auto">
          <a:xfrm>
            <a:off x="5472627" y="4509120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" name="直線單箭頭接點 6"/>
          <p:cNvCxnSpPr>
            <a:endCxn id="6" idx="0"/>
          </p:cNvCxnSpPr>
          <p:nvPr/>
        </p:nvCxnSpPr>
        <p:spPr bwMode="auto">
          <a:xfrm>
            <a:off x="5652120" y="2670379"/>
            <a:ext cx="1" cy="1838741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 bwMode="auto">
          <a:xfrm flipH="1">
            <a:off x="5652120" y="4868107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290302" y="1832851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58054" y="277933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>
            <a:stCxn id="4" idx="2"/>
          </p:cNvCxnSpPr>
          <p:nvPr/>
        </p:nvCxnSpPr>
        <p:spPr bwMode="auto">
          <a:xfrm>
            <a:off x="5652120" y="5772800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 bwMode="auto">
          <a:xfrm>
            <a:off x="4427984" y="1734275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12160" y="2948616"/>
            <a:ext cx="3024336" cy="1383538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" name="菱形 14"/>
          <p:cNvSpPr/>
          <p:nvPr/>
        </p:nvSpPr>
        <p:spPr bwMode="auto">
          <a:xfrm>
            <a:off x="6768770" y="2976459"/>
            <a:ext cx="1476164" cy="56667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05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condition_2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956376" y="3543128"/>
            <a:ext cx="927497" cy="430037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statement_2A</a:t>
            </a:r>
            <a:endParaRPr lang="zh-HK" altLang="en-US" sz="12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7" name="肘形接點 16"/>
          <p:cNvCxnSpPr>
            <a:stCxn id="15" idx="3"/>
            <a:endCxn id="16" idx="0"/>
          </p:cNvCxnSpPr>
          <p:nvPr/>
        </p:nvCxnSpPr>
        <p:spPr bwMode="auto">
          <a:xfrm>
            <a:off x="8244934" y="3259794"/>
            <a:ext cx="175191" cy="283334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 bwMode="auto">
          <a:xfrm>
            <a:off x="7327358" y="3973166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9" name="肘形接點 18"/>
          <p:cNvCxnSpPr>
            <a:stCxn id="16" idx="2"/>
            <a:endCxn id="18" idx="6"/>
          </p:cNvCxnSpPr>
          <p:nvPr/>
        </p:nvCxnSpPr>
        <p:spPr bwMode="auto">
          <a:xfrm rot="5400000">
            <a:off x="7963488" y="3696022"/>
            <a:ext cx="179495" cy="733780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8" idx="4"/>
            <a:endCxn id="6" idx="6"/>
          </p:cNvCxnSpPr>
          <p:nvPr/>
        </p:nvCxnSpPr>
        <p:spPr bwMode="auto">
          <a:xfrm rot="5400000">
            <a:off x="6491003" y="3672764"/>
            <a:ext cx="356461" cy="1675238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16416" y="3009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9265" y="300912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肘形接點 23"/>
          <p:cNvCxnSpPr>
            <a:stCxn id="13" idx="3"/>
            <a:endCxn id="15" idx="0"/>
          </p:cNvCxnSpPr>
          <p:nvPr/>
        </p:nvCxnSpPr>
        <p:spPr bwMode="auto">
          <a:xfrm>
            <a:off x="6876256" y="2202327"/>
            <a:ext cx="630596" cy="774132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6164783" y="3543128"/>
            <a:ext cx="927497" cy="430037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statement_2B</a:t>
            </a:r>
            <a:endParaRPr lang="zh-HK" altLang="en-US" sz="12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8" name="肘形接點 27"/>
          <p:cNvCxnSpPr>
            <a:stCxn id="15" idx="1"/>
            <a:endCxn id="26" idx="0"/>
          </p:cNvCxnSpPr>
          <p:nvPr/>
        </p:nvCxnSpPr>
        <p:spPr bwMode="auto">
          <a:xfrm rot="10800000" flipV="1">
            <a:off x="6628532" y="3259794"/>
            <a:ext cx="140238" cy="283334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2"/>
            <a:endCxn id="18" idx="2"/>
          </p:cNvCxnSpPr>
          <p:nvPr/>
        </p:nvCxnSpPr>
        <p:spPr bwMode="auto">
          <a:xfrm rot="16200000" flipH="1">
            <a:off x="6888198" y="3713499"/>
            <a:ext cx="179495" cy="698826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119861" y="476672"/>
            <a:ext cx="3528392" cy="2364569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 smtClean="0"/>
              <a:t>if (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r>
              <a:rPr lang="en-US" altLang="zh-TW" dirty="0" smtClean="0"/>
              <a:t>)</a:t>
            </a:r>
          </a:p>
          <a:p>
            <a:pPr algn="l" defTabSz="444500"/>
            <a:r>
              <a:rPr lang="en-US" altLang="zh-TW" dirty="0"/>
              <a:t>	</a:t>
            </a:r>
            <a:r>
              <a:rPr lang="en-US" altLang="zh-TW" dirty="0" smtClean="0"/>
              <a:t>if (</a:t>
            </a:r>
            <a:r>
              <a:rPr lang="en-US" altLang="zh-TW" dirty="0" smtClean="0">
                <a:solidFill>
                  <a:srgbClr val="FF0000"/>
                </a:solidFill>
              </a:rPr>
              <a:t>condition_2</a:t>
            </a:r>
            <a:r>
              <a:rPr lang="en-US" altLang="zh-TW" dirty="0" smtClean="0"/>
              <a:t>)</a:t>
            </a:r>
          </a:p>
          <a:p>
            <a:pPr algn="l" defTabSz="444500"/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7030A0"/>
                </a:solidFill>
              </a:rPr>
              <a:t>statement_2A</a:t>
            </a:r>
            <a:r>
              <a:rPr lang="en-US" altLang="zh-TW" dirty="0" smtClean="0"/>
              <a:t>;</a:t>
            </a:r>
          </a:p>
          <a:p>
            <a:pPr algn="l" defTabSz="444500"/>
            <a:r>
              <a:rPr lang="en-US" altLang="zh-TW" dirty="0"/>
              <a:t>	</a:t>
            </a:r>
            <a:r>
              <a:rPr lang="en-US" altLang="zh-TW" dirty="0" smtClean="0"/>
              <a:t>else</a:t>
            </a:r>
          </a:p>
          <a:p>
            <a:pPr algn="l" defTabSz="444500"/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7030A0"/>
                </a:solidFill>
              </a:rPr>
              <a:t>statement_2B</a:t>
            </a:r>
            <a:r>
              <a:rPr lang="en-US" altLang="zh-TW" dirty="0" smtClean="0"/>
              <a:t>;</a:t>
            </a:r>
          </a:p>
          <a:p>
            <a:pPr algn="l">
              <a:spcBef>
                <a:spcPts val="1200"/>
              </a:spcBef>
            </a:pPr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19861" y="3000532"/>
            <a:ext cx="4896544" cy="1940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if (score &gt;=40)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if (score &gt;= 75)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Congratulations!");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else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You got a pass.");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("Your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score </a:t>
            </a:r>
            <a:r>
              <a:rPr lang="en-US" altLang="zh-TW" sz="1800" kern="0" dirty="0">
                <a:solidFill>
                  <a:srgbClr val="000000"/>
                </a:solidFill>
              </a:rPr>
              <a:t>is "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+ score);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39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 bwMode="auto">
          <a:xfrm>
            <a:off x="4824028" y="5229200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5652120" y="1014195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 bwMode="auto">
          <a:xfrm>
            <a:off x="5472627" y="4509120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5652120" y="4868107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290302" y="1832851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88994" y="183285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>
            <a:stCxn id="4" idx="2"/>
          </p:cNvCxnSpPr>
          <p:nvPr/>
        </p:nvCxnSpPr>
        <p:spPr bwMode="auto">
          <a:xfrm>
            <a:off x="5652120" y="5772800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 bwMode="auto">
          <a:xfrm>
            <a:off x="4427984" y="1734275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12160" y="2948616"/>
            <a:ext cx="3024336" cy="1383538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" name="菱形 14"/>
          <p:cNvSpPr/>
          <p:nvPr/>
        </p:nvSpPr>
        <p:spPr bwMode="auto">
          <a:xfrm>
            <a:off x="6768770" y="2976459"/>
            <a:ext cx="1476164" cy="56667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05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condition_2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956376" y="3543128"/>
            <a:ext cx="927497" cy="430037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statement_2A</a:t>
            </a:r>
            <a:endParaRPr lang="zh-HK" altLang="en-US" sz="12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7" name="肘形接點 16"/>
          <p:cNvCxnSpPr>
            <a:stCxn id="15" idx="3"/>
            <a:endCxn id="16" idx="0"/>
          </p:cNvCxnSpPr>
          <p:nvPr/>
        </p:nvCxnSpPr>
        <p:spPr bwMode="auto">
          <a:xfrm>
            <a:off x="8244934" y="3259794"/>
            <a:ext cx="175191" cy="283334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 bwMode="auto">
          <a:xfrm>
            <a:off x="7327358" y="3973166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9" name="肘形接點 18"/>
          <p:cNvCxnSpPr>
            <a:stCxn id="16" idx="2"/>
            <a:endCxn id="18" idx="6"/>
          </p:cNvCxnSpPr>
          <p:nvPr/>
        </p:nvCxnSpPr>
        <p:spPr bwMode="auto">
          <a:xfrm rot="5400000">
            <a:off x="7963488" y="3696022"/>
            <a:ext cx="179495" cy="733780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8" idx="4"/>
            <a:endCxn id="6" idx="6"/>
          </p:cNvCxnSpPr>
          <p:nvPr/>
        </p:nvCxnSpPr>
        <p:spPr bwMode="auto">
          <a:xfrm rot="5400000">
            <a:off x="6491003" y="3672764"/>
            <a:ext cx="356461" cy="1675238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16416" y="3009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9265" y="300912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肘形接點 23"/>
          <p:cNvCxnSpPr>
            <a:stCxn id="13" idx="3"/>
            <a:endCxn id="15" idx="0"/>
          </p:cNvCxnSpPr>
          <p:nvPr/>
        </p:nvCxnSpPr>
        <p:spPr bwMode="auto">
          <a:xfrm>
            <a:off x="6876256" y="2202327"/>
            <a:ext cx="630596" cy="774132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6164783" y="3543128"/>
            <a:ext cx="927497" cy="430037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statement_2B</a:t>
            </a:r>
            <a:endParaRPr lang="zh-HK" altLang="en-US" sz="12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8" name="肘形接點 27"/>
          <p:cNvCxnSpPr>
            <a:stCxn id="15" idx="1"/>
            <a:endCxn id="26" idx="0"/>
          </p:cNvCxnSpPr>
          <p:nvPr/>
        </p:nvCxnSpPr>
        <p:spPr bwMode="auto">
          <a:xfrm rot="10800000" flipV="1">
            <a:off x="6628532" y="3259794"/>
            <a:ext cx="140238" cy="283334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2"/>
            <a:endCxn id="18" idx="2"/>
          </p:cNvCxnSpPr>
          <p:nvPr/>
        </p:nvCxnSpPr>
        <p:spPr bwMode="auto">
          <a:xfrm rot="16200000" flipH="1">
            <a:off x="6888198" y="3713499"/>
            <a:ext cx="179495" cy="698826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26177" y="4498178"/>
            <a:ext cx="4464496" cy="222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if (score &gt;=40)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if (score &gt;= 75)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Congratulations!");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else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You got a pass.");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else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You failed!</a:t>
            </a:r>
            <a:r>
              <a:rPr lang="en-US" altLang="zh-TW" sz="1600" kern="0" dirty="0">
                <a:solidFill>
                  <a:srgbClr val="000000"/>
                </a:solidFill>
              </a:rPr>
              <a:t> 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);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</a:rPr>
              <a:t>("Your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score </a:t>
            </a:r>
            <a:r>
              <a:rPr lang="en-US" altLang="zh-TW" sz="1600" kern="0" dirty="0">
                <a:solidFill>
                  <a:srgbClr val="000000"/>
                </a:solidFill>
              </a:rPr>
              <a:t>is "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+ score);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509882" y="3367818"/>
            <a:ext cx="1350150" cy="545133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statement_C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0" name="肘形接點 19"/>
          <p:cNvCxnSpPr>
            <a:stCxn id="13" idx="1"/>
            <a:endCxn id="29" idx="0"/>
          </p:cNvCxnSpPr>
          <p:nvPr/>
        </p:nvCxnSpPr>
        <p:spPr bwMode="auto">
          <a:xfrm rot="10800000" flipV="1">
            <a:off x="4184958" y="2202326"/>
            <a:ext cx="243027" cy="1165491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304618" y="332656"/>
            <a:ext cx="3187262" cy="2783122"/>
            <a:chOff x="160602" y="404664"/>
            <a:chExt cx="3187262" cy="2783122"/>
          </a:xfrm>
        </p:grpSpPr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0602" y="404664"/>
              <a:ext cx="3187262" cy="2783122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0000CC"/>
              </a:solidFill>
              <a:miter lim="800000"/>
              <a:headEnd/>
              <a:tailEnd/>
            </a:ln>
            <a:effectLst>
              <a:outerShdw blurRad="127000" dist="38100" dir="8100000" sx="102000" sy="102000" algn="tr" rotWithShape="0">
                <a:srgbClr val="00B0F0">
                  <a:alpha val="40000"/>
                </a:srgbClr>
              </a:outerShdw>
            </a:effectLst>
          </p:spPr>
          <p:txBody>
            <a:bodyPr wrap="square">
              <a:noAutofit/>
            </a:bodyPr>
            <a:lstStyle>
              <a:defPPr>
                <a:defRPr lang="en-US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 kumimoji="1" sz="20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buClr>
                  <a:schemeClr val="accent2"/>
                </a:buClr>
                <a:buSzPct val="80000"/>
                <a:buChar char="¨"/>
                <a:defRPr kumimoji="1" sz="2800"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buClr>
                  <a:schemeClr val="bg2"/>
                </a:buClr>
                <a:buSzPct val="65000"/>
                <a:buChar char="n"/>
                <a:defRPr kumimoji="1"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buClr>
                  <a:schemeClr val="accent2"/>
                </a:buClr>
                <a:buSzPct val="70000"/>
                <a:buChar char="¨"/>
                <a:defRPr kumimoji="1" sz="2000"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buClr>
                  <a:schemeClr val="bg2"/>
                </a:buClr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defRPr kumimoji="1" sz="2000"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l"/>
              <a:r>
                <a:rPr lang="en-US" altLang="zh-TW" sz="1800" dirty="0" smtClean="0"/>
                <a:t>if (</a:t>
              </a:r>
              <a:r>
                <a:rPr lang="en-US" altLang="zh-TW" sz="1800" dirty="0" smtClean="0">
                  <a:solidFill>
                    <a:srgbClr val="FF0000"/>
                  </a:solidFill>
                </a:rPr>
                <a:t>condition</a:t>
              </a:r>
              <a:r>
                <a:rPr lang="en-US" altLang="zh-TW" sz="1800" dirty="0" smtClean="0"/>
                <a:t>)</a:t>
              </a:r>
            </a:p>
            <a:p>
              <a:pPr algn="l" defTabSz="444500"/>
              <a:r>
                <a:rPr lang="en-US" altLang="zh-TW" sz="1800" dirty="0"/>
                <a:t>	</a:t>
              </a:r>
              <a:r>
                <a:rPr lang="en-US" altLang="zh-TW" sz="1800" dirty="0" smtClean="0"/>
                <a:t>if (</a:t>
              </a:r>
              <a:r>
                <a:rPr lang="en-US" altLang="zh-TW" sz="1800" dirty="0" smtClean="0">
                  <a:solidFill>
                    <a:srgbClr val="FF0000"/>
                  </a:solidFill>
                </a:rPr>
                <a:t>condition_2</a:t>
              </a:r>
              <a:r>
                <a:rPr lang="en-US" altLang="zh-TW" sz="1800" dirty="0" smtClean="0"/>
                <a:t>)</a:t>
              </a:r>
            </a:p>
            <a:p>
              <a:pPr algn="l" defTabSz="444500"/>
              <a:r>
                <a:rPr lang="en-US" altLang="zh-TW" sz="1800" dirty="0"/>
                <a:t>	</a:t>
              </a:r>
              <a:r>
                <a:rPr lang="en-US" altLang="zh-TW" sz="1800" dirty="0" smtClean="0"/>
                <a:t>	</a:t>
              </a:r>
              <a:r>
                <a:rPr lang="en-US" altLang="zh-TW" sz="1800" dirty="0" smtClean="0">
                  <a:solidFill>
                    <a:srgbClr val="7030A0"/>
                  </a:solidFill>
                </a:rPr>
                <a:t>statement_2A</a:t>
              </a:r>
              <a:r>
                <a:rPr lang="en-US" altLang="zh-TW" sz="1800" dirty="0" smtClean="0"/>
                <a:t>;</a:t>
              </a:r>
            </a:p>
            <a:p>
              <a:pPr algn="l" defTabSz="444500"/>
              <a:r>
                <a:rPr lang="en-US" altLang="zh-TW" sz="1800" dirty="0"/>
                <a:t>	</a:t>
              </a:r>
              <a:r>
                <a:rPr lang="en-US" altLang="zh-TW" sz="1800" dirty="0" smtClean="0"/>
                <a:t>else</a:t>
              </a:r>
            </a:p>
            <a:p>
              <a:pPr algn="l" defTabSz="444500"/>
              <a:r>
                <a:rPr lang="en-US" altLang="zh-TW" sz="1800" dirty="0"/>
                <a:t>	</a:t>
              </a:r>
              <a:r>
                <a:rPr lang="en-US" altLang="zh-TW" sz="1800" dirty="0" smtClean="0"/>
                <a:t>	</a:t>
              </a:r>
              <a:r>
                <a:rPr lang="en-US" altLang="zh-TW" sz="1800" dirty="0" smtClean="0">
                  <a:solidFill>
                    <a:srgbClr val="7030A0"/>
                  </a:solidFill>
                </a:rPr>
                <a:t>statement_2B</a:t>
              </a:r>
              <a:r>
                <a:rPr lang="en-US" altLang="zh-TW" sz="1800" dirty="0" smtClean="0"/>
                <a:t>;</a:t>
              </a:r>
            </a:p>
            <a:p>
              <a:pPr algn="l" defTabSz="444500">
                <a:spcBef>
                  <a:spcPts val="0"/>
                </a:spcBef>
              </a:pPr>
              <a:r>
                <a:rPr lang="en-US" altLang="zh-TW" sz="1800" dirty="0" smtClean="0"/>
                <a:t>else</a:t>
              </a:r>
            </a:p>
            <a:p>
              <a:pPr algn="l" defTabSz="444500">
                <a:spcBef>
                  <a:spcPts val="0"/>
                </a:spcBef>
              </a:pPr>
              <a:r>
                <a:rPr lang="en-US" altLang="zh-TW" sz="1800" dirty="0"/>
                <a:t>	</a:t>
              </a:r>
              <a:r>
                <a:rPr lang="en-US" altLang="zh-TW" sz="1800" dirty="0" smtClean="0"/>
                <a:t>	</a:t>
              </a:r>
              <a:r>
                <a:rPr lang="en-US" altLang="zh-TW" sz="1800" dirty="0" err="1" smtClean="0"/>
                <a:t>statement_C</a:t>
              </a:r>
              <a:endParaRPr lang="en-US" altLang="zh-TW" sz="1800" dirty="0" smtClean="0"/>
            </a:p>
            <a:p>
              <a:pPr algn="l">
                <a:spcBef>
                  <a:spcPts val="1200"/>
                </a:spcBef>
              </a:pPr>
              <a:r>
                <a:rPr lang="en-US" altLang="zh-TW" sz="1800" dirty="0" err="1" smtClean="0">
                  <a:solidFill>
                    <a:srgbClr val="006600"/>
                  </a:solidFill>
                </a:rPr>
                <a:t>next_statement</a:t>
              </a:r>
              <a:r>
                <a:rPr lang="en-US" altLang="zh-TW" sz="1800" dirty="0" smtClean="0">
                  <a:solidFill>
                    <a:srgbClr val="006600"/>
                  </a:solidFill>
                </a:rPr>
                <a:t>;</a:t>
              </a:r>
              <a:endParaRPr lang="en-US" altLang="zh-TW" sz="1800" dirty="0">
                <a:solidFill>
                  <a:srgbClr val="0066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11560" y="749238"/>
              <a:ext cx="2232248" cy="1332000"/>
            </a:xfrm>
            <a:prstGeom prst="rect">
              <a:avLst/>
            </a:prstGeom>
            <a:noFill/>
            <a:ln w="25400"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3840192" y="4341769"/>
            <a:ext cx="936103" cy="504056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effectLst>
            <a:glow rad="533400">
              <a:schemeClr val="tx1">
                <a:alpha val="40000"/>
              </a:schemeClr>
            </a:glow>
            <a:softEdge rad="381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27" name="肘形接點 26"/>
          <p:cNvCxnSpPr>
            <a:stCxn id="29" idx="2"/>
            <a:endCxn id="6" idx="2"/>
          </p:cNvCxnSpPr>
          <p:nvPr/>
        </p:nvCxnSpPr>
        <p:spPr bwMode="auto">
          <a:xfrm rot="16200000" flipH="1">
            <a:off x="4440961" y="3656947"/>
            <a:ext cx="775663" cy="1287670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0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Structure Theorem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316360"/>
          </a:xfrm>
        </p:spPr>
        <p:txBody>
          <a:bodyPr/>
          <a:lstStyle/>
          <a:p>
            <a:r>
              <a:rPr lang="en-US" altLang="zh-HK" dirty="0" smtClean="0"/>
              <a:t>The Structure Theorem states that it is possible to write ANY computer program by using only the three basic control structures: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94" y="3521405"/>
            <a:ext cx="3384376" cy="258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2" y="3078826"/>
            <a:ext cx="1539102" cy="315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71" y="3284984"/>
            <a:ext cx="2304256" cy="295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0010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24" name="矩形 23"/>
          <p:cNvSpPr/>
          <p:nvPr/>
        </p:nvSpPr>
        <p:spPr bwMode="auto">
          <a:xfrm>
            <a:off x="4968044" y="5013176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5796136" y="798171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 bwMode="auto">
          <a:xfrm>
            <a:off x="5616643" y="4293096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5796136" y="4652083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129414" y="1616827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833010" y="161682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單箭頭接點 33"/>
          <p:cNvCxnSpPr>
            <a:stCxn id="24" idx="2"/>
          </p:cNvCxnSpPr>
          <p:nvPr/>
        </p:nvCxnSpPr>
        <p:spPr bwMode="auto">
          <a:xfrm>
            <a:off x="5796136" y="5556776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 bwMode="auto">
          <a:xfrm>
            <a:off x="4572000" y="1518251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228710" y="2732592"/>
            <a:ext cx="2807786" cy="1383538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" name="菱形 16"/>
          <p:cNvSpPr/>
          <p:nvPr/>
        </p:nvSpPr>
        <p:spPr bwMode="auto">
          <a:xfrm>
            <a:off x="6624754" y="2760435"/>
            <a:ext cx="1476164" cy="56667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05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condition_2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965508" y="3327104"/>
            <a:ext cx="927497" cy="430037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200" dirty="0" smtClean="0">
                <a:solidFill>
                  <a:schemeClr val="bg2"/>
                </a:solidFill>
                <a:latin typeface="Arial" charset="0"/>
              </a:rPr>
              <a:t>statement_2</a:t>
            </a:r>
            <a:endParaRPr lang="zh-HK" altLang="en-US" sz="12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9" name="肘形接點 38"/>
          <p:cNvCxnSpPr>
            <a:stCxn id="17" idx="3"/>
            <a:endCxn id="18" idx="0"/>
          </p:cNvCxnSpPr>
          <p:nvPr/>
        </p:nvCxnSpPr>
        <p:spPr bwMode="auto">
          <a:xfrm>
            <a:off x="8100918" y="3043770"/>
            <a:ext cx="328339" cy="283334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 bwMode="auto">
          <a:xfrm>
            <a:off x="7183342" y="3757142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43" name="肘形接點 42"/>
          <p:cNvCxnSpPr>
            <a:stCxn id="18" idx="2"/>
            <a:endCxn id="42" idx="6"/>
          </p:cNvCxnSpPr>
          <p:nvPr/>
        </p:nvCxnSpPr>
        <p:spPr bwMode="auto">
          <a:xfrm rot="5400000">
            <a:off x="7896046" y="3403424"/>
            <a:ext cx="179495" cy="886928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7" idx="2"/>
            <a:endCxn id="42" idx="0"/>
          </p:cNvCxnSpPr>
          <p:nvPr/>
        </p:nvCxnSpPr>
        <p:spPr bwMode="auto">
          <a:xfrm>
            <a:off x="7362836" y="3327105"/>
            <a:ext cx="0" cy="430037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42" idx="4"/>
          </p:cNvCxnSpPr>
          <p:nvPr/>
        </p:nvCxnSpPr>
        <p:spPr bwMode="auto">
          <a:xfrm rot="5400000">
            <a:off x="6484809" y="3594564"/>
            <a:ext cx="356462" cy="1399593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8417457" y="279310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6769393" y="323704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肘形接點 28"/>
          <p:cNvCxnSpPr>
            <a:stCxn id="20" idx="3"/>
            <a:endCxn id="17" idx="0"/>
          </p:cNvCxnSpPr>
          <p:nvPr/>
        </p:nvCxnSpPr>
        <p:spPr bwMode="auto">
          <a:xfrm>
            <a:off x="7020272" y="1986303"/>
            <a:ext cx="342564" cy="774132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 bwMode="auto">
          <a:xfrm>
            <a:off x="3725906" y="3151794"/>
            <a:ext cx="1350150" cy="545133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statement_C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7" name="肘形接點 6"/>
          <p:cNvCxnSpPr>
            <a:stCxn id="20" idx="1"/>
            <a:endCxn id="35" idx="0"/>
          </p:cNvCxnSpPr>
          <p:nvPr/>
        </p:nvCxnSpPr>
        <p:spPr bwMode="auto">
          <a:xfrm rot="10800000" flipV="1">
            <a:off x="4400982" y="1986302"/>
            <a:ext cx="171019" cy="1165491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35" idx="2"/>
            <a:endCxn id="27" idx="2"/>
          </p:cNvCxnSpPr>
          <p:nvPr/>
        </p:nvCxnSpPr>
        <p:spPr bwMode="auto">
          <a:xfrm rot="16200000" flipH="1">
            <a:off x="4620981" y="3476927"/>
            <a:ext cx="775663" cy="1215662"/>
          </a:xfrm>
          <a:prstGeom prst="bentConnector2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10503" y="596739"/>
            <a:ext cx="3187262" cy="2160240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sz="1800" dirty="0" smtClean="0"/>
              <a:t>if (</a:t>
            </a:r>
            <a:r>
              <a:rPr lang="en-US" altLang="zh-TW" sz="1800" dirty="0" smtClean="0">
                <a:solidFill>
                  <a:schemeClr val="bg2"/>
                </a:solidFill>
              </a:rPr>
              <a:t>condition</a:t>
            </a:r>
            <a:r>
              <a:rPr lang="en-US" altLang="zh-TW" sz="1800" dirty="0" smtClean="0"/>
              <a:t>)</a:t>
            </a:r>
          </a:p>
          <a:p>
            <a:pPr algn="l" defTabSz="444500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if  (condition_2)</a:t>
            </a:r>
          </a:p>
          <a:p>
            <a:pPr algn="l" defTabSz="444500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	statement_2;</a:t>
            </a:r>
          </a:p>
          <a:p>
            <a:pPr algn="l" defTabSz="444500">
              <a:spcBef>
                <a:spcPts val="0"/>
              </a:spcBef>
            </a:pPr>
            <a:r>
              <a:rPr lang="en-US" altLang="zh-TW" sz="1800" dirty="0" smtClean="0"/>
              <a:t>else</a:t>
            </a:r>
          </a:p>
          <a:p>
            <a:pPr algn="l" defTabSz="444500">
              <a:spcBef>
                <a:spcPts val="0"/>
              </a:spcBef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statement_C</a:t>
            </a:r>
            <a:endParaRPr lang="en-US" altLang="zh-TW" sz="1800" dirty="0" smtClean="0"/>
          </a:p>
          <a:p>
            <a:pPr algn="l">
              <a:spcBef>
                <a:spcPts val="1200"/>
              </a:spcBef>
            </a:pPr>
            <a:r>
              <a:rPr lang="en-US" altLang="zh-TW" sz="1800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sz="1800" dirty="0" smtClean="0">
                <a:solidFill>
                  <a:srgbClr val="006600"/>
                </a:solidFill>
              </a:rPr>
              <a:t>;</a:t>
            </a:r>
            <a:endParaRPr lang="en-US" altLang="zh-TW" sz="1800" dirty="0">
              <a:solidFill>
                <a:srgbClr val="006600"/>
              </a:solidFill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10503" y="2965360"/>
            <a:ext cx="3353385" cy="1255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285750" indent="-28575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An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-part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attaches to the nearest 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that has not yet been paired. </a:t>
            </a:r>
          </a:p>
          <a:p>
            <a:pPr marL="285750" indent="-285750" eaLnBrk="1" fontAlgn="auto" hangingPunct="1"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1800" kern="0" baseline="0" dirty="0" smtClean="0">
                <a:solidFill>
                  <a:srgbClr val="000000"/>
                </a:solidFill>
              </a:rPr>
              <a:t>So the code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above is wrong!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210503" y="596739"/>
            <a:ext cx="3187262" cy="2160240"/>
          </a:xfrm>
          <a:prstGeom prst="line">
            <a:avLst/>
          </a:prstGeom>
          <a:ln w="38100">
            <a:solidFill>
              <a:srgbClr val="FF0000">
                <a:alpha val="46000"/>
              </a:srgbClr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 bwMode="auto">
          <a:xfrm flipV="1">
            <a:off x="210503" y="596739"/>
            <a:ext cx="3156271" cy="2160240"/>
          </a:xfrm>
          <a:prstGeom prst="line">
            <a:avLst/>
          </a:prstGeom>
          <a:ln w="38100">
            <a:solidFill>
              <a:srgbClr val="FF0000">
                <a:alpha val="46000"/>
              </a:srgbClr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210503" y="4420880"/>
            <a:ext cx="3187262" cy="2160240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sz="1800" dirty="0" smtClean="0"/>
              <a:t>if (</a:t>
            </a:r>
            <a:r>
              <a:rPr lang="en-US" altLang="zh-TW" sz="1800" dirty="0" smtClean="0">
                <a:solidFill>
                  <a:schemeClr val="bg2"/>
                </a:solidFill>
              </a:rPr>
              <a:t>condition</a:t>
            </a:r>
            <a:r>
              <a:rPr lang="en-US" altLang="zh-TW" sz="1800" dirty="0" smtClean="0"/>
              <a:t>)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{</a:t>
            </a:r>
          </a:p>
          <a:p>
            <a:pPr algn="l" defTabSz="444500"/>
            <a:r>
              <a:rPr lang="en-US" altLang="zh-TW" sz="1800" dirty="0"/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if (condition_2)</a:t>
            </a:r>
          </a:p>
          <a:p>
            <a:pPr algn="l" defTabSz="444500"/>
            <a:r>
              <a:rPr lang="en-US" altLang="zh-TW" sz="1800" dirty="0">
                <a:solidFill>
                  <a:srgbClr val="FF0000"/>
                </a:solidFill>
              </a:rPr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	statement_2;</a:t>
            </a:r>
          </a:p>
          <a:p>
            <a:pPr algn="l" defTabSz="444500">
              <a:spcBef>
                <a:spcPts val="0"/>
              </a:spcBef>
            </a:pPr>
            <a:r>
              <a:rPr lang="en-US" altLang="zh-TW" sz="1800" b="1" dirty="0" smtClean="0">
                <a:solidFill>
                  <a:srgbClr val="FF0000"/>
                </a:solidFill>
              </a:rPr>
              <a:t>}</a:t>
            </a:r>
            <a:r>
              <a:rPr lang="en-US" altLang="zh-TW" sz="1800" dirty="0" smtClean="0"/>
              <a:t> else</a:t>
            </a:r>
          </a:p>
          <a:p>
            <a:pPr algn="l" defTabSz="444500">
              <a:spcBef>
                <a:spcPts val="0"/>
              </a:spcBef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statement_C</a:t>
            </a:r>
            <a:endParaRPr lang="en-US" altLang="zh-TW" sz="1800" dirty="0" smtClean="0"/>
          </a:p>
          <a:p>
            <a:pPr algn="l">
              <a:spcBef>
                <a:spcPts val="1200"/>
              </a:spcBef>
            </a:pPr>
            <a:r>
              <a:rPr lang="en-US" altLang="zh-TW" sz="1800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sz="1800" dirty="0" smtClean="0">
                <a:solidFill>
                  <a:srgbClr val="006600"/>
                </a:solidFill>
              </a:rPr>
              <a:t>;</a:t>
            </a:r>
            <a:endParaRPr lang="en-US" altLang="zh-TW" sz="1800" dirty="0">
              <a:solidFill>
                <a:srgbClr val="006600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10503" y="968755"/>
            <a:ext cx="720080" cy="1164101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996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842726"/>
            <a:ext cx="2664296" cy="2898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if (</a:t>
            </a:r>
            <a:r>
              <a:rPr lang="en-US" altLang="zh-TW" sz="1400" kern="0" dirty="0" err="1">
                <a:solidFill>
                  <a:srgbClr val="000000"/>
                </a:solidFill>
              </a:rPr>
              <a:t>examMark</a:t>
            </a:r>
            <a:r>
              <a:rPr lang="en-US" altLang="zh-TW" sz="1400" kern="0" dirty="0">
                <a:solidFill>
                  <a:srgbClr val="000000"/>
                </a:solidFill>
              </a:rPr>
              <a:t> &gt; 89) 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>
                <a:solidFill>
                  <a:srgbClr val="000000"/>
                </a:solidFill>
              </a:rPr>
              <a:t>("A");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else if (</a:t>
            </a:r>
            <a:r>
              <a:rPr lang="en-US" altLang="zh-TW" sz="1400" kern="0" dirty="0" err="1">
                <a:solidFill>
                  <a:srgbClr val="000000"/>
                </a:solidFill>
              </a:rPr>
              <a:t>examMark</a:t>
            </a:r>
            <a:r>
              <a:rPr lang="en-US" altLang="zh-TW" sz="1400" kern="0" dirty="0">
                <a:solidFill>
                  <a:srgbClr val="000000"/>
                </a:solidFill>
              </a:rPr>
              <a:t> &gt; 79)</a:t>
            </a:r>
          </a:p>
          <a:p>
            <a:pPr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>
                <a:solidFill>
                  <a:srgbClr val="000000"/>
                </a:solidFill>
              </a:rPr>
              <a:t>("B");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else if (</a:t>
            </a:r>
            <a:r>
              <a:rPr lang="en-US" altLang="zh-TW" sz="1400" kern="0" dirty="0" err="1">
                <a:solidFill>
                  <a:srgbClr val="000000"/>
                </a:solidFill>
              </a:rPr>
              <a:t>examMark</a:t>
            </a:r>
            <a:r>
              <a:rPr lang="en-US" altLang="zh-TW" sz="1400" kern="0" dirty="0">
                <a:solidFill>
                  <a:srgbClr val="000000"/>
                </a:solidFill>
              </a:rPr>
              <a:t> &gt; 69) </a:t>
            </a:r>
          </a:p>
          <a:p>
            <a:pPr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>
                <a:solidFill>
                  <a:srgbClr val="000000"/>
                </a:solidFill>
              </a:rPr>
              <a:t>("C");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else if (</a:t>
            </a:r>
            <a:r>
              <a:rPr lang="en-US" altLang="zh-TW" sz="1400" kern="0" dirty="0" err="1">
                <a:solidFill>
                  <a:srgbClr val="000000"/>
                </a:solidFill>
              </a:rPr>
              <a:t>examMark</a:t>
            </a:r>
            <a:r>
              <a:rPr lang="en-US" altLang="zh-TW" sz="1400" kern="0" dirty="0">
                <a:solidFill>
                  <a:srgbClr val="000000"/>
                </a:solidFill>
              </a:rPr>
              <a:t> &gt; 59)</a:t>
            </a:r>
          </a:p>
          <a:p>
            <a:pPr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>
                <a:solidFill>
                  <a:srgbClr val="000000"/>
                </a:solidFill>
              </a:rPr>
              <a:t>("D");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else </a:t>
            </a:r>
          </a:p>
          <a:p>
            <a:pPr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>
                <a:solidFill>
                  <a:srgbClr val="000000"/>
                </a:solidFill>
              </a:rPr>
              <a:t>("F");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297733"/>
            <a:ext cx="3888432" cy="3383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defTabSz="444500" eaLnBrk="1" hangingPunct="1"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if (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examMark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 &gt; 89) </a:t>
            </a:r>
          </a:p>
          <a:p>
            <a:pPr lvl="0"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A");</a:t>
            </a:r>
          </a:p>
          <a:p>
            <a:pPr lvl="0"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else	</a:t>
            </a:r>
          </a:p>
          <a:p>
            <a:pPr lvl="0"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if (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examMark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 &gt; 79)</a:t>
            </a:r>
          </a:p>
          <a:p>
            <a:pPr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B");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	else </a:t>
            </a:r>
          </a:p>
          <a:p>
            <a:pPr lvl="0"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if (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examMark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 &gt; 69) </a:t>
            </a:r>
          </a:p>
          <a:p>
            <a:pPr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C");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		else </a:t>
            </a:r>
          </a:p>
          <a:p>
            <a:pPr lvl="0"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if (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examMark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 &gt; 59)</a:t>
            </a:r>
          </a:p>
          <a:p>
            <a:pPr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D");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defTabSz="44450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			else 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defTabSz="44450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F");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3968" y="819150"/>
            <a:ext cx="4032448" cy="533400"/>
          </a:xfrm>
        </p:spPr>
        <p:txBody>
          <a:bodyPr/>
          <a:lstStyle/>
          <a:p>
            <a:r>
              <a:rPr lang="en-US" altLang="zh-HK" dirty="0" smtClean="0"/>
              <a:t>Deeply nested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zh-HK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54" y="1528588"/>
            <a:ext cx="6267450" cy="52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011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Conditional Operator ?: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172344"/>
          </a:xfrm>
        </p:spPr>
        <p:txBody>
          <a:bodyPr/>
          <a:lstStyle/>
          <a:p>
            <a:r>
              <a:rPr lang="en-US" altLang="zh-HK" dirty="0" smtClean="0"/>
              <a:t>The conditional operator is similar to an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 </a:t>
            </a:r>
            <a:r>
              <a:rPr lang="en-US" altLang="zh-HK" dirty="0" smtClean="0"/>
              <a:t>statement, except that it is an expression that returns a value.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3059867"/>
            <a:ext cx="4896544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if (</a:t>
            </a:r>
            <a:r>
              <a:rPr lang="en-US" altLang="zh-TW" sz="1800" kern="0" dirty="0" smtClean="0">
                <a:solidFill>
                  <a:srgbClr val="FF0000"/>
                </a:solidFill>
              </a:rPr>
              <a:t>num1 &gt; num2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00CC"/>
                </a:solidFill>
              </a:rPr>
              <a:t>larger = num1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else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smtClean="0">
                <a:solidFill>
                  <a:srgbClr val="006600"/>
                </a:solidFill>
              </a:rPr>
              <a:t>larger = num2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89654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larger = (</a:t>
            </a:r>
            <a:r>
              <a:rPr lang="en-US" altLang="zh-TW" sz="1800" kern="0" dirty="0" smtClean="0">
                <a:solidFill>
                  <a:srgbClr val="FF0000"/>
                </a:solidFill>
              </a:rPr>
              <a:t>num1 &gt; num2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 ?  </a:t>
            </a:r>
            <a:r>
              <a:rPr lang="en-US" altLang="zh-TW" sz="1800" kern="0" dirty="0" smtClean="0">
                <a:solidFill>
                  <a:srgbClr val="0000CC"/>
                </a:solidFill>
              </a:rPr>
              <a:t>num1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:  </a:t>
            </a:r>
            <a:r>
              <a:rPr lang="en-US" altLang="zh-TW" sz="1800" kern="0" dirty="0" smtClean="0">
                <a:solidFill>
                  <a:srgbClr val="006600"/>
                </a:solidFill>
              </a:rPr>
              <a:t>num2  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704858" y="4581128"/>
            <a:ext cx="710769" cy="432048"/>
          </a:xfrm>
          <a:prstGeom prst="ellipse">
            <a:avLst/>
          </a:prstGeom>
          <a:noFill/>
          <a:ln w="508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034725" y="5013175"/>
            <a:ext cx="0" cy="71913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691680" y="5445224"/>
            <a:ext cx="2736304" cy="646331"/>
          </a:xfrm>
          <a:prstGeom prst="rect">
            <a:avLst/>
          </a:prstGeom>
          <a:solidFill>
            <a:srgbClr val="99FFCC"/>
          </a:solidFill>
          <a:ln w="25400" algn="ctr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expression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value when condition is 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.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609071" y="4581128"/>
            <a:ext cx="710769" cy="432048"/>
          </a:xfrm>
          <a:prstGeom prst="ellipse">
            <a:avLst/>
          </a:prstGeom>
          <a:noFill/>
          <a:ln w="50800" algn="ctr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938938" y="5013174"/>
            <a:ext cx="0" cy="576065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644008" y="5445224"/>
            <a:ext cx="2736304" cy="646331"/>
          </a:xfrm>
          <a:prstGeom prst="rect">
            <a:avLst/>
          </a:prstGeom>
          <a:solidFill>
            <a:srgbClr val="99FF99"/>
          </a:solidFill>
          <a:ln w="254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expression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value when condition is 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.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71353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Further ?: 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2132856"/>
            <a:ext cx="4896544" cy="1000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boolean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isEven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…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 err="1" smtClean="0">
                <a:solidFill>
                  <a:srgbClr val="000000"/>
                </a:solidFill>
              </a:rPr>
              <a:t>isEven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= (</a:t>
            </a:r>
            <a:r>
              <a:rPr lang="en-US" altLang="zh-TW" sz="1800" kern="0" dirty="0" smtClean="0">
                <a:solidFill>
                  <a:srgbClr val="FF0000"/>
                </a:solidFill>
              </a:rPr>
              <a:t>num%2 == 0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 ?  </a:t>
            </a:r>
            <a:r>
              <a:rPr lang="en-US" altLang="zh-TW" sz="1800" kern="0" dirty="0" smtClean="0">
                <a:solidFill>
                  <a:srgbClr val="0000CC"/>
                </a:solidFill>
              </a:rPr>
              <a:t>true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:  </a:t>
            </a:r>
            <a:r>
              <a:rPr lang="en-US" altLang="zh-TW" sz="1800" kern="0" dirty="0" smtClean="0">
                <a:solidFill>
                  <a:srgbClr val="006600"/>
                </a:solidFill>
              </a:rPr>
              <a:t>false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3429000"/>
            <a:ext cx="4896544" cy="1000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countA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…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 err="1" smtClean="0">
                <a:solidFill>
                  <a:srgbClr val="000000"/>
                </a:solidFill>
              </a:rPr>
              <a:t>countA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+= (</a:t>
            </a:r>
            <a:r>
              <a:rPr lang="en-US" altLang="zh-TW" sz="1800" kern="0" dirty="0" err="1" smtClean="0">
                <a:solidFill>
                  <a:srgbClr val="FF0000"/>
                </a:solidFill>
              </a:rPr>
              <a:t>ch</a:t>
            </a:r>
            <a:r>
              <a:rPr lang="en-US" altLang="zh-TW" sz="1800" kern="0" dirty="0" smtClean="0">
                <a:solidFill>
                  <a:srgbClr val="FF0000"/>
                </a:solidFill>
              </a:rPr>
              <a:t> == </a:t>
            </a:r>
            <a:r>
              <a:rPr kumimoji="0" lang="en-US" altLang="zh-HK" sz="18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800" kern="0" dirty="0" smtClean="0">
                <a:solidFill>
                  <a:srgbClr val="FF0000"/>
                </a:solidFill>
              </a:rPr>
              <a:t>A</a:t>
            </a:r>
            <a:r>
              <a:rPr kumimoji="0" lang="en-US" altLang="zh-HK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 ?  </a:t>
            </a:r>
            <a:r>
              <a:rPr lang="en-US" altLang="zh-TW" sz="1800" kern="0" dirty="0" smtClean="0">
                <a:solidFill>
                  <a:srgbClr val="0000CC"/>
                </a:solidFill>
              </a:rPr>
              <a:t>1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:  </a:t>
            </a:r>
            <a:r>
              <a:rPr lang="en-US" altLang="zh-TW" sz="1800" kern="0" dirty="0" smtClean="0">
                <a:solidFill>
                  <a:srgbClr val="006600"/>
                </a:solidFill>
              </a:rPr>
              <a:t>0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4725144"/>
            <a:ext cx="4896544" cy="1000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x, y;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…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y = (</a:t>
            </a:r>
            <a:r>
              <a:rPr lang="en-US" altLang="zh-TW" sz="1800" kern="0" dirty="0" smtClean="0">
                <a:solidFill>
                  <a:srgbClr val="FF0000"/>
                </a:solidFill>
              </a:rPr>
              <a:t>x &lt; 0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 ?  </a:t>
            </a:r>
            <a:r>
              <a:rPr lang="en-US" altLang="zh-TW" sz="1800" kern="0" dirty="0" smtClean="0">
                <a:solidFill>
                  <a:srgbClr val="0000CC"/>
                </a:solidFill>
              </a:rPr>
              <a:t>-x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:  </a:t>
            </a:r>
            <a:r>
              <a:rPr lang="en-US" altLang="zh-TW" sz="1800" kern="0" dirty="0">
                <a:solidFill>
                  <a:srgbClr val="006600"/>
                </a:solidFill>
              </a:rPr>
              <a:t>x</a:t>
            </a:r>
            <a:r>
              <a:rPr lang="en-US" altLang="zh-TW" sz="1800" kern="0" dirty="0" smtClean="0">
                <a:solidFill>
                  <a:srgbClr val="0066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;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11" name="向左箭號圖說文字 10"/>
          <p:cNvSpPr/>
          <p:nvPr/>
        </p:nvSpPr>
        <p:spPr bwMode="auto">
          <a:xfrm>
            <a:off x="5796136" y="2132855"/>
            <a:ext cx="2304256" cy="100027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return </a:t>
            </a: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if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is even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向左箭號圖說文字 11"/>
          <p:cNvSpPr/>
          <p:nvPr/>
        </p:nvSpPr>
        <p:spPr bwMode="auto">
          <a:xfrm>
            <a:off x="5796136" y="3428999"/>
            <a:ext cx="2304256" cy="100027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increment </a:t>
            </a:r>
            <a:r>
              <a:rPr lang="en-US" altLang="zh-HK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countA</a:t>
            </a: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if </a:t>
            </a:r>
            <a:r>
              <a:rPr lang="en-US" altLang="zh-HK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is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 </a:t>
            </a:r>
            <a:r>
              <a:rPr lang="en-US" altLang="zh-HK" sz="1600" dirty="0">
                <a:solidFill>
                  <a:schemeClr val="bg2"/>
                </a:solidFill>
                <a:latin typeface="Arial" charset="0"/>
              </a:rPr>
              <a:t>'</a:t>
            </a:r>
            <a:r>
              <a:rPr lang="en-US" altLang="zh-TW" sz="1600" dirty="0">
                <a:solidFill>
                  <a:schemeClr val="bg2"/>
                </a:solidFill>
                <a:latin typeface="Arial" charset="0"/>
              </a:rPr>
              <a:t>A</a:t>
            </a:r>
            <a:r>
              <a:rPr lang="en-US" altLang="zh-HK" sz="1600" dirty="0">
                <a:solidFill>
                  <a:schemeClr val="bg2"/>
                </a:solidFill>
                <a:latin typeface="Arial" charset="0"/>
              </a:rPr>
              <a:t>'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" name="向左箭號圖說文字 12"/>
          <p:cNvSpPr/>
          <p:nvPr/>
        </p:nvSpPr>
        <p:spPr bwMode="auto">
          <a:xfrm>
            <a:off x="5796136" y="4725144"/>
            <a:ext cx="2304256" cy="100027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store the absolute value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of </a:t>
            </a:r>
            <a:r>
              <a:rPr lang="en-US" altLang="zh-HK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into </a:t>
            </a:r>
            <a:r>
              <a:rPr lang="en-US" altLang="zh-HK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zh-HK" alt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75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3 – The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-statement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342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HK" dirty="0" smtClean="0"/>
              <a:t> statement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9815" y="1752600"/>
            <a:ext cx="4886321" cy="4340696"/>
          </a:xfrm>
        </p:spPr>
        <p:txBody>
          <a:bodyPr/>
          <a:lstStyle/>
          <a:p>
            <a:r>
              <a:rPr lang="en-US" altLang="zh-HK" sz="1800" dirty="0" smtClean="0"/>
              <a:t>The 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HK" sz="1800" dirty="0" smtClean="0"/>
              <a:t> statement tries to match which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HK" sz="1800" dirty="0" smtClean="0"/>
              <a:t> has the same value as the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HK" sz="1800" dirty="0" smtClean="0"/>
              <a:t> expression. </a:t>
            </a:r>
          </a:p>
          <a:p>
            <a:r>
              <a:rPr lang="en-US" altLang="zh-HK" sz="1800" dirty="0" smtClean="0"/>
              <a:t>The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HK" sz="1800" dirty="0" smtClean="0"/>
              <a:t> expression must have a data type of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zh-HK" sz="1800" dirty="0" smtClean="0"/>
              <a:t>,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zh-HK" sz="1800" dirty="0" smtClean="0"/>
              <a:t>, </a:t>
            </a:r>
            <a:r>
              <a:rPr lang="en-US" altLang="zh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1800" dirty="0" smtClean="0"/>
              <a:t> or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HK" sz="1800" dirty="0" smtClean="0"/>
              <a:t> (but not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zh-HK" sz="1800" dirty="0" smtClean="0"/>
              <a:t> or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HK" sz="1800" dirty="0" smtClean="0"/>
              <a:t>).</a:t>
            </a:r>
          </a:p>
          <a:p>
            <a:r>
              <a:rPr lang="en-US" altLang="zh-HK" sz="1800" dirty="0" smtClean="0"/>
              <a:t>When the first match is found, the statement(s) starting just under the match are executed until a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HK" sz="1800" dirty="0" smtClean="0"/>
              <a:t> statement. </a:t>
            </a:r>
          </a:p>
          <a:p>
            <a:r>
              <a:rPr lang="en-US" altLang="zh-HK" sz="1800" dirty="0" smtClean="0"/>
              <a:t>If no match is found, the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HK" sz="1800" dirty="0" smtClean="0"/>
              <a:t> case will be executed. </a:t>
            </a:r>
          </a:p>
          <a:p>
            <a:r>
              <a:rPr lang="en-US" altLang="zh-HK" sz="1800" dirty="0" smtClean="0"/>
              <a:t>If there is no match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HK" sz="1800" dirty="0" smtClean="0"/>
              <a:t> and no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HK" sz="1800" dirty="0" smtClean="0"/>
              <a:t> case, nothing is executed. </a:t>
            </a:r>
            <a:endParaRPr lang="zh-HK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12160" y="1450909"/>
            <a:ext cx="2808312" cy="3693319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58775"/>
            <a:r>
              <a:rPr lang="en-US" altLang="zh-TW" sz="1800" dirty="0" smtClean="0">
                <a:solidFill>
                  <a:schemeClr val="bg2"/>
                </a:solidFill>
              </a:rPr>
              <a:t>switch (expression) {</a:t>
            </a:r>
          </a:p>
          <a:p>
            <a:pPr algn="l" defTabSz="358775"/>
            <a:r>
              <a:rPr lang="en-US" altLang="zh-TW" sz="1800" dirty="0" smtClean="0">
                <a:solidFill>
                  <a:schemeClr val="bg2"/>
                </a:solidFill>
              </a:rPr>
              <a:t>	case value1:</a:t>
            </a:r>
          </a:p>
          <a:p>
            <a:pPr algn="l" defTabSz="358775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	statement(s);</a:t>
            </a:r>
          </a:p>
          <a:p>
            <a:pPr algn="l" defTabSz="358775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	break;</a:t>
            </a:r>
          </a:p>
          <a:p>
            <a:pPr algn="l" defTabSz="358775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case value2:</a:t>
            </a:r>
          </a:p>
          <a:p>
            <a:pPr algn="l" defTabSz="358775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	statement(s);</a:t>
            </a:r>
          </a:p>
          <a:p>
            <a:pPr algn="l" defTabSz="358775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	break;</a:t>
            </a:r>
          </a:p>
          <a:p>
            <a:pPr algn="l" defTabSz="358775"/>
            <a:r>
              <a:rPr lang="en-US" altLang="zh-TW" sz="1800" dirty="0" smtClean="0">
                <a:solidFill>
                  <a:schemeClr val="bg2"/>
                </a:solidFill>
              </a:rPr>
              <a:t>	…</a:t>
            </a:r>
          </a:p>
          <a:p>
            <a:pPr algn="l" defTabSz="358775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default:</a:t>
            </a:r>
          </a:p>
          <a:p>
            <a:pPr algn="l" defTabSz="358775"/>
            <a:r>
              <a:rPr lang="en-US" altLang="zh-TW" sz="1800" dirty="0">
                <a:solidFill>
                  <a:schemeClr val="bg2"/>
                </a:solidFill>
              </a:rPr>
              <a:t>	</a:t>
            </a:r>
            <a:r>
              <a:rPr lang="en-US" altLang="zh-TW" sz="1800" dirty="0" smtClean="0">
                <a:solidFill>
                  <a:schemeClr val="bg2"/>
                </a:solidFill>
              </a:rPr>
              <a:t>	statement(s);</a:t>
            </a:r>
          </a:p>
          <a:p>
            <a:pPr algn="l" defTabSz="358775"/>
            <a:r>
              <a:rPr lang="en-US" altLang="zh-TW" sz="1800" dirty="0">
                <a:solidFill>
                  <a:schemeClr val="bg2"/>
                </a:solidFill>
              </a:rPr>
              <a:t>}</a:t>
            </a:r>
            <a:r>
              <a:rPr lang="en-US" altLang="zh-TW" sz="1800" dirty="0" smtClean="0">
                <a:solidFill>
                  <a:schemeClr val="bg2"/>
                </a:solidFill>
              </a:rPr>
              <a:t> </a:t>
            </a:r>
            <a:endParaRPr lang="en-US" altLang="zh-TW" sz="1800" dirty="0">
              <a:solidFill>
                <a:schemeClr val="bg2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 rot="20558583">
            <a:off x="4180592" y="5517676"/>
            <a:ext cx="4790765" cy="520953"/>
          </a:xfrm>
          <a:prstGeom prst="rect">
            <a:avLst/>
          </a:prstGeom>
          <a:solidFill>
            <a:srgbClr val="FFFF00">
              <a:alpha val="32941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</a:rPr>
              <a:t>What are you talking about?????</a:t>
            </a:r>
          </a:p>
        </p:txBody>
      </p:sp>
    </p:spTree>
    <p:extLst>
      <p:ext uri="{BB962C8B-B14F-4D97-AF65-F5344CB8AC3E}">
        <p14:creationId xmlns:p14="http://schemas.microsoft.com/office/powerpoint/2010/main" val="1782475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332656"/>
            <a:ext cx="5760640" cy="6120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import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6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</a:rPr>
              <a:t>class 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SwitchEg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 {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 {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value;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600" kern="0" dirty="0">
                <a:solidFill>
                  <a:srgbClr val="000000"/>
                </a:solidFill>
              </a:rPr>
              <a:t>("value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? </a:t>
            </a:r>
            <a:r>
              <a:rPr lang="en-US" altLang="zh-TW" sz="1600" kern="0" dirty="0">
                <a:solidFill>
                  <a:srgbClr val="000000"/>
                </a:solidFill>
              </a:rPr>
              <a:t>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value =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switch (value) {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	case 1: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	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One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		break;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	case 2: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Two");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break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	case 3: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Three");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break;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	default: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Invalid value");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}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after switch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}	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064"/>
            <a:ext cx="2376264" cy="305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72200" y="2996952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72200" y="2996952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478375" y="2552547"/>
            <a:ext cx="900559" cy="360040"/>
          </a:xfrm>
          <a:prstGeom prst="notchedRightArrow">
            <a:avLst>
              <a:gd name="adj1" fmla="val 50000"/>
              <a:gd name="adj2" fmla="val 55637"/>
            </a:avLst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668057" y="2841354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68057" y="4299083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68057" y="3093453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372200" y="4293096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478375" y="4000898"/>
            <a:ext cx="900559" cy="360040"/>
          </a:xfrm>
          <a:prstGeom prst="notchedRightArrow">
            <a:avLst>
              <a:gd name="adj1" fmla="val 50000"/>
              <a:gd name="adj2" fmla="val 55637"/>
            </a:avLst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668057" y="4546311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372200" y="4293096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668057" y="5035870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478375" y="4737360"/>
            <a:ext cx="900559" cy="360040"/>
          </a:xfrm>
          <a:prstGeom prst="notchedRightArrow">
            <a:avLst>
              <a:gd name="adj1" fmla="val 50000"/>
              <a:gd name="adj2" fmla="val 55637"/>
            </a:avLst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" name="投影片編號版面配置區 4"/>
          <p:cNvSpPr txBox="1">
            <a:spLocks/>
          </p:cNvSpPr>
          <p:nvPr/>
        </p:nvSpPr>
        <p:spPr bwMode="auto">
          <a:xfrm>
            <a:off x="6372200" y="6497051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+mn-lt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8AE71CC-1411-4F60-B2D9-00EA26C20D76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372200" y="5589240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372200" y="5589240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Invalid value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964750" y="5590544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372200" y="2996952"/>
            <a:ext cx="2448272" cy="120032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switch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372200" y="4293096"/>
            <a:ext cx="2448272" cy="120032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switch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372200" y="5589240"/>
            <a:ext cx="2448272" cy="120032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Invalid value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switch</a:t>
            </a:r>
          </a:p>
        </p:txBody>
      </p:sp>
    </p:spTree>
    <p:extLst>
      <p:ext uri="{BB962C8B-B14F-4D97-AF65-F5344CB8AC3E}">
        <p14:creationId xmlns:p14="http://schemas.microsoft.com/office/powerpoint/2010/main" val="26713396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332656"/>
            <a:ext cx="5760640" cy="6120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import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6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</a:rPr>
              <a:t>class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SwitchEg2 {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 {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value;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600" kern="0" dirty="0">
                <a:solidFill>
                  <a:srgbClr val="000000"/>
                </a:solidFill>
              </a:rPr>
              <a:t>("value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? </a:t>
            </a:r>
            <a:r>
              <a:rPr lang="en-US" altLang="zh-TW" sz="1600" kern="0" dirty="0">
                <a:solidFill>
                  <a:srgbClr val="000000"/>
                </a:solidFill>
              </a:rPr>
              <a:t>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value = </a:t>
            </a:r>
            <a:r>
              <a:rPr lang="en-US" altLang="zh-TW" sz="16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switch (value) {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	case 1: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	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One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	case 2: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Two");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	case 3: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Three");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break;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	default: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			</a:t>
            </a:r>
            <a:r>
              <a:rPr lang="en-US" altLang="zh-TW" sz="16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Invalid value");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		}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after switch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</a:rPr>
              <a:t>);</a:t>
            </a:r>
            <a:endParaRPr lang="en-US" altLang="zh-TW" sz="16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</a:rPr>
              <a:t>}	</a:t>
            </a:r>
            <a:endParaRPr lang="en-US" altLang="zh-TW" sz="1600" kern="0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064"/>
            <a:ext cx="2520280" cy="324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72200" y="3258850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SwitchEg2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72200" y="3258850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SwitchEg2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467543" y="2552547"/>
            <a:ext cx="900559" cy="360040"/>
          </a:xfrm>
          <a:prstGeom prst="notchedRightArrow">
            <a:avLst>
              <a:gd name="adj1" fmla="val 50000"/>
              <a:gd name="adj2" fmla="val 55637"/>
            </a:avLst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644934" y="2838739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68492" y="5110100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44934" y="3332753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372200" y="5157192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SwitchEg2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467543" y="3539572"/>
            <a:ext cx="900559" cy="360040"/>
          </a:xfrm>
          <a:prstGeom prst="notchedRightArrow">
            <a:avLst>
              <a:gd name="adj1" fmla="val 50000"/>
              <a:gd name="adj2" fmla="val 55637"/>
            </a:avLst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644934" y="3808492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372200" y="5157192"/>
            <a:ext cx="2448272" cy="88674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SwitchEg2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644934" y="4071068"/>
            <a:ext cx="3372085" cy="252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372200" y="3258850"/>
            <a:ext cx="2448272" cy="120032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SwitchEg2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372200" y="5157192"/>
            <a:ext cx="2448272" cy="120032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SwitchEg2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switch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6372200" y="3258850"/>
            <a:ext cx="2448272" cy="14773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SwitchEg2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6372200" y="3258850"/>
            <a:ext cx="2448272" cy="175432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SwitchEg2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switch</a:t>
            </a:r>
          </a:p>
        </p:txBody>
      </p:sp>
    </p:spTree>
    <p:extLst>
      <p:ext uri="{BB962C8B-B14F-4D97-AF65-F5344CB8AC3E}">
        <p14:creationId xmlns:p14="http://schemas.microsoft.com/office/powerpoint/2010/main" val="3346302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6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20" grpId="0" animBg="1"/>
      <p:bldP spid="20" grpId="1" animBg="1"/>
      <p:bldP spid="20" grpId="2" animBg="1"/>
      <p:bldP spid="20" grpId="3" animBg="1"/>
      <p:bldP spid="27" grpId="0" animBg="1"/>
      <p:bldP spid="28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44624"/>
            <a:ext cx="5760640" cy="6696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import </a:t>
            </a:r>
            <a:r>
              <a:rPr lang="en-US" altLang="zh-TW" sz="14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4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400" kern="0" dirty="0">
                <a:solidFill>
                  <a:srgbClr val="000000"/>
                </a:solidFill>
              </a:rPr>
              <a:t>class 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SwitchQuestion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 {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4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) {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value;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400" kern="0" dirty="0">
                <a:solidFill>
                  <a:srgbClr val="000000"/>
                </a:solidFill>
              </a:rPr>
              <a:t>("value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? </a:t>
            </a:r>
            <a:r>
              <a:rPr lang="en-US" altLang="zh-TW" sz="1400" kern="0" dirty="0">
                <a:solidFill>
                  <a:srgbClr val="000000"/>
                </a:solidFill>
              </a:rPr>
              <a:t>");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value = </a:t>
            </a:r>
            <a:r>
              <a:rPr lang="en-US" altLang="zh-TW" sz="14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switch (value) {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			case 1: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	break;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case 2: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		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 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	break; 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case 3: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		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 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 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			break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case 4: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 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 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 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		break;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			default: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			</a:t>
            </a:r>
            <a:r>
              <a:rPr lang="en-US" altLang="zh-TW" sz="14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Invalid value");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		}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Bye!");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}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	public static void 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() {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1400" kern="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Hello</a:t>
            </a:r>
            <a:r>
              <a:rPr lang="en-US" altLang="zh-TW" sz="1400" kern="0" dirty="0">
                <a:solidFill>
                  <a:srgbClr val="000000"/>
                </a:solidFill>
              </a:rPr>
              <a:t>"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);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>
                <a:solidFill>
                  <a:srgbClr val="000000"/>
                </a:solidFill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</a:rPr>
              <a:t>}</a:t>
            </a:r>
            <a:endParaRPr lang="en-US" altLang="zh-TW" sz="1400" kern="0" dirty="0">
              <a:solidFill>
                <a:srgbClr val="000000"/>
              </a:solidFill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zh-TW" sz="1400" kern="0" dirty="0" smtClean="0">
                <a:solidFill>
                  <a:srgbClr val="000000"/>
                </a:solidFill>
              </a:rPr>
              <a:t>}	</a:t>
            </a:r>
            <a:endParaRPr lang="en-US" altLang="zh-TW" sz="1400" kern="0" dirty="0">
              <a:solidFill>
                <a:srgbClr val="000000"/>
              </a:solidFill>
            </a:endParaRPr>
          </a:p>
        </p:txBody>
      </p:sp>
      <p:sp>
        <p:nvSpPr>
          <p:cNvPr id="5" name="向左箭號圖說文字 4"/>
          <p:cNvSpPr/>
          <p:nvPr/>
        </p:nvSpPr>
        <p:spPr bwMode="auto">
          <a:xfrm>
            <a:off x="3459708" y="5661248"/>
            <a:ext cx="2304256" cy="78425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This is a method.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baseline="0" dirty="0" smtClean="0">
                <a:solidFill>
                  <a:schemeClr val="bg2"/>
                </a:solidFill>
                <a:latin typeface="Arial" charset="0"/>
              </a:rPr>
              <a:t>We</a:t>
            </a: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 will discuss it very soon.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657576" y="2060848"/>
            <a:ext cx="34428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Can you rewrite the program with exactly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the same function but using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only 4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sayHello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()?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815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920533" cy="1739776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5010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  <a:latin typeface="Arial Narrow" pitchFamily="34" charset="0"/>
              </a:rPr>
              <a:t>END</a:t>
            </a:r>
            <a:endParaRPr lang="zh-TW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boolean condition checking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0461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30</a:t>
            </a:fld>
            <a:endParaRPr lang="en-US" altLang="zh-TW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158620"/>
              </p:ext>
            </p:extLst>
          </p:nvPr>
        </p:nvGraphicFramePr>
        <p:xfrm>
          <a:off x="1619672" y="332656"/>
          <a:ext cx="7272039" cy="5974704"/>
        </p:xfrm>
        <a:graphic>
          <a:graphicData uri="http://schemas.openxmlformats.org/drawingml/2006/table">
            <a:tbl>
              <a:tblPr/>
              <a:tblGrid>
                <a:gridCol w="5399831"/>
                <a:gridCol w="1872208"/>
              </a:tblGrid>
              <a:tr h="4263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Operator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Associativity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()     ++ (postfix)      -- (postfix)</a:t>
                      </a: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+ (unary)     - (unary)     ++ (prefix)      -- (prefix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)     !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Right to left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(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data_type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) casting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Right to left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*     /       %</a:t>
                      </a: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+      -</a:t>
                      </a: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&lt;    &gt;    &lt;=    &gt;= 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==     !=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&amp;&amp;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| |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? :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=      +=      -=      *=      /=      etc.</a:t>
                      </a: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Right to left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8429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Relational Operators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028328"/>
          </a:xfrm>
        </p:spPr>
        <p:txBody>
          <a:bodyPr/>
          <a:lstStyle/>
          <a:p>
            <a:r>
              <a:rPr lang="en-US" altLang="zh-HK" dirty="0" smtClean="0"/>
              <a:t>Binary operators for comparing two values</a:t>
            </a:r>
          </a:p>
          <a:p>
            <a:r>
              <a:rPr lang="en-US" altLang="zh-HK" dirty="0" smtClean="0"/>
              <a:t>Returns either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HK" dirty="0" smtClean="0"/>
              <a:t> or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zh-HK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3" y="3275692"/>
            <a:ext cx="3959919" cy="36933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Operator		Example		Result	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00113" y="2780928"/>
            <a:ext cx="8063854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j=3, k=4, m=4, n=5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00113" y="3691632"/>
            <a:ext cx="3959919" cy="646331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==			k == m 	true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	j == k		false	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00113" y="4388053"/>
            <a:ext cx="3959919" cy="646331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!=			k != m 	false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	j != k		true	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00113" y="5077668"/>
            <a:ext cx="3959919" cy="646331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&gt;			n &gt; m 		true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	m &gt; k		false	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00113" y="5774089"/>
            <a:ext cx="3959919" cy="646331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		n &lt; m 		false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	j &lt; k		true	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004048" y="3275692"/>
            <a:ext cx="3959919" cy="36933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Operator		Example		Result	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004048" y="3691632"/>
            <a:ext cx="3959919" cy="646331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&lt;=			k &lt;= m 	true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	n &lt;= m		false	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004048" y="4388053"/>
            <a:ext cx="3959919" cy="646331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&gt;=			k &gt;= m 	true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		m &gt;= n		false	</a:t>
            </a:r>
          </a:p>
        </p:txBody>
      </p:sp>
    </p:spTree>
    <p:extLst>
      <p:ext uri="{BB962C8B-B14F-4D97-AF65-F5344CB8AC3E}">
        <p14:creationId xmlns:p14="http://schemas.microsoft.com/office/powerpoint/2010/main" val="1149902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Logical Operator – AND 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676400"/>
          </a:xfrm>
        </p:spPr>
        <p:txBody>
          <a:bodyPr/>
          <a:lstStyle/>
          <a:p>
            <a:r>
              <a:rPr lang="en-US" altLang="zh-HK" dirty="0" smtClean="0"/>
              <a:t>Allows more complex checking by combining two boolean expressions</a:t>
            </a:r>
          </a:p>
          <a:p>
            <a:r>
              <a:rPr lang="en-US" altLang="zh-HK" b="1" dirty="0" smtClean="0">
                <a:solidFill>
                  <a:srgbClr val="7030A0"/>
                </a:solidFill>
              </a:rPr>
              <a:t>&amp;&amp;</a:t>
            </a:r>
            <a:r>
              <a:rPr lang="en-US" altLang="zh-HK" dirty="0" smtClean="0"/>
              <a:t> (logical AND) returns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HK" dirty="0" smtClean="0"/>
              <a:t> only if both boolean expressions are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HK" dirty="0" smtClean="0"/>
              <a:t>.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3" y="4032840"/>
            <a:ext cx="3959919" cy="36933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exp1		exp2		exp1 </a:t>
            </a:r>
            <a:r>
              <a:rPr lang="en-US" altLang="zh-TW" sz="1800" b="1" dirty="0" smtClean="0">
                <a:solidFill>
                  <a:srgbClr val="7030A0"/>
                </a:solidFill>
                <a:latin typeface="Tahoma" pitchFamily="34" charset="0"/>
                <a:ea typeface="新細明體" pitchFamily="18" charset="-120"/>
              </a:rPr>
              <a:t>&amp;&amp;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exp2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0113" y="3538076"/>
            <a:ext cx="7344296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j=3, k=4, m=4, n=5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00113" y="4468842"/>
            <a:ext cx="3959919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true	true	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00113" y="4888974"/>
            <a:ext cx="3959919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true	false	false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00113" y="5308808"/>
            <a:ext cx="3959919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false	true	false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00113" y="5723964"/>
            <a:ext cx="3959919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false	false	false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012433" y="4032840"/>
            <a:ext cx="3231976" cy="36933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exp1 </a:t>
            </a:r>
            <a:r>
              <a:rPr lang="en-US" altLang="zh-TW" sz="1800" b="1" dirty="0">
                <a:solidFill>
                  <a:srgbClr val="7030A0"/>
                </a:solidFill>
                <a:latin typeface="Tahoma" pitchFamily="34" charset="0"/>
                <a:ea typeface="新細明體" pitchFamily="18" charset="-120"/>
              </a:rPr>
              <a:t>&amp;&amp; 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exp2		Result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012433" y="4468842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(j==3)&amp;&amp;(n&gt;m)	true</a:t>
            </a:r>
            <a:endParaRPr lang="en-US" altLang="zh-TW" sz="1800" b="1" dirty="0" smtClean="0">
              <a:solidFill>
                <a:srgbClr val="FF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012433" y="4888974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(j==3)&amp;&amp;(k==5)	false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012433" y="5308808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(j&gt;k)&amp;&amp;(n&gt;m)	false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012433" y="5723964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(j&gt;k)&amp;&amp;(j!=3)	false</a:t>
            </a:r>
          </a:p>
        </p:txBody>
      </p:sp>
    </p:spTree>
    <p:extLst>
      <p:ext uri="{BB962C8B-B14F-4D97-AF65-F5344CB8AC3E}">
        <p14:creationId xmlns:p14="http://schemas.microsoft.com/office/powerpoint/2010/main" val="32067577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Logical Operator – OR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604392"/>
          </a:xfrm>
        </p:spPr>
        <p:txBody>
          <a:bodyPr/>
          <a:lstStyle/>
          <a:p>
            <a:r>
              <a:rPr lang="en-US" altLang="zh-HK" dirty="0"/>
              <a:t>Allows more complex checking by combining two boolean expressions</a:t>
            </a:r>
          </a:p>
          <a:p>
            <a:r>
              <a:rPr lang="en-US" altLang="zh-HK" b="1" dirty="0" smtClean="0">
                <a:solidFill>
                  <a:srgbClr val="7030A0"/>
                </a:solidFill>
              </a:rPr>
              <a:t>|| </a:t>
            </a:r>
            <a:r>
              <a:rPr lang="en-US" altLang="zh-HK" dirty="0" smtClean="0"/>
              <a:t>(logical OR) </a:t>
            </a:r>
            <a:r>
              <a:rPr lang="en-US" altLang="zh-HK" dirty="0"/>
              <a:t>returns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altLang="zh-HK" dirty="0" smtClean="0"/>
              <a:t>only </a:t>
            </a:r>
            <a:r>
              <a:rPr lang="en-US" altLang="zh-HK" dirty="0"/>
              <a:t>if both boolean expressions are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HK" dirty="0" smtClean="0"/>
              <a:t>.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3" y="4032840"/>
            <a:ext cx="3959919" cy="36933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exp1		exp2		exp1 </a:t>
            </a:r>
            <a:r>
              <a:rPr lang="en-US" altLang="zh-TW" sz="1800" b="1" dirty="0" smtClean="0">
                <a:solidFill>
                  <a:srgbClr val="7030A0"/>
                </a:solidFill>
                <a:latin typeface="Tahoma" pitchFamily="34" charset="0"/>
                <a:ea typeface="新細明體" pitchFamily="18" charset="-120"/>
              </a:rPr>
              <a:t>||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exp2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0113" y="3538076"/>
            <a:ext cx="7344296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j=3, k=4, m=4, n=5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00113" y="4468842"/>
            <a:ext cx="3959919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true	true	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00113" y="4888974"/>
            <a:ext cx="3959919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true	false	true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00113" y="5308808"/>
            <a:ext cx="3959919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false	true	true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00113" y="5723964"/>
            <a:ext cx="3959919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false	false	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012433" y="4032840"/>
            <a:ext cx="3231976" cy="36933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exp1 </a:t>
            </a:r>
            <a:r>
              <a:rPr lang="en-US" altLang="zh-TW" sz="1800" b="1" dirty="0" smtClean="0">
                <a:solidFill>
                  <a:srgbClr val="7030A0"/>
                </a:solidFill>
                <a:latin typeface="Tahoma" pitchFamily="34" charset="0"/>
                <a:ea typeface="新細明體" pitchFamily="18" charset="-120"/>
              </a:rPr>
              <a:t>|| 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exp2		Result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012433" y="4468842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(j==3)||(n&gt;m)	true</a:t>
            </a:r>
            <a:endParaRPr lang="en-US" altLang="zh-TW" sz="1800" b="1" dirty="0" smtClean="0">
              <a:solidFill>
                <a:srgbClr val="FF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012433" y="4888974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(j==3)||(k==5)	true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012433" y="5308808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(j&gt;k)&amp;&amp;(n&gt;m)	true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012433" y="5723964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(j&gt;k)&amp;&amp;(j!=3)	false</a:t>
            </a:r>
          </a:p>
        </p:txBody>
      </p:sp>
    </p:spTree>
    <p:extLst>
      <p:ext uri="{BB962C8B-B14F-4D97-AF65-F5344CB8AC3E}">
        <p14:creationId xmlns:p14="http://schemas.microsoft.com/office/powerpoint/2010/main" val="15118215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Logical Operator – NOT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2132856"/>
            <a:ext cx="6912768" cy="1296144"/>
          </a:xfrm>
        </p:spPr>
        <p:txBody>
          <a:bodyPr/>
          <a:lstStyle/>
          <a:p>
            <a:r>
              <a:rPr lang="en-US" altLang="zh-HK" dirty="0" smtClean="0"/>
              <a:t>A unary operator that negates the value of a boolean expression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3" y="4032840"/>
            <a:ext cx="2663775" cy="36933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exp1		</a:t>
            </a:r>
            <a:r>
              <a:rPr lang="en-US" altLang="zh-TW" sz="1800" b="1" dirty="0" smtClean="0">
                <a:solidFill>
                  <a:srgbClr val="7030A0"/>
                </a:solidFill>
                <a:latin typeface="Tahoma" pitchFamily="34" charset="0"/>
                <a:ea typeface="新細明體" pitchFamily="18" charset="-120"/>
              </a:rPr>
              <a:t>!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0113" y="3538076"/>
            <a:ext cx="6039767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j=3, k=4, m=4, n=5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00113" y="4468842"/>
            <a:ext cx="2663775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true	false</a:t>
            </a:r>
            <a:endParaRPr lang="en-US" altLang="zh-TW" sz="1800" b="1" dirty="0" smtClean="0">
              <a:solidFill>
                <a:srgbClr val="FF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00113" y="4888974"/>
            <a:ext cx="2663775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false	true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07904" y="4032840"/>
            <a:ext cx="3231976" cy="36933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b="1" dirty="0" smtClean="0">
                <a:solidFill>
                  <a:srgbClr val="7030A0"/>
                </a:solidFill>
                <a:latin typeface="Tahoma" pitchFamily="34" charset="0"/>
                <a:ea typeface="新細明體" pitchFamily="18" charset="-120"/>
              </a:rPr>
              <a:t>!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exp1		Result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707904" y="4468842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!(j==3)		false</a:t>
            </a:r>
            <a:endParaRPr lang="en-US" altLang="zh-TW" sz="1800" b="1" dirty="0" smtClean="0">
              <a:solidFill>
                <a:srgbClr val="FF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707904" y="4888974"/>
            <a:ext cx="3231976" cy="369332"/>
          </a:xfrm>
          <a:prstGeom prst="rect">
            <a:avLst/>
          </a:prstGeom>
          <a:solidFill>
            <a:srgbClr val="99FF99">
              <a:alpha val="50000"/>
            </a:srgbClr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533400" eaLnBrk="1" hangingPunct="1"/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!(k==5)		true</a:t>
            </a:r>
          </a:p>
        </p:txBody>
      </p:sp>
    </p:spTree>
    <p:extLst>
      <p:ext uri="{BB962C8B-B14F-4D97-AF65-F5344CB8AC3E}">
        <p14:creationId xmlns:p14="http://schemas.microsoft.com/office/powerpoint/2010/main" val="4203485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839272" cy="533400"/>
          </a:xfrm>
        </p:spPr>
        <p:txBody>
          <a:bodyPr/>
          <a:lstStyle/>
          <a:p>
            <a:r>
              <a:rPr lang="en-US" altLang="zh-HK" dirty="0" smtClean="0"/>
              <a:t>Operator Precedence Again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50" y="1523421"/>
            <a:ext cx="5632708" cy="463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828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The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-statement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8647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 w="25400">
          <a:solidFill>
            <a:schemeClr val="bg2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7944</TotalTime>
  <Words>1573</Words>
  <Application>Microsoft Office PowerPoint</Application>
  <PresentationFormat>如螢幕大小 (4:3)</PresentationFormat>
  <Paragraphs>607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Presentation on brainstorming</vt:lpstr>
      <vt:lpstr>3.1 Selection Structures</vt:lpstr>
      <vt:lpstr>The Structure Theorem</vt:lpstr>
      <vt:lpstr>PowerPoint 簡報</vt:lpstr>
      <vt:lpstr>Relational Operators</vt:lpstr>
      <vt:lpstr>Logical Operator – AND </vt:lpstr>
      <vt:lpstr>Logical Operator – OR</vt:lpstr>
      <vt:lpstr>Logical Operator – NOT</vt:lpstr>
      <vt:lpstr>Operator Precedence Again</vt:lpstr>
      <vt:lpstr>PowerPoint 簡報</vt:lpstr>
      <vt:lpstr>The Simple if statement</vt:lpstr>
      <vt:lpstr>Simple if Example</vt:lpstr>
      <vt:lpstr>Simple if Again</vt:lpstr>
      <vt:lpstr>The if-else statement</vt:lpstr>
      <vt:lpstr>if-else Example</vt:lpstr>
      <vt:lpstr>if-else Again</vt:lpstr>
      <vt:lpstr>Nested if</vt:lpstr>
      <vt:lpstr>Nested if Example</vt:lpstr>
      <vt:lpstr>PowerPoint 簡報</vt:lpstr>
      <vt:lpstr>PowerPoint 簡報</vt:lpstr>
      <vt:lpstr>PowerPoint 簡報</vt:lpstr>
      <vt:lpstr>Deeply nested if</vt:lpstr>
      <vt:lpstr>Conditional Operator ?:</vt:lpstr>
      <vt:lpstr>Further ?: example</vt:lpstr>
      <vt:lpstr>PowerPoint 簡報</vt:lpstr>
      <vt:lpstr>The switch statement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501</cp:revision>
  <cp:lastPrinted>2014-09-13T06:52:50Z</cp:lastPrinted>
  <dcterms:created xsi:type="dcterms:W3CDTF">2011-07-30T12:14:45Z</dcterms:created>
  <dcterms:modified xsi:type="dcterms:W3CDTF">2014-09-29T16:42:10Z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