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9" r:id="rId2"/>
    <p:sldId id="485" r:id="rId3"/>
    <p:sldId id="499" r:id="rId4"/>
    <p:sldId id="486" r:id="rId5"/>
    <p:sldId id="487" r:id="rId6"/>
    <p:sldId id="520" r:id="rId7"/>
    <p:sldId id="522" r:id="rId8"/>
    <p:sldId id="523" r:id="rId9"/>
    <p:sldId id="524" r:id="rId10"/>
    <p:sldId id="526" r:id="rId11"/>
    <p:sldId id="527" r:id="rId12"/>
    <p:sldId id="528" r:id="rId13"/>
    <p:sldId id="529" r:id="rId14"/>
    <p:sldId id="530" r:id="rId15"/>
    <p:sldId id="531" r:id="rId16"/>
    <p:sldId id="532" r:id="rId17"/>
    <p:sldId id="534" r:id="rId18"/>
    <p:sldId id="535" r:id="rId19"/>
    <p:sldId id="536" r:id="rId20"/>
    <p:sldId id="540" r:id="rId21"/>
    <p:sldId id="539" r:id="rId22"/>
    <p:sldId id="537" r:id="rId23"/>
    <p:sldId id="538" r:id="rId24"/>
    <p:sldId id="541" r:id="rId25"/>
    <p:sldId id="295" r:id="rId26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  <a:srgbClr val="FFCCCC"/>
    <a:srgbClr val="CCFFCC"/>
    <a:srgbClr val="99FF99"/>
    <a:srgbClr val="99FF66"/>
    <a:srgbClr val="FFFFFF"/>
    <a:srgbClr val="F8AB20"/>
    <a:srgbClr val="CCFFF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78" autoAdjust="0"/>
    <p:restoredTop sz="94620" autoAdjust="0"/>
  </p:normalViewPr>
  <p:slideViewPr>
    <p:cSldViewPr>
      <p:cViewPr varScale="1">
        <p:scale>
          <a:sx n="91" d="100"/>
          <a:sy n="91" d="100"/>
        </p:scale>
        <p:origin x="-9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8088"/>
    </p:cViewPr>
  </p:sorterViewPr>
  <p:notesViewPr>
    <p:cSldViewPr>
      <p:cViewPr varScale="1">
        <p:scale>
          <a:sx n="77" d="100"/>
          <a:sy n="77" d="100"/>
        </p:scale>
        <p:origin x="-207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430" y="0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493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430" y="9432493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fld id="{39D6FB95-8BF6-42F9-9C36-FE9202468C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3288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430" y="0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632" y="4716247"/>
            <a:ext cx="4986412" cy="446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82" tIns="46692" rIns="93382" bIns="46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493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430" y="9432493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81025FE0-5053-40FF-B8DB-7B53C492A7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0623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r">
              <a:lnSpc>
                <a:spcPct val="100000"/>
              </a:lnSpc>
              <a:defRPr sz="3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29997" dir="5400000" sy="-100000" algn="bl" rotWithShape="0"/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altLang="zh-TW" dirty="0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ln w="12700"/>
        </p:spPr>
        <p:txBody>
          <a:bodyPr lIns="91440" tIns="0" rIns="91440" bIns="0" anchor="ctr"/>
          <a:lstStyle>
            <a:lvl1pPr marL="0" indent="0" algn="r">
              <a:spcBef>
                <a:spcPct val="0"/>
              </a:spcBef>
              <a:buClrTx/>
              <a:buFontTx/>
              <a:buNone/>
              <a:defRPr sz="2000"/>
            </a:lvl1pPr>
          </a:lstStyle>
          <a:p>
            <a:r>
              <a:rPr lang="zh-TW" altLang="en-US" dirty="0" smtClean="0"/>
              <a:t>按一下以編輯母片副標題樣式</a:t>
            </a:r>
            <a:endParaRPr lang="en-US" altLang="zh-TW" dirty="0"/>
          </a:p>
        </p:txBody>
      </p:sp>
      <p:sp>
        <p:nvSpPr>
          <p:cNvPr id="3102" name="Rectangle 30"/>
          <p:cNvSpPr>
            <a:spLocks noGrp="1" noChangeArrowheads="1"/>
          </p:cNvSpPr>
          <p:nvPr>
            <p:ph type="ftr" sz="quarter" idx="3"/>
          </p:nvPr>
        </p:nvSpPr>
        <p:spPr>
          <a:xfrm>
            <a:off x="971600" y="6248400"/>
            <a:ext cx="6496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3103" name="Rectangle 3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2C97731-158F-49E0-A5ED-003ECE74E43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B246E-3960-49AD-9113-664C8DBFD5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3E76B-03B1-410B-A5F5-0EEDAB0B08E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32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4340696"/>
          </a:xfrm>
        </p:spPr>
        <p:txBody>
          <a:bodyPr/>
          <a:lstStyle>
            <a:lvl1pPr>
              <a:spcBef>
                <a:spcPts val="1200"/>
              </a:spcBef>
              <a:buSzPct val="140000"/>
              <a:buFontTx/>
              <a:buBlip>
                <a:blip r:embed="rId2"/>
              </a:buBlip>
              <a:defRPr sz="2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1200"/>
              </a:spcBef>
              <a:defRPr sz="2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1200"/>
              </a:spcBef>
              <a:defRPr sz="1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600"/>
              </a:spcBef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600"/>
              </a:spcBef>
              <a:defRPr sz="1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324036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E71CC-1411-4F60-B2D9-00EA26C20D7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EA109-1BFF-4C89-8FFF-CFCDD02F23B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99836-16A1-45E9-B469-8D88B11D363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95C13-7FEC-4D46-853B-2FB2A530124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9B046-BF8A-44EB-B17F-3328D778310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6568008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(C) VTC, Prepared by sm-lau@vtc.edu.hk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94EC-11C1-42CB-9295-13A06D77317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2E0E3-4501-478B-A145-40FAF8E9F93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9932B-6A8C-4BA8-B3B4-DCA8FF70D45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fld id="{9762AC32-42AE-4F9F-872D-376377B5BBB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1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899592" y="1371600"/>
            <a:ext cx="6949008" cy="19050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3.2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Repetition Structures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352800"/>
            <a:ext cx="6877000" cy="724272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ITP3914 – </a:t>
            </a:r>
            <a:r>
              <a:rPr lang="en-US" altLang="zh-TW" dirty="0">
                <a:ea typeface="新細明體" charset="-120"/>
              </a:rPr>
              <a:t>Programming</a:t>
            </a:r>
          </a:p>
          <a:p>
            <a:pPr>
              <a:spcBef>
                <a:spcPts val="600"/>
              </a:spcBef>
            </a:pPr>
            <a:r>
              <a:rPr lang="en-US" altLang="zh-TW" sz="1800" dirty="0">
                <a:ea typeface="新細明體" charset="-120"/>
              </a:rPr>
              <a:t>Part </a:t>
            </a:r>
            <a:r>
              <a:rPr lang="en-US" altLang="zh-TW" sz="1800" dirty="0" smtClean="0">
                <a:ea typeface="新細明體" charset="-120"/>
              </a:rPr>
              <a:t>3 </a:t>
            </a:r>
            <a:r>
              <a:rPr lang="en-US" altLang="zh-TW" sz="1800" dirty="0">
                <a:ea typeface="新細明體" charset="-120"/>
              </a:rPr>
              <a:t>– </a:t>
            </a:r>
            <a:r>
              <a:rPr lang="en-US" altLang="zh-TW" sz="1800" dirty="0" smtClean="0">
                <a:ea typeface="新細明體" charset="-120"/>
              </a:rPr>
              <a:t>Basic Program Structures</a:t>
            </a:r>
            <a:endParaRPr lang="en-US" altLang="zh-TW" sz="1800" dirty="0">
              <a:ea typeface="新細明體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97731-158F-49E0-A5ED-003ECE74E439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dirty="0" smtClean="0"/>
              <a:t>(C) VTC, IVE</a:t>
            </a:r>
            <a:endParaRPr lang="en-US" altLang="zh-TW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HK" dirty="0"/>
              <a:t>-loop Pitfalls 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2180456"/>
          </a:xfrm>
        </p:spPr>
        <p:txBody>
          <a:bodyPr/>
          <a:lstStyle/>
          <a:p>
            <a:r>
              <a:rPr lang="en-US" altLang="zh-HK" dirty="0" smtClean="0">
                <a:solidFill>
                  <a:srgbClr val="0000CC"/>
                </a:solidFill>
              </a:rPr>
              <a:t>Infinite Loops </a:t>
            </a:r>
            <a:r>
              <a:rPr lang="en-US" altLang="zh-HK" dirty="0" smtClean="0"/>
              <a:t>– Loops that will never terminate because the </a:t>
            </a:r>
            <a:r>
              <a:rPr lang="en-US" altLang="zh-HK" dirty="0" err="1" smtClean="0"/>
              <a:t>boolean</a:t>
            </a:r>
            <a:r>
              <a:rPr lang="en-US" altLang="zh-HK" dirty="0" smtClean="0"/>
              <a:t> expression will never become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zh-HK" dirty="0" smtClean="0"/>
              <a:t>. 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99592" y="2996952"/>
            <a:ext cx="3959919" cy="1354217"/>
          </a:xfrm>
          <a:prstGeom prst="rect">
            <a:avLst/>
          </a:prstGeom>
          <a:solidFill>
            <a:srgbClr val="FFFF00"/>
          </a:solidFill>
          <a:ln w="12700">
            <a:solidFill>
              <a:srgbClr val="FF9900"/>
            </a:solidFill>
            <a:miter lim="800000"/>
            <a:headEnd/>
            <a:tailEnd/>
          </a:ln>
          <a:effectLst>
            <a:outerShdw blurRad="50800" dist="38100" dir="8100000" sx="101000" sy="101000" algn="tr" rotWithShape="0">
              <a:schemeClr val="bg2">
                <a:lumMod val="50000"/>
                <a:lumOff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457200" eaLnBrk="1" hangingPunct="1"/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product=0;</a:t>
            </a:r>
          </a:p>
          <a:p>
            <a:pPr defTabSz="457200" eaLnBrk="1" hangingPunct="1">
              <a:spcBef>
                <a:spcPts val="1200"/>
              </a:spcBef>
            </a:pP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while ( product &lt; 5000 ) {</a:t>
            </a:r>
          </a:p>
          <a:p>
            <a:pPr defTabSz="457200" eaLnBrk="1" hangingPunct="1"/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	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product *= 5;</a:t>
            </a:r>
          </a:p>
          <a:p>
            <a:pPr defTabSz="457200" eaLnBrk="1" hangingPunct="1"/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}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	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99592" y="4535150"/>
            <a:ext cx="3959919" cy="1354217"/>
          </a:xfrm>
          <a:prstGeom prst="rect">
            <a:avLst/>
          </a:prstGeom>
          <a:solidFill>
            <a:srgbClr val="FFFF00"/>
          </a:solidFill>
          <a:ln w="12700">
            <a:solidFill>
              <a:srgbClr val="FF9900"/>
            </a:solidFill>
            <a:miter lim="800000"/>
            <a:headEnd/>
            <a:tailEnd/>
          </a:ln>
          <a:effectLst>
            <a:outerShdw blurRad="50800" dist="38100" dir="8100000" sx="101000" sy="101000" algn="tr" rotWithShape="0">
              <a:schemeClr val="bg2">
                <a:lumMod val="50000"/>
                <a:lumOff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457200" eaLnBrk="1" hangingPunct="1"/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count=1;</a:t>
            </a:r>
          </a:p>
          <a:p>
            <a:pPr defTabSz="457200" eaLnBrk="1" hangingPunct="1">
              <a:spcBef>
                <a:spcPts val="1200"/>
              </a:spcBef>
            </a:pP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while ( count != 10 ) {</a:t>
            </a:r>
          </a:p>
          <a:p>
            <a:pPr defTabSz="457200" eaLnBrk="1" hangingPunct="1"/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	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count += 2;</a:t>
            </a:r>
          </a:p>
          <a:p>
            <a:pPr defTabSz="457200" eaLnBrk="1" hangingPunct="1"/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}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	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88129" y="4535150"/>
            <a:ext cx="59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06600"/>
                </a:solidFill>
                <a:latin typeface="Arial Narrow" pitchFamily="34" charset="0"/>
              </a:defRPr>
            </a:lvl1pPr>
          </a:lstStyle>
          <a:p>
            <a:r>
              <a:rPr lang="zh-HK" altLang="en-US" dirty="0">
                <a:sym typeface="Wingdings"/>
              </a:rPr>
              <a:t></a:t>
            </a:r>
            <a:endParaRPr lang="zh-HK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88129" y="2996952"/>
            <a:ext cx="59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K" altLang="en-US" sz="3600" dirty="0" smtClean="0">
                <a:solidFill>
                  <a:srgbClr val="006600"/>
                </a:solidFill>
                <a:latin typeface="Arial Narrow" pitchFamily="34" charset="0"/>
                <a:sym typeface="Wingdings"/>
              </a:rPr>
              <a:t></a:t>
            </a:r>
            <a:endParaRPr lang="zh-HK" altLang="en-US" sz="3600" dirty="0" smtClean="0">
              <a:solidFill>
                <a:srgbClr val="006600"/>
              </a:solidFill>
              <a:latin typeface="Arial Narrow" pitchFamily="34" charset="0"/>
            </a:endParaRPr>
          </a:p>
        </p:txBody>
      </p:sp>
      <p:sp>
        <p:nvSpPr>
          <p:cNvPr id="14" name="向左箭號圖說文字 13"/>
          <p:cNvSpPr/>
          <p:nvPr/>
        </p:nvSpPr>
        <p:spPr bwMode="auto">
          <a:xfrm>
            <a:off x="4851472" y="3285527"/>
            <a:ext cx="2960888" cy="777065"/>
          </a:xfrm>
          <a:prstGeom prst="leftArrowCallout">
            <a:avLst>
              <a:gd name="adj1" fmla="val 25000"/>
              <a:gd name="adj2" fmla="val 25000"/>
              <a:gd name="adj3" fmla="val 32355"/>
              <a:gd name="adj4" fmla="val 78031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20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 is always 0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6" name="向左箭號圖說文字 15"/>
          <p:cNvSpPr/>
          <p:nvPr/>
        </p:nvSpPr>
        <p:spPr bwMode="auto">
          <a:xfrm>
            <a:off x="4851473" y="4823725"/>
            <a:ext cx="2960887" cy="777065"/>
          </a:xfrm>
          <a:prstGeom prst="leftArrowCallout">
            <a:avLst>
              <a:gd name="adj1" fmla="val 25000"/>
              <a:gd name="adj2" fmla="val 25000"/>
              <a:gd name="adj3" fmla="val 32355"/>
              <a:gd name="adj4" fmla="val 78031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20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 goes as: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1,</a:t>
            </a:r>
            <a:r>
              <a:rPr kumimoji="0" lang="en-US" altLang="zh-HK" sz="20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3, 5, 7, 9, 11, …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9066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You fix it!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1100336"/>
          </a:xfrm>
        </p:spPr>
        <p:txBody>
          <a:bodyPr/>
          <a:lstStyle/>
          <a:p>
            <a:r>
              <a:rPr lang="en-US" altLang="zh-HK" dirty="0" smtClean="0"/>
              <a:t>Fix the logic error in the loop below. </a:t>
            </a:r>
          </a:p>
          <a:p>
            <a:r>
              <a:rPr lang="en-US" altLang="zh-HK" dirty="0" smtClean="0"/>
              <a:t>The goal is to </a:t>
            </a:r>
            <a:r>
              <a:rPr lang="en-US" altLang="zh-HK" dirty="0" smtClean="0">
                <a:solidFill>
                  <a:srgbClr val="0000CC"/>
                </a:solidFill>
              </a:rPr>
              <a:t>execute the loop body 10 times</a:t>
            </a:r>
            <a:r>
              <a:rPr lang="en-US" altLang="zh-HK" dirty="0" smtClean="0"/>
              <a:t>. 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99592" y="2996952"/>
            <a:ext cx="3959919" cy="1354217"/>
          </a:xfrm>
          <a:prstGeom prst="rect">
            <a:avLst/>
          </a:prstGeom>
          <a:solidFill>
            <a:srgbClr val="FFFF00"/>
          </a:solidFill>
          <a:ln w="12700">
            <a:solidFill>
              <a:srgbClr val="FF9900"/>
            </a:solidFill>
            <a:miter lim="800000"/>
            <a:headEnd/>
            <a:tailEnd/>
          </a:ln>
          <a:effectLst>
            <a:outerShdw blurRad="50800" dist="38100" dir="8100000" sx="101000" sy="101000" algn="tr" rotWithShape="0">
              <a:schemeClr val="bg2">
                <a:lumMod val="50000"/>
                <a:lumOff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457200" eaLnBrk="1" hangingPunct="1"/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count=1;</a:t>
            </a:r>
          </a:p>
          <a:p>
            <a:pPr defTabSz="457200" eaLnBrk="1" hangingPunct="1">
              <a:spcBef>
                <a:spcPts val="1200"/>
              </a:spcBef>
            </a:pP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while ( count &lt; 10 ) {</a:t>
            </a:r>
          </a:p>
          <a:p>
            <a:pPr defTabSz="457200" eaLnBrk="1" hangingPunct="1"/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	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count++;</a:t>
            </a:r>
          </a:p>
          <a:p>
            <a:pPr defTabSz="457200" eaLnBrk="1" hangingPunct="1"/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}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	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99592" y="4535150"/>
            <a:ext cx="3959919" cy="1354217"/>
          </a:xfrm>
          <a:prstGeom prst="rect">
            <a:avLst/>
          </a:prstGeom>
          <a:solidFill>
            <a:srgbClr val="FFFF00"/>
          </a:solidFill>
          <a:ln w="12700">
            <a:solidFill>
              <a:srgbClr val="FF9900"/>
            </a:solidFill>
            <a:miter lim="800000"/>
            <a:headEnd/>
            <a:tailEnd/>
          </a:ln>
          <a:effectLst>
            <a:outerShdw blurRad="50800" dist="38100" dir="8100000" sx="101000" sy="101000" algn="tr" rotWithShape="0">
              <a:schemeClr val="bg2">
                <a:lumMod val="50000"/>
                <a:lumOff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457200" eaLnBrk="1" hangingPunct="1"/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count=0;</a:t>
            </a:r>
          </a:p>
          <a:p>
            <a:pPr defTabSz="457200" eaLnBrk="1" hangingPunct="1">
              <a:spcBef>
                <a:spcPts val="1200"/>
              </a:spcBef>
            </a:pP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while ( count &lt; 9 ) {</a:t>
            </a:r>
          </a:p>
          <a:p>
            <a:pPr defTabSz="457200" eaLnBrk="1" hangingPunct="1"/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	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count++;</a:t>
            </a:r>
          </a:p>
          <a:p>
            <a:pPr defTabSz="457200" eaLnBrk="1" hangingPunct="1"/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}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	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88129" y="4535150"/>
            <a:ext cx="59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06600"/>
                </a:solidFill>
                <a:latin typeface="Arial Narrow" pitchFamily="34" charset="0"/>
              </a:defRPr>
            </a:lvl1pPr>
          </a:lstStyle>
          <a:p>
            <a:r>
              <a:rPr lang="zh-HK" altLang="en-US" dirty="0">
                <a:sym typeface="Wingdings"/>
              </a:rPr>
              <a:t></a:t>
            </a:r>
            <a:endParaRPr lang="zh-HK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88129" y="2996952"/>
            <a:ext cx="59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K" altLang="en-US" sz="3600" dirty="0" smtClean="0">
                <a:solidFill>
                  <a:srgbClr val="006600"/>
                </a:solidFill>
                <a:latin typeface="Arial Narrow" pitchFamily="34" charset="0"/>
                <a:sym typeface="Wingdings"/>
              </a:rPr>
              <a:t></a:t>
            </a:r>
            <a:endParaRPr lang="zh-HK" altLang="en-US" sz="3600" dirty="0" smtClean="0">
              <a:solidFill>
                <a:srgbClr val="0066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614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1835696" y="3366000"/>
            <a:ext cx="5184576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Part 2 – The </a:t>
            </a:r>
            <a:r>
              <a:rPr lang="en-US" altLang="zh-TW" dirty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do-</a:t>
            </a: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 statement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01082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3333" y1="48000" x2="53333" y2="48000"/>
                        <a14:backgroundMark x1="40000" y1="30667" x2="40000" y2="30667"/>
                        <a14:backgroundMark x1="49333" y1="49778" x2="49333" y2="49778"/>
                        <a14:backgroundMark x1="63111" y1="60000" x2="63111" y2="60000"/>
                        <a14:backgroundMark x1="46222" y1="62667" x2="46222" y2="62667"/>
                        <a14:backgroundMark x1="15111" y1="89333" x2="15111" y2="89333"/>
                        <a14:backgroundMark x1="14667" y1="95556" x2="14667" y2="95556"/>
                        <a14:backgroundMark x1="10222" y1="44444" x2="10222" y2="44444"/>
                        <a14:backgroundMark x1="13333" y1="12000" x2="13333" y2="12000"/>
                        <a14:backgroundMark x1="82667" y1="9333" x2="82667" y2="9333"/>
                        <a14:backgroundMark x1="94222" y1="11556" x2="94222" y2="11556"/>
                        <a14:backgroundMark x1="94667" y1="20000" x2="94667" y2="20000"/>
                        <a14:backgroundMark x1="95556" y1="86667" x2="95556" y2="86667"/>
                        <a14:backgroundMark x1="83111" y1="93333" x2="83111" y2="93333"/>
                        <a14:backgroundMark x1="91556" y1="95556" x2="91556" y2="9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85588">
            <a:off x="6855014" y="2173475"/>
            <a:ext cx="1116544" cy="111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The </a:t>
            </a:r>
            <a:r>
              <a:rPr lang="en-US" altLang="zh-HK" dirty="0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dirty="0" smtClean="0"/>
              <a:t>loop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752600"/>
            <a:ext cx="4968552" cy="3188568"/>
          </a:xfrm>
        </p:spPr>
        <p:txBody>
          <a:bodyPr/>
          <a:lstStyle/>
          <a:p>
            <a:r>
              <a:rPr lang="en-US" altLang="zh-HK" sz="2000" dirty="0" smtClean="0"/>
              <a:t>The 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altLang="zh-HK" sz="2000" dirty="0" smtClean="0"/>
              <a:t> loop is similar to the 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zh-HK" sz="2000" dirty="0" smtClean="0"/>
              <a:t>loop except that the 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loop-body</a:t>
            </a:r>
            <a:r>
              <a:rPr lang="en-US" altLang="zh-HK" sz="2000" dirty="0" smtClean="0"/>
              <a:t> is executed once before checking the </a:t>
            </a:r>
            <a:r>
              <a:rPr lang="en-US" altLang="zh-HK" sz="2000" dirty="0" err="1" smtClean="0"/>
              <a:t>boolean</a:t>
            </a:r>
            <a:r>
              <a:rPr lang="en-US" altLang="zh-HK" sz="2000" dirty="0" smtClean="0"/>
              <a:t> 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zh-HK" sz="2000" dirty="0" smtClean="0"/>
              <a:t>. 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704256" y="3641394"/>
            <a:ext cx="3096344" cy="1508105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720725"/>
            <a:r>
              <a:rPr lang="en-US" altLang="zh-TW" dirty="0" smtClean="0"/>
              <a:t>do {</a:t>
            </a:r>
          </a:p>
          <a:p>
            <a:pPr algn="l" defTabSz="720725"/>
            <a:r>
              <a:rPr lang="en-US" altLang="zh-TW" dirty="0" smtClean="0"/>
              <a:t>	</a:t>
            </a:r>
            <a:r>
              <a:rPr lang="en-US" altLang="zh-TW" dirty="0" err="1" smtClean="0">
                <a:solidFill>
                  <a:srgbClr val="7030A0"/>
                </a:solidFill>
              </a:rPr>
              <a:t>loop_body</a:t>
            </a:r>
            <a:r>
              <a:rPr lang="en-US" altLang="zh-TW" dirty="0" smtClean="0"/>
              <a:t>;</a:t>
            </a:r>
          </a:p>
          <a:p>
            <a:pPr algn="l" defTabSz="720725"/>
            <a:r>
              <a:rPr lang="en-US" altLang="zh-TW" dirty="0" smtClean="0"/>
              <a:t>} while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condition</a:t>
            </a:r>
            <a:r>
              <a:rPr lang="en-US" altLang="zh-TW" dirty="0"/>
              <a:t>) 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pPr algn="l"/>
            <a:r>
              <a:rPr lang="en-US" altLang="zh-TW" dirty="0" err="1" smtClean="0">
                <a:solidFill>
                  <a:srgbClr val="006600"/>
                </a:solidFill>
              </a:rPr>
              <a:t>next_statement</a:t>
            </a:r>
            <a:r>
              <a:rPr lang="en-US" altLang="zh-TW" dirty="0" smtClean="0">
                <a:solidFill>
                  <a:srgbClr val="006600"/>
                </a:solidFill>
              </a:rPr>
              <a:t>;</a:t>
            </a:r>
            <a:endParaRPr lang="en-US" altLang="zh-TW" dirty="0">
              <a:solidFill>
                <a:srgbClr val="006600"/>
              </a:solidFill>
            </a:endParaRPr>
          </a:p>
        </p:txBody>
      </p:sp>
      <p:sp>
        <p:nvSpPr>
          <p:cNvPr id="7" name="菱形 6"/>
          <p:cNvSpPr/>
          <p:nvPr/>
        </p:nvSpPr>
        <p:spPr bwMode="auto">
          <a:xfrm>
            <a:off x="5436096" y="3212976"/>
            <a:ext cx="2448272" cy="936104"/>
          </a:xfrm>
          <a:prstGeom prst="diamond">
            <a:avLst/>
          </a:prstGeom>
          <a:solidFill>
            <a:srgbClr val="F8AB20">
              <a:alpha val="80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600" dirty="0" smtClean="0">
                <a:solidFill>
                  <a:schemeClr val="bg2"/>
                </a:solidFill>
                <a:latin typeface="Arial" charset="0"/>
              </a:rPr>
              <a:t>boolean condition</a:t>
            </a: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48165" y="1509900"/>
            <a:ext cx="1224136" cy="545133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1600" dirty="0" err="1" smtClean="0">
                <a:solidFill>
                  <a:schemeClr val="bg2"/>
                </a:solidFill>
                <a:latin typeface="Arial" charset="0"/>
              </a:rPr>
              <a:t>loop_body</a:t>
            </a:r>
            <a:endParaRPr lang="zh-HK" altLang="en-US" sz="16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832141" y="5445224"/>
            <a:ext cx="1656184" cy="543600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1600" dirty="0" err="1" smtClean="0">
                <a:solidFill>
                  <a:schemeClr val="bg2"/>
                </a:solidFill>
                <a:latin typeface="Arial" charset="0"/>
              </a:rPr>
              <a:t>next_statement</a:t>
            </a:r>
            <a:endParaRPr lang="zh-HK" altLang="en-US" sz="1600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>
            <a:off x="6660232" y="789820"/>
            <a:ext cx="0" cy="720080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 bwMode="auto">
          <a:xfrm>
            <a:off x="6480739" y="4725144"/>
            <a:ext cx="358987" cy="358987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15" name="直線單箭頭接點 14"/>
          <p:cNvCxnSpPr>
            <a:stCxn id="7" idx="2"/>
            <a:endCxn id="14" idx="0"/>
          </p:cNvCxnSpPr>
          <p:nvPr/>
        </p:nvCxnSpPr>
        <p:spPr bwMode="auto">
          <a:xfrm>
            <a:off x="6660232" y="4149080"/>
            <a:ext cx="1" cy="576064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7" idx="3"/>
            <a:endCxn id="10" idx="3"/>
          </p:cNvCxnSpPr>
          <p:nvPr/>
        </p:nvCxnSpPr>
        <p:spPr bwMode="auto">
          <a:xfrm flipH="1" flipV="1">
            <a:off x="7272301" y="1782467"/>
            <a:ext cx="612067" cy="1898561"/>
          </a:xfrm>
          <a:prstGeom prst="bentConnector3">
            <a:avLst>
              <a:gd name="adj1" fmla="val -37349"/>
            </a:avLst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 bwMode="auto">
          <a:xfrm flipH="1">
            <a:off x="6660232" y="5084131"/>
            <a:ext cx="1" cy="361093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6677630" y="4177969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zh-HK" altLang="en-US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736630" y="3810526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HK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zh-HK" altLang="en-US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直線單箭頭接點 48"/>
          <p:cNvCxnSpPr>
            <a:stCxn id="11" idx="2"/>
          </p:cNvCxnSpPr>
          <p:nvPr/>
        </p:nvCxnSpPr>
        <p:spPr bwMode="auto">
          <a:xfrm>
            <a:off x="6660233" y="5988824"/>
            <a:ext cx="0" cy="464512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3333" y1="48000" x2="53333" y2="48000"/>
                        <a14:backgroundMark x1="40000" y1="30667" x2="40000" y2="30667"/>
                        <a14:backgroundMark x1="49333" y1="49778" x2="49333" y2="49778"/>
                        <a14:backgroundMark x1="63111" y1="60000" x2="63111" y2="60000"/>
                        <a14:backgroundMark x1="46222" y1="62667" x2="46222" y2="62667"/>
                        <a14:backgroundMark x1="15111" y1="89333" x2="15111" y2="89333"/>
                        <a14:backgroundMark x1="14667" y1="95556" x2="14667" y2="95556"/>
                        <a14:backgroundMark x1="10222" y1="44444" x2="10222" y2="44444"/>
                        <a14:backgroundMark x1="13333" y1="12000" x2="13333" y2="12000"/>
                        <a14:backgroundMark x1="82667" y1="9333" x2="82667" y2="9333"/>
                        <a14:backgroundMark x1="94222" y1="11556" x2="94222" y2="11556"/>
                        <a14:backgroundMark x1="94667" y1="20000" x2="94667" y2="20000"/>
                        <a14:backgroundMark x1="95556" y1="86667" x2="95556" y2="86667"/>
                        <a14:backgroundMark x1="83111" y1="93333" x2="83111" y2="93333"/>
                        <a14:backgroundMark x1="91556" y1="95556" x2="91556" y2="9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85588">
            <a:off x="1461559" y="3973507"/>
            <a:ext cx="485394" cy="485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直線單箭頭接點 23"/>
          <p:cNvCxnSpPr>
            <a:stCxn id="10" idx="2"/>
            <a:endCxn id="7" idx="0"/>
          </p:cNvCxnSpPr>
          <p:nvPr/>
        </p:nvCxnSpPr>
        <p:spPr bwMode="auto">
          <a:xfrm flipH="1">
            <a:off x="6660232" y="2055033"/>
            <a:ext cx="1" cy="1157943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6168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1520" y="692696"/>
            <a:ext cx="5575844" cy="5976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no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import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java.util</a:t>
            </a:r>
            <a:r>
              <a:rPr lang="en-US" altLang="zh-TW" sz="1800" kern="0" dirty="0">
                <a:solidFill>
                  <a:srgbClr val="000000"/>
                </a:solidFill>
              </a:rPr>
              <a:t>.*;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public </a:t>
            </a:r>
            <a:r>
              <a:rPr lang="en-US" altLang="zh-TW" sz="1800" kern="0" dirty="0">
                <a:solidFill>
                  <a:srgbClr val="000000"/>
                </a:solidFill>
              </a:rPr>
              <a:t>class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DoWhileEg</a:t>
            </a:r>
            <a:r>
              <a:rPr lang="en-US" altLang="zh-TW" sz="1800" kern="0" dirty="0">
                <a:solidFill>
                  <a:srgbClr val="000000"/>
                </a:solidFill>
              </a:rPr>
              <a:t> {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public static void main(String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[ ]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args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) {</a:t>
            </a: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Scanner keyboard = new Scanner(System.in);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int</a:t>
            </a: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i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=0</a:t>
            </a:r>
            <a:r>
              <a:rPr lang="en-US" altLang="zh-TW" sz="1800" kern="0" dirty="0">
                <a:solidFill>
                  <a:srgbClr val="000000"/>
                </a:solidFill>
              </a:rPr>
              <a:t>, n, value, sum=0;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</a:t>
            </a:r>
            <a:r>
              <a:rPr lang="en-US" altLang="zh-TW" sz="1800" kern="0" dirty="0">
                <a:solidFill>
                  <a:srgbClr val="000000"/>
                </a:solidFill>
              </a:rPr>
              <a:t>("How many? ");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n =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keyboard.nextInt</a:t>
            </a:r>
            <a:r>
              <a:rPr lang="en-US" altLang="zh-TW" sz="1800" kern="0" dirty="0">
                <a:solidFill>
                  <a:srgbClr val="000000"/>
                </a:solidFill>
              </a:rPr>
              <a:t>();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b="1" kern="0" dirty="0">
                <a:solidFill>
                  <a:srgbClr val="000000"/>
                </a:solidFill>
              </a:rPr>
              <a:t>		do {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</a:t>
            </a:r>
            <a:r>
              <a:rPr lang="en-US" altLang="zh-TW" sz="1800" kern="0" dirty="0">
                <a:solidFill>
                  <a:srgbClr val="000000"/>
                </a:solidFill>
              </a:rPr>
              <a:t>("value? ");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	value =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keyboard.nextInt</a:t>
            </a:r>
            <a:r>
              <a:rPr lang="en-US" altLang="zh-TW" sz="1800" kern="0" dirty="0">
                <a:solidFill>
                  <a:srgbClr val="000000"/>
                </a:solidFill>
              </a:rPr>
              <a:t>();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	sum += value;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	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i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++;</a:t>
            </a: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b="1" kern="0" dirty="0">
                <a:solidFill>
                  <a:srgbClr val="000000"/>
                </a:solidFill>
              </a:rPr>
              <a:t>		} while </a:t>
            </a:r>
            <a:r>
              <a:rPr lang="en-US" altLang="zh-TW" sz="1800" b="1" kern="0" dirty="0" smtClean="0">
                <a:solidFill>
                  <a:srgbClr val="000000"/>
                </a:solidFill>
              </a:rPr>
              <a:t>(</a:t>
            </a:r>
            <a:r>
              <a:rPr lang="en-US" altLang="zh-TW" sz="1800" b="1" kern="0" dirty="0" err="1" smtClean="0">
                <a:solidFill>
                  <a:srgbClr val="000000"/>
                </a:solidFill>
              </a:rPr>
              <a:t>i</a:t>
            </a:r>
            <a:r>
              <a:rPr lang="en-US" altLang="zh-TW" sz="1800" b="1" kern="0" dirty="0" smtClean="0">
                <a:solidFill>
                  <a:srgbClr val="000000"/>
                </a:solidFill>
              </a:rPr>
              <a:t> </a:t>
            </a:r>
            <a:r>
              <a:rPr lang="en-US" altLang="zh-TW" sz="1800" b="1" kern="0" dirty="0">
                <a:solidFill>
                  <a:srgbClr val="000000"/>
                </a:solidFill>
              </a:rPr>
              <a:t>&lt; n);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>
                <a:solidFill>
                  <a:srgbClr val="000000"/>
                </a:solidFill>
              </a:rPr>
              <a:t>("Sum = " + sum); 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}</a:t>
            </a:r>
          </a:p>
          <a:p>
            <a:pPr lvl="0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}</a:t>
            </a:r>
            <a:endParaRPr lang="en-US" altLang="zh-TW" sz="1800" kern="0" dirty="0">
              <a:solidFill>
                <a:srgbClr val="000000"/>
              </a:solidFill>
            </a:endParaRPr>
          </a:p>
        </p:txBody>
      </p:sp>
      <p:sp>
        <p:nvSpPr>
          <p:cNvPr id="83" name="Text Box 6"/>
          <p:cNvSpPr txBox="1">
            <a:spLocks noChangeArrowheads="1"/>
          </p:cNvSpPr>
          <p:nvPr/>
        </p:nvSpPr>
        <p:spPr bwMode="auto">
          <a:xfrm>
            <a:off x="5401576" y="5006697"/>
            <a:ext cx="2535766" cy="1732461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DoWhileEg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How many? </a:t>
            </a:r>
            <a:r>
              <a:rPr lang="en-US" altLang="zh-TW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value? </a:t>
            </a:r>
            <a:r>
              <a:rPr lang="en-US" altLang="zh-TW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value? </a:t>
            </a:r>
            <a:r>
              <a:rPr lang="en-US" altLang="zh-TW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  <a:p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altLang="zh-TW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Sum = 33</a:t>
            </a:r>
            <a:endParaRPr lang="en-US" altLang="zh-TW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標題 1"/>
          <p:cNvSpPr txBox="1">
            <a:spLocks/>
          </p:cNvSpPr>
          <p:nvPr/>
        </p:nvSpPr>
        <p:spPr bwMode="auto">
          <a:xfrm>
            <a:off x="3923928" y="819150"/>
            <a:ext cx="4248472" cy="5334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 prstMaterial="metal"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entury Gothic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entury Gothic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entury Gothic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entury Gothic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entury Gothic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entury Gothic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entury Gothic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entury Gothic" pitchFamily="34" charset="0"/>
              </a:defRPr>
            </a:lvl9pPr>
          </a:lstStyle>
          <a:p>
            <a:r>
              <a:rPr lang="en-US" altLang="zh-HK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do-while </a:t>
            </a:r>
            <a:r>
              <a:rPr lang="en-US" altLang="zh-HK" kern="0" dirty="0" smtClean="0"/>
              <a:t>example</a:t>
            </a:r>
            <a:endParaRPr lang="zh-HK" altLang="en-US" kern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70" y="1310296"/>
            <a:ext cx="4113731" cy="3773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9058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1520" y="476672"/>
            <a:ext cx="5472608" cy="5863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defTabSz="274638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import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java.util</a:t>
            </a:r>
            <a:r>
              <a:rPr lang="en-US" altLang="zh-TW" sz="1800" kern="0" dirty="0">
                <a:solidFill>
                  <a:srgbClr val="000000"/>
                </a:solidFill>
              </a:rPr>
              <a:t>.*;</a:t>
            </a:r>
          </a:p>
          <a:p>
            <a:pPr lvl="0" defTabSz="274638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public </a:t>
            </a:r>
            <a:r>
              <a:rPr lang="en-US" altLang="zh-TW" sz="1800" kern="0" dirty="0">
                <a:solidFill>
                  <a:srgbClr val="000000"/>
                </a:solidFill>
              </a:rPr>
              <a:t>class WhileEg3 {</a:t>
            </a:r>
          </a:p>
          <a:p>
            <a:pPr lvl="0" defTabSz="274638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public static void main(String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[ ]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args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) {</a:t>
            </a:r>
            <a:endParaRPr lang="en-US" altLang="zh-TW" sz="1800" kern="0" dirty="0">
              <a:solidFill>
                <a:srgbClr val="000000"/>
              </a:solidFill>
            </a:endParaRPr>
          </a:p>
          <a:p>
            <a:pPr lvl="0" defTabSz="274638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Scanner keyboard = new Scanner(System.in);</a:t>
            </a:r>
          </a:p>
          <a:p>
            <a:pPr lvl="0" defTabSz="274638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int</a:t>
            </a:r>
            <a:r>
              <a:rPr lang="en-US" altLang="zh-TW" sz="1800" kern="0" dirty="0">
                <a:solidFill>
                  <a:srgbClr val="000000"/>
                </a:solidFill>
              </a:rPr>
              <a:t>	value, sum=0;</a:t>
            </a:r>
          </a:p>
          <a:p>
            <a:pPr lvl="0" defTabSz="274638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</a:t>
            </a:r>
            <a:r>
              <a:rPr lang="en-US" altLang="zh-TW" sz="1800" kern="0" dirty="0">
                <a:solidFill>
                  <a:srgbClr val="000000"/>
                </a:solidFill>
              </a:rPr>
              <a:t>("value? ");</a:t>
            </a:r>
          </a:p>
          <a:p>
            <a:pPr lvl="0" defTabSz="274638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value =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keyboard.nextInt</a:t>
            </a:r>
            <a:r>
              <a:rPr lang="en-US" altLang="zh-TW" sz="1800" kern="0" dirty="0">
                <a:solidFill>
                  <a:srgbClr val="000000"/>
                </a:solidFill>
              </a:rPr>
              <a:t>();</a:t>
            </a:r>
          </a:p>
          <a:p>
            <a:pPr lvl="0" defTabSz="274638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while (value &gt; 0) {</a:t>
            </a:r>
          </a:p>
          <a:p>
            <a:pPr lvl="0" defTabSz="274638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	sum += value;</a:t>
            </a:r>
          </a:p>
          <a:p>
            <a:pPr lvl="0" defTabSz="274638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</a:t>
            </a:r>
            <a:r>
              <a:rPr lang="en-US" altLang="zh-TW" sz="1800" kern="0" dirty="0">
                <a:solidFill>
                  <a:srgbClr val="000000"/>
                </a:solidFill>
              </a:rPr>
              <a:t>("value? ");</a:t>
            </a:r>
          </a:p>
          <a:p>
            <a:pPr lvl="0" defTabSz="274638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	value =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keyboard.nextInt</a:t>
            </a:r>
            <a:r>
              <a:rPr lang="en-US" altLang="zh-TW" sz="1800" kern="0" dirty="0">
                <a:solidFill>
                  <a:srgbClr val="000000"/>
                </a:solidFill>
              </a:rPr>
              <a:t>();</a:t>
            </a:r>
          </a:p>
          <a:p>
            <a:pPr lvl="0" defTabSz="274638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}</a:t>
            </a:r>
          </a:p>
          <a:p>
            <a:pPr lvl="0" defTabSz="274638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>
                <a:solidFill>
                  <a:srgbClr val="000000"/>
                </a:solidFill>
              </a:rPr>
              <a:t>("Sum = " + sum); </a:t>
            </a:r>
          </a:p>
          <a:p>
            <a:pPr lvl="0" defTabSz="274638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}</a:t>
            </a:r>
          </a:p>
          <a:p>
            <a:pPr lvl="0" defTabSz="274638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}</a:t>
            </a:r>
            <a:endParaRPr lang="en-US" altLang="zh-TW" sz="1800" kern="0" dirty="0">
              <a:solidFill>
                <a:srgbClr val="0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29272" y="520917"/>
            <a:ext cx="5791200" cy="533400"/>
          </a:xfrm>
        </p:spPr>
        <p:txBody>
          <a:bodyPr/>
          <a:lstStyle/>
          <a:p>
            <a:r>
              <a:rPr lang="en-US" altLang="zh-HK" dirty="0" smtClean="0"/>
              <a:t>Exercise</a:t>
            </a:r>
            <a:endParaRPr lang="zh-HK" altLang="en-US" dirty="0"/>
          </a:p>
        </p:txBody>
      </p:sp>
      <p:sp>
        <p:nvSpPr>
          <p:cNvPr id="97" name="Text Box 6"/>
          <p:cNvSpPr txBox="1">
            <a:spLocks noChangeArrowheads="1"/>
          </p:cNvSpPr>
          <p:nvPr/>
        </p:nvSpPr>
        <p:spPr bwMode="auto">
          <a:xfrm>
            <a:off x="4716016" y="4947514"/>
            <a:ext cx="2160240" cy="1793854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sz="1800" dirty="0"/>
              <a:t>c:\&gt; java </a:t>
            </a:r>
            <a:r>
              <a:rPr lang="en-US" altLang="zh-TW" sz="1800" dirty="0" smtClean="0"/>
              <a:t>WhileEg3</a:t>
            </a:r>
            <a:endParaRPr lang="en-US" altLang="zh-TW" sz="1800" dirty="0"/>
          </a:p>
          <a:p>
            <a:r>
              <a:rPr lang="en-US" altLang="zh-TW" sz="1800" dirty="0" smtClean="0"/>
              <a:t>value</a:t>
            </a:r>
            <a:r>
              <a:rPr lang="en-US" altLang="zh-TW" sz="1800" dirty="0"/>
              <a:t>? </a:t>
            </a:r>
            <a:r>
              <a:rPr lang="en-US" altLang="zh-TW" sz="1800" b="1" dirty="0" smtClean="0">
                <a:solidFill>
                  <a:srgbClr val="FFFF00"/>
                </a:solidFill>
              </a:rPr>
              <a:t>3</a:t>
            </a:r>
          </a:p>
          <a:p>
            <a:r>
              <a:rPr lang="en-US" altLang="zh-TW" sz="1800" dirty="0" smtClean="0"/>
              <a:t>value? </a:t>
            </a:r>
            <a:r>
              <a:rPr lang="en-US" altLang="zh-TW" sz="1800" b="1" dirty="0" smtClean="0">
                <a:solidFill>
                  <a:srgbClr val="FFFF00"/>
                </a:solidFill>
              </a:rPr>
              <a:t>10</a:t>
            </a:r>
          </a:p>
          <a:p>
            <a:r>
              <a:rPr lang="en-US" altLang="zh-TW" sz="1800" dirty="0" smtClean="0"/>
              <a:t>value? </a:t>
            </a:r>
            <a:r>
              <a:rPr lang="en-US" altLang="zh-TW" sz="1800" b="1" dirty="0" smtClean="0">
                <a:solidFill>
                  <a:srgbClr val="FFFF00"/>
                </a:solidFill>
              </a:rPr>
              <a:t>20</a:t>
            </a:r>
          </a:p>
          <a:p>
            <a:r>
              <a:rPr lang="en-US" altLang="zh-TW" sz="1800" dirty="0" smtClean="0"/>
              <a:t>value? </a:t>
            </a:r>
            <a:r>
              <a:rPr lang="en-US" altLang="zh-TW" sz="1800" b="1" dirty="0" smtClean="0">
                <a:solidFill>
                  <a:srgbClr val="FFFF00"/>
                </a:solidFill>
              </a:rPr>
              <a:t>0</a:t>
            </a:r>
          </a:p>
          <a:p>
            <a:r>
              <a:rPr lang="en-US" altLang="zh-TW" sz="1800" dirty="0" smtClean="0"/>
              <a:t>Sum = 33</a:t>
            </a:r>
            <a:endParaRPr lang="en-US" altLang="zh-TW" sz="1800" dirty="0"/>
          </a:p>
          <a:p>
            <a:endParaRPr lang="en-US" altLang="zh-TW" sz="1800" dirty="0"/>
          </a:p>
        </p:txBody>
      </p:sp>
      <p:sp>
        <p:nvSpPr>
          <p:cNvPr id="54" name="Text Box 10"/>
          <p:cNvSpPr txBox="1">
            <a:spLocks noChangeArrowheads="1"/>
          </p:cNvSpPr>
          <p:nvPr/>
        </p:nvSpPr>
        <p:spPr bwMode="auto">
          <a:xfrm>
            <a:off x="5544076" y="173303"/>
            <a:ext cx="3499227" cy="70788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R="0" lvl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None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Can you rewrite the program using 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do-while 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loop?</a:t>
            </a:r>
          </a:p>
        </p:txBody>
      </p: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4650815" y="2505436"/>
            <a:ext cx="4392488" cy="2363724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274638"/>
            <a:r>
              <a:rPr lang="en-US" altLang="zh-TW" sz="1800" dirty="0"/>
              <a:t>	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	value, sum=0;</a:t>
            </a:r>
          </a:p>
          <a:p>
            <a:pPr algn="l" defTabSz="274638"/>
            <a:r>
              <a:rPr lang="en-US" altLang="zh-TW" sz="1800" dirty="0"/>
              <a:t>		do {</a:t>
            </a:r>
          </a:p>
          <a:p>
            <a:pPr algn="l" defTabSz="274638"/>
            <a:r>
              <a:rPr lang="en-US" altLang="zh-TW" sz="1800" dirty="0"/>
              <a:t>			</a:t>
            </a:r>
            <a:r>
              <a:rPr lang="en-US" altLang="zh-TW" sz="1800" dirty="0" err="1"/>
              <a:t>System.out.print</a:t>
            </a:r>
            <a:r>
              <a:rPr lang="en-US" altLang="zh-TW" sz="1800" dirty="0"/>
              <a:t>("value? ");</a:t>
            </a:r>
          </a:p>
          <a:p>
            <a:pPr algn="l" defTabSz="274638"/>
            <a:r>
              <a:rPr lang="en-US" altLang="zh-TW" sz="1800" dirty="0"/>
              <a:t>			value = </a:t>
            </a:r>
            <a:r>
              <a:rPr lang="en-US" altLang="zh-TW" sz="1800" dirty="0" err="1"/>
              <a:t>keyboard.nextInt</a:t>
            </a:r>
            <a:r>
              <a:rPr lang="en-US" altLang="zh-TW" sz="1800" dirty="0"/>
              <a:t>();</a:t>
            </a:r>
          </a:p>
          <a:p>
            <a:pPr algn="l" defTabSz="274638"/>
            <a:r>
              <a:rPr lang="en-US" altLang="zh-TW" sz="1800" dirty="0"/>
              <a:t>			sum += value;</a:t>
            </a:r>
          </a:p>
          <a:p>
            <a:pPr algn="l" defTabSz="274638"/>
            <a:r>
              <a:rPr lang="en-US" altLang="zh-TW" sz="1800" dirty="0"/>
              <a:t>		} while (value &gt; 0);</a:t>
            </a:r>
          </a:p>
          <a:p>
            <a:pPr algn="l" defTabSz="274638"/>
            <a:r>
              <a:rPr lang="en-US" altLang="zh-TW" sz="1800" dirty="0"/>
              <a:t>		</a:t>
            </a:r>
            <a:r>
              <a:rPr lang="en-US" altLang="zh-TW" sz="1800" dirty="0" err="1"/>
              <a:t>System.out.println</a:t>
            </a:r>
            <a:r>
              <a:rPr lang="en-US" altLang="zh-TW" sz="1800" dirty="0"/>
              <a:t>("Sum = " + sum); </a:t>
            </a:r>
          </a:p>
        </p:txBody>
      </p:sp>
      <p:sp>
        <p:nvSpPr>
          <p:cNvPr id="60" name="Text Box 10"/>
          <p:cNvSpPr txBox="1">
            <a:spLocks noChangeArrowheads="1"/>
          </p:cNvSpPr>
          <p:nvPr/>
        </p:nvSpPr>
        <p:spPr bwMode="auto">
          <a:xfrm>
            <a:off x="5544076" y="1052736"/>
            <a:ext cx="3499227" cy="1311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Using 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loop in this example is more</a:t>
            </a: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simple.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800" kern="0" baseline="0" dirty="0" smtClean="0">
                <a:solidFill>
                  <a:srgbClr val="000000"/>
                </a:solidFill>
              </a:rPr>
              <a:t>but not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necessarily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depends</a:t>
            </a: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on the problem!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向上箭號圖說文字 2"/>
          <p:cNvSpPr/>
          <p:nvPr/>
        </p:nvSpPr>
        <p:spPr bwMode="auto">
          <a:xfrm>
            <a:off x="7092280" y="4869160"/>
            <a:ext cx="1728192" cy="1412776"/>
          </a:xfrm>
          <a:prstGeom prst="upArrowCallou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What</a:t>
            </a:r>
            <a:r>
              <a:rPr kumimoji="0" lang="en-US" altLang="zh-HK" sz="16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is the deficiency of this program?</a:t>
            </a: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998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1835696" y="3366000"/>
            <a:ext cx="5184576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Part 3 – The </a:t>
            </a: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statement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94039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7704" y="819150"/>
            <a:ext cx="5791200" cy="533400"/>
          </a:xfrm>
        </p:spPr>
        <p:txBody>
          <a:bodyPr/>
          <a:lstStyle/>
          <a:p>
            <a:r>
              <a:rPr lang="en-US" altLang="zh-HK" dirty="0" smtClean="0"/>
              <a:t>Anatomy of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HK" dirty="0" smtClean="0"/>
              <a:t>-loop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6" name="菱形 5"/>
          <p:cNvSpPr/>
          <p:nvPr/>
        </p:nvSpPr>
        <p:spPr bwMode="auto">
          <a:xfrm>
            <a:off x="6708829" y="1780189"/>
            <a:ext cx="1641330" cy="732007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2000" dirty="0" err="1" smtClean="0">
                <a:solidFill>
                  <a:schemeClr val="bg2"/>
                </a:solidFill>
                <a:latin typeface="Arial" charset="0"/>
              </a:rPr>
              <a:t>i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 &lt; 10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695106" y="2991137"/>
            <a:ext cx="1668777" cy="545133"/>
          </a:xfrm>
          <a:prstGeom prst="rect">
            <a:avLst/>
          </a:prstGeom>
          <a:gradFill>
            <a:gsLst>
              <a:gs pos="0">
                <a:srgbClr val="99FF66"/>
              </a:gs>
              <a:gs pos="74000">
                <a:srgbClr val="CCFFCC"/>
              </a:gs>
              <a:gs pos="100000">
                <a:schemeClr val="tx1"/>
              </a:gs>
            </a:gsLst>
          </a:gra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2000" dirty="0" err="1" smtClean="0">
                <a:solidFill>
                  <a:schemeClr val="bg2"/>
                </a:solidFill>
                <a:latin typeface="Arial" charset="0"/>
              </a:rPr>
              <a:t>loop_body</a:t>
            </a:r>
            <a:endParaRPr lang="zh-HK" altLang="en-US" sz="20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503381" y="5661248"/>
            <a:ext cx="2052227" cy="543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2000" dirty="0" err="1" smtClean="0">
                <a:solidFill>
                  <a:schemeClr val="bg2"/>
                </a:solidFill>
                <a:latin typeface="Arial" charset="0"/>
              </a:rPr>
              <a:t>next_statement</a:t>
            </a:r>
            <a:endParaRPr lang="zh-HK" altLang="en-US" sz="2000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>
            <a:off x="7529494" y="1315652"/>
            <a:ext cx="0" cy="457164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 bwMode="auto">
          <a:xfrm>
            <a:off x="7350001" y="4941168"/>
            <a:ext cx="358987" cy="358987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7529494" y="2512197"/>
            <a:ext cx="1" cy="478940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>
            <a:stCxn id="6" idx="3"/>
            <a:endCxn id="10" idx="6"/>
          </p:cNvCxnSpPr>
          <p:nvPr/>
        </p:nvCxnSpPr>
        <p:spPr bwMode="auto">
          <a:xfrm flipH="1">
            <a:off x="7708988" y="2146193"/>
            <a:ext cx="641171" cy="2974469"/>
          </a:xfrm>
          <a:prstGeom prst="bentConnector3">
            <a:avLst>
              <a:gd name="adj1" fmla="val -35654"/>
            </a:avLst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 bwMode="auto">
          <a:xfrm flipH="1">
            <a:off x="7529494" y="5300155"/>
            <a:ext cx="1" cy="361093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388424" y="1794302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zh-HK" altLang="en-US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020272" y="2514382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HK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zh-HK" altLang="en-US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線單箭頭接點 15"/>
          <p:cNvCxnSpPr/>
          <p:nvPr/>
        </p:nvCxnSpPr>
        <p:spPr bwMode="auto">
          <a:xfrm>
            <a:off x="7529494" y="6204848"/>
            <a:ext cx="1" cy="464512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21" idx="2"/>
            <a:endCxn id="6" idx="1"/>
          </p:cNvCxnSpPr>
          <p:nvPr/>
        </p:nvCxnSpPr>
        <p:spPr bwMode="auto">
          <a:xfrm rot="5400000" flipH="1">
            <a:off x="5984699" y="2870324"/>
            <a:ext cx="2268925" cy="820665"/>
          </a:xfrm>
          <a:prstGeom prst="bentConnector4">
            <a:avLst>
              <a:gd name="adj1" fmla="val -10075"/>
              <a:gd name="adj2" fmla="val 127855"/>
            </a:avLst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6917426" y="1033435"/>
            <a:ext cx="1224136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2000" dirty="0" err="1" smtClean="0">
                <a:solidFill>
                  <a:schemeClr val="bg2"/>
                </a:solidFill>
                <a:latin typeface="Arial" charset="0"/>
              </a:rPr>
              <a:t>i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=0</a:t>
            </a:r>
            <a:endParaRPr lang="zh-HK" altLang="en-US" sz="2000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>
            <a:off x="7522633" y="463186"/>
            <a:ext cx="13723" cy="570249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 bwMode="auto">
          <a:xfrm>
            <a:off x="6917426" y="3983070"/>
            <a:ext cx="1224136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2000" dirty="0" err="1" smtClean="0">
                <a:solidFill>
                  <a:schemeClr val="bg2"/>
                </a:solidFill>
                <a:latin typeface="Arial" charset="0"/>
              </a:rPr>
              <a:t>i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++</a:t>
            </a:r>
            <a:endParaRPr lang="zh-HK" altLang="en-US" sz="2000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22" name="直線單箭頭接點 21"/>
          <p:cNvCxnSpPr/>
          <p:nvPr/>
        </p:nvCxnSpPr>
        <p:spPr bwMode="auto">
          <a:xfrm flipH="1">
            <a:off x="7529494" y="3536270"/>
            <a:ext cx="1" cy="446800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323528" y="1780190"/>
            <a:ext cx="5400600" cy="2906913"/>
          </a:xfrm>
          <a:prstGeom prst="rect">
            <a:avLst/>
          </a:prstGeom>
          <a:noFill/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 lIns="144000" tIns="144000" bIns="144000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274638">
              <a:spcBef>
                <a:spcPts val="1200"/>
              </a:spcBef>
            </a:pPr>
            <a:endParaRPr lang="en-US" altLang="zh-TW" dirty="0" smtClean="0"/>
          </a:p>
          <a:p>
            <a:pPr algn="l" defTabSz="274638">
              <a:spcBef>
                <a:spcPts val="1200"/>
              </a:spcBef>
            </a:pPr>
            <a:r>
              <a:rPr lang="en-US" altLang="zh-TW" dirty="0" smtClean="0"/>
              <a:t>while (               ) {</a:t>
            </a:r>
          </a:p>
          <a:p>
            <a:pPr algn="l" defTabSz="274638">
              <a:spcBef>
                <a:spcPts val="1200"/>
              </a:spcBef>
            </a:pPr>
            <a:r>
              <a:rPr lang="en-US" altLang="zh-TW" dirty="0"/>
              <a:t>	</a:t>
            </a:r>
            <a:endParaRPr lang="en-US" altLang="zh-TW" dirty="0" smtClean="0"/>
          </a:p>
          <a:p>
            <a:pPr algn="l" defTabSz="274638">
              <a:spcBef>
                <a:spcPts val="1200"/>
              </a:spcBef>
            </a:pPr>
            <a:r>
              <a:rPr lang="en-US" altLang="zh-TW" dirty="0"/>
              <a:t>	</a:t>
            </a:r>
            <a:endParaRPr lang="en-US" altLang="zh-TW" dirty="0" smtClean="0"/>
          </a:p>
          <a:p>
            <a:pPr algn="l" defTabSz="274638">
              <a:spcBef>
                <a:spcPts val="1200"/>
              </a:spcBef>
            </a:pPr>
            <a:r>
              <a:rPr lang="en-US" altLang="zh-TW" dirty="0" smtClean="0"/>
              <a:t>}</a:t>
            </a:r>
          </a:p>
          <a:p>
            <a:pPr algn="l" defTabSz="274638">
              <a:spcBef>
                <a:spcPts val="1200"/>
              </a:spcBef>
            </a:pPr>
            <a:endParaRPr lang="en-US" altLang="zh-TW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213778" y="1780190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800" dirty="0" smtClean="0">
                <a:solidFill>
                  <a:srgbClr val="0000CC"/>
                </a:solidFill>
                <a:latin typeface="Arial Narrow" pitchFamily="34" charset="0"/>
              </a:rPr>
              <a:t>while-loop</a:t>
            </a:r>
            <a:endParaRPr lang="zh-HK" altLang="en-US" sz="2800" dirty="0" smtClean="0">
              <a:solidFill>
                <a:srgbClr val="0000CC"/>
              </a:solidFill>
              <a:latin typeface="Arial Narrow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68816" y="4186306"/>
            <a:ext cx="5067280" cy="349200"/>
          </a:xfrm>
          <a:prstGeom prst="rect">
            <a:avLst/>
          </a:prstGeom>
          <a:solidFill>
            <a:schemeClr val="tx1">
              <a:lumMod val="85000"/>
            </a:schemeClr>
          </a:solidFill>
          <a:ln w="38100">
            <a:solidFill>
              <a:schemeClr val="bg2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0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System.out.println</a:t>
            </a: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("I am </a:t>
            </a:r>
            <a:r>
              <a:rPr kumimoji="0" lang="en-US" altLang="zh-HK" sz="20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next_statement</a:t>
            </a: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");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764860" y="3356257"/>
            <a:ext cx="792000" cy="349200"/>
          </a:xfrm>
          <a:prstGeom prst="rect">
            <a:avLst/>
          </a:prstGeom>
          <a:solidFill>
            <a:srgbClr val="FFCCCC"/>
          </a:solidFill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0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</a:t>
            </a: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++;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64860" y="2840358"/>
            <a:ext cx="4455212" cy="389274"/>
          </a:xfrm>
          <a:prstGeom prst="rect">
            <a:avLst/>
          </a:prstGeom>
          <a:solidFill>
            <a:srgbClr val="CCFFCC"/>
          </a:solidFill>
          <a:ln w="3810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0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System.out.println</a:t>
            </a: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("I am </a:t>
            </a:r>
            <a:r>
              <a:rPr kumimoji="0" lang="en-US" altLang="zh-HK" sz="20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loop_body</a:t>
            </a: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");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259632" y="2373795"/>
            <a:ext cx="936104" cy="34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0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</a:t>
            </a: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&lt; 10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68816" y="1878498"/>
            <a:ext cx="1034832" cy="34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0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int</a:t>
            </a: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</a:t>
            </a:r>
            <a:r>
              <a:rPr kumimoji="0" lang="en-US" altLang="zh-HK" sz="20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</a:t>
            </a: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=0;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1668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7704" y="819150"/>
            <a:ext cx="5791200" cy="533400"/>
          </a:xfrm>
        </p:spPr>
        <p:txBody>
          <a:bodyPr/>
          <a:lstStyle/>
          <a:p>
            <a:r>
              <a:rPr lang="en-US" altLang="zh-HK" dirty="0"/>
              <a:t>From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zh-HK" dirty="0"/>
              <a:t>to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zh-HK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6" name="菱形 5"/>
          <p:cNvSpPr/>
          <p:nvPr/>
        </p:nvSpPr>
        <p:spPr bwMode="auto">
          <a:xfrm>
            <a:off x="6708829" y="1780189"/>
            <a:ext cx="1641330" cy="732007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2000" dirty="0" err="1" smtClean="0">
                <a:solidFill>
                  <a:schemeClr val="bg2"/>
                </a:solidFill>
                <a:latin typeface="Arial" charset="0"/>
              </a:rPr>
              <a:t>i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 &lt; 10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695106" y="2991137"/>
            <a:ext cx="1668777" cy="545133"/>
          </a:xfrm>
          <a:prstGeom prst="rect">
            <a:avLst/>
          </a:prstGeom>
          <a:gradFill>
            <a:gsLst>
              <a:gs pos="0">
                <a:srgbClr val="99FF66"/>
              </a:gs>
              <a:gs pos="74000">
                <a:srgbClr val="CCFFCC"/>
              </a:gs>
              <a:gs pos="100000">
                <a:schemeClr val="tx1"/>
              </a:gs>
            </a:gsLst>
          </a:gra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2000" dirty="0" err="1" smtClean="0">
                <a:solidFill>
                  <a:schemeClr val="bg2"/>
                </a:solidFill>
                <a:latin typeface="Arial" charset="0"/>
              </a:rPr>
              <a:t>loop_body</a:t>
            </a:r>
            <a:endParaRPr lang="zh-HK" altLang="en-US" sz="20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503381" y="5661248"/>
            <a:ext cx="2052227" cy="543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2000" dirty="0" err="1" smtClean="0">
                <a:solidFill>
                  <a:schemeClr val="bg2"/>
                </a:solidFill>
                <a:latin typeface="Arial" charset="0"/>
              </a:rPr>
              <a:t>next_statement</a:t>
            </a:r>
            <a:endParaRPr lang="zh-HK" altLang="en-US" sz="2000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>
            <a:off x="7529494" y="1315652"/>
            <a:ext cx="0" cy="457164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 bwMode="auto">
          <a:xfrm>
            <a:off x="7350001" y="4941168"/>
            <a:ext cx="358987" cy="358987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7529494" y="2512197"/>
            <a:ext cx="1" cy="478940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>
            <a:stCxn id="6" idx="3"/>
            <a:endCxn id="10" idx="6"/>
          </p:cNvCxnSpPr>
          <p:nvPr/>
        </p:nvCxnSpPr>
        <p:spPr bwMode="auto">
          <a:xfrm flipH="1">
            <a:off x="7708988" y="2146193"/>
            <a:ext cx="641171" cy="2974469"/>
          </a:xfrm>
          <a:prstGeom prst="bentConnector3">
            <a:avLst>
              <a:gd name="adj1" fmla="val -35654"/>
            </a:avLst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 bwMode="auto">
          <a:xfrm flipH="1">
            <a:off x="7529494" y="5300155"/>
            <a:ext cx="1" cy="361093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388424" y="1794302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zh-HK" altLang="en-US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020272" y="2514382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HK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zh-HK" altLang="en-US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線單箭頭接點 15"/>
          <p:cNvCxnSpPr/>
          <p:nvPr/>
        </p:nvCxnSpPr>
        <p:spPr bwMode="auto">
          <a:xfrm>
            <a:off x="7529494" y="6204848"/>
            <a:ext cx="1" cy="464512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21" idx="2"/>
            <a:endCxn id="6" idx="1"/>
          </p:cNvCxnSpPr>
          <p:nvPr/>
        </p:nvCxnSpPr>
        <p:spPr bwMode="auto">
          <a:xfrm rot="5400000" flipH="1">
            <a:off x="5984699" y="2870324"/>
            <a:ext cx="2268925" cy="820665"/>
          </a:xfrm>
          <a:prstGeom prst="bentConnector4">
            <a:avLst>
              <a:gd name="adj1" fmla="val -10075"/>
              <a:gd name="adj2" fmla="val 127855"/>
            </a:avLst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323528" y="1780190"/>
            <a:ext cx="5400600" cy="2906913"/>
          </a:xfrm>
          <a:prstGeom prst="rect">
            <a:avLst/>
          </a:prstGeom>
          <a:noFill/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 lIns="144000" tIns="144000" bIns="144000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274638">
              <a:spcBef>
                <a:spcPts val="1200"/>
              </a:spcBef>
            </a:pPr>
            <a:endParaRPr lang="en-US" altLang="zh-TW" dirty="0" smtClean="0"/>
          </a:p>
          <a:p>
            <a:pPr algn="l" defTabSz="274638">
              <a:spcBef>
                <a:spcPts val="1200"/>
              </a:spcBef>
            </a:pPr>
            <a:r>
              <a:rPr lang="en-US" altLang="zh-TW" dirty="0" smtClean="0"/>
              <a:t>while (               ) {</a:t>
            </a:r>
          </a:p>
          <a:p>
            <a:pPr algn="l" defTabSz="274638">
              <a:spcBef>
                <a:spcPts val="1200"/>
              </a:spcBef>
            </a:pPr>
            <a:r>
              <a:rPr lang="en-US" altLang="zh-TW" dirty="0"/>
              <a:t>	</a:t>
            </a:r>
            <a:endParaRPr lang="en-US" altLang="zh-TW" dirty="0" smtClean="0"/>
          </a:p>
          <a:p>
            <a:pPr algn="l" defTabSz="274638">
              <a:spcBef>
                <a:spcPts val="1200"/>
              </a:spcBef>
            </a:pPr>
            <a:r>
              <a:rPr lang="en-US" altLang="zh-TW" dirty="0"/>
              <a:t>	</a:t>
            </a:r>
            <a:endParaRPr lang="en-US" altLang="zh-TW" dirty="0" smtClean="0"/>
          </a:p>
          <a:p>
            <a:pPr algn="l" defTabSz="274638">
              <a:spcBef>
                <a:spcPts val="1200"/>
              </a:spcBef>
            </a:pPr>
            <a:r>
              <a:rPr lang="en-US" altLang="zh-TW" dirty="0" smtClean="0"/>
              <a:t>}</a:t>
            </a:r>
          </a:p>
          <a:p>
            <a:pPr algn="l" defTabSz="274638">
              <a:spcBef>
                <a:spcPts val="1200"/>
              </a:spcBef>
            </a:pPr>
            <a:endParaRPr lang="en-US" altLang="zh-TW" dirty="0"/>
          </a:p>
        </p:txBody>
      </p:sp>
      <p:sp>
        <p:nvSpPr>
          <p:cNvPr id="19" name="矩形 18"/>
          <p:cNvSpPr/>
          <p:nvPr/>
        </p:nvSpPr>
        <p:spPr bwMode="auto">
          <a:xfrm>
            <a:off x="6917426" y="1033435"/>
            <a:ext cx="1224136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2000" dirty="0" err="1" smtClean="0">
                <a:solidFill>
                  <a:schemeClr val="bg2"/>
                </a:solidFill>
                <a:latin typeface="Arial" charset="0"/>
              </a:rPr>
              <a:t>i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=0</a:t>
            </a:r>
            <a:endParaRPr lang="zh-HK" altLang="en-US" sz="2000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>
            <a:off x="7522633" y="463186"/>
            <a:ext cx="13723" cy="570249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 bwMode="auto">
          <a:xfrm>
            <a:off x="6917426" y="3983070"/>
            <a:ext cx="1224136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2000" dirty="0" err="1" smtClean="0">
                <a:solidFill>
                  <a:schemeClr val="bg2"/>
                </a:solidFill>
                <a:latin typeface="Arial" charset="0"/>
              </a:rPr>
              <a:t>i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++</a:t>
            </a:r>
            <a:endParaRPr lang="zh-HK" altLang="en-US" sz="2000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22" name="直線單箭頭接點 21"/>
          <p:cNvCxnSpPr/>
          <p:nvPr/>
        </p:nvCxnSpPr>
        <p:spPr bwMode="auto">
          <a:xfrm flipH="1">
            <a:off x="7529494" y="3536270"/>
            <a:ext cx="1" cy="446800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4213778" y="1780190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800" dirty="0" smtClean="0">
                <a:solidFill>
                  <a:srgbClr val="0000CC"/>
                </a:solidFill>
                <a:latin typeface="Arial Narrow" pitchFamily="34" charset="0"/>
              </a:rPr>
              <a:t>while-loop</a:t>
            </a:r>
            <a:endParaRPr lang="zh-HK" altLang="en-US" sz="2800" dirty="0" smtClean="0">
              <a:solidFill>
                <a:srgbClr val="0000CC"/>
              </a:solidFill>
              <a:latin typeface="Arial Narrow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68816" y="4186306"/>
            <a:ext cx="5067280" cy="349200"/>
          </a:xfrm>
          <a:prstGeom prst="rect">
            <a:avLst/>
          </a:prstGeom>
          <a:solidFill>
            <a:schemeClr val="tx1">
              <a:lumMod val="85000"/>
            </a:schemeClr>
          </a:solidFill>
          <a:ln w="38100">
            <a:solidFill>
              <a:schemeClr val="bg2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0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System.out.println</a:t>
            </a: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("I am </a:t>
            </a:r>
            <a:r>
              <a:rPr kumimoji="0" lang="en-US" altLang="zh-HK" sz="20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next_statement</a:t>
            </a: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");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764860" y="3356257"/>
            <a:ext cx="792000" cy="349200"/>
          </a:xfrm>
          <a:prstGeom prst="rect">
            <a:avLst/>
          </a:prstGeom>
          <a:solidFill>
            <a:srgbClr val="FFCCCC"/>
          </a:solidFill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0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</a:t>
            </a: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++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64860" y="2840358"/>
            <a:ext cx="4455212" cy="389274"/>
          </a:xfrm>
          <a:prstGeom prst="rect">
            <a:avLst/>
          </a:prstGeom>
          <a:solidFill>
            <a:srgbClr val="CCFFCC"/>
          </a:solidFill>
          <a:ln w="3810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0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System.out.println</a:t>
            </a: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("I am </a:t>
            </a:r>
            <a:r>
              <a:rPr kumimoji="0" lang="en-US" altLang="zh-HK" sz="20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loop_body</a:t>
            </a: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");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259632" y="2373795"/>
            <a:ext cx="936104" cy="34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0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</a:t>
            </a: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&lt; 10;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68816" y="1878498"/>
            <a:ext cx="1034832" cy="34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0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int</a:t>
            </a: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</a:t>
            </a:r>
            <a:r>
              <a:rPr kumimoji="0" lang="en-US" altLang="zh-HK" sz="20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</a:t>
            </a: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=0;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744433" y="4916253"/>
            <a:ext cx="5406253" cy="1609091"/>
          </a:xfrm>
          <a:prstGeom prst="rect">
            <a:avLst/>
          </a:prstGeom>
          <a:noFill/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 lIns="144000" tIns="144000" bIns="144000">
            <a:no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274638">
              <a:spcBef>
                <a:spcPts val="1200"/>
              </a:spcBef>
            </a:pPr>
            <a:r>
              <a:rPr lang="en-US" altLang="zh-TW" dirty="0" smtClean="0"/>
              <a:t>for (                                             )</a:t>
            </a:r>
          </a:p>
          <a:p>
            <a:pPr algn="l" defTabSz="274638">
              <a:spcBef>
                <a:spcPts val="1200"/>
              </a:spcBef>
            </a:pPr>
            <a:endParaRPr lang="en-US" altLang="zh-TW" dirty="0" smtClean="0"/>
          </a:p>
          <a:p>
            <a:pPr algn="l" defTabSz="274638">
              <a:spcBef>
                <a:spcPts val="1200"/>
              </a:spcBef>
            </a:pPr>
            <a:endParaRPr lang="en-US" altLang="zh-TW" dirty="0"/>
          </a:p>
        </p:txBody>
      </p:sp>
      <p:sp>
        <p:nvSpPr>
          <p:cNvPr id="39" name="矩形 38"/>
          <p:cNvSpPr/>
          <p:nvPr/>
        </p:nvSpPr>
        <p:spPr bwMode="auto">
          <a:xfrm>
            <a:off x="368816" y="4186306"/>
            <a:ext cx="5067280" cy="349200"/>
          </a:xfrm>
          <a:prstGeom prst="rect">
            <a:avLst/>
          </a:prstGeom>
          <a:solidFill>
            <a:schemeClr val="tx1">
              <a:lumMod val="85000"/>
            </a:schemeClr>
          </a:solidFill>
          <a:ln w="38100">
            <a:solidFill>
              <a:schemeClr val="bg2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0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System.out.println</a:t>
            </a: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("I am </a:t>
            </a:r>
            <a:r>
              <a:rPr kumimoji="0" lang="en-US" altLang="zh-HK" sz="20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next_statement</a:t>
            </a: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");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64860" y="3356257"/>
            <a:ext cx="792088" cy="349200"/>
          </a:xfrm>
          <a:prstGeom prst="rect">
            <a:avLst/>
          </a:prstGeom>
          <a:solidFill>
            <a:srgbClr val="FFCCCC"/>
          </a:solidFill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0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</a:t>
            </a: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++;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764860" y="2840358"/>
            <a:ext cx="4455212" cy="389274"/>
          </a:xfrm>
          <a:prstGeom prst="rect">
            <a:avLst/>
          </a:prstGeom>
          <a:solidFill>
            <a:srgbClr val="CCFFCC"/>
          </a:solidFill>
          <a:ln w="3810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0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System.out.println</a:t>
            </a: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("I am </a:t>
            </a:r>
            <a:r>
              <a:rPr kumimoji="0" lang="en-US" altLang="zh-HK" sz="20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loop_body</a:t>
            </a: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");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259632" y="2373795"/>
            <a:ext cx="936104" cy="34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0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</a:t>
            </a: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&lt; 10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68816" y="1878498"/>
            <a:ext cx="1034832" cy="34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0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int</a:t>
            </a: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</a:t>
            </a:r>
            <a:r>
              <a:rPr kumimoji="0" lang="en-US" altLang="zh-HK" sz="20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</a:t>
            </a: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=0;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968953" y="488877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800" dirty="0" smtClean="0">
                <a:solidFill>
                  <a:srgbClr val="0000CC"/>
                </a:solidFill>
                <a:latin typeface="Arial Narrow" pitchFamily="34" charset="0"/>
              </a:rPr>
              <a:t>for-loop</a:t>
            </a:r>
            <a:endParaRPr lang="zh-HK" altLang="en-US" sz="2800" dirty="0" smtClean="0">
              <a:solidFill>
                <a:srgbClr val="0000CC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399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32285E-6 L 0.05591 1.32285E-6 C 0.08091 1.32285E-6 0.11181 0.12743 0.11181 0.23127 L 0.11181 0.46276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231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8881E-6 L 0.06892 -4.08881E-6 C 0.09983 -4.08881E-6 0.13785 0.10754 0.13785 0.19519 L 0.13785 0.39061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2" y="19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2461E-6 L 0.15225 1.42461E-6 C 0.22048 1.42461E-6 0.30451 0.06799 0.30451 0.12373 L 0.30451 0.24745 " pathEditMode="relative" rAng="0" ptsTypes="FfFF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26" y="123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89017E-7 L 0.02708 2.89017E-7 C 0.03941 2.89017E-7 0.05468 0.10821 0.05468 0.19676 L 0.05468 0.39329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1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50867E-6 L 0.02396 -4.50867E-6 C 0.0349 -4.50867E-6 0.04879 0.07492 0.04879 0.13642 L 0.04879 0.2733 " pathEditMode="relative" rAng="0" ptsTypes="FfFF">
                                      <p:cBhvr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" y="136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 animBg="1"/>
      <p:bldP spid="26" grpId="0" animBg="1"/>
      <p:bldP spid="24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7704" y="819150"/>
            <a:ext cx="5791200" cy="533400"/>
          </a:xfrm>
        </p:spPr>
        <p:txBody>
          <a:bodyPr/>
          <a:lstStyle/>
          <a:p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HK" dirty="0" smtClean="0"/>
              <a:t>-loop</a:t>
            </a:r>
            <a:endParaRPr lang="zh-HK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6" name="菱形 5"/>
          <p:cNvSpPr/>
          <p:nvPr/>
        </p:nvSpPr>
        <p:spPr bwMode="auto">
          <a:xfrm>
            <a:off x="6708829" y="1780189"/>
            <a:ext cx="1641330" cy="732007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2000" dirty="0" err="1" smtClean="0">
                <a:solidFill>
                  <a:schemeClr val="bg2"/>
                </a:solidFill>
                <a:latin typeface="Arial" charset="0"/>
              </a:rPr>
              <a:t>i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 &lt; 10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695106" y="2991137"/>
            <a:ext cx="1668777" cy="545133"/>
          </a:xfrm>
          <a:prstGeom prst="rect">
            <a:avLst/>
          </a:prstGeom>
          <a:gradFill>
            <a:gsLst>
              <a:gs pos="0">
                <a:srgbClr val="99FF66"/>
              </a:gs>
              <a:gs pos="74000">
                <a:srgbClr val="CCFFCC"/>
              </a:gs>
              <a:gs pos="100000">
                <a:schemeClr val="tx1"/>
              </a:gs>
            </a:gsLst>
          </a:gra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2000" dirty="0" err="1" smtClean="0">
                <a:solidFill>
                  <a:schemeClr val="bg2"/>
                </a:solidFill>
                <a:latin typeface="Arial" charset="0"/>
              </a:rPr>
              <a:t>loop_body</a:t>
            </a:r>
            <a:endParaRPr lang="zh-HK" altLang="en-US" sz="20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503381" y="5661248"/>
            <a:ext cx="2052227" cy="543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2000" dirty="0" err="1" smtClean="0">
                <a:solidFill>
                  <a:schemeClr val="bg2"/>
                </a:solidFill>
                <a:latin typeface="Arial" charset="0"/>
              </a:rPr>
              <a:t>next_statement</a:t>
            </a:r>
            <a:endParaRPr lang="zh-HK" altLang="en-US" sz="2000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>
            <a:off x="7529494" y="1315652"/>
            <a:ext cx="0" cy="457164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 bwMode="auto">
          <a:xfrm>
            <a:off x="7350001" y="4941168"/>
            <a:ext cx="358987" cy="358987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7529494" y="2512197"/>
            <a:ext cx="1" cy="478940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>
            <a:stCxn id="6" idx="3"/>
            <a:endCxn id="10" idx="6"/>
          </p:cNvCxnSpPr>
          <p:nvPr/>
        </p:nvCxnSpPr>
        <p:spPr bwMode="auto">
          <a:xfrm flipH="1">
            <a:off x="7708988" y="2146193"/>
            <a:ext cx="641171" cy="2974469"/>
          </a:xfrm>
          <a:prstGeom prst="bentConnector3">
            <a:avLst>
              <a:gd name="adj1" fmla="val -35654"/>
            </a:avLst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 bwMode="auto">
          <a:xfrm flipH="1">
            <a:off x="7529494" y="5300155"/>
            <a:ext cx="1" cy="361093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388424" y="1794302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zh-HK" altLang="en-US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020272" y="2514382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HK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zh-HK" altLang="en-US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線單箭頭接點 15"/>
          <p:cNvCxnSpPr/>
          <p:nvPr/>
        </p:nvCxnSpPr>
        <p:spPr bwMode="auto">
          <a:xfrm>
            <a:off x="7529494" y="6204848"/>
            <a:ext cx="1" cy="464512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21" idx="2"/>
            <a:endCxn id="6" idx="1"/>
          </p:cNvCxnSpPr>
          <p:nvPr/>
        </p:nvCxnSpPr>
        <p:spPr bwMode="auto">
          <a:xfrm rot="5400000" flipH="1">
            <a:off x="5984699" y="2870324"/>
            <a:ext cx="2268925" cy="820665"/>
          </a:xfrm>
          <a:prstGeom prst="bentConnector4">
            <a:avLst>
              <a:gd name="adj1" fmla="val -10075"/>
              <a:gd name="adj2" fmla="val 127855"/>
            </a:avLst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6917426" y="1033435"/>
            <a:ext cx="1224136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2000" dirty="0" err="1" smtClean="0">
                <a:solidFill>
                  <a:schemeClr val="bg2"/>
                </a:solidFill>
                <a:latin typeface="Arial" charset="0"/>
              </a:rPr>
              <a:t>i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=0</a:t>
            </a:r>
            <a:endParaRPr lang="zh-HK" altLang="en-US" sz="2000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>
            <a:off x="7522633" y="463186"/>
            <a:ext cx="13723" cy="570249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 bwMode="auto">
          <a:xfrm>
            <a:off x="6917426" y="3983070"/>
            <a:ext cx="1224136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2000" dirty="0" err="1" smtClean="0">
                <a:solidFill>
                  <a:schemeClr val="bg2"/>
                </a:solidFill>
                <a:latin typeface="Arial" charset="0"/>
              </a:rPr>
              <a:t>i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++</a:t>
            </a:r>
            <a:endParaRPr lang="zh-HK" altLang="en-US" sz="2000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22" name="直線單箭頭接點 21"/>
          <p:cNvCxnSpPr/>
          <p:nvPr/>
        </p:nvCxnSpPr>
        <p:spPr bwMode="auto">
          <a:xfrm flipH="1">
            <a:off x="7529494" y="3536270"/>
            <a:ext cx="1" cy="446800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179512" y="2251957"/>
            <a:ext cx="5904656" cy="1825115"/>
          </a:xfrm>
          <a:prstGeom prst="rect">
            <a:avLst/>
          </a:prstGeom>
          <a:noFill/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 lIns="144000" tIns="144000" bIns="144000">
            <a:no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274638">
              <a:spcBef>
                <a:spcPts val="1200"/>
              </a:spcBef>
            </a:pPr>
            <a:r>
              <a:rPr lang="en-US" altLang="zh-TW" sz="2400" dirty="0" smtClean="0"/>
              <a:t>for ( 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=0;  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&lt; 10;   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++  )</a:t>
            </a:r>
          </a:p>
          <a:p>
            <a:pPr algn="l" defTabSz="274638">
              <a:spcBef>
                <a:spcPts val="1200"/>
              </a:spcBef>
            </a:pPr>
            <a:r>
              <a:rPr lang="en-US" altLang="zh-TW" sz="2400" dirty="0" smtClean="0"/>
              <a:t>	  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("I am </a:t>
            </a:r>
            <a:r>
              <a:rPr lang="en-US" altLang="zh-TW" sz="2400" dirty="0" err="1" smtClean="0"/>
              <a:t>loop_body</a:t>
            </a:r>
            <a:r>
              <a:rPr lang="en-US" altLang="zh-TW" sz="2400" dirty="0" smtClean="0"/>
              <a:t>");</a:t>
            </a:r>
          </a:p>
          <a:p>
            <a:pPr algn="l" defTabSz="274638">
              <a:spcBef>
                <a:spcPts val="1200"/>
              </a:spcBef>
            </a:pP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("I am </a:t>
            </a:r>
            <a:r>
              <a:rPr lang="en-US" altLang="zh-TW" sz="2400" dirty="0" err="1" smtClean="0"/>
              <a:t>next_statement</a:t>
            </a:r>
            <a:r>
              <a:rPr lang="en-US" altLang="zh-TW" sz="2400" dirty="0" smtClean="0"/>
              <a:t>");</a:t>
            </a:r>
          </a:p>
        </p:txBody>
      </p:sp>
      <p:cxnSp>
        <p:nvCxnSpPr>
          <p:cNvPr id="33" name="直線單箭頭接點 32"/>
          <p:cNvCxnSpPr/>
          <p:nvPr/>
        </p:nvCxnSpPr>
        <p:spPr bwMode="auto">
          <a:xfrm>
            <a:off x="1331640" y="1894954"/>
            <a:ext cx="0" cy="54861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手繪多邊形 44"/>
          <p:cNvSpPr/>
          <p:nvPr/>
        </p:nvSpPr>
        <p:spPr bwMode="auto">
          <a:xfrm>
            <a:off x="1645920" y="1888345"/>
            <a:ext cx="773723" cy="540469"/>
          </a:xfrm>
          <a:custGeom>
            <a:avLst/>
            <a:gdLst>
              <a:gd name="connsiteX0" fmla="*/ 0 w 773723"/>
              <a:gd name="connsiteY0" fmla="*/ 914418 h 914418"/>
              <a:gd name="connsiteX1" fmla="*/ 365760 w 773723"/>
              <a:gd name="connsiteY1" fmla="*/ 18 h 914418"/>
              <a:gd name="connsiteX2" fmla="*/ 773723 w 773723"/>
              <a:gd name="connsiteY2" fmla="*/ 886283 h 914418"/>
              <a:gd name="connsiteX3" fmla="*/ 773723 w 773723"/>
              <a:gd name="connsiteY3" fmla="*/ 886283 h 914418"/>
              <a:gd name="connsiteX4" fmla="*/ 773723 w 773723"/>
              <a:gd name="connsiteY4" fmla="*/ 886283 h 91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3723" h="914418">
                <a:moveTo>
                  <a:pt x="0" y="914418"/>
                </a:moveTo>
                <a:cubicBezTo>
                  <a:pt x="118403" y="459562"/>
                  <a:pt x="236806" y="4707"/>
                  <a:pt x="365760" y="18"/>
                </a:cubicBezTo>
                <a:cubicBezTo>
                  <a:pt x="494714" y="-4671"/>
                  <a:pt x="773723" y="886283"/>
                  <a:pt x="773723" y="886283"/>
                </a:cubicBezTo>
                <a:lnTo>
                  <a:pt x="773723" y="886283"/>
                </a:lnTo>
                <a:lnTo>
                  <a:pt x="773723" y="886283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7" name="手繪多邊形 46"/>
          <p:cNvSpPr/>
          <p:nvPr/>
        </p:nvSpPr>
        <p:spPr bwMode="auto">
          <a:xfrm>
            <a:off x="1907704" y="2649314"/>
            <a:ext cx="239151" cy="365760"/>
          </a:xfrm>
          <a:custGeom>
            <a:avLst/>
            <a:gdLst>
              <a:gd name="connsiteX0" fmla="*/ 239151 w 239151"/>
              <a:gd name="connsiteY0" fmla="*/ 0 h 365760"/>
              <a:gd name="connsiteX1" fmla="*/ 84406 w 239151"/>
              <a:gd name="connsiteY1" fmla="*/ 154745 h 365760"/>
              <a:gd name="connsiteX2" fmla="*/ 0 w 239151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151" h="365760">
                <a:moveTo>
                  <a:pt x="239151" y="0"/>
                </a:moveTo>
                <a:cubicBezTo>
                  <a:pt x="181707" y="46892"/>
                  <a:pt x="124264" y="93785"/>
                  <a:pt x="84406" y="154745"/>
                </a:cubicBezTo>
                <a:cubicBezTo>
                  <a:pt x="44548" y="215705"/>
                  <a:pt x="22274" y="290732"/>
                  <a:pt x="0" y="365760"/>
                </a:cubicBezTo>
              </a:path>
            </a:pathLst>
          </a:custGeom>
          <a:ln>
            <a:solidFill>
              <a:srgbClr val="006600"/>
            </a:solidFill>
            <a:headEnd type="none" w="med" len="med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5" name="手繪多邊形 54"/>
          <p:cNvSpPr/>
          <p:nvPr/>
        </p:nvSpPr>
        <p:spPr bwMode="auto">
          <a:xfrm>
            <a:off x="3657600" y="2078296"/>
            <a:ext cx="985973" cy="840506"/>
          </a:xfrm>
          <a:custGeom>
            <a:avLst/>
            <a:gdLst>
              <a:gd name="connsiteX0" fmla="*/ 647114 w 985973"/>
              <a:gd name="connsiteY0" fmla="*/ 761381 h 761381"/>
              <a:gd name="connsiteX1" fmla="*/ 956603 w 985973"/>
              <a:gd name="connsiteY1" fmla="*/ 15794 h 761381"/>
              <a:gd name="connsiteX2" fmla="*/ 0 w 985973"/>
              <a:gd name="connsiteY2" fmla="*/ 325283 h 76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973" h="761381">
                <a:moveTo>
                  <a:pt x="647114" y="761381"/>
                </a:moveTo>
                <a:cubicBezTo>
                  <a:pt x="855784" y="424929"/>
                  <a:pt x="1064455" y="88477"/>
                  <a:pt x="956603" y="15794"/>
                </a:cubicBezTo>
                <a:cubicBezTo>
                  <a:pt x="848751" y="-56889"/>
                  <a:pt x="424375" y="134197"/>
                  <a:pt x="0" y="325283"/>
                </a:cubicBezTo>
              </a:path>
            </a:pathLst>
          </a:custGeom>
          <a:ln>
            <a:solidFill>
              <a:srgbClr val="006600"/>
            </a:solidFill>
            <a:headEnd type="none" w="med" len="med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手繪多邊形 55"/>
          <p:cNvSpPr/>
          <p:nvPr/>
        </p:nvSpPr>
        <p:spPr bwMode="auto">
          <a:xfrm flipH="1">
            <a:off x="2843808" y="1888345"/>
            <a:ext cx="608003" cy="540469"/>
          </a:xfrm>
          <a:custGeom>
            <a:avLst/>
            <a:gdLst>
              <a:gd name="connsiteX0" fmla="*/ 0 w 773723"/>
              <a:gd name="connsiteY0" fmla="*/ 914418 h 914418"/>
              <a:gd name="connsiteX1" fmla="*/ 365760 w 773723"/>
              <a:gd name="connsiteY1" fmla="*/ 18 h 914418"/>
              <a:gd name="connsiteX2" fmla="*/ 773723 w 773723"/>
              <a:gd name="connsiteY2" fmla="*/ 886283 h 914418"/>
              <a:gd name="connsiteX3" fmla="*/ 773723 w 773723"/>
              <a:gd name="connsiteY3" fmla="*/ 886283 h 914418"/>
              <a:gd name="connsiteX4" fmla="*/ 773723 w 773723"/>
              <a:gd name="connsiteY4" fmla="*/ 886283 h 91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3723" h="914418">
                <a:moveTo>
                  <a:pt x="0" y="914418"/>
                </a:moveTo>
                <a:cubicBezTo>
                  <a:pt x="118403" y="459562"/>
                  <a:pt x="236806" y="4707"/>
                  <a:pt x="365760" y="18"/>
                </a:cubicBezTo>
                <a:cubicBezTo>
                  <a:pt x="494714" y="-4671"/>
                  <a:pt x="773723" y="886283"/>
                  <a:pt x="773723" y="886283"/>
                </a:cubicBezTo>
                <a:lnTo>
                  <a:pt x="773723" y="886283"/>
                </a:lnTo>
                <a:lnTo>
                  <a:pt x="773723" y="886283"/>
                </a:lnTo>
              </a:path>
            </a:pathLst>
          </a:custGeom>
          <a:ln>
            <a:solidFill>
              <a:srgbClr val="006600"/>
            </a:solidFill>
            <a:headEnd type="none" w="med" len="med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323528" y="4365104"/>
            <a:ext cx="5616624" cy="2055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2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200" kern="0" noProof="0" dirty="0" smtClean="0">
                <a:solidFill>
                  <a:srgbClr val="000000"/>
                </a:solidFill>
              </a:rPr>
              <a:t> starts with 0.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200" kern="0" noProof="0" dirty="0" smtClean="0">
                <a:solidFill>
                  <a:srgbClr val="000000"/>
                </a:solidFill>
              </a:rPr>
              <a:t>After each loop</a:t>
            </a:r>
            <a:r>
              <a:rPr lang="en-US" altLang="zh-TW" sz="2200" kern="0" dirty="0">
                <a:solidFill>
                  <a:srgbClr val="000000"/>
                </a:solidFill>
              </a:rPr>
              <a:t>, </a:t>
            </a:r>
            <a:r>
              <a:rPr lang="en-US" altLang="zh-TW" sz="22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kern="0" noProof="0" dirty="0" smtClean="0">
                <a:solidFill>
                  <a:srgbClr val="000000"/>
                </a:solidFill>
              </a:rPr>
              <a:t>is incremented.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200" kern="0" dirty="0" smtClean="0">
                <a:solidFill>
                  <a:srgbClr val="000000"/>
                </a:solidFill>
              </a:rPr>
              <a:t>The condition is then checked again.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2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200" kern="0" noProof="0" dirty="0" smtClean="0">
                <a:solidFill>
                  <a:srgbClr val="000000"/>
                </a:solidFill>
              </a:rPr>
              <a:t> changes as 0, 1, 2, 3, …, 9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200" kern="0" dirty="0" smtClean="0">
                <a:solidFill>
                  <a:srgbClr val="000000"/>
                </a:solidFill>
              </a:rPr>
              <a:t>At last </a:t>
            </a:r>
            <a:r>
              <a:rPr lang="en-US" altLang="zh-TW" sz="22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200" kern="0" dirty="0" smtClean="0">
                <a:solidFill>
                  <a:srgbClr val="000000"/>
                </a:solidFill>
              </a:rPr>
              <a:t> becomes 10 and the loop ends.</a:t>
            </a:r>
            <a:r>
              <a:rPr lang="en-US" altLang="zh-TW" sz="2200" kern="0" noProof="0" dirty="0" smtClean="0">
                <a:solidFill>
                  <a:srgbClr val="000000"/>
                </a:solidFill>
              </a:rPr>
              <a:t> </a:t>
            </a:r>
            <a:endParaRPr kumimoji="1" lang="en-US" altLang="zh-TW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794785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55" grpId="0" animBg="1"/>
      <p:bldP spid="56" grpId="0" animBg="1"/>
      <p:bldP spid="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The Structure Theorem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1316360"/>
          </a:xfrm>
        </p:spPr>
        <p:txBody>
          <a:bodyPr/>
          <a:lstStyle/>
          <a:p>
            <a:r>
              <a:rPr lang="en-US" altLang="zh-HK" dirty="0" smtClean="0"/>
              <a:t>The Structure Theorem states that it is possible to write ANY computer program by using only the three basic control structures: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</a:t>
            </a:fld>
            <a:endParaRPr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694" y="3521405"/>
            <a:ext cx="3384376" cy="2588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12" y="3078826"/>
            <a:ext cx="1539102" cy="315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971" y="3284984"/>
            <a:ext cx="2304256" cy="295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0010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HK" dirty="0" smtClean="0"/>
              <a:t>-loop example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884312"/>
          </a:xfrm>
        </p:spPr>
        <p:txBody>
          <a:bodyPr/>
          <a:lstStyle/>
          <a:p>
            <a:r>
              <a:rPr lang="en-US" altLang="zh-HK" dirty="0" smtClean="0"/>
              <a:t>Sum all numbers from 1 to 100. 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63688" y="2319843"/>
            <a:ext cx="4176464" cy="1315745"/>
          </a:xfrm>
          <a:prstGeom prst="rect">
            <a:avLst/>
          </a:prstGeom>
          <a:solidFill>
            <a:srgbClr val="FFFF00"/>
          </a:solidFill>
          <a:ln w="12700">
            <a:solidFill>
              <a:srgbClr val="FF9900"/>
            </a:solidFill>
            <a:miter lim="800000"/>
            <a:headEnd/>
            <a:tailEnd/>
          </a:ln>
          <a:effectLst>
            <a:outerShdw blurRad="50800" dist="38100" dir="8100000" sx="101000" sy="101000" algn="tr" rotWithShape="0">
              <a:schemeClr val="bg2">
                <a:lumMod val="50000"/>
                <a:lumOff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457200" eaLnBrk="1" hangingPunct="1">
              <a:spcBef>
                <a:spcPts val="300"/>
              </a:spcBef>
            </a:pPr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sum=0;</a:t>
            </a:r>
          </a:p>
          <a:p>
            <a:pPr defTabSz="457200" eaLnBrk="1" hangingPunct="1">
              <a:spcBef>
                <a:spcPts val="300"/>
              </a:spcBef>
            </a:pP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for (</a:t>
            </a:r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num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=1; </a:t>
            </a:r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num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&lt;=100; </a:t>
            </a:r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num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++)</a:t>
            </a:r>
          </a:p>
          <a:p>
            <a:pPr defTabSz="457200" eaLnBrk="1" hangingPunct="1">
              <a:spcBef>
                <a:spcPts val="300"/>
              </a:spcBef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	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sum += </a:t>
            </a:r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num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;</a:t>
            </a:r>
          </a:p>
          <a:p>
            <a:pPr defTabSz="457200" eaLnBrk="1" hangingPunct="1">
              <a:spcBef>
                <a:spcPts val="300"/>
              </a:spcBef>
            </a:pPr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System.out.println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( sum );</a:t>
            </a: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1187624" y="3956863"/>
            <a:ext cx="6912768" cy="88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SzPct val="140000"/>
              <a:buFontTx/>
              <a:buBlip>
                <a:blip r:embed="rId2"/>
              </a:buBlip>
              <a:defRPr sz="2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085850" indent="-2286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Char char="•"/>
              <a:defRPr sz="1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42875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177165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Char char="•"/>
              <a:defRPr sz="1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altLang="zh-HK" kern="0" dirty="0" smtClean="0"/>
              <a:t>Sum all odd numbers between 0 and 100.</a:t>
            </a:r>
            <a:endParaRPr lang="zh-HK" altLang="en-US" kern="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63688" y="4532927"/>
            <a:ext cx="4176464" cy="1315745"/>
          </a:xfrm>
          <a:prstGeom prst="rect">
            <a:avLst/>
          </a:prstGeom>
          <a:solidFill>
            <a:srgbClr val="FFFF00"/>
          </a:solidFill>
          <a:ln w="12700">
            <a:solidFill>
              <a:srgbClr val="FF9900"/>
            </a:solidFill>
            <a:miter lim="800000"/>
            <a:headEnd/>
            <a:tailEnd/>
          </a:ln>
          <a:effectLst>
            <a:outerShdw blurRad="50800" dist="38100" dir="8100000" sx="101000" sy="101000" algn="tr" rotWithShape="0">
              <a:schemeClr val="bg2">
                <a:lumMod val="50000"/>
                <a:lumOff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457200" eaLnBrk="1" hangingPunct="1">
              <a:spcBef>
                <a:spcPts val="300"/>
              </a:spcBef>
            </a:pPr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sum=0;</a:t>
            </a:r>
          </a:p>
          <a:p>
            <a:pPr defTabSz="457200" eaLnBrk="1" hangingPunct="1">
              <a:spcBef>
                <a:spcPts val="300"/>
              </a:spcBef>
            </a:pP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for (</a:t>
            </a:r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num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=1; </a:t>
            </a:r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num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&lt;100; </a:t>
            </a:r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num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+=2)</a:t>
            </a:r>
          </a:p>
          <a:p>
            <a:pPr defTabSz="457200" eaLnBrk="1" hangingPunct="1">
              <a:spcBef>
                <a:spcPts val="300"/>
              </a:spcBef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	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sum += </a:t>
            </a:r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num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;</a:t>
            </a:r>
          </a:p>
          <a:p>
            <a:pPr defTabSz="457200" eaLnBrk="1" hangingPunct="1">
              <a:spcBef>
                <a:spcPts val="300"/>
              </a:spcBef>
            </a:pPr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System.out.println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( sum );</a:t>
            </a:r>
          </a:p>
        </p:txBody>
      </p:sp>
    </p:spTree>
    <p:extLst>
      <p:ext uri="{BB962C8B-B14F-4D97-AF65-F5344CB8AC3E}">
        <p14:creationId xmlns:p14="http://schemas.microsoft.com/office/powerpoint/2010/main" val="2467679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Rewriting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HK" dirty="0" smtClean="0"/>
              <a:t> example 2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21</a:t>
            </a:fld>
            <a:endParaRPr lang="en-US" altLang="zh-TW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3905469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19285" y="1412776"/>
            <a:ext cx="3978899" cy="4438138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1950"/>
            <a:r>
              <a:rPr lang="en-US" altLang="zh-TW" sz="1400" dirty="0" smtClean="0"/>
              <a:t>import </a:t>
            </a:r>
            <a:r>
              <a:rPr lang="en-US" altLang="zh-TW" sz="1400" dirty="0" err="1"/>
              <a:t>java.util</a:t>
            </a:r>
            <a:r>
              <a:rPr lang="en-US" altLang="zh-TW" sz="1400" dirty="0"/>
              <a:t>.*;</a:t>
            </a:r>
          </a:p>
          <a:p>
            <a:pPr algn="l" defTabSz="361950">
              <a:spcBef>
                <a:spcPts val="1200"/>
              </a:spcBef>
            </a:pPr>
            <a:r>
              <a:rPr lang="en-US" altLang="zh-TW" sz="1400" dirty="0" smtClean="0"/>
              <a:t>public </a:t>
            </a:r>
            <a:r>
              <a:rPr lang="en-US" altLang="zh-TW" sz="1400" dirty="0"/>
              <a:t>class RewriteWhileEg2 {</a:t>
            </a:r>
          </a:p>
          <a:p>
            <a:pPr algn="l" defTabSz="361950"/>
            <a:r>
              <a:rPr lang="en-US" altLang="zh-TW" sz="1400" dirty="0"/>
              <a:t>	public static void main(String [] </a:t>
            </a:r>
            <a:r>
              <a:rPr lang="en-US" altLang="zh-TW" sz="1400" dirty="0" err="1"/>
              <a:t>args</a:t>
            </a:r>
            <a:r>
              <a:rPr lang="en-US" altLang="zh-TW" sz="1400" dirty="0"/>
              <a:t>) {</a:t>
            </a:r>
          </a:p>
          <a:p>
            <a:pPr algn="l" defTabSz="361950"/>
            <a:r>
              <a:rPr lang="en-US" altLang="zh-TW" sz="1400" dirty="0"/>
              <a:t>		Scanner kb = new Scanner(System.in);</a:t>
            </a:r>
          </a:p>
          <a:p>
            <a:pPr algn="l" defTabSz="361950"/>
            <a:r>
              <a:rPr lang="en-US" altLang="zh-TW" sz="1400" dirty="0"/>
              <a:t>		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n, value, sum=0;</a:t>
            </a:r>
          </a:p>
          <a:p>
            <a:pPr algn="l" defTabSz="361950">
              <a:spcBef>
                <a:spcPts val="1200"/>
              </a:spcBef>
            </a:pPr>
            <a:r>
              <a:rPr lang="en-US" altLang="zh-TW" sz="1400" dirty="0"/>
              <a:t>		</a:t>
            </a:r>
            <a:r>
              <a:rPr lang="en-US" altLang="zh-TW" sz="1400" dirty="0" err="1"/>
              <a:t>System.out.print</a:t>
            </a:r>
            <a:r>
              <a:rPr lang="en-US" altLang="zh-TW" sz="1400" dirty="0"/>
              <a:t>("How many? ");</a:t>
            </a:r>
          </a:p>
          <a:p>
            <a:pPr algn="l" defTabSz="361950"/>
            <a:r>
              <a:rPr lang="en-US" altLang="zh-TW" sz="1400" dirty="0"/>
              <a:t>		n = </a:t>
            </a:r>
            <a:r>
              <a:rPr lang="en-US" altLang="zh-TW" sz="1400" dirty="0" err="1"/>
              <a:t>kb.nextInt</a:t>
            </a:r>
            <a:r>
              <a:rPr lang="en-US" altLang="zh-TW" sz="1400" dirty="0"/>
              <a:t>();</a:t>
            </a:r>
          </a:p>
          <a:p>
            <a:pPr algn="l" defTabSz="361950">
              <a:spcBef>
                <a:spcPts val="1200"/>
              </a:spcBef>
            </a:pPr>
            <a:r>
              <a:rPr lang="en-US" altLang="zh-TW" sz="1600" dirty="0"/>
              <a:t>		for (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=0;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&lt;n;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++) {</a:t>
            </a:r>
          </a:p>
          <a:p>
            <a:pPr algn="l" defTabSz="361950"/>
            <a:r>
              <a:rPr lang="en-US" altLang="zh-TW" sz="1600" dirty="0"/>
              <a:t>			</a:t>
            </a:r>
            <a:r>
              <a:rPr lang="en-US" altLang="zh-TW" sz="1600" dirty="0" err="1"/>
              <a:t>System.out.print</a:t>
            </a:r>
            <a:r>
              <a:rPr lang="en-US" altLang="zh-TW" sz="1600" dirty="0"/>
              <a:t>("value? ");</a:t>
            </a:r>
          </a:p>
          <a:p>
            <a:pPr algn="l" defTabSz="361950"/>
            <a:r>
              <a:rPr lang="en-US" altLang="zh-TW" sz="1600" dirty="0"/>
              <a:t>			value = </a:t>
            </a:r>
            <a:r>
              <a:rPr lang="en-US" altLang="zh-TW" sz="1600" dirty="0" err="1"/>
              <a:t>kb.nextInt</a:t>
            </a:r>
            <a:r>
              <a:rPr lang="en-US" altLang="zh-TW" sz="1600" dirty="0"/>
              <a:t>();</a:t>
            </a:r>
          </a:p>
          <a:p>
            <a:pPr algn="l" defTabSz="361950"/>
            <a:r>
              <a:rPr lang="en-US" altLang="zh-TW" sz="1600" dirty="0"/>
              <a:t>			sum += value;</a:t>
            </a:r>
          </a:p>
          <a:p>
            <a:pPr algn="l" defTabSz="361950"/>
            <a:r>
              <a:rPr lang="en-US" altLang="zh-TW" sz="1600" dirty="0"/>
              <a:t>		}</a:t>
            </a:r>
          </a:p>
          <a:p>
            <a:pPr algn="l" defTabSz="361950"/>
            <a:r>
              <a:rPr lang="en-US" altLang="zh-TW" sz="1400" dirty="0"/>
              <a:t>		</a:t>
            </a:r>
            <a:r>
              <a:rPr lang="en-US" altLang="zh-TW" sz="1400" dirty="0" err="1"/>
              <a:t>System.out.println</a:t>
            </a:r>
            <a:r>
              <a:rPr lang="en-US" altLang="zh-TW" sz="1400" dirty="0"/>
              <a:t>("Sum = " + sum);</a:t>
            </a:r>
          </a:p>
          <a:p>
            <a:pPr algn="l" defTabSz="361950"/>
            <a:r>
              <a:rPr lang="en-US" altLang="zh-TW" sz="1400" dirty="0"/>
              <a:t>	}</a:t>
            </a:r>
          </a:p>
          <a:p>
            <a:pPr algn="l" defTabSz="361950"/>
            <a:r>
              <a:rPr lang="en-US" altLang="zh-TW" sz="1400" dirty="0" smtClean="0"/>
              <a:t>}</a:t>
            </a:r>
            <a:endParaRPr lang="en-US" altLang="zh-TW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191429"/>
            <a:ext cx="2200830" cy="1666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4147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Loop control examples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99593" y="1772816"/>
            <a:ext cx="3456384" cy="1015663"/>
          </a:xfrm>
          <a:prstGeom prst="rect">
            <a:avLst/>
          </a:prstGeom>
          <a:solidFill>
            <a:srgbClr val="FFFF00"/>
          </a:solidFill>
          <a:ln w="12700">
            <a:solidFill>
              <a:srgbClr val="FF9900"/>
            </a:solidFill>
            <a:miter lim="800000"/>
            <a:headEnd/>
            <a:tailEnd/>
          </a:ln>
          <a:effectLst>
            <a:outerShdw blurRad="50800" dist="38100" dir="8100000" sx="101000" sy="101000" algn="tr" rotWithShape="0">
              <a:schemeClr val="bg2">
                <a:lumMod val="50000"/>
                <a:lumOff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457200" eaLnBrk="1" hangingPunct="1"/>
            <a:r>
              <a:rPr lang="en-US" altLang="zh-TW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for (</a:t>
            </a:r>
            <a:r>
              <a:rPr lang="en-US" altLang="zh-TW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=0; </a:t>
            </a:r>
            <a:r>
              <a:rPr lang="en-US" altLang="zh-TW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&lt;100; </a:t>
            </a:r>
            <a:r>
              <a:rPr lang="en-US" altLang="zh-TW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++) {</a:t>
            </a:r>
          </a:p>
          <a:p>
            <a:pPr defTabSz="457200" eaLnBrk="1" hangingPunct="1"/>
            <a:r>
              <a:rPr lang="en-US" altLang="zh-TW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	</a:t>
            </a:r>
            <a:r>
              <a:rPr lang="en-US" altLang="zh-TW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…</a:t>
            </a:r>
          </a:p>
          <a:p>
            <a:pPr defTabSz="457200" eaLnBrk="1" hangingPunct="1"/>
            <a:r>
              <a:rPr lang="en-US" altLang="zh-TW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}</a:t>
            </a:r>
            <a:endParaRPr lang="en-US" altLang="zh-TW" dirty="0" smtClean="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99593" y="2996952"/>
            <a:ext cx="3456384" cy="1015663"/>
          </a:xfrm>
          <a:prstGeom prst="rect">
            <a:avLst/>
          </a:prstGeom>
          <a:solidFill>
            <a:srgbClr val="FFFF00"/>
          </a:solidFill>
          <a:ln w="12700">
            <a:solidFill>
              <a:srgbClr val="FF9900"/>
            </a:solidFill>
            <a:miter lim="800000"/>
            <a:headEnd/>
            <a:tailEnd/>
          </a:ln>
          <a:effectLst>
            <a:outerShdw blurRad="50800" dist="38100" dir="8100000" sx="101000" sy="101000" algn="tr" rotWithShape="0">
              <a:schemeClr val="bg2">
                <a:lumMod val="50000"/>
                <a:lumOff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457200" eaLnBrk="1" hangingPunct="1"/>
            <a:r>
              <a:rPr lang="en-US" altLang="zh-TW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for (</a:t>
            </a:r>
            <a:r>
              <a:rPr lang="en-US" altLang="zh-TW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=0; </a:t>
            </a:r>
            <a:r>
              <a:rPr lang="en-US" altLang="zh-TW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&lt;=100</a:t>
            </a:r>
            <a:r>
              <a:rPr lang="en-US" altLang="zh-TW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++) {</a:t>
            </a:r>
          </a:p>
          <a:p>
            <a:pPr defTabSz="457200" eaLnBrk="1" hangingPunct="1"/>
            <a:r>
              <a:rPr lang="en-US" altLang="zh-TW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	…</a:t>
            </a:r>
          </a:p>
          <a:p>
            <a:pPr defTabSz="457200" eaLnBrk="1" hangingPunct="1"/>
            <a:r>
              <a:rPr lang="en-US" altLang="zh-TW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}	</a:t>
            </a:r>
          </a:p>
        </p:txBody>
      </p:sp>
      <p:sp>
        <p:nvSpPr>
          <p:cNvPr id="10" name="向左箭號圖說文字 9"/>
          <p:cNvSpPr/>
          <p:nvPr/>
        </p:nvSpPr>
        <p:spPr bwMode="auto">
          <a:xfrm>
            <a:off x="4370966" y="1892115"/>
            <a:ext cx="3297378" cy="777065"/>
          </a:xfrm>
          <a:prstGeom prst="leftArrowCallout">
            <a:avLst>
              <a:gd name="adj1" fmla="val 25000"/>
              <a:gd name="adj2" fmla="val 25000"/>
              <a:gd name="adj3" fmla="val 32355"/>
              <a:gd name="adj4" fmla="val 78031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0, 1, 2, 3,</a:t>
            </a:r>
            <a:r>
              <a:rPr kumimoji="0" lang="en-US" altLang="zh-HK" sz="20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…, 99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1" name="向左箭號圖說文字 10"/>
          <p:cNvSpPr/>
          <p:nvPr/>
        </p:nvSpPr>
        <p:spPr bwMode="auto">
          <a:xfrm>
            <a:off x="4370967" y="3116251"/>
            <a:ext cx="3297377" cy="777065"/>
          </a:xfrm>
          <a:prstGeom prst="leftArrowCallout">
            <a:avLst>
              <a:gd name="adj1" fmla="val 25000"/>
              <a:gd name="adj2" fmla="val 25000"/>
              <a:gd name="adj3" fmla="val 32355"/>
              <a:gd name="adj4" fmla="val 78031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0, 1</a:t>
            </a: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, 2, 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3, …, 99, 100</a:t>
            </a:r>
            <a:endParaRPr lang="zh-HK" altLang="en-US" sz="20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99593" y="4171490"/>
            <a:ext cx="3456384" cy="1015663"/>
          </a:xfrm>
          <a:prstGeom prst="rect">
            <a:avLst/>
          </a:prstGeom>
          <a:solidFill>
            <a:srgbClr val="FFFF00"/>
          </a:solidFill>
          <a:ln w="12700">
            <a:solidFill>
              <a:srgbClr val="FF9900"/>
            </a:solidFill>
            <a:miter lim="800000"/>
            <a:headEnd/>
            <a:tailEnd/>
          </a:ln>
          <a:effectLst>
            <a:outerShdw blurRad="50800" dist="38100" dir="8100000" sx="101000" sy="101000" algn="tr" rotWithShape="0">
              <a:schemeClr val="bg2">
                <a:lumMod val="50000"/>
                <a:lumOff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457200" eaLnBrk="1" hangingPunct="1"/>
            <a:r>
              <a:rPr lang="en-US" altLang="zh-TW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for (</a:t>
            </a:r>
            <a:r>
              <a:rPr lang="en-US" altLang="zh-TW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=1; </a:t>
            </a:r>
            <a:r>
              <a:rPr lang="en-US" altLang="zh-TW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&lt;100; </a:t>
            </a:r>
            <a:r>
              <a:rPr lang="en-US" altLang="zh-TW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++) {</a:t>
            </a:r>
          </a:p>
          <a:p>
            <a:pPr defTabSz="457200" eaLnBrk="1" hangingPunct="1"/>
            <a:r>
              <a:rPr lang="en-US" altLang="zh-TW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	</a:t>
            </a:r>
            <a:r>
              <a:rPr lang="en-US" altLang="zh-TW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…</a:t>
            </a:r>
          </a:p>
          <a:p>
            <a:pPr defTabSz="457200" eaLnBrk="1" hangingPunct="1"/>
            <a:r>
              <a:rPr lang="en-US" altLang="zh-TW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}</a:t>
            </a:r>
            <a:endParaRPr lang="en-US" altLang="zh-TW" dirty="0" smtClean="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899593" y="5395626"/>
            <a:ext cx="3456384" cy="1015663"/>
          </a:xfrm>
          <a:prstGeom prst="rect">
            <a:avLst/>
          </a:prstGeom>
          <a:solidFill>
            <a:srgbClr val="FFFF00"/>
          </a:solidFill>
          <a:ln w="12700">
            <a:solidFill>
              <a:srgbClr val="FF9900"/>
            </a:solidFill>
            <a:miter lim="800000"/>
            <a:headEnd/>
            <a:tailEnd/>
          </a:ln>
          <a:effectLst>
            <a:outerShdw blurRad="50800" dist="38100" dir="8100000" sx="101000" sy="101000" algn="tr" rotWithShape="0">
              <a:schemeClr val="bg2">
                <a:lumMod val="50000"/>
                <a:lumOff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457200" eaLnBrk="1" hangingPunct="1"/>
            <a:r>
              <a:rPr lang="en-US" altLang="zh-TW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for (</a:t>
            </a:r>
            <a:r>
              <a:rPr lang="en-US" altLang="zh-TW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=1; </a:t>
            </a:r>
            <a:r>
              <a:rPr lang="en-US" altLang="zh-TW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&lt;=100</a:t>
            </a:r>
            <a:r>
              <a:rPr lang="en-US" altLang="zh-TW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++) {</a:t>
            </a:r>
          </a:p>
          <a:p>
            <a:pPr defTabSz="457200" eaLnBrk="1" hangingPunct="1"/>
            <a:r>
              <a:rPr lang="en-US" altLang="zh-TW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	…</a:t>
            </a:r>
          </a:p>
          <a:p>
            <a:pPr defTabSz="457200" eaLnBrk="1" hangingPunct="1"/>
            <a:r>
              <a:rPr lang="en-US" altLang="zh-TW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}	</a:t>
            </a:r>
          </a:p>
        </p:txBody>
      </p:sp>
      <p:sp>
        <p:nvSpPr>
          <p:cNvPr id="14" name="向左箭號圖說文字 13"/>
          <p:cNvSpPr/>
          <p:nvPr/>
        </p:nvSpPr>
        <p:spPr bwMode="auto">
          <a:xfrm>
            <a:off x="4370966" y="4290789"/>
            <a:ext cx="3297378" cy="777065"/>
          </a:xfrm>
          <a:prstGeom prst="leftArrowCallout">
            <a:avLst>
              <a:gd name="adj1" fmla="val 25000"/>
              <a:gd name="adj2" fmla="val 25000"/>
              <a:gd name="adj3" fmla="val 32355"/>
              <a:gd name="adj4" fmla="val 78031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1, 2,</a:t>
            </a:r>
            <a:r>
              <a:rPr kumimoji="0" lang="en-US" altLang="zh-HK" sz="20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3, …, 99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5" name="向左箭號圖說文字 14"/>
          <p:cNvSpPr/>
          <p:nvPr/>
        </p:nvSpPr>
        <p:spPr bwMode="auto">
          <a:xfrm>
            <a:off x="4370967" y="5514925"/>
            <a:ext cx="3297377" cy="777065"/>
          </a:xfrm>
          <a:prstGeom prst="leftArrowCallout">
            <a:avLst>
              <a:gd name="adj1" fmla="val 25000"/>
              <a:gd name="adj2" fmla="val 25000"/>
              <a:gd name="adj3" fmla="val 32355"/>
              <a:gd name="adj4" fmla="val 78031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2000" dirty="0">
                <a:solidFill>
                  <a:schemeClr val="bg2"/>
                </a:solidFill>
                <a:latin typeface="Arial" charset="0"/>
              </a:rPr>
              <a:t>1, 2, </a:t>
            </a: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3, …, 99, 100</a:t>
            </a:r>
            <a:endParaRPr lang="zh-HK" altLang="en-US" sz="2000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7302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335216" cy="533400"/>
          </a:xfrm>
        </p:spPr>
        <p:txBody>
          <a:bodyPr/>
          <a:lstStyle/>
          <a:p>
            <a:r>
              <a:rPr lang="en-US" altLang="zh-HK" dirty="0" smtClean="0"/>
              <a:t>Loop control examples again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99593" y="1772816"/>
            <a:ext cx="3456384" cy="1015663"/>
          </a:xfrm>
          <a:prstGeom prst="rect">
            <a:avLst/>
          </a:prstGeom>
          <a:solidFill>
            <a:srgbClr val="FFFF00"/>
          </a:solidFill>
          <a:ln w="12700">
            <a:solidFill>
              <a:srgbClr val="FF9900"/>
            </a:solidFill>
            <a:miter lim="800000"/>
            <a:headEnd/>
            <a:tailEnd/>
          </a:ln>
          <a:effectLst>
            <a:outerShdw blurRad="50800" dist="38100" dir="8100000" sx="101000" sy="101000" algn="tr" rotWithShape="0">
              <a:schemeClr val="bg2">
                <a:lumMod val="50000"/>
                <a:lumOff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457200" eaLnBrk="1" hangingPunct="1"/>
            <a:r>
              <a:rPr lang="en-US" altLang="zh-TW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for (</a:t>
            </a:r>
            <a:r>
              <a:rPr lang="en-US" altLang="zh-TW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=100; </a:t>
            </a:r>
            <a:r>
              <a:rPr lang="en-US" altLang="zh-TW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&gt;=1; </a:t>
            </a:r>
            <a:r>
              <a:rPr lang="en-US" altLang="zh-TW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lang="en-US" altLang="zh-TW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--)</a:t>
            </a:r>
            <a:endParaRPr lang="en-US" altLang="zh-TW" dirty="0" smtClean="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  <a:p>
            <a:pPr defTabSz="457200" eaLnBrk="1" hangingPunct="1"/>
            <a:r>
              <a:rPr lang="en-US" altLang="zh-TW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	</a:t>
            </a:r>
            <a:r>
              <a:rPr lang="en-US" altLang="zh-TW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…</a:t>
            </a:r>
          </a:p>
          <a:p>
            <a:pPr defTabSz="457200" eaLnBrk="1" hangingPunct="1"/>
            <a:r>
              <a:rPr lang="en-US" altLang="zh-TW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}</a:t>
            </a:r>
            <a:endParaRPr lang="en-US" altLang="zh-TW" dirty="0" smtClean="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99593" y="2996952"/>
            <a:ext cx="3456384" cy="1015663"/>
          </a:xfrm>
          <a:prstGeom prst="rect">
            <a:avLst/>
          </a:prstGeom>
          <a:solidFill>
            <a:srgbClr val="FFFF00"/>
          </a:solidFill>
          <a:ln w="12700">
            <a:solidFill>
              <a:srgbClr val="FF9900"/>
            </a:solidFill>
            <a:miter lim="800000"/>
            <a:headEnd/>
            <a:tailEnd/>
          </a:ln>
          <a:effectLst>
            <a:outerShdw blurRad="50800" dist="38100" dir="8100000" sx="101000" sy="101000" algn="tr" rotWithShape="0">
              <a:schemeClr val="bg2">
                <a:lumMod val="50000"/>
                <a:lumOff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457200" eaLnBrk="1" hangingPunct="1"/>
            <a:r>
              <a:rPr lang="en-US" altLang="zh-TW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for (</a:t>
            </a:r>
            <a:r>
              <a:rPr lang="en-US" altLang="zh-TW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=7; </a:t>
            </a:r>
            <a:r>
              <a:rPr lang="en-US" altLang="zh-TW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&lt;=77; </a:t>
            </a:r>
            <a:r>
              <a:rPr lang="en-US" altLang="zh-TW" dirty="0" err="1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+=7) </a:t>
            </a:r>
            <a:r>
              <a:rPr lang="en-US" altLang="zh-TW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{</a:t>
            </a:r>
          </a:p>
          <a:p>
            <a:pPr defTabSz="457200" eaLnBrk="1" hangingPunct="1"/>
            <a:r>
              <a:rPr lang="en-US" altLang="zh-TW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	…</a:t>
            </a:r>
          </a:p>
          <a:p>
            <a:pPr defTabSz="457200" eaLnBrk="1" hangingPunct="1"/>
            <a:r>
              <a:rPr lang="en-US" altLang="zh-TW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}	</a:t>
            </a:r>
          </a:p>
        </p:txBody>
      </p:sp>
      <p:sp>
        <p:nvSpPr>
          <p:cNvPr id="10" name="向左箭號圖說文字 9"/>
          <p:cNvSpPr/>
          <p:nvPr/>
        </p:nvSpPr>
        <p:spPr bwMode="auto">
          <a:xfrm>
            <a:off x="4370966" y="1892115"/>
            <a:ext cx="3297378" cy="777065"/>
          </a:xfrm>
          <a:prstGeom prst="leftArrowCallout">
            <a:avLst>
              <a:gd name="adj1" fmla="val 25000"/>
              <a:gd name="adj2" fmla="val 25000"/>
              <a:gd name="adj3" fmla="val 32355"/>
              <a:gd name="adj4" fmla="val 78031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100, 99, 98, …, 1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1" name="向左箭號圖說文字 10"/>
          <p:cNvSpPr/>
          <p:nvPr/>
        </p:nvSpPr>
        <p:spPr bwMode="auto">
          <a:xfrm>
            <a:off x="4370967" y="3116251"/>
            <a:ext cx="3297377" cy="777065"/>
          </a:xfrm>
          <a:prstGeom prst="leftArrowCallout">
            <a:avLst>
              <a:gd name="adj1" fmla="val 25000"/>
              <a:gd name="adj2" fmla="val 25000"/>
              <a:gd name="adj3" fmla="val 32355"/>
              <a:gd name="adj4" fmla="val 78031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7, 14, 21, …, 77</a:t>
            </a:r>
            <a:endParaRPr lang="zh-HK" altLang="en-US" sz="2000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046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551240" cy="533400"/>
          </a:xfrm>
        </p:spPr>
        <p:txBody>
          <a:bodyPr/>
          <a:lstStyle/>
          <a:p>
            <a:r>
              <a:rPr lang="en-US" altLang="zh-HK" sz="2800" dirty="0" smtClean="0"/>
              <a:t>Where to declare counter variable</a:t>
            </a:r>
            <a:endParaRPr lang="zh-HK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043608" y="1752600"/>
            <a:ext cx="7560840" cy="884312"/>
          </a:xfrm>
        </p:spPr>
        <p:txBody>
          <a:bodyPr/>
          <a:lstStyle/>
          <a:p>
            <a:r>
              <a:rPr lang="en-US" altLang="zh-HK" dirty="0" smtClean="0"/>
              <a:t>Declare the counter variable before the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HK" dirty="0" smtClean="0"/>
              <a:t> statement</a:t>
            </a:r>
            <a:endParaRPr lang="zh-HK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63688" y="2319843"/>
            <a:ext cx="4176464" cy="1315745"/>
          </a:xfrm>
          <a:prstGeom prst="rect">
            <a:avLst/>
          </a:prstGeom>
          <a:solidFill>
            <a:srgbClr val="FFFF00"/>
          </a:solidFill>
          <a:ln w="12700">
            <a:solidFill>
              <a:srgbClr val="FF9900"/>
            </a:solidFill>
            <a:miter lim="800000"/>
            <a:headEnd/>
            <a:tailEnd/>
          </a:ln>
          <a:effectLst>
            <a:outerShdw blurRad="50800" dist="38100" dir="8100000" sx="101000" sy="101000" algn="tr" rotWithShape="0">
              <a:schemeClr val="bg2">
                <a:lumMod val="50000"/>
                <a:lumOff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457200" eaLnBrk="1" hangingPunct="1">
              <a:spcBef>
                <a:spcPts val="300"/>
              </a:spcBef>
            </a:pPr>
            <a:r>
              <a:rPr lang="en-US" altLang="zh-TW" sz="1800" b="1" dirty="0" err="1" smtClean="0">
                <a:solidFill>
                  <a:srgbClr val="0000CC"/>
                </a:solidFill>
                <a:latin typeface="Tahoma" pitchFamily="34" charset="0"/>
                <a:ea typeface="新細明體" pitchFamily="18" charset="-120"/>
              </a:rPr>
              <a:t>int</a:t>
            </a:r>
            <a:r>
              <a:rPr lang="en-US" altLang="zh-TW" sz="1800" b="1" dirty="0" smtClean="0">
                <a:solidFill>
                  <a:srgbClr val="0000CC"/>
                </a:solidFill>
                <a:latin typeface="Tahoma" pitchFamily="34" charset="0"/>
                <a:ea typeface="新細明體" pitchFamily="18" charset="-120"/>
              </a:rPr>
              <a:t> </a:t>
            </a:r>
            <a:r>
              <a:rPr lang="en-US" altLang="zh-TW" sz="1800" b="1" dirty="0" err="1" smtClean="0">
                <a:solidFill>
                  <a:srgbClr val="0000CC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lang="en-US" altLang="zh-TW" sz="1800" b="1" dirty="0" smtClean="0">
                <a:solidFill>
                  <a:srgbClr val="0000CC"/>
                </a:solidFill>
                <a:latin typeface="Tahoma" pitchFamily="34" charset="0"/>
                <a:ea typeface="新細明體" pitchFamily="18" charset="-120"/>
              </a:rPr>
              <a:t>;</a:t>
            </a:r>
          </a:p>
          <a:p>
            <a:pPr defTabSz="457200" eaLnBrk="1" hangingPunct="1">
              <a:spcBef>
                <a:spcPts val="300"/>
              </a:spcBef>
            </a:pP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for (</a:t>
            </a:r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=1; </a:t>
            </a:r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&lt;=10; </a:t>
            </a:r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++) </a:t>
            </a:r>
          </a:p>
          <a:p>
            <a:pPr defTabSz="457200" eaLnBrk="1" hangingPunct="1">
              <a:spcBef>
                <a:spcPts val="300"/>
              </a:spcBef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	</a:t>
            </a:r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System.out.println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);</a:t>
            </a:r>
          </a:p>
          <a:p>
            <a:pPr defTabSz="457200" eaLnBrk="1" hangingPunct="1">
              <a:spcBef>
                <a:spcPts val="300"/>
              </a:spcBef>
            </a:pPr>
            <a:r>
              <a:rPr lang="en-US" altLang="zh-TW" sz="1800" dirty="0" err="1" smtClean="0">
                <a:solidFill>
                  <a:srgbClr val="0000CC"/>
                </a:solidFill>
                <a:latin typeface="Tahoma" pitchFamily="34" charset="0"/>
                <a:ea typeface="新細明體" pitchFamily="18" charset="-120"/>
              </a:rPr>
              <a:t>System.out.println</a:t>
            </a:r>
            <a:r>
              <a:rPr lang="en-US" altLang="zh-TW" sz="1800" dirty="0" smtClean="0">
                <a:solidFill>
                  <a:srgbClr val="0000CC"/>
                </a:solidFill>
                <a:latin typeface="Tahoma" pitchFamily="34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rgbClr val="0000CC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CC"/>
                </a:solidFill>
                <a:latin typeface="Tahoma" pitchFamily="34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CC"/>
                </a:solidFill>
                <a:latin typeface="Tahoma" pitchFamily="34" charset="0"/>
                <a:ea typeface="新細明體" pitchFamily="18" charset="-120"/>
              </a:rPr>
              <a:t>);</a:t>
            </a: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1043608" y="4028871"/>
            <a:ext cx="7344816" cy="88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SzPct val="140000"/>
              <a:buFontTx/>
              <a:buBlip>
                <a:blip r:embed="rId2"/>
              </a:buBlip>
              <a:defRPr sz="2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085850" indent="-2286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Char char="•"/>
              <a:defRPr sz="1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42875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177165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Char char="•"/>
              <a:defRPr sz="1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altLang="zh-HK" kern="0" dirty="0" smtClean="0"/>
              <a:t>Declare the counter variable inside the </a:t>
            </a:r>
            <a:r>
              <a:rPr lang="en-US" altLang="zh-HK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HK" kern="0" dirty="0" smtClean="0"/>
              <a:t> statement</a:t>
            </a:r>
            <a:endParaRPr lang="zh-HK" altLang="en-US" kern="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63688" y="4604935"/>
            <a:ext cx="4176464" cy="1000274"/>
          </a:xfrm>
          <a:prstGeom prst="rect">
            <a:avLst/>
          </a:prstGeom>
          <a:solidFill>
            <a:srgbClr val="FFFF00"/>
          </a:solidFill>
          <a:ln w="12700">
            <a:solidFill>
              <a:srgbClr val="FF9900"/>
            </a:solidFill>
            <a:miter lim="800000"/>
            <a:headEnd/>
            <a:tailEnd/>
          </a:ln>
          <a:effectLst>
            <a:outerShdw blurRad="50800" dist="38100" dir="8100000" sx="101000" sy="101000" algn="tr" rotWithShape="0">
              <a:schemeClr val="bg2">
                <a:lumMod val="50000"/>
                <a:lumOff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defRPr kumimoji="1" sz="2000">
                <a:solidFill>
                  <a:schemeClr val="tx1"/>
                </a:solidFill>
                <a:latin typeface="Arial" pitchFamily="34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defTabSz="457200" eaLnBrk="1" hangingPunct="1">
              <a:spcBef>
                <a:spcPts val="300"/>
              </a:spcBef>
            </a:pP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for (</a:t>
            </a:r>
            <a:r>
              <a:rPr lang="en-US" altLang="zh-TW" sz="1800" b="1" dirty="0" err="1" smtClean="0">
                <a:solidFill>
                  <a:srgbClr val="0000CC"/>
                </a:solidFill>
                <a:latin typeface="Tahoma" pitchFamily="34" charset="0"/>
                <a:ea typeface="新細明體" pitchFamily="18" charset="-120"/>
              </a:rPr>
              <a:t>int</a:t>
            </a:r>
            <a:r>
              <a:rPr lang="en-US" altLang="zh-TW" sz="1800" b="1" dirty="0" smtClean="0">
                <a:solidFill>
                  <a:srgbClr val="0000CC"/>
                </a:solidFill>
                <a:latin typeface="Tahoma" pitchFamily="34" charset="0"/>
                <a:ea typeface="新細明體" pitchFamily="18" charset="-120"/>
              </a:rPr>
              <a:t> </a:t>
            </a:r>
            <a:r>
              <a:rPr lang="en-US" altLang="zh-TW" sz="1800" b="1" dirty="0" err="1" smtClean="0">
                <a:solidFill>
                  <a:srgbClr val="0000CC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lang="en-US" altLang="zh-TW" sz="1800" b="1" dirty="0" smtClean="0">
                <a:solidFill>
                  <a:srgbClr val="0000CC"/>
                </a:solidFill>
                <a:latin typeface="Tahoma" pitchFamily="34" charset="0"/>
                <a:ea typeface="新細明體" pitchFamily="18" charset="-120"/>
              </a:rPr>
              <a:t>=1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; </a:t>
            </a:r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&lt;=10; </a:t>
            </a:r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++)</a:t>
            </a:r>
          </a:p>
          <a:p>
            <a:pPr defTabSz="457200" eaLnBrk="1" hangingPunct="1">
              <a:spcBef>
                <a:spcPts val="300"/>
              </a:spcBef>
            </a:pP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	</a:t>
            </a:r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System.out.println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rPr>
              <a:t>);</a:t>
            </a:r>
          </a:p>
          <a:p>
            <a:pPr defTabSz="457200" eaLnBrk="1" hangingPunct="1">
              <a:spcBef>
                <a:spcPts val="300"/>
              </a:spcBef>
            </a:pPr>
            <a:r>
              <a:rPr lang="en-US" altLang="zh-TW" sz="1800" dirty="0" err="1" smtClean="0">
                <a:solidFill>
                  <a:srgbClr val="0000CC"/>
                </a:solidFill>
                <a:latin typeface="Tahoma" pitchFamily="34" charset="0"/>
                <a:ea typeface="新細明體" pitchFamily="18" charset="-120"/>
              </a:rPr>
              <a:t>System.out.println</a:t>
            </a:r>
            <a:r>
              <a:rPr lang="en-US" altLang="zh-TW" sz="1800" dirty="0" smtClean="0">
                <a:solidFill>
                  <a:srgbClr val="0000CC"/>
                </a:solidFill>
                <a:latin typeface="Tahoma" pitchFamily="34" charset="0"/>
                <a:ea typeface="新細明體" pitchFamily="18" charset="-120"/>
              </a:rPr>
              <a:t>( </a:t>
            </a:r>
            <a:r>
              <a:rPr lang="en-US" altLang="zh-TW" sz="1800" dirty="0" err="1" smtClean="0">
                <a:solidFill>
                  <a:srgbClr val="0000CC"/>
                </a:solidFill>
                <a:latin typeface="Tahoma" pitchFamily="34" charset="0"/>
                <a:ea typeface="新細明體" pitchFamily="18" charset="-120"/>
              </a:rPr>
              <a:t>i</a:t>
            </a:r>
            <a:r>
              <a:rPr lang="en-US" altLang="zh-TW" sz="1800" dirty="0" smtClean="0">
                <a:solidFill>
                  <a:srgbClr val="0000CC"/>
                </a:solidFill>
                <a:latin typeface="Tahoma" pitchFamily="34" charset="0"/>
                <a:ea typeface="新細明體" pitchFamily="18" charset="-120"/>
              </a:rPr>
              <a:t> );</a:t>
            </a:r>
          </a:p>
        </p:txBody>
      </p:sp>
      <p:sp>
        <p:nvSpPr>
          <p:cNvPr id="10" name="向左箭號圖說文字 9"/>
          <p:cNvSpPr/>
          <p:nvPr/>
        </p:nvSpPr>
        <p:spPr bwMode="auto">
          <a:xfrm>
            <a:off x="4211960" y="3227782"/>
            <a:ext cx="2160240" cy="509677"/>
          </a:xfrm>
          <a:prstGeom prst="leftArrowCallout">
            <a:avLst>
              <a:gd name="adj1" fmla="val 25000"/>
              <a:gd name="adj2" fmla="val 25000"/>
              <a:gd name="adj3" fmla="val 32355"/>
              <a:gd name="adj4" fmla="val 78031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valid!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1" name="向左箭號圖說文字 10"/>
          <p:cNvSpPr/>
          <p:nvPr/>
        </p:nvSpPr>
        <p:spPr bwMode="auto">
          <a:xfrm>
            <a:off x="4211960" y="5179770"/>
            <a:ext cx="2160240" cy="509677"/>
          </a:xfrm>
          <a:prstGeom prst="leftArrowCallout">
            <a:avLst>
              <a:gd name="adj1" fmla="val 25000"/>
              <a:gd name="adj2" fmla="val 25000"/>
              <a:gd name="adj3" fmla="val 32355"/>
              <a:gd name="adj4" fmla="val 78031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Invalid!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991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564904"/>
            <a:ext cx="1920533" cy="1739776"/>
          </a:xfrm>
          <a:prstGeom prst="rect">
            <a:avLst/>
          </a:prstGeom>
          <a:noFill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1907704" y="3501008"/>
            <a:ext cx="630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  <a:latin typeface="Arial Narrow" pitchFamily="34" charset="0"/>
              </a:rPr>
              <a:t>END</a:t>
            </a:r>
            <a:endParaRPr lang="zh-TW" altLang="en-US" sz="2000" b="1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1835696" y="3366000"/>
            <a:ext cx="5184576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Part 1 – The </a:t>
            </a: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 statement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8647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3333" y1="48000" x2="53333" y2="48000"/>
                        <a14:backgroundMark x1="40000" y1="30667" x2="40000" y2="30667"/>
                        <a14:backgroundMark x1="49333" y1="49778" x2="49333" y2="49778"/>
                        <a14:backgroundMark x1="63111" y1="60000" x2="63111" y2="60000"/>
                        <a14:backgroundMark x1="46222" y1="62667" x2="46222" y2="62667"/>
                        <a14:backgroundMark x1="15111" y1="89333" x2="15111" y2="89333"/>
                        <a14:backgroundMark x1="14667" y1="95556" x2="14667" y2="95556"/>
                        <a14:backgroundMark x1="10222" y1="44444" x2="10222" y2="44444"/>
                        <a14:backgroundMark x1="13333" y1="12000" x2="13333" y2="12000"/>
                        <a14:backgroundMark x1="82667" y1="9333" x2="82667" y2="9333"/>
                        <a14:backgroundMark x1="94222" y1="11556" x2="94222" y2="11556"/>
                        <a14:backgroundMark x1="94667" y1="20000" x2="94667" y2="20000"/>
                        <a14:backgroundMark x1="95556" y1="86667" x2="95556" y2="86667"/>
                        <a14:backgroundMark x1="83111" y1="93333" x2="83111" y2="93333"/>
                        <a14:backgroundMark x1="91556" y1="95556" x2="91556" y2="9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85588">
            <a:off x="5947509" y="2284229"/>
            <a:ext cx="1116544" cy="111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The Simple 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zh-HK" dirty="0" smtClean="0"/>
              <a:t>loop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752600"/>
            <a:ext cx="4968552" cy="3188568"/>
          </a:xfrm>
        </p:spPr>
        <p:txBody>
          <a:bodyPr/>
          <a:lstStyle/>
          <a:p>
            <a:r>
              <a:rPr lang="en-US" altLang="zh-HK" sz="2000" dirty="0" smtClean="0"/>
              <a:t>If the boolean 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 </a:t>
            </a:r>
            <a:r>
              <a:rPr lang="en-US" altLang="zh-HK" sz="2000" dirty="0" smtClean="0"/>
              <a:t>evaluates to </a:t>
            </a:r>
            <a:r>
              <a:rPr lang="en-US" altLang="zh-HK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zh-HK" sz="2000" dirty="0" smtClean="0"/>
              <a:t>, the </a:t>
            </a:r>
            <a:r>
              <a:rPr lang="en-US" altLang="zh-H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loop_body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2000" dirty="0" smtClean="0"/>
              <a:t>is </a:t>
            </a:r>
            <a:r>
              <a:rPr lang="en-US" altLang="zh-HK" sz="2000" dirty="0" smtClean="0">
                <a:solidFill>
                  <a:srgbClr val="0000CC"/>
                </a:solidFill>
              </a:rPr>
              <a:t>executed</a:t>
            </a:r>
            <a:r>
              <a:rPr lang="en-US" altLang="zh-HK" sz="2000" dirty="0" smtClean="0"/>
              <a:t>. </a:t>
            </a:r>
          </a:p>
          <a:p>
            <a:r>
              <a:rPr lang="en-US" altLang="zh-HK" sz="2000" dirty="0" smtClean="0"/>
              <a:t>After executing the </a:t>
            </a:r>
            <a:r>
              <a:rPr lang="en-US" altLang="zh-H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loop_body</a:t>
            </a:r>
            <a:r>
              <a:rPr lang="en-US" altLang="zh-HK" sz="2000" dirty="0" smtClean="0"/>
              <a:t>, test the 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zh-HK" sz="2000" dirty="0" smtClean="0"/>
              <a:t> again. </a:t>
            </a:r>
          </a:p>
          <a:p>
            <a:r>
              <a:rPr lang="en-US" altLang="zh-HK" sz="2000" dirty="0"/>
              <a:t>While condition is 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zh-HK" sz="2000" dirty="0"/>
              <a:t>,</a:t>
            </a:r>
            <a:r>
              <a:rPr lang="en-US" altLang="zh-H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loop_body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HK" sz="2000" dirty="0" smtClean="0"/>
              <a:t>is executed again and again.</a:t>
            </a:r>
          </a:p>
          <a:p>
            <a:r>
              <a:rPr lang="en-US" altLang="zh-HK" sz="2000" dirty="0" smtClean="0"/>
              <a:t>When the 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zh-HK" sz="2000" dirty="0" smtClean="0"/>
              <a:t> becomes a </a:t>
            </a:r>
            <a:r>
              <a:rPr lang="en-US" altLang="zh-H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zh-HK" sz="2000" dirty="0" smtClean="0"/>
              <a:t>, execute </a:t>
            </a:r>
            <a:r>
              <a:rPr lang="en-US" altLang="zh-HK" sz="2000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next_statement</a:t>
            </a:r>
            <a:r>
              <a:rPr lang="en-US" altLang="zh-HK" sz="2000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zh-HK" sz="2000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691680" y="4941168"/>
            <a:ext cx="3096344" cy="1138773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/>
            <a:r>
              <a:rPr lang="en-US" altLang="zh-TW" dirty="0" smtClean="0"/>
              <a:t>while (</a:t>
            </a:r>
            <a:r>
              <a:rPr lang="en-US" altLang="zh-TW" dirty="0" smtClean="0">
                <a:solidFill>
                  <a:srgbClr val="FF0000"/>
                </a:solidFill>
              </a:rPr>
              <a:t>condition</a:t>
            </a:r>
            <a:r>
              <a:rPr lang="en-US" altLang="zh-TW" dirty="0" smtClean="0"/>
              <a:t>) </a:t>
            </a:r>
          </a:p>
          <a:p>
            <a:pPr algn="l" defTabSz="720725"/>
            <a:r>
              <a:rPr lang="en-US" altLang="zh-TW" dirty="0" smtClean="0"/>
              <a:t>	</a:t>
            </a:r>
            <a:r>
              <a:rPr lang="en-US" altLang="zh-TW" dirty="0" err="1" smtClean="0">
                <a:solidFill>
                  <a:srgbClr val="7030A0"/>
                </a:solidFill>
              </a:rPr>
              <a:t>loop_body</a:t>
            </a:r>
            <a:r>
              <a:rPr lang="en-US" altLang="zh-TW" dirty="0" smtClean="0"/>
              <a:t>;</a:t>
            </a:r>
          </a:p>
          <a:p>
            <a:pPr algn="l"/>
            <a:r>
              <a:rPr lang="en-US" altLang="zh-TW" dirty="0" err="1" smtClean="0">
                <a:solidFill>
                  <a:srgbClr val="006600"/>
                </a:solidFill>
              </a:rPr>
              <a:t>next_statement</a:t>
            </a:r>
            <a:r>
              <a:rPr lang="en-US" altLang="zh-TW" dirty="0" smtClean="0">
                <a:solidFill>
                  <a:srgbClr val="006600"/>
                </a:solidFill>
              </a:rPr>
              <a:t>;</a:t>
            </a:r>
            <a:endParaRPr lang="en-US" altLang="zh-TW" dirty="0">
              <a:solidFill>
                <a:srgbClr val="006600"/>
              </a:solidFill>
            </a:endParaRPr>
          </a:p>
        </p:txBody>
      </p:sp>
      <p:sp>
        <p:nvSpPr>
          <p:cNvPr id="7" name="菱形 6"/>
          <p:cNvSpPr/>
          <p:nvPr/>
        </p:nvSpPr>
        <p:spPr bwMode="auto">
          <a:xfrm>
            <a:off x="6204773" y="1581908"/>
            <a:ext cx="2448272" cy="936104"/>
          </a:xfrm>
          <a:prstGeom prst="diamond">
            <a:avLst/>
          </a:prstGeom>
          <a:solidFill>
            <a:srgbClr val="F8AB20">
              <a:alpha val="80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600" dirty="0" smtClean="0">
                <a:solidFill>
                  <a:schemeClr val="bg2"/>
                </a:solidFill>
                <a:latin typeface="Arial" charset="0"/>
              </a:rPr>
              <a:t>boolean condition</a:t>
            </a: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816841" y="3238092"/>
            <a:ext cx="1224136" cy="545133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1600" dirty="0" err="1" smtClean="0">
                <a:solidFill>
                  <a:schemeClr val="bg2"/>
                </a:solidFill>
                <a:latin typeface="Arial" charset="0"/>
              </a:rPr>
              <a:t>loop_body</a:t>
            </a:r>
            <a:endParaRPr lang="zh-HK" altLang="en-US" sz="16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600818" y="5661248"/>
            <a:ext cx="1656184" cy="543600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1600" dirty="0" err="1" smtClean="0">
                <a:solidFill>
                  <a:schemeClr val="bg2"/>
                </a:solidFill>
                <a:latin typeface="Arial" charset="0"/>
              </a:rPr>
              <a:t>next_statement</a:t>
            </a:r>
            <a:endParaRPr lang="zh-HK" altLang="en-US" sz="1600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>
            <a:off x="7428909" y="861828"/>
            <a:ext cx="0" cy="720080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 bwMode="auto">
          <a:xfrm>
            <a:off x="7249416" y="4941168"/>
            <a:ext cx="358987" cy="358987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>
            <a:off x="7428909" y="2518012"/>
            <a:ext cx="0" cy="720080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7" idx="3"/>
            <a:endCxn id="14" idx="6"/>
          </p:cNvCxnSpPr>
          <p:nvPr/>
        </p:nvCxnSpPr>
        <p:spPr bwMode="auto">
          <a:xfrm flipH="1">
            <a:off x="7608403" y="2049960"/>
            <a:ext cx="1044642" cy="3070702"/>
          </a:xfrm>
          <a:prstGeom prst="bentConnector3">
            <a:avLst>
              <a:gd name="adj1" fmla="val -21883"/>
            </a:avLst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 bwMode="auto">
          <a:xfrm flipH="1">
            <a:off x="7428909" y="5300155"/>
            <a:ext cx="1" cy="361093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8491027" y="1680484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zh-HK" altLang="en-US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871977" y="2446004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HK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zh-HK" altLang="en-US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直線單箭頭接點 48"/>
          <p:cNvCxnSpPr>
            <a:stCxn id="11" idx="2"/>
          </p:cNvCxnSpPr>
          <p:nvPr/>
        </p:nvCxnSpPr>
        <p:spPr bwMode="auto">
          <a:xfrm>
            <a:off x="7428910" y="6204848"/>
            <a:ext cx="0" cy="464512"/>
          </a:xfrm>
          <a:prstGeom prst="straightConnector1">
            <a:avLst/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0" idx="2"/>
            <a:endCxn id="7" idx="1"/>
          </p:cNvCxnSpPr>
          <p:nvPr/>
        </p:nvCxnSpPr>
        <p:spPr bwMode="auto">
          <a:xfrm rot="5400000" flipH="1">
            <a:off x="5950208" y="2304525"/>
            <a:ext cx="1733265" cy="1224136"/>
          </a:xfrm>
          <a:prstGeom prst="bentConnector4">
            <a:avLst>
              <a:gd name="adj1" fmla="val -34961"/>
              <a:gd name="adj2" fmla="val 126974"/>
            </a:avLst>
          </a:prstGeom>
          <a:ln w="25400">
            <a:solidFill>
              <a:schemeClr val="bg2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53333" y1="48000" x2="53333" y2="48000"/>
                        <a14:backgroundMark x1="40000" y1="30667" x2="40000" y2="30667"/>
                        <a14:backgroundMark x1="49333" y1="49778" x2="49333" y2="49778"/>
                        <a14:backgroundMark x1="63111" y1="60000" x2="63111" y2="60000"/>
                        <a14:backgroundMark x1="46222" y1="62667" x2="46222" y2="62667"/>
                        <a14:backgroundMark x1="15111" y1="89333" x2="15111" y2="89333"/>
                        <a14:backgroundMark x1="14667" y1="95556" x2="14667" y2="95556"/>
                        <a14:backgroundMark x1="10222" y1="44444" x2="10222" y2="44444"/>
                        <a14:backgroundMark x1="13333" y1="12000" x2="13333" y2="12000"/>
                        <a14:backgroundMark x1="82667" y1="9333" x2="82667" y2="9333"/>
                        <a14:backgroundMark x1="94222" y1="11556" x2="94222" y2="11556"/>
                        <a14:backgroundMark x1="94667" y1="20000" x2="94667" y2="20000"/>
                        <a14:backgroundMark x1="95556" y1="86667" x2="95556" y2="86667"/>
                        <a14:backgroundMark x1="83111" y1="93333" x2="83111" y2="93333"/>
                        <a14:backgroundMark x1="91556" y1="95556" x2="91556" y2="9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85588">
            <a:off x="1356743" y="5115325"/>
            <a:ext cx="485394" cy="485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5726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zh-HK" dirty="0" smtClean="0"/>
              <a:t>Example 1</a:t>
            </a:r>
            <a:endParaRPr lang="zh-HK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3528" y="1749367"/>
            <a:ext cx="6984776" cy="46658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hangingPunct="1"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import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java.util</a:t>
            </a:r>
            <a:r>
              <a:rPr lang="en-US" altLang="zh-TW" sz="1800" kern="0" dirty="0">
                <a:solidFill>
                  <a:srgbClr val="000000"/>
                </a:solidFill>
              </a:rPr>
              <a:t>.*;</a:t>
            </a: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public </a:t>
            </a:r>
            <a:r>
              <a:rPr lang="en-US" altLang="zh-TW" sz="1800" kern="0" dirty="0">
                <a:solidFill>
                  <a:srgbClr val="000000"/>
                </a:solidFill>
              </a:rPr>
              <a:t>class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WhileEg1 </a:t>
            </a:r>
            <a:r>
              <a:rPr lang="en-US" altLang="zh-TW" sz="1800" kern="0" dirty="0">
                <a:solidFill>
                  <a:srgbClr val="000000"/>
                </a:solidFill>
              </a:rPr>
              <a:t>{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public static void main(String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[ ]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args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) {</a:t>
            </a: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	</a:t>
            </a:r>
            <a:r>
              <a:rPr lang="en-US" altLang="zh-TW" sz="2000" kern="0" dirty="0" err="1">
                <a:solidFill>
                  <a:srgbClr val="000000"/>
                </a:solidFill>
              </a:rPr>
              <a:t>int</a:t>
            </a:r>
            <a:r>
              <a:rPr lang="en-US" altLang="zh-TW" sz="2000" kern="0" dirty="0">
                <a:solidFill>
                  <a:srgbClr val="000000"/>
                </a:solidFill>
              </a:rPr>
              <a:t> </a:t>
            </a:r>
            <a:r>
              <a:rPr lang="en-US" altLang="zh-TW" sz="2000" kern="0" dirty="0" err="1">
                <a:solidFill>
                  <a:srgbClr val="000000"/>
                </a:solidFill>
              </a:rPr>
              <a:t>i</a:t>
            </a:r>
            <a:r>
              <a:rPr lang="en-US" altLang="zh-TW" sz="2000" kern="0" dirty="0">
                <a:solidFill>
                  <a:srgbClr val="000000"/>
                </a:solidFill>
              </a:rPr>
              <a:t>=1;</a:t>
            </a:r>
          </a:p>
          <a:p>
            <a:pPr lvl="0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	</a:t>
            </a:r>
            <a:r>
              <a:rPr lang="en-US" altLang="zh-TW" sz="2000" kern="0" dirty="0" err="1">
                <a:solidFill>
                  <a:srgbClr val="000000"/>
                </a:solidFill>
              </a:rPr>
              <a:t>int</a:t>
            </a:r>
            <a:r>
              <a:rPr lang="en-US" altLang="zh-TW" sz="2000" kern="0" dirty="0">
                <a:solidFill>
                  <a:srgbClr val="000000"/>
                </a:solidFill>
              </a:rPr>
              <a:t> sum=0;</a:t>
            </a:r>
          </a:p>
          <a:p>
            <a:pPr lvl="0"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while (</a:t>
            </a:r>
            <a:r>
              <a:rPr lang="en-US" altLang="zh-TW" sz="2000" kern="0" dirty="0" err="1" smtClean="0">
                <a:solidFill>
                  <a:srgbClr val="000000"/>
                </a:solidFill>
              </a:rPr>
              <a:t>i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 &lt; 4) {</a:t>
            </a:r>
            <a:endParaRPr lang="en-US" altLang="zh-TW" sz="2000" kern="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		sum += </a:t>
            </a:r>
            <a:r>
              <a:rPr lang="en-US" altLang="zh-TW" sz="2000" kern="0" dirty="0" err="1" smtClean="0">
                <a:solidFill>
                  <a:srgbClr val="000000"/>
                </a:solidFill>
              </a:rPr>
              <a:t>i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;</a:t>
            </a:r>
          </a:p>
          <a:p>
            <a:pPr lvl="0"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		</a:t>
            </a:r>
            <a:r>
              <a:rPr lang="en-US" altLang="zh-TW" sz="2000" kern="0" dirty="0" err="1" smtClean="0">
                <a:solidFill>
                  <a:srgbClr val="000000"/>
                </a:solidFill>
              </a:rPr>
              <a:t>i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++;</a:t>
            </a:r>
          </a:p>
          <a:p>
            <a:pPr lvl="0"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</a:rPr>
              <a:t>	</a:t>
            </a:r>
            <a:r>
              <a:rPr lang="en-US" altLang="zh-TW" sz="2000" kern="0" dirty="0" smtClean="0">
                <a:solidFill>
                  <a:srgbClr val="000000"/>
                </a:solidFill>
              </a:rPr>
              <a:t>	}	</a:t>
            </a:r>
          </a:p>
          <a:p>
            <a:pPr lvl="0" eaLnBrk="1" hangingPunct="1">
              <a:lnSpc>
                <a:spcPct val="120000"/>
              </a:lnSpc>
              <a:spcBef>
                <a:spcPts val="12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("Sum=" </a:t>
            </a:r>
            <a:r>
              <a:rPr lang="en-US" altLang="zh-TW" sz="1800" kern="0" dirty="0">
                <a:solidFill>
                  <a:srgbClr val="000000"/>
                </a:solidFill>
              </a:rPr>
              <a:t>+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sum);</a:t>
            </a: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120000"/>
              </a:lnSpc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}</a:t>
            </a:r>
          </a:p>
          <a:p>
            <a:pPr lvl="0" eaLnBrk="1" hangingPunct="1"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}	</a:t>
            </a:r>
            <a:endParaRPr lang="en-US" altLang="zh-TW" sz="1800" kern="0" dirty="0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015142" y="5378867"/>
            <a:ext cx="4132922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015142" y="2743527"/>
            <a:ext cx="2268252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1291267"/>
            <a:ext cx="2989366" cy="125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228" y="75173"/>
            <a:ext cx="2232248" cy="4063808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glow rad="139700">
              <a:srgbClr val="0000CC">
                <a:alpha val="40000"/>
              </a:srgbClr>
            </a:glow>
            <a:softEdge rad="25400"/>
          </a:effectLst>
        </p:spPr>
      </p:pic>
      <p:grpSp>
        <p:nvGrpSpPr>
          <p:cNvPr id="18" name="群組 17"/>
          <p:cNvGrpSpPr/>
          <p:nvPr/>
        </p:nvGrpSpPr>
        <p:grpSpPr>
          <a:xfrm>
            <a:off x="4067944" y="2846017"/>
            <a:ext cx="1080120" cy="425108"/>
            <a:chOff x="4067944" y="2811410"/>
            <a:chExt cx="1080120" cy="425108"/>
          </a:xfrm>
        </p:grpSpPr>
        <p:sp>
          <p:nvSpPr>
            <p:cNvPr id="3" name="圓角矩形 2"/>
            <p:cNvSpPr/>
            <p:nvPr/>
          </p:nvSpPr>
          <p:spPr bwMode="auto">
            <a:xfrm>
              <a:off x="4427984" y="2811410"/>
              <a:ext cx="720080" cy="42510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20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1</a:t>
              </a: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067944" y="2823909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 err="1" smtClean="0">
                  <a:solidFill>
                    <a:schemeClr val="bg2"/>
                  </a:solidFill>
                  <a:latin typeface="Arial Narrow" pitchFamily="34" charset="0"/>
                </a:rPr>
                <a:t>i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5220072" y="2846017"/>
            <a:ext cx="1368152" cy="425108"/>
            <a:chOff x="5220072" y="2811410"/>
            <a:chExt cx="1368152" cy="425108"/>
          </a:xfrm>
        </p:grpSpPr>
        <p:sp>
          <p:nvSpPr>
            <p:cNvPr id="23" name="圓角矩形 22"/>
            <p:cNvSpPr/>
            <p:nvPr/>
          </p:nvSpPr>
          <p:spPr bwMode="auto">
            <a:xfrm>
              <a:off x="5868144" y="2811410"/>
              <a:ext cx="720080" cy="42510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2000" dirty="0">
                  <a:solidFill>
                    <a:schemeClr val="bg2"/>
                  </a:solidFill>
                  <a:latin typeface="Arial" charset="0"/>
                </a:rPr>
                <a:t>0</a:t>
              </a: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220072" y="2823909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 smtClean="0">
                  <a:solidFill>
                    <a:schemeClr val="bg2"/>
                  </a:solidFill>
                  <a:latin typeface="Arial Narrow" pitchFamily="34" charset="0"/>
                </a:rPr>
                <a:t>sum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067944" y="3665004"/>
            <a:ext cx="1080120" cy="425108"/>
            <a:chOff x="4067944" y="3327964"/>
            <a:chExt cx="1080120" cy="425108"/>
          </a:xfrm>
        </p:grpSpPr>
        <p:sp>
          <p:nvSpPr>
            <p:cNvPr id="25" name="圓角矩形 24"/>
            <p:cNvSpPr/>
            <p:nvPr/>
          </p:nvSpPr>
          <p:spPr bwMode="auto">
            <a:xfrm>
              <a:off x="4427984" y="3327964"/>
              <a:ext cx="720080" cy="42510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2000" dirty="0">
                  <a:solidFill>
                    <a:schemeClr val="bg2"/>
                  </a:solidFill>
                  <a:latin typeface="Arial" charset="0"/>
                </a:rPr>
                <a:t>2</a:t>
              </a: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067944" y="3340463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 err="1" smtClean="0">
                  <a:solidFill>
                    <a:schemeClr val="bg2"/>
                  </a:solidFill>
                  <a:latin typeface="Arial Narrow" pitchFamily="34" charset="0"/>
                </a:rPr>
                <a:t>i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5220072" y="3665004"/>
            <a:ext cx="1368152" cy="425108"/>
            <a:chOff x="5220072" y="3327964"/>
            <a:chExt cx="1368152" cy="425108"/>
          </a:xfrm>
        </p:grpSpPr>
        <p:sp>
          <p:nvSpPr>
            <p:cNvPr id="27" name="圓角矩形 26"/>
            <p:cNvSpPr/>
            <p:nvPr/>
          </p:nvSpPr>
          <p:spPr bwMode="auto">
            <a:xfrm>
              <a:off x="5868144" y="3327964"/>
              <a:ext cx="720080" cy="42510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20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1</a:t>
              </a: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220072" y="3340463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 smtClean="0">
                  <a:solidFill>
                    <a:schemeClr val="bg2"/>
                  </a:solidFill>
                  <a:latin typeface="Arial Narrow" pitchFamily="34" charset="0"/>
                </a:rPr>
                <a:t>sum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4067944" y="4192029"/>
            <a:ext cx="1080120" cy="425108"/>
            <a:chOff x="4067944" y="3854989"/>
            <a:chExt cx="1080120" cy="425108"/>
          </a:xfrm>
        </p:grpSpPr>
        <p:sp>
          <p:nvSpPr>
            <p:cNvPr id="29" name="圓角矩形 28"/>
            <p:cNvSpPr/>
            <p:nvPr/>
          </p:nvSpPr>
          <p:spPr bwMode="auto">
            <a:xfrm>
              <a:off x="4427984" y="3854989"/>
              <a:ext cx="720080" cy="42510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2000" dirty="0" smtClean="0">
                  <a:solidFill>
                    <a:schemeClr val="bg2"/>
                  </a:solidFill>
                  <a:latin typeface="Arial" charset="0"/>
                </a:rPr>
                <a:t>3</a:t>
              </a: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4067944" y="3867488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 err="1" smtClean="0">
                  <a:solidFill>
                    <a:schemeClr val="bg2"/>
                  </a:solidFill>
                  <a:latin typeface="Arial Narrow" pitchFamily="34" charset="0"/>
                </a:rPr>
                <a:t>i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5220072" y="4192029"/>
            <a:ext cx="1368152" cy="425108"/>
            <a:chOff x="5220072" y="3854989"/>
            <a:chExt cx="1368152" cy="425108"/>
          </a:xfrm>
        </p:grpSpPr>
        <p:sp>
          <p:nvSpPr>
            <p:cNvPr id="31" name="圓角矩形 30"/>
            <p:cNvSpPr/>
            <p:nvPr/>
          </p:nvSpPr>
          <p:spPr bwMode="auto">
            <a:xfrm>
              <a:off x="5868144" y="3854989"/>
              <a:ext cx="720080" cy="42510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2000" dirty="0">
                  <a:solidFill>
                    <a:schemeClr val="bg2"/>
                  </a:solidFill>
                  <a:latin typeface="Arial" charset="0"/>
                </a:rPr>
                <a:t>3</a:t>
              </a: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220072" y="3867488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 smtClean="0">
                  <a:solidFill>
                    <a:schemeClr val="bg2"/>
                  </a:solidFill>
                  <a:latin typeface="Arial Narrow" pitchFamily="34" charset="0"/>
                </a:rPr>
                <a:t>sum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4067944" y="4714769"/>
            <a:ext cx="1080120" cy="425108"/>
            <a:chOff x="4067944" y="4377729"/>
            <a:chExt cx="1080120" cy="425108"/>
          </a:xfrm>
        </p:grpSpPr>
        <p:sp>
          <p:nvSpPr>
            <p:cNvPr id="33" name="圓角矩形 32"/>
            <p:cNvSpPr/>
            <p:nvPr/>
          </p:nvSpPr>
          <p:spPr bwMode="auto">
            <a:xfrm>
              <a:off x="4427984" y="4377729"/>
              <a:ext cx="720080" cy="42510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2000" dirty="0">
                  <a:solidFill>
                    <a:schemeClr val="bg2"/>
                  </a:solidFill>
                  <a:latin typeface="Arial" charset="0"/>
                </a:rPr>
                <a:t>4</a:t>
              </a: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067944" y="4390228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 err="1" smtClean="0">
                  <a:solidFill>
                    <a:schemeClr val="bg2"/>
                  </a:solidFill>
                  <a:latin typeface="Arial Narrow" pitchFamily="34" charset="0"/>
                </a:rPr>
                <a:t>i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5220072" y="4714769"/>
            <a:ext cx="1368152" cy="425108"/>
            <a:chOff x="5220072" y="4377729"/>
            <a:chExt cx="1368152" cy="425108"/>
          </a:xfrm>
        </p:grpSpPr>
        <p:sp>
          <p:nvSpPr>
            <p:cNvPr id="35" name="圓角矩形 34"/>
            <p:cNvSpPr/>
            <p:nvPr/>
          </p:nvSpPr>
          <p:spPr bwMode="auto">
            <a:xfrm>
              <a:off x="5868144" y="4377729"/>
              <a:ext cx="720080" cy="42510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2000" dirty="0">
                  <a:solidFill>
                    <a:schemeClr val="bg2"/>
                  </a:solidFill>
                  <a:latin typeface="Arial" charset="0"/>
                </a:rPr>
                <a:t>6</a:t>
              </a: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5220072" y="4390228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 smtClean="0">
                  <a:solidFill>
                    <a:schemeClr val="bg2"/>
                  </a:solidFill>
                  <a:latin typeface="Arial Narrow" pitchFamily="34" charset="0"/>
                </a:rPr>
                <a:t>sum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51" name="矩形 50"/>
          <p:cNvSpPr/>
          <p:nvPr/>
        </p:nvSpPr>
        <p:spPr bwMode="auto">
          <a:xfrm>
            <a:off x="1015142" y="3125583"/>
            <a:ext cx="2268252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58" name="Text Box 6"/>
          <p:cNvSpPr txBox="1">
            <a:spLocks noChangeArrowheads="1"/>
          </p:cNvSpPr>
          <p:nvPr/>
        </p:nvSpPr>
        <p:spPr bwMode="auto">
          <a:xfrm>
            <a:off x="5868144" y="5517232"/>
            <a:ext cx="2699792" cy="72008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WhileEg1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Sum=6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015142" y="3589016"/>
            <a:ext cx="5670000" cy="164081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60" name="向左箭號圖說文字 59"/>
          <p:cNvSpPr/>
          <p:nvPr/>
        </p:nvSpPr>
        <p:spPr bwMode="auto">
          <a:xfrm>
            <a:off x="6707704" y="4325091"/>
            <a:ext cx="1619672" cy="77706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8031"/>
            </a:avLst>
          </a:prstGeom>
          <a:gradFill>
            <a:gsLst>
              <a:gs pos="0">
                <a:schemeClr val="bg2">
                  <a:lumMod val="75000"/>
                  <a:lumOff val="25000"/>
                </a:schemeClr>
              </a:gs>
              <a:gs pos="80000">
                <a:schemeClr val="bg2">
                  <a:lumMod val="65000"/>
                  <a:lumOff val="35000"/>
                </a:schemeClr>
              </a:gs>
              <a:gs pos="100000">
                <a:schemeClr val="bg2">
                  <a:lumMod val="50000"/>
                  <a:lumOff val="5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2000" dirty="0" smtClean="0">
                <a:solidFill>
                  <a:schemeClr val="tx1"/>
                </a:solidFill>
                <a:latin typeface="Arial" charset="0"/>
              </a:rPr>
              <a:t>Loop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1015142" y="3589016"/>
            <a:ext cx="2268252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1331640" y="4001091"/>
            <a:ext cx="2268252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331640" y="4442889"/>
            <a:ext cx="2268252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015142" y="4905826"/>
            <a:ext cx="460514" cy="3240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1115616" y="5967629"/>
            <a:ext cx="4608512" cy="701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The program calculates</a:t>
            </a:r>
            <a:r>
              <a:rPr lang="en-US" altLang="zh-TW" sz="1800" kern="0" dirty="0">
                <a:solidFill>
                  <a:srgbClr val="000000"/>
                </a:solidFill>
              </a:rPr>
              <a:t>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1+2+3.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The</a:t>
            </a: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 while-loop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body </a:t>
            </a: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0"/>
                <a:cs typeface="Arial Unicode MS" pitchFamily="34" charset="-120"/>
              </a:rPr>
              <a:t>is executed 3 times.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96954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9" grpId="1" animBg="1"/>
      <p:bldP spid="51" grpId="0" animBg="1"/>
      <p:bldP spid="51" grpId="1" animBg="1"/>
      <p:bldP spid="58" grpId="0" animBg="1"/>
      <p:bldP spid="53" grpId="0" animBg="1"/>
      <p:bldP spid="53" grpId="1" animBg="1"/>
      <p:bldP spid="53" grpId="2" animBg="1"/>
      <p:bldP spid="53" grpId="3" animBg="1"/>
      <p:bldP spid="53" grpId="4" animBg="1"/>
      <p:bldP spid="53" grpId="5" animBg="1"/>
      <p:bldP spid="53" grpId="7" animBg="1"/>
      <p:bldP spid="53" grpId="8" animBg="1"/>
      <p:bldP spid="55" grpId="0" animBg="1"/>
      <p:bldP spid="55" grpId="1" animBg="1"/>
      <p:bldP spid="55" grpId="2" animBg="1"/>
      <p:bldP spid="55" grpId="3" animBg="1"/>
      <p:bldP spid="55" grpId="4" animBg="1"/>
      <p:bldP spid="55" grpId="5" animBg="1"/>
      <p:bldP spid="56" grpId="0" animBg="1"/>
      <p:bldP spid="56" grpId="1" animBg="1"/>
      <p:bldP spid="56" grpId="2" animBg="1"/>
      <p:bldP spid="56" grpId="3" animBg="1"/>
      <p:bldP spid="56" grpId="4" animBg="1"/>
      <p:bldP spid="56" grpId="5" animBg="1"/>
      <p:bldP spid="57" grpId="0" animBg="1"/>
      <p:bldP spid="57" grpId="1" animBg="1"/>
      <p:bldP spid="57" grpId="2" animBg="1"/>
      <p:bldP spid="57" grpId="3" animBg="1"/>
      <p:bldP spid="57" grpId="4" animBg="1"/>
      <p:bldP spid="57" grpId="6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In the last example (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WhileEg1</a:t>
            </a:r>
            <a:r>
              <a:rPr lang="en-US" altLang="zh-HK" dirty="0" smtClean="0"/>
              <a:t>), the number of times the loop body is executed is set directly in the program source</a:t>
            </a:r>
          </a:p>
          <a:p>
            <a:pPr lvl="1"/>
            <a:r>
              <a:rPr lang="en-US" altLang="zh-HK" dirty="0" smtClean="0"/>
              <a:t>begins with </a:t>
            </a:r>
            <a:r>
              <a:rPr lang="en-US" altLang="zh-H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 </a:t>
            </a:r>
          </a:p>
          <a:p>
            <a:pPr lvl="1"/>
            <a:r>
              <a:rPr lang="en-US" altLang="zh-HK" dirty="0" smtClean="0"/>
              <a:t>till and including </a:t>
            </a:r>
            <a:r>
              <a:rPr lang="en-US" altLang="zh-H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 </a:t>
            </a:r>
            <a:r>
              <a:rPr lang="en-US" altLang="zh-HK" dirty="0"/>
              <a:t>(</a:t>
            </a:r>
            <a:r>
              <a:rPr lang="en-US" altLang="zh-HK" dirty="0" smtClean="0"/>
              <a:t>because condition is </a:t>
            </a:r>
            <a:r>
              <a:rPr lang="en-US" altLang="zh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HK" dirty="0">
                <a:latin typeface="Courier New" panose="02070309020205020404" pitchFamily="49" charset="0"/>
                <a:cs typeface="Courier New" panose="02070309020205020404" pitchFamily="49" charset="0"/>
              </a:rPr>
              <a:t> &lt; 4</a:t>
            </a:r>
            <a:r>
              <a:rPr lang="en-US" altLang="zh-HK" dirty="0"/>
              <a:t>)</a:t>
            </a:r>
          </a:p>
          <a:p>
            <a:r>
              <a:rPr lang="en-US" altLang="zh-HK" dirty="0" smtClean="0"/>
              <a:t>In the next example, the number of iterations is determined by the user during run-time!!!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03051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4308" y="476672"/>
            <a:ext cx="8496944" cy="62555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import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java.util</a:t>
            </a:r>
            <a:r>
              <a:rPr lang="en-US" altLang="zh-TW" sz="1800" kern="0" dirty="0">
                <a:solidFill>
                  <a:srgbClr val="000000"/>
                </a:solidFill>
              </a:rPr>
              <a:t>.*;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public </a:t>
            </a:r>
            <a:r>
              <a:rPr lang="en-US" altLang="zh-TW" sz="1800" kern="0" dirty="0">
                <a:solidFill>
                  <a:srgbClr val="000000"/>
                </a:solidFill>
              </a:rPr>
              <a:t>class WhileEg2 {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public static void main(String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[ ]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args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) {</a:t>
            </a: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Scanner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kb = </a:t>
            </a:r>
            <a:r>
              <a:rPr lang="en-US" altLang="zh-TW" sz="1800" kern="0" dirty="0">
                <a:solidFill>
                  <a:srgbClr val="000000"/>
                </a:solidFill>
              </a:rPr>
              <a:t>new Scanner(System.in);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int</a:t>
            </a:r>
            <a:r>
              <a:rPr lang="en-US" altLang="zh-TW" sz="1800" kern="0" dirty="0">
                <a:solidFill>
                  <a:srgbClr val="000000"/>
                </a:solidFill>
              </a:rPr>
              <a:t>	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i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=0</a:t>
            </a:r>
            <a:r>
              <a:rPr lang="en-US" altLang="zh-TW" sz="1800" kern="0" dirty="0">
                <a:solidFill>
                  <a:srgbClr val="000000"/>
                </a:solidFill>
              </a:rPr>
              <a:t>, n, value, sum=0;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</a:t>
            </a:r>
            <a:r>
              <a:rPr lang="en-US" altLang="zh-TW" sz="1800" kern="0" dirty="0">
                <a:solidFill>
                  <a:srgbClr val="000000"/>
                </a:solidFill>
              </a:rPr>
              <a:t>("How many? ");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n =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kb.nextInt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();</a:t>
            </a: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while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(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i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 &lt; </a:t>
            </a:r>
            <a:r>
              <a:rPr lang="en-US" altLang="zh-TW" sz="1800" kern="0" dirty="0">
                <a:solidFill>
                  <a:srgbClr val="000000"/>
                </a:solidFill>
              </a:rPr>
              <a:t>n) {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</a:t>
            </a:r>
            <a:r>
              <a:rPr lang="en-US" altLang="zh-TW" sz="1800" kern="0" dirty="0">
                <a:solidFill>
                  <a:srgbClr val="000000"/>
                </a:solidFill>
              </a:rPr>
              <a:t>("value? ");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	value = 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kb.nextInt</a:t>
            </a:r>
            <a:r>
              <a:rPr lang="en-US" altLang="zh-TW" sz="1800" kern="0" dirty="0">
                <a:solidFill>
                  <a:srgbClr val="000000"/>
                </a:solidFill>
              </a:rPr>
              <a:t>();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	sum += value;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	</a:t>
            </a:r>
            <a:r>
              <a:rPr lang="en-US" altLang="zh-TW" sz="1800" kern="0" dirty="0" err="1" smtClean="0">
                <a:solidFill>
                  <a:srgbClr val="000000"/>
                </a:solidFill>
              </a:rPr>
              <a:t>i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++;</a:t>
            </a: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}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>
                <a:solidFill>
                  <a:srgbClr val="000000"/>
                </a:solidFill>
              </a:rPr>
              <a:t>("Sum = " + sum); 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}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}</a:t>
            </a:r>
            <a:endParaRPr lang="en-US" altLang="zh-TW" sz="1800" kern="0" dirty="0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24216" y="2018336"/>
            <a:ext cx="3132348" cy="3492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5980932" y="1607164"/>
            <a:ext cx="1080120" cy="425108"/>
            <a:chOff x="4067944" y="2811410"/>
            <a:chExt cx="1080120" cy="425108"/>
          </a:xfrm>
        </p:grpSpPr>
        <p:sp>
          <p:nvSpPr>
            <p:cNvPr id="3" name="圓角矩形 2"/>
            <p:cNvSpPr/>
            <p:nvPr/>
          </p:nvSpPr>
          <p:spPr bwMode="auto">
            <a:xfrm>
              <a:off x="4427984" y="2811410"/>
              <a:ext cx="720080" cy="42510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20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0</a:t>
              </a: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067944" y="2823909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 err="1" smtClean="0">
                  <a:solidFill>
                    <a:schemeClr val="bg2"/>
                  </a:solidFill>
                  <a:latin typeface="Arial Narrow" pitchFamily="34" charset="0"/>
                </a:rPr>
                <a:t>i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845028" y="1607164"/>
            <a:ext cx="1512168" cy="412609"/>
            <a:chOff x="6660232" y="1739729"/>
            <a:chExt cx="1512168" cy="412609"/>
          </a:xfrm>
        </p:grpSpPr>
        <p:sp>
          <p:nvSpPr>
            <p:cNvPr id="23" name="圓角矩形 22"/>
            <p:cNvSpPr/>
            <p:nvPr/>
          </p:nvSpPr>
          <p:spPr bwMode="auto">
            <a:xfrm>
              <a:off x="7452320" y="1739729"/>
              <a:ext cx="720080" cy="41260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660232" y="1739730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 smtClean="0">
                  <a:solidFill>
                    <a:schemeClr val="bg2"/>
                  </a:solidFill>
                  <a:latin typeface="Arial Narrow" pitchFamily="34" charset="0"/>
                </a:rPr>
                <a:t>value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612780" y="2932495"/>
            <a:ext cx="1080120" cy="425108"/>
            <a:chOff x="4067944" y="3327964"/>
            <a:chExt cx="1080120" cy="425108"/>
          </a:xfrm>
        </p:grpSpPr>
        <p:sp>
          <p:nvSpPr>
            <p:cNvPr id="25" name="圓角矩形 24"/>
            <p:cNvSpPr/>
            <p:nvPr/>
          </p:nvSpPr>
          <p:spPr bwMode="auto">
            <a:xfrm>
              <a:off x="4427984" y="3327964"/>
              <a:ext cx="720080" cy="42510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2000" b="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1</a:t>
              </a: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067944" y="3340463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 err="1" smtClean="0">
                  <a:solidFill>
                    <a:schemeClr val="bg2"/>
                  </a:solidFill>
                  <a:latin typeface="Arial Narrow" pitchFamily="34" charset="0"/>
                </a:rPr>
                <a:t>i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5548884" y="2932495"/>
            <a:ext cx="1512168" cy="412609"/>
            <a:chOff x="6660232" y="2558716"/>
            <a:chExt cx="1512168" cy="412609"/>
          </a:xfrm>
        </p:grpSpPr>
        <p:sp>
          <p:nvSpPr>
            <p:cNvPr id="27" name="圓角矩形 26"/>
            <p:cNvSpPr/>
            <p:nvPr/>
          </p:nvSpPr>
          <p:spPr bwMode="auto">
            <a:xfrm>
              <a:off x="7452320" y="2558716"/>
              <a:ext cx="720080" cy="41260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20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10</a:t>
              </a: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660232" y="2558717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>
                  <a:solidFill>
                    <a:schemeClr val="bg2"/>
                  </a:solidFill>
                  <a:latin typeface="Arial Narrow" pitchFamily="34" charset="0"/>
                </a:rPr>
                <a:t>value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4612780" y="3459520"/>
            <a:ext cx="1080120" cy="425108"/>
            <a:chOff x="4067944" y="3854989"/>
            <a:chExt cx="1080120" cy="425108"/>
          </a:xfrm>
        </p:grpSpPr>
        <p:sp>
          <p:nvSpPr>
            <p:cNvPr id="29" name="圓角矩形 28"/>
            <p:cNvSpPr/>
            <p:nvPr/>
          </p:nvSpPr>
          <p:spPr bwMode="auto">
            <a:xfrm>
              <a:off x="4427984" y="3854989"/>
              <a:ext cx="720080" cy="42510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2000" dirty="0">
                  <a:solidFill>
                    <a:schemeClr val="bg2"/>
                  </a:solidFill>
                  <a:latin typeface="Arial" charset="0"/>
                </a:rPr>
                <a:t>2</a:t>
              </a: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4067944" y="3867488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 err="1" smtClean="0">
                  <a:solidFill>
                    <a:schemeClr val="bg2"/>
                  </a:solidFill>
                  <a:latin typeface="Arial Narrow" pitchFamily="34" charset="0"/>
                </a:rPr>
                <a:t>i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5548884" y="3459520"/>
            <a:ext cx="1512168" cy="412609"/>
            <a:chOff x="6660232" y="3085741"/>
            <a:chExt cx="1512168" cy="412609"/>
          </a:xfrm>
        </p:grpSpPr>
        <p:sp>
          <p:nvSpPr>
            <p:cNvPr id="31" name="圓角矩形 30"/>
            <p:cNvSpPr/>
            <p:nvPr/>
          </p:nvSpPr>
          <p:spPr bwMode="auto">
            <a:xfrm>
              <a:off x="7452320" y="3085741"/>
              <a:ext cx="720080" cy="41260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2000" dirty="0" smtClean="0">
                  <a:solidFill>
                    <a:schemeClr val="bg2"/>
                  </a:solidFill>
                  <a:latin typeface="Arial" charset="0"/>
                </a:rPr>
                <a:t>15</a:t>
              </a: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6660232" y="3085742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>
                  <a:solidFill>
                    <a:schemeClr val="bg2"/>
                  </a:solidFill>
                  <a:latin typeface="Arial Narrow" pitchFamily="34" charset="0"/>
                </a:rPr>
                <a:t>value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4612780" y="3982260"/>
            <a:ext cx="1080120" cy="425108"/>
            <a:chOff x="4067944" y="4377729"/>
            <a:chExt cx="1080120" cy="425108"/>
          </a:xfrm>
        </p:grpSpPr>
        <p:sp>
          <p:nvSpPr>
            <p:cNvPr id="33" name="圓角矩形 32"/>
            <p:cNvSpPr/>
            <p:nvPr/>
          </p:nvSpPr>
          <p:spPr bwMode="auto">
            <a:xfrm>
              <a:off x="4427984" y="4377729"/>
              <a:ext cx="720080" cy="42510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2000" dirty="0">
                  <a:solidFill>
                    <a:schemeClr val="bg2"/>
                  </a:solidFill>
                  <a:latin typeface="Arial" charset="0"/>
                </a:rPr>
                <a:t>3</a:t>
              </a: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067944" y="4390228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 err="1" smtClean="0">
                  <a:solidFill>
                    <a:schemeClr val="bg2"/>
                  </a:solidFill>
                  <a:latin typeface="Arial Narrow" pitchFamily="34" charset="0"/>
                </a:rPr>
                <a:t>i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5548884" y="3982260"/>
            <a:ext cx="1512168" cy="412609"/>
            <a:chOff x="6660232" y="3608481"/>
            <a:chExt cx="1512168" cy="412609"/>
          </a:xfrm>
        </p:grpSpPr>
        <p:sp>
          <p:nvSpPr>
            <p:cNvPr id="35" name="圓角矩形 34"/>
            <p:cNvSpPr/>
            <p:nvPr/>
          </p:nvSpPr>
          <p:spPr bwMode="auto">
            <a:xfrm>
              <a:off x="7452320" y="3608481"/>
              <a:ext cx="720080" cy="41260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2000" dirty="0" smtClean="0">
                  <a:solidFill>
                    <a:schemeClr val="bg2"/>
                  </a:solidFill>
                  <a:latin typeface="Arial" charset="0"/>
                </a:rPr>
                <a:t>8</a:t>
              </a: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6660232" y="3608482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>
                  <a:solidFill>
                    <a:schemeClr val="bg2"/>
                  </a:solidFill>
                  <a:latin typeface="Arial Narrow" pitchFamily="34" charset="0"/>
                </a:rPr>
                <a:t>value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51" name="矩形 50"/>
          <p:cNvSpPr/>
          <p:nvPr/>
        </p:nvSpPr>
        <p:spPr bwMode="auto">
          <a:xfrm>
            <a:off x="924216" y="2427188"/>
            <a:ext cx="3816127" cy="3492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58" name="Text Box 6"/>
          <p:cNvSpPr txBox="1">
            <a:spLocks noChangeArrowheads="1"/>
          </p:cNvSpPr>
          <p:nvPr/>
        </p:nvSpPr>
        <p:spPr bwMode="auto">
          <a:xfrm>
            <a:off x="5608605" y="4627378"/>
            <a:ext cx="2751790" cy="121879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WhileEg2</a:t>
            </a:r>
          </a:p>
          <a:p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924216" y="2810424"/>
            <a:ext cx="2268252" cy="3492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924216" y="3190024"/>
            <a:ext cx="2268252" cy="3492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356264" y="3573016"/>
            <a:ext cx="3071720" cy="3492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924216" y="5123188"/>
            <a:ext cx="460514" cy="3492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7061052" y="1124744"/>
            <a:ext cx="1296144" cy="425108"/>
            <a:chOff x="8316416" y="1739729"/>
            <a:chExt cx="1296144" cy="425108"/>
          </a:xfrm>
        </p:grpSpPr>
        <p:sp>
          <p:nvSpPr>
            <p:cNvPr id="47" name="圓角矩形 46"/>
            <p:cNvSpPr/>
            <p:nvPr/>
          </p:nvSpPr>
          <p:spPr bwMode="auto">
            <a:xfrm>
              <a:off x="8892480" y="1739729"/>
              <a:ext cx="720080" cy="42510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2000" dirty="0">
                  <a:solidFill>
                    <a:schemeClr val="bg2"/>
                  </a:solidFill>
                  <a:latin typeface="Arial" charset="0"/>
                </a:rPr>
                <a:t>0</a:t>
              </a: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8316416" y="1752228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 smtClean="0">
                  <a:solidFill>
                    <a:schemeClr val="bg2"/>
                  </a:solidFill>
                  <a:latin typeface="Arial Narrow" pitchFamily="34" charset="0"/>
                </a:rPr>
                <a:t>sum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7061052" y="2932495"/>
            <a:ext cx="1296144" cy="425108"/>
            <a:chOff x="8316416" y="2558716"/>
            <a:chExt cx="1296144" cy="425108"/>
          </a:xfrm>
        </p:grpSpPr>
        <p:sp>
          <p:nvSpPr>
            <p:cNvPr id="50" name="圓角矩形 49"/>
            <p:cNvSpPr/>
            <p:nvPr/>
          </p:nvSpPr>
          <p:spPr bwMode="auto">
            <a:xfrm>
              <a:off x="8892480" y="2558716"/>
              <a:ext cx="720080" cy="42510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20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10</a:t>
              </a: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8316416" y="2571215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 smtClean="0">
                  <a:solidFill>
                    <a:schemeClr val="bg2"/>
                  </a:solidFill>
                  <a:latin typeface="Arial Narrow" pitchFamily="34" charset="0"/>
                </a:rPr>
                <a:t>sum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7061052" y="3459520"/>
            <a:ext cx="1296144" cy="425108"/>
            <a:chOff x="8316416" y="3085741"/>
            <a:chExt cx="1296144" cy="425108"/>
          </a:xfrm>
        </p:grpSpPr>
        <p:sp>
          <p:nvSpPr>
            <p:cNvPr id="59" name="圓角矩形 58"/>
            <p:cNvSpPr/>
            <p:nvPr/>
          </p:nvSpPr>
          <p:spPr bwMode="auto">
            <a:xfrm>
              <a:off x="8892480" y="3085741"/>
              <a:ext cx="720080" cy="42510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2000" dirty="0" smtClean="0">
                  <a:solidFill>
                    <a:schemeClr val="bg2"/>
                  </a:solidFill>
                  <a:latin typeface="Arial" charset="0"/>
                </a:rPr>
                <a:t>25</a:t>
              </a: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8316416" y="3098240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 smtClean="0">
                  <a:solidFill>
                    <a:schemeClr val="bg2"/>
                  </a:solidFill>
                  <a:latin typeface="Arial Narrow" pitchFamily="34" charset="0"/>
                </a:rPr>
                <a:t>sum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7061052" y="3982260"/>
            <a:ext cx="1296144" cy="425108"/>
            <a:chOff x="8316416" y="3608481"/>
            <a:chExt cx="1296144" cy="425108"/>
          </a:xfrm>
        </p:grpSpPr>
        <p:sp>
          <p:nvSpPr>
            <p:cNvPr id="64" name="圓角矩形 63"/>
            <p:cNvSpPr/>
            <p:nvPr/>
          </p:nvSpPr>
          <p:spPr bwMode="auto">
            <a:xfrm>
              <a:off x="8892480" y="3608481"/>
              <a:ext cx="720080" cy="42510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20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33</a:t>
              </a: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8316416" y="3620980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 smtClean="0">
                  <a:solidFill>
                    <a:schemeClr val="bg2"/>
                  </a:solidFill>
                  <a:latin typeface="Arial Narrow" pitchFamily="34" charset="0"/>
                </a:rPr>
                <a:t>sum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5692900" y="1124744"/>
            <a:ext cx="1368152" cy="425108"/>
            <a:chOff x="5220072" y="2811410"/>
            <a:chExt cx="1368152" cy="425108"/>
          </a:xfrm>
        </p:grpSpPr>
        <p:sp>
          <p:nvSpPr>
            <p:cNvPr id="67" name="圓角矩形 66"/>
            <p:cNvSpPr/>
            <p:nvPr/>
          </p:nvSpPr>
          <p:spPr bwMode="auto">
            <a:xfrm>
              <a:off x="5868144" y="2811410"/>
              <a:ext cx="720080" cy="42510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220072" y="2823909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 smtClean="0">
                  <a:solidFill>
                    <a:schemeClr val="bg2"/>
                  </a:solidFill>
                  <a:latin typeface="Arial Narrow" pitchFamily="34" charset="0"/>
                </a:rPr>
                <a:t>n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70" name="Text Box 6"/>
          <p:cNvSpPr txBox="1">
            <a:spLocks noChangeArrowheads="1"/>
          </p:cNvSpPr>
          <p:nvPr/>
        </p:nvSpPr>
        <p:spPr bwMode="auto">
          <a:xfrm>
            <a:off x="5608605" y="4627378"/>
            <a:ext cx="2751790" cy="121879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WhileEg2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How many? </a:t>
            </a:r>
            <a:endParaRPr lang="en-US" altLang="zh-TW" sz="20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 Box 6"/>
          <p:cNvSpPr txBox="1">
            <a:spLocks noChangeArrowheads="1"/>
          </p:cNvSpPr>
          <p:nvPr/>
        </p:nvSpPr>
        <p:spPr bwMode="auto">
          <a:xfrm>
            <a:off x="5608605" y="4627378"/>
            <a:ext cx="2751790" cy="121879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WhileEg2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How many?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5692900" y="2377456"/>
            <a:ext cx="1368152" cy="425108"/>
            <a:chOff x="5220072" y="2811410"/>
            <a:chExt cx="1368152" cy="425108"/>
          </a:xfrm>
        </p:grpSpPr>
        <p:sp>
          <p:nvSpPr>
            <p:cNvPr id="73" name="圓角矩形 72"/>
            <p:cNvSpPr/>
            <p:nvPr/>
          </p:nvSpPr>
          <p:spPr bwMode="auto">
            <a:xfrm>
              <a:off x="5868144" y="2811410"/>
              <a:ext cx="720080" cy="42510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5220072" y="2823909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 smtClean="0">
                  <a:solidFill>
                    <a:schemeClr val="bg2"/>
                  </a:solidFill>
                  <a:latin typeface="Arial Narrow" pitchFamily="34" charset="0"/>
                </a:rPr>
                <a:t>n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75" name="Text Box 6"/>
          <p:cNvSpPr txBox="1">
            <a:spLocks noChangeArrowheads="1"/>
          </p:cNvSpPr>
          <p:nvPr/>
        </p:nvSpPr>
        <p:spPr bwMode="auto">
          <a:xfrm>
            <a:off x="5608605" y="4627378"/>
            <a:ext cx="2751790" cy="121879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c:\&gt; java WhileEg2</a:t>
            </a:r>
          </a:p>
          <a:p>
            <a:r>
              <a:rPr lang="en-US" altLang="zh-TW" dirty="0"/>
              <a:t>How many? 3</a:t>
            </a:r>
          </a:p>
          <a:p>
            <a:r>
              <a:rPr lang="en-US" altLang="zh-TW" dirty="0"/>
              <a:t>value? </a:t>
            </a:r>
          </a:p>
          <a:p>
            <a:endParaRPr lang="en-US" altLang="zh-TW" dirty="0"/>
          </a:p>
        </p:txBody>
      </p:sp>
      <p:sp>
        <p:nvSpPr>
          <p:cNvPr id="76" name="矩形 75"/>
          <p:cNvSpPr/>
          <p:nvPr/>
        </p:nvSpPr>
        <p:spPr bwMode="auto">
          <a:xfrm>
            <a:off x="1356264" y="3956997"/>
            <a:ext cx="3071720" cy="3492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78" name="Text Box 6"/>
          <p:cNvSpPr txBox="1">
            <a:spLocks noChangeArrowheads="1"/>
          </p:cNvSpPr>
          <p:nvPr/>
        </p:nvSpPr>
        <p:spPr bwMode="auto">
          <a:xfrm>
            <a:off x="5608605" y="4627378"/>
            <a:ext cx="2751790" cy="121879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WhileEg2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How many?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value?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089488" y="5523728"/>
            <a:ext cx="3703312" cy="3492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356264" y="4351564"/>
            <a:ext cx="3071720" cy="3492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1356264" y="4735057"/>
            <a:ext cx="3071720" cy="3492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29272" y="520917"/>
            <a:ext cx="5791200" cy="533400"/>
          </a:xfrm>
        </p:spPr>
        <p:txBody>
          <a:bodyPr/>
          <a:lstStyle/>
          <a:p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zh-HK" dirty="0" smtClean="0"/>
              <a:t>Example 2</a:t>
            </a:r>
            <a:endParaRPr lang="zh-HK" altLang="en-US" dirty="0"/>
          </a:p>
        </p:txBody>
      </p: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5608605" y="4627378"/>
            <a:ext cx="2751790" cy="1458269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WhileEg2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How many?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value?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value? 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 Box 6"/>
          <p:cNvSpPr txBox="1">
            <a:spLocks noChangeArrowheads="1"/>
          </p:cNvSpPr>
          <p:nvPr/>
        </p:nvSpPr>
        <p:spPr bwMode="auto">
          <a:xfrm>
            <a:off x="5608605" y="4627378"/>
            <a:ext cx="2751790" cy="1458269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WhileEg2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How many?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value?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value?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  <a:p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 Box 6"/>
          <p:cNvSpPr txBox="1">
            <a:spLocks noChangeArrowheads="1"/>
          </p:cNvSpPr>
          <p:nvPr/>
        </p:nvSpPr>
        <p:spPr bwMode="auto">
          <a:xfrm>
            <a:off x="5608605" y="4627378"/>
            <a:ext cx="2751790" cy="1856526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WhileEg2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How many?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value?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value?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endParaRPr lang="en-US" altLang="zh-TW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 Box 6"/>
          <p:cNvSpPr txBox="1">
            <a:spLocks noChangeArrowheads="1"/>
          </p:cNvSpPr>
          <p:nvPr/>
        </p:nvSpPr>
        <p:spPr bwMode="auto">
          <a:xfrm>
            <a:off x="5608605" y="4627378"/>
            <a:ext cx="2751790" cy="1856526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WhileEg2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How many?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value?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value?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altLang="zh-TW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Box 6"/>
          <p:cNvSpPr txBox="1">
            <a:spLocks noChangeArrowheads="1"/>
          </p:cNvSpPr>
          <p:nvPr/>
        </p:nvSpPr>
        <p:spPr bwMode="auto">
          <a:xfrm>
            <a:off x="5608605" y="4627378"/>
            <a:ext cx="2751790" cy="202049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WhileEg2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How many?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value?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value? </a:t>
            </a:r>
            <a:r>
              <a:rPr lang="en-US" altLang="zh-TW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altLang="zh-TW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Sum = 33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852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"/>
                            </p:stCondLst>
                            <p:childTnLst>
                              <p:par>
                                <p:cTn id="31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"/>
                            </p:stCondLst>
                            <p:childTnLst>
                              <p:par>
                                <p:cTn id="33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51" grpId="0" animBg="1"/>
      <p:bldP spid="51" grpId="1" animBg="1"/>
      <p:bldP spid="53" grpId="0" animBg="1"/>
      <p:bldP spid="53" grpId="1" animBg="1"/>
      <p:bldP spid="55" grpId="0" animBg="1"/>
      <p:bldP spid="55" grpId="1" animBg="1"/>
      <p:bldP spid="55" grpId="2" animBg="1"/>
      <p:bldP spid="55" grpId="3" animBg="1"/>
      <p:bldP spid="55" grpId="4" animBg="1"/>
      <p:bldP spid="55" grpId="5" animBg="1"/>
      <p:bldP spid="55" grpId="6" animBg="1"/>
      <p:bldP spid="55" grpId="7" animBg="1"/>
      <p:bldP spid="56" grpId="0" animBg="1"/>
      <p:bldP spid="56" grpId="1" animBg="1"/>
      <p:bldP spid="56" grpId="2" animBg="1"/>
      <p:bldP spid="56" grpId="3" animBg="1"/>
      <p:bldP spid="56" grpId="4" animBg="1"/>
      <p:bldP spid="56" grpId="5" animBg="1"/>
      <p:bldP spid="57" grpId="0" animBg="1"/>
      <p:bldP spid="57" grpId="1" animBg="1"/>
      <p:bldP spid="57" grpId="2" animBg="1"/>
      <p:bldP spid="57" grpId="3" animBg="1"/>
      <p:bldP spid="57" grpId="4" animBg="1"/>
      <p:bldP spid="57" grpId="5" animBg="1"/>
      <p:bldP spid="70" grpId="0" animBg="1"/>
      <p:bldP spid="71" grpId="0" animBg="1"/>
      <p:bldP spid="75" grpId="0" animBg="1"/>
      <p:bldP spid="76" grpId="0" animBg="1"/>
      <p:bldP spid="76" grpId="1" animBg="1"/>
      <p:bldP spid="76" grpId="2" animBg="1"/>
      <p:bldP spid="76" grpId="3" animBg="1"/>
      <p:bldP spid="76" grpId="4" animBg="1"/>
      <p:bldP spid="76" grpId="5" animBg="1"/>
      <p:bldP spid="78" grpId="0" animBg="1"/>
      <p:bldP spid="79" grpId="0" animBg="1"/>
      <p:bldP spid="80" grpId="0" animBg="1"/>
      <p:bldP spid="80" grpId="1" animBg="1"/>
      <p:bldP spid="80" grpId="2" animBg="1"/>
      <p:bldP spid="80" grpId="3" animBg="1"/>
      <p:bldP spid="80" grpId="4" animBg="1"/>
      <p:bldP spid="80" grpId="5" animBg="1"/>
      <p:bldP spid="81" grpId="0" animBg="1"/>
      <p:bldP spid="81" grpId="1" animBg="1"/>
      <p:bldP spid="81" grpId="2" animBg="1"/>
      <p:bldP spid="81" grpId="3" animBg="1"/>
      <p:bldP spid="81" grpId="4" animBg="1"/>
      <p:bldP spid="81" grpId="5" animBg="1"/>
      <p:bldP spid="69" grpId="0" animBg="1"/>
      <p:bldP spid="77" grpId="0" animBg="1"/>
      <p:bldP spid="84" grpId="0" animBg="1"/>
      <p:bldP spid="82" grpId="0" animBg="1"/>
      <p:bldP spid="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In the last example (</a:t>
            </a:r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WhileEg2</a:t>
            </a:r>
            <a:r>
              <a:rPr lang="en-US" altLang="zh-HK" dirty="0" smtClean="0"/>
              <a:t>), the program first asks the user for the number of times the loop is needed (value of </a:t>
            </a:r>
            <a:r>
              <a:rPr lang="en-US" altLang="zh-HK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HK" dirty="0" smtClean="0"/>
              <a:t>).</a:t>
            </a:r>
          </a:p>
          <a:p>
            <a:r>
              <a:rPr lang="en-US" altLang="zh-HK" dirty="0" smtClean="0"/>
              <a:t>In the next example, we don't ask at all. </a:t>
            </a:r>
          </a:p>
          <a:p>
            <a:r>
              <a:rPr lang="en-US" altLang="zh-HK" dirty="0" smtClean="0"/>
              <a:t>Instead, we check the data entered by the user to determine if the loop is to be continued!!!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03339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4308" y="476672"/>
            <a:ext cx="8496944" cy="5863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lvl1pPr defTabSz="363538" eaLnBrk="0" hangingPunct="0">
              <a:buClr>
                <a:schemeClr val="bg2"/>
              </a:buClr>
              <a:buSzPct val="75000"/>
              <a:buChar char="n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 sz="24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import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java.util</a:t>
            </a:r>
            <a:r>
              <a:rPr lang="en-US" altLang="zh-TW" sz="1800" kern="0" dirty="0">
                <a:solidFill>
                  <a:srgbClr val="000000"/>
                </a:solidFill>
              </a:rPr>
              <a:t>.*;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public </a:t>
            </a:r>
            <a:r>
              <a:rPr lang="en-US" altLang="zh-TW" sz="1800" kern="0" dirty="0">
                <a:solidFill>
                  <a:srgbClr val="000000"/>
                </a:solidFill>
              </a:rPr>
              <a:t>class WhileEg3 {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public static void main(String 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[ ]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args</a:t>
            </a:r>
            <a:r>
              <a:rPr lang="en-US" altLang="zh-TW" sz="1800" kern="0" dirty="0" smtClean="0">
                <a:solidFill>
                  <a:srgbClr val="000000"/>
                </a:solidFill>
              </a:rPr>
              <a:t>) {</a:t>
            </a:r>
            <a:endParaRPr lang="en-US" altLang="zh-TW" sz="1800" kern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Scanner keyboard = new Scanner(System.in);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int</a:t>
            </a:r>
            <a:r>
              <a:rPr lang="en-US" altLang="zh-TW" sz="1800" kern="0" dirty="0">
                <a:solidFill>
                  <a:srgbClr val="000000"/>
                </a:solidFill>
              </a:rPr>
              <a:t>	value, sum=0;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</a:t>
            </a:r>
            <a:r>
              <a:rPr lang="en-US" altLang="zh-TW" sz="1800" kern="0" dirty="0">
                <a:solidFill>
                  <a:srgbClr val="000000"/>
                </a:solidFill>
              </a:rPr>
              <a:t>("value? ");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value =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keyboard.nextInt</a:t>
            </a:r>
            <a:r>
              <a:rPr lang="en-US" altLang="zh-TW" sz="1800" kern="0" dirty="0">
                <a:solidFill>
                  <a:srgbClr val="000000"/>
                </a:solidFill>
              </a:rPr>
              <a:t>();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while (value &gt; 0) {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	sum += value;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</a:t>
            </a:r>
            <a:r>
              <a:rPr lang="en-US" altLang="zh-TW" sz="1800" kern="0" dirty="0">
                <a:solidFill>
                  <a:srgbClr val="000000"/>
                </a:solidFill>
              </a:rPr>
              <a:t>("value? ");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	value = </a:t>
            </a:r>
            <a:r>
              <a:rPr lang="en-US" altLang="zh-TW" sz="1800" kern="0" dirty="0" err="1">
                <a:solidFill>
                  <a:srgbClr val="000000"/>
                </a:solidFill>
              </a:rPr>
              <a:t>keyboard.nextInt</a:t>
            </a:r>
            <a:r>
              <a:rPr lang="en-US" altLang="zh-TW" sz="1800" kern="0" dirty="0">
                <a:solidFill>
                  <a:srgbClr val="000000"/>
                </a:solidFill>
              </a:rPr>
              <a:t>();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}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	</a:t>
            </a:r>
            <a:r>
              <a:rPr lang="en-US" altLang="zh-TW" sz="18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TW" sz="1800" kern="0" dirty="0">
                <a:solidFill>
                  <a:srgbClr val="000000"/>
                </a:solidFill>
              </a:rPr>
              <a:t>("Sum = " + sum); 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</a:rPr>
              <a:t>	}</a:t>
            </a:r>
          </a:p>
          <a:p>
            <a:pPr lvl="0" eaLnBrk="1" hangingPunct="1">
              <a:spcBef>
                <a:spcPts val="900"/>
              </a:spcBef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</a:rPr>
              <a:t>}</a:t>
            </a:r>
            <a:endParaRPr lang="en-US" altLang="zh-TW" sz="1800" kern="0" dirty="0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058356" y="2037641"/>
            <a:ext cx="2448272" cy="3492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5691764" y="1548875"/>
            <a:ext cx="1512168" cy="412609"/>
            <a:chOff x="6660232" y="1739729"/>
            <a:chExt cx="1512168" cy="412609"/>
          </a:xfrm>
        </p:grpSpPr>
        <p:sp>
          <p:nvSpPr>
            <p:cNvPr id="23" name="圓角矩形 22"/>
            <p:cNvSpPr/>
            <p:nvPr/>
          </p:nvSpPr>
          <p:spPr bwMode="auto">
            <a:xfrm>
              <a:off x="7452320" y="1739729"/>
              <a:ext cx="720080" cy="41260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660232" y="1739730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 smtClean="0">
                  <a:solidFill>
                    <a:schemeClr val="bg2"/>
                  </a:solidFill>
                  <a:latin typeface="Arial Narrow" pitchFamily="34" charset="0"/>
                </a:rPr>
                <a:t>value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5691764" y="2132856"/>
            <a:ext cx="1512168" cy="412609"/>
            <a:chOff x="6660232" y="2558716"/>
            <a:chExt cx="1512168" cy="412609"/>
          </a:xfrm>
        </p:grpSpPr>
        <p:sp>
          <p:nvSpPr>
            <p:cNvPr id="27" name="圓角矩形 26"/>
            <p:cNvSpPr/>
            <p:nvPr/>
          </p:nvSpPr>
          <p:spPr bwMode="auto">
            <a:xfrm>
              <a:off x="7452320" y="2558716"/>
              <a:ext cx="720080" cy="41260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20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3</a:t>
              </a: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660232" y="2558717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>
                  <a:solidFill>
                    <a:schemeClr val="bg2"/>
                  </a:solidFill>
                  <a:latin typeface="Arial Narrow" pitchFamily="34" charset="0"/>
                </a:rPr>
                <a:t>value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5691764" y="2659881"/>
            <a:ext cx="1512168" cy="412609"/>
            <a:chOff x="6660232" y="3085741"/>
            <a:chExt cx="1512168" cy="412609"/>
          </a:xfrm>
        </p:grpSpPr>
        <p:sp>
          <p:nvSpPr>
            <p:cNvPr id="31" name="圓角矩形 30"/>
            <p:cNvSpPr/>
            <p:nvPr/>
          </p:nvSpPr>
          <p:spPr bwMode="auto">
            <a:xfrm>
              <a:off x="7452320" y="3085741"/>
              <a:ext cx="720080" cy="41260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2000" dirty="0" smtClean="0">
                  <a:solidFill>
                    <a:schemeClr val="bg2"/>
                  </a:solidFill>
                  <a:latin typeface="Arial" charset="0"/>
                </a:rPr>
                <a:t>10</a:t>
              </a: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6660232" y="3085742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>
                  <a:solidFill>
                    <a:schemeClr val="bg2"/>
                  </a:solidFill>
                  <a:latin typeface="Arial Narrow" pitchFamily="34" charset="0"/>
                </a:rPr>
                <a:t>value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5691764" y="3182621"/>
            <a:ext cx="1512168" cy="412609"/>
            <a:chOff x="6660232" y="3608481"/>
            <a:chExt cx="1512168" cy="412609"/>
          </a:xfrm>
        </p:grpSpPr>
        <p:sp>
          <p:nvSpPr>
            <p:cNvPr id="35" name="圓角矩形 34"/>
            <p:cNvSpPr/>
            <p:nvPr/>
          </p:nvSpPr>
          <p:spPr bwMode="auto">
            <a:xfrm>
              <a:off x="7452320" y="3608481"/>
              <a:ext cx="720080" cy="41260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2000" dirty="0" smtClean="0">
                  <a:solidFill>
                    <a:schemeClr val="bg2"/>
                  </a:solidFill>
                  <a:latin typeface="Arial" charset="0"/>
                </a:rPr>
                <a:t>20</a:t>
              </a: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6660232" y="3608482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>
                  <a:solidFill>
                    <a:schemeClr val="bg2"/>
                  </a:solidFill>
                  <a:latin typeface="Arial Narrow" pitchFamily="34" charset="0"/>
                </a:rPr>
                <a:t>value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51" name="矩形 50"/>
          <p:cNvSpPr/>
          <p:nvPr/>
        </p:nvSpPr>
        <p:spPr bwMode="auto">
          <a:xfrm>
            <a:off x="1058356" y="2416741"/>
            <a:ext cx="3213682" cy="377625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1058356" y="2818018"/>
            <a:ext cx="3213682" cy="362157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1058356" y="3214813"/>
            <a:ext cx="2268252" cy="3492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1377367" y="3611116"/>
            <a:ext cx="3071720" cy="327291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058356" y="4766883"/>
            <a:ext cx="460514" cy="3492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7207131" y="1548876"/>
            <a:ext cx="1296144" cy="425108"/>
            <a:chOff x="8316416" y="1739729"/>
            <a:chExt cx="1296144" cy="425108"/>
          </a:xfrm>
        </p:grpSpPr>
        <p:sp>
          <p:nvSpPr>
            <p:cNvPr id="47" name="圓角矩形 46"/>
            <p:cNvSpPr/>
            <p:nvPr/>
          </p:nvSpPr>
          <p:spPr bwMode="auto">
            <a:xfrm>
              <a:off x="8892480" y="1739729"/>
              <a:ext cx="720080" cy="42510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2000" dirty="0">
                  <a:solidFill>
                    <a:schemeClr val="bg2"/>
                  </a:solidFill>
                  <a:latin typeface="Arial" charset="0"/>
                </a:rPr>
                <a:t>0</a:t>
              </a: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8316416" y="1752228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 smtClean="0">
                  <a:solidFill>
                    <a:schemeClr val="bg2"/>
                  </a:solidFill>
                  <a:latin typeface="Arial Narrow" pitchFamily="34" charset="0"/>
                </a:rPr>
                <a:t>sum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7203932" y="2132856"/>
            <a:ext cx="1296144" cy="425108"/>
            <a:chOff x="8316416" y="2558716"/>
            <a:chExt cx="1296144" cy="425108"/>
          </a:xfrm>
        </p:grpSpPr>
        <p:sp>
          <p:nvSpPr>
            <p:cNvPr id="50" name="圓角矩形 49"/>
            <p:cNvSpPr/>
            <p:nvPr/>
          </p:nvSpPr>
          <p:spPr bwMode="auto">
            <a:xfrm>
              <a:off x="8892480" y="2558716"/>
              <a:ext cx="720080" cy="42510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20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3</a:t>
              </a: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8316416" y="2571215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 smtClean="0">
                  <a:solidFill>
                    <a:schemeClr val="bg2"/>
                  </a:solidFill>
                  <a:latin typeface="Arial Narrow" pitchFamily="34" charset="0"/>
                </a:rPr>
                <a:t>sum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7203932" y="2659881"/>
            <a:ext cx="1296144" cy="425108"/>
            <a:chOff x="8316416" y="3085741"/>
            <a:chExt cx="1296144" cy="425108"/>
          </a:xfrm>
        </p:grpSpPr>
        <p:sp>
          <p:nvSpPr>
            <p:cNvPr id="59" name="圓角矩形 58"/>
            <p:cNvSpPr/>
            <p:nvPr/>
          </p:nvSpPr>
          <p:spPr bwMode="auto">
            <a:xfrm>
              <a:off x="8892480" y="3085741"/>
              <a:ext cx="720080" cy="42510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2000" dirty="0" smtClean="0">
                  <a:solidFill>
                    <a:schemeClr val="bg2"/>
                  </a:solidFill>
                  <a:latin typeface="Arial" charset="0"/>
                </a:rPr>
                <a:t>13</a:t>
              </a: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8316416" y="3098240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 smtClean="0">
                  <a:solidFill>
                    <a:schemeClr val="bg2"/>
                  </a:solidFill>
                  <a:latin typeface="Arial Narrow" pitchFamily="34" charset="0"/>
                </a:rPr>
                <a:t>sum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7203932" y="3182621"/>
            <a:ext cx="1296144" cy="425108"/>
            <a:chOff x="8316416" y="3608481"/>
            <a:chExt cx="1296144" cy="425108"/>
          </a:xfrm>
        </p:grpSpPr>
        <p:sp>
          <p:nvSpPr>
            <p:cNvPr id="64" name="圓角矩形 63"/>
            <p:cNvSpPr/>
            <p:nvPr/>
          </p:nvSpPr>
          <p:spPr bwMode="auto">
            <a:xfrm>
              <a:off x="8892480" y="3608481"/>
              <a:ext cx="720080" cy="42510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HK" sz="20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33</a:t>
              </a: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8316416" y="3620980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 smtClean="0">
                  <a:solidFill>
                    <a:schemeClr val="bg2"/>
                  </a:solidFill>
                  <a:latin typeface="Arial Narrow" pitchFamily="34" charset="0"/>
                </a:rPr>
                <a:t>sum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75" name="Text Box 6"/>
          <p:cNvSpPr txBox="1">
            <a:spLocks noChangeArrowheads="1"/>
          </p:cNvSpPr>
          <p:nvPr/>
        </p:nvSpPr>
        <p:spPr bwMode="auto">
          <a:xfrm>
            <a:off x="5780650" y="4375333"/>
            <a:ext cx="2751790" cy="121879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c:\&gt; java </a:t>
            </a:r>
            <a:r>
              <a:rPr lang="en-US" altLang="zh-TW" dirty="0" smtClean="0"/>
              <a:t>WhileEg3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76" name="矩形 75"/>
          <p:cNvSpPr/>
          <p:nvPr/>
        </p:nvSpPr>
        <p:spPr bwMode="auto">
          <a:xfrm>
            <a:off x="1377367" y="3983314"/>
            <a:ext cx="3071720" cy="3492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377367" y="4379583"/>
            <a:ext cx="3071720" cy="3492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1058356" y="5151168"/>
            <a:ext cx="3873684" cy="349200"/>
          </a:xfrm>
          <a:prstGeom prst="rect">
            <a:avLst/>
          </a:pr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29272" y="520917"/>
            <a:ext cx="5791200" cy="533400"/>
          </a:xfrm>
        </p:spPr>
        <p:txBody>
          <a:bodyPr/>
          <a:lstStyle/>
          <a:p>
            <a:r>
              <a:rPr lang="en-US" altLang="zh-H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zh-HK" dirty="0" smtClean="0"/>
              <a:t>Example 3</a:t>
            </a:r>
            <a:endParaRPr lang="zh-HK" altLang="en-US" dirty="0"/>
          </a:p>
        </p:txBody>
      </p:sp>
      <p:sp>
        <p:nvSpPr>
          <p:cNvPr id="85" name="Text Box 6"/>
          <p:cNvSpPr txBox="1">
            <a:spLocks noChangeArrowheads="1"/>
          </p:cNvSpPr>
          <p:nvPr/>
        </p:nvSpPr>
        <p:spPr bwMode="auto">
          <a:xfrm>
            <a:off x="5780650" y="4375333"/>
            <a:ext cx="2751790" cy="121879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c:\&gt; java </a:t>
            </a:r>
            <a:r>
              <a:rPr lang="en-US" altLang="zh-TW" dirty="0" smtClean="0"/>
              <a:t>WhileEg3</a:t>
            </a:r>
            <a:endParaRPr lang="en-US" altLang="zh-TW" dirty="0"/>
          </a:p>
          <a:p>
            <a:r>
              <a:rPr lang="en-US" altLang="zh-TW" dirty="0" smtClean="0"/>
              <a:t>value</a:t>
            </a:r>
            <a:r>
              <a:rPr lang="en-US" altLang="zh-TW" dirty="0"/>
              <a:t>? </a:t>
            </a:r>
          </a:p>
          <a:p>
            <a:endParaRPr lang="en-US" altLang="zh-TW" dirty="0"/>
          </a:p>
        </p:txBody>
      </p:sp>
      <p:sp>
        <p:nvSpPr>
          <p:cNvPr id="86" name="Text Box 6"/>
          <p:cNvSpPr txBox="1">
            <a:spLocks noChangeArrowheads="1"/>
          </p:cNvSpPr>
          <p:nvPr/>
        </p:nvSpPr>
        <p:spPr bwMode="auto">
          <a:xfrm>
            <a:off x="5780650" y="4375333"/>
            <a:ext cx="2751790" cy="121879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c:\&gt; java </a:t>
            </a:r>
            <a:r>
              <a:rPr lang="en-US" altLang="zh-TW" dirty="0" smtClean="0"/>
              <a:t>WhileEg3</a:t>
            </a:r>
            <a:endParaRPr lang="en-US" altLang="zh-TW" dirty="0"/>
          </a:p>
          <a:p>
            <a:r>
              <a:rPr lang="en-US" altLang="zh-TW" dirty="0" smtClean="0"/>
              <a:t>value</a:t>
            </a:r>
            <a:r>
              <a:rPr lang="en-US" altLang="zh-TW" dirty="0"/>
              <a:t>? </a:t>
            </a:r>
            <a:r>
              <a:rPr lang="en-US" altLang="zh-TW" b="1" dirty="0" smtClean="0">
                <a:solidFill>
                  <a:srgbClr val="FFFF00"/>
                </a:solidFill>
              </a:rPr>
              <a:t>3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87" name="Text Box 6"/>
          <p:cNvSpPr txBox="1">
            <a:spLocks noChangeArrowheads="1"/>
          </p:cNvSpPr>
          <p:nvPr/>
        </p:nvSpPr>
        <p:spPr bwMode="auto">
          <a:xfrm>
            <a:off x="5780650" y="4375333"/>
            <a:ext cx="2751790" cy="121879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c:\&gt; java </a:t>
            </a:r>
            <a:r>
              <a:rPr lang="en-US" altLang="zh-TW" dirty="0" smtClean="0"/>
              <a:t>WhileEg3</a:t>
            </a:r>
            <a:endParaRPr lang="en-US" altLang="zh-TW" dirty="0"/>
          </a:p>
          <a:p>
            <a:r>
              <a:rPr lang="en-US" altLang="zh-TW" dirty="0" smtClean="0"/>
              <a:t>value</a:t>
            </a:r>
            <a:r>
              <a:rPr lang="en-US" altLang="zh-TW" dirty="0"/>
              <a:t>? </a:t>
            </a:r>
            <a:r>
              <a:rPr lang="en-US" altLang="zh-TW" b="1" dirty="0" smtClean="0">
                <a:solidFill>
                  <a:srgbClr val="FFFF00"/>
                </a:solidFill>
              </a:rPr>
              <a:t>3</a:t>
            </a:r>
          </a:p>
          <a:p>
            <a:r>
              <a:rPr lang="en-US" altLang="zh-TW" dirty="0" smtClean="0"/>
              <a:t>value?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88" name="Text Box 6"/>
          <p:cNvSpPr txBox="1">
            <a:spLocks noChangeArrowheads="1"/>
          </p:cNvSpPr>
          <p:nvPr/>
        </p:nvSpPr>
        <p:spPr bwMode="auto">
          <a:xfrm>
            <a:off x="5780650" y="4375333"/>
            <a:ext cx="2751790" cy="1394865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c:\&gt; java </a:t>
            </a:r>
            <a:r>
              <a:rPr lang="en-US" altLang="zh-TW" dirty="0" smtClean="0"/>
              <a:t>WhileEg3</a:t>
            </a:r>
            <a:endParaRPr lang="en-US" altLang="zh-TW" dirty="0"/>
          </a:p>
          <a:p>
            <a:r>
              <a:rPr lang="en-US" altLang="zh-TW" dirty="0" smtClean="0"/>
              <a:t>value</a:t>
            </a:r>
            <a:r>
              <a:rPr lang="en-US" altLang="zh-TW" dirty="0"/>
              <a:t>? </a:t>
            </a:r>
            <a:r>
              <a:rPr lang="en-US" altLang="zh-TW" b="1" dirty="0" smtClean="0">
                <a:solidFill>
                  <a:srgbClr val="FFFF00"/>
                </a:solidFill>
              </a:rPr>
              <a:t>3</a:t>
            </a:r>
          </a:p>
          <a:p>
            <a:r>
              <a:rPr lang="en-US" altLang="zh-TW" dirty="0" smtClean="0"/>
              <a:t>value? </a:t>
            </a:r>
            <a:r>
              <a:rPr lang="en-US" altLang="zh-TW" b="1" dirty="0" smtClean="0">
                <a:solidFill>
                  <a:srgbClr val="FFFF00"/>
                </a:solidFill>
              </a:rPr>
              <a:t>10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5780650" y="4375333"/>
            <a:ext cx="2751790" cy="1394865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c:\&gt; java </a:t>
            </a:r>
            <a:r>
              <a:rPr lang="en-US" altLang="zh-TW" dirty="0" smtClean="0"/>
              <a:t>WhileEg3</a:t>
            </a:r>
            <a:endParaRPr lang="en-US" altLang="zh-TW" dirty="0"/>
          </a:p>
          <a:p>
            <a:r>
              <a:rPr lang="en-US" altLang="zh-TW" dirty="0" smtClean="0"/>
              <a:t>value</a:t>
            </a:r>
            <a:r>
              <a:rPr lang="en-US" altLang="zh-TW" dirty="0"/>
              <a:t>? </a:t>
            </a:r>
            <a:r>
              <a:rPr lang="en-US" altLang="zh-TW" b="1" dirty="0" smtClean="0">
                <a:solidFill>
                  <a:srgbClr val="FFFF00"/>
                </a:solidFill>
              </a:rPr>
              <a:t>3</a:t>
            </a:r>
          </a:p>
          <a:p>
            <a:r>
              <a:rPr lang="en-US" altLang="zh-TW" dirty="0" smtClean="0"/>
              <a:t>value? </a:t>
            </a:r>
            <a:r>
              <a:rPr lang="en-US" altLang="zh-TW" b="1" dirty="0" smtClean="0">
                <a:solidFill>
                  <a:srgbClr val="FFFF00"/>
                </a:solidFill>
              </a:rPr>
              <a:t>10</a:t>
            </a:r>
          </a:p>
          <a:p>
            <a:r>
              <a:rPr lang="en-US" altLang="zh-TW" dirty="0" smtClean="0"/>
              <a:t>value?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90" name="Text Box 6"/>
          <p:cNvSpPr txBox="1">
            <a:spLocks noChangeArrowheads="1"/>
          </p:cNvSpPr>
          <p:nvPr/>
        </p:nvSpPr>
        <p:spPr bwMode="auto">
          <a:xfrm>
            <a:off x="5780650" y="4375333"/>
            <a:ext cx="2751790" cy="1699681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c:\&gt; java </a:t>
            </a:r>
            <a:r>
              <a:rPr lang="en-US" altLang="zh-TW" dirty="0" smtClean="0"/>
              <a:t>WhileEg3</a:t>
            </a:r>
            <a:endParaRPr lang="en-US" altLang="zh-TW" dirty="0"/>
          </a:p>
          <a:p>
            <a:r>
              <a:rPr lang="en-US" altLang="zh-TW" dirty="0" smtClean="0"/>
              <a:t>value</a:t>
            </a:r>
            <a:r>
              <a:rPr lang="en-US" altLang="zh-TW" dirty="0"/>
              <a:t>? </a:t>
            </a:r>
            <a:r>
              <a:rPr lang="en-US" altLang="zh-TW" b="1" dirty="0" smtClean="0">
                <a:solidFill>
                  <a:srgbClr val="FFFF00"/>
                </a:solidFill>
              </a:rPr>
              <a:t>3</a:t>
            </a:r>
          </a:p>
          <a:p>
            <a:r>
              <a:rPr lang="en-US" altLang="zh-TW" dirty="0" smtClean="0"/>
              <a:t>value? </a:t>
            </a:r>
            <a:r>
              <a:rPr lang="en-US" altLang="zh-TW" b="1" dirty="0" smtClean="0">
                <a:solidFill>
                  <a:srgbClr val="FFFF00"/>
                </a:solidFill>
              </a:rPr>
              <a:t>10</a:t>
            </a:r>
          </a:p>
          <a:p>
            <a:r>
              <a:rPr lang="en-US" altLang="zh-TW" dirty="0" smtClean="0"/>
              <a:t>value? </a:t>
            </a:r>
            <a:r>
              <a:rPr lang="en-US" altLang="zh-TW" b="1" dirty="0" smtClean="0">
                <a:solidFill>
                  <a:srgbClr val="FFFF00"/>
                </a:solidFill>
              </a:rPr>
              <a:t>20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91" name="Text Box 6"/>
          <p:cNvSpPr txBox="1">
            <a:spLocks noChangeArrowheads="1"/>
          </p:cNvSpPr>
          <p:nvPr/>
        </p:nvSpPr>
        <p:spPr bwMode="auto">
          <a:xfrm>
            <a:off x="5780650" y="4375333"/>
            <a:ext cx="2751790" cy="1699681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c:\&gt; java </a:t>
            </a:r>
            <a:r>
              <a:rPr lang="en-US" altLang="zh-TW" dirty="0" smtClean="0"/>
              <a:t>WhileEg3</a:t>
            </a:r>
            <a:endParaRPr lang="en-US" altLang="zh-TW" dirty="0"/>
          </a:p>
          <a:p>
            <a:r>
              <a:rPr lang="en-US" altLang="zh-TW" dirty="0" smtClean="0"/>
              <a:t>value</a:t>
            </a:r>
            <a:r>
              <a:rPr lang="en-US" altLang="zh-TW" dirty="0"/>
              <a:t>? </a:t>
            </a:r>
            <a:r>
              <a:rPr lang="en-US" altLang="zh-TW" b="1" dirty="0" smtClean="0">
                <a:solidFill>
                  <a:srgbClr val="FFFF00"/>
                </a:solidFill>
              </a:rPr>
              <a:t>3</a:t>
            </a:r>
          </a:p>
          <a:p>
            <a:r>
              <a:rPr lang="en-US" altLang="zh-TW" dirty="0" smtClean="0"/>
              <a:t>value? </a:t>
            </a:r>
            <a:r>
              <a:rPr lang="en-US" altLang="zh-TW" b="1" dirty="0" smtClean="0">
                <a:solidFill>
                  <a:srgbClr val="FFFF00"/>
                </a:solidFill>
              </a:rPr>
              <a:t>10</a:t>
            </a:r>
          </a:p>
          <a:p>
            <a:r>
              <a:rPr lang="en-US" altLang="zh-TW" dirty="0" smtClean="0"/>
              <a:t>value? </a:t>
            </a:r>
            <a:r>
              <a:rPr lang="en-US" altLang="zh-TW" b="1" dirty="0" smtClean="0">
                <a:solidFill>
                  <a:srgbClr val="FFFF00"/>
                </a:solidFill>
              </a:rPr>
              <a:t>20</a:t>
            </a:r>
          </a:p>
          <a:p>
            <a:r>
              <a:rPr lang="en-US" altLang="zh-TW" dirty="0" smtClean="0"/>
              <a:t>value? 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93" name="Text Box 6"/>
          <p:cNvSpPr txBox="1">
            <a:spLocks noChangeArrowheads="1"/>
          </p:cNvSpPr>
          <p:nvPr/>
        </p:nvSpPr>
        <p:spPr bwMode="auto">
          <a:xfrm>
            <a:off x="5780650" y="4375333"/>
            <a:ext cx="2751790" cy="1934305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c:\&gt; java </a:t>
            </a:r>
            <a:r>
              <a:rPr lang="en-US" altLang="zh-TW" dirty="0" smtClean="0"/>
              <a:t>WhileEg3</a:t>
            </a:r>
            <a:endParaRPr lang="en-US" altLang="zh-TW" dirty="0"/>
          </a:p>
          <a:p>
            <a:r>
              <a:rPr lang="en-US" altLang="zh-TW" dirty="0" smtClean="0"/>
              <a:t>value</a:t>
            </a:r>
            <a:r>
              <a:rPr lang="en-US" altLang="zh-TW" dirty="0"/>
              <a:t>? </a:t>
            </a:r>
            <a:r>
              <a:rPr lang="en-US" altLang="zh-TW" b="1" dirty="0" smtClean="0">
                <a:solidFill>
                  <a:srgbClr val="FFFF00"/>
                </a:solidFill>
              </a:rPr>
              <a:t>3</a:t>
            </a:r>
          </a:p>
          <a:p>
            <a:r>
              <a:rPr lang="en-US" altLang="zh-TW" dirty="0" smtClean="0"/>
              <a:t>value? </a:t>
            </a:r>
            <a:r>
              <a:rPr lang="en-US" altLang="zh-TW" b="1" dirty="0" smtClean="0">
                <a:solidFill>
                  <a:srgbClr val="FFFF00"/>
                </a:solidFill>
              </a:rPr>
              <a:t>10</a:t>
            </a:r>
          </a:p>
          <a:p>
            <a:r>
              <a:rPr lang="en-US" altLang="zh-TW" dirty="0" smtClean="0"/>
              <a:t>value? </a:t>
            </a:r>
            <a:r>
              <a:rPr lang="en-US" altLang="zh-TW" b="1" dirty="0" smtClean="0">
                <a:solidFill>
                  <a:srgbClr val="FFFF00"/>
                </a:solidFill>
              </a:rPr>
              <a:t>20</a:t>
            </a:r>
          </a:p>
          <a:p>
            <a:r>
              <a:rPr lang="en-US" altLang="zh-TW" dirty="0" smtClean="0"/>
              <a:t>value? </a:t>
            </a:r>
            <a:r>
              <a:rPr lang="en-US" altLang="zh-TW" b="1" dirty="0" smtClean="0">
                <a:solidFill>
                  <a:srgbClr val="FFFF00"/>
                </a:solidFill>
              </a:rPr>
              <a:t>0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94" name="群組 93"/>
          <p:cNvGrpSpPr/>
          <p:nvPr/>
        </p:nvGrpSpPr>
        <p:grpSpPr>
          <a:xfrm>
            <a:off x="5694963" y="3700251"/>
            <a:ext cx="1512168" cy="412609"/>
            <a:chOff x="6660232" y="3608481"/>
            <a:chExt cx="1512168" cy="412609"/>
          </a:xfrm>
        </p:grpSpPr>
        <p:sp>
          <p:nvSpPr>
            <p:cNvPr id="95" name="圓角矩形 94"/>
            <p:cNvSpPr/>
            <p:nvPr/>
          </p:nvSpPr>
          <p:spPr bwMode="auto">
            <a:xfrm>
              <a:off x="7452320" y="3608481"/>
              <a:ext cx="720080" cy="41260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HK" sz="2000" dirty="0" smtClean="0">
                  <a:solidFill>
                    <a:schemeClr val="bg2"/>
                  </a:solidFill>
                  <a:latin typeface="Arial" charset="0"/>
                </a:rPr>
                <a:t>0</a:t>
              </a:r>
              <a:endParaRPr kumimoji="0" lang="zh-HK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6660232" y="3608482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2000" dirty="0">
                  <a:solidFill>
                    <a:schemeClr val="bg2"/>
                  </a:solidFill>
                  <a:latin typeface="Arial Narrow" pitchFamily="34" charset="0"/>
                </a:rPr>
                <a:t>value</a:t>
              </a:r>
              <a:endParaRPr lang="zh-HK" altLang="en-US" sz="2000" dirty="0" smtClean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sp>
        <p:nvSpPr>
          <p:cNvPr id="97" name="Text Box 6"/>
          <p:cNvSpPr txBox="1">
            <a:spLocks noChangeArrowheads="1"/>
          </p:cNvSpPr>
          <p:nvPr/>
        </p:nvSpPr>
        <p:spPr bwMode="auto">
          <a:xfrm>
            <a:off x="5780650" y="4375333"/>
            <a:ext cx="2751790" cy="1934305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c:\&gt; java </a:t>
            </a:r>
            <a:r>
              <a:rPr lang="en-US" altLang="zh-TW" dirty="0" smtClean="0"/>
              <a:t>WhileEg3</a:t>
            </a:r>
            <a:endParaRPr lang="en-US" altLang="zh-TW" dirty="0"/>
          </a:p>
          <a:p>
            <a:r>
              <a:rPr lang="en-US" altLang="zh-TW" dirty="0" smtClean="0"/>
              <a:t>value</a:t>
            </a:r>
            <a:r>
              <a:rPr lang="en-US" altLang="zh-TW" dirty="0"/>
              <a:t>? </a:t>
            </a:r>
            <a:r>
              <a:rPr lang="en-US" altLang="zh-TW" b="1" dirty="0" smtClean="0">
                <a:solidFill>
                  <a:srgbClr val="FFFF00"/>
                </a:solidFill>
              </a:rPr>
              <a:t>3</a:t>
            </a:r>
          </a:p>
          <a:p>
            <a:r>
              <a:rPr lang="en-US" altLang="zh-TW" dirty="0" smtClean="0"/>
              <a:t>value? </a:t>
            </a:r>
            <a:r>
              <a:rPr lang="en-US" altLang="zh-TW" b="1" dirty="0" smtClean="0">
                <a:solidFill>
                  <a:srgbClr val="FFFF00"/>
                </a:solidFill>
              </a:rPr>
              <a:t>10</a:t>
            </a:r>
          </a:p>
          <a:p>
            <a:r>
              <a:rPr lang="en-US" altLang="zh-TW" dirty="0" smtClean="0"/>
              <a:t>value? </a:t>
            </a:r>
            <a:r>
              <a:rPr lang="en-US" altLang="zh-TW" b="1" dirty="0" smtClean="0">
                <a:solidFill>
                  <a:srgbClr val="FFFF00"/>
                </a:solidFill>
              </a:rPr>
              <a:t>20</a:t>
            </a:r>
          </a:p>
          <a:p>
            <a:r>
              <a:rPr lang="en-US" altLang="zh-TW" dirty="0" smtClean="0"/>
              <a:t>value? </a:t>
            </a:r>
            <a:r>
              <a:rPr lang="en-US" altLang="zh-TW" b="1" dirty="0" smtClean="0">
                <a:solidFill>
                  <a:srgbClr val="FFFF00"/>
                </a:solidFill>
              </a:rPr>
              <a:t>0</a:t>
            </a:r>
          </a:p>
          <a:p>
            <a:r>
              <a:rPr lang="en-US" altLang="zh-TW" dirty="0" smtClean="0"/>
              <a:t>Sum = 33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238352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51" grpId="0" animBg="1"/>
      <p:bldP spid="51" grpId="1" animBg="1"/>
      <p:bldP spid="53" grpId="0" animBg="1"/>
      <p:bldP spid="53" grpId="1" animBg="1"/>
      <p:bldP spid="55" grpId="0" animBg="1"/>
      <p:bldP spid="55" grpId="1" animBg="1"/>
      <p:bldP spid="55" grpId="2" animBg="1"/>
      <p:bldP spid="55" grpId="3" animBg="1"/>
      <p:bldP spid="55" grpId="4" animBg="1"/>
      <p:bldP spid="55" grpId="5" animBg="1"/>
      <p:bldP spid="55" grpId="6" animBg="1"/>
      <p:bldP spid="55" grpId="7" animBg="1"/>
      <p:bldP spid="56" grpId="0" animBg="1"/>
      <p:bldP spid="56" grpId="1" animBg="1"/>
      <p:bldP spid="56" grpId="2" animBg="1"/>
      <p:bldP spid="56" grpId="3" animBg="1"/>
      <p:bldP spid="56" grpId="4" animBg="1"/>
      <p:bldP spid="56" grpId="5" animBg="1"/>
      <p:bldP spid="57" grpId="0" animBg="1"/>
      <p:bldP spid="57" grpId="1" animBg="1"/>
      <p:bldP spid="57" grpId="2" animBg="1"/>
      <p:bldP spid="57" grpId="3" animBg="1"/>
      <p:bldP spid="57" grpId="4" animBg="1"/>
      <p:bldP spid="57" grpId="5" animBg="1"/>
      <p:bldP spid="76" grpId="0" animBg="1"/>
      <p:bldP spid="76" grpId="1" animBg="1"/>
      <p:bldP spid="76" grpId="2" animBg="1"/>
      <p:bldP spid="76" grpId="3" animBg="1"/>
      <p:bldP spid="76" grpId="4" animBg="1"/>
      <p:bldP spid="76" grpId="5" animBg="1"/>
      <p:bldP spid="80" grpId="0" animBg="1"/>
      <p:bldP spid="80" grpId="1" animBg="1"/>
      <p:bldP spid="80" grpId="2" animBg="1"/>
      <p:bldP spid="80" grpId="3" animBg="1"/>
      <p:bldP spid="80" grpId="4" animBg="1"/>
      <p:bldP spid="80" grpId="5" animBg="1"/>
      <p:bldP spid="81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3" grpId="0" animBg="1"/>
      <p:bldP spid="97" grpId="0" animBg="1"/>
    </p:bldLst>
  </p:timing>
</p:sld>
</file>

<file path=ppt/theme/theme1.xml><?xml version="1.0" encoding="utf-8"?>
<a:theme xmlns:a="http://schemas.openxmlformats.org/drawingml/2006/main" name="Presentation on brainstorming">
  <a:themeElements>
    <a:clrScheme name="華麗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  <a:lnDef>
      <a:spPr bwMode="auto">
        <a:ln>
          <a:solidFill>
            <a:srgbClr val="FF0000"/>
          </a:solidFill>
          <a:headEnd type="none" w="med" len="med"/>
          <a:tailEnd type="stealth" w="lg" len="lg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rgbClr val="7030A0"/>
            </a:solidFill>
            <a:latin typeface="Arial Narrow" pitchFamily="34" charset="0"/>
          </a:defRPr>
        </a:defPPr>
      </a:lstStyle>
    </a:txDef>
  </a:objectDefaults>
  <a:extraClrSchemeLst>
    <a:extraClrScheme>
      <a:clrScheme name="Default Design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brainstorming</Template>
  <TotalTime>9373</TotalTime>
  <Words>1368</Words>
  <Application>Microsoft Office PowerPoint</Application>
  <PresentationFormat>如螢幕大小 (4:3)</PresentationFormat>
  <Paragraphs>471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Presentation on brainstorming</vt:lpstr>
      <vt:lpstr>3.2 Repetition Structures</vt:lpstr>
      <vt:lpstr>The Structure Theorem</vt:lpstr>
      <vt:lpstr>PowerPoint 簡報</vt:lpstr>
      <vt:lpstr>The Simple while loop</vt:lpstr>
      <vt:lpstr>while Example 1</vt:lpstr>
      <vt:lpstr>PowerPoint 簡報</vt:lpstr>
      <vt:lpstr>while Example 2</vt:lpstr>
      <vt:lpstr>PowerPoint 簡報</vt:lpstr>
      <vt:lpstr>while Example 3</vt:lpstr>
      <vt:lpstr>while-loop Pitfalls </vt:lpstr>
      <vt:lpstr>You fix it!</vt:lpstr>
      <vt:lpstr>PowerPoint 簡報</vt:lpstr>
      <vt:lpstr>The do-while loop</vt:lpstr>
      <vt:lpstr>PowerPoint 簡報</vt:lpstr>
      <vt:lpstr>Exercise</vt:lpstr>
      <vt:lpstr>PowerPoint 簡報</vt:lpstr>
      <vt:lpstr>Anatomy of while-loop</vt:lpstr>
      <vt:lpstr>From while to for</vt:lpstr>
      <vt:lpstr>for-loop</vt:lpstr>
      <vt:lpstr>for-loop example</vt:lpstr>
      <vt:lpstr>Rewriting while example 2</vt:lpstr>
      <vt:lpstr>Loop control examples</vt:lpstr>
      <vt:lpstr>Loop control examples again</vt:lpstr>
      <vt:lpstr>Where to declare counter variable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sm-lau</dc:creator>
  <cp:lastModifiedBy>sm-lau</cp:lastModifiedBy>
  <cp:revision>620</cp:revision>
  <cp:lastPrinted>2014-09-13T06:52:50Z</cp:lastPrinted>
  <dcterms:created xsi:type="dcterms:W3CDTF">2011-07-30T12:14:45Z</dcterms:created>
  <dcterms:modified xsi:type="dcterms:W3CDTF">2014-10-11T14:12:31Z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TC010184371033</vt:lpwstr>
  </property>
</Properties>
</file>