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9" r:id="rId2"/>
    <p:sldId id="499" r:id="rId3"/>
    <p:sldId id="486" r:id="rId4"/>
    <p:sldId id="542" r:id="rId5"/>
    <p:sldId id="544" r:id="rId6"/>
    <p:sldId id="546" r:id="rId7"/>
    <p:sldId id="547" r:id="rId8"/>
    <p:sldId id="548" r:id="rId9"/>
    <p:sldId id="549" r:id="rId10"/>
    <p:sldId id="551" r:id="rId11"/>
    <p:sldId id="552" r:id="rId12"/>
    <p:sldId id="553" r:id="rId13"/>
    <p:sldId id="563" r:id="rId14"/>
    <p:sldId id="554" r:id="rId15"/>
    <p:sldId id="556" r:id="rId16"/>
    <p:sldId id="558" r:id="rId17"/>
    <p:sldId id="557" r:id="rId18"/>
    <p:sldId id="559" r:id="rId19"/>
    <p:sldId id="564" r:id="rId20"/>
    <p:sldId id="565" r:id="rId21"/>
    <p:sldId id="560" r:id="rId22"/>
    <p:sldId id="561" r:id="rId23"/>
    <p:sldId id="566" r:id="rId24"/>
    <p:sldId id="567" r:id="rId25"/>
    <p:sldId id="555" r:id="rId26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A9040"/>
    <a:srgbClr val="F97817"/>
    <a:srgbClr val="FF99FF"/>
    <a:srgbClr val="FF0000"/>
    <a:srgbClr val="FFCCCC"/>
    <a:srgbClr val="0000CC"/>
    <a:srgbClr val="66FF99"/>
    <a:srgbClr val="F8AB2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636" autoAdjust="0"/>
  </p:normalViewPr>
  <p:slideViewPr>
    <p:cSldViewPr>
      <p:cViewPr varScale="1">
        <p:scale>
          <a:sx n="86" d="100"/>
          <a:sy n="86" d="100"/>
        </p:scale>
        <p:origin x="-8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632" y="4716247"/>
            <a:ext cx="4986412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3.2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Repetition Structures (Part 2)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3 </a:t>
            </a:r>
            <a:r>
              <a:rPr lang="en-US" altLang="zh-TW" sz="1800" dirty="0">
                <a:ea typeface="新細明體" charset="-120"/>
              </a:rPr>
              <a:t>– </a:t>
            </a:r>
            <a:r>
              <a:rPr lang="en-US" altLang="zh-TW" sz="1800" dirty="0" smtClean="0">
                <a:ea typeface="新細明體" charset="-120"/>
              </a:rPr>
              <a:t>Basic Program Structures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35495" y="461971"/>
            <a:ext cx="12698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rgbClr val="FFFF00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rgbClr val="FFFF00"/>
                </a:solidFill>
                <a:latin typeface="Arial Narrow" pitchFamily="34" charset="0"/>
              </a:rPr>
              <a:t> equals 1</a:t>
            </a:r>
            <a:endParaRPr lang="zh-HK" altLang="en-US" dirty="0" smtClean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91680" y="188639"/>
            <a:ext cx="2897726" cy="432000"/>
          </a:xfrm>
          <a:prstGeom prst="rect">
            <a:avLst/>
          </a:prstGeom>
          <a:solidFill>
            <a:srgbClr val="66FF99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j=1; j&lt;=(5</a:t>
            </a:r>
            <a:r>
              <a:rPr lang="en-US" altLang="zh-HK" sz="2000" b="1" dirty="0">
                <a:solidFill>
                  <a:srgbClr val="FF0000"/>
                </a:solidFill>
                <a:latin typeface="Arial" charset="0"/>
              </a:rPr>
              <a:t>-1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); j++)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7310"/>
            <a:ext cx="3707904" cy="460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 bwMode="auto">
          <a:xfrm>
            <a:off x="1691680" y="764970"/>
            <a:ext cx="2897726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k=1; k&lt;=</a:t>
            </a:r>
            <a:r>
              <a:rPr lang="en-US" altLang="zh-HK" sz="20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; k++)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" name="左大括弧 5"/>
          <p:cNvSpPr/>
          <p:nvPr/>
        </p:nvSpPr>
        <p:spPr bwMode="auto">
          <a:xfrm>
            <a:off x="1442340" y="188639"/>
            <a:ext cx="156046" cy="1008331"/>
          </a:xfrm>
          <a:prstGeom prst="leftBrace">
            <a:avLst>
              <a:gd name="adj1" fmla="val 48622"/>
              <a:gd name="adj2" fmla="val 50000"/>
            </a:avLst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5495" y="1801344"/>
            <a:ext cx="12698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rgbClr val="FFFF00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altLang="zh-HK" dirty="0">
                <a:solidFill>
                  <a:srgbClr val="FFFF00"/>
                </a:solidFill>
                <a:latin typeface="Arial Narrow" pitchFamily="34" charset="0"/>
              </a:rPr>
              <a:t>equals</a:t>
            </a:r>
            <a:r>
              <a:rPr lang="en-US" altLang="zh-HK" dirty="0" smtClean="0">
                <a:solidFill>
                  <a:srgbClr val="FFFF00"/>
                </a:solidFill>
                <a:latin typeface="Arial Narrow" pitchFamily="34" charset="0"/>
              </a:rPr>
              <a:t> 2</a:t>
            </a:r>
            <a:endParaRPr lang="zh-HK" altLang="en-US" dirty="0" smtClean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691680" y="1528012"/>
            <a:ext cx="2897726" cy="432000"/>
          </a:xfrm>
          <a:prstGeom prst="rect">
            <a:avLst/>
          </a:prstGeom>
          <a:solidFill>
            <a:srgbClr val="66FF99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j=1; j&lt;=(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5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charset="0"/>
              </a:rPr>
              <a:t>-2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);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j++)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691680" y="2104343"/>
            <a:ext cx="2897726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k=1; k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&lt;=</a:t>
            </a:r>
            <a:r>
              <a:rPr lang="en-US" altLang="zh-HK" sz="2000" b="1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k++)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1" name="左大括弧 40"/>
          <p:cNvSpPr/>
          <p:nvPr/>
        </p:nvSpPr>
        <p:spPr bwMode="auto">
          <a:xfrm>
            <a:off x="1442340" y="1528012"/>
            <a:ext cx="156046" cy="1008331"/>
          </a:xfrm>
          <a:prstGeom prst="leftBrace">
            <a:avLst>
              <a:gd name="adj1" fmla="val 48622"/>
              <a:gd name="adj2" fmla="val 50000"/>
            </a:avLst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5495" y="3126268"/>
            <a:ext cx="12698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rgbClr val="FFFF00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rgbClr val="FFFF00"/>
                </a:solidFill>
                <a:latin typeface="Arial Narrow" pitchFamily="34" charset="0"/>
              </a:rPr>
              <a:t> equals 3</a:t>
            </a:r>
            <a:endParaRPr lang="zh-HK" altLang="en-US" dirty="0" smtClean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691680" y="2852936"/>
            <a:ext cx="2897726" cy="432000"/>
          </a:xfrm>
          <a:prstGeom prst="rect">
            <a:avLst/>
          </a:prstGeom>
          <a:solidFill>
            <a:srgbClr val="66FF99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j=1; j&lt;=(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5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charset="0"/>
              </a:rPr>
              <a:t>-3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);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j++)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1680" y="3429267"/>
            <a:ext cx="2897726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k=1; k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&lt;=</a:t>
            </a:r>
            <a:r>
              <a:rPr lang="en-US" altLang="zh-HK" sz="2000" b="1" dirty="0">
                <a:solidFill>
                  <a:srgbClr val="0000CC"/>
                </a:solidFill>
                <a:latin typeface="Arial" charset="0"/>
              </a:rPr>
              <a:t>3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k++)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" name="左大括弧 44"/>
          <p:cNvSpPr/>
          <p:nvPr/>
        </p:nvSpPr>
        <p:spPr bwMode="auto">
          <a:xfrm>
            <a:off x="1442340" y="2852936"/>
            <a:ext cx="156046" cy="1008331"/>
          </a:xfrm>
          <a:prstGeom prst="leftBrace">
            <a:avLst>
              <a:gd name="adj1" fmla="val 48622"/>
              <a:gd name="adj2" fmla="val 50000"/>
            </a:avLst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5495" y="4494201"/>
            <a:ext cx="12698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rgbClr val="FFFF00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rgbClr val="FFFF00"/>
                </a:solidFill>
                <a:latin typeface="Arial Narrow" pitchFamily="34" charset="0"/>
              </a:rPr>
              <a:t> equals 4</a:t>
            </a:r>
            <a:endParaRPr lang="zh-HK" altLang="en-US" dirty="0" smtClean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91680" y="4220869"/>
            <a:ext cx="2897726" cy="432000"/>
          </a:xfrm>
          <a:prstGeom prst="rect">
            <a:avLst/>
          </a:prstGeom>
          <a:solidFill>
            <a:srgbClr val="66FF99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j=1; j&lt;=(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5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charset="0"/>
              </a:rPr>
              <a:t>-4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);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j++)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691680" y="4797200"/>
            <a:ext cx="2897726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k=1; k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&lt;=</a:t>
            </a:r>
            <a:r>
              <a:rPr lang="en-US" altLang="zh-HK" sz="2000" b="1" dirty="0">
                <a:solidFill>
                  <a:srgbClr val="0000CC"/>
                </a:solidFill>
                <a:latin typeface="Arial" charset="0"/>
              </a:rPr>
              <a:t>4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k++)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" name="左大括弧 48"/>
          <p:cNvSpPr/>
          <p:nvPr/>
        </p:nvSpPr>
        <p:spPr bwMode="auto">
          <a:xfrm>
            <a:off x="1442340" y="4220869"/>
            <a:ext cx="156046" cy="1008331"/>
          </a:xfrm>
          <a:prstGeom prst="leftBrace">
            <a:avLst>
              <a:gd name="adj1" fmla="val 48622"/>
              <a:gd name="adj2" fmla="val 50000"/>
            </a:avLst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5495" y="5862353"/>
            <a:ext cx="12698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rgbClr val="FFFF00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rgbClr val="FFFF00"/>
                </a:solidFill>
                <a:latin typeface="Arial Narrow" pitchFamily="34" charset="0"/>
              </a:rPr>
              <a:t> equals </a:t>
            </a:r>
            <a:r>
              <a:rPr lang="en-US" altLang="zh-HK" dirty="0">
                <a:solidFill>
                  <a:srgbClr val="FFFF00"/>
                </a:solidFill>
                <a:latin typeface="Arial Narrow" pitchFamily="34" charset="0"/>
              </a:rPr>
              <a:t>5</a:t>
            </a:r>
            <a:endParaRPr lang="zh-HK" altLang="en-US" dirty="0" smtClean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691680" y="5589021"/>
            <a:ext cx="2897726" cy="432000"/>
          </a:xfrm>
          <a:prstGeom prst="rect">
            <a:avLst/>
          </a:prstGeom>
          <a:solidFill>
            <a:srgbClr val="66FF99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j=1; j&lt;=(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5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charset="0"/>
              </a:rPr>
              <a:t>-5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);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j++)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691680" y="6165352"/>
            <a:ext cx="2897726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k=1; k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&lt;=</a:t>
            </a:r>
            <a:r>
              <a:rPr lang="en-US" altLang="zh-HK" sz="2000" b="1" dirty="0">
                <a:solidFill>
                  <a:srgbClr val="0000CC"/>
                </a:solidFill>
                <a:latin typeface="Arial" charset="0"/>
              </a:rPr>
              <a:t>5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k++)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" name="左大括弧 52"/>
          <p:cNvSpPr/>
          <p:nvPr/>
        </p:nvSpPr>
        <p:spPr bwMode="auto">
          <a:xfrm>
            <a:off x="1442340" y="5589021"/>
            <a:ext cx="156046" cy="1008331"/>
          </a:xfrm>
          <a:prstGeom prst="leftBrace">
            <a:avLst>
              <a:gd name="adj1" fmla="val 48622"/>
              <a:gd name="adj2" fmla="val 50000"/>
            </a:avLst>
          </a:prstGeom>
          <a:ln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698084" y="461970"/>
            <a:ext cx="1106393" cy="4616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□□□□*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4698084" y="1801343"/>
            <a:ext cx="1106393" cy="4616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□□□**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4698084" y="3126268"/>
            <a:ext cx="1106393" cy="4616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□□***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698084" y="4494201"/>
            <a:ext cx="1106393" cy="4616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□****</a:t>
            </a: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4698084" y="5862352"/>
            <a:ext cx="1106393" cy="4616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54783"/>
            <a:ext cx="2629564" cy="165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808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8" grpId="0" animBg="1"/>
      <p:bldP spid="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884312"/>
          </a:xfrm>
        </p:spPr>
        <p:txBody>
          <a:bodyPr/>
          <a:lstStyle/>
          <a:p>
            <a:r>
              <a:rPr lang="en-US" altLang="zh-HK" dirty="0" smtClean="0"/>
              <a:t>Write a Java application that asks the user to input the size and prints a corresponding half-diamond.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2780928"/>
            <a:ext cx="1261884" cy="255454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size? 4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83768" y="2780928"/>
            <a:ext cx="1261884" cy="317009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size? 5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95936" y="2780928"/>
            <a:ext cx="1261884" cy="37856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size? 6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 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</p:spTree>
    <p:extLst>
      <p:ext uri="{BB962C8B-B14F-4D97-AF65-F5344CB8AC3E}">
        <p14:creationId xmlns:p14="http://schemas.microsoft.com/office/powerpoint/2010/main" val="17709184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</a:t>
            </a:r>
            <a:r>
              <a:rPr lang="en-US" altLang="zh-HK" baseline="30000" dirty="0" smtClean="0"/>
              <a:t>2</a:t>
            </a:r>
            <a:endParaRPr lang="zh-HK" altLang="en-US" baseline="3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884312"/>
          </a:xfrm>
        </p:spPr>
        <p:txBody>
          <a:bodyPr/>
          <a:lstStyle/>
          <a:p>
            <a:r>
              <a:rPr lang="en-US" altLang="zh-HK" dirty="0" smtClean="0"/>
              <a:t>Write a Java application that asks the user to input the size and prints a corresponding diamond.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2780928"/>
            <a:ext cx="1261884" cy="255454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size? 4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83768" y="2780928"/>
            <a:ext cx="1569660" cy="317009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size? 5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55976" y="2780928"/>
            <a:ext cx="1877437" cy="37856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size? 6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 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</p:spTree>
    <p:extLst>
      <p:ext uri="{BB962C8B-B14F-4D97-AF65-F5344CB8AC3E}">
        <p14:creationId xmlns:p14="http://schemas.microsoft.com/office/powerpoint/2010/main" val="2415815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9858" y="422267"/>
            <a:ext cx="5744309" cy="6103077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4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public class </a:t>
            </a:r>
            <a:r>
              <a:rPr lang="en-US" altLang="zh-TW" sz="14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FindPrime</a:t>
            </a:r>
            <a:r>
              <a:rPr lang="en-US" altLang="zh-TW" sz="14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public static void main(String </a:t>
            </a:r>
            <a:r>
              <a:rPr lang="en-US" altLang="zh-TW" sz="1600" kern="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[ ] </a:t>
            </a:r>
            <a:r>
              <a:rPr lang="en-US" altLang="zh-TW" sz="16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args</a:t>
            </a: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TW" sz="16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600" kern="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primeCount</a:t>
            </a:r>
            <a:r>
              <a:rPr lang="en-US" altLang="zh-TW" sz="1600" kern="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=1</a:t>
            </a: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TW" sz="16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System.out.print</a:t>
            </a: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(2</a:t>
            </a:r>
            <a:r>
              <a:rPr lang="en-US" altLang="zh-TW" sz="1600" kern="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);  </a:t>
            </a:r>
            <a:r>
              <a:rPr lang="en-US" altLang="zh-TW" sz="1600" kern="0" dirty="0" smtClean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2 is the first prime number</a:t>
            </a:r>
            <a:endParaRPr lang="en-US" altLang="zh-TW" sz="1600" kern="0" dirty="0"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TW" sz="16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6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num</a:t>
            </a: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=2;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while </a:t>
            </a:r>
            <a:r>
              <a:rPr lang="en-US" altLang="zh-TW" sz="1600" kern="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TW" sz="1600" kern="0" dirty="0" err="1" smtClean="0">
                <a:solidFill>
                  <a:schemeClr val="accent6">
                    <a:lumMod val="50000"/>
                  </a:schemeClr>
                </a:solidFill>
              </a:rPr>
              <a:t>primeCount</a:t>
            </a:r>
            <a:r>
              <a:rPr lang="en-US" altLang="zh-TW" sz="1600" kern="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&lt; 20)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altLang="zh-TW" sz="1600" kern="0" dirty="0" err="1">
                <a:solidFill>
                  <a:schemeClr val="accent6">
                    <a:lumMod val="50000"/>
                  </a:schemeClr>
                </a:solidFill>
              </a:rPr>
              <a:t>num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++;			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try next number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		boolean </a:t>
            </a:r>
            <a:r>
              <a:rPr lang="en-US" altLang="zh-TW" sz="1600" kern="0" dirty="0" err="1">
                <a:solidFill>
                  <a:schemeClr val="accent6">
                    <a:lumMod val="50000"/>
                  </a:schemeClr>
                </a:solidFill>
              </a:rPr>
              <a:t>isPrime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=true;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</a:t>
            </a:r>
            <a:r>
              <a:rPr lang="en-US" altLang="zh-TW" sz="1600" kern="0" dirty="0">
                <a:solidFill>
                  <a:srgbClr val="006600"/>
                </a:solidFill>
              </a:rPr>
              <a:t>for (</a:t>
            </a:r>
            <a:r>
              <a:rPr lang="en-US" altLang="zh-TW" sz="1600" kern="0" dirty="0" err="1">
                <a:solidFill>
                  <a:srgbClr val="006600"/>
                </a:solidFill>
              </a:rPr>
              <a:t>int</a:t>
            </a:r>
            <a:r>
              <a:rPr lang="en-US" altLang="zh-TW" sz="1600" kern="0" dirty="0">
                <a:solidFill>
                  <a:srgbClr val="006600"/>
                </a:solidFill>
              </a:rPr>
              <a:t> </a:t>
            </a:r>
            <a:r>
              <a:rPr lang="en-US" altLang="zh-TW" sz="1600" kern="0" dirty="0" err="1">
                <a:solidFill>
                  <a:srgbClr val="006600"/>
                </a:solidFill>
              </a:rPr>
              <a:t>i</a:t>
            </a:r>
            <a:r>
              <a:rPr lang="en-US" altLang="zh-TW" sz="1600" kern="0" dirty="0">
                <a:solidFill>
                  <a:srgbClr val="006600"/>
                </a:solidFill>
              </a:rPr>
              <a:t>=2; </a:t>
            </a:r>
            <a:r>
              <a:rPr lang="en-US" altLang="zh-TW" sz="1600" kern="0" dirty="0" err="1">
                <a:solidFill>
                  <a:srgbClr val="006600"/>
                </a:solidFill>
              </a:rPr>
              <a:t>i</a:t>
            </a:r>
            <a:r>
              <a:rPr lang="en-US" altLang="zh-TW" sz="1600" kern="0" dirty="0">
                <a:solidFill>
                  <a:srgbClr val="006600"/>
                </a:solidFill>
              </a:rPr>
              <a:t>&lt;</a:t>
            </a:r>
            <a:r>
              <a:rPr lang="en-US" altLang="zh-TW" sz="1600" kern="0" dirty="0" err="1">
                <a:solidFill>
                  <a:srgbClr val="006600"/>
                </a:solidFill>
              </a:rPr>
              <a:t>num</a:t>
            </a:r>
            <a:r>
              <a:rPr lang="en-US" altLang="zh-TW" sz="1600" kern="0" dirty="0">
                <a:solidFill>
                  <a:srgbClr val="006600"/>
                </a:solidFill>
              </a:rPr>
              <a:t>; </a:t>
            </a:r>
            <a:r>
              <a:rPr lang="en-US" altLang="zh-TW" sz="1600" kern="0" dirty="0" err="1">
                <a:solidFill>
                  <a:srgbClr val="006600"/>
                </a:solidFill>
              </a:rPr>
              <a:t>i</a:t>
            </a:r>
            <a:r>
              <a:rPr lang="en-US" altLang="zh-TW" sz="1600" kern="0" dirty="0">
                <a:solidFill>
                  <a:srgbClr val="006600"/>
                </a:solidFill>
              </a:rPr>
              <a:t>++)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rgbClr val="006600"/>
                </a:solidFill>
              </a:rPr>
              <a:t>				if (</a:t>
            </a:r>
            <a:r>
              <a:rPr lang="en-US" altLang="zh-TW" sz="1600" kern="0" dirty="0" err="1">
                <a:solidFill>
                  <a:srgbClr val="006600"/>
                </a:solidFill>
              </a:rPr>
              <a:t>num%i</a:t>
            </a:r>
            <a:r>
              <a:rPr lang="en-US" altLang="zh-TW" sz="1600" kern="0" dirty="0">
                <a:solidFill>
                  <a:srgbClr val="006600"/>
                </a:solidFill>
              </a:rPr>
              <a:t> == 0)   </a:t>
            </a:r>
            <a:r>
              <a:rPr lang="en-US" altLang="zh-TW" sz="1600" kern="0" dirty="0" smtClean="0">
                <a:solidFill>
                  <a:srgbClr val="0066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altLang="zh-TW" sz="1600" kern="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divisible by </a:t>
            </a:r>
            <a:r>
              <a:rPr lang="en-US" altLang="zh-TW" sz="1600" kern="0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TW" sz="1600" kern="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rgbClr val="006600"/>
                </a:solidFill>
              </a:rPr>
              <a:t>					</a:t>
            </a:r>
            <a:r>
              <a:rPr lang="en-US" altLang="zh-TW" sz="1600" kern="0" dirty="0" err="1">
                <a:solidFill>
                  <a:srgbClr val="006600"/>
                </a:solidFill>
              </a:rPr>
              <a:t>isPrime</a:t>
            </a:r>
            <a:r>
              <a:rPr lang="en-US" altLang="zh-TW" sz="1600" kern="0" dirty="0">
                <a:solidFill>
                  <a:srgbClr val="006600"/>
                </a:solidFill>
              </a:rPr>
              <a:t> = false</a:t>
            </a:r>
            <a:r>
              <a:rPr lang="en-US" altLang="zh-TW" sz="1600" kern="0" dirty="0" smtClean="0">
                <a:solidFill>
                  <a:srgbClr val="006600"/>
                </a:solidFill>
              </a:rPr>
              <a:t>;    </a:t>
            </a:r>
            <a:r>
              <a:rPr lang="en-US" altLang="zh-TW" sz="1600" kern="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not a prime</a:t>
            </a:r>
            <a:endParaRPr lang="en-US" altLang="zh-TW" sz="1600" kern="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rgbClr val="006600"/>
                </a:solidFill>
              </a:rPr>
              <a:t>			}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if (</a:t>
            </a:r>
            <a:r>
              <a:rPr lang="en-US" altLang="zh-TW" sz="1600" kern="0" dirty="0" err="1">
                <a:solidFill>
                  <a:schemeClr val="accent6">
                    <a:lumMod val="50000"/>
                  </a:schemeClr>
                </a:solidFill>
              </a:rPr>
              <a:t>isPrime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			</a:t>
            </a:r>
            <a:r>
              <a:rPr lang="en-US" altLang="zh-TW" sz="1600" kern="0" dirty="0" err="1" smtClean="0">
                <a:solidFill>
                  <a:schemeClr val="accent6">
                    <a:lumMod val="50000"/>
                  </a:schemeClr>
                </a:solidFill>
              </a:rPr>
              <a:t>primeCount</a:t>
            </a:r>
            <a:r>
              <a:rPr lang="en-US" altLang="zh-TW" sz="1600" kern="0" dirty="0" smtClean="0">
                <a:solidFill>
                  <a:schemeClr val="accent6">
                    <a:lumMod val="50000"/>
                  </a:schemeClr>
                </a:solidFill>
              </a:rPr>
              <a:t>++;	</a:t>
            </a:r>
            <a:r>
              <a:rPr lang="en-US" altLang="zh-TW" sz="1600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one more prime is found</a:t>
            </a:r>
            <a:endParaRPr lang="en-US" altLang="zh-TW" sz="1600" kern="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			</a:t>
            </a:r>
            <a:r>
              <a:rPr lang="en-US" altLang="zh-TW" sz="1600" kern="0" dirty="0" err="1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(", " + </a:t>
            </a:r>
            <a:r>
              <a:rPr lang="en-US" altLang="zh-TW" sz="1600" kern="0" dirty="0" err="1">
                <a:solidFill>
                  <a:schemeClr val="accent6">
                    <a:lumMod val="50000"/>
                  </a:schemeClr>
                </a:solidFill>
              </a:rPr>
              <a:t>num</a:t>
            </a: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		}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accent6">
                    <a:lumMod val="50000"/>
                  </a:schemeClr>
                </a:solidFill>
              </a:rPr>
              <a:t>		}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6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TW" sz="14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altLang="zh-TW" sz="14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("\</a:t>
            </a:r>
            <a:r>
              <a:rPr lang="en-US" altLang="zh-TW" sz="1400" kern="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nDone</a:t>
            </a:r>
            <a:r>
              <a:rPr lang="en-US" altLang="zh-TW" sz="14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");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4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}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400" kern="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}</a:t>
            </a:r>
            <a:r>
              <a:rPr lang="en-US" altLang="zh-TW" sz="1400" kern="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35144" y="1940489"/>
            <a:ext cx="4760992" cy="386477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652120" y="572487"/>
            <a:ext cx="3312368" cy="1200329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dirty="0">
                <a:solidFill>
                  <a:srgbClr val="000000"/>
                </a:solidFill>
              </a:rPr>
              <a:t>A prime number 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is </a:t>
            </a:r>
            <a:r>
              <a:rPr lang="en-US" altLang="zh-TW" sz="1800" kern="0" dirty="0">
                <a:solidFill>
                  <a:srgbClr val="000000"/>
                </a:solidFill>
              </a:rPr>
              <a:t>a natural number greater than 1 that has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no positive</a:t>
            </a:r>
            <a:r>
              <a:rPr lang="en-US" altLang="zh-TW" sz="1800" kern="0" dirty="0">
                <a:solidFill>
                  <a:srgbClr val="000000"/>
                </a:solidFill>
              </a:rPr>
              <a:t> divisors other than 1 and itself.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427127" y="2906656"/>
            <a:ext cx="3936961" cy="1251568"/>
          </a:xfrm>
          <a:prstGeom prst="rect">
            <a:avLst/>
          </a:prstGeom>
          <a:noFill/>
          <a:ln w="25400">
            <a:solidFill>
              <a:srgbClr val="00660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向左箭號圖說文字 1"/>
          <p:cNvSpPr/>
          <p:nvPr/>
        </p:nvSpPr>
        <p:spPr bwMode="auto">
          <a:xfrm>
            <a:off x="5817002" y="2095884"/>
            <a:ext cx="2198000" cy="8039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545"/>
            </a:avLst>
          </a:prstGeom>
          <a:solidFill>
            <a:srgbClr val="FA904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Outer loop to find prime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numbers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向左箭號圖說文字 10"/>
          <p:cNvSpPr/>
          <p:nvPr/>
        </p:nvSpPr>
        <p:spPr bwMode="auto">
          <a:xfrm>
            <a:off x="5400664" y="3410324"/>
            <a:ext cx="3275792" cy="8039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283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Inner loop to check if </a:t>
            </a:r>
            <a:r>
              <a:rPr kumimoji="0" lang="en-US" altLang="zh-HK" sz="1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is prime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by continuously dividing </a:t>
            </a:r>
            <a:r>
              <a:rPr lang="en-US" altLang="zh-HK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to find a divisor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158108" y="6093296"/>
            <a:ext cx="5760640" cy="69465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FindPrime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2, 3, 5, 7, 11, 13, 17, 19, 23, 29,  31, 37, 41, 43, 47, 53, 59, 61, 67, 71</a:t>
            </a: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050653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580320"/>
            <a:ext cx="8023516" cy="6017032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NestedForEg5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public static void main(String [ ]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	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	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74236" y="1762938"/>
            <a:ext cx="684076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Scanner keyboard = new Scanner(System.in);</a:t>
            </a:r>
          </a:p>
          <a:p>
            <a:pPr lvl="0" defTabSz="539750"/>
            <a:r>
              <a:rPr kumimoji="1"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n,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=0;</a:t>
            </a:r>
          </a:p>
          <a:p>
            <a:pPr lvl="0" defTabSz="539750"/>
            <a:endParaRPr kumimoji="1" lang="en-US" altLang="zh-TW" sz="1800" dirty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  <a:p>
            <a:pPr lvl="0" defTabSz="539750"/>
            <a:r>
              <a:rPr kumimoji="1"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("Value? ");</a:t>
            </a:r>
          </a:p>
          <a:p>
            <a:pPr lvl="0" defTabSz="539750"/>
            <a:r>
              <a:rPr kumimoji="1"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 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keyboard.nextInt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();</a:t>
            </a:r>
          </a:p>
          <a:p>
            <a:pPr lvl="0" defTabSz="539750"/>
            <a:endParaRPr kumimoji="1" lang="en-US" altLang="zh-TW" sz="1800" dirty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  <a:p>
            <a:pPr lvl="0" defTabSz="539750"/>
            <a:r>
              <a:rPr kumimoji="1"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=0;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&lt;=n;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</a:t>
            </a:r>
          </a:p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for (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j=0; j&lt;=n; j++) </a:t>
            </a:r>
          </a:p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for (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k=0; k&lt;=n; k++)</a:t>
            </a:r>
          </a:p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	if (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+ j + k == n) {</a:t>
            </a:r>
          </a:p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		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+ ", " + j + ", " + k);</a:t>
            </a:r>
          </a:p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		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++;</a:t>
            </a:r>
          </a:p>
          <a:p>
            <a:pPr lvl="0" defTabSz="539750"/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	}</a:t>
            </a:r>
          </a:p>
          <a:p>
            <a:pPr lvl="0" defTabSz="539750"/>
            <a:r>
              <a:rPr kumimoji="1"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("Count=" +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cnt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220072" y="908720"/>
            <a:ext cx="338437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Study the program yourself. </a:t>
            </a:r>
          </a:p>
        </p:txBody>
      </p:sp>
    </p:spTree>
    <p:extLst>
      <p:ext uri="{BB962C8B-B14F-4D97-AF65-F5344CB8AC3E}">
        <p14:creationId xmlns:p14="http://schemas.microsoft.com/office/powerpoint/2010/main" val="237744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69847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Further flow Control – </a:t>
            </a:r>
            <a:r>
              <a:rPr lang="en-US" altLang="zh-TW" sz="2000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TW" sz="2000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and </a:t>
            </a:r>
            <a:r>
              <a:rPr lang="en-US" altLang="zh-TW" sz="2000" dirty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zh-TW" altLang="en-US" sz="2000" dirty="0"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07542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HK" dirty="0" smtClean="0"/>
              <a:t> statement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4176464" cy="1964432"/>
          </a:xfrm>
        </p:spPr>
        <p:txBody>
          <a:bodyPr/>
          <a:lstStyle/>
          <a:p>
            <a:r>
              <a:rPr lang="en-US" altLang="zh-HK" dirty="0" smtClean="0"/>
              <a:t>Causes an exit from the innermost enclosing loop. </a:t>
            </a:r>
          </a:p>
          <a:p>
            <a:r>
              <a:rPr lang="en-US" altLang="zh-HK" dirty="0" smtClean="0"/>
              <a:t>That is, terminate the loop.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" name="菱形 6"/>
          <p:cNvSpPr/>
          <p:nvPr/>
        </p:nvSpPr>
        <p:spPr bwMode="auto">
          <a:xfrm>
            <a:off x="5868144" y="1149860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37009" y="2806044"/>
            <a:ext cx="1692189" cy="155906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en-US" altLang="zh-HK" sz="2000" dirty="0" smtClean="0">
              <a:solidFill>
                <a:schemeClr val="bg2"/>
              </a:solidFill>
              <a:latin typeface="Arial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HK" b="1" dirty="0" smtClean="0">
                <a:solidFill>
                  <a:srgbClr val="FF0000"/>
                </a:solidFill>
                <a:latin typeface="Arial" charset="0"/>
              </a:rPr>
              <a:t>break</a:t>
            </a: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264189" y="5661248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7092280" y="429780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 bwMode="auto">
          <a:xfrm>
            <a:off x="6912787" y="494116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92280" y="2085964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7" idx="3"/>
            <a:endCxn id="11" idx="6"/>
          </p:cNvCxnSpPr>
          <p:nvPr/>
        </p:nvCxnSpPr>
        <p:spPr bwMode="auto">
          <a:xfrm flipH="1">
            <a:off x="7271774" y="1617912"/>
            <a:ext cx="1044642" cy="3502750"/>
          </a:xfrm>
          <a:prstGeom prst="bentConnector3">
            <a:avLst>
              <a:gd name="adj1" fmla="val -21883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H="1">
            <a:off x="7092280" y="5300155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154398" y="124843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35348" y="2013956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>
            <a:stCxn id="9" idx="2"/>
          </p:cNvCxnSpPr>
          <p:nvPr/>
        </p:nvCxnSpPr>
        <p:spPr bwMode="auto">
          <a:xfrm>
            <a:off x="7092281" y="6204848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2"/>
            <a:endCxn id="7" idx="1"/>
          </p:cNvCxnSpPr>
          <p:nvPr/>
        </p:nvCxnSpPr>
        <p:spPr bwMode="auto">
          <a:xfrm rot="5400000" flipH="1">
            <a:off x="5102028" y="2384028"/>
            <a:ext cx="2747192" cy="1214960"/>
          </a:xfrm>
          <a:prstGeom prst="bentConnector4">
            <a:avLst>
              <a:gd name="adj1" fmla="val -8321"/>
              <a:gd name="adj2" fmla="val 118815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 bwMode="auto">
          <a:xfrm rot="16200000" flipH="1">
            <a:off x="7107823" y="4074088"/>
            <a:ext cx="1535086" cy="558061"/>
          </a:xfrm>
          <a:prstGeom prst="bentConnector3">
            <a:avLst>
              <a:gd name="adj1" fmla="val -778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817211" y="3219415"/>
            <a:ext cx="3330853" cy="298543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539750"/>
            <a:r>
              <a:rPr lang="en-US" altLang="zh-TW" dirty="0" smtClean="0"/>
              <a:t>while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{</a:t>
            </a:r>
          </a:p>
          <a:p>
            <a:pPr algn="l" defTabSz="539750"/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loop_body</a:t>
            </a:r>
            <a:r>
              <a:rPr lang="en-US" altLang="zh-TW" dirty="0" smtClean="0"/>
              <a:t>;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…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if (…) 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break</a:t>
            </a:r>
            <a:r>
              <a:rPr lang="en-US" altLang="zh-TW" dirty="0" smtClean="0"/>
              <a:t>;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…</a:t>
            </a:r>
          </a:p>
          <a:p>
            <a:pPr algn="l" defTabSz="539750"/>
            <a:r>
              <a:rPr lang="en-US" altLang="zh-TW" dirty="0"/>
              <a:t>}</a:t>
            </a:r>
            <a:endParaRPr lang="en-US" altLang="zh-TW" dirty="0" smtClean="0"/>
          </a:p>
          <a:p>
            <a:pPr algn="l" defTabSz="539750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 rot="5590294">
            <a:off x="3454367" y="5160029"/>
            <a:ext cx="1401252" cy="712788"/>
          </a:xfrm>
          <a:prstGeom prst="curvedDownArrow">
            <a:avLst>
              <a:gd name="adj1" fmla="val 30598"/>
              <a:gd name="adj2" fmla="val 79195"/>
              <a:gd name="adj3" fmla="val 33333"/>
            </a:avLst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00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16023" y="1580594"/>
            <a:ext cx="8460433" cy="5093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import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20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</a:rPr>
              <a:t>class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BreakWhile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Scanner kb = new Scanner(System.in);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n;</a:t>
            </a:r>
          </a:p>
          <a:p>
            <a:pPr lvl="0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while (true)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n =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kb.nextInt</a:t>
            </a:r>
            <a:r>
              <a:rPr lang="en-US" altLang="zh-TW" sz="20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if (n &lt;= 0) 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FF0000"/>
                </a:solidFill>
              </a:rPr>
              <a:t>				break;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</a:rPr>
              <a:t>("Square root of " + n + " = " +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Math.sqrt</a:t>
            </a:r>
            <a:r>
              <a:rPr lang="en-US" altLang="zh-TW" sz="2000" kern="0" dirty="0">
                <a:solidFill>
                  <a:srgbClr val="000000"/>
                </a:solidFill>
              </a:rPr>
              <a:t>(n));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}	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199" y="819150"/>
            <a:ext cx="6671845" cy="533400"/>
          </a:xfrm>
        </p:spPr>
        <p:txBody>
          <a:bodyPr/>
          <a:lstStyle/>
          <a:p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945858" y="277686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40537" y="2708920"/>
            <a:ext cx="3999813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55592" y="5894190"/>
            <a:ext cx="572364" cy="3240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740537" y="2708920"/>
            <a:ext cx="3999813" cy="58477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740537" y="2708920"/>
            <a:ext cx="3999813" cy="830997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740537" y="2708920"/>
            <a:ext cx="3999814" cy="107721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740537" y="2708920"/>
            <a:ext cx="3999813" cy="132343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10 = 3.1622776601683795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922452" y="3606924"/>
            <a:ext cx="17621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24285" y="3980685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224285" y="4354861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922452" y="5511744"/>
            <a:ext cx="524544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224285" y="5127472"/>
            <a:ext cx="7282275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564246" y="4743365"/>
            <a:ext cx="1639602" cy="3240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740538" y="2708920"/>
            <a:ext cx="3999814" cy="156966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10 = 3.1622776601683795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740538" y="2708920"/>
            <a:ext cx="3999813" cy="181588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10 = 3.1622776601683795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16 = 4.0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740538" y="2708920"/>
            <a:ext cx="3999813" cy="206210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10 = 3.1622776601683795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16 = 4.0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740538" y="2708920"/>
            <a:ext cx="3999813" cy="230832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BreakWhile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9 = 3.0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10 = 3.1622776601683795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root of 16 = 4.0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451" y="37543"/>
            <a:ext cx="1883337" cy="378535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glow rad="139700">
              <a:srgbClr val="0000CC">
                <a:alpha val="40000"/>
              </a:srgbClr>
            </a:glo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634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30" grpId="0" animBg="1"/>
      <p:bldP spid="32" grpId="0" animBg="1"/>
      <p:bldP spid="3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16023" y="1580594"/>
            <a:ext cx="6012161" cy="47859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import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java.util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.*;</a:t>
            </a:r>
          </a:p>
          <a:p>
            <a:pPr lvl="0" defTabSz="4492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public 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class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BreakFor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 {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public static void main(String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[ ]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args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) {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Scanner kb = new Scanner(System.in);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, x;</a:t>
            </a:r>
          </a:p>
          <a:p>
            <a:pPr lvl="0" defTabSz="449263" eaLnBrk="1" hangingPunct="1">
              <a:buClrTx/>
              <a:buSzTx/>
              <a:buNone/>
            </a:pP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pitchFamily="18" charset="-120"/>
              <a:cs typeface="+mn-cs"/>
            </a:endParaRP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for (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=0; 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&lt;10; 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++) {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	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System.out.print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("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=" + 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 + "\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tx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=? ");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	x = </a:t>
            </a:r>
            <a:r>
              <a:rPr lang="en-US" altLang="zh-TW" sz="20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kb.nextInt</a:t>
            </a: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();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	if (x==0)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		break;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}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System.out.println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("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=" +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);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System.out.println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("Bye");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	}</a:t>
            </a:r>
          </a:p>
          <a:p>
            <a:pPr lvl="0" defTabSz="449263" eaLnBrk="1" hangingPunct="1">
              <a:buClrTx/>
              <a:buSz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+mn-cs"/>
              </a:rPr>
              <a:t>}</a:t>
            </a: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199" y="819150"/>
            <a:ext cx="6671845" cy="533400"/>
          </a:xfrm>
        </p:spPr>
        <p:txBody>
          <a:bodyPr/>
          <a:lstStyle/>
          <a:p>
            <a:r>
              <a:rPr lang="en-US" altLang="zh-HK" dirty="0" smtClean="0"/>
              <a:t>Example</a:t>
            </a:r>
            <a:r>
              <a:rPr lang="en-US" altLang="zh-HK" baseline="30000" dirty="0" smtClean="0"/>
              <a:t>2</a:t>
            </a:r>
            <a:endParaRPr lang="zh-HK" altLang="en-US" baseline="30000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147595" y="4289028"/>
            <a:ext cx="2232717" cy="230832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BreakFor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=0	x=? 10</a:t>
            </a:r>
          </a:p>
          <a:p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=1	x=? 20</a:t>
            </a:r>
          </a:p>
          <a:p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800" smtClean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x=? 30</a:t>
            </a:r>
          </a:p>
          <a:p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=3	x=? 0</a:t>
            </a:r>
          </a:p>
          <a:p>
            <a:r>
              <a:rPr lang="en-US" altLang="zh-TW" sz="18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139952" y="548680"/>
            <a:ext cx="2921237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causes immediately termination of loop;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will be</a:t>
            </a:r>
            <a:r>
              <a:rPr kumimoji="1" lang="en-US" altLang="zh-TW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skipped.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451" y="37543"/>
            <a:ext cx="1883337" cy="378535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glow rad="139700">
              <a:srgbClr val="0000CC">
                <a:alpha val="40000"/>
              </a:srgbClr>
            </a:glo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217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" y="188640"/>
            <a:ext cx="5651555" cy="423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34" y="476672"/>
            <a:ext cx="5353134" cy="84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向左箭號圖說文字 13"/>
          <p:cNvSpPr/>
          <p:nvPr/>
        </p:nvSpPr>
        <p:spPr bwMode="auto">
          <a:xfrm>
            <a:off x="5591335" y="2075459"/>
            <a:ext cx="3275792" cy="8039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283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How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many times </a:t>
            </a:r>
            <a:r>
              <a:rPr kumimoji="0" lang="en-US" altLang="zh-HK" sz="1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num%i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has been executed altogether for searching the 20 primes?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3778516" y="3018499"/>
            <a:ext cx="2379601" cy="307777"/>
            <a:chOff x="3778516" y="3018499"/>
            <a:chExt cx="2379601" cy="307777"/>
          </a:xfrm>
        </p:grpSpPr>
        <p:sp>
          <p:nvSpPr>
            <p:cNvPr id="15" name="圓角矩形 14"/>
            <p:cNvSpPr/>
            <p:nvPr/>
          </p:nvSpPr>
          <p:spPr bwMode="auto">
            <a:xfrm>
              <a:off x="4410654" y="3028371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>
                  <a:solidFill>
                    <a:schemeClr val="bg2"/>
                  </a:solidFill>
                  <a:latin typeface="Arial" charset="0"/>
                </a:rPr>
                <a:t>3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984398" y="3033888"/>
              <a:ext cx="1173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3%2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 1 time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778516" y="3018499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num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778516" y="3738579"/>
            <a:ext cx="3250031" cy="307777"/>
            <a:chOff x="3778516" y="3738579"/>
            <a:chExt cx="3250031" cy="307777"/>
          </a:xfrm>
        </p:grpSpPr>
        <p:sp>
          <p:nvSpPr>
            <p:cNvPr id="20" name="圓角矩形 19"/>
            <p:cNvSpPr/>
            <p:nvPr/>
          </p:nvSpPr>
          <p:spPr bwMode="auto">
            <a:xfrm>
              <a:off x="4410654" y="3748451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5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984398" y="3753968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5%2, 5%3, 5%4 </a:t>
              </a:r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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3 times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778516" y="3738579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78516" y="4098619"/>
            <a:ext cx="3642768" cy="307777"/>
            <a:chOff x="3778516" y="4098619"/>
            <a:chExt cx="3642768" cy="307777"/>
          </a:xfrm>
        </p:grpSpPr>
        <p:sp>
          <p:nvSpPr>
            <p:cNvPr id="26" name="圓角矩形 25"/>
            <p:cNvSpPr/>
            <p:nvPr/>
          </p:nvSpPr>
          <p:spPr bwMode="auto">
            <a:xfrm>
              <a:off x="4410654" y="4108491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6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84398" y="4114008"/>
              <a:ext cx="2436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%2, 6%3, 6%4, 6%5 </a:t>
              </a:r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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4 times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778516" y="4098619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778516" y="4458659"/>
            <a:ext cx="4035503" cy="307777"/>
            <a:chOff x="3778516" y="4458659"/>
            <a:chExt cx="4035503" cy="307777"/>
          </a:xfrm>
        </p:grpSpPr>
        <p:sp>
          <p:nvSpPr>
            <p:cNvPr id="29" name="圓角矩形 28"/>
            <p:cNvSpPr/>
            <p:nvPr/>
          </p:nvSpPr>
          <p:spPr bwMode="auto">
            <a:xfrm>
              <a:off x="4410654" y="4468531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>
                  <a:solidFill>
                    <a:schemeClr val="bg2"/>
                  </a:solidFill>
                  <a:latin typeface="Arial" charset="0"/>
                </a:rPr>
                <a:t>7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84398" y="4474048"/>
              <a:ext cx="282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7%2, 7%3, 7%4, 7%5, 7%6 </a:t>
              </a:r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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5 times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778516" y="4458659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516" y="4818699"/>
            <a:ext cx="4428239" cy="307777"/>
            <a:chOff x="3778516" y="4818699"/>
            <a:chExt cx="4428239" cy="307777"/>
          </a:xfrm>
        </p:grpSpPr>
        <p:sp>
          <p:nvSpPr>
            <p:cNvPr id="32" name="圓角矩形 31"/>
            <p:cNvSpPr/>
            <p:nvPr/>
          </p:nvSpPr>
          <p:spPr bwMode="auto">
            <a:xfrm>
              <a:off x="4410654" y="4828571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 smtClean="0">
                  <a:solidFill>
                    <a:schemeClr val="bg2"/>
                  </a:solidFill>
                  <a:latin typeface="Arial" charset="0"/>
                </a:rPr>
                <a:t>8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984398" y="4834088"/>
              <a:ext cx="3222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%2, 8%3, 8%4, 8%5, 8%6, 8%7 </a:t>
              </a:r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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6 times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778516" y="4818699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3778516" y="3378539"/>
            <a:ext cx="2857296" cy="307777"/>
            <a:chOff x="3778516" y="3378539"/>
            <a:chExt cx="2857296" cy="307777"/>
          </a:xfrm>
        </p:grpSpPr>
        <p:sp>
          <p:nvSpPr>
            <p:cNvPr id="17" name="圓角矩形 16"/>
            <p:cNvSpPr/>
            <p:nvPr/>
          </p:nvSpPr>
          <p:spPr bwMode="auto">
            <a:xfrm>
              <a:off x="4410654" y="3388411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>
                  <a:solidFill>
                    <a:schemeClr val="bg2"/>
                  </a:solidFill>
                  <a:latin typeface="Arial" charset="0"/>
                </a:rPr>
                <a:t>4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984398" y="3393928"/>
              <a:ext cx="16514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4%2, 4%3</a:t>
              </a:r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 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2 times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778516" y="3378539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3778516" y="5713511"/>
            <a:ext cx="5357981" cy="307777"/>
            <a:chOff x="3778516" y="5713511"/>
            <a:chExt cx="5357981" cy="307777"/>
          </a:xfrm>
        </p:grpSpPr>
        <p:sp>
          <p:nvSpPr>
            <p:cNvPr id="40" name="圓角矩形 39"/>
            <p:cNvSpPr/>
            <p:nvPr/>
          </p:nvSpPr>
          <p:spPr bwMode="auto">
            <a:xfrm>
              <a:off x="4410654" y="5723383"/>
              <a:ext cx="521252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 smtClean="0">
                  <a:solidFill>
                    <a:schemeClr val="bg2"/>
                  </a:solidFill>
                  <a:latin typeface="Arial" charset="0"/>
                </a:rPr>
                <a:t>71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984398" y="5728900"/>
              <a:ext cx="4152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71%2, 71%3, 71%4, 71%5, 71%6,  …, 71%70 </a:t>
              </a:r>
              <a:r>
                <a:rPr lang="en-US" altLang="zh-HK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 </a:t>
              </a:r>
              <a:r>
                <a:rPr lang="en-US" altLang="zh-HK" sz="12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69 times</a:t>
              </a:r>
              <a:endParaRPr lang="zh-HK" altLang="en-US" sz="1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778516" y="5713511"/>
              <a:ext cx="61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err="1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r>
                <a:rPr lang="en-US" altLang="zh-HK" sz="1400" dirty="0" err="1" smtClean="0">
                  <a:solidFill>
                    <a:schemeClr val="bg2"/>
                  </a:solidFill>
                  <a:latin typeface="Arial Narrow" pitchFamily="34" charset="0"/>
                </a:rPr>
                <a:t>um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45" name="圓角矩形 44"/>
          <p:cNvSpPr/>
          <p:nvPr/>
        </p:nvSpPr>
        <p:spPr bwMode="auto">
          <a:xfrm>
            <a:off x="4410654" y="5281463"/>
            <a:ext cx="52125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sym typeface="Symbol"/>
              </a:rPr>
              <a:t>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049216" y="6165304"/>
                <a:ext cx="3835152" cy="50347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6600"/>
                </a:solidFill>
              </a:ln>
              <a:effectLst>
                <a:outerShdw blurRad="50800" dist="38100" dir="8100000" sx="102000" sy="102000" algn="tr" rotWithShape="0">
                  <a:srgbClr val="92D050">
                    <a:alpha val="40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sz="1800" i="1" smtClean="0">
                        <a:solidFill>
                          <a:schemeClr val="bg2"/>
                        </a:solidFill>
                        <a:latin typeface="Cambria Math"/>
                        <a:sym typeface="Symbol"/>
                      </a:rPr>
                      <m:t></m:t>
                    </m:r>
                    <m:r>
                      <a:rPr lang="en-US" altLang="zh-HK" sz="1800" i="1" smtClean="0">
                        <a:solidFill>
                          <a:schemeClr val="bg2"/>
                        </a:solidFill>
                        <a:latin typeface="Cambria Math"/>
                      </a:rPr>
                      <m:t>=1</m:t>
                    </m:r>
                    <m:r>
                      <a:rPr lang="en-US" altLang="zh-HK" sz="1800" b="0" i="1" smtClean="0">
                        <a:solidFill>
                          <a:schemeClr val="bg2"/>
                        </a:solidFill>
                        <a:latin typeface="Cambria Math"/>
                      </a:rPr>
                      <m:t>+2+ … +69=</m:t>
                    </m:r>
                    <m:f>
                      <m:fPr>
                        <m:ctrlPr>
                          <a:rPr lang="en-US" altLang="zh-HK" sz="18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69</m:t>
                        </m:r>
                        <m:d>
                          <m:dPr>
                            <m:ctrlPr>
                              <a:rPr lang="en-US" altLang="zh-HK" sz="180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18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1+69</m:t>
                            </m:r>
                          </m:e>
                        </m:d>
                      </m:num>
                      <m:den>
                        <m:r>
                          <a:rPr lang="en-US" altLang="zh-HK" sz="18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HK" sz="1800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= 2415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16" y="6165304"/>
                <a:ext cx="3835152" cy="503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6600"/>
                </a:solidFill>
              </a:ln>
              <a:effectLst>
                <a:outerShdw blurRad="50800" dist="38100" dir="8100000" sx="102000" sy="102000" algn="tr" rotWithShape="0">
                  <a:srgbClr val="92D05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424159" y="4581128"/>
            <a:ext cx="32837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Can you think of a way to improve the efficiency?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24159" y="5537496"/>
            <a:ext cx="328374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sz="2000" kern="0" noProof="0" dirty="0" smtClean="0">
                <a:solidFill>
                  <a:srgbClr val="000000"/>
                </a:solidFill>
              </a:rPr>
              <a:t>You will study program efficiency in ITP4510.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8839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Nested loop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8647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zh-HK" dirty="0" smtClean="0"/>
              <a:t>Labeled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altLang="zh-HK" sz="2400" dirty="0"/>
              <a:t>(</a:t>
            </a:r>
            <a:r>
              <a:rPr lang="en-US" altLang="zh-HK" sz="2400" dirty="0" smtClean="0"/>
              <a:t>optional/self-study)</a:t>
            </a:r>
            <a:endParaRPr lang="zh-HK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7056784" cy="452264"/>
          </a:xfrm>
        </p:spPr>
        <p:txBody>
          <a:bodyPr/>
          <a:lstStyle/>
          <a:p>
            <a:r>
              <a:rPr lang="en-US" altLang="zh-HK" sz="1800" dirty="0" smtClean="0"/>
              <a:t>The labeled 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HK" sz="1800" dirty="0" smtClean="0"/>
              <a:t> statement allows you to break an outer loop. </a:t>
            </a:r>
            <a:endParaRPr lang="zh-HK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8071" y="2278027"/>
            <a:ext cx="6012161" cy="4047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import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java.util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.*;</a:t>
            </a:r>
          </a:p>
          <a:p>
            <a:pPr lvl="0" defTabSz="35401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public 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class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LabelBreak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{</a:t>
            </a: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public static void main(String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[ ]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args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 {</a:t>
            </a: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</a:t>
            </a:r>
            <a:r>
              <a:rPr lang="en-US" altLang="zh-TW" sz="1800" b="1" dirty="0">
                <a:solidFill>
                  <a:srgbClr val="3333CC"/>
                </a:solidFill>
                <a:latin typeface="Tahoma" pitchFamily="34" charset="0"/>
                <a:ea typeface="新細明體" charset="-120"/>
                <a:cs typeface="+mn-cs"/>
              </a:rPr>
              <a:t>stop: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  // label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</a:t>
            </a:r>
            <a:r>
              <a:rPr lang="en-US" altLang="zh-TW" sz="16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for (</a:t>
            </a:r>
            <a:r>
              <a:rPr lang="en-US" altLang="zh-TW" sz="16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row=1; row&lt;=10; row++)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</a:t>
            </a:r>
            <a:r>
              <a:rPr lang="en-US" altLang="zh-TW" sz="16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for (</a:t>
            </a:r>
            <a:r>
              <a:rPr lang="en-US" altLang="zh-TW" sz="16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column=1; column&lt;=5; column++)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if (row == 5)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	</a:t>
            </a:r>
            <a:r>
              <a:rPr lang="en-US" altLang="zh-TW" sz="1800" b="1" dirty="0">
                <a:solidFill>
                  <a:srgbClr val="FF0000"/>
                </a:solidFill>
                <a:latin typeface="Tahoma" pitchFamily="34" charset="0"/>
                <a:ea typeface="新細明體" charset="-120"/>
                <a:cs typeface="+mn-cs"/>
              </a:rPr>
              <a:t>break stop;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("*");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System.out.println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();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28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en-US" altLang="zh-HK" dirty="0" smtClean="0"/>
              <a:t>statement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99" y="1628800"/>
            <a:ext cx="4903113" cy="1964432"/>
          </a:xfrm>
        </p:spPr>
        <p:txBody>
          <a:bodyPr/>
          <a:lstStyle/>
          <a:p>
            <a:r>
              <a:rPr lang="en-US" altLang="zh-HK" dirty="0" smtClean="0"/>
              <a:t>Causes the current iteration of a loop to stop and begins the next iteration. </a:t>
            </a:r>
          </a:p>
          <a:p>
            <a:r>
              <a:rPr lang="en-US" altLang="zh-HK" dirty="0" smtClean="0"/>
              <a:t>The remaining statements in the loop are bypassed.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" name="菱形 6"/>
          <p:cNvSpPr/>
          <p:nvPr/>
        </p:nvSpPr>
        <p:spPr bwMode="auto">
          <a:xfrm>
            <a:off x="6132765" y="1293876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01630" y="2806044"/>
            <a:ext cx="1692189" cy="155906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en-US" altLang="zh-HK" sz="2000" dirty="0" smtClean="0">
              <a:solidFill>
                <a:schemeClr val="bg2"/>
              </a:solidFill>
              <a:latin typeface="Arial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HK" sz="2000" b="1" dirty="0" smtClean="0">
                <a:solidFill>
                  <a:srgbClr val="FF0000"/>
                </a:solidFill>
                <a:latin typeface="Arial" charset="0"/>
              </a:rPr>
              <a:t>continue</a:t>
            </a: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528810" y="5733256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7356901" y="573796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 bwMode="auto">
          <a:xfrm>
            <a:off x="7177408" y="5013176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2" name="直線單箭頭接點 11"/>
          <p:cNvCxnSpPr>
            <a:endCxn id="8" idx="0"/>
          </p:cNvCxnSpPr>
          <p:nvPr/>
        </p:nvCxnSpPr>
        <p:spPr bwMode="auto">
          <a:xfrm flipH="1">
            <a:off x="7347725" y="2229980"/>
            <a:ext cx="9176" cy="57606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7" idx="3"/>
            <a:endCxn id="11" idx="6"/>
          </p:cNvCxnSpPr>
          <p:nvPr/>
        </p:nvCxnSpPr>
        <p:spPr bwMode="auto">
          <a:xfrm flipH="1">
            <a:off x="7536395" y="1761928"/>
            <a:ext cx="1044642" cy="3430742"/>
          </a:xfrm>
          <a:prstGeom prst="bentConnector3">
            <a:avLst>
              <a:gd name="adj1" fmla="val -21883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H="1">
            <a:off x="7356901" y="5372163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419019" y="139245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9969" y="215797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>
            <a:stCxn id="9" idx="2"/>
          </p:cNvCxnSpPr>
          <p:nvPr/>
        </p:nvCxnSpPr>
        <p:spPr bwMode="auto">
          <a:xfrm>
            <a:off x="7356902" y="6276856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2"/>
            <a:endCxn id="7" idx="1"/>
          </p:cNvCxnSpPr>
          <p:nvPr/>
        </p:nvCxnSpPr>
        <p:spPr bwMode="auto">
          <a:xfrm rot="5400000" flipH="1">
            <a:off x="5438657" y="2456036"/>
            <a:ext cx="2603176" cy="1214960"/>
          </a:xfrm>
          <a:prstGeom prst="bentConnector4">
            <a:avLst>
              <a:gd name="adj1" fmla="val -12813"/>
              <a:gd name="adj2" fmla="val 118815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979712" y="3683927"/>
            <a:ext cx="3330853" cy="298543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539750"/>
            <a:r>
              <a:rPr lang="en-US" altLang="zh-TW" dirty="0" smtClean="0"/>
              <a:t>while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{</a:t>
            </a:r>
          </a:p>
          <a:p>
            <a:pPr algn="l" defTabSz="539750"/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loop_body</a:t>
            </a:r>
            <a:r>
              <a:rPr lang="en-US" altLang="zh-TW" dirty="0" smtClean="0"/>
              <a:t>;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…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if (…) 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continue</a:t>
            </a:r>
            <a:r>
              <a:rPr lang="en-US" altLang="zh-TW" dirty="0" smtClean="0"/>
              <a:t>;</a:t>
            </a:r>
          </a:p>
          <a:p>
            <a:pPr algn="l" defTabSz="539750"/>
            <a:r>
              <a:rPr lang="en-US" altLang="zh-TW" dirty="0"/>
              <a:t>	</a:t>
            </a:r>
            <a:r>
              <a:rPr lang="en-US" altLang="zh-TW" dirty="0" smtClean="0"/>
              <a:t>…</a:t>
            </a:r>
          </a:p>
          <a:p>
            <a:pPr algn="l" defTabSz="539750"/>
            <a:r>
              <a:rPr lang="en-US" altLang="zh-TW" dirty="0"/>
              <a:t>}</a:t>
            </a:r>
            <a:endParaRPr lang="en-US" altLang="zh-TW" dirty="0" smtClean="0"/>
          </a:p>
          <a:p>
            <a:pPr algn="l" defTabSz="539750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 rot="15394638" flipV="1">
            <a:off x="3331672" y="3972615"/>
            <a:ext cx="2157589" cy="712788"/>
          </a:xfrm>
          <a:prstGeom prst="curvedDownArrow">
            <a:avLst>
              <a:gd name="adj1" fmla="val 30598"/>
              <a:gd name="adj2" fmla="val 79195"/>
              <a:gd name="adj3" fmla="val 33333"/>
            </a:avLst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 bwMode="auto">
          <a:xfrm flipH="1">
            <a:off x="5874713" y="3615554"/>
            <a:ext cx="89551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0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95536" y="1925810"/>
            <a:ext cx="6048672" cy="4632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Scanner kb = new Scanner(System.in);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x, sum=0;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for (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</a:t>
            </a:r>
            <a:r>
              <a:rPr lang="en-US" altLang="zh-TW" sz="2000" kern="0" dirty="0">
                <a:solidFill>
                  <a:srgbClr val="000000"/>
                </a:solidFill>
              </a:rPr>
              <a:t>=0;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</a:t>
            </a:r>
            <a:r>
              <a:rPr lang="en-US" altLang="zh-TW" sz="2000" kern="0" dirty="0">
                <a:solidFill>
                  <a:srgbClr val="000000"/>
                </a:solidFill>
              </a:rPr>
              <a:t>&lt;5;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</a:t>
            </a:r>
            <a:r>
              <a:rPr lang="en-US" altLang="zh-TW" sz="2000" kern="0" dirty="0">
                <a:solidFill>
                  <a:srgbClr val="000000"/>
                </a:solidFill>
              </a:rPr>
              <a:t>++) {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2000" kern="0" dirty="0">
                <a:solidFill>
                  <a:srgbClr val="000000"/>
                </a:solidFill>
              </a:rPr>
              <a:t>("x=? ");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x =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kb.nextInt</a:t>
            </a:r>
            <a:r>
              <a:rPr lang="en-US" altLang="zh-TW" sz="20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if (x &lt;= 0)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	continue;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sum += x;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</a:rPr>
              <a:t>("Sum = " + sum);</a:t>
            </a:r>
          </a:p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199" y="819150"/>
            <a:ext cx="6671845" cy="533400"/>
          </a:xfrm>
        </p:spPr>
        <p:txBody>
          <a:bodyPr/>
          <a:lstStyle/>
          <a:p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115616" y="3107060"/>
            <a:ext cx="280831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385645" y="3500808"/>
            <a:ext cx="3000418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385645" y="5013176"/>
            <a:ext cx="1500209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115616" y="5783054"/>
            <a:ext cx="426333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35696" y="4623918"/>
            <a:ext cx="1639602" cy="3240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46" y="72901"/>
            <a:ext cx="1842906" cy="3467016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glow rad="139700">
              <a:srgbClr val="0000CC">
                <a:alpha val="40000"/>
              </a:srgbClr>
            </a:glow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圓角矩形 24"/>
          <p:cNvSpPr/>
          <p:nvPr/>
        </p:nvSpPr>
        <p:spPr bwMode="auto">
          <a:xfrm>
            <a:off x="5005153" y="2808441"/>
            <a:ext cx="790984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59426" y="2787676"/>
            <a:ext cx="97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sum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385645" y="3868342"/>
            <a:ext cx="3000418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385645" y="4241828"/>
            <a:ext cx="1500209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115616" y="5398616"/>
            <a:ext cx="54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107309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107309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140863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140863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-1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166677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166677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90</a:t>
            </a: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2032367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90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2032367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90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-5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258772" y="4147007"/>
            <a:ext cx="2765407" cy="228294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20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90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x=? -5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 = 120</a:t>
            </a:r>
          </a:p>
        </p:txBody>
      </p:sp>
      <p:sp>
        <p:nvSpPr>
          <p:cNvPr id="56" name="圓角矩形 55"/>
          <p:cNvSpPr/>
          <p:nvPr/>
        </p:nvSpPr>
        <p:spPr bwMode="auto">
          <a:xfrm>
            <a:off x="5005153" y="3303646"/>
            <a:ext cx="790984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10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7" name="圓角矩形 56"/>
          <p:cNvSpPr/>
          <p:nvPr/>
        </p:nvSpPr>
        <p:spPr bwMode="auto">
          <a:xfrm>
            <a:off x="5005153" y="3800953"/>
            <a:ext cx="790984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3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8" name="圓角矩形 57"/>
          <p:cNvSpPr/>
          <p:nvPr/>
        </p:nvSpPr>
        <p:spPr bwMode="auto">
          <a:xfrm>
            <a:off x="5005153" y="4293096"/>
            <a:ext cx="790984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120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558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2" grpId="0" animBg="1"/>
      <p:bldP spid="43" grpId="0" animBg="1"/>
      <p:bldP spid="43" grpId="1" animBg="1"/>
      <p:bldP spid="43" grpId="2" animBg="1"/>
      <p:bldP spid="43" grpId="3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7127304" cy="533400"/>
          </a:xfrm>
        </p:spPr>
        <p:txBody>
          <a:bodyPr/>
          <a:lstStyle/>
          <a:p>
            <a:r>
              <a:rPr lang="en-US" altLang="zh-HK" dirty="0" smtClean="0"/>
              <a:t>Labeled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en-US" altLang="zh-HK" sz="2400" dirty="0" smtClean="0"/>
              <a:t>(optional/self-study)</a:t>
            </a:r>
            <a:endParaRPr lang="zh-HK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628800"/>
            <a:ext cx="7056784" cy="1028328"/>
          </a:xfrm>
        </p:spPr>
        <p:txBody>
          <a:bodyPr/>
          <a:lstStyle/>
          <a:p>
            <a:r>
              <a:rPr lang="en-US" altLang="zh-HK" sz="1800" dirty="0" smtClean="0"/>
              <a:t>The labeled 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en-US" altLang="zh-HK" sz="1800" dirty="0" smtClean="0"/>
              <a:t>statement allows you to proceed directly to the next iteration of a specified outer loop. </a:t>
            </a:r>
            <a:endParaRPr lang="zh-HK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1457" y="2345099"/>
            <a:ext cx="6012161" cy="4324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import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java.util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.*;</a:t>
            </a:r>
          </a:p>
          <a:p>
            <a:pPr lvl="0" defTabSz="35401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public 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class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LabelContinue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{</a:t>
            </a: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public static void main(String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[ ] 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args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 {</a:t>
            </a: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</a:t>
            </a:r>
            <a:r>
              <a:rPr lang="en-US" altLang="zh-TW" sz="1800" b="1" dirty="0" err="1">
                <a:solidFill>
                  <a:srgbClr val="3333CC"/>
                </a:solidFill>
                <a:latin typeface="Tahoma" pitchFamily="34" charset="0"/>
                <a:ea typeface="新細明體" charset="-120"/>
                <a:cs typeface="+mn-cs"/>
              </a:rPr>
              <a:t>nextRow</a:t>
            </a:r>
            <a:r>
              <a:rPr lang="en-US" altLang="zh-TW" sz="1800" b="1" dirty="0">
                <a:solidFill>
                  <a:srgbClr val="3333CC"/>
                </a:solidFill>
                <a:latin typeface="Tahoma" pitchFamily="34" charset="0"/>
                <a:ea typeface="新細明體" charset="-120"/>
                <a:cs typeface="+mn-cs"/>
              </a:rPr>
              <a:t>: 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for (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row=1; row&lt;=5; row++)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System.out.println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();</a:t>
            </a:r>
          </a:p>
          <a:p>
            <a:pPr lvl="0" defTabSz="354013" eaLnBrk="1" hangingPunct="1">
              <a:buClrTx/>
              <a:buSzTx/>
              <a:buNone/>
            </a:pPr>
            <a:endParaRPr lang="en-US" altLang="zh-TW" sz="18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</a:t>
            </a:r>
            <a:r>
              <a:rPr lang="en-US" altLang="zh-TW" sz="16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for (</a:t>
            </a:r>
            <a:r>
              <a:rPr lang="en-US" altLang="zh-TW" sz="16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column=1; column&lt;=10; column++)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if (column &gt; row)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	</a:t>
            </a:r>
            <a:r>
              <a:rPr lang="en-US" altLang="zh-TW" sz="1800" b="1" dirty="0">
                <a:solidFill>
                  <a:srgbClr val="FF0000"/>
                </a:solidFill>
                <a:latin typeface="Tahoma" pitchFamily="34" charset="0"/>
                <a:ea typeface="新細明體" charset="-120"/>
                <a:cs typeface="+mn-cs"/>
              </a:rPr>
              <a:t>continue </a:t>
            </a:r>
            <a:r>
              <a:rPr lang="en-US" altLang="zh-TW" sz="1800" b="1" dirty="0" err="1">
                <a:solidFill>
                  <a:srgbClr val="FF0000"/>
                </a:solidFill>
                <a:latin typeface="Tahoma" pitchFamily="34" charset="0"/>
                <a:ea typeface="新細明體" charset="-120"/>
                <a:cs typeface="+mn-cs"/>
              </a:rPr>
              <a:t>nextRow</a:t>
            </a:r>
            <a:r>
              <a:rPr lang="en-US" altLang="zh-TW" sz="1800" b="1" dirty="0">
                <a:solidFill>
                  <a:srgbClr val="FF0000"/>
                </a:solidFill>
                <a:latin typeface="Tahoma" pitchFamily="34" charset="0"/>
                <a:ea typeface="新細明體" charset="-120"/>
                <a:cs typeface="+mn-cs"/>
              </a:rPr>
              <a:t>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</a:t>
            </a:r>
            <a:r>
              <a:rPr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("*");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5221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pPr algn="r"/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980728"/>
            <a:ext cx="5585186" cy="56166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public 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class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MarkSix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public static void main(String 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[ ]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args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 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final </a:t>
            </a:r>
            <a:r>
              <a:rPr lang="en-US" altLang="zh-TW" sz="12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MAXNUM=49;</a:t>
            </a:r>
            <a:endParaRPr lang="en-US" altLang="zh-TW" sz="12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</a:t>
            </a:r>
            <a:r>
              <a:rPr lang="en-US" altLang="zh-TW" sz="12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lastValue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, count=0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;</a:t>
            </a:r>
          </a:p>
          <a:p>
            <a:pPr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		String 	result;</a:t>
            </a:r>
          </a:p>
          <a:p>
            <a:pPr lvl="0" defTabSz="354013" eaLnBrk="1" hangingPunct="1">
              <a:buClrTx/>
              <a:buSzTx/>
              <a:buNone/>
            </a:pPr>
            <a:endParaRPr lang="en-US" altLang="zh-TW" sz="12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tryAgain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: 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while (true)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count++;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(“\</a:t>
            </a:r>
            <a:r>
              <a:rPr lang="en-US" altLang="zh-TW" sz="12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nTrial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" + count + ": ");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result="";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lastValue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=0;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for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=1;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&lt;=6;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++)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= 1 +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Math.random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() * 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MAXNUM);</a:t>
            </a:r>
            <a:endParaRPr lang="en-US" altLang="zh-TW" sz="12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while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&lt;=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lastValue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= 1 +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Math.random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() * 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MAXNUM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);</a:t>
            </a:r>
            <a:endParaRPr lang="en-US" altLang="zh-TW" sz="12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if (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==MAXNUM &amp;&amp;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&lt;6) 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	continue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tryAgain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else {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	</a:t>
            </a:r>
            <a:r>
              <a:rPr lang="en-US" altLang="zh-TW" sz="12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</a:t>
            </a:r>
            <a:r>
              <a:rPr lang="en-US" altLang="zh-TW" sz="120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+ " ");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lastValue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 =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num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	break 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tryAgain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	}</a:t>
            </a:r>
          </a:p>
          <a:p>
            <a:pPr lvl="0" defTabSz="354013" eaLnBrk="1" hangingPunct="1">
              <a:buClrTx/>
              <a:buSzTx/>
              <a:buNone/>
            </a:pPr>
            <a:endParaRPr lang="en-US" altLang="zh-TW" sz="1200" dirty="0">
              <a:solidFill>
                <a:srgbClr val="000000"/>
              </a:solidFill>
              <a:latin typeface="Tahoma" pitchFamily="34" charset="0"/>
              <a:ea typeface="新細明體" charset="-120"/>
              <a:cs typeface="+mn-cs"/>
            </a:endParaRP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	</a:t>
            </a:r>
            <a:r>
              <a:rPr lang="en-US" altLang="zh-TW" sz="1200" dirty="0" err="1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System.out.println</a:t>
            </a: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(result);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	}</a:t>
            </a:r>
          </a:p>
          <a:p>
            <a:pPr lvl="0" defTabSz="354013" eaLnBrk="1" hangingPunct="1">
              <a:buClrTx/>
              <a:buSz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+mn-cs"/>
              </a:rPr>
              <a:t>}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788024" y="1972871"/>
            <a:ext cx="338437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Study the program yourself.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88024" y="4314404"/>
            <a:ext cx="3816424" cy="156286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MarkSix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 1: 15 19 44 48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 2: 47 48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 3: 42 43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 4: 11 28 35 36 41 48</a:t>
            </a:r>
          </a:p>
        </p:txBody>
      </p:sp>
    </p:spTree>
    <p:extLst>
      <p:ext uri="{BB962C8B-B14F-4D97-AF65-F5344CB8AC3E}">
        <p14:creationId xmlns:p14="http://schemas.microsoft.com/office/powerpoint/2010/main" val="2476025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43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5588">
            <a:off x="5947509" y="2788285"/>
            <a:ext cx="1116544" cy="11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199" y="819150"/>
            <a:ext cx="6671845" cy="533400"/>
          </a:xfrm>
        </p:spPr>
        <p:txBody>
          <a:bodyPr/>
          <a:lstStyle/>
          <a:p>
            <a:r>
              <a:rPr lang="en-US" altLang="zh-HK" dirty="0" smtClean="0"/>
              <a:t>Revision – Basic Loop Structure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7" name="菱形 6"/>
          <p:cNvSpPr/>
          <p:nvPr/>
        </p:nvSpPr>
        <p:spPr bwMode="auto">
          <a:xfrm>
            <a:off x="6204773" y="2085964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16841" y="3742148"/>
            <a:ext cx="1224136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600818" y="5661248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7428909" y="1365884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 bwMode="auto">
          <a:xfrm>
            <a:off x="7249416" y="494116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7428909" y="3022068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7" idx="3"/>
            <a:endCxn id="14" idx="6"/>
          </p:cNvCxnSpPr>
          <p:nvPr/>
        </p:nvCxnSpPr>
        <p:spPr bwMode="auto">
          <a:xfrm flipH="1">
            <a:off x="7608403" y="2554016"/>
            <a:ext cx="1044642" cy="2566646"/>
          </a:xfrm>
          <a:prstGeom prst="bentConnector3">
            <a:avLst>
              <a:gd name="adj1" fmla="val -21883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 bwMode="auto">
          <a:xfrm flipH="1">
            <a:off x="7428909" y="5300155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8491027" y="218454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871977" y="295006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單箭頭接點 48"/>
          <p:cNvCxnSpPr>
            <a:stCxn id="11" idx="2"/>
          </p:cNvCxnSpPr>
          <p:nvPr/>
        </p:nvCxnSpPr>
        <p:spPr bwMode="auto">
          <a:xfrm>
            <a:off x="7428910" y="6204848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2"/>
            <a:endCxn id="7" idx="1"/>
          </p:cNvCxnSpPr>
          <p:nvPr/>
        </p:nvCxnSpPr>
        <p:spPr bwMode="auto">
          <a:xfrm rot="5400000" flipH="1">
            <a:off x="5950208" y="2808581"/>
            <a:ext cx="1733265" cy="1224136"/>
          </a:xfrm>
          <a:prstGeom prst="bentConnector4">
            <a:avLst>
              <a:gd name="adj1" fmla="val -21532"/>
              <a:gd name="adj2" fmla="val 126974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23528" y="2060848"/>
            <a:ext cx="4680520" cy="4050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WhileEg1 </a:t>
            </a:r>
            <a:r>
              <a:rPr lang="en-US" altLang="zh-TW" sz="1800" kern="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</a:t>
            </a:r>
            <a:r>
              <a:rPr lang="en-US" altLang="zh-TW" sz="2000" kern="0" dirty="0">
                <a:solidFill>
                  <a:srgbClr val="000000"/>
                </a:solidFill>
              </a:rPr>
              <a:t>=1;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sum=0;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while (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&lt; 4) {</a:t>
            </a: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	sum +=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++;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}	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("Sum=" </a:t>
            </a:r>
            <a:r>
              <a:rPr lang="en-US" altLang="zh-TW" sz="1800" kern="0" dirty="0">
                <a:solidFill>
                  <a:srgbClr val="000000"/>
                </a:solidFill>
              </a:rPr>
              <a:t>+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sum);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	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65119" y="3586371"/>
            <a:ext cx="2592288" cy="113877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 smtClean="0"/>
              <a:t>while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</a:t>
            </a:r>
          </a:p>
          <a:p>
            <a:pPr algn="l" defTabSz="720725"/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loop_body</a:t>
            </a:r>
            <a:r>
              <a:rPr lang="en-US" altLang="zh-TW" dirty="0" smtClean="0"/>
              <a:t>;</a:t>
            </a:r>
          </a:p>
          <a:p>
            <a:pPr algn="l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5588">
            <a:off x="3237180" y="3934450"/>
            <a:ext cx="485394" cy="48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72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819150"/>
            <a:ext cx="5791200" cy="533400"/>
          </a:xfrm>
        </p:spPr>
        <p:txBody>
          <a:bodyPr/>
          <a:lstStyle/>
          <a:p>
            <a:r>
              <a:rPr lang="en-US" altLang="zh-HK" dirty="0"/>
              <a:t>The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n-US" altLang="zh-HK" dirty="0" smtClean="0"/>
              <a:t>-loop counterpart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93" y="1055132"/>
            <a:ext cx="2893444" cy="561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8842"/>
            <a:ext cx="3759236" cy="327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467544" y="1412776"/>
            <a:ext cx="5256584" cy="2108269"/>
            <a:chOff x="467544" y="2434823"/>
            <a:chExt cx="5256584" cy="2108269"/>
          </a:xfrm>
        </p:grpSpPr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7544" y="2434823"/>
              <a:ext cx="5256584" cy="21082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algn="ctr">
              <a:solidFill>
                <a:srgbClr val="7030A0"/>
              </a:solidFill>
              <a:miter lim="800000"/>
              <a:headEnd/>
              <a:tailEnd/>
            </a:ln>
            <a:effectLst>
              <a:outerShdw blurRad="127000" dist="38100" dir="8100000" sx="102000" sy="102000" algn="tr" rotWithShape="0">
                <a:srgbClr val="7030A0">
                  <a:alpha val="40000"/>
                </a:srgb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defTabSz="363538" eaLnBrk="1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None/>
                <a:defRPr kumimoji="1" sz="1800" kern="0">
                  <a:solidFill>
                    <a:srgbClr val="000000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defTabSz="363538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defTabSz="363538" eaLnBrk="0" hangingPunct="0">
                <a:buClr>
                  <a:schemeClr val="bg2"/>
                </a:buClr>
                <a:buSzPct val="65000"/>
                <a:buChar char="n"/>
                <a:defRPr kumimoji="1"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defTabSz="363538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defTabSz="363538" eaLnBrk="0" hangingPunct="0">
                <a:buClr>
                  <a:schemeClr val="bg2"/>
                </a:buClr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defTabSz="363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defTabSz="363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defTabSz="363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defTabSz="363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r>
                <a:rPr lang="en-US" altLang="zh-TW" sz="2400" dirty="0" err="1" smtClean="0"/>
                <a:t>int</a:t>
              </a:r>
              <a:r>
                <a:rPr lang="en-US" altLang="zh-TW" sz="2400" dirty="0" smtClean="0"/>
                <a:t> sum=0;</a:t>
              </a:r>
            </a:p>
            <a:p>
              <a:r>
                <a:rPr lang="en-US" altLang="zh-TW" sz="2400" dirty="0" smtClean="0"/>
                <a:t>for </a:t>
              </a:r>
              <a:r>
                <a:rPr lang="en-US" altLang="zh-TW" sz="2400" dirty="0"/>
                <a:t>(  </a:t>
              </a:r>
              <a:r>
                <a:rPr lang="en-US" altLang="zh-TW" sz="2400" dirty="0" err="1"/>
                <a:t>int</a:t>
              </a:r>
              <a:r>
                <a:rPr lang="en-US" altLang="zh-TW" sz="2400" dirty="0"/>
                <a:t> 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=1;   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 &lt; 4;    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++  )</a:t>
              </a:r>
            </a:p>
            <a:p>
              <a:pPr>
                <a:spcBef>
                  <a:spcPts val="1200"/>
                </a:spcBef>
              </a:pPr>
              <a:r>
                <a:rPr lang="en-US" altLang="zh-TW" sz="2400" dirty="0"/>
                <a:t>	  sum += 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;</a:t>
              </a:r>
            </a:p>
            <a:p>
              <a:pPr>
                <a:spcBef>
                  <a:spcPts val="1200"/>
                </a:spcBef>
              </a:pPr>
              <a:r>
                <a:rPr lang="en-US" altLang="zh-TW" sz="2400" dirty="0" err="1"/>
                <a:t>System.out.println</a:t>
              </a:r>
              <a:r>
                <a:rPr lang="en-US" altLang="zh-TW" sz="2400" dirty="0"/>
                <a:t>("Sum=" + sum);</a:t>
              </a:r>
            </a:p>
          </p:txBody>
        </p:sp>
        <p:cxnSp>
          <p:nvCxnSpPr>
            <p:cNvPr id="33" name="直線單箭頭接點 32"/>
            <p:cNvCxnSpPr/>
            <p:nvPr/>
          </p:nvCxnSpPr>
          <p:spPr bwMode="auto">
            <a:xfrm>
              <a:off x="1476091" y="2514382"/>
              <a:ext cx="0" cy="44510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手繪多邊形 44"/>
            <p:cNvSpPr/>
            <p:nvPr/>
          </p:nvSpPr>
          <p:spPr bwMode="auto">
            <a:xfrm>
              <a:off x="1790371" y="2514382"/>
              <a:ext cx="773723" cy="430350"/>
            </a:xfrm>
            <a:custGeom>
              <a:avLst/>
              <a:gdLst>
                <a:gd name="connsiteX0" fmla="*/ 0 w 773723"/>
                <a:gd name="connsiteY0" fmla="*/ 914418 h 914418"/>
                <a:gd name="connsiteX1" fmla="*/ 365760 w 773723"/>
                <a:gd name="connsiteY1" fmla="*/ 18 h 914418"/>
                <a:gd name="connsiteX2" fmla="*/ 773723 w 773723"/>
                <a:gd name="connsiteY2" fmla="*/ 886283 h 914418"/>
                <a:gd name="connsiteX3" fmla="*/ 773723 w 773723"/>
                <a:gd name="connsiteY3" fmla="*/ 886283 h 914418"/>
                <a:gd name="connsiteX4" fmla="*/ 773723 w 773723"/>
                <a:gd name="connsiteY4" fmla="*/ 886283 h 91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723" h="914418">
                  <a:moveTo>
                    <a:pt x="0" y="914418"/>
                  </a:moveTo>
                  <a:cubicBezTo>
                    <a:pt x="118403" y="459562"/>
                    <a:pt x="236806" y="4707"/>
                    <a:pt x="365760" y="18"/>
                  </a:cubicBezTo>
                  <a:cubicBezTo>
                    <a:pt x="494714" y="-4671"/>
                    <a:pt x="773723" y="886283"/>
                    <a:pt x="773723" y="886283"/>
                  </a:cubicBezTo>
                  <a:lnTo>
                    <a:pt x="773723" y="886283"/>
                  </a:lnTo>
                  <a:lnTo>
                    <a:pt x="773723" y="886283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7" name="手繪多邊形 46"/>
            <p:cNvSpPr/>
            <p:nvPr/>
          </p:nvSpPr>
          <p:spPr bwMode="auto">
            <a:xfrm>
              <a:off x="2172609" y="3237240"/>
              <a:ext cx="239151" cy="365760"/>
            </a:xfrm>
            <a:custGeom>
              <a:avLst/>
              <a:gdLst>
                <a:gd name="connsiteX0" fmla="*/ 239151 w 239151"/>
                <a:gd name="connsiteY0" fmla="*/ 0 h 365760"/>
                <a:gd name="connsiteX1" fmla="*/ 84406 w 239151"/>
                <a:gd name="connsiteY1" fmla="*/ 154745 h 365760"/>
                <a:gd name="connsiteX2" fmla="*/ 0 w 239151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51" h="365760">
                  <a:moveTo>
                    <a:pt x="239151" y="0"/>
                  </a:moveTo>
                  <a:cubicBezTo>
                    <a:pt x="181707" y="46892"/>
                    <a:pt x="124264" y="93785"/>
                    <a:pt x="84406" y="154745"/>
                  </a:cubicBezTo>
                  <a:cubicBezTo>
                    <a:pt x="44548" y="215705"/>
                    <a:pt x="22274" y="290732"/>
                    <a:pt x="0" y="365760"/>
                  </a:cubicBezTo>
                </a:path>
              </a:pathLst>
            </a:custGeom>
            <a:ln>
              <a:solidFill>
                <a:srgbClr val="006600"/>
              </a:solidFill>
              <a:headEnd type="none" w="med" len="med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6" name="手繪多邊形 55"/>
            <p:cNvSpPr/>
            <p:nvPr/>
          </p:nvSpPr>
          <p:spPr bwMode="auto">
            <a:xfrm flipH="1">
              <a:off x="2915815" y="2514382"/>
              <a:ext cx="608003" cy="410562"/>
            </a:xfrm>
            <a:custGeom>
              <a:avLst/>
              <a:gdLst>
                <a:gd name="connsiteX0" fmla="*/ 0 w 773723"/>
                <a:gd name="connsiteY0" fmla="*/ 914418 h 914418"/>
                <a:gd name="connsiteX1" fmla="*/ 365760 w 773723"/>
                <a:gd name="connsiteY1" fmla="*/ 18 h 914418"/>
                <a:gd name="connsiteX2" fmla="*/ 773723 w 773723"/>
                <a:gd name="connsiteY2" fmla="*/ 886283 h 914418"/>
                <a:gd name="connsiteX3" fmla="*/ 773723 w 773723"/>
                <a:gd name="connsiteY3" fmla="*/ 886283 h 914418"/>
                <a:gd name="connsiteX4" fmla="*/ 773723 w 773723"/>
                <a:gd name="connsiteY4" fmla="*/ 886283 h 91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723" h="914418">
                  <a:moveTo>
                    <a:pt x="0" y="914418"/>
                  </a:moveTo>
                  <a:cubicBezTo>
                    <a:pt x="118403" y="459562"/>
                    <a:pt x="236806" y="4707"/>
                    <a:pt x="365760" y="18"/>
                  </a:cubicBezTo>
                  <a:cubicBezTo>
                    <a:pt x="494714" y="-4671"/>
                    <a:pt x="773723" y="886283"/>
                    <a:pt x="773723" y="886283"/>
                  </a:cubicBezTo>
                  <a:lnTo>
                    <a:pt x="773723" y="886283"/>
                  </a:lnTo>
                  <a:lnTo>
                    <a:pt x="773723" y="886283"/>
                  </a:lnTo>
                </a:path>
              </a:pathLst>
            </a:custGeom>
            <a:ln>
              <a:solidFill>
                <a:srgbClr val="006600"/>
              </a:solidFill>
              <a:headEnd type="none" w="med" len="med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" name="手繪多邊形 2"/>
            <p:cNvSpPr/>
            <p:nvPr/>
          </p:nvSpPr>
          <p:spPr bwMode="auto">
            <a:xfrm>
              <a:off x="2593571" y="2486106"/>
              <a:ext cx="2249698" cy="1267766"/>
            </a:xfrm>
            <a:custGeom>
              <a:avLst/>
              <a:gdLst>
                <a:gd name="connsiteX0" fmla="*/ 0 w 2249698"/>
                <a:gd name="connsiteY0" fmla="*/ 1267766 h 1267766"/>
                <a:gd name="connsiteX1" fmla="*/ 2177934 w 2249698"/>
                <a:gd name="connsiteY1" fmla="*/ 802253 h 1267766"/>
                <a:gd name="connsiteX2" fmla="*/ 1679171 w 2249698"/>
                <a:gd name="connsiteY2" fmla="*/ 4231 h 1267766"/>
                <a:gd name="connsiteX3" fmla="*/ 1213658 w 2249698"/>
                <a:gd name="connsiteY3" fmla="*/ 486370 h 126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698" h="1267766">
                  <a:moveTo>
                    <a:pt x="0" y="1267766"/>
                  </a:moveTo>
                  <a:cubicBezTo>
                    <a:pt x="949036" y="1140304"/>
                    <a:pt x="1898072" y="1012842"/>
                    <a:pt x="2177934" y="802253"/>
                  </a:cubicBezTo>
                  <a:cubicBezTo>
                    <a:pt x="2457796" y="591664"/>
                    <a:pt x="1839884" y="56878"/>
                    <a:pt x="1679171" y="4231"/>
                  </a:cubicBezTo>
                  <a:cubicBezTo>
                    <a:pt x="1518458" y="-48416"/>
                    <a:pt x="1285702" y="406014"/>
                    <a:pt x="1213658" y="486370"/>
                  </a:cubicBezTo>
                </a:path>
              </a:pathLst>
            </a:custGeom>
            <a:ln>
              <a:solidFill>
                <a:srgbClr val="006600"/>
              </a:solidFill>
              <a:headEnd type="none" w="med" len="med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042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4908" y="182756"/>
            <a:ext cx="5976664" cy="398570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import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20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</a:rPr>
              <a:t>class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NestedForEg1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public static void main(String [ ]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82366" y="1359226"/>
            <a:ext cx="4248472" cy="1944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&lt;=3;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 rot="5400000">
            <a:off x="954436" y="3563202"/>
            <a:ext cx="1413231" cy="648072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3608" y="452187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1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12187" y="4428711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43608" y="532244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2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812187" y="5229272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611452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3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2187" y="6021360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4957697" y="4805130"/>
            <a:ext cx="3025248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</a:rPr>
              <a:t>You don’t have to know the details of the loop body. It is executed three times anyway.</a:t>
            </a:r>
          </a:p>
        </p:txBody>
      </p:sp>
      <p:cxnSp>
        <p:nvCxnSpPr>
          <p:cNvPr id="16" name="直線單箭頭接點 15"/>
          <p:cNvCxnSpPr>
            <a:stCxn id="10" idx="3"/>
            <a:endCxn id="11" idx="1"/>
          </p:cNvCxnSpPr>
          <p:nvPr/>
        </p:nvCxnSpPr>
        <p:spPr bwMode="auto">
          <a:xfrm flipV="1">
            <a:off x="2313507" y="4752711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3"/>
            <a:endCxn id="13" idx="1"/>
          </p:cNvCxnSpPr>
          <p:nvPr/>
        </p:nvCxnSpPr>
        <p:spPr bwMode="auto">
          <a:xfrm flipV="1">
            <a:off x="2313507" y="5553272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4" idx="3"/>
            <a:endCxn id="15" idx="1"/>
          </p:cNvCxnSpPr>
          <p:nvPr/>
        </p:nvCxnSpPr>
        <p:spPr bwMode="auto">
          <a:xfrm flipV="1">
            <a:off x="2313507" y="6345360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02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4908" y="182756"/>
            <a:ext cx="5976664" cy="398570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import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20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</a:rPr>
              <a:t>class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NestedForEg1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public static void main(String [ ]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82366" y="1359226"/>
            <a:ext cx="4248472" cy="1944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&lt;=3;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9" name="向右箭號 8"/>
          <p:cNvSpPr/>
          <p:nvPr/>
        </p:nvSpPr>
        <p:spPr bwMode="auto">
          <a:xfrm rot="5400000">
            <a:off x="954436" y="3563202"/>
            <a:ext cx="1413231" cy="648072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3608" y="452187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1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12187" y="4454675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6" name="直線單箭頭接點 15"/>
          <p:cNvCxnSpPr>
            <a:stCxn id="10" idx="3"/>
            <a:endCxn id="11" idx="1"/>
          </p:cNvCxnSpPr>
          <p:nvPr/>
        </p:nvCxnSpPr>
        <p:spPr bwMode="auto">
          <a:xfrm>
            <a:off x="2313507" y="4752712"/>
            <a:ext cx="498680" cy="259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43608" y="532244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2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812187" y="5229272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1" name="直線單箭頭接點 20"/>
          <p:cNvCxnSpPr>
            <a:stCxn id="12" idx="3"/>
            <a:endCxn id="13" idx="1"/>
          </p:cNvCxnSpPr>
          <p:nvPr/>
        </p:nvCxnSpPr>
        <p:spPr bwMode="auto">
          <a:xfrm flipV="1">
            <a:off x="2313507" y="5553272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43608" y="611452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3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2187" y="6021360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3" name="直線單箭頭接點 22"/>
          <p:cNvCxnSpPr>
            <a:stCxn id="14" idx="3"/>
            <a:endCxn id="15" idx="1"/>
          </p:cNvCxnSpPr>
          <p:nvPr/>
        </p:nvCxnSpPr>
        <p:spPr bwMode="auto">
          <a:xfrm flipV="1">
            <a:off x="2313507" y="6345360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2812187" y="4454675"/>
            <a:ext cx="3168352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</a:t>
            </a:r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t.println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("Hello");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812187" y="5229272"/>
            <a:ext cx="3168352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</a:t>
            </a:r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t.println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("Hello");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812187" y="6021360"/>
            <a:ext cx="3168352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</a:t>
            </a:r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t.println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("Hello");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NestedForEg1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("Hello");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946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5" grpId="0" animBg="1"/>
      <p:bldP spid="26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4908" y="182756"/>
            <a:ext cx="5976664" cy="398570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import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20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</a:rPr>
              <a:t>class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NestedForEg2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public static void main(String [ ]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82366" y="1359226"/>
            <a:ext cx="4248472" cy="1944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&lt;=3;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 rot="5400000">
            <a:off x="954436" y="3563202"/>
            <a:ext cx="1413231" cy="648072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3608" y="452187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1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12187" y="4428711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43608" y="532244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2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812187" y="5229272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611452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3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2187" y="6021360"/>
            <a:ext cx="1615798" cy="64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6" name="直線單箭頭接點 15"/>
          <p:cNvCxnSpPr>
            <a:stCxn id="10" idx="3"/>
            <a:endCxn id="11" idx="1"/>
          </p:cNvCxnSpPr>
          <p:nvPr/>
        </p:nvCxnSpPr>
        <p:spPr bwMode="auto">
          <a:xfrm flipV="1">
            <a:off x="2313507" y="4752711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3"/>
            <a:endCxn id="13" idx="1"/>
          </p:cNvCxnSpPr>
          <p:nvPr/>
        </p:nvCxnSpPr>
        <p:spPr bwMode="auto">
          <a:xfrm flipV="1">
            <a:off x="2313507" y="5553272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4" idx="3"/>
            <a:endCxn id="15" idx="1"/>
          </p:cNvCxnSpPr>
          <p:nvPr/>
        </p:nvCxnSpPr>
        <p:spPr bwMode="auto">
          <a:xfrm flipV="1">
            <a:off x="2313507" y="6345360"/>
            <a:ext cx="49868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4560603" y="4941168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k=0; k&lt;5;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796136" y="2967697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NestedForEg2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796136" y="2967697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96136" y="2967697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796136" y="2967697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*****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k=0; k&lt;5; k++)</a:t>
            </a:r>
          </a:p>
          <a:p>
            <a:pPr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System.out.print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>
              <a:tabLst>
                <a:tab pos="627063" algn="l"/>
              </a:tabLst>
            </a:pP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System.out.println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();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60603" y="4941168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k=0; k&lt;5;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60603" y="4941168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k=0; k&lt;5;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向左箭號圖說文字 29"/>
          <p:cNvSpPr/>
          <p:nvPr/>
        </p:nvSpPr>
        <p:spPr bwMode="auto">
          <a:xfrm>
            <a:off x="5330838" y="1359226"/>
            <a:ext cx="1980221" cy="504056"/>
          </a:xfrm>
          <a:prstGeom prst="leftArrowCallout">
            <a:avLst>
              <a:gd name="adj1" fmla="val 20162"/>
              <a:gd name="adj2" fmla="val 25000"/>
              <a:gd name="adj3" fmla="val 51607"/>
              <a:gd name="adj4" fmla="val 78031"/>
            </a:avLst>
          </a:prstGeom>
          <a:gradFill>
            <a:gsLst>
              <a:gs pos="0">
                <a:schemeClr val="bg2">
                  <a:lumMod val="75000"/>
                  <a:lumOff val="25000"/>
                </a:schemeClr>
              </a:gs>
              <a:gs pos="80000">
                <a:schemeClr val="bg2">
                  <a:lumMod val="65000"/>
                  <a:lumOff val="35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800" dirty="0" smtClean="0">
                <a:solidFill>
                  <a:schemeClr val="tx1"/>
                </a:solidFill>
                <a:latin typeface="Arial" charset="0"/>
              </a:rPr>
              <a:t>Outer Loop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向左箭號圖說文字 30"/>
          <p:cNvSpPr/>
          <p:nvPr/>
        </p:nvSpPr>
        <p:spPr bwMode="auto">
          <a:xfrm>
            <a:off x="4973420" y="2079306"/>
            <a:ext cx="1980221" cy="504056"/>
          </a:xfrm>
          <a:prstGeom prst="leftArrowCallout">
            <a:avLst>
              <a:gd name="adj1" fmla="val 20162"/>
              <a:gd name="adj2" fmla="val 25000"/>
              <a:gd name="adj3" fmla="val 51607"/>
              <a:gd name="adj4" fmla="val 78031"/>
            </a:avLst>
          </a:prstGeom>
          <a:gradFill>
            <a:gsLst>
              <a:gs pos="0">
                <a:schemeClr val="bg2">
                  <a:lumMod val="75000"/>
                  <a:lumOff val="25000"/>
                </a:schemeClr>
              </a:gs>
              <a:gs pos="80000">
                <a:schemeClr val="bg2">
                  <a:lumMod val="65000"/>
                  <a:lumOff val="35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800" dirty="0" smtClean="0">
                <a:solidFill>
                  <a:schemeClr val="tx1"/>
                </a:solidFill>
                <a:latin typeface="Arial" charset="0"/>
              </a:rPr>
              <a:t>Inner Loop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79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8" grpId="0" animBg="1"/>
      <p:bldP spid="18" grpId="1" animBg="1"/>
      <p:bldP spid="24" grpId="0" animBg="1"/>
      <p:bldP spid="25" grpId="0" animBg="1"/>
      <p:bldP spid="26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4908" y="182756"/>
            <a:ext cx="5976664" cy="398570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import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20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</a:rPr>
              <a:t>class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NestedForEg3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public static void main(String [ ]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82366" y="1359226"/>
            <a:ext cx="4248472" cy="1944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&lt;=4;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 rot="5400000">
            <a:off x="1167131" y="3350508"/>
            <a:ext cx="987841" cy="648072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3608" y="433968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1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12187" y="4293096"/>
            <a:ext cx="1615798" cy="554833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43608" y="498775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2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812187" y="4941168"/>
            <a:ext cx="1615798" cy="554833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563582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3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2187" y="5589240"/>
            <a:ext cx="1615798" cy="554833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2313507" y="4570512"/>
            <a:ext cx="4986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>
            <a:off x="2313507" y="5218584"/>
            <a:ext cx="4986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 bwMode="auto">
          <a:xfrm>
            <a:off x="2313507" y="5866656"/>
            <a:ext cx="4986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4716016" y="4925863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k=1; </a:t>
            </a:r>
            <a:r>
              <a:rPr lang="en-US" altLang="zh-HK" b="1" dirty="0" smtClean="0">
                <a:solidFill>
                  <a:srgbClr val="FF0000"/>
                </a:solidFill>
                <a:latin typeface="Arial" charset="0"/>
              </a:rPr>
              <a:t>k&lt;=</a:t>
            </a:r>
            <a:r>
              <a:rPr lang="en-US" altLang="zh-HK" b="1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NestedForEg3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  <a:p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796136" y="2345815"/>
            <a:ext cx="3131840" cy="154142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****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1043608" y="628389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equals 4</a:t>
            </a:r>
            <a:endParaRPr lang="zh-HK" altLang="en-US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12187" y="6237312"/>
            <a:ext cx="1615798" cy="554833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>
            <a:off x="2313507" y="6514728"/>
            <a:ext cx="4986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 bwMode="auto">
          <a:xfrm>
            <a:off x="4716016" y="4925863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k=1; </a:t>
            </a:r>
            <a:r>
              <a:rPr lang="en-US" altLang="zh-HK" b="1" dirty="0" smtClean="0">
                <a:solidFill>
                  <a:srgbClr val="FF0000"/>
                </a:solidFill>
                <a:latin typeface="Arial" charset="0"/>
              </a:rPr>
              <a:t>k&lt;=2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716016" y="4925863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k=1; </a:t>
            </a:r>
            <a:r>
              <a:rPr lang="en-US" altLang="zh-HK" b="1" dirty="0" smtClean="0">
                <a:solidFill>
                  <a:srgbClr val="FF0000"/>
                </a:solidFill>
                <a:latin typeface="Arial" charset="0"/>
              </a:rPr>
              <a:t>k&lt;=</a:t>
            </a:r>
            <a:r>
              <a:rPr lang="en-US" altLang="zh-HK" b="1" dirty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16016" y="4925863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k=1; </a:t>
            </a:r>
            <a:r>
              <a:rPr lang="en-US" altLang="zh-HK" b="1" dirty="0" smtClean="0">
                <a:solidFill>
                  <a:srgbClr val="FF0000"/>
                </a:solidFill>
                <a:latin typeface="Arial" charset="0"/>
              </a:rPr>
              <a:t>k&lt;=4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716016" y="4925863"/>
            <a:ext cx="3779912" cy="1333277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for (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k=1; </a:t>
            </a:r>
            <a:r>
              <a:rPr lang="en-US" altLang="zh-HK" b="1" dirty="0" smtClean="0">
                <a:solidFill>
                  <a:srgbClr val="FF0000"/>
                </a:solidFill>
                <a:latin typeface="Arial" charset="0"/>
              </a:rPr>
              <a:t>k&lt;=i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; k++)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lang="en-US" altLang="zh-HK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</a:t>
            </a:r>
            <a:r>
              <a:rPr lang="en-US" altLang="zh-HK" dirty="0" err="1" smtClean="0">
                <a:solidFill>
                  <a:schemeClr val="bg2"/>
                </a:solidFill>
                <a:latin typeface="Arial" charset="0"/>
              </a:rPr>
              <a:t>m.out.print</a:t>
            </a:r>
            <a:r>
              <a:rPr lang="en-US" altLang="zh-HK" dirty="0" smtClean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en-US" altLang="zh-HK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();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661052" y="1851674"/>
            <a:ext cx="3312368" cy="1008000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k=1; </a:t>
            </a:r>
            <a:r>
              <a:rPr lang="en-US" altLang="zh-HK" sz="2000" b="1" dirty="0">
                <a:solidFill>
                  <a:srgbClr val="FF0000"/>
                </a:solidFill>
                <a:latin typeface="Arial" charset="0"/>
              </a:rPr>
              <a:t>k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charset="0"/>
              </a:rPr>
              <a:t>&lt;=</a:t>
            </a:r>
            <a:r>
              <a:rPr lang="en-US" altLang="zh-HK" sz="2000" b="1" dirty="0" err="1" smtClean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; 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k++)</a:t>
            </a:r>
          </a:p>
          <a:p>
            <a:pPr>
              <a:tabLst>
                <a:tab pos="627063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System.out.print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("*");</a:t>
            </a:r>
          </a:p>
          <a:p>
            <a:pPr>
              <a:tabLst>
                <a:tab pos="627063" algn="l"/>
              </a:tabLst>
            </a:pPr>
            <a:r>
              <a:rPr lang="en-US" altLang="zh-HK" sz="2000" dirty="0" err="1">
                <a:solidFill>
                  <a:schemeClr val="bg2"/>
                </a:solidFill>
                <a:latin typeface="Arial" charset="0"/>
              </a:rPr>
              <a:t>System.out.println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();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014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8" grpId="0" animBg="1"/>
      <p:bldP spid="18" grpId="1" animBg="1"/>
      <p:bldP spid="24" grpId="0" animBg="1"/>
      <p:bldP spid="25" grpId="0" animBg="1"/>
      <p:bldP spid="26" grpId="0" animBg="1"/>
      <p:bldP spid="30" grpId="0" animBg="1"/>
      <p:bldP spid="31" grpId="0"/>
      <p:bldP spid="32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662" y="926323"/>
            <a:ext cx="5636498" cy="543225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import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20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</a:rPr>
              <a:t>class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NestedForEg4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public static void main(String [ ]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size=5;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	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 smtClean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	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endParaRPr lang="en-US" altLang="zh-TW" sz="2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}</a:t>
            </a: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16760" y="2395197"/>
            <a:ext cx="4472960" cy="3189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&lt;=size; </a:t>
            </a:r>
            <a:r>
              <a:rPr lang="en-US" altLang="zh-TW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</a:t>
            </a: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{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 smtClean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4492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  <a:endParaRPr lang="en-US" altLang="zh-TW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kumimoji="0" lang="zh-HK" altLang="en-US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868144" y="3252031"/>
            <a:ext cx="3131840" cy="187244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NestedForEg4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1600310" y="2883932"/>
            <a:ext cx="3788884" cy="867161"/>
          </a:xfrm>
          <a:prstGeom prst="rect">
            <a:avLst/>
          </a:prstGeom>
          <a:solidFill>
            <a:srgbClr val="66FF99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HK" sz="2200" dirty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200" dirty="0" err="1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200" dirty="0">
                <a:solidFill>
                  <a:schemeClr val="bg2"/>
                </a:solidFill>
                <a:latin typeface="Arial" charset="0"/>
              </a:rPr>
              <a:t> j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=1; </a:t>
            </a:r>
            <a:r>
              <a:rPr lang="en-US" altLang="zh-HK" sz="2200" b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altLang="zh-HK" sz="2200" b="1" dirty="0" smtClean="0">
                <a:solidFill>
                  <a:srgbClr val="FF0000"/>
                </a:solidFill>
                <a:latin typeface="Arial" charset="0"/>
              </a:rPr>
              <a:t>&lt;=size-</a:t>
            </a:r>
            <a:r>
              <a:rPr lang="en-US" altLang="zh-HK" sz="2200" b="1" dirty="0" err="1" smtClean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; </a:t>
            </a:r>
            <a:r>
              <a:rPr lang="en-US" altLang="zh-HK" sz="2200" dirty="0">
                <a:solidFill>
                  <a:schemeClr val="bg2"/>
                </a:solidFill>
                <a:latin typeface="Arial" charset="0"/>
              </a:rPr>
              <a:t>j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++)</a:t>
            </a:r>
            <a:endParaRPr lang="en-US" altLang="zh-HK" sz="2200" dirty="0">
              <a:solidFill>
                <a:schemeClr val="bg2"/>
              </a:solidFill>
              <a:latin typeface="Arial" charset="0"/>
            </a:endParaRPr>
          </a:p>
          <a:p>
            <a:pPr>
              <a:tabLst>
                <a:tab pos="627063" algn="l"/>
              </a:tabLst>
            </a:pPr>
            <a:r>
              <a:rPr lang="en-US" altLang="zh-HK" sz="2200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lang="en-US" altLang="zh-HK" sz="2200" dirty="0" err="1">
                <a:solidFill>
                  <a:schemeClr val="bg2"/>
                </a:solidFill>
                <a:latin typeface="Arial" charset="0"/>
              </a:rPr>
              <a:t>System.out.print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(" ");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1600310" y="3888979"/>
            <a:ext cx="3788884" cy="867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tabLst>
                <a:tab pos="627063" algn="l"/>
              </a:tabLst>
            </a:pP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for (</a:t>
            </a:r>
            <a:r>
              <a:rPr lang="en-US" altLang="zh-HK" sz="2200" dirty="0" err="1" smtClean="0">
                <a:solidFill>
                  <a:schemeClr val="bg2"/>
                </a:solidFill>
                <a:latin typeface="Arial" charset="0"/>
              </a:rPr>
              <a:t>int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 k=1; </a:t>
            </a:r>
            <a:r>
              <a:rPr lang="en-US" altLang="zh-HK" sz="2200" b="1" dirty="0">
                <a:solidFill>
                  <a:srgbClr val="FF0000"/>
                </a:solidFill>
                <a:latin typeface="Arial" charset="0"/>
              </a:rPr>
              <a:t>k&lt;=</a:t>
            </a:r>
            <a:r>
              <a:rPr lang="en-US" altLang="zh-HK" sz="2200" b="1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; k++)</a:t>
            </a:r>
          </a:p>
          <a:p>
            <a:pPr>
              <a:tabLst>
                <a:tab pos="627063" algn="l"/>
              </a:tabLst>
            </a:pPr>
            <a:r>
              <a:rPr lang="en-US" altLang="zh-HK" sz="2200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lang="en-US" altLang="zh-HK" sz="2200" dirty="0" err="1" smtClean="0">
                <a:solidFill>
                  <a:schemeClr val="bg2"/>
                </a:solidFill>
                <a:latin typeface="Arial" charset="0"/>
              </a:rPr>
              <a:t>System.out.print</a:t>
            </a:r>
            <a:r>
              <a:rPr lang="en-US" altLang="zh-HK" sz="2200" dirty="0" smtClean="0">
                <a:solidFill>
                  <a:schemeClr val="bg2"/>
                </a:solidFill>
                <a:latin typeface="Arial" charset="0"/>
              </a:rPr>
              <a:t>("*");</a:t>
            </a:r>
            <a:endParaRPr lang="en-US" altLang="zh-HK" sz="2200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78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10138</TotalTime>
  <Words>1601</Words>
  <Application>Microsoft Office PowerPoint</Application>
  <PresentationFormat>如螢幕大小 (4:3)</PresentationFormat>
  <Paragraphs>674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Presentation on brainstorming</vt:lpstr>
      <vt:lpstr>3.2 Repetition Structures (Part 2)</vt:lpstr>
      <vt:lpstr>PowerPoint 簡報</vt:lpstr>
      <vt:lpstr>Revision – Basic Loop Structure</vt:lpstr>
      <vt:lpstr>The for-loop counterpart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Exercise</vt:lpstr>
      <vt:lpstr>Exercise2</vt:lpstr>
      <vt:lpstr>PowerPoint 簡報</vt:lpstr>
      <vt:lpstr>PowerPoint 簡報</vt:lpstr>
      <vt:lpstr>PowerPoint 簡報</vt:lpstr>
      <vt:lpstr>The break statement</vt:lpstr>
      <vt:lpstr>Example</vt:lpstr>
      <vt:lpstr>Example2</vt:lpstr>
      <vt:lpstr>PowerPoint 簡報</vt:lpstr>
      <vt:lpstr>Labeled break (optional/self-study)</vt:lpstr>
      <vt:lpstr>The continue statement</vt:lpstr>
      <vt:lpstr>Example</vt:lpstr>
      <vt:lpstr>Labeled continue (optional/self-study)</vt:lpstr>
      <vt:lpstr>Example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715</cp:revision>
  <cp:lastPrinted>2014-09-13T06:52:50Z</cp:lastPrinted>
  <dcterms:created xsi:type="dcterms:W3CDTF">2011-07-30T12:14:45Z</dcterms:created>
  <dcterms:modified xsi:type="dcterms:W3CDTF">2014-10-17T14:40:29Z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