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9" r:id="rId2"/>
    <p:sldId id="581" r:id="rId3"/>
    <p:sldId id="571" r:id="rId4"/>
    <p:sldId id="569" r:id="rId5"/>
    <p:sldId id="574" r:id="rId6"/>
    <p:sldId id="572" r:id="rId7"/>
    <p:sldId id="573" r:id="rId8"/>
    <p:sldId id="575" r:id="rId9"/>
    <p:sldId id="576" r:id="rId10"/>
    <p:sldId id="577" r:id="rId11"/>
    <p:sldId id="579" r:id="rId12"/>
    <p:sldId id="580" r:id="rId13"/>
    <p:sldId id="499" r:id="rId14"/>
    <p:sldId id="582" r:id="rId15"/>
    <p:sldId id="583" r:id="rId16"/>
    <p:sldId id="584" r:id="rId17"/>
    <p:sldId id="585" r:id="rId18"/>
    <p:sldId id="586" r:id="rId19"/>
    <p:sldId id="587" r:id="rId20"/>
    <p:sldId id="588" r:id="rId21"/>
    <p:sldId id="591" r:id="rId22"/>
    <p:sldId id="590" r:id="rId23"/>
    <p:sldId id="593" r:id="rId24"/>
    <p:sldId id="594" r:id="rId25"/>
    <p:sldId id="589" r:id="rId26"/>
    <p:sldId id="595" r:id="rId27"/>
    <p:sldId id="596" r:id="rId28"/>
    <p:sldId id="555" r:id="rId29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9999FF"/>
    <a:srgbClr val="66FFFF"/>
    <a:srgbClr val="99CCFF"/>
    <a:srgbClr val="FFCC00"/>
    <a:srgbClr val="006600"/>
    <a:srgbClr val="0000CC"/>
    <a:srgbClr val="1AFC45"/>
    <a:srgbClr val="99FF99"/>
    <a:srgbClr val="F0FF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04" autoAdjust="0"/>
    <p:restoredTop sz="94636" autoAdjust="0"/>
  </p:normalViewPr>
  <p:slideViewPr>
    <p:cSldViewPr>
      <p:cViewPr varScale="1">
        <p:scale>
          <a:sx n="97" d="100"/>
          <a:sy n="97" d="100"/>
        </p:scale>
        <p:origin x="-9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2070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245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430" y="0"/>
            <a:ext cx="2945245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493"/>
            <a:ext cx="2945245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430" y="9432493"/>
            <a:ext cx="2945245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Times New Roman" pitchFamily="18" charset="0"/>
              </a:defRPr>
            </a:lvl1pPr>
          </a:lstStyle>
          <a:p>
            <a:fld id="{39D6FB95-8BF6-42F9-9C36-FE9202468C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3288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245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430" y="0"/>
            <a:ext cx="2945245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632" y="4716247"/>
            <a:ext cx="4986412" cy="4466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82" tIns="46692" rIns="93382" bIns="466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493"/>
            <a:ext cx="2945245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430" y="9432493"/>
            <a:ext cx="2945245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81025FE0-5053-40FF-B8DB-7B53C492A7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06238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371600"/>
            <a:ext cx="6477000" cy="1905000"/>
          </a:xfrm>
        </p:spPr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r">
              <a:lnSpc>
                <a:spcPct val="100000"/>
              </a:lnSpc>
              <a:defRPr sz="36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60000" dist="29997" dir="5400000" sy="-100000" algn="bl" rotWithShape="0"/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altLang="zh-TW" dirty="0"/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77000" cy="457200"/>
          </a:xfrm>
          <a:ln w="12700"/>
        </p:spPr>
        <p:txBody>
          <a:bodyPr lIns="91440" tIns="0" rIns="91440" bIns="0" anchor="ctr"/>
          <a:lstStyle>
            <a:lvl1pPr marL="0" indent="0" algn="r">
              <a:spcBef>
                <a:spcPct val="0"/>
              </a:spcBef>
              <a:buClrTx/>
              <a:buFontTx/>
              <a:buNone/>
              <a:defRPr sz="2000"/>
            </a:lvl1pPr>
          </a:lstStyle>
          <a:p>
            <a:r>
              <a:rPr lang="zh-TW" altLang="en-US" dirty="0" smtClean="0"/>
              <a:t>按一下以編輯母片副標題樣式</a:t>
            </a:r>
            <a:endParaRPr lang="en-US" altLang="zh-TW" dirty="0"/>
          </a:p>
        </p:txBody>
      </p:sp>
      <p:sp>
        <p:nvSpPr>
          <p:cNvPr id="3102" name="Rectangle 30"/>
          <p:cNvSpPr>
            <a:spLocks noGrp="1" noChangeArrowheads="1"/>
          </p:cNvSpPr>
          <p:nvPr>
            <p:ph type="ftr" sz="quarter" idx="3"/>
          </p:nvPr>
        </p:nvSpPr>
        <p:spPr>
          <a:xfrm>
            <a:off x="971600" y="6248400"/>
            <a:ext cx="6496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3103" name="Rectangle 3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2C97731-158F-49E0-A5ED-003ECE74E43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B246E-3960-49AD-9113-664C8DBFD53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324600" y="819150"/>
            <a:ext cx="1447800" cy="48196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81200" y="819150"/>
            <a:ext cx="4191000" cy="48196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3E76B-03B1-410B-A5F5-0EEDAB0B08E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scene3d>
            <a:camera prst="orthographicFront"/>
            <a:lightRig rig="threePt" dir="t"/>
          </a:scene3d>
          <a:sp3d prstMaterial="metal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sz="32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752600"/>
            <a:ext cx="6912768" cy="4340696"/>
          </a:xfrm>
        </p:spPr>
        <p:txBody>
          <a:bodyPr/>
          <a:lstStyle>
            <a:lvl1pPr>
              <a:spcBef>
                <a:spcPts val="1200"/>
              </a:spcBef>
              <a:buSzPct val="140000"/>
              <a:buFontTx/>
              <a:buBlip>
                <a:blip r:embed="rId2"/>
              </a:buBlip>
              <a:defRPr sz="2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1200"/>
              </a:spcBef>
              <a:defRPr sz="20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1200"/>
              </a:spcBef>
              <a:defRPr sz="18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600"/>
              </a:spcBef>
              <a:defRPr sz="16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600"/>
              </a:spcBef>
              <a:defRPr sz="14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99592" y="6248400"/>
            <a:ext cx="324036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AE71CC-1411-4F60-B2D9-00EA26C20D7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CEA109-1BFF-4C89-8FFF-CFCDD02F23B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9812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99836-16A1-45E9-B469-8D88B11D363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795C13-7FEC-4D46-853B-2FB2A530124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A9B046-BF8A-44EB-B17F-3328D778310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899592" y="6248400"/>
            <a:ext cx="6568008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(C) VTC, Prepared by sm-lau@vtc.edu.hk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F94EC-11C1-42CB-9295-13A06D77317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2E0E3-4501-478B-A145-40FAF8E9F93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9932B-6A8C-4BA8-B3B4-DCA8FF70D45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819150"/>
            <a:ext cx="579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752600"/>
            <a:ext cx="5791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48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8400"/>
            <a:ext cx="266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1049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3886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  <a:ea typeface="新細明體" charset="-120"/>
              </a:defRPr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  <a:ea typeface="新細明體" charset="-120"/>
              </a:defRPr>
            </a:lvl1pPr>
          </a:lstStyle>
          <a:p>
            <a:fld id="{9762AC32-42AE-4F9F-872D-376377B5BBB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bg1"/>
        </a:buClr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200">
          <a:solidFill>
            <a:schemeClr val="bg1"/>
          </a:solidFill>
          <a:latin typeface="+mn-lt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chemeClr val="bg1"/>
          </a:solidFill>
          <a:latin typeface="+mn-lt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>
          <a:solidFill>
            <a:schemeClr val="bg1"/>
          </a:solidFill>
          <a:latin typeface="+mn-lt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899592" y="1371600"/>
            <a:ext cx="6949008" cy="1905000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3.3</a:t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Methods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4131" name="Rectangle 35"/>
          <p:cNvSpPr>
            <a:spLocks noGrp="1" noChangeArrowheads="1"/>
          </p:cNvSpPr>
          <p:nvPr>
            <p:ph type="subTitle" idx="1"/>
          </p:nvPr>
        </p:nvSpPr>
        <p:spPr>
          <a:xfrm>
            <a:off x="971600" y="3352800"/>
            <a:ext cx="6877000" cy="724272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ITP3914 – </a:t>
            </a:r>
            <a:r>
              <a:rPr lang="en-US" altLang="zh-TW" dirty="0">
                <a:ea typeface="新細明體" charset="-120"/>
              </a:rPr>
              <a:t>Programming</a:t>
            </a:r>
          </a:p>
          <a:p>
            <a:pPr>
              <a:spcBef>
                <a:spcPts val="600"/>
              </a:spcBef>
            </a:pPr>
            <a:r>
              <a:rPr lang="en-US" altLang="zh-TW" sz="1800" dirty="0">
                <a:ea typeface="新細明體" charset="-120"/>
              </a:rPr>
              <a:t>Part </a:t>
            </a:r>
            <a:r>
              <a:rPr lang="en-US" altLang="zh-TW" sz="1800" dirty="0" smtClean="0">
                <a:ea typeface="新細明體" charset="-120"/>
              </a:rPr>
              <a:t>3 </a:t>
            </a:r>
            <a:r>
              <a:rPr lang="en-US" altLang="zh-TW" sz="1800" dirty="0">
                <a:ea typeface="新細明體" charset="-120"/>
              </a:rPr>
              <a:t>– </a:t>
            </a:r>
            <a:r>
              <a:rPr lang="en-US" altLang="zh-TW" sz="1800" dirty="0" smtClean="0">
                <a:ea typeface="新細明體" charset="-120"/>
              </a:rPr>
              <a:t>Basic Program Structures</a:t>
            </a:r>
            <a:endParaRPr lang="en-US" altLang="zh-TW" sz="1800" dirty="0">
              <a:ea typeface="新細明體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97731-158F-49E0-A5ED-003ECE74E439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dirty="0" smtClean="0"/>
              <a:t>(C) VTC, IVE</a:t>
            </a:r>
            <a:endParaRPr lang="en-US" altLang="zh-TW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Multiple parameters</a:t>
            </a:r>
            <a:endParaRPr lang="zh-HK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10</a:t>
            </a:fld>
            <a:endParaRPr lang="en-US" altLang="zh-TW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79512" y="1629187"/>
            <a:ext cx="5904654" cy="4293483"/>
          </a:xfrm>
          <a:prstGeom prst="rect">
            <a:avLst/>
          </a:prstGeom>
          <a:solidFill>
            <a:schemeClr val="tx1"/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lvl="0" defTabSz="363538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  <a:defRPr kumimoji="1" sz="2000" kern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TW" sz="1600" dirty="0" smtClean="0"/>
              <a:t>public </a:t>
            </a:r>
            <a:r>
              <a:rPr lang="en-US" altLang="zh-TW" sz="1600" dirty="0"/>
              <a:t>class </a:t>
            </a:r>
            <a:r>
              <a:rPr lang="en-US" altLang="zh-TW" sz="1600" dirty="0" smtClean="0"/>
              <a:t>M4 {</a:t>
            </a:r>
            <a:endParaRPr lang="en-US" altLang="zh-TW" sz="1600" dirty="0"/>
          </a:p>
          <a:p>
            <a:pPr>
              <a:spcAft>
                <a:spcPts val="0"/>
              </a:spcAft>
            </a:pPr>
            <a:r>
              <a:rPr lang="en-US" altLang="zh-TW" sz="1600" dirty="0"/>
              <a:t>	</a:t>
            </a: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Bef>
                <a:spcPts val="3600"/>
              </a:spcBef>
              <a:spcAft>
                <a:spcPts val="0"/>
              </a:spcAft>
            </a:pPr>
            <a:endParaRPr lang="en-US" altLang="zh-TW" sz="1600" dirty="0"/>
          </a:p>
          <a:p>
            <a:pPr>
              <a:spcBef>
                <a:spcPts val="3600"/>
              </a:spcBef>
              <a:spcAft>
                <a:spcPts val="0"/>
              </a:spcAft>
            </a:pPr>
            <a:r>
              <a:rPr lang="en-US" altLang="zh-TW" sz="1600" dirty="0" smtClean="0"/>
              <a:t>}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 bwMode="auto">
          <a:xfrm>
            <a:off x="528842" y="2016945"/>
            <a:ext cx="5411309" cy="1910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>
            <a:outerShdw blurRad="40000" dist="23000" dir="8400000" sx="104000" sy="104000" rotWithShape="0">
              <a:schemeClr val="accent6">
                <a:lumMod val="40000"/>
                <a:lumOff val="60000"/>
              </a:scheme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360363" eaLnBrk="1" hangingPunct="1">
              <a:spcBef>
                <a:spcPts val="1200"/>
              </a:spcBef>
              <a:buClrTx/>
              <a:buSzTx/>
              <a:buNone/>
            </a:pPr>
            <a:r>
              <a:rPr lang="en-US" altLang="zh-TW" sz="20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public </a:t>
            </a:r>
            <a:r>
              <a:rPr lang="en-US" altLang="zh-TW" sz="20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static void main(String [ ] </a:t>
            </a:r>
            <a:r>
              <a:rPr lang="en-US" altLang="zh-TW" sz="20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args</a:t>
            </a:r>
            <a:r>
              <a:rPr lang="en-US" altLang="zh-TW" sz="20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 {</a:t>
            </a:r>
          </a:p>
          <a:p>
            <a:pPr lvl="0" defTabSz="360363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2000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System.out.println</a:t>
            </a:r>
            <a:r>
              <a:rPr lang="en-US" altLang="zh-TW" sz="20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en-US" altLang="zh-TW" sz="20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"</a:t>
            </a:r>
            <a:r>
              <a:rPr lang="en-US" altLang="zh-TW" sz="20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 main");</a:t>
            </a:r>
          </a:p>
          <a:p>
            <a:pPr lvl="0" defTabSz="360363" eaLnBrk="1" hangingPunct="1"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2000" b="1" kern="0" dirty="0">
                <a:solidFill>
                  <a:srgbClr val="0066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2000" b="1" kern="0" dirty="0" err="1" smtClean="0">
                <a:solidFill>
                  <a:srgbClr val="0066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showSum</a:t>
            </a:r>
            <a:r>
              <a:rPr lang="en-US" altLang="zh-TW" sz="2000" b="1" kern="0" dirty="0" smtClean="0">
                <a:solidFill>
                  <a:srgbClr val="0066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000" b="1" kern="0" dirty="0" smtClean="0">
                <a:solidFill>
                  <a:srgbClr val="8734E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(4, 12)</a:t>
            </a:r>
            <a:r>
              <a:rPr lang="en-US" altLang="zh-TW" sz="2000" b="1" kern="0" dirty="0" smtClean="0">
                <a:solidFill>
                  <a:srgbClr val="0066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</a:p>
          <a:p>
            <a:pPr lvl="0" defTabSz="360363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2000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System.out.println</a:t>
            </a:r>
            <a:r>
              <a:rPr lang="en-US" altLang="zh-TW" sz="20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en-US" altLang="zh-TW" sz="20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"</a:t>
            </a:r>
            <a:r>
              <a:rPr lang="en-US" altLang="zh-TW" sz="20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Back to main</a:t>
            </a:r>
            <a:r>
              <a:rPr lang="en-US" altLang="zh-TW" sz="20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"</a:t>
            </a:r>
            <a:r>
              <a:rPr lang="en-US" altLang="zh-TW" sz="20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);</a:t>
            </a:r>
            <a:endParaRPr lang="en-US" altLang="zh-TW" sz="20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0" defTabSz="360363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20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}</a:t>
            </a:r>
            <a:endParaRPr lang="en-US" altLang="zh-TW" sz="20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28842" y="4126062"/>
            <a:ext cx="5411309" cy="1400383"/>
          </a:xfrm>
          <a:prstGeom prst="rect">
            <a:avLst/>
          </a:prstGeom>
          <a:solidFill>
            <a:srgbClr val="CCFF99"/>
          </a:solidFill>
          <a:ln w="25400" algn="ctr">
            <a:solidFill>
              <a:srgbClr val="00660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5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 defTabSz="360363">
              <a:spcAft>
                <a:spcPts val="600"/>
              </a:spcAft>
            </a:pPr>
            <a:r>
              <a:rPr lang="en-US" altLang="zh-TW" dirty="0" smtClean="0">
                <a:latin typeface="Arial Unicode MS" panose="020B0604020202020204" pitchFamily="34" charset="-120"/>
              </a:rPr>
              <a:t>public static void </a:t>
            </a:r>
            <a:r>
              <a:rPr lang="en-US" altLang="zh-TW" dirty="0" err="1" smtClean="0">
                <a:latin typeface="Arial Unicode MS" panose="020B0604020202020204" pitchFamily="34" charset="-120"/>
              </a:rPr>
              <a:t>showSum</a:t>
            </a:r>
            <a:r>
              <a:rPr lang="en-US" altLang="zh-TW" dirty="0" smtClean="0">
                <a:latin typeface="Arial Unicode MS" panose="020B0604020202020204" pitchFamily="34" charset="-120"/>
              </a:rPr>
              <a:t>(                  ) {</a:t>
            </a:r>
          </a:p>
          <a:p>
            <a:pPr algn="l" defTabSz="360363">
              <a:spcBef>
                <a:spcPts val="1200"/>
              </a:spcBef>
              <a:spcAft>
                <a:spcPts val="1200"/>
              </a:spcAft>
            </a:pPr>
            <a:r>
              <a:rPr lang="en-US" altLang="zh-TW" dirty="0" smtClean="0">
                <a:latin typeface="Arial Unicode MS" panose="020B0604020202020204" pitchFamily="34" charset="-120"/>
              </a:rPr>
              <a:t>	</a:t>
            </a:r>
            <a:r>
              <a:rPr lang="en-US" altLang="zh-TW" dirty="0" err="1" smtClean="0">
                <a:latin typeface="Arial Unicode MS" panose="020B0604020202020204" pitchFamily="34" charset="-120"/>
              </a:rPr>
              <a:t>System.out.println</a:t>
            </a:r>
            <a:r>
              <a:rPr lang="en-US" altLang="zh-TW" dirty="0" smtClean="0">
                <a:latin typeface="Arial Unicode MS" panose="020B0604020202020204" pitchFamily="34" charset="-120"/>
              </a:rPr>
              <a:t>( </a:t>
            </a:r>
            <a:r>
              <a:rPr lang="en-US" altLang="zh-TW" dirty="0" err="1" smtClean="0">
                <a:latin typeface="Arial Unicode MS" panose="020B0604020202020204" pitchFamily="34" charset="-120"/>
              </a:rPr>
              <a:t>x+y</a:t>
            </a:r>
            <a:r>
              <a:rPr lang="en-US" altLang="zh-TW" dirty="0" smtClean="0">
                <a:latin typeface="Arial Unicode MS" panose="020B0604020202020204" pitchFamily="34" charset="-120"/>
              </a:rPr>
              <a:t> );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dirty="0">
                <a:latin typeface="Arial Unicode MS" panose="020B0604020202020204" pitchFamily="34" charset="-120"/>
              </a:rPr>
              <a:t>}</a:t>
            </a:r>
            <a:endParaRPr lang="en-US" altLang="zh-TW" dirty="0" smtClean="0">
              <a:latin typeface="Arial Unicode MS" panose="020B060402020202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 bwMode="auto">
          <a:xfrm>
            <a:off x="4913784" y="4713373"/>
            <a:ext cx="698340" cy="42013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2000" dirty="0" smtClean="0">
                <a:solidFill>
                  <a:schemeClr val="bg2"/>
                </a:solidFill>
                <a:latin typeface="Arial" charset="0"/>
              </a:rPr>
              <a:t>12</a:t>
            </a: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822417" y="5044200"/>
            <a:ext cx="973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000" b="1" dirty="0"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</a:rPr>
              <a:t>y</a:t>
            </a:r>
            <a:endParaRPr lang="zh-HK" altLang="en-US" sz="2000" b="1" dirty="0">
              <a:solidFill>
                <a:schemeClr val="accent6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733662" y="4093293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b="1" dirty="0" err="1" smtClean="0">
                <a:solidFill>
                  <a:srgbClr val="7030A0"/>
                </a:solidFill>
                <a:latin typeface="Arial Narrow" pitchFamily="34" charset="0"/>
              </a:rPr>
              <a:t>int</a:t>
            </a:r>
            <a:r>
              <a:rPr lang="en-US" altLang="zh-HK" b="1" dirty="0" smtClean="0">
                <a:solidFill>
                  <a:srgbClr val="7030A0"/>
                </a:solidFill>
                <a:latin typeface="Arial Narrow" pitchFamily="34" charset="0"/>
              </a:rPr>
              <a:t> x, </a:t>
            </a:r>
            <a:r>
              <a:rPr lang="en-US" altLang="zh-HK" b="1" dirty="0" err="1" smtClean="0">
                <a:solidFill>
                  <a:srgbClr val="7030A0"/>
                </a:solidFill>
                <a:latin typeface="Arial Narrow" pitchFamily="34" charset="0"/>
              </a:rPr>
              <a:t>int</a:t>
            </a:r>
            <a:r>
              <a:rPr lang="en-US" altLang="zh-HK" b="1" dirty="0" smtClean="0">
                <a:solidFill>
                  <a:srgbClr val="7030A0"/>
                </a:solidFill>
                <a:latin typeface="Arial Narrow" pitchFamily="34" charset="0"/>
              </a:rPr>
              <a:t> y</a:t>
            </a:r>
            <a:endParaRPr lang="zh-HK" altLang="en-US" b="1" dirty="0" smtClean="0">
              <a:solidFill>
                <a:srgbClr val="7030A0"/>
              </a:solidFill>
              <a:latin typeface="Arial Narrow" pitchFamily="34" charset="0"/>
            </a:endParaRPr>
          </a:p>
        </p:txBody>
      </p:sp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5623594" y="1471010"/>
            <a:ext cx="3412902" cy="923330"/>
          </a:xfrm>
          <a:prstGeom prst="rect">
            <a:avLst/>
          </a:prstGeom>
          <a:ln>
            <a:headEnd/>
            <a:tailEnd/>
          </a:ln>
          <a:effectLst>
            <a:outerShdw blurRad="40000" dist="20000" dir="8100000" sx="104000" sy="104000" rotWithShape="0">
              <a:schemeClr val="accent6">
                <a:lumMod val="75000"/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800" ker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r>
              <a:rPr lang="en-US" altLang="zh-TW" dirty="0" smtClean="0"/>
              <a:t>Multiple argument values can be sent to the method (in this example, </a:t>
            </a:r>
            <a:r>
              <a:rPr lang="en-US" altLang="zh-TW" b="1" dirty="0" smtClean="0">
                <a:solidFill>
                  <a:srgbClr val="8734E2"/>
                </a:solidFill>
              </a:rPr>
              <a:t>4 </a:t>
            </a:r>
            <a:r>
              <a:rPr lang="en-US" altLang="zh-TW" dirty="0"/>
              <a:t>and</a:t>
            </a:r>
            <a:r>
              <a:rPr lang="en-US" altLang="zh-TW" b="1" dirty="0" smtClean="0">
                <a:solidFill>
                  <a:srgbClr val="8734E2"/>
                </a:solidFill>
              </a:rPr>
              <a:t> 12</a:t>
            </a:r>
            <a:r>
              <a:rPr lang="en-US" altLang="zh-TW" dirty="0" smtClean="0"/>
              <a:t>).</a:t>
            </a:r>
          </a:p>
        </p:txBody>
      </p:sp>
      <p:sp>
        <p:nvSpPr>
          <p:cNvPr id="27" name="手繪多邊形 26"/>
          <p:cNvSpPr/>
          <p:nvPr/>
        </p:nvSpPr>
        <p:spPr bwMode="auto">
          <a:xfrm rot="226324">
            <a:off x="251520" y="3206839"/>
            <a:ext cx="726834" cy="2150772"/>
          </a:xfrm>
          <a:custGeom>
            <a:avLst/>
            <a:gdLst>
              <a:gd name="connsiteX0" fmla="*/ 360961 w 798842"/>
              <a:gd name="connsiteY0" fmla="*/ 2150772 h 2150772"/>
              <a:gd name="connsiteX1" fmla="*/ 51868 w 798842"/>
              <a:gd name="connsiteY1" fmla="*/ 978795 h 2150772"/>
              <a:gd name="connsiteX2" fmla="*/ 77626 w 798842"/>
              <a:gd name="connsiteY2" fmla="*/ 437882 h 2150772"/>
              <a:gd name="connsiteX3" fmla="*/ 798842 w 798842"/>
              <a:gd name="connsiteY3" fmla="*/ 0 h 215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8842" h="2150772">
                <a:moveTo>
                  <a:pt x="360961" y="2150772"/>
                </a:moveTo>
                <a:cubicBezTo>
                  <a:pt x="230025" y="1707524"/>
                  <a:pt x="99090" y="1264276"/>
                  <a:pt x="51868" y="978795"/>
                </a:cubicBezTo>
                <a:cubicBezTo>
                  <a:pt x="4646" y="693314"/>
                  <a:pt x="-46870" y="601014"/>
                  <a:pt x="77626" y="437882"/>
                </a:cubicBezTo>
                <a:cubicBezTo>
                  <a:pt x="202122" y="274750"/>
                  <a:pt x="500482" y="137375"/>
                  <a:pt x="798842" y="0"/>
                </a:cubicBezTo>
              </a:path>
            </a:pathLst>
          </a:custGeom>
          <a:noFill/>
          <a:ln w="57150">
            <a:solidFill>
              <a:srgbClr val="006600"/>
            </a:solidFill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611560" y="5779506"/>
            <a:ext cx="289103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F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/>
            <a:r>
              <a:rPr lang="en-US" altLang="zh-TW" sz="1800" dirty="0" smtClean="0">
                <a:latin typeface="Tahoma" pitchFamily="34" charset="0"/>
                <a:ea typeface="新細明體" pitchFamily="18" charset="-120"/>
                <a:cs typeface="+mn-cs"/>
              </a:rPr>
              <a:t>When the method terminates, the parameter variables are destroyed.</a:t>
            </a:r>
            <a:endParaRPr lang="en-US" altLang="zh-TW" sz="1800" dirty="0">
              <a:latin typeface="Tahoma" pitchFamily="34" charset="0"/>
              <a:ea typeface="新細明體" pitchFamily="18" charset="-120"/>
              <a:cs typeface="+mn-cs"/>
            </a:endParaRPr>
          </a:p>
        </p:txBody>
      </p:sp>
      <p:pic>
        <p:nvPicPr>
          <p:cNvPr id="28" name="Picture 9" descr="C:\Users\sm-lau\Pictures\新圖片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653136"/>
            <a:ext cx="1197818" cy="1574235"/>
          </a:xfrm>
          <a:prstGeom prst="rect">
            <a:avLst/>
          </a:prstGeom>
          <a:noFill/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橢圓形圖說文字 30"/>
          <p:cNvSpPr/>
          <p:nvPr/>
        </p:nvSpPr>
        <p:spPr bwMode="auto">
          <a:xfrm>
            <a:off x="6660232" y="2972367"/>
            <a:ext cx="2376263" cy="1309857"/>
          </a:xfrm>
          <a:prstGeom prst="wedgeEllipseCallout">
            <a:avLst>
              <a:gd name="adj1" fmla="val -37406"/>
              <a:gd name="adj2" fmla="val 109889"/>
            </a:avLst>
          </a:prstGeom>
          <a:ln w="50800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HK" sz="1800" dirty="0" smtClean="0">
                <a:solidFill>
                  <a:schemeClr val="bg2"/>
                </a:solidFill>
              </a:rPr>
              <a:t>Yes, I know. Two variables are needed this time.</a:t>
            </a:r>
            <a:endParaRPr lang="zh-HK" altLang="en-US" sz="1800" dirty="0">
              <a:solidFill>
                <a:schemeClr val="bg2"/>
              </a:solidFill>
            </a:endParaRPr>
          </a:p>
        </p:txBody>
      </p:sp>
      <p:sp>
        <p:nvSpPr>
          <p:cNvPr id="32" name="圓角矩形 31"/>
          <p:cNvSpPr/>
          <p:nvPr/>
        </p:nvSpPr>
        <p:spPr bwMode="auto">
          <a:xfrm>
            <a:off x="4049688" y="4713373"/>
            <a:ext cx="698340" cy="42013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2000" dirty="0" smtClean="0">
                <a:solidFill>
                  <a:schemeClr val="bg2"/>
                </a:solidFill>
                <a:latin typeface="Arial" charset="0"/>
              </a:rPr>
              <a:t>4</a:t>
            </a: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958321" y="5044200"/>
            <a:ext cx="973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000" b="1" dirty="0"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</a:rPr>
              <a:t>x</a:t>
            </a:r>
            <a:endParaRPr lang="zh-HK" altLang="en-US" sz="2000" b="1" dirty="0">
              <a:solidFill>
                <a:schemeClr val="accent6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3707413" y="5779506"/>
            <a:ext cx="2592288" cy="923330"/>
          </a:xfrm>
          <a:prstGeom prst="rect">
            <a:avLst/>
          </a:prstGeom>
          <a:solidFill>
            <a:srgbClr val="CCFFFF"/>
          </a:solidFill>
          <a:ln w="25400" algn="ctr">
            <a:solidFill>
              <a:srgbClr val="0000CC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F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/>
            <a:r>
              <a:rPr lang="en-US" altLang="zh-TW" sz="1800" dirty="0" smtClean="0">
                <a:latin typeface="Tahoma" pitchFamily="34" charset="0"/>
                <a:ea typeface="新細明體" pitchFamily="18" charset="-120"/>
                <a:cs typeface="+mn-cs"/>
              </a:rPr>
              <a:t>When the method is entered, the parameter variables are created. </a:t>
            </a:r>
            <a:endParaRPr lang="en-US" altLang="zh-TW" sz="1800" dirty="0">
              <a:latin typeface="Tahoma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7167194" y="5627982"/>
            <a:ext cx="1770265" cy="1152128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M4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 main</a:t>
            </a:r>
          </a:p>
          <a:p>
            <a:endParaRPr lang="en-US" altLang="zh-TW" sz="1800" b="1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7167194" y="5627982"/>
            <a:ext cx="1770265" cy="1152128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M4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 main</a:t>
            </a:r>
          </a:p>
          <a:p>
            <a:r>
              <a:rPr lang="en-US" altLang="zh-TW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7167194" y="5627982"/>
            <a:ext cx="1770265" cy="1152128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M4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 main</a:t>
            </a:r>
          </a:p>
          <a:p>
            <a:r>
              <a:rPr lang="en-US" altLang="zh-TW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Back to main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2945731" y="2628148"/>
            <a:ext cx="2340000" cy="1800000"/>
            <a:chOff x="2945731" y="2628148"/>
            <a:chExt cx="2340000" cy="1800000"/>
          </a:xfrm>
        </p:grpSpPr>
        <p:sp>
          <p:nvSpPr>
            <p:cNvPr id="10" name="AutoShape 11"/>
            <p:cNvSpPr>
              <a:spLocks noChangeArrowheads="1"/>
            </p:cNvSpPr>
            <p:nvPr/>
          </p:nvSpPr>
          <p:spPr bwMode="auto">
            <a:xfrm rot="19371278">
              <a:off x="3598076" y="2628148"/>
              <a:ext cx="396000" cy="1800000"/>
            </a:xfrm>
            <a:prstGeom prst="curvedLeftArrow">
              <a:avLst>
                <a:gd name="adj1" fmla="val 57738"/>
                <a:gd name="adj2" fmla="val 152075"/>
                <a:gd name="adj3" fmla="val 33333"/>
              </a:avLst>
            </a:prstGeom>
            <a:solidFill>
              <a:srgbClr val="CC99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3607576" y="354509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b="1" dirty="0" smtClean="0">
                  <a:solidFill>
                    <a:srgbClr val="7030A0"/>
                  </a:solidFill>
                  <a:latin typeface="Arial Narrow" pitchFamily="34" charset="0"/>
                </a:rPr>
                <a:t>4</a:t>
              </a:r>
              <a:endParaRPr lang="zh-HK" altLang="en-US" b="1" dirty="0" smtClean="0">
                <a:solidFill>
                  <a:srgbClr val="7030A0"/>
                </a:solidFill>
                <a:latin typeface="Arial Narrow" pitchFamily="34" charset="0"/>
              </a:endParaRPr>
            </a:p>
          </p:txBody>
        </p:sp>
        <p:sp>
          <p:nvSpPr>
            <p:cNvPr id="38" name="AutoShape 11"/>
            <p:cNvSpPr>
              <a:spLocks noChangeArrowheads="1"/>
            </p:cNvSpPr>
            <p:nvPr/>
          </p:nvSpPr>
          <p:spPr bwMode="auto">
            <a:xfrm rot="18324948">
              <a:off x="3917731" y="2316811"/>
              <a:ext cx="396000" cy="2340000"/>
            </a:xfrm>
            <a:prstGeom prst="curvedLeftArrow">
              <a:avLst>
                <a:gd name="adj1" fmla="val 57738"/>
                <a:gd name="adj2" fmla="val 152075"/>
                <a:gd name="adj3" fmla="val 33333"/>
              </a:avLst>
            </a:prstGeom>
            <a:solidFill>
              <a:srgbClr val="CC99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4703775" y="3545095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b="1" dirty="0" smtClean="0">
                  <a:solidFill>
                    <a:srgbClr val="7030A0"/>
                  </a:solidFill>
                  <a:latin typeface="Arial Narrow" pitchFamily="34" charset="0"/>
                </a:rPr>
                <a:t>12</a:t>
              </a:r>
              <a:endParaRPr lang="zh-HK" altLang="en-US" b="1" dirty="0" smtClean="0">
                <a:solidFill>
                  <a:srgbClr val="7030A0"/>
                </a:solidFill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58664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  <p:bldP spid="13" grpId="0"/>
      <p:bldP spid="27" grpId="0" animBg="1"/>
      <p:bldP spid="30" grpId="0" animBg="1"/>
      <p:bldP spid="31" grpId="0" animBg="1"/>
      <p:bldP spid="32" grpId="0" animBg="1"/>
      <p:bldP spid="32" grpId="1" animBg="1"/>
      <p:bldP spid="33" grpId="0"/>
      <p:bldP spid="33" grpId="1"/>
      <p:bldP spid="29" grpId="0" animBg="1"/>
      <p:bldP spid="34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91047" y="819150"/>
            <a:ext cx="5791200" cy="533400"/>
          </a:xfrm>
        </p:spPr>
        <p:txBody>
          <a:bodyPr/>
          <a:lstStyle/>
          <a:p>
            <a:r>
              <a:rPr lang="en-US" altLang="zh-HK" dirty="0" smtClean="0"/>
              <a:t>Local variables</a:t>
            </a:r>
            <a:endParaRPr lang="zh-HK" altLang="en-US" dirty="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79512" y="1629187"/>
            <a:ext cx="5904654" cy="4785926"/>
          </a:xfrm>
          <a:prstGeom prst="rect">
            <a:avLst/>
          </a:prstGeom>
          <a:solidFill>
            <a:schemeClr val="tx1"/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lvl="0" defTabSz="363538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  <a:defRPr kumimoji="1" sz="2000" kern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TW" sz="1600" dirty="0" smtClean="0"/>
              <a:t>public </a:t>
            </a:r>
            <a:r>
              <a:rPr lang="en-US" altLang="zh-TW" sz="1600" dirty="0"/>
              <a:t>class </a:t>
            </a:r>
            <a:r>
              <a:rPr lang="en-US" altLang="zh-TW" sz="1600" dirty="0" smtClean="0"/>
              <a:t>M5 {</a:t>
            </a:r>
            <a:endParaRPr lang="en-US" altLang="zh-TW" sz="1600" dirty="0"/>
          </a:p>
          <a:p>
            <a:pPr>
              <a:spcAft>
                <a:spcPts val="0"/>
              </a:spcAft>
            </a:pPr>
            <a:r>
              <a:rPr lang="en-US" altLang="zh-TW" sz="1600" dirty="0"/>
              <a:t>	</a:t>
            </a: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Bef>
                <a:spcPts val="3600"/>
              </a:spcBef>
              <a:spcAft>
                <a:spcPts val="0"/>
              </a:spcAft>
            </a:pPr>
            <a:endParaRPr lang="en-US" altLang="zh-TW" sz="1600" dirty="0"/>
          </a:p>
          <a:p>
            <a:pPr>
              <a:spcBef>
                <a:spcPts val="3600"/>
              </a:spcBef>
              <a:spcAft>
                <a:spcPts val="0"/>
              </a:spcAft>
            </a:pPr>
            <a:r>
              <a:rPr lang="en-US" altLang="zh-TW" sz="1600" dirty="0" smtClean="0"/>
              <a:t>}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 bwMode="auto">
          <a:xfrm>
            <a:off x="528842" y="2016945"/>
            <a:ext cx="5411309" cy="1910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>
            <a:outerShdw blurRad="40000" dist="23000" dir="8400000" sx="104000" sy="104000" rotWithShape="0">
              <a:schemeClr val="accent6">
                <a:lumMod val="40000"/>
                <a:lumOff val="60000"/>
              </a:scheme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360363" eaLnBrk="1" hangingPunct="1">
              <a:spcBef>
                <a:spcPts val="1200"/>
              </a:spcBef>
              <a:buClrTx/>
              <a:buSzTx/>
              <a:buNone/>
            </a:pPr>
            <a:r>
              <a:rPr lang="en-US" altLang="zh-TW" sz="20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public </a:t>
            </a:r>
            <a:r>
              <a:rPr lang="en-US" altLang="zh-TW" sz="20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static void main(String [ ] </a:t>
            </a:r>
            <a:r>
              <a:rPr lang="en-US" altLang="zh-TW" sz="20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args</a:t>
            </a:r>
            <a:r>
              <a:rPr lang="en-US" altLang="zh-TW" sz="20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 {</a:t>
            </a:r>
          </a:p>
          <a:p>
            <a:pPr lvl="0" defTabSz="360363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2000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System.out.println</a:t>
            </a:r>
            <a:r>
              <a:rPr lang="en-US" altLang="zh-TW" sz="20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en-US" altLang="zh-TW" sz="20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"</a:t>
            </a:r>
            <a:r>
              <a:rPr lang="en-US" altLang="zh-TW" sz="20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 main");</a:t>
            </a:r>
          </a:p>
          <a:p>
            <a:pPr lvl="0" defTabSz="360363" eaLnBrk="1" hangingPunct="1"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2000" b="1" kern="0" dirty="0">
                <a:solidFill>
                  <a:srgbClr val="0066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2000" b="1" kern="0" dirty="0" err="1" smtClean="0">
                <a:solidFill>
                  <a:srgbClr val="0066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showSum</a:t>
            </a:r>
            <a:r>
              <a:rPr lang="en-US" altLang="zh-TW" sz="2000" b="1" kern="0" dirty="0" smtClean="0">
                <a:solidFill>
                  <a:srgbClr val="0066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000" b="1" kern="0" dirty="0" smtClean="0">
                <a:solidFill>
                  <a:srgbClr val="8734E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(4, 12)</a:t>
            </a:r>
            <a:r>
              <a:rPr lang="en-US" altLang="zh-TW" sz="2000" b="1" kern="0" dirty="0" smtClean="0">
                <a:solidFill>
                  <a:srgbClr val="0066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</a:p>
          <a:p>
            <a:pPr lvl="0" defTabSz="360363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2000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System.out.println</a:t>
            </a:r>
            <a:r>
              <a:rPr lang="en-US" altLang="zh-TW" sz="20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en-US" altLang="zh-TW" sz="20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"</a:t>
            </a:r>
            <a:r>
              <a:rPr lang="en-US" altLang="zh-TW" sz="20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Back to main</a:t>
            </a:r>
            <a:r>
              <a:rPr lang="en-US" altLang="zh-TW" sz="20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"</a:t>
            </a:r>
            <a:r>
              <a:rPr lang="en-US" altLang="zh-TW" sz="20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);</a:t>
            </a:r>
            <a:endParaRPr lang="en-US" altLang="zh-TW" sz="20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0" defTabSz="360363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20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}</a:t>
            </a:r>
            <a:endParaRPr lang="en-US" altLang="zh-TW" sz="20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28842" y="4126062"/>
            <a:ext cx="5411309" cy="1862048"/>
          </a:xfrm>
          <a:prstGeom prst="rect">
            <a:avLst/>
          </a:prstGeom>
          <a:solidFill>
            <a:srgbClr val="CCFF99"/>
          </a:solidFill>
          <a:ln w="25400" algn="ctr">
            <a:solidFill>
              <a:srgbClr val="00660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5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 defTabSz="360363">
              <a:spcAft>
                <a:spcPts val="600"/>
              </a:spcAft>
            </a:pPr>
            <a:r>
              <a:rPr lang="en-US" altLang="zh-TW" dirty="0" smtClean="0">
                <a:latin typeface="Arial Unicode MS" panose="020B0604020202020204" pitchFamily="34" charset="-120"/>
              </a:rPr>
              <a:t>public static void </a:t>
            </a:r>
            <a:r>
              <a:rPr lang="en-US" altLang="zh-TW" dirty="0" err="1" smtClean="0">
                <a:latin typeface="Arial Unicode MS" panose="020B0604020202020204" pitchFamily="34" charset="-120"/>
              </a:rPr>
              <a:t>showSum</a:t>
            </a:r>
            <a:r>
              <a:rPr lang="en-US" altLang="zh-TW" dirty="0" smtClean="0">
                <a:latin typeface="Arial Unicode MS" panose="020B0604020202020204" pitchFamily="34" charset="-120"/>
              </a:rPr>
              <a:t>(                  ) {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b="1" dirty="0" smtClean="0">
                <a:solidFill>
                  <a:srgbClr val="0000CC"/>
                </a:solidFill>
                <a:latin typeface="Arial Unicode MS" panose="020B0604020202020204" pitchFamily="34" charset="-120"/>
              </a:rPr>
              <a:t>	</a:t>
            </a:r>
            <a:r>
              <a:rPr lang="en-US" altLang="zh-TW" b="1" dirty="0" err="1" smtClean="0">
                <a:solidFill>
                  <a:srgbClr val="0000CC"/>
                </a:solidFill>
                <a:latin typeface="Arial Unicode MS" panose="020B0604020202020204" pitchFamily="34" charset="-120"/>
              </a:rPr>
              <a:t>int</a:t>
            </a:r>
            <a:r>
              <a:rPr lang="en-US" altLang="zh-TW" b="1" dirty="0" smtClean="0">
                <a:solidFill>
                  <a:srgbClr val="0000CC"/>
                </a:solidFill>
                <a:latin typeface="Arial Unicode MS" panose="020B0604020202020204" pitchFamily="34" charset="-120"/>
              </a:rPr>
              <a:t> sum;</a:t>
            </a:r>
          </a:p>
          <a:p>
            <a:pPr algn="l" defTabSz="360363">
              <a:spcBef>
                <a:spcPts val="1200"/>
              </a:spcBef>
            </a:pPr>
            <a:r>
              <a:rPr lang="en-US" altLang="zh-TW" dirty="0">
                <a:latin typeface="Arial Unicode MS" panose="020B0604020202020204" pitchFamily="34" charset="-120"/>
              </a:rPr>
              <a:t>	</a:t>
            </a:r>
            <a:r>
              <a:rPr lang="en-US" altLang="zh-TW" dirty="0" smtClean="0">
                <a:latin typeface="Arial Unicode MS" panose="020B0604020202020204" pitchFamily="34" charset="-120"/>
              </a:rPr>
              <a:t>sum = x + y;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dirty="0">
                <a:latin typeface="Arial Unicode MS" panose="020B0604020202020204" pitchFamily="34" charset="-120"/>
              </a:rPr>
              <a:t>	</a:t>
            </a:r>
            <a:r>
              <a:rPr lang="en-US" altLang="zh-TW" dirty="0" err="1" smtClean="0">
                <a:latin typeface="Arial Unicode MS" panose="020B0604020202020204" pitchFamily="34" charset="-120"/>
              </a:rPr>
              <a:t>System.out.println</a:t>
            </a:r>
            <a:r>
              <a:rPr lang="en-US" altLang="zh-TW" dirty="0" smtClean="0">
                <a:latin typeface="Arial Unicode MS" panose="020B0604020202020204" pitchFamily="34" charset="-120"/>
              </a:rPr>
              <a:t>( sum );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dirty="0">
                <a:latin typeface="Arial Unicode MS" panose="020B0604020202020204" pitchFamily="34" charset="-120"/>
              </a:rPr>
              <a:t>}</a:t>
            </a:r>
            <a:endParaRPr lang="en-US" altLang="zh-TW" dirty="0" smtClean="0">
              <a:latin typeface="Arial Unicode MS" panose="020B060402020202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 bwMode="auto">
          <a:xfrm>
            <a:off x="5129808" y="4612152"/>
            <a:ext cx="698340" cy="42013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2000" dirty="0" smtClean="0">
                <a:solidFill>
                  <a:schemeClr val="bg2"/>
                </a:solidFill>
                <a:latin typeface="Arial" charset="0"/>
              </a:rPr>
              <a:t>12</a:t>
            </a: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038441" y="4955858"/>
            <a:ext cx="973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000" b="1" dirty="0"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</a:rPr>
              <a:t>y</a:t>
            </a:r>
            <a:endParaRPr lang="zh-HK" altLang="en-US" sz="2000" b="1" dirty="0">
              <a:solidFill>
                <a:schemeClr val="accent6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733662" y="4093293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b="1" dirty="0" err="1" smtClean="0">
                <a:solidFill>
                  <a:srgbClr val="7030A0"/>
                </a:solidFill>
                <a:latin typeface="Arial Narrow" pitchFamily="34" charset="0"/>
              </a:rPr>
              <a:t>int</a:t>
            </a:r>
            <a:r>
              <a:rPr lang="en-US" altLang="zh-HK" b="1" dirty="0" smtClean="0">
                <a:solidFill>
                  <a:srgbClr val="7030A0"/>
                </a:solidFill>
                <a:latin typeface="Arial Narrow" pitchFamily="34" charset="0"/>
              </a:rPr>
              <a:t> x, </a:t>
            </a:r>
            <a:r>
              <a:rPr lang="en-US" altLang="zh-HK" b="1" dirty="0" err="1" smtClean="0">
                <a:solidFill>
                  <a:srgbClr val="7030A0"/>
                </a:solidFill>
                <a:latin typeface="Arial Narrow" pitchFamily="34" charset="0"/>
              </a:rPr>
              <a:t>int</a:t>
            </a:r>
            <a:r>
              <a:rPr lang="en-US" altLang="zh-HK" b="1" dirty="0" smtClean="0">
                <a:solidFill>
                  <a:srgbClr val="7030A0"/>
                </a:solidFill>
                <a:latin typeface="Arial Narrow" pitchFamily="34" charset="0"/>
              </a:rPr>
              <a:t> y</a:t>
            </a:r>
            <a:endParaRPr lang="zh-HK" altLang="en-US" b="1" dirty="0" smtClean="0">
              <a:solidFill>
                <a:srgbClr val="7030A0"/>
              </a:solidFill>
              <a:latin typeface="Arial Narrow" pitchFamily="34" charset="0"/>
            </a:endParaRPr>
          </a:p>
        </p:txBody>
      </p:sp>
      <p:sp>
        <p:nvSpPr>
          <p:cNvPr id="27" name="手繪多邊形 26"/>
          <p:cNvSpPr/>
          <p:nvPr/>
        </p:nvSpPr>
        <p:spPr bwMode="auto">
          <a:xfrm rot="226324">
            <a:off x="251520" y="3206839"/>
            <a:ext cx="726834" cy="2150772"/>
          </a:xfrm>
          <a:custGeom>
            <a:avLst/>
            <a:gdLst>
              <a:gd name="connsiteX0" fmla="*/ 360961 w 798842"/>
              <a:gd name="connsiteY0" fmla="*/ 2150772 h 2150772"/>
              <a:gd name="connsiteX1" fmla="*/ 51868 w 798842"/>
              <a:gd name="connsiteY1" fmla="*/ 978795 h 2150772"/>
              <a:gd name="connsiteX2" fmla="*/ 77626 w 798842"/>
              <a:gd name="connsiteY2" fmla="*/ 437882 h 2150772"/>
              <a:gd name="connsiteX3" fmla="*/ 798842 w 798842"/>
              <a:gd name="connsiteY3" fmla="*/ 0 h 215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8842" h="2150772">
                <a:moveTo>
                  <a:pt x="360961" y="2150772"/>
                </a:moveTo>
                <a:cubicBezTo>
                  <a:pt x="230025" y="1707524"/>
                  <a:pt x="99090" y="1264276"/>
                  <a:pt x="51868" y="978795"/>
                </a:cubicBezTo>
                <a:cubicBezTo>
                  <a:pt x="4646" y="693314"/>
                  <a:pt x="-46870" y="601014"/>
                  <a:pt x="77626" y="437882"/>
                </a:cubicBezTo>
                <a:cubicBezTo>
                  <a:pt x="202122" y="274750"/>
                  <a:pt x="500482" y="137375"/>
                  <a:pt x="798842" y="0"/>
                </a:cubicBezTo>
              </a:path>
            </a:pathLst>
          </a:custGeom>
          <a:noFill/>
          <a:ln w="57150">
            <a:solidFill>
              <a:srgbClr val="006600"/>
            </a:solidFill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755576" y="5882538"/>
            <a:ext cx="28452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F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/>
            <a:r>
              <a:rPr lang="en-US" altLang="zh-TW" sz="1600" dirty="0" smtClean="0">
                <a:latin typeface="Tahoma" pitchFamily="34" charset="0"/>
                <a:ea typeface="新細明體" pitchFamily="18" charset="-120"/>
                <a:cs typeface="+mn-cs"/>
              </a:rPr>
              <a:t>When the method terminates, the parameter and local variables are destroyed.</a:t>
            </a:r>
            <a:endParaRPr lang="en-US" altLang="zh-TW" sz="1600" dirty="0">
              <a:latin typeface="Tahoma" pitchFamily="34" charset="0"/>
              <a:ea typeface="新細明體" pitchFamily="18" charset="-120"/>
              <a:cs typeface="+mn-cs"/>
            </a:endParaRPr>
          </a:p>
        </p:txBody>
      </p:sp>
      <p:pic>
        <p:nvPicPr>
          <p:cNvPr id="28" name="Picture 9" descr="C:\Users\sm-lau\Pictures\新圖片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653136"/>
            <a:ext cx="1197818" cy="1574235"/>
          </a:xfrm>
          <a:prstGeom prst="rect">
            <a:avLst/>
          </a:prstGeom>
          <a:noFill/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橢圓形圖說文字 30"/>
          <p:cNvSpPr/>
          <p:nvPr/>
        </p:nvSpPr>
        <p:spPr bwMode="auto">
          <a:xfrm>
            <a:off x="6660232" y="2972367"/>
            <a:ext cx="2376263" cy="1309857"/>
          </a:xfrm>
          <a:prstGeom prst="wedgeEllipseCallout">
            <a:avLst>
              <a:gd name="adj1" fmla="val -37406"/>
              <a:gd name="adj2" fmla="val 109889"/>
            </a:avLst>
          </a:prstGeom>
          <a:ln w="50800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HK" sz="1800" dirty="0" smtClean="0">
                <a:solidFill>
                  <a:schemeClr val="bg2"/>
                </a:solidFill>
              </a:rPr>
              <a:t>Yes, I know. Two variables are needed this time.</a:t>
            </a:r>
            <a:endParaRPr lang="zh-HK" altLang="en-US" sz="1800" dirty="0">
              <a:solidFill>
                <a:schemeClr val="bg2"/>
              </a:solidFill>
            </a:endParaRPr>
          </a:p>
        </p:txBody>
      </p:sp>
      <p:sp>
        <p:nvSpPr>
          <p:cNvPr id="32" name="圓角矩形 31"/>
          <p:cNvSpPr/>
          <p:nvPr/>
        </p:nvSpPr>
        <p:spPr bwMode="auto">
          <a:xfrm>
            <a:off x="4337720" y="4612152"/>
            <a:ext cx="698340" cy="42013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2000" dirty="0" smtClean="0">
                <a:solidFill>
                  <a:schemeClr val="bg2"/>
                </a:solidFill>
                <a:latin typeface="Arial" charset="0"/>
              </a:rPr>
              <a:t>4</a:t>
            </a: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246353" y="4955858"/>
            <a:ext cx="973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000" b="1" dirty="0"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</a:rPr>
              <a:t>x</a:t>
            </a:r>
            <a:endParaRPr lang="zh-HK" altLang="en-US" sz="2000" b="1" dirty="0">
              <a:solidFill>
                <a:schemeClr val="accent6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3701969" y="5882538"/>
            <a:ext cx="2749852" cy="830997"/>
          </a:xfrm>
          <a:prstGeom prst="rect">
            <a:avLst/>
          </a:prstGeom>
          <a:solidFill>
            <a:srgbClr val="CCFFFF"/>
          </a:solidFill>
          <a:ln w="25400" algn="ctr">
            <a:solidFill>
              <a:srgbClr val="0000CC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F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/>
            <a:r>
              <a:rPr lang="en-US" altLang="zh-TW" sz="1600" dirty="0" smtClean="0">
                <a:latin typeface="Tahoma" pitchFamily="34" charset="0"/>
                <a:ea typeface="新細明體" pitchFamily="18" charset="-120"/>
                <a:cs typeface="+mn-cs"/>
              </a:rPr>
              <a:t>When the method is entered, the parameter and local variables are created. </a:t>
            </a:r>
            <a:endParaRPr lang="en-US" altLang="zh-TW" sz="1600" dirty="0">
              <a:latin typeface="Tahoma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 bwMode="auto">
          <a:xfrm>
            <a:off x="3549948" y="4612152"/>
            <a:ext cx="698340" cy="42013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412259" y="4955858"/>
            <a:ext cx="973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000" b="1" dirty="0"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</a:rPr>
              <a:t>sum</a:t>
            </a:r>
            <a:endParaRPr lang="zh-HK" altLang="en-US" sz="2000" b="1" dirty="0">
              <a:solidFill>
                <a:schemeClr val="accent6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5" name="圓角矩形 24"/>
          <p:cNvSpPr/>
          <p:nvPr/>
        </p:nvSpPr>
        <p:spPr bwMode="auto">
          <a:xfrm>
            <a:off x="3549948" y="4612152"/>
            <a:ext cx="698340" cy="42013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16</a:t>
            </a: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7167600" y="5626800"/>
            <a:ext cx="1770265" cy="1152128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M5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 main</a:t>
            </a:r>
          </a:p>
        </p:txBody>
      </p: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7167600" y="5626800"/>
            <a:ext cx="1770265" cy="1152128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M5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 main</a:t>
            </a:r>
          </a:p>
          <a:p>
            <a:r>
              <a:rPr lang="en-US" altLang="zh-TW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7167600" y="5626800"/>
            <a:ext cx="1770265" cy="1152128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M5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 main</a:t>
            </a:r>
          </a:p>
          <a:p>
            <a:r>
              <a:rPr lang="en-US" altLang="zh-TW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Back to main</a:t>
            </a:r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5088166" y="260648"/>
            <a:ext cx="3967093" cy="2539157"/>
          </a:xfrm>
          <a:prstGeom prst="rect">
            <a:avLst/>
          </a:prstGeom>
          <a:ln>
            <a:headEnd/>
            <a:tailEnd/>
          </a:ln>
          <a:effectLst>
            <a:outerShdw blurRad="40000" dist="20000" dir="8100000" sx="104000" sy="104000" rotWithShape="0">
              <a:schemeClr val="accent6">
                <a:lumMod val="75000"/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800" ker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A method can define its own variables. </a:t>
            </a:r>
          </a:p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Such variables can only be used within the method. </a:t>
            </a:r>
          </a:p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They are thus called local variables. </a:t>
            </a:r>
          </a:p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Local variables are created upon entering and destroyed upon leaving the method. </a:t>
            </a:r>
            <a:endParaRPr lang="en-US" altLang="zh-TW" dirty="0"/>
          </a:p>
        </p:txBody>
      </p:sp>
      <p:grpSp>
        <p:nvGrpSpPr>
          <p:cNvPr id="37" name="群組 36"/>
          <p:cNvGrpSpPr/>
          <p:nvPr/>
        </p:nvGrpSpPr>
        <p:grpSpPr>
          <a:xfrm>
            <a:off x="2945731" y="2628148"/>
            <a:ext cx="2340000" cy="1800000"/>
            <a:chOff x="2945731" y="2628148"/>
            <a:chExt cx="2340000" cy="1800000"/>
          </a:xfrm>
        </p:grpSpPr>
        <p:sp>
          <p:nvSpPr>
            <p:cNvPr id="38" name="AutoShape 11"/>
            <p:cNvSpPr>
              <a:spLocks noChangeArrowheads="1"/>
            </p:cNvSpPr>
            <p:nvPr/>
          </p:nvSpPr>
          <p:spPr bwMode="auto">
            <a:xfrm rot="19371278">
              <a:off x="3598076" y="2628148"/>
              <a:ext cx="396000" cy="1800000"/>
            </a:xfrm>
            <a:prstGeom prst="curvedLeftArrow">
              <a:avLst>
                <a:gd name="adj1" fmla="val 57738"/>
                <a:gd name="adj2" fmla="val 152075"/>
                <a:gd name="adj3" fmla="val 33333"/>
              </a:avLst>
            </a:prstGeom>
            <a:solidFill>
              <a:srgbClr val="CC99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3607576" y="354509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b="1" dirty="0" smtClean="0">
                  <a:solidFill>
                    <a:srgbClr val="7030A0"/>
                  </a:solidFill>
                  <a:latin typeface="Arial Narrow" pitchFamily="34" charset="0"/>
                </a:rPr>
                <a:t>4</a:t>
              </a:r>
              <a:endParaRPr lang="zh-HK" altLang="en-US" b="1" dirty="0" smtClean="0">
                <a:solidFill>
                  <a:srgbClr val="7030A0"/>
                </a:solidFill>
                <a:latin typeface="Arial Narrow" pitchFamily="34" charset="0"/>
              </a:endParaRPr>
            </a:p>
          </p:txBody>
        </p:sp>
        <p:sp>
          <p:nvSpPr>
            <p:cNvPr id="40" name="AutoShape 11"/>
            <p:cNvSpPr>
              <a:spLocks noChangeArrowheads="1"/>
            </p:cNvSpPr>
            <p:nvPr/>
          </p:nvSpPr>
          <p:spPr bwMode="auto">
            <a:xfrm rot="18324948">
              <a:off x="3917731" y="2316811"/>
              <a:ext cx="396000" cy="2340000"/>
            </a:xfrm>
            <a:prstGeom prst="curvedLeftArrow">
              <a:avLst>
                <a:gd name="adj1" fmla="val 57738"/>
                <a:gd name="adj2" fmla="val 152075"/>
                <a:gd name="adj3" fmla="val 33333"/>
              </a:avLst>
            </a:prstGeom>
            <a:solidFill>
              <a:srgbClr val="CC99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4703775" y="3545095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b="1" dirty="0" smtClean="0">
                  <a:solidFill>
                    <a:srgbClr val="7030A0"/>
                  </a:solidFill>
                  <a:latin typeface="Arial Narrow" pitchFamily="34" charset="0"/>
                </a:rPr>
                <a:t>12</a:t>
              </a:r>
              <a:endParaRPr lang="zh-HK" altLang="en-US" b="1" dirty="0" smtClean="0">
                <a:solidFill>
                  <a:srgbClr val="7030A0"/>
                </a:solidFill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81112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  <p:bldP spid="13" grpId="0"/>
      <p:bldP spid="27" grpId="0" animBg="1"/>
      <p:bldP spid="30" grpId="0" animBg="1"/>
      <p:bldP spid="31" grpId="0" animBg="1"/>
      <p:bldP spid="32" grpId="0" animBg="1"/>
      <p:bldP spid="32" grpId="1" animBg="1"/>
      <p:bldP spid="33" grpId="0"/>
      <p:bldP spid="33" grpId="1"/>
      <p:bldP spid="29" grpId="0" animBg="1"/>
      <p:bldP spid="23" grpId="0" animBg="1"/>
      <p:bldP spid="23" grpId="1" animBg="1"/>
      <p:bldP spid="24" grpId="0"/>
      <p:bldP spid="24" grpId="1"/>
      <p:bldP spid="25" grpId="0" animBg="1"/>
      <p:bldP spid="25" grpId="1" animBg="1"/>
      <p:bldP spid="34" grpId="0" animBg="1"/>
      <p:bldP spid="35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An example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133804" y="1629187"/>
            <a:ext cx="5904654" cy="4785926"/>
          </a:xfrm>
          <a:prstGeom prst="rect">
            <a:avLst/>
          </a:prstGeom>
          <a:solidFill>
            <a:schemeClr val="tx1"/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lvl="0" defTabSz="363538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  <a:defRPr kumimoji="1" sz="2000" kern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TW" sz="1600" dirty="0" smtClean="0"/>
              <a:t>public </a:t>
            </a:r>
            <a:r>
              <a:rPr lang="en-US" altLang="zh-TW" sz="1600" dirty="0"/>
              <a:t>class </a:t>
            </a:r>
            <a:r>
              <a:rPr lang="en-US" altLang="zh-TW" sz="1600" dirty="0" smtClean="0"/>
              <a:t>M6 {</a:t>
            </a:r>
            <a:endParaRPr lang="en-US" altLang="zh-TW" sz="1600" dirty="0"/>
          </a:p>
          <a:p>
            <a:pPr>
              <a:spcAft>
                <a:spcPts val="0"/>
              </a:spcAft>
            </a:pPr>
            <a:r>
              <a:rPr lang="en-US" altLang="zh-TW" sz="1600" dirty="0"/>
              <a:t>	</a:t>
            </a: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Bef>
                <a:spcPts val="3600"/>
              </a:spcBef>
              <a:spcAft>
                <a:spcPts val="0"/>
              </a:spcAft>
            </a:pPr>
            <a:endParaRPr lang="en-US" altLang="zh-TW" sz="1600" dirty="0"/>
          </a:p>
          <a:p>
            <a:pPr>
              <a:spcBef>
                <a:spcPts val="3600"/>
              </a:spcBef>
              <a:spcAft>
                <a:spcPts val="0"/>
              </a:spcAft>
            </a:pPr>
            <a:r>
              <a:rPr lang="en-US" altLang="zh-TW" sz="1600" dirty="0" smtClean="0"/>
              <a:t>}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 bwMode="auto">
          <a:xfrm>
            <a:off x="1880892" y="2062665"/>
            <a:ext cx="4635324" cy="1947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>
            <a:outerShdw blurRad="40000" dist="23000" dir="8400000" sx="104000" sy="104000" rotWithShape="0">
              <a:schemeClr val="accent6">
                <a:lumMod val="40000"/>
                <a:lumOff val="60000"/>
              </a:scheme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360363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public static void main(String </a:t>
            </a:r>
            <a:r>
              <a:rPr lang="en-US" altLang="zh-TW" sz="20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[ ] </a:t>
            </a:r>
            <a:r>
              <a:rPr lang="en-US" altLang="zh-TW" sz="20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args</a:t>
            </a:r>
            <a:r>
              <a:rPr lang="en-US" altLang="zh-TW" sz="20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 {</a:t>
            </a:r>
            <a:endParaRPr lang="en-US" altLang="zh-TW" sz="20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0" defTabSz="360363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20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sayHello</a:t>
            </a:r>
            <a:r>
              <a:rPr lang="en-US" altLang="zh-TW" sz="20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();</a:t>
            </a:r>
          </a:p>
          <a:p>
            <a:pPr lvl="0" defTabSz="360363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20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showValue</a:t>
            </a:r>
            <a:r>
              <a:rPr lang="en-US" altLang="zh-TW" sz="20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(30);</a:t>
            </a:r>
          </a:p>
          <a:p>
            <a:pPr lvl="0" defTabSz="360363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2000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showSum</a:t>
            </a:r>
            <a:r>
              <a:rPr lang="en-US" altLang="zh-TW" sz="20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(3, 4);</a:t>
            </a:r>
            <a:endParaRPr lang="en-US" altLang="zh-TW" sz="20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0" defTabSz="360363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discount(100, 0.9);</a:t>
            </a:r>
          </a:p>
          <a:p>
            <a:pPr lvl="0" defTabSz="360363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20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}</a:t>
            </a:r>
            <a:endParaRPr lang="en-US" altLang="zh-TW" sz="20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448845" y="4122792"/>
            <a:ext cx="3277355" cy="954107"/>
          </a:xfrm>
          <a:prstGeom prst="rect">
            <a:avLst/>
          </a:prstGeom>
          <a:solidFill>
            <a:srgbClr val="CCFF99"/>
          </a:solidFill>
          <a:ln w="25400" algn="ctr">
            <a:solidFill>
              <a:srgbClr val="00660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5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 defTabSz="360363">
              <a:spcBef>
                <a:spcPts val="0"/>
              </a:spcBef>
            </a:pPr>
            <a:r>
              <a:rPr lang="en-US" altLang="zh-TW" sz="1800" dirty="0">
                <a:latin typeface="Arial Unicode MS" panose="020B0604020202020204" pitchFamily="34" charset="-120"/>
              </a:rPr>
              <a:t>public static void </a:t>
            </a:r>
            <a:r>
              <a:rPr lang="en-US" altLang="zh-TW" sz="1800" dirty="0" err="1">
                <a:latin typeface="Arial Unicode MS" panose="020B0604020202020204" pitchFamily="34" charset="-120"/>
              </a:rPr>
              <a:t>sayHello</a:t>
            </a:r>
            <a:r>
              <a:rPr lang="en-US" altLang="zh-TW" sz="1800" dirty="0" smtClean="0">
                <a:latin typeface="Arial Unicode MS" panose="020B0604020202020204" pitchFamily="34" charset="-120"/>
              </a:rPr>
              <a:t>() {</a:t>
            </a:r>
            <a:endParaRPr lang="en-US" altLang="zh-TW" sz="1800" dirty="0">
              <a:latin typeface="Arial Unicode MS" panose="020B0604020202020204" pitchFamily="34" charset="-120"/>
            </a:endParaRPr>
          </a:p>
          <a:p>
            <a:pPr algn="l" defTabSz="360363">
              <a:spcBef>
                <a:spcPts val="0"/>
              </a:spcBef>
            </a:pPr>
            <a:r>
              <a:rPr lang="en-US" altLang="zh-TW" sz="1800" dirty="0">
                <a:latin typeface="Arial Unicode MS" panose="020B0604020202020204" pitchFamily="34" charset="-120"/>
              </a:rPr>
              <a:t>	</a:t>
            </a:r>
            <a:r>
              <a:rPr lang="en-US" altLang="zh-TW" sz="1800" dirty="0" err="1">
                <a:latin typeface="Arial Unicode MS" panose="020B0604020202020204" pitchFamily="34" charset="-120"/>
              </a:rPr>
              <a:t>System.out.println</a:t>
            </a:r>
            <a:r>
              <a:rPr lang="en-US" altLang="zh-TW" sz="1800" dirty="0">
                <a:latin typeface="Arial Unicode MS" panose="020B0604020202020204" pitchFamily="34" charset="-120"/>
              </a:rPr>
              <a:t>("Hello");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800" dirty="0" smtClean="0">
                <a:latin typeface="Arial Unicode MS" panose="020B0604020202020204" pitchFamily="34" charset="-120"/>
              </a:rPr>
              <a:t>}</a:t>
            </a:r>
            <a:endParaRPr lang="en-US" altLang="zh-TW" sz="1800" dirty="0">
              <a:latin typeface="Arial Unicode MS" panose="020B0604020202020204" pitchFamily="34" charset="-12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870216" y="4122792"/>
            <a:ext cx="4212000" cy="954107"/>
          </a:xfrm>
          <a:prstGeom prst="rect">
            <a:avLst/>
          </a:prstGeom>
          <a:solidFill>
            <a:srgbClr val="CCFF99"/>
          </a:solidFill>
          <a:ln w="25400" algn="ctr">
            <a:solidFill>
              <a:srgbClr val="00660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5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 defTabSz="360363">
              <a:spcBef>
                <a:spcPts val="0"/>
              </a:spcBef>
            </a:pPr>
            <a:r>
              <a:rPr lang="en-US" altLang="zh-TW" sz="1800" dirty="0">
                <a:latin typeface="Arial Unicode MS" panose="020B0604020202020204" pitchFamily="34" charset="-120"/>
              </a:rPr>
              <a:t>public static void </a:t>
            </a:r>
            <a:r>
              <a:rPr lang="en-US" altLang="zh-TW" sz="1800" dirty="0" err="1">
                <a:latin typeface="Arial Unicode MS" panose="020B0604020202020204" pitchFamily="34" charset="-120"/>
              </a:rPr>
              <a:t>showValue</a:t>
            </a:r>
            <a:r>
              <a:rPr lang="en-US" altLang="zh-TW" sz="1800" dirty="0">
                <a:latin typeface="Arial Unicode MS" panose="020B0604020202020204" pitchFamily="34" charset="-120"/>
              </a:rPr>
              <a:t>(</a:t>
            </a:r>
            <a:r>
              <a:rPr lang="en-US" altLang="zh-TW" sz="1800" dirty="0" err="1">
                <a:latin typeface="Arial Unicode MS" panose="020B0604020202020204" pitchFamily="34" charset="-120"/>
              </a:rPr>
              <a:t>int</a:t>
            </a:r>
            <a:r>
              <a:rPr lang="en-US" altLang="zh-TW" sz="1800" dirty="0">
                <a:latin typeface="Arial Unicode MS" panose="020B0604020202020204" pitchFamily="34" charset="-120"/>
              </a:rPr>
              <a:t> value</a:t>
            </a:r>
            <a:r>
              <a:rPr lang="en-US" altLang="zh-TW" sz="1800" dirty="0" smtClean="0">
                <a:latin typeface="Arial Unicode MS" panose="020B0604020202020204" pitchFamily="34" charset="-120"/>
              </a:rPr>
              <a:t>) {</a:t>
            </a:r>
            <a:endParaRPr lang="en-US" altLang="zh-TW" sz="1800" dirty="0">
              <a:latin typeface="Arial Unicode MS" panose="020B0604020202020204" pitchFamily="34" charset="-120"/>
            </a:endParaRPr>
          </a:p>
          <a:p>
            <a:pPr algn="l" defTabSz="360363">
              <a:spcBef>
                <a:spcPts val="0"/>
              </a:spcBef>
            </a:pPr>
            <a:r>
              <a:rPr lang="en-US" altLang="zh-TW" sz="1800" dirty="0">
                <a:latin typeface="Arial Unicode MS" panose="020B0604020202020204" pitchFamily="34" charset="-120"/>
              </a:rPr>
              <a:t>	</a:t>
            </a:r>
            <a:r>
              <a:rPr lang="en-US" altLang="zh-TW" sz="1800" dirty="0" err="1">
                <a:latin typeface="Arial Unicode MS" panose="020B0604020202020204" pitchFamily="34" charset="-120"/>
              </a:rPr>
              <a:t>System.out.println</a:t>
            </a:r>
            <a:r>
              <a:rPr lang="en-US" altLang="zh-TW" sz="1800" dirty="0">
                <a:latin typeface="Arial Unicode MS" panose="020B0604020202020204" pitchFamily="34" charset="-120"/>
              </a:rPr>
              <a:t>(value);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800" dirty="0" smtClean="0">
                <a:latin typeface="Arial Unicode MS" panose="020B0604020202020204" pitchFamily="34" charset="-120"/>
              </a:rPr>
              <a:t>}</a:t>
            </a:r>
            <a:endParaRPr lang="en-US" altLang="zh-TW" sz="1800" dirty="0">
              <a:latin typeface="Arial Unicode MS" panose="020B0604020202020204" pitchFamily="34" charset="-12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870216" y="2492896"/>
            <a:ext cx="4212000" cy="1477328"/>
          </a:xfrm>
          <a:prstGeom prst="rect">
            <a:avLst/>
          </a:prstGeom>
          <a:solidFill>
            <a:srgbClr val="CCFF99"/>
          </a:solidFill>
          <a:ln w="25400" algn="ctr">
            <a:solidFill>
              <a:srgbClr val="00660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5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 defTabSz="360363">
              <a:spcBef>
                <a:spcPts val="0"/>
              </a:spcBef>
            </a:pPr>
            <a:r>
              <a:rPr lang="en-US" altLang="zh-TW" sz="1800" dirty="0" smtClean="0">
                <a:latin typeface="Arial Unicode MS" panose="020B0604020202020204" pitchFamily="34" charset="-120"/>
              </a:rPr>
              <a:t>public </a:t>
            </a:r>
            <a:r>
              <a:rPr lang="en-US" altLang="zh-TW" sz="1800" dirty="0">
                <a:latin typeface="Arial Unicode MS" panose="020B0604020202020204" pitchFamily="34" charset="-120"/>
              </a:rPr>
              <a:t>static void </a:t>
            </a:r>
            <a:r>
              <a:rPr lang="en-US" altLang="zh-TW" sz="1800" dirty="0" err="1">
                <a:latin typeface="Arial Unicode MS" panose="020B0604020202020204" pitchFamily="34" charset="-120"/>
              </a:rPr>
              <a:t>showSum</a:t>
            </a:r>
            <a:r>
              <a:rPr lang="en-US" altLang="zh-TW" sz="1800" dirty="0">
                <a:latin typeface="Arial Unicode MS" panose="020B0604020202020204" pitchFamily="34" charset="-120"/>
              </a:rPr>
              <a:t>(</a:t>
            </a:r>
            <a:r>
              <a:rPr lang="en-US" altLang="zh-TW" sz="1800" dirty="0" err="1">
                <a:latin typeface="Arial Unicode MS" panose="020B0604020202020204" pitchFamily="34" charset="-120"/>
              </a:rPr>
              <a:t>int</a:t>
            </a:r>
            <a:r>
              <a:rPr lang="en-US" altLang="zh-TW" sz="1800" dirty="0">
                <a:latin typeface="Arial Unicode MS" panose="020B0604020202020204" pitchFamily="34" charset="-120"/>
              </a:rPr>
              <a:t> x, </a:t>
            </a:r>
            <a:r>
              <a:rPr lang="en-US" altLang="zh-TW" sz="1800" dirty="0" err="1">
                <a:latin typeface="Arial Unicode MS" panose="020B0604020202020204" pitchFamily="34" charset="-120"/>
              </a:rPr>
              <a:t>int</a:t>
            </a:r>
            <a:r>
              <a:rPr lang="en-US" altLang="zh-TW" sz="1800" dirty="0">
                <a:latin typeface="Arial Unicode MS" panose="020B0604020202020204" pitchFamily="34" charset="-120"/>
              </a:rPr>
              <a:t> y</a:t>
            </a:r>
            <a:r>
              <a:rPr lang="en-US" altLang="zh-TW" sz="1800" dirty="0" smtClean="0">
                <a:latin typeface="Arial Unicode MS" panose="020B0604020202020204" pitchFamily="34" charset="-120"/>
              </a:rPr>
              <a:t>) {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800" dirty="0">
                <a:latin typeface="Arial Unicode MS" panose="020B0604020202020204" pitchFamily="34" charset="-120"/>
              </a:rPr>
              <a:t>	</a:t>
            </a:r>
            <a:r>
              <a:rPr lang="en-US" altLang="zh-TW" sz="1800" dirty="0" err="1" smtClean="0">
                <a:latin typeface="Arial Unicode MS" panose="020B0604020202020204" pitchFamily="34" charset="-120"/>
              </a:rPr>
              <a:t>int</a:t>
            </a:r>
            <a:r>
              <a:rPr lang="en-US" altLang="zh-TW" sz="1800" dirty="0" smtClean="0">
                <a:latin typeface="Arial Unicode MS" panose="020B0604020202020204" pitchFamily="34" charset="-120"/>
              </a:rPr>
              <a:t> sum;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800" dirty="0">
                <a:latin typeface="Arial Unicode MS" panose="020B0604020202020204" pitchFamily="34" charset="-120"/>
              </a:rPr>
              <a:t>	</a:t>
            </a:r>
            <a:r>
              <a:rPr lang="en-US" altLang="zh-TW" sz="1800" dirty="0" smtClean="0">
                <a:latin typeface="Arial Unicode MS" panose="020B0604020202020204" pitchFamily="34" charset="-120"/>
              </a:rPr>
              <a:t>sum = x + y;</a:t>
            </a:r>
            <a:endParaRPr lang="en-US" altLang="zh-TW" sz="1800" dirty="0">
              <a:latin typeface="Arial Unicode MS" panose="020B0604020202020204" pitchFamily="34" charset="-120"/>
            </a:endParaRPr>
          </a:p>
          <a:p>
            <a:pPr algn="l" defTabSz="360363">
              <a:spcBef>
                <a:spcPts val="0"/>
              </a:spcBef>
            </a:pPr>
            <a:r>
              <a:rPr lang="en-US" altLang="zh-TW" sz="1800" dirty="0">
                <a:latin typeface="Arial Unicode MS" panose="020B0604020202020204" pitchFamily="34" charset="-120"/>
              </a:rPr>
              <a:t>	</a:t>
            </a:r>
            <a:r>
              <a:rPr lang="en-US" altLang="zh-TW" sz="1800" dirty="0" err="1" smtClean="0">
                <a:latin typeface="Arial Unicode MS" panose="020B0604020202020204" pitchFamily="34" charset="-120"/>
              </a:rPr>
              <a:t>System.out.println</a:t>
            </a:r>
            <a:r>
              <a:rPr lang="en-US" altLang="zh-TW" sz="1800" dirty="0" smtClean="0">
                <a:latin typeface="Arial Unicode MS" panose="020B0604020202020204" pitchFamily="34" charset="-120"/>
              </a:rPr>
              <a:t>(sum);</a:t>
            </a:r>
            <a:endParaRPr lang="en-US" altLang="zh-TW" sz="1800" dirty="0">
              <a:latin typeface="Arial Unicode MS" panose="020B0604020202020204" pitchFamily="34" charset="-120"/>
            </a:endParaRPr>
          </a:p>
          <a:p>
            <a:pPr algn="l" defTabSz="360363">
              <a:spcBef>
                <a:spcPts val="0"/>
              </a:spcBef>
            </a:pPr>
            <a:r>
              <a:rPr lang="en-US" altLang="zh-TW" sz="1800" dirty="0" smtClean="0">
                <a:latin typeface="Arial Unicode MS" panose="020B0604020202020204" pitchFamily="34" charset="-120"/>
              </a:rPr>
              <a:t>}</a:t>
            </a:r>
            <a:endParaRPr lang="en-US" altLang="zh-TW" sz="1800" dirty="0">
              <a:latin typeface="Arial Unicode MS" panose="020B0604020202020204" pitchFamily="34" charset="-12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448844" y="5183480"/>
            <a:ext cx="5439429" cy="954107"/>
          </a:xfrm>
          <a:prstGeom prst="rect">
            <a:avLst/>
          </a:prstGeom>
          <a:solidFill>
            <a:srgbClr val="CCFF99"/>
          </a:solidFill>
          <a:ln w="25400" algn="ctr">
            <a:solidFill>
              <a:srgbClr val="00660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5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 defTabSz="360363">
              <a:spcBef>
                <a:spcPts val="0"/>
              </a:spcBef>
            </a:pPr>
            <a:r>
              <a:rPr lang="en-US" altLang="zh-TW" sz="1800" dirty="0">
                <a:latin typeface="Arial Unicode MS" panose="020B0604020202020204" pitchFamily="34" charset="-120"/>
              </a:rPr>
              <a:t>public static void discount(</a:t>
            </a:r>
            <a:r>
              <a:rPr lang="en-US" altLang="zh-TW" sz="1800" dirty="0" err="1">
                <a:latin typeface="Arial Unicode MS" panose="020B0604020202020204" pitchFamily="34" charset="-120"/>
              </a:rPr>
              <a:t>int</a:t>
            </a:r>
            <a:r>
              <a:rPr lang="en-US" altLang="zh-TW" sz="1800" dirty="0">
                <a:latin typeface="Arial Unicode MS" panose="020B0604020202020204" pitchFamily="34" charset="-120"/>
              </a:rPr>
              <a:t> amount, double rate) {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800" dirty="0">
                <a:latin typeface="Arial Unicode MS" panose="020B0604020202020204" pitchFamily="34" charset="-120"/>
              </a:rPr>
              <a:t>	</a:t>
            </a:r>
            <a:r>
              <a:rPr lang="en-US" altLang="zh-TW" sz="1800" dirty="0" err="1">
                <a:latin typeface="Arial Unicode MS" panose="020B0604020202020204" pitchFamily="34" charset="-120"/>
              </a:rPr>
              <a:t>System.out.println</a:t>
            </a:r>
            <a:r>
              <a:rPr lang="en-US" altLang="zh-TW" sz="1800" dirty="0">
                <a:latin typeface="Arial Unicode MS" panose="020B0604020202020204" pitchFamily="34" charset="-120"/>
              </a:rPr>
              <a:t>(amount * rate);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800" dirty="0">
                <a:latin typeface="Arial Unicode MS" panose="020B0604020202020204" pitchFamily="34" charset="-120"/>
              </a:rPr>
              <a:t>}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7015698" y="5245804"/>
            <a:ext cx="1911037" cy="1449843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M6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</a:p>
        </p:txBody>
      </p:sp>
      <p:sp>
        <p:nvSpPr>
          <p:cNvPr id="13" name="向左箭號圖說文字 12"/>
          <p:cNvSpPr/>
          <p:nvPr/>
        </p:nvSpPr>
        <p:spPr bwMode="auto">
          <a:xfrm flipH="1">
            <a:off x="179511" y="2956843"/>
            <a:ext cx="2133186" cy="1045472"/>
          </a:xfrm>
          <a:prstGeom prst="leftArrowCallout">
            <a:avLst>
              <a:gd name="adj1" fmla="val 19531"/>
              <a:gd name="adj2" fmla="val 22898"/>
              <a:gd name="adj3" fmla="val 35938"/>
              <a:gd name="adj4" fmla="val 72653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The two arguments</a:t>
            </a:r>
            <a:r>
              <a:rPr kumimoji="0" lang="en-US" altLang="zh-HK" sz="1400" b="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 </a:t>
            </a:r>
            <a:r>
              <a:rPr kumimoji="0" lang="en-US" altLang="zh-HK" sz="1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are having different data types.</a:t>
            </a:r>
            <a:endParaRPr kumimoji="0" lang="zh-HK" altLang="en-US" sz="1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087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IVE\11-12 Semester I\ICT4523S - Software Quality and Project Management\Lecture Notes\D1 - Software Testing techniques\picture\k238455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564904"/>
            <a:ext cx="1920533" cy="1739776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 bwMode="auto">
          <a:xfrm>
            <a:off x="1835696" y="3366000"/>
            <a:ext cx="5184576" cy="658800"/>
          </a:xfrm>
          <a:prstGeom prst="rect">
            <a:avLst/>
          </a:prstGeom>
          <a:solidFill>
            <a:srgbClr val="C9E2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Part 2 – Method return values</a:t>
            </a:r>
            <a:endParaRPr kumimoji="0" lang="zh-TW" altLang="en-US" b="0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13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86474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91047" y="819150"/>
            <a:ext cx="5791200" cy="533400"/>
          </a:xfrm>
        </p:spPr>
        <p:txBody>
          <a:bodyPr/>
          <a:lstStyle/>
          <a:p>
            <a:r>
              <a:rPr lang="en-US" altLang="zh-HK" dirty="0" smtClean="0"/>
              <a:t>Method return value</a:t>
            </a:r>
            <a:endParaRPr lang="zh-HK" altLang="en-US" dirty="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67546" y="1629187"/>
            <a:ext cx="5616622" cy="4785926"/>
          </a:xfrm>
          <a:prstGeom prst="rect">
            <a:avLst/>
          </a:prstGeom>
          <a:solidFill>
            <a:schemeClr val="tx1"/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lvl="0" defTabSz="363538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  <a:defRPr kumimoji="1" sz="2000" kern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TW" sz="1600" dirty="0" smtClean="0"/>
              <a:t>public </a:t>
            </a:r>
            <a:r>
              <a:rPr lang="en-US" altLang="zh-TW" sz="1600" dirty="0"/>
              <a:t>class </a:t>
            </a:r>
            <a:r>
              <a:rPr lang="en-US" altLang="zh-TW" sz="1600" dirty="0" smtClean="0"/>
              <a:t>M7 {</a:t>
            </a:r>
            <a:endParaRPr lang="en-US" altLang="zh-TW" sz="1600" dirty="0"/>
          </a:p>
          <a:p>
            <a:pPr>
              <a:spcAft>
                <a:spcPts val="0"/>
              </a:spcAft>
            </a:pPr>
            <a:r>
              <a:rPr lang="en-US" altLang="zh-TW" sz="1600" dirty="0"/>
              <a:t>	</a:t>
            </a: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Bef>
                <a:spcPts val="3600"/>
              </a:spcBef>
              <a:spcAft>
                <a:spcPts val="0"/>
              </a:spcAft>
            </a:pPr>
            <a:endParaRPr lang="en-US" altLang="zh-TW" sz="1600" dirty="0"/>
          </a:p>
          <a:p>
            <a:pPr>
              <a:spcBef>
                <a:spcPts val="3600"/>
              </a:spcBef>
              <a:spcAft>
                <a:spcPts val="0"/>
              </a:spcAft>
            </a:pPr>
            <a:r>
              <a:rPr lang="en-US" altLang="zh-TW" sz="1600" dirty="0" smtClean="0"/>
              <a:t>}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 bwMode="auto">
          <a:xfrm>
            <a:off x="816876" y="2016945"/>
            <a:ext cx="5051267" cy="1910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>
            <a:outerShdw blurRad="40000" dist="23000" dir="8400000" sx="104000" sy="104000" rotWithShape="0">
              <a:schemeClr val="accent6">
                <a:lumMod val="40000"/>
                <a:lumOff val="60000"/>
              </a:scheme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360363" eaLnBrk="1" hangingPunct="1">
              <a:spcBef>
                <a:spcPts val="1200"/>
              </a:spcBef>
              <a:buClrTx/>
              <a:buSzTx/>
              <a:buNone/>
            </a:pPr>
            <a:r>
              <a:rPr lang="en-US" altLang="zh-TW" sz="20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public </a:t>
            </a:r>
            <a:r>
              <a:rPr lang="en-US" altLang="zh-TW" sz="20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static void main(String [ ] </a:t>
            </a:r>
            <a:r>
              <a:rPr lang="en-US" altLang="zh-TW" sz="20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args</a:t>
            </a:r>
            <a:r>
              <a:rPr lang="en-US" altLang="zh-TW" sz="20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 {</a:t>
            </a:r>
          </a:p>
          <a:p>
            <a:pPr lvl="0" defTabSz="360363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2000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</a:t>
            </a:r>
            <a:r>
              <a:rPr lang="en-US" altLang="zh-TW" sz="20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sum;</a:t>
            </a:r>
          </a:p>
          <a:p>
            <a:pPr lvl="0" defTabSz="360363" eaLnBrk="1" hangingPunct="1"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2000" b="1" kern="0" dirty="0">
                <a:solidFill>
                  <a:srgbClr val="0066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2000" b="1" kern="0" dirty="0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sum =</a:t>
            </a:r>
            <a:r>
              <a:rPr lang="en-US" altLang="zh-TW" sz="2000" b="1" kern="0" dirty="0" smtClean="0">
                <a:solidFill>
                  <a:srgbClr val="0066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000" b="1" kern="0" dirty="0" err="1" smtClean="0">
                <a:solidFill>
                  <a:srgbClr val="0066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showSum</a:t>
            </a:r>
            <a:r>
              <a:rPr lang="en-US" altLang="zh-TW" sz="2000" b="1" kern="0" dirty="0" smtClean="0">
                <a:solidFill>
                  <a:srgbClr val="0066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000" b="1" kern="0" dirty="0" smtClean="0">
                <a:solidFill>
                  <a:srgbClr val="8734E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(4, 12)</a:t>
            </a:r>
            <a:r>
              <a:rPr lang="en-US" altLang="zh-TW" sz="2000" b="1" kern="0" dirty="0" smtClean="0">
                <a:solidFill>
                  <a:srgbClr val="0066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</a:p>
          <a:p>
            <a:pPr lvl="0" defTabSz="360363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2000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System.out.println</a:t>
            </a:r>
            <a:r>
              <a:rPr lang="en-US" altLang="zh-TW" sz="20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("Sum = </a:t>
            </a:r>
            <a:r>
              <a:rPr lang="en-US" altLang="zh-TW" sz="20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" + sum);</a:t>
            </a:r>
            <a:endParaRPr lang="en-US" altLang="zh-TW" sz="20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0" defTabSz="360363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20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}</a:t>
            </a:r>
            <a:endParaRPr lang="en-US" altLang="zh-TW" sz="20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816876" y="4126062"/>
            <a:ext cx="5051267" cy="1938992"/>
          </a:xfrm>
          <a:prstGeom prst="rect">
            <a:avLst/>
          </a:prstGeom>
          <a:solidFill>
            <a:srgbClr val="CCFF99"/>
          </a:solidFill>
          <a:ln w="25400" algn="ctr">
            <a:solidFill>
              <a:srgbClr val="00660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5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 defTabSz="360363">
              <a:spcAft>
                <a:spcPts val="600"/>
              </a:spcAft>
            </a:pPr>
            <a:r>
              <a:rPr lang="en-US" altLang="zh-TW" dirty="0" smtClean="0">
                <a:latin typeface="Arial Unicode MS" panose="020B0604020202020204" pitchFamily="34" charset="-120"/>
              </a:rPr>
              <a:t>public static </a:t>
            </a:r>
            <a:r>
              <a:rPr lang="en-US" altLang="zh-TW" b="1" dirty="0" err="1" smtClean="0">
                <a:solidFill>
                  <a:srgbClr val="0000CC"/>
                </a:solidFill>
                <a:latin typeface="Arial Unicode MS" panose="020B0604020202020204" pitchFamily="34" charset="-120"/>
              </a:rPr>
              <a:t>int</a:t>
            </a:r>
            <a:r>
              <a:rPr lang="en-US" altLang="zh-TW" dirty="0" smtClean="0">
                <a:solidFill>
                  <a:srgbClr val="0000CC"/>
                </a:solidFill>
                <a:latin typeface="Arial Unicode MS" panose="020B0604020202020204" pitchFamily="34" charset="-120"/>
              </a:rPr>
              <a:t> </a:t>
            </a:r>
            <a:r>
              <a:rPr lang="en-US" altLang="zh-TW" dirty="0" err="1" smtClean="0">
                <a:latin typeface="Arial Unicode MS" panose="020B0604020202020204" pitchFamily="34" charset="-120"/>
              </a:rPr>
              <a:t>showSum</a:t>
            </a:r>
            <a:r>
              <a:rPr lang="en-US" altLang="zh-TW" dirty="0" smtClean="0">
                <a:latin typeface="Arial Unicode MS" panose="020B0604020202020204" pitchFamily="34" charset="-120"/>
              </a:rPr>
              <a:t>(                  ) {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b="1" dirty="0" smtClean="0">
                <a:solidFill>
                  <a:srgbClr val="0000CC"/>
                </a:solidFill>
                <a:latin typeface="Arial Unicode MS" panose="020B0604020202020204" pitchFamily="34" charset="-120"/>
              </a:rPr>
              <a:t>	</a:t>
            </a:r>
            <a:r>
              <a:rPr lang="en-US" altLang="zh-TW" dirty="0" err="1">
                <a:latin typeface="Arial Unicode MS" panose="020B0604020202020204" pitchFamily="34" charset="-120"/>
              </a:rPr>
              <a:t>int</a:t>
            </a:r>
            <a:r>
              <a:rPr lang="en-US" altLang="zh-TW" dirty="0">
                <a:latin typeface="Arial Unicode MS" panose="020B0604020202020204" pitchFamily="34" charset="-120"/>
              </a:rPr>
              <a:t> sum;</a:t>
            </a:r>
          </a:p>
          <a:p>
            <a:pPr algn="l" defTabSz="360363">
              <a:spcBef>
                <a:spcPts val="600"/>
              </a:spcBef>
            </a:pPr>
            <a:r>
              <a:rPr lang="en-US" altLang="zh-TW" dirty="0">
                <a:latin typeface="Arial Unicode MS" panose="020B0604020202020204" pitchFamily="34" charset="-120"/>
              </a:rPr>
              <a:t>	</a:t>
            </a:r>
            <a:r>
              <a:rPr lang="en-US" altLang="zh-TW" dirty="0" smtClean="0">
                <a:latin typeface="Arial Unicode MS" panose="020B0604020202020204" pitchFamily="34" charset="-120"/>
              </a:rPr>
              <a:t>sum = x + y;</a:t>
            </a:r>
          </a:p>
          <a:p>
            <a:pPr algn="l" defTabSz="360363">
              <a:spcBef>
                <a:spcPts val="1200"/>
              </a:spcBef>
            </a:pPr>
            <a:r>
              <a:rPr lang="en-US" altLang="zh-TW" b="1" dirty="0">
                <a:solidFill>
                  <a:srgbClr val="0000CC"/>
                </a:solidFill>
                <a:latin typeface="Arial Unicode MS" panose="020B0604020202020204" pitchFamily="34" charset="-120"/>
              </a:rPr>
              <a:t>	</a:t>
            </a:r>
            <a:r>
              <a:rPr lang="en-US" altLang="zh-TW" b="1" dirty="0" smtClean="0">
                <a:solidFill>
                  <a:srgbClr val="0000CC"/>
                </a:solidFill>
                <a:latin typeface="Arial Unicode MS" panose="020B0604020202020204" pitchFamily="34" charset="-120"/>
              </a:rPr>
              <a:t>return sum;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dirty="0">
                <a:latin typeface="Arial Unicode MS" panose="020B0604020202020204" pitchFamily="34" charset="-120"/>
              </a:rPr>
              <a:t>}</a:t>
            </a:r>
            <a:endParaRPr lang="en-US" altLang="zh-TW" dirty="0" smtClean="0">
              <a:latin typeface="Arial Unicode MS" panose="020B060402020202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 bwMode="auto">
          <a:xfrm>
            <a:off x="4777381" y="4773416"/>
            <a:ext cx="698340" cy="42013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2000" dirty="0" smtClean="0">
                <a:solidFill>
                  <a:schemeClr val="bg2"/>
                </a:solidFill>
                <a:latin typeface="Arial" charset="0"/>
              </a:rPr>
              <a:t>12</a:t>
            </a: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686014" y="5117122"/>
            <a:ext cx="973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000" b="1" dirty="0"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</a:rPr>
              <a:t>y</a:t>
            </a:r>
            <a:endParaRPr lang="zh-HK" altLang="en-US" sz="2000" b="1" dirty="0">
              <a:solidFill>
                <a:schemeClr val="accent6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843072" y="4093293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b="1" dirty="0" err="1" smtClean="0">
                <a:solidFill>
                  <a:srgbClr val="7030A0"/>
                </a:solidFill>
                <a:latin typeface="Arial Narrow" pitchFamily="34" charset="0"/>
              </a:rPr>
              <a:t>int</a:t>
            </a:r>
            <a:r>
              <a:rPr lang="en-US" altLang="zh-HK" b="1" dirty="0" smtClean="0">
                <a:solidFill>
                  <a:srgbClr val="7030A0"/>
                </a:solidFill>
                <a:latin typeface="Arial Narrow" pitchFamily="34" charset="0"/>
              </a:rPr>
              <a:t> x, </a:t>
            </a:r>
            <a:r>
              <a:rPr lang="en-US" altLang="zh-HK" b="1" dirty="0" err="1" smtClean="0">
                <a:solidFill>
                  <a:srgbClr val="7030A0"/>
                </a:solidFill>
                <a:latin typeface="Arial Narrow" pitchFamily="34" charset="0"/>
              </a:rPr>
              <a:t>int</a:t>
            </a:r>
            <a:r>
              <a:rPr lang="en-US" altLang="zh-HK" b="1" dirty="0" smtClean="0">
                <a:solidFill>
                  <a:srgbClr val="7030A0"/>
                </a:solidFill>
                <a:latin typeface="Arial Narrow" pitchFamily="34" charset="0"/>
              </a:rPr>
              <a:t> y</a:t>
            </a:r>
            <a:endParaRPr lang="zh-HK" altLang="en-US" b="1" dirty="0" smtClean="0">
              <a:solidFill>
                <a:srgbClr val="7030A0"/>
              </a:solidFill>
              <a:latin typeface="Arial Narrow" pitchFamily="34" charset="0"/>
            </a:endParaRPr>
          </a:p>
        </p:txBody>
      </p:sp>
      <p:sp>
        <p:nvSpPr>
          <p:cNvPr id="32" name="圓角矩形 31"/>
          <p:cNvSpPr/>
          <p:nvPr/>
        </p:nvSpPr>
        <p:spPr bwMode="auto">
          <a:xfrm>
            <a:off x="3985293" y="4773416"/>
            <a:ext cx="698340" cy="42013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2000" dirty="0" smtClean="0">
                <a:solidFill>
                  <a:schemeClr val="bg2"/>
                </a:solidFill>
                <a:latin typeface="Arial" charset="0"/>
              </a:rPr>
              <a:t>4</a:t>
            </a: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893926" y="5117122"/>
            <a:ext cx="973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000" b="1" dirty="0"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</a:rPr>
              <a:t>x</a:t>
            </a:r>
            <a:endParaRPr lang="zh-HK" altLang="en-US" sz="2000" b="1" dirty="0">
              <a:solidFill>
                <a:schemeClr val="accent6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3" name="圓角矩形 22"/>
          <p:cNvSpPr/>
          <p:nvPr/>
        </p:nvSpPr>
        <p:spPr bwMode="auto">
          <a:xfrm>
            <a:off x="3197521" y="4773416"/>
            <a:ext cx="698340" cy="42013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059832" y="5117122"/>
            <a:ext cx="973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000" b="1" dirty="0"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</a:rPr>
              <a:t>sum</a:t>
            </a:r>
            <a:endParaRPr lang="zh-HK" altLang="en-US" sz="2000" b="1" dirty="0">
              <a:solidFill>
                <a:schemeClr val="accent6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5" name="圓角矩形 24"/>
          <p:cNvSpPr/>
          <p:nvPr/>
        </p:nvSpPr>
        <p:spPr bwMode="auto">
          <a:xfrm>
            <a:off x="3197521" y="4773416"/>
            <a:ext cx="698340" cy="42013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16</a:t>
            </a: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38" name="AutoShape 11"/>
          <p:cNvSpPr>
            <a:spLocks noChangeArrowheads="1"/>
          </p:cNvSpPr>
          <p:nvPr/>
        </p:nvSpPr>
        <p:spPr bwMode="auto">
          <a:xfrm rot="21232231">
            <a:off x="4226634" y="2816303"/>
            <a:ext cx="396000" cy="1530000"/>
          </a:xfrm>
          <a:prstGeom prst="curvedLeftArrow">
            <a:avLst>
              <a:gd name="adj1" fmla="val 57738"/>
              <a:gd name="adj2" fmla="val 152075"/>
              <a:gd name="adj3" fmla="val 33333"/>
            </a:avLst>
          </a:prstGeom>
          <a:solidFill>
            <a:srgbClr val="CC99FF"/>
          </a:solidFill>
          <a:ln w="12700">
            <a:solidFill>
              <a:srgbClr val="80008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4005382" y="354509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b="1" dirty="0" smtClean="0">
                <a:solidFill>
                  <a:srgbClr val="7030A0"/>
                </a:solidFill>
                <a:latin typeface="Arial Narrow" pitchFamily="34" charset="0"/>
              </a:rPr>
              <a:t>4</a:t>
            </a:r>
            <a:endParaRPr lang="zh-HK" altLang="en-US" b="1" dirty="0" smtClean="0">
              <a:solidFill>
                <a:srgbClr val="7030A0"/>
              </a:solidFill>
              <a:latin typeface="Arial Narrow" pitchFamily="34" charset="0"/>
            </a:endParaRPr>
          </a:p>
        </p:txBody>
      </p:sp>
      <p:sp>
        <p:nvSpPr>
          <p:cNvPr id="40" name="AutoShape 11"/>
          <p:cNvSpPr>
            <a:spLocks noChangeArrowheads="1"/>
          </p:cNvSpPr>
          <p:nvPr/>
        </p:nvSpPr>
        <p:spPr bwMode="auto">
          <a:xfrm rot="19692894">
            <a:off x="4602826" y="2656783"/>
            <a:ext cx="396000" cy="1800000"/>
          </a:xfrm>
          <a:prstGeom prst="curvedLeftArrow">
            <a:avLst>
              <a:gd name="adj1" fmla="val 57738"/>
              <a:gd name="adj2" fmla="val 152075"/>
              <a:gd name="adj3" fmla="val 33333"/>
            </a:avLst>
          </a:prstGeom>
          <a:solidFill>
            <a:srgbClr val="CC99FF"/>
          </a:solidFill>
          <a:ln w="12700">
            <a:solidFill>
              <a:srgbClr val="80008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5076058" y="3545095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b="1" dirty="0" smtClean="0">
                <a:solidFill>
                  <a:srgbClr val="7030A0"/>
                </a:solidFill>
                <a:latin typeface="Arial Narrow" pitchFamily="34" charset="0"/>
              </a:rPr>
              <a:t>12</a:t>
            </a:r>
            <a:endParaRPr lang="zh-HK" altLang="en-US" b="1" dirty="0" smtClean="0">
              <a:solidFill>
                <a:srgbClr val="7030A0"/>
              </a:solidFill>
              <a:latin typeface="Arial Narrow" pitchFamily="34" charset="0"/>
            </a:endParaRPr>
          </a:p>
        </p:txBody>
      </p:sp>
      <p:sp>
        <p:nvSpPr>
          <p:cNvPr id="42" name="AutoShape 12"/>
          <p:cNvSpPr>
            <a:spLocks noChangeArrowheads="1"/>
          </p:cNvSpPr>
          <p:nvPr/>
        </p:nvSpPr>
        <p:spPr bwMode="auto">
          <a:xfrm rot="15742541">
            <a:off x="-867619" y="3981665"/>
            <a:ext cx="3014663" cy="630000"/>
          </a:xfrm>
          <a:prstGeom prst="curvedDownArrow">
            <a:avLst>
              <a:gd name="adj1" fmla="val 46584"/>
              <a:gd name="adj2" fmla="val 128792"/>
              <a:gd name="adj3" fmla="val 33333"/>
            </a:avLst>
          </a:prstGeom>
          <a:solidFill>
            <a:srgbClr val="FFFF00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4" name="Text Box 28"/>
          <p:cNvSpPr txBox="1">
            <a:spLocks noChangeArrowheads="1"/>
          </p:cNvSpPr>
          <p:nvPr/>
        </p:nvSpPr>
        <p:spPr bwMode="auto">
          <a:xfrm>
            <a:off x="-14933" y="2902970"/>
            <a:ext cx="5116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000" b="1" kern="0" dirty="0" smtClean="0">
                <a:solidFill>
                  <a:srgbClr val="FF0000"/>
                </a:solidFill>
              </a:rPr>
              <a:t>16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新細明體" charset="-120"/>
            </a:endParaRPr>
          </a:p>
        </p:txBody>
      </p:sp>
      <p:sp>
        <p:nvSpPr>
          <p:cNvPr id="45" name="Text Box 28"/>
          <p:cNvSpPr txBox="1">
            <a:spLocks noChangeArrowheads="1"/>
          </p:cNvSpPr>
          <p:nvPr/>
        </p:nvSpPr>
        <p:spPr bwMode="auto">
          <a:xfrm>
            <a:off x="5276056" y="404664"/>
            <a:ext cx="3730219" cy="2616101"/>
          </a:xfrm>
          <a:prstGeom prst="rect">
            <a:avLst/>
          </a:prstGeom>
          <a:ln>
            <a:headEnd/>
            <a:tailEnd/>
          </a:ln>
          <a:effectLst>
            <a:outerShdw blurRad="40000" dist="20000" dir="8100000" sx="104000" sy="104000" rotWithShape="0">
              <a:schemeClr val="accent6">
                <a:lumMod val="75000"/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800" ker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marL="180975" indent="-18097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A method may send back a reply to the caller, that is, “returning” a result.</a:t>
            </a:r>
          </a:p>
          <a:p>
            <a:pPr marL="180975" indent="-18097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In this example, </a:t>
            </a:r>
            <a:r>
              <a:rPr lang="en-US" altLang="zh-TW" dirty="0" smtClean="0">
                <a:latin typeface="Courier" pitchFamily="49" charset="0"/>
              </a:rPr>
              <a:t>return sum </a:t>
            </a:r>
            <a:r>
              <a:rPr lang="en-US" altLang="zh-TW" dirty="0" smtClean="0"/>
              <a:t>returns the value 16 to the caller. </a:t>
            </a:r>
          </a:p>
          <a:p>
            <a:pPr marL="180975" indent="-18097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Since the method </a:t>
            </a:r>
            <a:r>
              <a:rPr lang="en-US" altLang="zh-TW" dirty="0" err="1">
                <a:latin typeface="Courier" pitchFamily="49" charset="0"/>
              </a:rPr>
              <a:t>showSum</a:t>
            </a:r>
            <a:r>
              <a:rPr lang="en-US" altLang="zh-TW" dirty="0">
                <a:latin typeface="Courier" pitchFamily="49" charset="0"/>
              </a:rPr>
              <a:t>() </a:t>
            </a:r>
            <a:r>
              <a:rPr lang="en-US" altLang="zh-TW" dirty="0" smtClean="0"/>
              <a:t>produces an </a:t>
            </a:r>
            <a:r>
              <a:rPr lang="en-US" altLang="zh-TW" dirty="0" err="1">
                <a:latin typeface="Courier" pitchFamily="49" charset="0"/>
              </a:rPr>
              <a:t>int</a:t>
            </a:r>
            <a:r>
              <a:rPr lang="en-US" altLang="zh-TW" dirty="0" smtClean="0"/>
              <a:t> result, its type is defined as </a:t>
            </a:r>
            <a:r>
              <a:rPr lang="en-US" altLang="zh-TW" dirty="0">
                <a:latin typeface="Courier" pitchFamily="49" charset="0"/>
              </a:rPr>
              <a:t>int</a:t>
            </a:r>
            <a:r>
              <a:rPr lang="en-US" altLang="zh-TW" dirty="0" smtClean="0"/>
              <a:t>. </a:t>
            </a:r>
            <a:endParaRPr lang="en-US" altLang="zh-TW" dirty="0"/>
          </a:p>
        </p:txBody>
      </p:sp>
      <p:sp>
        <p:nvSpPr>
          <p:cNvPr id="3" name="矩形 2"/>
          <p:cNvSpPr/>
          <p:nvPr/>
        </p:nvSpPr>
        <p:spPr bwMode="auto">
          <a:xfrm>
            <a:off x="1211427" y="2849298"/>
            <a:ext cx="792088" cy="288032"/>
          </a:xfrm>
          <a:prstGeom prst="rect">
            <a:avLst/>
          </a:prstGeom>
          <a:solidFill>
            <a:schemeClr val="tx1">
              <a:lumMod val="50000"/>
            </a:schemeClr>
          </a:solidFill>
          <a:ln w="50800">
            <a:noFill/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HK" altLang="en-US"/>
          </a:p>
        </p:txBody>
      </p:sp>
      <p:pic>
        <p:nvPicPr>
          <p:cNvPr id="2057" name="Picture 9" descr="http://us.cdn4.123rf.com/168nwm/auremar/auremar1201/auremar120105810/11969490-a-portrait-of-a-female-construction-worker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171632"/>
            <a:ext cx="1905155" cy="128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雲朵形圖說文字 3"/>
          <p:cNvSpPr/>
          <p:nvPr/>
        </p:nvSpPr>
        <p:spPr bwMode="auto">
          <a:xfrm>
            <a:off x="6281615" y="3474625"/>
            <a:ext cx="2754881" cy="1178511"/>
          </a:xfrm>
          <a:prstGeom prst="cloudCallout">
            <a:avLst>
              <a:gd name="adj1" fmla="val -13422"/>
              <a:gd name="adj2" fmla="val 127439"/>
            </a:avLst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accent6">
                <a:lumMod val="75000"/>
              </a:schemeClr>
            </a:solidFill>
            <a:headEnd type="none" w="lg" len="lg"/>
            <a:tail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HK" altLang="en-US" sz="1800" dirty="0">
              <a:solidFill>
                <a:schemeClr val="bg2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533502" y="3664308"/>
            <a:ext cx="232246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HK" sz="1800" dirty="0" smtClean="0">
                <a:solidFill>
                  <a:schemeClr val="bg2"/>
                </a:solidFill>
                <a:latin typeface="Century Gothic" panose="020B0502020202020204" pitchFamily="34" charset="0"/>
              </a:rPr>
              <a:t>How can the caller </a:t>
            </a:r>
            <a:r>
              <a:rPr lang="en-US" altLang="zh-HK" sz="1800" dirty="0" smtClean="0">
                <a:solidFill>
                  <a:schemeClr val="bg2"/>
                </a:solidFill>
                <a:latin typeface="Courier" pitchFamily="49" charset="0"/>
              </a:rPr>
              <a:t> </a:t>
            </a:r>
            <a:r>
              <a:rPr lang="en-US" altLang="zh-HK" sz="1800" dirty="0" smtClean="0">
                <a:solidFill>
                  <a:schemeClr val="bg2"/>
                </a:solidFill>
                <a:latin typeface="Century Gothic" panose="020B0502020202020204" pitchFamily="34" charset="0"/>
              </a:rPr>
              <a:t>receive the return value?</a:t>
            </a:r>
            <a:endParaRPr lang="zh-HK" altLang="en-US" sz="1800" dirty="0" smtClean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sp>
        <p:nvSpPr>
          <p:cNvPr id="48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685800" cy="304800"/>
          </a:xfrm>
        </p:spPr>
        <p:txBody>
          <a:bodyPr/>
          <a:lstStyle/>
          <a:p>
            <a:fld id="{868F94EC-11C1-42CB-9295-13A06D773171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92315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/>
      <p:bldP spid="45" grpId="0" animBg="1"/>
      <p:bldP spid="4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91047" y="819150"/>
            <a:ext cx="5791200" cy="533400"/>
          </a:xfrm>
        </p:spPr>
        <p:txBody>
          <a:bodyPr/>
          <a:lstStyle/>
          <a:p>
            <a:r>
              <a:rPr lang="en-US" altLang="zh-HK" dirty="0" smtClean="0"/>
              <a:t>Receiving return value</a:t>
            </a:r>
            <a:endParaRPr lang="zh-HK" altLang="en-US" dirty="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67546" y="1629187"/>
            <a:ext cx="5616000" cy="4785926"/>
          </a:xfrm>
          <a:prstGeom prst="rect">
            <a:avLst/>
          </a:prstGeom>
          <a:solidFill>
            <a:schemeClr val="tx1"/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lvl="0" defTabSz="363538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  <a:defRPr kumimoji="1" sz="2000" kern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TW" sz="1600" dirty="0" smtClean="0"/>
              <a:t>public </a:t>
            </a:r>
            <a:r>
              <a:rPr lang="en-US" altLang="zh-TW" sz="1600" dirty="0"/>
              <a:t>class </a:t>
            </a:r>
            <a:r>
              <a:rPr lang="en-US" altLang="zh-TW" sz="1600" dirty="0" smtClean="0"/>
              <a:t>M7 {</a:t>
            </a:r>
            <a:endParaRPr lang="en-US" altLang="zh-TW" sz="1600" dirty="0"/>
          </a:p>
          <a:p>
            <a:pPr>
              <a:spcAft>
                <a:spcPts val="0"/>
              </a:spcAft>
            </a:pPr>
            <a:r>
              <a:rPr lang="en-US" altLang="zh-TW" sz="1600" dirty="0"/>
              <a:t>	</a:t>
            </a: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Bef>
                <a:spcPts val="3600"/>
              </a:spcBef>
              <a:spcAft>
                <a:spcPts val="0"/>
              </a:spcAft>
            </a:pPr>
            <a:endParaRPr lang="en-US" altLang="zh-TW" sz="1600" dirty="0"/>
          </a:p>
          <a:p>
            <a:pPr>
              <a:spcBef>
                <a:spcPts val="3600"/>
              </a:spcBef>
              <a:spcAft>
                <a:spcPts val="0"/>
              </a:spcAft>
            </a:pPr>
            <a:r>
              <a:rPr lang="en-US" altLang="zh-TW" sz="1600" dirty="0" smtClean="0"/>
              <a:t>}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 bwMode="auto">
          <a:xfrm>
            <a:off x="816876" y="2016945"/>
            <a:ext cx="5051267" cy="1910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>
            <a:outerShdw blurRad="40000" dist="23000" dir="8400000" sx="104000" sy="104000" rotWithShape="0">
              <a:schemeClr val="accent6">
                <a:lumMod val="40000"/>
                <a:lumOff val="60000"/>
              </a:scheme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360363" eaLnBrk="1" hangingPunct="1">
              <a:spcBef>
                <a:spcPts val="1200"/>
              </a:spcBef>
              <a:buClrTx/>
              <a:buSzTx/>
              <a:buNone/>
            </a:pPr>
            <a:r>
              <a:rPr lang="en-US" altLang="zh-TW" sz="20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public </a:t>
            </a:r>
            <a:r>
              <a:rPr lang="en-US" altLang="zh-TW" sz="20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static void main(String [ ] </a:t>
            </a:r>
            <a:r>
              <a:rPr lang="en-US" altLang="zh-TW" sz="20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args</a:t>
            </a:r>
            <a:r>
              <a:rPr lang="en-US" altLang="zh-TW" sz="20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 {</a:t>
            </a:r>
          </a:p>
          <a:p>
            <a:pPr lvl="0" defTabSz="360363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2000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</a:t>
            </a:r>
            <a:r>
              <a:rPr lang="en-US" altLang="zh-TW" sz="20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sum;</a:t>
            </a:r>
          </a:p>
          <a:p>
            <a:pPr lvl="0" defTabSz="360363" eaLnBrk="1" hangingPunct="1">
              <a:spcBef>
                <a:spcPts val="120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2000" b="1" kern="0" dirty="0">
                <a:solidFill>
                  <a:srgbClr val="0066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2000" b="1" kern="0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sum =  </a:t>
            </a:r>
            <a:r>
              <a:rPr lang="en-US" altLang="zh-TW" sz="2000" b="1" kern="0" dirty="0" err="1" smtClean="0">
                <a:solidFill>
                  <a:srgbClr val="0066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showSum</a:t>
            </a:r>
            <a:r>
              <a:rPr lang="en-US" altLang="zh-TW" sz="2000" b="1" kern="0" dirty="0" smtClean="0">
                <a:solidFill>
                  <a:srgbClr val="0066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000" b="1" kern="0" dirty="0" smtClean="0">
                <a:solidFill>
                  <a:srgbClr val="8734E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(4, 12)</a:t>
            </a:r>
            <a:r>
              <a:rPr lang="en-US" altLang="zh-TW" sz="2000" b="1" kern="0" dirty="0" smtClean="0">
                <a:solidFill>
                  <a:srgbClr val="0066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</a:p>
          <a:p>
            <a:pPr lvl="0" defTabSz="360363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2000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System.out.println</a:t>
            </a:r>
            <a:r>
              <a:rPr lang="en-US" altLang="zh-TW" sz="20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("Sum = </a:t>
            </a:r>
            <a:r>
              <a:rPr lang="en-US" altLang="zh-TW" sz="20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" + sum);</a:t>
            </a:r>
            <a:endParaRPr lang="en-US" altLang="zh-TW" sz="20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0" defTabSz="360363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20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}</a:t>
            </a:r>
            <a:endParaRPr lang="en-US" altLang="zh-TW" sz="20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816876" y="4126062"/>
            <a:ext cx="5051267" cy="1938992"/>
          </a:xfrm>
          <a:prstGeom prst="rect">
            <a:avLst/>
          </a:prstGeom>
          <a:solidFill>
            <a:srgbClr val="CCFF99"/>
          </a:solidFill>
          <a:ln w="25400" algn="ctr">
            <a:solidFill>
              <a:srgbClr val="00660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5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 defTabSz="360363">
              <a:spcAft>
                <a:spcPts val="600"/>
              </a:spcAft>
            </a:pPr>
            <a:r>
              <a:rPr lang="en-US" altLang="zh-TW" dirty="0" smtClean="0">
                <a:latin typeface="Arial Unicode MS" panose="020B0604020202020204" pitchFamily="34" charset="-120"/>
              </a:rPr>
              <a:t>public static </a:t>
            </a:r>
            <a:r>
              <a:rPr lang="en-US" altLang="zh-TW" b="1" dirty="0" err="1" smtClean="0">
                <a:solidFill>
                  <a:srgbClr val="0000CC"/>
                </a:solidFill>
                <a:latin typeface="Arial Unicode MS" panose="020B0604020202020204" pitchFamily="34" charset="-120"/>
              </a:rPr>
              <a:t>int</a:t>
            </a:r>
            <a:r>
              <a:rPr lang="en-US" altLang="zh-TW" dirty="0" smtClean="0">
                <a:solidFill>
                  <a:srgbClr val="0000CC"/>
                </a:solidFill>
                <a:latin typeface="Arial Unicode MS" panose="020B0604020202020204" pitchFamily="34" charset="-120"/>
              </a:rPr>
              <a:t> </a:t>
            </a:r>
            <a:r>
              <a:rPr lang="en-US" altLang="zh-TW" dirty="0" err="1" smtClean="0">
                <a:latin typeface="Arial Unicode MS" panose="020B0604020202020204" pitchFamily="34" charset="-120"/>
              </a:rPr>
              <a:t>showSum</a:t>
            </a:r>
            <a:r>
              <a:rPr lang="en-US" altLang="zh-TW" dirty="0" smtClean="0">
                <a:latin typeface="Arial Unicode MS" panose="020B0604020202020204" pitchFamily="34" charset="-120"/>
              </a:rPr>
              <a:t>( </a:t>
            </a:r>
            <a:r>
              <a:rPr lang="en-US" altLang="zh-TW" dirty="0" err="1" smtClean="0">
                <a:latin typeface="Arial Unicode MS" panose="020B0604020202020204" pitchFamily="34" charset="-120"/>
              </a:rPr>
              <a:t>int</a:t>
            </a:r>
            <a:r>
              <a:rPr lang="en-US" altLang="zh-TW" dirty="0" smtClean="0">
                <a:latin typeface="Arial Unicode MS" panose="020B0604020202020204" pitchFamily="34" charset="-120"/>
              </a:rPr>
              <a:t> x, </a:t>
            </a:r>
            <a:r>
              <a:rPr lang="en-US" altLang="zh-TW" dirty="0" err="1" smtClean="0">
                <a:latin typeface="Arial Unicode MS" panose="020B0604020202020204" pitchFamily="34" charset="-120"/>
              </a:rPr>
              <a:t>int</a:t>
            </a:r>
            <a:r>
              <a:rPr lang="en-US" altLang="zh-TW" dirty="0" smtClean="0">
                <a:latin typeface="Arial Unicode MS" panose="020B0604020202020204" pitchFamily="34" charset="-120"/>
              </a:rPr>
              <a:t> y ) {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b="1" dirty="0" smtClean="0">
                <a:solidFill>
                  <a:srgbClr val="0000CC"/>
                </a:solidFill>
                <a:latin typeface="Arial Unicode MS" panose="020B0604020202020204" pitchFamily="34" charset="-120"/>
              </a:rPr>
              <a:t>	</a:t>
            </a:r>
            <a:r>
              <a:rPr lang="en-US" altLang="zh-TW" dirty="0" err="1">
                <a:latin typeface="Arial Unicode MS" panose="020B0604020202020204" pitchFamily="34" charset="-120"/>
              </a:rPr>
              <a:t>int</a:t>
            </a:r>
            <a:r>
              <a:rPr lang="en-US" altLang="zh-TW" dirty="0">
                <a:latin typeface="Arial Unicode MS" panose="020B0604020202020204" pitchFamily="34" charset="-120"/>
              </a:rPr>
              <a:t> sum;</a:t>
            </a:r>
          </a:p>
          <a:p>
            <a:pPr algn="l" defTabSz="360363">
              <a:spcBef>
                <a:spcPts val="600"/>
              </a:spcBef>
            </a:pPr>
            <a:r>
              <a:rPr lang="en-US" altLang="zh-TW" dirty="0">
                <a:latin typeface="Arial Unicode MS" panose="020B0604020202020204" pitchFamily="34" charset="-120"/>
              </a:rPr>
              <a:t>	</a:t>
            </a:r>
            <a:r>
              <a:rPr lang="en-US" altLang="zh-TW" dirty="0" smtClean="0">
                <a:latin typeface="Arial Unicode MS" panose="020B0604020202020204" pitchFamily="34" charset="-120"/>
              </a:rPr>
              <a:t>sum = x + y;</a:t>
            </a:r>
          </a:p>
          <a:p>
            <a:pPr algn="l" defTabSz="360363">
              <a:spcBef>
                <a:spcPts val="1200"/>
              </a:spcBef>
            </a:pPr>
            <a:r>
              <a:rPr lang="en-US" altLang="zh-TW" b="1" dirty="0">
                <a:solidFill>
                  <a:srgbClr val="0000CC"/>
                </a:solidFill>
                <a:latin typeface="Arial Unicode MS" panose="020B0604020202020204" pitchFamily="34" charset="-120"/>
              </a:rPr>
              <a:t>	</a:t>
            </a:r>
            <a:r>
              <a:rPr lang="en-US" altLang="zh-TW" b="1" dirty="0" smtClean="0">
                <a:solidFill>
                  <a:srgbClr val="0000CC"/>
                </a:solidFill>
                <a:latin typeface="Arial Unicode MS" panose="020B0604020202020204" pitchFamily="34" charset="-120"/>
              </a:rPr>
              <a:t>return sum;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dirty="0">
                <a:latin typeface="Arial Unicode MS" panose="020B0604020202020204" pitchFamily="34" charset="-120"/>
              </a:rPr>
              <a:t>}</a:t>
            </a:r>
            <a:endParaRPr lang="en-US" altLang="zh-TW" dirty="0" smtClean="0">
              <a:latin typeface="Arial Unicode MS" panose="020B060402020202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 bwMode="auto">
          <a:xfrm>
            <a:off x="4777381" y="4773416"/>
            <a:ext cx="698340" cy="42013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2000" dirty="0" smtClean="0">
                <a:solidFill>
                  <a:schemeClr val="bg2"/>
                </a:solidFill>
                <a:latin typeface="Arial" charset="0"/>
              </a:rPr>
              <a:t>12</a:t>
            </a: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686014" y="5117122"/>
            <a:ext cx="973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000" b="1" dirty="0"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</a:rPr>
              <a:t>y</a:t>
            </a:r>
            <a:endParaRPr lang="zh-HK" altLang="en-US" sz="2000" b="1" dirty="0">
              <a:solidFill>
                <a:schemeClr val="accent6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2" name="圓角矩形 31"/>
          <p:cNvSpPr/>
          <p:nvPr/>
        </p:nvSpPr>
        <p:spPr bwMode="auto">
          <a:xfrm>
            <a:off x="3985293" y="4773416"/>
            <a:ext cx="698340" cy="42013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2000" dirty="0" smtClean="0">
                <a:solidFill>
                  <a:schemeClr val="bg2"/>
                </a:solidFill>
                <a:latin typeface="Arial" charset="0"/>
              </a:rPr>
              <a:t>4</a:t>
            </a: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893926" y="5117122"/>
            <a:ext cx="973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000" b="1" dirty="0"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</a:rPr>
              <a:t>x</a:t>
            </a:r>
            <a:endParaRPr lang="zh-HK" altLang="en-US" sz="2000" b="1" dirty="0">
              <a:solidFill>
                <a:schemeClr val="accent6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3" name="圓角矩形 22"/>
          <p:cNvSpPr/>
          <p:nvPr/>
        </p:nvSpPr>
        <p:spPr bwMode="auto">
          <a:xfrm>
            <a:off x="3197521" y="4773416"/>
            <a:ext cx="698340" cy="42013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059832" y="5117122"/>
            <a:ext cx="973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000" b="1" dirty="0"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</a:rPr>
              <a:t>sum</a:t>
            </a:r>
            <a:endParaRPr lang="zh-HK" altLang="en-US" sz="2000" b="1" dirty="0">
              <a:solidFill>
                <a:schemeClr val="accent6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5" name="圓角矩形 24"/>
          <p:cNvSpPr/>
          <p:nvPr/>
        </p:nvSpPr>
        <p:spPr bwMode="auto">
          <a:xfrm>
            <a:off x="3197521" y="4773416"/>
            <a:ext cx="698340" cy="42013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16</a:t>
            </a: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117401" y="2884739"/>
            <a:ext cx="2160240" cy="360000"/>
          </a:xfrm>
          <a:prstGeom prst="rect">
            <a:avLst/>
          </a:prstGeom>
          <a:solidFill>
            <a:srgbClr val="99FF99"/>
          </a:solidFill>
          <a:ln w="9525">
            <a:solidFill>
              <a:srgbClr val="006600"/>
            </a:solidFill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HK" sz="2000" dirty="0" err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showSum</a:t>
            </a:r>
            <a:r>
              <a:rPr lang="en-US" altLang="zh-HK" sz="2000" dirty="0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(4, 12);</a:t>
            </a:r>
            <a:endParaRPr lang="zh-HK" altLang="en-US" sz="2000" dirty="0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7" name="圓角矩形 26"/>
          <p:cNvSpPr/>
          <p:nvPr/>
        </p:nvSpPr>
        <p:spPr bwMode="auto">
          <a:xfrm>
            <a:off x="4990323" y="2435758"/>
            <a:ext cx="542593" cy="37521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298933" y="2444879"/>
            <a:ext cx="70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HK" sz="1800" b="1" dirty="0"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</a:rPr>
              <a:t>sum</a:t>
            </a:r>
            <a:endParaRPr lang="zh-HK" altLang="en-US" sz="1800" b="1" dirty="0">
              <a:solidFill>
                <a:schemeClr val="accent6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9" name="圓角矩形 28"/>
          <p:cNvSpPr/>
          <p:nvPr/>
        </p:nvSpPr>
        <p:spPr bwMode="auto">
          <a:xfrm>
            <a:off x="4990323" y="2435758"/>
            <a:ext cx="542593" cy="37521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16</a:t>
            </a: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4298746" y="2902969"/>
            <a:ext cx="1281367" cy="1223093"/>
            <a:chOff x="4298746" y="2902969"/>
            <a:chExt cx="1281367" cy="1223093"/>
          </a:xfrm>
        </p:grpSpPr>
        <p:sp>
          <p:nvSpPr>
            <p:cNvPr id="14" name="上彎箭號 13"/>
            <p:cNvSpPr/>
            <p:nvPr/>
          </p:nvSpPr>
          <p:spPr bwMode="auto">
            <a:xfrm rot="16200000">
              <a:off x="4327883" y="2873832"/>
              <a:ext cx="1223093" cy="1281367"/>
            </a:xfrm>
            <a:prstGeom prst="bentUpArrow">
              <a:avLst>
                <a:gd name="adj1" fmla="val 20423"/>
                <a:gd name="adj2" fmla="val 17566"/>
                <a:gd name="adj3" fmla="val 25336"/>
              </a:avLst>
            </a:prstGeom>
            <a:solidFill>
              <a:srgbClr val="99FF99"/>
            </a:solidFill>
            <a:ln w="9525">
              <a:solidFill>
                <a:srgbClr val="006600"/>
              </a:solidFill>
              <a:headEnd type="none" w="lg" len="lg"/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HK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572298" y="2960095"/>
              <a:ext cx="348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HK" sz="1400" b="1" dirty="0" smtClean="0">
                  <a:solidFill>
                    <a:srgbClr val="006600"/>
                  </a:solidFill>
                  <a:latin typeface="Arial Narrow" pitchFamily="34" charset="0"/>
                </a:rPr>
                <a:t>16</a:t>
              </a:r>
              <a:endParaRPr lang="zh-HK" altLang="en-US" sz="1400" b="1" dirty="0" smtClean="0">
                <a:solidFill>
                  <a:srgbClr val="00660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1403648" y="2326122"/>
            <a:ext cx="1224136" cy="1153695"/>
            <a:chOff x="1403648" y="2326122"/>
            <a:chExt cx="1224136" cy="1153695"/>
          </a:xfrm>
        </p:grpSpPr>
        <p:sp>
          <p:nvSpPr>
            <p:cNvPr id="10" name="圓形箭號 9"/>
            <p:cNvSpPr/>
            <p:nvPr/>
          </p:nvSpPr>
          <p:spPr bwMode="auto">
            <a:xfrm flipH="1">
              <a:off x="1403648" y="2326122"/>
              <a:ext cx="1224136" cy="1153695"/>
            </a:xfrm>
            <a:prstGeom prst="circularArrow">
              <a:avLst>
                <a:gd name="adj1" fmla="val 16053"/>
                <a:gd name="adj2" fmla="val 1750876"/>
                <a:gd name="adj3" fmla="val 20195346"/>
                <a:gd name="adj4" fmla="val 10718606"/>
                <a:gd name="adj5" fmla="val 18320"/>
              </a:avLst>
            </a:prstGeom>
            <a:solidFill>
              <a:srgbClr val="99FF99"/>
            </a:solidFill>
            <a:ln w="9525">
              <a:solidFill>
                <a:srgbClr val="006600"/>
              </a:solidFill>
              <a:headEnd type="none" w="lg" len="lg"/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1507400" y="2568984"/>
              <a:ext cx="325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HK" sz="1200" b="1" dirty="0" smtClean="0">
                  <a:solidFill>
                    <a:srgbClr val="006600"/>
                  </a:solidFill>
                  <a:latin typeface="Arial Narrow" pitchFamily="34" charset="0"/>
                </a:rPr>
                <a:t>16</a:t>
              </a:r>
              <a:endParaRPr lang="zh-HK" altLang="en-US" sz="1200" b="1" dirty="0" smtClean="0">
                <a:solidFill>
                  <a:srgbClr val="006600"/>
                </a:solidFill>
                <a:latin typeface="Arial Narrow" pitchFamily="34" charset="0"/>
              </a:endParaRPr>
            </a:p>
          </p:txBody>
        </p:sp>
      </p:grpSp>
      <p:sp>
        <p:nvSpPr>
          <p:cNvPr id="37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685800" cy="304800"/>
          </a:xfrm>
        </p:spPr>
        <p:txBody>
          <a:bodyPr/>
          <a:lstStyle/>
          <a:p>
            <a:fld id="{868F94EC-11C1-42CB-9295-13A06D773171}" type="slidenum">
              <a:rPr lang="en-US" altLang="zh-TW" smtClean="0"/>
              <a:pPr/>
              <a:t>15</a:t>
            </a:fld>
            <a:endParaRPr lang="en-US" altLang="zh-TW"/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5276056" y="5469031"/>
            <a:ext cx="3730219" cy="1200329"/>
          </a:xfrm>
          <a:prstGeom prst="rect">
            <a:avLst/>
          </a:prstGeom>
          <a:ln>
            <a:headEnd/>
            <a:tailEnd/>
          </a:ln>
          <a:effectLst>
            <a:outerShdw blurRad="40000" dist="20000" dir="8100000" sx="104000" sy="104000" rotWithShape="0">
              <a:schemeClr val="accent6">
                <a:lumMod val="75000"/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800" ker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marL="180975" indent="-18097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Note that variable </a:t>
            </a:r>
            <a:r>
              <a:rPr lang="en-US" altLang="zh-TW" dirty="0" smtClean="0">
                <a:latin typeface="Courier" pitchFamily="49" charset="0"/>
              </a:rPr>
              <a:t>sum</a:t>
            </a:r>
            <a:r>
              <a:rPr lang="en-US" altLang="zh-TW" dirty="0" smtClean="0"/>
              <a:t> in </a:t>
            </a:r>
            <a:r>
              <a:rPr lang="en-US" altLang="zh-TW" dirty="0">
                <a:latin typeface="Courier" pitchFamily="49" charset="0"/>
              </a:rPr>
              <a:t>main() </a:t>
            </a:r>
            <a:r>
              <a:rPr lang="en-US" altLang="zh-TW" dirty="0" smtClean="0"/>
              <a:t>and the local variable </a:t>
            </a:r>
            <a:r>
              <a:rPr lang="en-US" altLang="zh-TW" dirty="0">
                <a:latin typeface="Courier" pitchFamily="49" charset="0"/>
              </a:rPr>
              <a:t>sum</a:t>
            </a:r>
            <a:r>
              <a:rPr lang="en-US" altLang="zh-TW" dirty="0" smtClean="0"/>
              <a:t> in method </a:t>
            </a:r>
            <a:r>
              <a:rPr lang="en-US" altLang="zh-TW" dirty="0" err="1">
                <a:latin typeface="Courier" pitchFamily="49" charset="0"/>
              </a:rPr>
              <a:t>showSum</a:t>
            </a:r>
            <a:r>
              <a:rPr lang="en-US" altLang="zh-TW" dirty="0">
                <a:latin typeface="Courier" pitchFamily="49" charset="0"/>
              </a:rPr>
              <a:t>() </a:t>
            </a:r>
            <a:r>
              <a:rPr lang="en-US" altLang="zh-TW" dirty="0" smtClean="0"/>
              <a:t>are two different variables.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45923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32" grpId="0" animBg="1"/>
      <p:bldP spid="33" grpId="0"/>
      <p:bldP spid="23" grpId="0" animBg="1"/>
      <p:bldP spid="24" grpId="0"/>
      <p:bldP spid="25" grpId="0" animBg="1"/>
      <p:bldP spid="9" grpId="0" animBg="1"/>
      <p:bldP spid="29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The </a:t>
            </a:r>
            <a:r>
              <a:rPr lang="en-US" altLang="zh-HK" dirty="0" smtClean="0">
                <a:latin typeface="Courier" pitchFamily="49" charset="0"/>
              </a:rPr>
              <a:t>return</a:t>
            </a:r>
            <a:r>
              <a:rPr lang="en-US" altLang="zh-HK" dirty="0" smtClean="0"/>
              <a:t> statement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600" y="1752600"/>
            <a:ext cx="7128792" cy="802472"/>
          </a:xfrm>
        </p:spPr>
        <p:txBody>
          <a:bodyPr/>
          <a:lstStyle/>
          <a:p>
            <a:r>
              <a:rPr lang="en-US" altLang="zh-HK" dirty="0" smtClean="0"/>
              <a:t>The </a:t>
            </a:r>
            <a:r>
              <a:rPr lang="en-US" altLang="zh-HK" dirty="0" smtClean="0">
                <a:latin typeface="Courier" pitchFamily="49" charset="0"/>
              </a:rPr>
              <a:t>return</a:t>
            </a:r>
            <a:r>
              <a:rPr lang="en-US" altLang="zh-HK" dirty="0" smtClean="0"/>
              <a:t> statement causes a method to terminate and execution returns to the caller. 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16</a:t>
            </a:fld>
            <a:endParaRPr lang="en-US" altLang="zh-TW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 bwMode="auto">
          <a:xfrm>
            <a:off x="971600" y="3998416"/>
            <a:ext cx="5688632" cy="238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bg1"/>
              </a:buClr>
              <a:buSzPct val="140000"/>
              <a:buFontTx/>
              <a:buBlip>
                <a:blip r:embed="rId2"/>
              </a:buBlip>
              <a:defRPr sz="2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085850" indent="-2286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bg1"/>
              </a:buClr>
              <a:buChar char="•"/>
              <a:defRPr sz="18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42875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177165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Char char="•"/>
              <a:defRPr sz="14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342000" indent="-342000"/>
            <a:r>
              <a:rPr lang="en-US" altLang="zh-HK" dirty="0">
                <a:solidFill>
                  <a:srgbClr val="7030A0"/>
                </a:solidFill>
              </a:rPr>
              <a:t>Second form: </a:t>
            </a:r>
            <a:r>
              <a:rPr lang="en-US" altLang="zh-HK" dirty="0">
                <a:latin typeface="Courier" pitchFamily="49" charset="0"/>
              </a:rPr>
              <a:t>return expression;</a:t>
            </a:r>
          </a:p>
          <a:p>
            <a:pPr marL="542925" lvl="1" indent="-180975">
              <a:spcBef>
                <a:spcPts val="600"/>
              </a:spcBef>
            </a:pPr>
            <a:r>
              <a:rPr lang="en-US" altLang="zh-HK" kern="0" dirty="0" smtClean="0">
                <a:solidFill>
                  <a:srgbClr val="7030A0"/>
                </a:solidFill>
              </a:rPr>
              <a:t>Used when a method returns the expression value to the caller. </a:t>
            </a:r>
          </a:p>
          <a:p>
            <a:pPr marL="542925" lvl="1" indent="-180975"/>
            <a:r>
              <a:rPr lang="en-US" altLang="zh-HK" kern="0" dirty="0" smtClean="0">
                <a:solidFill>
                  <a:srgbClr val="7030A0"/>
                </a:solidFill>
              </a:rPr>
              <a:t>The method type must be the same as the data type of </a:t>
            </a:r>
            <a:r>
              <a:rPr lang="en-US" altLang="zh-HK" sz="2200" kern="0" dirty="0" smtClean="0">
                <a:latin typeface="Courier" pitchFamily="49" charset="0"/>
                <a:ea typeface="+mn-ea"/>
              </a:rPr>
              <a:t>expression</a:t>
            </a:r>
            <a:r>
              <a:rPr lang="en-US" altLang="zh-HK" kern="0" dirty="0" smtClean="0"/>
              <a:t> </a:t>
            </a:r>
            <a:r>
              <a:rPr lang="en-US" altLang="zh-HK" kern="0" dirty="0" smtClean="0">
                <a:solidFill>
                  <a:srgbClr val="7030A0"/>
                </a:solidFill>
              </a:rPr>
              <a:t>(and must not be </a:t>
            </a:r>
            <a:r>
              <a:rPr lang="en-US" altLang="zh-HK" sz="2200" kern="0" dirty="0" smtClean="0">
                <a:latin typeface="Courier" pitchFamily="49" charset="0"/>
                <a:ea typeface="+mn-ea"/>
              </a:rPr>
              <a:t>void</a:t>
            </a:r>
            <a:r>
              <a:rPr lang="en-US" altLang="zh-HK" kern="0" dirty="0" smtClean="0">
                <a:solidFill>
                  <a:srgbClr val="7030A0"/>
                </a:solidFill>
              </a:rPr>
              <a:t>). </a:t>
            </a:r>
          </a:p>
          <a:p>
            <a:pPr lvl="1"/>
            <a:endParaRPr lang="zh-HK" altLang="en-US" kern="0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657" y="2555072"/>
            <a:ext cx="2814045" cy="152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657" y="4531840"/>
            <a:ext cx="2814044" cy="1273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內容版面配置區 2"/>
          <p:cNvSpPr txBox="1">
            <a:spLocks/>
          </p:cNvSpPr>
          <p:nvPr/>
        </p:nvSpPr>
        <p:spPr bwMode="auto">
          <a:xfrm>
            <a:off x="971600" y="2616696"/>
            <a:ext cx="7128792" cy="1316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bg1"/>
              </a:buClr>
              <a:buSzPct val="140000"/>
              <a:buFontTx/>
              <a:buBlip>
                <a:blip r:embed="rId2"/>
              </a:buBlip>
              <a:defRPr sz="2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bg1"/>
              </a:buClr>
              <a:buChar char="•"/>
              <a:defRPr sz="20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085850" indent="-2286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bg1"/>
              </a:buClr>
              <a:buChar char="•"/>
              <a:defRPr sz="18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42875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177165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Char char="•"/>
              <a:defRPr sz="14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altLang="zh-HK" kern="0" dirty="0" smtClean="0">
                <a:solidFill>
                  <a:srgbClr val="006600"/>
                </a:solidFill>
              </a:rPr>
              <a:t>First form: </a:t>
            </a:r>
            <a:r>
              <a:rPr lang="en-US" altLang="zh-HK" kern="0" dirty="0" smtClean="0">
                <a:latin typeface="Courier" pitchFamily="49" charset="0"/>
              </a:rPr>
              <a:t>return;</a:t>
            </a:r>
          </a:p>
          <a:p>
            <a:pPr marL="542925" lvl="1" indent="-180975">
              <a:spcBef>
                <a:spcPts val="600"/>
              </a:spcBef>
            </a:pPr>
            <a:r>
              <a:rPr lang="en-US" altLang="zh-HK" kern="0" dirty="0" smtClean="0">
                <a:solidFill>
                  <a:srgbClr val="006600"/>
                </a:solidFill>
              </a:rPr>
              <a:t>Used when a method produces no value.</a:t>
            </a:r>
          </a:p>
          <a:p>
            <a:pPr marL="542925" lvl="1" indent="-180975"/>
            <a:r>
              <a:rPr lang="en-US" altLang="zh-HK" kern="0" dirty="0" smtClean="0">
                <a:solidFill>
                  <a:srgbClr val="006600"/>
                </a:solidFill>
              </a:rPr>
              <a:t>The method type must therefore be </a:t>
            </a:r>
            <a:r>
              <a:rPr lang="en-US" altLang="zh-HK" sz="2200" kern="0" dirty="0" smtClean="0">
                <a:latin typeface="Courier" pitchFamily="49" charset="0"/>
                <a:ea typeface="+mn-ea"/>
              </a:rPr>
              <a:t>void</a:t>
            </a:r>
            <a:r>
              <a:rPr lang="en-US" altLang="zh-HK" kern="0" dirty="0" smtClean="0">
                <a:solidFill>
                  <a:srgbClr val="0066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1906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Exercises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17</a:t>
            </a:fld>
            <a:endParaRPr lang="en-US" altLang="zh-TW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987186" y="1701004"/>
            <a:ext cx="3944854" cy="1077218"/>
          </a:xfrm>
          <a:prstGeom prst="rect">
            <a:avLst/>
          </a:prstGeom>
          <a:solidFill>
            <a:srgbClr val="CCFFFF"/>
          </a:solidFill>
          <a:ln w="25400" algn="ctr">
            <a:solidFill>
              <a:srgbClr val="0000CC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F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 defTabSz="360363"/>
            <a:r>
              <a:rPr lang="en-US" altLang="zh-TW" sz="1600" dirty="0" smtClean="0">
                <a:latin typeface="Courier" pitchFamily="49" charset="0"/>
              </a:rPr>
              <a:t>public static void </a:t>
            </a:r>
            <a:r>
              <a:rPr lang="en-US" altLang="zh-TW" sz="1600" dirty="0" err="1" smtClean="0">
                <a:latin typeface="Courier" pitchFamily="49" charset="0"/>
              </a:rPr>
              <a:t>myMethod</a:t>
            </a:r>
            <a:r>
              <a:rPr lang="en-US" altLang="zh-TW" sz="1600" dirty="0" smtClean="0">
                <a:latin typeface="Courier" pitchFamily="49" charset="0"/>
              </a:rPr>
              <a:t>() {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 smtClean="0">
                <a:latin typeface="Courier" pitchFamily="49" charset="0"/>
              </a:rPr>
              <a:t>	…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 smtClean="0">
                <a:latin typeface="Courier" pitchFamily="49" charset="0"/>
              </a:rPr>
              <a:t>}</a:t>
            </a:r>
            <a:endParaRPr lang="en-US" altLang="zh-TW" sz="1600" dirty="0">
              <a:latin typeface="Courier" pitchFamily="49" charset="0"/>
            </a:endParaRPr>
          </a:p>
        </p:txBody>
      </p:sp>
      <p:pic>
        <p:nvPicPr>
          <p:cNvPr id="11270" name="Picture 6" descr="C:\Users\sm-lau\Pictures\新圖片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7021" y1="68085" x2="17021" y2="68085"/>
                        <a14:foregroundMark x1="25106" y1="67660" x2="25106" y2="67660"/>
                        <a14:foregroundMark x1="49362" y1="42128" x2="49362" y2="42128"/>
                        <a14:foregroundMark x1="48511" y1="67660" x2="48511" y2="67660"/>
                        <a14:foregroundMark x1="39574" y1="68511" x2="39574" y2="68511"/>
                        <a14:foregroundMark x1="37021" y1="60000" x2="37021" y2="60000"/>
                        <a14:foregroundMark x1="32766" y1="68511" x2="32766" y2="68511"/>
                        <a14:foregroundMark x1="21277" y1="50213" x2="21277" y2="50213"/>
                        <a14:foregroundMark x1="44681" y1="64255" x2="44681" y2="64255"/>
                        <a14:foregroundMark x1="12766" y1="42128" x2="12766" y2="42128"/>
                        <a14:foregroundMark x1="58723" y1="67234" x2="58723" y2="67234"/>
                        <a14:foregroundMark x1="63830" y1="60426" x2="63830" y2="60426"/>
                        <a14:foregroundMark x1="63404" y1="58723" x2="63404" y2="58723"/>
                        <a14:foregroundMark x1="62128" y1="56170" x2="62128" y2="56170"/>
                        <a14:foregroundMark x1="64681" y1="62979" x2="64681" y2="62979"/>
                        <a14:foregroundMark x1="66383" y1="67234" x2="66383" y2="67234"/>
                        <a14:foregroundMark x1="76170" y1="68511" x2="76170" y2="68511"/>
                        <a14:foregroundMark x1="77872" y1="68085" x2="77872" y2="68085"/>
                        <a14:foregroundMark x1="78723" y1="42128" x2="78723" y2="42128"/>
                        <a14:foregroundMark x1="85106" y1="68085" x2="85106" y2="68085"/>
                        <a14:backgroundMark x1="94468" y1="8511" x2="94468" y2="8511"/>
                        <a14:backgroundMark x1="94468" y1="13617" x2="94468" y2="13617"/>
                        <a14:backgroundMark x1="98298" y1="27234" x2="98298" y2="27234"/>
                        <a14:backgroundMark x1="84255" y1="8936" x2="84255" y2="8936"/>
                        <a14:backgroundMark x1="14894" y1="5957" x2="14894" y2="5957"/>
                        <a14:backgroundMark x1="8936" y1="11489" x2="8936" y2="11489"/>
                        <a14:backgroundMark x1="16170" y1="6383" x2="16170" y2="6383"/>
                        <a14:backgroundMark x1="8085" y1="88936" x2="8085" y2="88936"/>
                        <a14:backgroundMark x1="73191" y1="97872" x2="73191" y2="97872"/>
                        <a14:backgroundMark x1="86383" y1="94043" x2="87234" y2="93617"/>
                        <a14:backgroundMark x1="94894" y1="83404" x2="95745" y2="80426"/>
                        <a14:backgroundMark x1="97021" y1="73191" x2="97021" y2="731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16" y="1823723"/>
            <a:ext cx="831780" cy="83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1" name="Picture 7" descr="C:\Users\sm-lau\Pictures\新圖片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5957" y1="53617" x2="5957" y2="53617"/>
                        <a14:foregroundMark x1="8511" y1="67234" x2="8511" y2="67234"/>
                        <a14:foregroundMark x1="14468" y1="78723" x2="14468" y2="78723"/>
                        <a14:foregroundMark x1="24255" y1="87234" x2="24255" y2="87234"/>
                        <a14:foregroundMark x1="31064" y1="91489" x2="31064" y2="91489"/>
                        <a14:foregroundMark x1="39574" y1="94468" x2="39574" y2="94468"/>
                        <a14:foregroundMark x1="52766" y1="95319" x2="52766" y2="95319"/>
                        <a14:foregroundMark x1="63830" y1="94894" x2="63830" y2="94894"/>
                        <a14:foregroundMark x1="56596" y1="94043" x2="56596" y2="94043"/>
                        <a14:foregroundMark x1="66383" y1="91489" x2="66383" y2="91489"/>
                        <a14:foregroundMark x1="70213" y1="90638" x2="70213" y2="90638"/>
                        <a14:foregroundMark x1="76596" y1="87660" x2="76596" y2="87660"/>
                        <a14:foregroundMark x1="80426" y1="84681" x2="80426" y2="84681"/>
                        <a14:foregroundMark x1="85957" y1="78723" x2="85957" y2="78723"/>
                        <a14:foregroundMark x1="90213" y1="72340" x2="90213" y2="72340"/>
                        <a14:foregroundMark x1="92766" y1="66383" x2="92766" y2="66383"/>
                        <a14:foregroundMark x1="94468" y1="59149" x2="94468" y2="59149"/>
                        <a14:foregroundMark x1="95319" y1="51064" x2="95319" y2="51064"/>
                        <a14:foregroundMark x1="96170" y1="44681" x2="96170" y2="44681"/>
                        <a14:foregroundMark x1="94043" y1="38298" x2="94043" y2="38298"/>
                        <a14:foregroundMark x1="91915" y1="32766" x2="91915" y2="32766"/>
                        <a14:backgroundMark x1="4681" y1="11915" x2="4681" y2="11915"/>
                        <a14:backgroundMark x1="12766" y1="5957" x2="12766" y2="5957"/>
                        <a14:backgroundMark x1="92340" y1="4255" x2="92340" y2="4255"/>
                        <a14:backgroundMark x1="92766" y1="9787" x2="92766" y2="9787"/>
                        <a14:backgroundMark x1="86383" y1="8085" x2="86383" y2="8085"/>
                        <a14:backgroundMark x1="93191" y1="20851" x2="93191" y2="20851"/>
                        <a14:backgroundMark x1="98723" y1="80000" x2="98723" y2="80000"/>
                        <a14:backgroundMark x1="90213" y1="90213" x2="90213" y2="90213"/>
                        <a14:backgroundMark x1="78298" y1="95319" x2="78298" y2="95319"/>
                        <a14:backgroundMark x1="88085" y1="95745" x2="88085" y2="95745"/>
                        <a14:backgroundMark x1="17447" y1="96170" x2="17447" y2="96170"/>
                        <a14:backgroundMark x1="11489" y1="88936" x2="11489" y2="88936"/>
                        <a14:backgroundMark x1="9787" y1="84681" x2="9787" y2="84681"/>
                        <a14:backgroundMark x1="8085" y1="77447" x2="8085" y2="77447"/>
                        <a14:backgroundMark x1="5532" y1="86383" x2="5532" y2="86383"/>
                        <a14:backgroundMark x1="7234" y1="93617" x2="7234" y2="93617"/>
                        <a14:backgroundMark x1="2979" y1="23830" x2="2979" y2="23830"/>
                        <a14:backgroundMark x1="8936" y1="18723" x2="8936" y2="18723"/>
                        <a14:backgroundMark x1="19149" y1="10213" x2="19149" y2="10213"/>
                        <a14:backgroundMark x1="14043" y1="10213" x2="14043" y2="10213"/>
                        <a14:backgroundMark x1="14043" y1="10213" x2="14043" y2="10213"/>
                        <a14:backgroundMark x1="36170" y1="2979" x2="36170" y2="2979"/>
                        <a14:backgroundMark x1="24681" y1="2553" x2="24681" y2="2553"/>
                        <a14:backgroundMark x1="9787" y1="3830" x2="9787" y2="38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156" y="1823723"/>
            <a:ext cx="831780" cy="83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987186" y="2979489"/>
            <a:ext cx="3944854" cy="1323439"/>
          </a:xfrm>
          <a:prstGeom prst="rect">
            <a:avLst/>
          </a:prstGeom>
          <a:solidFill>
            <a:srgbClr val="CCFFFF"/>
          </a:solidFill>
          <a:ln w="25400" algn="ctr">
            <a:solidFill>
              <a:srgbClr val="0000CC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F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 defTabSz="360363"/>
            <a:r>
              <a:rPr lang="en-US" altLang="zh-TW" sz="1600" dirty="0" smtClean="0">
                <a:latin typeface="Courier" pitchFamily="49" charset="0"/>
              </a:rPr>
              <a:t>public static void </a:t>
            </a:r>
            <a:r>
              <a:rPr lang="en-US" altLang="zh-TW" sz="1600" dirty="0" err="1" smtClean="0">
                <a:latin typeface="Courier" pitchFamily="49" charset="0"/>
              </a:rPr>
              <a:t>myMethod</a:t>
            </a:r>
            <a:r>
              <a:rPr lang="en-US" altLang="zh-TW" sz="1600" dirty="0" smtClean="0">
                <a:latin typeface="Courier" pitchFamily="49" charset="0"/>
              </a:rPr>
              <a:t>() {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 smtClean="0">
                <a:latin typeface="Courier" pitchFamily="49" charset="0"/>
              </a:rPr>
              <a:t>	…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>
                <a:latin typeface="Courier" pitchFamily="49" charset="0"/>
              </a:rPr>
              <a:t>	</a:t>
            </a:r>
            <a:r>
              <a:rPr lang="en-US" altLang="zh-TW" sz="1600" dirty="0" smtClean="0">
                <a:latin typeface="Courier" pitchFamily="49" charset="0"/>
              </a:rPr>
              <a:t>return;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 smtClean="0">
                <a:latin typeface="Courier" pitchFamily="49" charset="0"/>
              </a:rPr>
              <a:t>}</a:t>
            </a:r>
            <a:endParaRPr lang="en-US" altLang="zh-TW" sz="1600" dirty="0">
              <a:latin typeface="Courier" pitchFamily="49" charset="0"/>
            </a:endParaRPr>
          </a:p>
        </p:txBody>
      </p:sp>
      <p:pic>
        <p:nvPicPr>
          <p:cNvPr id="14" name="Picture 6" descr="C:\Users\sm-lau\Pictures\新圖片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7021" y1="68085" x2="17021" y2="68085"/>
                        <a14:foregroundMark x1="25106" y1="67660" x2="25106" y2="67660"/>
                        <a14:foregroundMark x1="49362" y1="42128" x2="49362" y2="42128"/>
                        <a14:foregroundMark x1="48511" y1="67660" x2="48511" y2="67660"/>
                        <a14:foregroundMark x1="39574" y1="68511" x2="39574" y2="68511"/>
                        <a14:foregroundMark x1="37021" y1="60000" x2="37021" y2="60000"/>
                        <a14:foregroundMark x1="32766" y1="68511" x2="32766" y2="68511"/>
                        <a14:foregroundMark x1="21277" y1="50213" x2="21277" y2="50213"/>
                        <a14:foregroundMark x1="44681" y1="64255" x2="44681" y2="64255"/>
                        <a14:foregroundMark x1="12766" y1="42128" x2="12766" y2="42128"/>
                        <a14:foregroundMark x1="58723" y1="67234" x2="58723" y2="67234"/>
                        <a14:foregroundMark x1="63830" y1="60426" x2="63830" y2="60426"/>
                        <a14:foregroundMark x1="63404" y1="58723" x2="63404" y2="58723"/>
                        <a14:foregroundMark x1="62128" y1="56170" x2="62128" y2="56170"/>
                        <a14:foregroundMark x1="64681" y1="62979" x2="64681" y2="62979"/>
                        <a14:foregroundMark x1="66383" y1="67234" x2="66383" y2="67234"/>
                        <a14:foregroundMark x1="76170" y1="68511" x2="76170" y2="68511"/>
                        <a14:foregroundMark x1="77872" y1="68085" x2="77872" y2="68085"/>
                        <a14:foregroundMark x1="78723" y1="42128" x2="78723" y2="42128"/>
                        <a14:foregroundMark x1="85106" y1="68085" x2="85106" y2="68085"/>
                        <a14:backgroundMark x1="94468" y1="8511" x2="94468" y2="8511"/>
                        <a14:backgroundMark x1="94468" y1="13617" x2="94468" y2="13617"/>
                        <a14:backgroundMark x1="98298" y1="27234" x2="98298" y2="27234"/>
                        <a14:backgroundMark x1="84255" y1="8936" x2="84255" y2="8936"/>
                        <a14:backgroundMark x1="14894" y1="5957" x2="14894" y2="5957"/>
                        <a14:backgroundMark x1="8936" y1="11489" x2="8936" y2="11489"/>
                        <a14:backgroundMark x1="16170" y1="6383" x2="16170" y2="6383"/>
                        <a14:backgroundMark x1="8085" y1="88936" x2="8085" y2="88936"/>
                        <a14:backgroundMark x1="73191" y1="97872" x2="73191" y2="97872"/>
                        <a14:backgroundMark x1="86383" y1="94043" x2="87234" y2="93617"/>
                        <a14:backgroundMark x1="94894" y1="83404" x2="95745" y2="80426"/>
                        <a14:backgroundMark x1="97021" y1="73191" x2="97021" y2="731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16" y="3225318"/>
            <a:ext cx="831780" cy="83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sm-lau\Pictures\新圖片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5957" y1="53617" x2="5957" y2="53617"/>
                        <a14:foregroundMark x1="8511" y1="67234" x2="8511" y2="67234"/>
                        <a14:foregroundMark x1="14468" y1="78723" x2="14468" y2="78723"/>
                        <a14:foregroundMark x1="24255" y1="87234" x2="24255" y2="87234"/>
                        <a14:foregroundMark x1="31064" y1="91489" x2="31064" y2="91489"/>
                        <a14:foregroundMark x1="39574" y1="94468" x2="39574" y2="94468"/>
                        <a14:foregroundMark x1="52766" y1="95319" x2="52766" y2="95319"/>
                        <a14:foregroundMark x1="63830" y1="94894" x2="63830" y2="94894"/>
                        <a14:foregroundMark x1="56596" y1="94043" x2="56596" y2="94043"/>
                        <a14:foregroundMark x1="66383" y1="91489" x2="66383" y2="91489"/>
                        <a14:foregroundMark x1="70213" y1="90638" x2="70213" y2="90638"/>
                        <a14:foregroundMark x1="76596" y1="87660" x2="76596" y2="87660"/>
                        <a14:foregroundMark x1="80426" y1="84681" x2="80426" y2="84681"/>
                        <a14:foregroundMark x1="85957" y1="78723" x2="85957" y2="78723"/>
                        <a14:foregroundMark x1="90213" y1="72340" x2="90213" y2="72340"/>
                        <a14:foregroundMark x1="92766" y1="66383" x2="92766" y2="66383"/>
                        <a14:foregroundMark x1="94468" y1="59149" x2="94468" y2="59149"/>
                        <a14:foregroundMark x1="95319" y1="51064" x2="95319" y2="51064"/>
                        <a14:foregroundMark x1="96170" y1="44681" x2="96170" y2="44681"/>
                        <a14:foregroundMark x1="94043" y1="38298" x2="94043" y2="38298"/>
                        <a14:foregroundMark x1="91915" y1="32766" x2="91915" y2="32766"/>
                        <a14:backgroundMark x1="4681" y1="11915" x2="4681" y2="11915"/>
                        <a14:backgroundMark x1="12766" y1="5957" x2="12766" y2="5957"/>
                        <a14:backgroundMark x1="92340" y1="4255" x2="92340" y2="4255"/>
                        <a14:backgroundMark x1="92766" y1="9787" x2="92766" y2="9787"/>
                        <a14:backgroundMark x1="86383" y1="8085" x2="86383" y2="8085"/>
                        <a14:backgroundMark x1="93191" y1="20851" x2="93191" y2="20851"/>
                        <a14:backgroundMark x1="98723" y1="80000" x2="98723" y2="80000"/>
                        <a14:backgroundMark x1="90213" y1="90213" x2="90213" y2="90213"/>
                        <a14:backgroundMark x1="78298" y1="95319" x2="78298" y2="95319"/>
                        <a14:backgroundMark x1="88085" y1="95745" x2="88085" y2="95745"/>
                        <a14:backgroundMark x1="17447" y1="96170" x2="17447" y2="96170"/>
                        <a14:backgroundMark x1="11489" y1="88936" x2="11489" y2="88936"/>
                        <a14:backgroundMark x1="9787" y1="84681" x2="9787" y2="84681"/>
                        <a14:backgroundMark x1="8085" y1="77447" x2="8085" y2="77447"/>
                        <a14:backgroundMark x1="5532" y1="86383" x2="5532" y2="86383"/>
                        <a14:backgroundMark x1="7234" y1="93617" x2="7234" y2="93617"/>
                        <a14:backgroundMark x1="2979" y1="23830" x2="2979" y2="23830"/>
                        <a14:backgroundMark x1="8936" y1="18723" x2="8936" y2="18723"/>
                        <a14:backgroundMark x1="19149" y1="10213" x2="19149" y2="10213"/>
                        <a14:backgroundMark x1="14043" y1="10213" x2="14043" y2="10213"/>
                        <a14:backgroundMark x1="14043" y1="10213" x2="14043" y2="10213"/>
                        <a14:backgroundMark x1="36170" y1="2979" x2="36170" y2="2979"/>
                        <a14:backgroundMark x1="24681" y1="2553" x2="24681" y2="2553"/>
                        <a14:backgroundMark x1="9787" y1="3830" x2="9787" y2="38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156" y="3225318"/>
            <a:ext cx="831780" cy="83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987186" y="4509120"/>
            <a:ext cx="3944854" cy="1323439"/>
          </a:xfrm>
          <a:prstGeom prst="rect">
            <a:avLst/>
          </a:prstGeom>
          <a:solidFill>
            <a:srgbClr val="CCFFFF"/>
          </a:solidFill>
          <a:ln w="25400" algn="ctr">
            <a:solidFill>
              <a:srgbClr val="0000CC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F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 defTabSz="360363"/>
            <a:r>
              <a:rPr lang="en-US" altLang="zh-TW" sz="1600" dirty="0" smtClean="0">
                <a:latin typeface="Courier" pitchFamily="49" charset="0"/>
              </a:rPr>
              <a:t>public static void </a:t>
            </a:r>
            <a:r>
              <a:rPr lang="en-US" altLang="zh-TW" sz="1600" dirty="0" err="1" smtClean="0">
                <a:latin typeface="Courier" pitchFamily="49" charset="0"/>
              </a:rPr>
              <a:t>myMethod</a:t>
            </a:r>
            <a:r>
              <a:rPr lang="en-US" altLang="zh-TW" sz="1600" dirty="0" smtClean="0">
                <a:latin typeface="Courier" pitchFamily="49" charset="0"/>
              </a:rPr>
              <a:t>() {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 smtClean="0">
                <a:latin typeface="Courier" pitchFamily="49" charset="0"/>
              </a:rPr>
              <a:t>	…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>
                <a:latin typeface="Courier" pitchFamily="49" charset="0"/>
              </a:rPr>
              <a:t>	</a:t>
            </a:r>
            <a:r>
              <a:rPr lang="en-US" altLang="zh-TW" sz="1600" dirty="0" smtClean="0">
                <a:latin typeface="Courier" pitchFamily="49" charset="0"/>
              </a:rPr>
              <a:t>return x;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 smtClean="0">
                <a:latin typeface="Courier" pitchFamily="49" charset="0"/>
              </a:rPr>
              <a:t>}</a:t>
            </a:r>
            <a:endParaRPr lang="en-US" altLang="zh-TW" sz="1600" dirty="0">
              <a:latin typeface="Courier" pitchFamily="49" charset="0"/>
            </a:endParaRPr>
          </a:p>
        </p:txBody>
      </p:sp>
      <p:pic>
        <p:nvPicPr>
          <p:cNvPr id="17" name="Picture 6" descr="C:\Users\sm-lau\Pictures\新圖片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7021" y1="68085" x2="17021" y2="68085"/>
                        <a14:foregroundMark x1="25106" y1="67660" x2="25106" y2="67660"/>
                        <a14:foregroundMark x1="49362" y1="42128" x2="49362" y2="42128"/>
                        <a14:foregroundMark x1="48511" y1="67660" x2="48511" y2="67660"/>
                        <a14:foregroundMark x1="39574" y1="68511" x2="39574" y2="68511"/>
                        <a14:foregroundMark x1="37021" y1="60000" x2="37021" y2="60000"/>
                        <a14:foregroundMark x1="32766" y1="68511" x2="32766" y2="68511"/>
                        <a14:foregroundMark x1="21277" y1="50213" x2="21277" y2="50213"/>
                        <a14:foregroundMark x1="44681" y1="64255" x2="44681" y2="64255"/>
                        <a14:foregroundMark x1="12766" y1="42128" x2="12766" y2="42128"/>
                        <a14:foregroundMark x1="58723" y1="67234" x2="58723" y2="67234"/>
                        <a14:foregroundMark x1="63830" y1="60426" x2="63830" y2="60426"/>
                        <a14:foregroundMark x1="63404" y1="58723" x2="63404" y2="58723"/>
                        <a14:foregroundMark x1="62128" y1="56170" x2="62128" y2="56170"/>
                        <a14:foregroundMark x1="64681" y1="62979" x2="64681" y2="62979"/>
                        <a14:foregroundMark x1="66383" y1="67234" x2="66383" y2="67234"/>
                        <a14:foregroundMark x1="76170" y1="68511" x2="76170" y2="68511"/>
                        <a14:foregroundMark x1="77872" y1="68085" x2="77872" y2="68085"/>
                        <a14:foregroundMark x1="78723" y1="42128" x2="78723" y2="42128"/>
                        <a14:foregroundMark x1="85106" y1="68085" x2="85106" y2="68085"/>
                        <a14:backgroundMark x1="94468" y1="8511" x2="94468" y2="8511"/>
                        <a14:backgroundMark x1="94468" y1="13617" x2="94468" y2="13617"/>
                        <a14:backgroundMark x1="98298" y1="27234" x2="98298" y2="27234"/>
                        <a14:backgroundMark x1="84255" y1="8936" x2="84255" y2="8936"/>
                        <a14:backgroundMark x1="14894" y1="5957" x2="14894" y2="5957"/>
                        <a14:backgroundMark x1="8936" y1="11489" x2="8936" y2="11489"/>
                        <a14:backgroundMark x1="16170" y1="6383" x2="16170" y2="6383"/>
                        <a14:backgroundMark x1="8085" y1="88936" x2="8085" y2="88936"/>
                        <a14:backgroundMark x1="73191" y1="97872" x2="73191" y2="97872"/>
                        <a14:backgroundMark x1="86383" y1="94043" x2="87234" y2="93617"/>
                        <a14:backgroundMark x1="94894" y1="83404" x2="95745" y2="80426"/>
                        <a14:backgroundMark x1="97021" y1="73191" x2="97021" y2="731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16" y="4754949"/>
            <a:ext cx="831780" cy="83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C:\Users\sm-lau\Pictures\新圖片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5957" y1="53617" x2="5957" y2="53617"/>
                        <a14:foregroundMark x1="8511" y1="67234" x2="8511" y2="67234"/>
                        <a14:foregroundMark x1="14468" y1="78723" x2="14468" y2="78723"/>
                        <a14:foregroundMark x1="24255" y1="87234" x2="24255" y2="87234"/>
                        <a14:foregroundMark x1="31064" y1="91489" x2="31064" y2="91489"/>
                        <a14:foregroundMark x1="39574" y1="94468" x2="39574" y2="94468"/>
                        <a14:foregroundMark x1="52766" y1="95319" x2="52766" y2="95319"/>
                        <a14:foregroundMark x1="63830" y1="94894" x2="63830" y2="94894"/>
                        <a14:foregroundMark x1="56596" y1="94043" x2="56596" y2="94043"/>
                        <a14:foregroundMark x1="66383" y1="91489" x2="66383" y2="91489"/>
                        <a14:foregroundMark x1="70213" y1="90638" x2="70213" y2="90638"/>
                        <a14:foregroundMark x1="76596" y1="87660" x2="76596" y2="87660"/>
                        <a14:foregroundMark x1="80426" y1="84681" x2="80426" y2="84681"/>
                        <a14:foregroundMark x1="85957" y1="78723" x2="85957" y2="78723"/>
                        <a14:foregroundMark x1="90213" y1="72340" x2="90213" y2="72340"/>
                        <a14:foregroundMark x1="92766" y1="66383" x2="92766" y2="66383"/>
                        <a14:foregroundMark x1="94468" y1="59149" x2="94468" y2="59149"/>
                        <a14:foregroundMark x1="95319" y1="51064" x2="95319" y2="51064"/>
                        <a14:foregroundMark x1="96170" y1="44681" x2="96170" y2="44681"/>
                        <a14:foregroundMark x1="94043" y1="38298" x2="94043" y2="38298"/>
                        <a14:foregroundMark x1="91915" y1="32766" x2="91915" y2="32766"/>
                        <a14:backgroundMark x1="4681" y1="11915" x2="4681" y2="11915"/>
                        <a14:backgroundMark x1="12766" y1="5957" x2="12766" y2="5957"/>
                        <a14:backgroundMark x1="92340" y1="4255" x2="92340" y2="4255"/>
                        <a14:backgroundMark x1="92766" y1="9787" x2="92766" y2="9787"/>
                        <a14:backgroundMark x1="86383" y1="8085" x2="86383" y2="8085"/>
                        <a14:backgroundMark x1="93191" y1="20851" x2="93191" y2="20851"/>
                        <a14:backgroundMark x1="98723" y1="80000" x2="98723" y2="80000"/>
                        <a14:backgroundMark x1="90213" y1="90213" x2="90213" y2="90213"/>
                        <a14:backgroundMark x1="78298" y1="95319" x2="78298" y2="95319"/>
                        <a14:backgroundMark x1="88085" y1="95745" x2="88085" y2="95745"/>
                        <a14:backgroundMark x1="17447" y1="96170" x2="17447" y2="96170"/>
                        <a14:backgroundMark x1="11489" y1="88936" x2="11489" y2="88936"/>
                        <a14:backgroundMark x1="9787" y1="84681" x2="9787" y2="84681"/>
                        <a14:backgroundMark x1="8085" y1="77447" x2="8085" y2="77447"/>
                        <a14:backgroundMark x1="5532" y1="86383" x2="5532" y2="86383"/>
                        <a14:backgroundMark x1="7234" y1="93617" x2="7234" y2="93617"/>
                        <a14:backgroundMark x1="2979" y1="23830" x2="2979" y2="23830"/>
                        <a14:backgroundMark x1="8936" y1="18723" x2="8936" y2="18723"/>
                        <a14:backgroundMark x1="19149" y1="10213" x2="19149" y2="10213"/>
                        <a14:backgroundMark x1="14043" y1="10213" x2="14043" y2="10213"/>
                        <a14:backgroundMark x1="14043" y1="10213" x2="14043" y2="10213"/>
                        <a14:backgroundMark x1="36170" y1="2979" x2="36170" y2="2979"/>
                        <a14:backgroundMark x1="24681" y1="2553" x2="24681" y2="2553"/>
                        <a14:backgroundMark x1="9787" y1="3830" x2="9787" y2="38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156" y="4754949"/>
            <a:ext cx="831780" cy="83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9711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Exercises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18</a:t>
            </a:fld>
            <a:endParaRPr lang="en-US" altLang="zh-TW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987186" y="2996952"/>
            <a:ext cx="3944854" cy="1077218"/>
          </a:xfrm>
          <a:prstGeom prst="rect">
            <a:avLst/>
          </a:prstGeom>
          <a:solidFill>
            <a:srgbClr val="CCFFFF"/>
          </a:solidFill>
          <a:ln w="25400" algn="ctr">
            <a:solidFill>
              <a:srgbClr val="0000CC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F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 defTabSz="360363"/>
            <a:r>
              <a:rPr lang="en-US" altLang="zh-TW" sz="1600" dirty="0" smtClean="0">
                <a:latin typeface="Courier" pitchFamily="49" charset="0"/>
              </a:rPr>
              <a:t>public static </a:t>
            </a:r>
            <a:r>
              <a:rPr lang="en-US" altLang="zh-TW" sz="1600" dirty="0" err="1" smtClean="0">
                <a:latin typeface="Courier" pitchFamily="49" charset="0"/>
              </a:rPr>
              <a:t>int</a:t>
            </a:r>
            <a:r>
              <a:rPr lang="en-US" altLang="zh-TW" sz="1600" dirty="0" smtClean="0">
                <a:latin typeface="Courier" pitchFamily="49" charset="0"/>
              </a:rPr>
              <a:t> </a:t>
            </a:r>
            <a:r>
              <a:rPr lang="en-US" altLang="zh-TW" sz="1600" dirty="0" err="1" smtClean="0">
                <a:latin typeface="Courier" pitchFamily="49" charset="0"/>
              </a:rPr>
              <a:t>myMethod</a:t>
            </a:r>
            <a:r>
              <a:rPr lang="en-US" altLang="zh-TW" sz="1600" dirty="0" smtClean="0">
                <a:latin typeface="Courier" pitchFamily="49" charset="0"/>
              </a:rPr>
              <a:t>() {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 smtClean="0">
                <a:latin typeface="Courier" pitchFamily="49" charset="0"/>
              </a:rPr>
              <a:t>	…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>
                <a:latin typeface="Courier" pitchFamily="49" charset="0"/>
              </a:rPr>
              <a:t>	</a:t>
            </a:r>
            <a:r>
              <a:rPr lang="en-US" altLang="zh-TW" sz="1600" dirty="0" smtClean="0">
                <a:latin typeface="Courier" pitchFamily="49" charset="0"/>
              </a:rPr>
              <a:t>return;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 smtClean="0">
                <a:latin typeface="Courier" pitchFamily="49" charset="0"/>
              </a:rPr>
              <a:t>}</a:t>
            </a:r>
            <a:endParaRPr lang="en-US" altLang="zh-TW" sz="1600" dirty="0">
              <a:latin typeface="Courier" pitchFamily="49" charset="0"/>
            </a:endParaRPr>
          </a:p>
        </p:txBody>
      </p:sp>
      <p:pic>
        <p:nvPicPr>
          <p:cNvPr id="11270" name="Picture 6" descr="C:\Users\sm-lau\Pictures\新圖片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7021" y1="68085" x2="17021" y2="68085"/>
                        <a14:foregroundMark x1="25106" y1="67660" x2="25106" y2="67660"/>
                        <a14:foregroundMark x1="49362" y1="42128" x2="49362" y2="42128"/>
                        <a14:foregroundMark x1="48511" y1="67660" x2="48511" y2="67660"/>
                        <a14:foregroundMark x1="39574" y1="68511" x2="39574" y2="68511"/>
                        <a14:foregroundMark x1="37021" y1="60000" x2="37021" y2="60000"/>
                        <a14:foregroundMark x1="32766" y1="68511" x2="32766" y2="68511"/>
                        <a14:foregroundMark x1="21277" y1="50213" x2="21277" y2="50213"/>
                        <a14:foregroundMark x1="44681" y1="64255" x2="44681" y2="64255"/>
                        <a14:foregroundMark x1="12766" y1="42128" x2="12766" y2="42128"/>
                        <a14:foregroundMark x1="58723" y1="67234" x2="58723" y2="67234"/>
                        <a14:foregroundMark x1="63830" y1="60426" x2="63830" y2="60426"/>
                        <a14:foregroundMark x1="63404" y1="58723" x2="63404" y2="58723"/>
                        <a14:foregroundMark x1="62128" y1="56170" x2="62128" y2="56170"/>
                        <a14:foregroundMark x1="64681" y1="62979" x2="64681" y2="62979"/>
                        <a14:foregroundMark x1="66383" y1="67234" x2="66383" y2="67234"/>
                        <a14:foregroundMark x1="76170" y1="68511" x2="76170" y2="68511"/>
                        <a14:foregroundMark x1="77872" y1="68085" x2="77872" y2="68085"/>
                        <a14:foregroundMark x1="78723" y1="42128" x2="78723" y2="42128"/>
                        <a14:foregroundMark x1="85106" y1="68085" x2="85106" y2="68085"/>
                        <a14:backgroundMark x1="94468" y1="8511" x2="94468" y2="8511"/>
                        <a14:backgroundMark x1="94468" y1="13617" x2="94468" y2="13617"/>
                        <a14:backgroundMark x1="98298" y1="27234" x2="98298" y2="27234"/>
                        <a14:backgroundMark x1="84255" y1="8936" x2="84255" y2="8936"/>
                        <a14:backgroundMark x1="14894" y1="5957" x2="14894" y2="5957"/>
                        <a14:backgroundMark x1="8936" y1="11489" x2="8936" y2="11489"/>
                        <a14:backgroundMark x1="16170" y1="6383" x2="16170" y2="6383"/>
                        <a14:backgroundMark x1="8085" y1="88936" x2="8085" y2="88936"/>
                        <a14:backgroundMark x1="73191" y1="97872" x2="73191" y2="97872"/>
                        <a14:backgroundMark x1="86383" y1="94043" x2="87234" y2="93617"/>
                        <a14:backgroundMark x1="94894" y1="83404" x2="95745" y2="80426"/>
                        <a14:backgroundMark x1="97021" y1="73191" x2="97021" y2="731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16" y="3119671"/>
            <a:ext cx="831780" cy="83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1" name="Picture 7" descr="C:\Users\sm-lau\Pictures\新圖片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5957" y1="53617" x2="5957" y2="53617"/>
                        <a14:foregroundMark x1="8511" y1="67234" x2="8511" y2="67234"/>
                        <a14:foregroundMark x1="14468" y1="78723" x2="14468" y2="78723"/>
                        <a14:foregroundMark x1="24255" y1="87234" x2="24255" y2="87234"/>
                        <a14:foregroundMark x1="31064" y1="91489" x2="31064" y2="91489"/>
                        <a14:foregroundMark x1="39574" y1="94468" x2="39574" y2="94468"/>
                        <a14:foregroundMark x1="52766" y1="95319" x2="52766" y2="95319"/>
                        <a14:foregroundMark x1="63830" y1="94894" x2="63830" y2="94894"/>
                        <a14:foregroundMark x1="56596" y1="94043" x2="56596" y2="94043"/>
                        <a14:foregroundMark x1="66383" y1="91489" x2="66383" y2="91489"/>
                        <a14:foregroundMark x1="70213" y1="90638" x2="70213" y2="90638"/>
                        <a14:foregroundMark x1="76596" y1="87660" x2="76596" y2="87660"/>
                        <a14:foregroundMark x1="80426" y1="84681" x2="80426" y2="84681"/>
                        <a14:foregroundMark x1="85957" y1="78723" x2="85957" y2="78723"/>
                        <a14:foregroundMark x1="90213" y1="72340" x2="90213" y2="72340"/>
                        <a14:foregroundMark x1="92766" y1="66383" x2="92766" y2="66383"/>
                        <a14:foregroundMark x1="94468" y1="59149" x2="94468" y2="59149"/>
                        <a14:foregroundMark x1="95319" y1="51064" x2="95319" y2="51064"/>
                        <a14:foregroundMark x1="96170" y1="44681" x2="96170" y2="44681"/>
                        <a14:foregroundMark x1="94043" y1="38298" x2="94043" y2="38298"/>
                        <a14:foregroundMark x1="91915" y1="32766" x2="91915" y2="32766"/>
                        <a14:backgroundMark x1="4681" y1="11915" x2="4681" y2="11915"/>
                        <a14:backgroundMark x1="12766" y1="5957" x2="12766" y2="5957"/>
                        <a14:backgroundMark x1="92340" y1="4255" x2="92340" y2="4255"/>
                        <a14:backgroundMark x1="92766" y1="9787" x2="92766" y2="9787"/>
                        <a14:backgroundMark x1="86383" y1="8085" x2="86383" y2="8085"/>
                        <a14:backgroundMark x1="93191" y1="20851" x2="93191" y2="20851"/>
                        <a14:backgroundMark x1="98723" y1="80000" x2="98723" y2="80000"/>
                        <a14:backgroundMark x1="90213" y1="90213" x2="90213" y2="90213"/>
                        <a14:backgroundMark x1="78298" y1="95319" x2="78298" y2="95319"/>
                        <a14:backgroundMark x1="88085" y1="95745" x2="88085" y2="95745"/>
                        <a14:backgroundMark x1="17447" y1="96170" x2="17447" y2="96170"/>
                        <a14:backgroundMark x1="11489" y1="88936" x2="11489" y2="88936"/>
                        <a14:backgroundMark x1="9787" y1="84681" x2="9787" y2="84681"/>
                        <a14:backgroundMark x1="8085" y1="77447" x2="8085" y2="77447"/>
                        <a14:backgroundMark x1="5532" y1="86383" x2="5532" y2="86383"/>
                        <a14:backgroundMark x1="7234" y1="93617" x2="7234" y2="93617"/>
                        <a14:backgroundMark x1="2979" y1="23830" x2="2979" y2="23830"/>
                        <a14:backgroundMark x1="8936" y1="18723" x2="8936" y2="18723"/>
                        <a14:backgroundMark x1="19149" y1="10213" x2="19149" y2="10213"/>
                        <a14:backgroundMark x1="14043" y1="10213" x2="14043" y2="10213"/>
                        <a14:backgroundMark x1="14043" y1="10213" x2="14043" y2="10213"/>
                        <a14:backgroundMark x1="36170" y1="2979" x2="36170" y2="2979"/>
                        <a14:backgroundMark x1="24681" y1="2553" x2="24681" y2="2553"/>
                        <a14:backgroundMark x1="9787" y1="3830" x2="9787" y2="38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156" y="3119671"/>
            <a:ext cx="831780" cy="83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987186" y="4337809"/>
            <a:ext cx="3944854" cy="1323439"/>
          </a:xfrm>
          <a:prstGeom prst="rect">
            <a:avLst/>
          </a:prstGeom>
          <a:solidFill>
            <a:srgbClr val="CCFFFF"/>
          </a:solidFill>
          <a:ln w="25400" algn="ctr">
            <a:solidFill>
              <a:srgbClr val="0000CC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F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 defTabSz="360363"/>
            <a:r>
              <a:rPr lang="en-US" altLang="zh-TW" sz="1600" dirty="0" smtClean="0">
                <a:latin typeface="Courier" pitchFamily="49" charset="0"/>
              </a:rPr>
              <a:t>public static </a:t>
            </a:r>
            <a:r>
              <a:rPr lang="en-US" altLang="zh-TW" sz="1600" dirty="0" err="1" smtClean="0">
                <a:latin typeface="Courier" pitchFamily="49" charset="0"/>
              </a:rPr>
              <a:t>int</a:t>
            </a:r>
            <a:r>
              <a:rPr lang="en-US" altLang="zh-TW" sz="1600" dirty="0" smtClean="0">
                <a:latin typeface="Courier" pitchFamily="49" charset="0"/>
              </a:rPr>
              <a:t> </a:t>
            </a:r>
            <a:r>
              <a:rPr lang="en-US" altLang="zh-TW" sz="1600" dirty="0" err="1" smtClean="0">
                <a:latin typeface="Courier" pitchFamily="49" charset="0"/>
              </a:rPr>
              <a:t>myMethod</a:t>
            </a:r>
            <a:r>
              <a:rPr lang="en-US" altLang="zh-TW" sz="1600" dirty="0" smtClean="0">
                <a:latin typeface="Courier" pitchFamily="49" charset="0"/>
              </a:rPr>
              <a:t>() {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 smtClean="0">
                <a:latin typeface="Courier" pitchFamily="49" charset="0"/>
              </a:rPr>
              <a:t>	</a:t>
            </a:r>
            <a:r>
              <a:rPr lang="en-US" altLang="zh-TW" sz="1600" dirty="0" err="1" smtClean="0">
                <a:latin typeface="Courier" pitchFamily="49" charset="0"/>
              </a:rPr>
              <a:t>int</a:t>
            </a:r>
            <a:r>
              <a:rPr lang="en-US" altLang="zh-TW" sz="1600" dirty="0" smtClean="0">
                <a:latin typeface="Courier" pitchFamily="49" charset="0"/>
              </a:rPr>
              <a:t> x;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>
                <a:latin typeface="Courier" pitchFamily="49" charset="0"/>
              </a:rPr>
              <a:t>	</a:t>
            </a:r>
            <a:r>
              <a:rPr lang="en-US" altLang="zh-TW" sz="1600" dirty="0" smtClean="0">
                <a:latin typeface="Courier" pitchFamily="49" charset="0"/>
              </a:rPr>
              <a:t>…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>
                <a:latin typeface="Courier" pitchFamily="49" charset="0"/>
              </a:rPr>
              <a:t>	</a:t>
            </a:r>
            <a:r>
              <a:rPr lang="en-US" altLang="zh-TW" sz="1600" dirty="0" smtClean="0">
                <a:latin typeface="Courier" pitchFamily="49" charset="0"/>
              </a:rPr>
              <a:t>return x;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 smtClean="0">
                <a:latin typeface="Courier" pitchFamily="49" charset="0"/>
              </a:rPr>
              <a:t>}</a:t>
            </a:r>
            <a:endParaRPr lang="en-US" altLang="zh-TW" sz="1600" dirty="0">
              <a:latin typeface="Courier" pitchFamily="49" charset="0"/>
            </a:endParaRPr>
          </a:p>
        </p:txBody>
      </p:sp>
      <p:pic>
        <p:nvPicPr>
          <p:cNvPr id="23" name="Picture 6" descr="C:\Users\sm-lau\Pictures\新圖片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7021" y1="68085" x2="17021" y2="68085"/>
                        <a14:foregroundMark x1="25106" y1="67660" x2="25106" y2="67660"/>
                        <a14:foregroundMark x1="49362" y1="42128" x2="49362" y2="42128"/>
                        <a14:foregroundMark x1="48511" y1="67660" x2="48511" y2="67660"/>
                        <a14:foregroundMark x1="39574" y1="68511" x2="39574" y2="68511"/>
                        <a14:foregroundMark x1="37021" y1="60000" x2="37021" y2="60000"/>
                        <a14:foregroundMark x1="32766" y1="68511" x2="32766" y2="68511"/>
                        <a14:foregroundMark x1="21277" y1="50213" x2="21277" y2="50213"/>
                        <a14:foregroundMark x1="44681" y1="64255" x2="44681" y2="64255"/>
                        <a14:foregroundMark x1="12766" y1="42128" x2="12766" y2="42128"/>
                        <a14:foregroundMark x1="58723" y1="67234" x2="58723" y2="67234"/>
                        <a14:foregroundMark x1="63830" y1="60426" x2="63830" y2="60426"/>
                        <a14:foregroundMark x1="63404" y1="58723" x2="63404" y2="58723"/>
                        <a14:foregroundMark x1="62128" y1="56170" x2="62128" y2="56170"/>
                        <a14:foregroundMark x1="64681" y1="62979" x2="64681" y2="62979"/>
                        <a14:foregroundMark x1="66383" y1="67234" x2="66383" y2="67234"/>
                        <a14:foregroundMark x1="76170" y1="68511" x2="76170" y2="68511"/>
                        <a14:foregroundMark x1="77872" y1="68085" x2="77872" y2="68085"/>
                        <a14:foregroundMark x1="78723" y1="42128" x2="78723" y2="42128"/>
                        <a14:foregroundMark x1="85106" y1="68085" x2="85106" y2="68085"/>
                        <a14:backgroundMark x1="94468" y1="8511" x2="94468" y2="8511"/>
                        <a14:backgroundMark x1="94468" y1="13617" x2="94468" y2="13617"/>
                        <a14:backgroundMark x1="98298" y1="27234" x2="98298" y2="27234"/>
                        <a14:backgroundMark x1="84255" y1="8936" x2="84255" y2="8936"/>
                        <a14:backgroundMark x1="14894" y1="5957" x2="14894" y2="5957"/>
                        <a14:backgroundMark x1="8936" y1="11489" x2="8936" y2="11489"/>
                        <a14:backgroundMark x1="16170" y1="6383" x2="16170" y2="6383"/>
                        <a14:backgroundMark x1="8085" y1="88936" x2="8085" y2="88936"/>
                        <a14:backgroundMark x1="73191" y1="97872" x2="73191" y2="97872"/>
                        <a14:backgroundMark x1="86383" y1="94043" x2="87234" y2="93617"/>
                        <a14:backgroundMark x1="94894" y1="83404" x2="95745" y2="80426"/>
                        <a14:backgroundMark x1="97021" y1="73191" x2="97021" y2="731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16" y="4583638"/>
            <a:ext cx="831780" cy="83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7" descr="C:\Users\sm-lau\Pictures\新圖片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5957" y1="53617" x2="5957" y2="53617"/>
                        <a14:foregroundMark x1="8511" y1="67234" x2="8511" y2="67234"/>
                        <a14:foregroundMark x1="14468" y1="78723" x2="14468" y2="78723"/>
                        <a14:foregroundMark x1="24255" y1="87234" x2="24255" y2="87234"/>
                        <a14:foregroundMark x1="31064" y1="91489" x2="31064" y2="91489"/>
                        <a14:foregroundMark x1="39574" y1="94468" x2="39574" y2="94468"/>
                        <a14:foregroundMark x1="52766" y1="95319" x2="52766" y2="95319"/>
                        <a14:foregroundMark x1="63830" y1="94894" x2="63830" y2="94894"/>
                        <a14:foregroundMark x1="56596" y1="94043" x2="56596" y2="94043"/>
                        <a14:foregroundMark x1="66383" y1="91489" x2="66383" y2="91489"/>
                        <a14:foregroundMark x1="70213" y1="90638" x2="70213" y2="90638"/>
                        <a14:foregroundMark x1="76596" y1="87660" x2="76596" y2="87660"/>
                        <a14:foregroundMark x1="80426" y1="84681" x2="80426" y2="84681"/>
                        <a14:foregroundMark x1="85957" y1="78723" x2="85957" y2="78723"/>
                        <a14:foregroundMark x1="90213" y1="72340" x2="90213" y2="72340"/>
                        <a14:foregroundMark x1="92766" y1="66383" x2="92766" y2="66383"/>
                        <a14:foregroundMark x1="94468" y1="59149" x2="94468" y2="59149"/>
                        <a14:foregroundMark x1="95319" y1="51064" x2="95319" y2="51064"/>
                        <a14:foregroundMark x1="96170" y1="44681" x2="96170" y2="44681"/>
                        <a14:foregroundMark x1="94043" y1="38298" x2="94043" y2="38298"/>
                        <a14:foregroundMark x1="91915" y1="32766" x2="91915" y2="32766"/>
                        <a14:backgroundMark x1="4681" y1="11915" x2="4681" y2="11915"/>
                        <a14:backgroundMark x1="12766" y1="5957" x2="12766" y2="5957"/>
                        <a14:backgroundMark x1="92340" y1="4255" x2="92340" y2="4255"/>
                        <a14:backgroundMark x1="92766" y1="9787" x2="92766" y2="9787"/>
                        <a14:backgroundMark x1="86383" y1="8085" x2="86383" y2="8085"/>
                        <a14:backgroundMark x1="93191" y1="20851" x2="93191" y2="20851"/>
                        <a14:backgroundMark x1="98723" y1="80000" x2="98723" y2="80000"/>
                        <a14:backgroundMark x1="90213" y1="90213" x2="90213" y2="90213"/>
                        <a14:backgroundMark x1="78298" y1="95319" x2="78298" y2="95319"/>
                        <a14:backgroundMark x1="88085" y1="95745" x2="88085" y2="95745"/>
                        <a14:backgroundMark x1="17447" y1="96170" x2="17447" y2="96170"/>
                        <a14:backgroundMark x1="11489" y1="88936" x2="11489" y2="88936"/>
                        <a14:backgroundMark x1="9787" y1="84681" x2="9787" y2="84681"/>
                        <a14:backgroundMark x1="8085" y1="77447" x2="8085" y2="77447"/>
                        <a14:backgroundMark x1="5532" y1="86383" x2="5532" y2="86383"/>
                        <a14:backgroundMark x1="7234" y1="93617" x2="7234" y2="93617"/>
                        <a14:backgroundMark x1="2979" y1="23830" x2="2979" y2="23830"/>
                        <a14:backgroundMark x1="8936" y1="18723" x2="8936" y2="18723"/>
                        <a14:backgroundMark x1="19149" y1="10213" x2="19149" y2="10213"/>
                        <a14:backgroundMark x1="14043" y1="10213" x2="14043" y2="10213"/>
                        <a14:backgroundMark x1="14043" y1="10213" x2="14043" y2="10213"/>
                        <a14:backgroundMark x1="36170" y1="2979" x2="36170" y2="2979"/>
                        <a14:backgroundMark x1="24681" y1="2553" x2="24681" y2="2553"/>
                        <a14:backgroundMark x1="9787" y1="3830" x2="9787" y2="38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156" y="4583638"/>
            <a:ext cx="831780" cy="83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987186" y="1917224"/>
            <a:ext cx="3944854" cy="830997"/>
          </a:xfrm>
          <a:prstGeom prst="rect">
            <a:avLst/>
          </a:prstGeom>
          <a:solidFill>
            <a:srgbClr val="CCFFFF"/>
          </a:solidFill>
          <a:ln w="25400" algn="ctr">
            <a:solidFill>
              <a:srgbClr val="0000CC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F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 defTabSz="360363"/>
            <a:r>
              <a:rPr lang="en-US" altLang="zh-TW" sz="1600" dirty="0" smtClean="0">
                <a:latin typeface="Courier" pitchFamily="49" charset="0"/>
              </a:rPr>
              <a:t>public static </a:t>
            </a:r>
            <a:r>
              <a:rPr lang="en-US" altLang="zh-TW" sz="1600" dirty="0" err="1" smtClean="0">
                <a:latin typeface="Courier" pitchFamily="49" charset="0"/>
              </a:rPr>
              <a:t>int</a:t>
            </a:r>
            <a:r>
              <a:rPr lang="en-US" altLang="zh-TW" sz="1600" dirty="0" smtClean="0">
                <a:latin typeface="Courier" pitchFamily="49" charset="0"/>
              </a:rPr>
              <a:t> </a:t>
            </a:r>
            <a:r>
              <a:rPr lang="en-US" altLang="zh-TW" sz="1600" dirty="0" err="1" smtClean="0">
                <a:latin typeface="Courier" pitchFamily="49" charset="0"/>
              </a:rPr>
              <a:t>myMethod</a:t>
            </a:r>
            <a:r>
              <a:rPr lang="en-US" altLang="zh-TW" sz="1600" dirty="0" smtClean="0">
                <a:latin typeface="Courier" pitchFamily="49" charset="0"/>
              </a:rPr>
              <a:t>() {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 smtClean="0">
                <a:latin typeface="Courier" pitchFamily="49" charset="0"/>
              </a:rPr>
              <a:t>	…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 smtClean="0">
                <a:latin typeface="Courier" pitchFamily="49" charset="0"/>
              </a:rPr>
              <a:t>}</a:t>
            </a:r>
            <a:endParaRPr lang="en-US" altLang="zh-TW" sz="1600" dirty="0">
              <a:latin typeface="Courier" pitchFamily="49" charset="0"/>
            </a:endParaRPr>
          </a:p>
        </p:txBody>
      </p:sp>
      <p:pic>
        <p:nvPicPr>
          <p:cNvPr id="29" name="Picture 6" descr="C:\Users\sm-lau\Pictures\新圖片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7021" y1="68085" x2="17021" y2="68085"/>
                        <a14:foregroundMark x1="25106" y1="67660" x2="25106" y2="67660"/>
                        <a14:foregroundMark x1="49362" y1="42128" x2="49362" y2="42128"/>
                        <a14:foregroundMark x1="48511" y1="67660" x2="48511" y2="67660"/>
                        <a14:foregroundMark x1="39574" y1="68511" x2="39574" y2="68511"/>
                        <a14:foregroundMark x1="37021" y1="60000" x2="37021" y2="60000"/>
                        <a14:foregroundMark x1="32766" y1="68511" x2="32766" y2="68511"/>
                        <a14:foregroundMark x1="21277" y1="50213" x2="21277" y2="50213"/>
                        <a14:foregroundMark x1="44681" y1="64255" x2="44681" y2="64255"/>
                        <a14:foregroundMark x1="12766" y1="42128" x2="12766" y2="42128"/>
                        <a14:foregroundMark x1="58723" y1="67234" x2="58723" y2="67234"/>
                        <a14:foregroundMark x1="63830" y1="60426" x2="63830" y2="60426"/>
                        <a14:foregroundMark x1="63404" y1="58723" x2="63404" y2="58723"/>
                        <a14:foregroundMark x1="62128" y1="56170" x2="62128" y2="56170"/>
                        <a14:foregroundMark x1="64681" y1="62979" x2="64681" y2="62979"/>
                        <a14:foregroundMark x1="66383" y1="67234" x2="66383" y2="67234"/>
                        <a14:foregroundMark x1="76170" y1="68511" x2="76170" y2="68511"/>
                        <a14:foregroundMark x1="77872" y1="68085" x2="77872" y2="68085"/>
                        <a14:foregroundMark x1="78723" y1="42128" x2="78723" y2="42128"/>
                        <a14:foregroundMark x1="85106" y1="68085" x2="85106" y2="68085"/>
                        <a14:backgroundMark x1="94468" y1="8511" x2="94468" y2="8511"/>
                        <a14:backgroundMark x1="94468" y1="13617" x2="94468" y2="13617"/>
                        <a14:backgroundMark x1="98298" y1="27234" x2="98298" y2="27234"/>
                        <a14:backgroundMark x1="84255" y1="8936" x2="84255" y2="8936"/>
                        <a14:backgroundMark x1="14894" y1="5957" x2="14894" y2="5957"/>
                        <a14:backgroundMark x1="8936" y1="11489" x2="8936" y2="11489"/>
                        <a14:backgroundMark x1="16170" y1="6383" x2="16170" y2="6383"/>
                        <a14:backgroundMark x1="8085" y1="88936" x2="8085" y2="88936"/>
                        <a14:backgroundMark x1="73191" y1="97872" x2="73191" y2="97872"/>
                        <a14:backgroundMark x1="86383" y1="94043" x2="87234" y2="93617"/>
                        <a14:backgroundMark x1="94894" y1="83404" x2="95745" y2="80426"/>
                        <a14:backgroundMark x1="97021" y1="73191" x2="97021" y2="731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16" y="1916832"/>
            <a:ext cx="831780" cy="83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7" descr="C:\Users\sm-lau\Pictures\新圖片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5957" y1="53617" x2="5957" y2="53617"/>
                        <a14:foregroundMark x1="8511" y1="67234" x2="8511" y2="67234"/>
                        <a14:foregroundMark x1="14468" y1="78723" x2="14468" y2="78723"/>
                        <a14:foregroundMark x1="24255" y1="87234" x2="24255" y2="87234"/>
                        <a14:foregroundMark x1="31064" y1="91489" x2="31064" y2="91489"/>
                        <a14:foregroundMark x1="39574" y1="94468" x2="39574" y2="94468"/>
                        <a14:foregroundMark x1="52766" y1="95319" x2="52766" y2="95319"/>
                        <a14:foregroundMark x1="63830" y1="94894" x2="63830" y2="94894"/>
                        <a14:foregroundMark x1="56596" y1="94043" x2="56596" y2="94043"/>
                        <a14:foregroundMark x1="66383" y1="91489" x2="66383" y2="91489"/>
                        <a14:foregroundMark x1="70213" y1="90638" x2="70213" y2="90638"/>
                        <a14:foregroundMark x1="76596" y1="87660" x2="76596" y2="87660"/>
                        <a14:foregroundMark x1="80426" y1="84681" x2="80426" y2="84681"/>
                        <a14:foregroundMark x1="85957" y1="78723" x2="85957" y2="78723"/>
                        <a14:foregroundMark x1="90213" y1="72340" x2="90213" y2="72340"/>
                        <a14:foregroundMark x1="92766" y1="66383" x2="92766" y2="66383"/>
                        <a14:foregroundMark x1="94468" y1="59149" x2="94468" y2="59149"/>
                        <a14:foregroundMark x1="95319" y1="51064" x2="95319" y2="51064"/>
                        <a14:foregroundMark x1="96170" y1="44681" x2="96170" y2="44681"/>
                        <a14:foregroundMark x1="94043" y1="38298" x2="94043" y2="38298"/>
                        <a14:foregroundMark x1="91915" y1="32766" x2="91915" y2="32766"/>
                        <a14:backgroundMark x1="4681" y1="11915" x2="4681" y2="11915"/>
                        <a14:backgroundMark x1="12766" y1="5957" x2="12766" y2="5957"/>
                        <a14:backgroundMark x1="92340" y1="4255" x2="92340" y2="4255"/>
                        <a14:backgroundMark x1="92766" y1="9787" x2="92766" y2="9787"/>
                        <a14:backgroundMark x1="86383" y1="8085" x2="86383" y2="8085"/>
                        <a14:backgroundMark x1="93191" y1="20851" x2="93191" y2="20851"/>
                        <a14:backgroundMark x1="98723" y1="80000" x2="98723" y2="80000"/>
                        <a14:backgroundMark x1="90213" y1="90213" x2="90213" y2="90213"/>
                        <a14:backgroundMark x1="78298" y1="95319" x2="78298" y2="95319"/>
                        <a14:backgroundMark x1="88085" y1="95745" x2="88085" y2="95745"/>
                        <a14:backgroundMark x1="17447" y1="96170" x2="17447" y2="96170"/>
                        <a14:backgroundMark x1="11489" y1="88936" x2="11489" y2="88936"/>
                        <a14:backgroundMark x1="9787" y1="84681" x2="9787" y2="84681"/>
                        <a14:backgroundMark x1="8085" y1="77447" x2="8085" y2="77447"/>
                        <a14:backgroundMark x1="5532" y1="86383" x2="5532" y2="86383"/>
                        <a14:backgroundMark x1="7234" y1="93617" x2="7234" y2="93617"/>
                        <a14:backgroundMark x1="2979" y1="23830" x2="2979" y2="23830"/>
                        <a14:backgroundMark x1="8936" y1="18723" x2="8936" y2="18723"/>
                        <a14:backgroundMark x1="19149" y1="10213" x2="19149" y2="10213"/>
                        <a14:backgroundMark x1="14043" y1="10213" x2="14043" y2="10213"/>
                        <a14:backgroundMark x1="14043" y1="10213" x2="14043" y2="10213"/>
                        <a14:backgroundMark x1="36170" y1="2979" x2="36170" y2="2979"/>
                        <a14:backgroundMark x1="24681" y1="2553" x2="24681" y2="2553"/>
                        <a14:backgroundMark x1="9787" y1="3830" x2="9787" y2="38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156" y="1916832"/>
            <a:ext cx="831780" cy="83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5019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19</a:t>
            </a:fld>
            <a:endParaRPr lang="en-US" altLang="zh-TW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987186" y="1916832"/>
            <a:ext cx="3944854" cy="1323439"/>
          </a:xfrm>
          <a:prstGeom prst="rect">
            <a:avLst/>
          </a:prstGeom>
          <a:solidFill>
            <a:srgbClr val="CCFFFF"/>
          </a:solidFill>
          <a:ln w="25400" algn="ctr">
            <a:solidFill>
              <a:srgbClr val="0000CC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F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 defTabSz="360363"/>
            <a:r>
              <a:rPr lang="en-US" altLang="zh-TW" sz="1600" dirty="0" smtClean="0">
                <a:latin typeface="Courier" pitchFamily="49" charset="0"/>
              </a:rPr>
              <a:t>public static </a:t>
            </a:r>
            <a:r>
              <a:rPr lang="en-US" altLang="zh-TW" sz="1600" dirty="0" err="1" smtClean="0">
                <a:latin typeface="Courier" pitchFamily="49" charset="0"/>
              </a:rPr>
              <a:t>int</a:t>
            </a:r>
            <a:r>
              <a:rPr lang="en-US" altLang="zh-TW" sz="1600" dirty="0" smtClean="0">
                <a:latin typeface="Courier" pitchFamily="49" charset="0"/>
              </a:rPr>
              <a:t> </a:t>
            </a:r>
            <a:r>
              <a:rPr lang="en-US" altLang="zh-TW" sz="1600" dirty="0" err="1" smtClean="0">
                <a:latin typeface="Courier" pitchFamily="49" charset="0"/>
              </a:rPr>
              <a:t>myMethod</a:t>
            </a:r>
            <a:r>
              <a:rPr lang="en-US" altLang="zh-TW" sz="1600" dirty="0" smtClean="0">
                <a:latin typeface="Courier" pitchFamily="49" charset="0"/>
              </a:rPr>
              <a:t>() {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 smtClean="0">
                <a:latin typeface="Courier" pitchFamily="49" charset="0"/>
              </a:rPr>
              <a:t>	float f;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>
                <a:latin typeface="Courier" pitchFamily="49" charset="0"/>
              </a:rPr>
              <a:t>	</a:t>
            </a:r>
            <a:r>
              <a:rPr lang="en-US" altLang="zh-TW" sz="1600" dirty="0" smtClean="0">
                <a:latin typeface="Courier" pitchFamily="49" charset="0"/>
              </a:rPr>
              <a:t>…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>
                <a:latin typeface="Courier" pitchFamily="49" charset="0"/>
              </a:rPr>
              <a:t>	</a:t>
            </a:r>
            <a:r>
              <a:rPr lang="en-US" altLang="zh-TW" sz="1600" dirty="0" smtClean="0">
                <a:latin typeface="Courier" pitchFamily="49" charset="0"/>
              </a:rPr>
              <a:t>return f;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 smtClean="0">
                <a:latin typeface="Courier" pitchFamily="49" charset="0"/>
              </a:rPr>
              <a:t>}</a:t>
            </a:r>
            <a:endParaRPr lang="en-US" altLang="zh-TW" sz="1600" dirty="0">
              <a:latin typeface="Courier" pitchFamily="49" charset="0"/>
            </a:endParaRPr>
          </a:p>
        </p:txBody>
      </p:sp>
      <p:pic>
        <p:nvPicPr>
          <p:cNvPr id="7" name="Picture 6" descr="C:\Users\sm-lau\Pictures\新圖片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7021" y1="68085" x2="17021" y2="68085"/>
                        <a14:foregroundMark x1="25106" y1="67660" x2="25106" y2="67660"/>
                        <a14:foregroundMark x1="49362" y1="42128" x2="49362" y2="42128"/>
                        <a14:foregroundMark x1="48511" y1="67660" x2="48511" y2="67660"/>
                        <a14:foregroundMark x1="39574" y1="68511" x2="39574" y2="68511"/>
                        <a14:foregroundMark x1="37021" y1="60000" x2="37021" y2="60000"/>
                        <a14:foregroundMark x1="32766" y1="68511" x2="32766" y2="68511"/>
                        <a14:foregroundMark x1="21277" y1="50213" x2="21277" y2="50213"/>
                        <a14:foregroundMark x1="44681" y1="64255" x2="44681" y2="64255"/>
                        <a14:foregroundMark x1="12766" y1="42128" x2="12766" y2="42128"/>
                        <a14:foregroundMark x1="58723" y1="67234" x2="58723" y2="67234"/>
                        <a14:foregroundMark x1="63830" y1="60426" x2="63830" y2="60426"/>
                        <a14:foregroundMark x1="63404" y1="58723" x2="63404" y2="58723"/>
                        <a14:foregroundMark x1="62128" y1="56170" x2="62128" y2="56170"/>
                        <a14:foregroundMark x1="64681" y1="62979" x2="64681" y2="62979"/>
                        <a14:foregroundMark x1="66383" y1="67234" x2="66383" y2="67234"/>
                        <a14:foregroundMark x1="76170" y1="68511" x2="76170" y2="68511"/>
                        <a14:foregroundMark x1="77872" y1="68085" x2="77872" y2="68085"/>
                        <a14:foregroundMark x1="78723" y1="42128" x2="78723" y2="42128"/>
                        <a14:foregroundMark x1="85106" y1="68085" x2="85106" y2="68085"/>
                        <a14:backgroundMark x1="94468" y1="8511" x2="94468" y2="8511"/>
                        <a14:backgroundMark x1="94468" y1="13617" x2="94468" y2="13617"/>
                        <a14:backgroundMark x1="98298" y1="27234" x2="98298" y2="27234"/>
                        <a14:backgroundMark x1="84255" y1="8936" x2="84255" y2="8936"/>
                        <a14:backgroundMark x1="14894" y1="5957" x2="14894" y2="5957"/>
                        <a14:backgroundMark x1="8936" y1="11489" x2="8936" y2="11489"/>
                        <a14:backgroundMark x1="16170" y1="6383" x2="16170" y2="6383"/>
                        <a14:backgroundMark x1="8085" y1="88936" x2="8085" y2="88936"/>
                        <a14:backgroundMark x1="73191" y1="97872" x2="73191" y2="97872"/>
                        <a14:backgroundMark x1="86383" y1="94043" x2="87234" y2="93617"/>
                        <a14:backgroundMark x1="94894" y1="83404" x2="95745" y2="80426"/>
                        <a14:backgroundMark x1="97021" y1="73191" x2="97021" y2="731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16" y="2162661"/>
            <a:ext cx="831780" cy="83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sm-lau\Pictures\新圖片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5957" y1="53617" x2="5957" y2="53617"/>
                        <a14:foregroundMark x1="8511" y1="67234" x2="8511" y2="67234"/>
                        <a14:foregroundMark x1="14468" y1="78723" x2="14468" y2="78723"/>
                        <a14:foregroundMark x1="24255" y1="87234" x2="24255" y2="87234"/>
                        <a14:foregroundMark x1="31064" y1="91489" x2="31064" y2="91489"/>
                        <a14:foregroundMark x1="39574" y1="94468" x2="39574" y2="94468"/>
                        <a14:foregroundMark x1="52766" y1="95319" x2="52766" y2="95319"/>
                        <a14:foregroundMark x1="63830" y1="94894" x2="63830" y2="94894"/>
                        <a14:foregroundMark x1="56596" y1="94043" x2="56596" y2="94043"/>
                        <a14:foregroundMark x1="66383" y1="91489" x2="66383" y2="91489"/>
                        <a14:foregroundMark x1="70213" y1="90638" x2="70213" y2="90638"/>
                        <a14:foregroundMark x1="76596" y1="87660" x2="76596" y2="87660"/>
                        <a14:foregroundMark x1="80426" y1="84681" x2="80426" y2="84681"/>
                        <a14:foregroundMark x1="85957" y1="78723" x2="85957" y2="78723"/>
                        <a14:foregroundMark x1="90213" y1="72340" x2="90213" y2="72340"/>
                        <a14:foregroundMark x1="92766" y1="66383" x2="92766" y2="66383"/>
                        <a14:foregroundMark x1="94468" y1="59149" x2="94468" y2="59149"/>
                        <a14:foregroundMark x1="95319" y1="51064" x2="95319" y2="51064"/>
                        <a14:foregroundMark x1="96170" y1="44681" x2="96170" y2="44681"/>
                        <a14:foregroundMark x1="94043" y1="38298" x2="94043" y2="38298"/>
                        <a14:foregroundMark x1="91915" y1="32766" x2="91915" y2="32766"/>
                        <a14:backgroundMark x1="4681" y1="11915" x2="4681" y2="11915"/>
                        <a14:backgroundMark x1="12766" y1="5957" x2="12766" y2="5957"/>
                        <a14:backgroundMark x1="92340" y1="4255" x2="92340" y2="4255"/>
                        <a14:backgroundMark x1="92766" y1="9787" x2="92766" y2="9787"/>
                        <a14:backgroundMark x1="86383" y1="8085" x2="86383" y2="8085"/>
                        <a14:backgroundMark x1="93191" y1="20851" x2="93191" y2="20851"/>
                        <a14:backgroundMark x1="98723" y1="80000" x2="98723" y2="80000"/>
                        <a14:backgroundMark x1="90213" y1="90213" x2="90213" y2="90213"/>
                        <a14:backgroundMark x1="78298" y1="95319" x2="78298" y2="95319"/>
                        <a14:backgroundMark x1="88085" y1="95745" x2="88085" y2="95745"/>
                        <a14:backgroundMark x1="17447" y1="96170" x2="17447" y2="96170"/>
                        <a14:backgroundMark x1="11489" y1="88936" x2="11489" y2="88936"/>
                        <a14:backgroundMark x1="9787" y1="84681" x2="9787" y2="84681"/>
                        <a14:backgroundMark x1="8085" y1="77447" x2="8085" y2="77447"/>
                        <a14:backgroundMark x1="5532" y1="86383" x2="5532" y2="86383"/>
                        <a14:backgroundMark x1="7234" y1="93617" x2="7234" y2="93617"/>
                        <a14:backgroundMark x1="2979" y1="23830" x2="2979" y2="23830"/>
                        <a14:backgroundMark x1="8936" y1="18723" x2="8936" y2="18723"/>
                        <a14:backgroundMark x1="19149" y1="10213" x2="19149" y2="10213"/>
                        <a14:backgroundMark x1="14043" y1="10213" x2="14043" y2="10213"/>
                        <a14:backgroundMark x1="14043" y1="10213" x2="14043" y2="10213"/>
                        <a14:backgroundMark x1="36170" y1="2979" x2="36170" y2="2979"/>
                        <a14:backgroundMark x1="24681" y1="2553" x2="24681" y2="2553"/>
                        <a14:backgroundMark x1="9787" y1="3830" x2="9787" y2="38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156" y="2162661"/>
            <a:ext cx="831780" cy="83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987186" y="3501008"/>
            <a:ext cx="3944854" cy="2308324"/>
          </a:xfrm>
          <a:prstGeom prst="rect">
            <a:avLst/>
          </a:prstGeom>
          <a:solidFill>
            <a:srgbClr val="CCFFFF"/>
          </a:solidFill>
          <a:ln w="25400" algn="ctr">
            <a:solidFill>
              <a:srgbClr val="0000CC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F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 defTabSz="360363"/>
            <a:r>
              <a:rPr lang="en-US" altLang="zh-TW" sz="1600" dirty="0" smtClean="0">
                <a:latin typeface="Courier" pitchFamily="49" charset="0"/>
              </a:rPr>
              <a:t>public static </a:t>
            </a:r>
            <a:r>
              <a:rPr lang="en-US" altLang="zh-TW" sz="1600" dirty="0" err="1" smtClean="0">
                <a:latin typeface="Courier" pitchFamily="49" charset="0"/>
              </a:rPr>
              <a:t>int</a:t>
            </a:r>
            <a:r>
              <a:rPr lang="en-US" altLang="zh-TW" sz="1600" dirty="0" smtClean="0">
                <a:latin typeface="Courier" pitchFamily="49" charset="0"/>
              </a:rPr>
              <a:t> </a:t>
            </a:r>
            <a:r>
              <a:rPr lang="en-US" altLang="zh-TW" sz="1600" dirty="0" err="1" smtClean="0">
                <a:latin typeface="Courier" pitchFamily="49" charset="0"/>
              </a:rPr>
              <a:t>myMethod</a:t>
            </a:r>
            <a:r>
              <a:rPr lang="en-US" altLang="zh-TW" sz="1600" dirty="0" smtClean="0">
                <a:latin typeface="Courier" pitchFamily="49" charset="0"/>
              </a:rPr>
              <a:t>() {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 smtClean="0">
                <a:latin typeface="Courier" pitchFamily="49" charset="0"/>
              </a:rPr>
              <a:t>	</a:t>
            </a:r>
            <a:r>
              <a:rPr lang="en-US" altLang="zh-TW" sz="1600" dirty="0" err="1" smtClean="0">
                <a:latin typeface="Courier" pitchFamily="49" charset="0"/>
              </a:rPr>
              <a:t>int</a:t>
            </a:r>
            <a:r>
              <a:rPr lang="en-US" altLang="zh-TW" sz="1600" dirty="0" smtClean="0">
                <a:latin typeface="Courier" pitchFamily="49" charset="0"/>
              </a:rPr>
              <a:t> x;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 smtClean="0">
                <a:latin typeface="Courier" pitchFamily="49" charset="0"/>
              </a:rPr>
              <a:t>	float f;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>
                <a:latin typeface="Courier" pitchFamily="49" charset="0"/>
              </a:rPr>
              <a:t>	</a:t>
            </a:r>
            <a:r>
              <a:rPr lang="en-US" altLang="zh-TW" sz="1600" dirty="0" smtClean="0">
                <a:latin typeface="Courier" pitchFamily="49" charset="0"/>
              </a:rPr>
              <a:t>…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>
                <a:latin typeface="Courier" pitchFamily="49" charset="0"/>
              </a:rPr>
              <a:t>	</a:t>
            </a:r>
            <a:r>
              <a:rPr lang="en-US" altLang="zh-TW" sz="1600" dirty="0" smtClean="0">
                <a:latin typeface="Courier" pitchFamily="49" charset="0"/>
              </a:rPr>
              <a:t>if (…)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>
                <a:latin typeface="Courier" pitchFamily="49" charset="0"/>
              </a:rPr>
              <a:t>	</a:t>
            </a:r>
            <a:r>
              <a:rPr lang="en-US" altLang="zh-TW" sz="1600" dirty="0" smtClean="0">
                <a:latin typeface="Courier" pitchFamily="49" charset="0"/>
              </a:rPr>
              <a:t>	return x;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>
                <a:latin typeface="Courier" pitchFamily="49" charset="0"/>
              </a:rPr>
              <a:t>	</a:t>
            </a:r>
            <a:r>
              <a:rPr lang="en-US" altLang="zh-TW" sz="1600" dirty="0" smtClean="0">
                <a:latin typeface="Courier" pitchFamily="49" charset="0"/>
              </a:rPr>
              <a:t>else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 smtClean="0">
                <a:latin typeface="Courier" pitchFamily="49" charset="0"/>
              </a:rPr>
              <a:t>	</a:t>
            </a:r>
            <a:r>
              <a:rPr lang="en-US" altLang="zh-TW" sz="1600" dirty="0">
                <a:latin typeface="Courier" pitchFamily="49" charset="0"/>
              </a:rPr>
              <a:t>	</a:t>
            </a:r>
            <a:r>
              <a:rPr lang="en-US" altLang="zh-TW" sz="1600" dirty="0" smtClean="0">
                <a:latin typeface="Courier" pitchFamily="49" charset="0"/>
              </a:rPr>
              <a:t>return f;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 smtClean="0">
                <a:latin typeface="Courier" pitchFamily="49" charset="0"/>
              </a:rPr>
              <a:t>}</a:t>
            </a:r>
            <a:endParaRPr lang="en-US" altLang="zh-TW" sz="1600" dirty="0">
              <a:latin typeface="Courier" pitchFamily="49" charset="0"/>
            </a:endParaRPr>
          </a:p>
        </p:txBody>
      </p:sp>
      <p:pic>
        <p:nvPicPr>
          <p:cNvPr id="10" name="Picture 6" descr="C:\Users\sm-lau\Pictures\新圖片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7021" y1="68085" x2="17021" y2="68085"/>
                        <a14:foregroundMark x1="25106" y1="67660" x2="25106" y2="67660"/>
                        <a14:foregroundMark x1="49362" y1="42128" x2="49362" y2="42128"/>
                        <a14:foregroundMark x1="48511" y1="67660" x2="48511" y2="67660"/>
                        <a14:foregroundMark x1="39574" y1="68511" x2="39574" y2="68511"/>
                        <a14:foregroundMark x1="37021" y1="60000" x2="37021" y2="60000"/>
                        <a14:foregroundMark x1="32766" y1="68511" x2="32766" y2="68511"/>
                        <a14:foregroundMark x1="21277" y1="50213" x2="21277" y2="50213"/>
                        <a14:foregroundMark x1="44681" y1="64255" x2="44681" y2="64255"/>
                        <a14:foregroundMark x1="12766" y1="42128" x2="12766" y2="42128"/>
                        <a14:foregroundMark x1="58723" y1="67234" x2="58723" y2="67234"/>
                        <a14:foregroundMark x1="63830" y1="60426" x2="63830" y2="60426"/>
                        <a14:foregroundMark x1="63404" y1="58723" x2="63404" y2="58723"/>
                        <a14:foregroundMark x1="62128" y1="56170" x2="62128" y2="56170"/>
                        <a14:foregroundMark x1="64681" y1="62979" x2="64681" y2="62979"/>
                        <a14:foregroundMark x1="66383" y1="67234" x2="66383" y2="67234"/>
                        <a14:foregroundMark x1="76170" y1="68511" x2="76170" y2="68511"/>
                        <a14:foregroundMark x1="77872" y1="68085" x2="77872" y2="68085"/>
                        <a14:foregroundMark x1="78723" y1="42128" x2="78723" y2="42128"/>
                        <a14:foregroundMark x1="85106" y1="68085" x2="85106" y2="68085"/>
                        <a14:backgroundMark x1="94468" y1="8511" x2="94468" y2="8511"/>
                        <a14:backgroundMark x1="94468" y1="13617" x2="94468" y2="13617"/>
                        <a14:backgroundMark x1="98298" y1="27234" x2="98298" y2="27234"/>
                        <a14:backgroundMark x1="84255" y1="8936" x2="84255" y2="8936"/>
                        <a14:backgroundMark x1="14894" y1="5957" x2="14894" y2="5957"/>
                        <a14:backgroundMark x1="8936" y1="11489" x2="8936" y2="11489"/>
                        <a14:backgroundMark x1="16170" y1="6383" x2="16170" y2="6383"/>
                        <a14:backgroundMark x1="8085" y1="88936" x2="8085" y2="88936"/>
                        <a14:backgroundMark x1="73191" y1="97872" x2="73191" y2="97872"/>
                        <a14:backgroundMark x1="86383" y1="94043" x2="87234" y2="93617"/>
                        <a14:backgroundMark x1="94894" y1="83404" x2="95745" y2="80426"/>
                        <a14:backgroundMark x1="97021" y1="73191" x2="97021" y2="731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16" y="4239280"/>
            <a:ext cx="831780" cy="83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sm-lau\Pictures\新圖片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5957" y1="53617" x2="5957" y2="53617"/>
                        <a14:foregroundMark x1="8511" y1="67234" x2="8511" y2="67234"/>
                        <a14:foregroundMark x1="14468" y1="78723" x2="14468" y2="78723"/>
                        <a14:foregroundMark x1="24255" y1="87234" x2="24255" y2="87234"/>
                        <a14:foregroundMark x1="31064" y1="91489" x2="31064" y2="91489"/>
                        <a14:foregroundMark x1="39574" y1="94468" x2="39574" y2="94468"/>
                        <a14:foregroundMark x1="52766" y1="95319" x2="52766" y2="95319"/>
                        <a14:foregroundMark x1="63830" y1="94894" x2="63830" y2="94894"/>
                        <a14:foregroundMark x1="56596" y1="94043" x2="56596" y2="94043"/>
                        <a14:foregroundMark x1="66383" y1="91489" x2="66383" y2="91489"/>
                        <a14:foregroundMark x1="70213" y1="90638" x2="70213" y2="90638"/>
                        <a14:foregroundMark x1="76596" y1="87660" x2="76596" y2="87660"/>
                        <a14:foregroundMark x1="80426" y1="84681" x2="80426" y2="84681"/>
                        <a14:foregroundMark x1="85957" y1="78723" x2="85957" y2="78723"/>
                        <a14:foregroundMark x1="90213" y1="72340" x2="90213" y2="72340"/>
                        <a14:foregroundMark x1="92766" y1="66383" x2="92766" y2="66383"/>
                        <a14:foregroundMark x1="94468" y1="59149" x2="94468" y2="59149"/>
                        <a14:foregroundMark x1="95319" y1="51064" x2="95319" y2="51064"/>
                        <a14:foregroundMark x1="96170" y1="44681" x2="96170" y2="44681"/>
                        <a14:foregroundMark x1="94043" y1="38298" x2="94043" y2="38298"/>
                        <a14:foregroundMark x1="91915" y1="32766" x2="91915" y2="32766"/>
                        <a14:backgroundMark x1="4681" y1="11915" x2="4681" y2="11915"/>
                        <a14:backgroundMark x1="12766" y1="5957" x2="12766" y2="5957"/>
                        <a14:backgroundMark x1="92340" y1="4255" x2="92340" y2="4255"/>
                        <a14:backgroundMark x1="92766" y1="9787" x2="92766" y2="9787"/>
                        <a14:backgroundMark x1="86383" y1="8085" x2="86383" y2="8085"/>
                        <a14:backgroundMark x1="93191" y1="20851" x2="93191" y2="20851"/>
                        <a14:backgroundMark x1="98723" y1="80000" x2="98723" y2="80000"/>
                        <a14:backgroundMark x1="90213" y1="90213" x2="90213" y2="90213"/>
                        <a14:backgroundMark x1="78298" y1="95319" x2="78298" y2="95319"/>
                        <a14:backgroundMark x1="88085" y1="95745" x2="88085" y2="95745"/>
                        <a14:backgroundMark x1="17447" y1="96170" x2="17447" y2="96170"/>
                        <a14:backgroundMark x1="11489" y1="88936" x2="11489" y2="88936"/>
                        <a14:backgroundMark x1="9787" y1="84681" x2="9787" y2="84681"/>
                        <a14:backgroundMark x1="8085" y1="77447" x2="8085" y2="77447"/>
                        <a14:backgroundMark x1="5532" y1="86383" x2="5532" y2="86383"/>
                        <a14:backgroundMark x1="7234" y1="93617" x2="7234" y2="93617"/>
                        <a14:backgroundMark x1="2979" y1="23830" x2="2979" y2="23830"/>
                        <a14:backgroundMark x1="8936" y1="18723" x2="8936" y2="18723"/>
                        <a14:backgroundMark x1="19149" y1="10213" x2="19149" y2="10213"/>
                        <a14:backgroundMark x1="14043" y1="10213" x2="14043" y2="10213"/>
                        <a14:backgroundMark x1="14043" y1="10213" x2="14043" y2="10213"/>
                        <a14:backgroundMark x1="36170" y1="2979" x2="36170" y2="2979"/>
                        <a14:backgroundMark x1="24681" y1="2553" x2="24681" y2="2553"/>
                        <a14:backgroundMark x1="9787" y1="3830" x2="9787" y2="38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156" y="4239280"/>
            <a:ext cx="831780" cy="83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594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IVE\11-12 Semester I\ICT4523S - Software Quality and Project Management\Lecture Notes\D1 - Software Testing techniques\picture\k238455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564904"/>
            <a:ext cx="1920533" cy="1739776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 bwMode="auto">
          <a:xfrm>
            <a:off x="1835696" y="3366000"/>
            <a:ext cx="5184576" cy="658800"/>
          </a:xfrm>
          <a:prstGeom prst="rect">
            <a:avLst/>
          </a:prstGeom>
          <a:solidFill>
            <a:srgbClr val="C9E2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Part 1 – Calling a method</a:t>
            </a:r>
            <a:endParaRPr kumimoji="0" lang="zh-TW" altLang="en-US" b="0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2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98845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IVE\11-12 Semester I\ICT4523S - Software Quality and Project Management\Lecture Notes\D1 - Software Testing techniques\picture\k238455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564904"/>
            <a:ext cx="1920533" cy="1739776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 bwMode="auto">
          <a:xfrm>
            <a:off x="1835696" y="3366000"/>
            <a:ext cx="5184576" cy="658800"/>
          </a:xfrm>
          <a:prstGeom prst="rect">
            <a:avLst/>
          </a:prstGeom>
          <a:solidFill>
            <a:srgbClr val="C9E2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Part </a:t>
            </a:r>
            <a:r>
              <a:rPr lang="en-US" altLang="zh-TW" dirty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3</a:t>
            </a:r>
            <a:r>
              <a:rPr lang="en-US" altLang="zh-TW" dirty="0" smtClean="0">
                <a:solidFill>
                  <a:srgbClr val="00660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 – More advanced</a:t>
            </a:r>
            <a:endParaRPr kumimoji="0" lang="zh-TW" altLang="en-US" b="0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20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88477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Pass-by-value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21</a:t>
            </a:fld>
            <a:endParaRPr lang="en-US" altLang="zh-TW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79512" y="1629187"/>
            <a:ext cx="5400600" cy="5093702"/>
          </a:xfrm>
          <a:prstGeom prst="rect">
            <a:avLst/>
          </a:prstGeom>
          <a:solidFill>
            <a:schemeClr val="tx1"/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lvl="0" defTabSz="363538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  <a:defRPr kumimoji="1" sz="2000" kern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TW" sz="1600" dirty="0" smtClean="0"/>
              <a:t>public </a:t>
            </a:r>
            <a:r>
              <a:rPr lang="en-US" altLang="zh-TW" sz="1600" dirty="0"/>
              <a:t>class </a:t>
            </a:r>
            <a:r>
              <a:rPr lang="en-US" altLang="zh-TW" sz="1600" dirty="0" err="1" smtClean="0"/>
              <a:t>PbyV</a:t>
            </a:r>
            <a:r>
              <a:rPr lang="en-US" altLang="zh-TW" sz="1600" dirty="0" smtClean="0"/>
              <a:t> {</a:t>
            </a:r>
            <a:endParaRPr lang="en-US" altLang="zh-TW" sz="1600" dirty="0"/>
          </a:p>
          <a:p>
            <a:pPr>
              <a:spcAft>
                <a:spcPts val="0"/>
              </a:spcAft>
            </a:pPr>
            <a:r>
              <a:rPr lang="en-US" altLang="zh-TW" sz="1600" dirty="0"/>
              <a:t>	</a:t>
            </a: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r>
              <a:rPr lang="en-US" altLang="zh-TW" sz="1600" dirty="0" smtClean="0"/>
              <a:t>}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 bwMode="auto">
          <a:xfrm>
            <a:off x="528842" y="2016945"/>
            <a:ext cx="4835245" cy="20601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>
            <a:outerShdw blurRad="40000" dist="23000" dir="8400000" sx="104000" sy="104000" rotWithShape="0">
              <a:schemeClr val="accent6">
                <a:lumMod val="40000"/>
                <a:lumOff val="60000"/>
              </a:scheme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360363" eaLnBrk="1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public </a:t>
            </a:r>
            <a:r>
              <a:rPr lang="en-US" altLang="zh-TW" sz="18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static void main(String [ ] </a:t>
            </a:r>
            <a:r>
              <a:rPr lang="en-US" altLang="zh-TW" sz="18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args</a:t>
            </a:r>
            <a:r>
              <a:rPr lang="en-US" altLang="zh-TW" sz="18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 {</a:t>
            </a:r>
          </a:p>
          <a:p>
            <a:pPr lvl="0" defTabSz="360363" eaLnBrk="1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800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</a:t>
            </a:r>
            <a:r>
              <a:rPr lang="en-US" altLang="zh-TW" sz="18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a=1, b=2;</a:t>
            </a:r>
          </a:p>
          <a:p>
            <a:pPr lvl="0" defTabSz="360363" eaLnBrk="1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800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System.out.println</a:t>
            </a:r>
            <a:r>
              <a:rPr lang="en-US" altLang="zh-TW" sz="18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en-US" altLang="zh-TW" sz="18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"</a:t>
            </a:r>
            <a:r>
              <a:rPr lang="en-US" altLang="zh-TW" sz="18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a=</a:t>
            </a:r>
            <a:r>
              <a:rPr lang="en-US" altLang="zh-TW" sz="18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" </a:t>
            </a:r>
            <a:r>
              <a:rPr lang="en-US" altLang="zh-TW" sz="18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 a + ", b=" + b);</a:t>
            </a:r>
          </a:p>
          <a:p>
            <a:pPr lvl="0" defTabSz="360363" eaLnBrk="1" hangingPunct="1">
              <a:spcBef>
                <a:spcPts val="1200"/>
              </a:spcBef>
              <a:spcAft>
                <a:spcPts val="1200"/>
              </a:spcAft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8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swap(a, b);</a:t>
            </a:r>
          </a:p>
          <a:p>
            <a:pPr defTabSz="360363">
              <a:spcBef>
                <a:spcPts val="0"/>
              </a:spcBef>
              <a:spcAft>
                <a:spcPts val="0"/>
              </a:spcAft>
            </a:pPr>
            <a:r>
              <a:rPr lang="en-US" altLang="zh-TW" sz="18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8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System.out.println</a:t>
            </a:r>
            <a:r>
              <a:rPr lang="en-US" altLang="zh-TW" sz="18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("a=" + a + ", b=" + b);</a:t>
            </a:r>
          </a:p>
          <a:p>
            <a:pPr lvl="0" defTabSz="360363" eaLnBrk="1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}</a:t>
            </a:r>
            <a:endParaRPr lang="en-US" altLang="zh-TW" sz="18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28842" y="4196114"/>
            <a:ext cx="4835245" cy="2185214"/>
          </a:xfrm>
          <a:prstGeom prst="rect">
            <a:avLst/>
          </a:prstGeom>
          <a:solidFill>
            <a:srgbClr val="CCFF99"/>
          </a:solidFill>
          <a:ln w="25400" algn="ctr">
            <a:solidFill>
              <a:srgbClr val="00660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5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 defTabSz="360363">
              <a:spcBef>
                <a:spcPts val="0"/>
              </a:spcBef>
            </a:pPr>
            <a:r>
              <a:rPr lang="en-US" altLang="zh-TW" sz="1800" dirty="0">
                <a:latin typeface="Arial Unicode MS" panose="020B0604020202020204" pitchFamily="34" charset="-120"/>
              </a:rPr>
              <a:t>public static void </a:t>
            </a:r>
            <a:r>
              <a:rPr lang="en-US" altLang="zh-TW" sz="1800" dirty="0" smtClean="0">
                <a:latin typeface="Arial Unicode MS" panose="020B0604020202020204" pitchFamily="34" charset="-120"/>
              </a:rPr>
              <a:t>swap (</a:t>
            </a:r>
            <a:r>
              <a:rPr lang="en-US" altLang="zh-TW" sz="1800" dirty="0" err="1" smtClean="0">
                <a:latin typeface="Arial Unicode MS" panose="020B0604020202020204" pitchFamily="34" charset="-120"/>
              </a:rPr>
              <a:t>int</a:t>
            </a:r>
            <a:r>
              <a:rPr lang="en-US" altLang="zh-TW" sz="1800" dirty="0" smtClean="0">
                <a:latin typeface="Arial Unicode MS" panose="020B0604020202020204" pitchFamily="34" charset="-120"/>
              </a:rPr>
              <a:t> x,   </a:t>
            </a:r>
            <a:r>
              <a:rPr lang="en-US" altLang="zh-TW" sz="1800" dirty="0" err="1" smtClean="0">
                <a:latin typeface="Arial Unicode MS" panose="020B0604020202020204" pitchFamily="34" charset="-120"/>
              </a:rPr>
              <a:t>int</a:t>
            </a:r>
            <a:r>
              <a:rPr lang="en-US" altLang="zh-TW" sz="1800" dirty="0" smtClean="0">
                <a:latin typeface="Arial Unicode MS" panose="020B0604020202020204" pitchFamily="34" charset="-120"/>
              </a:rPr>
              <a:t> y) {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800" dirty="0">
                <a:latin typeface="Arial Unicode MS" panose="020B0604020202020204" pitchFamily="34" charset="-120"/>
              </a:rPr>
              <a:t>	</a:t>
            </a:r>
            <a:r>
              <a:rPr lang="en-US" altLang="zh-TW" sz="1800" dirty="0" err="1">
                <a:latin typeface="Arial Unicode MS" panose="020B0604020202020204" pitchFamily="34" charset="-120"/>
              </a:rPr>
              <a:t>System.out.println</a:t>
            </a:r>
            <a:r>
              <a:rPr lang="en-US" altLang="zh-TW" sz="1800" dirty="0" smtClean="0">
                <a:latin typeface="Arial Unicode MS" panose="020B0604020202020204" pitchFamily="34" charset="-120"/>
              </a:rPr>
              <a:t>(</a:t>
            </a:r>
            <a:r>
              <a:rPr lang="en-US" altLang="zh-TW" sz="1800" dirty="0">
                <a:latin typeface="Arial Unicode MS" panose="020B0604020202020204" pitchFamily="34" charset="-120"/>
              </a:rPr>
              <a:t>"</a:t>
            </a:r>
            <a:r>
              <a:rPr lang="en-US" altLang="zh-TW" sz="1800" dirty="0" smtClean="0">
                <a:latin typeface="Arial Unicode MS" panose="020B0604020202020204" pitchFamily="34" charset="-120"/>
              </a:rPr>
              <a:t>\</a:t>
            </a:r>
            <a:r>
              <a:rPr lang="en-US" altLang="zh-TW" sz="1800" dirty="0" err="1" smtClean="0">
                <a:latin typeface="Arial Unicode MS" panose="020B0604020202020204" pitchFamily="34" charset="-120"/>
              </a:rPr>
              <a:t>tx</a:t>
            </a:r>
            <a:r>
              <a:rPr lang="en-US" altLang="zh-TW" sz="1800" dirty="0" smtClean="0">
                <a:latin typeface="Arial Unicode MS" panose="020B0604020202020204" pitchFamily="34" charset="-120"/>
              </a:rPr>
              <a:t>=" </a:t>
            </a:r>
            <a:r>
              <a:rPr lang="en-US" altLang="zh-TW" sz="1800" dirty="0">
                <a:latin typeface="Arial Unicode MS" panose="020B0604020202020204" pitchFamily="34" charset="-120"/>
              </a:rPr>
              <a:t>+ </a:t>
            </a:r>
            <a:r>
              <a:rPr lang="en-US" altLang="zh-TW" sz="1800" dirty="0" smtClean="0">
                <a:latin typeface="Arial Unicode MS" panose="020B0604020202020204" pitchFamily="34" charset="-120"/>
              </a:rPr>
              <a:t>x </a:t>
            </a:r>
            <a:r>
              <a:rPr lang="en-US" altLang="zh-TW" sz="1800" dirty="0">
                <a:latin typeface="Arial Unicode MS" panose="020B0604020202020204" pitchFamily="34" charset="-120"/>
              </a:rPr>
              <a:t>+ ", </a:t>
            </a:r>
            <a:r>
              <a:rPr lang="en-US" altLang="zh-TW" sz="1800" dirty="0" smtClean="0">
                <a:latin typeface="Arial Unicode MS" panose="020B0604020202020204" pitchFamily="34" charset="-120"/>
              </a:rPr>
              <a:t>y=" </a:t>
            </a:r>
            <a:r>
              <a:rPr lang="en-US" altLang="zh-TW" sz="1800" dirty="0">
                <a:latin typeface="Arial Unicode MS" panose="020B0604020202020204" pitchFamily="34" charset="-120"/>
              </a:rPr>
              <a:t>+ </a:t>
            </a:r>
            <a:r>
              <a:rPr lang="en-US" altLang="zh-TW" sz="1800" dirty="0" smtClean="0">
                <a:latin typeface="Arial Unicode MS" panose="020B0604020202020204" pitchFamily="34" charset="-120"/>
              </a:rPr>
              <a:t>y);</a:t>
            </a:r>
            <a:endParaRPr lang="en-US" altLang="zh-TW" sz="1800" dirty="0">
              <a:latin typeface="Arial Unicode MS" panose="020B0604020202020204" pitchFamily="34" charset="-120"/>
            </a:endParaRPr>
          </a:p>
          <a:p>
            <a:pPr algn="l" defTabSz="360363">
              <a:spcBef>
                <a:spcPts val="600"/>
              </a:spcBef>
            </a:pPr>
            <a:r>
              <a:rPr lang="en-US" altLang="zh-TW" sz="1800" dirty="0">
                <a:latin typeface="Arial Unicode MS" panose="020B0604020202020204" pitchFamily="34" charset="-120"/>
              </a:rPr>
              <a:t>	</a:t>
            </a:r>
            <a:r>
              <a:rPr lang="en-US" altLang="zh-TW" sz="1800" dirty="0" err="1" smtClean="0">
                <a:latin typeface="Arial Unicode MS" panose="020B0604020202020204" pitchFamily="34" charset="-120"/>
              </a:rPr>
              <a:t>int</a:t>
            </a:r>
            <a:r>
              <a:rPr lang="en-US" altLang="zh-TW" sz="1800" dirty="0" smtClean="0">
                <a:latin typeface="Arial Unicode MS" panose="020B0604020202020204" pitchFamily="34" charset="-120"/>
              </a:rPr>
              <a:t> </a:t>
            </a:r>
            <a:r>
              <a:rPr lang="en-US" altLang="zh-TW" sz="1800" dirty="0">
                <a:latin typeface="Arial Unicode MS" panose="020B0604020202020204" pitchFamily="34" charset="-120"/>
              </a:rPr>
              <a:t>	</a:t>
            </a:r>
            <a:r>
              <a:rPr lang="en-US" altLang="zh-TW" sz="1800" dirty="0" smtClean="0">
                <a:latin typeface="Arial Unicode MS" panose="020B0604020202020204" pitchFamily="34" charset="-120"/>
              </a:rPr>
              <a:t>temp=x;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800" dirty="0">
                <a:latin typeface="Arial Unicode MS" panose="020B0604020202020204" pitchFamily="34" charset="-120"/>
              </a:rPr>
              <a:t>	</a:t>
            </a:r>
            <a:r>
              <a:rPr lang="en-US" altLang="zh-TW" sz="1800" dirty="0" smtClean="0">
                <a:latin typeface="Arial Unicode MS" panose="020B0604020202020204" pitchFamily="34" charset="-120"/>
              </a:rPr>
              <a:t>x = y;</a:t>
            </a:r>
          </a:p>
          <a:p>
            <a:pPr algn="l" defTabSz="360363">
              <a:spcBef>
                <a:spcPts val="0"/>
              </a:spcBef>
              <a:spcAft>
                <a:spcPts val="600"/>
              </a:spcAft>
            </a:pPr>
            <a:r>
              <a:rPr lang="en-US" altLang="zh-TW" sz="1800" dirty="0">
                <a:latin typeface="Arial Unicode MS" panose="020B0604020202020204" pitchFamily="34" charset="-120"/>
              </a:rPr>
              <a:t>	</a:t>
            </a:r>
            <a:r>
              <a:rPr lang="en-US" altLang="zh-TW" sz="1800" dirty="0" smtClean="0">
                <a:latin typeface="Arial Unicode MS" panose="020B0604020202020204" pitchFamily="34" charset="-120"/>
              </a:rPr>
              <a:t>y = temp;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800" dirty="0">
                <a:latin typeface="Arial Unicode MS" panose="020B0604020202020204" pitchFamily="34" charset="-120"/>
              </a:rPr>
              <a:t>	</a:t>
            </a:r>
            <a:r>
              <a:rPr lang="en-US" altLang="zh-TW" sz="1800" dirty="0" err="1">
                <a:latin typeface="Arial Unicode MS" panose="020B0604020202020204" pitchFamily="34" charset="-120"/>
              </a:rPr>
              <a:t>System.out.println</a:t>
            </a:r>
            <a:r>
              <a:rPr lang="en-US" altLang="zh-TW" sz="1800" dirty="0" smtClean="0">
                <a:latin typeface="Arial Unicode MS" panose="020B0604020202020204" pitchFamily="34" charset="-120"/>
              </a:rPr>
              <a:t>("\</a:t>
            </a:r>
            <a:r>
              <a:rPr lang="en-US" altLang="zh-TW" sz="1800" dirty="0" err="1" smtClean="0">
                <a:latin typeface="Arial Unicode MS" panose="020B0604020202020204" pitchFamily="34" charset="-120"/>
              </a:rPr>
              <a:t>tx</a:t>
            </a:r>
            <a:r>
              <a:rPr lang="en-US" altLang="zh-TW" sz="1800" dirty="0">
                <a:latin typeface="Arial Unicode MS" panose="020B0604020202020204" pitchFamily="34" charset="-120"/>
              </a:rPr>
              <a:t>=" + x + ", y=" + y);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800" dirty="0" smtClean="0">
                <a:latin typeface="Arial Unicode MS" panose="020B0604020202020204" pitchFamily="34" charset="-120"/>
              </a:rPr>
              <a:t>}</a:t>
            </a:r>
            <a:endParaRPr lang="en-US" altLang="zh-TW" sz="1800" dirty="0">
              <a:latin typeface="Arial Unicode MS" panose="020B0604020202020204" pitchFamily="34" charset="-12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156176" y="899037"/>
            <a:ext cx="1911037" cy="1449843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PbyV</a:t>
            </a:r>
            <a:endParaRPr lang="en-US" altLang="zh-TW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a=1, b=2</a:t>
            </a:r>
          </a:p>
          <a:p>
            <a:pPr defTabSz="354013"/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1800" dirty="0" smtClean="0">
                <a:solidFill>
                  <a:srgbClr val="1AFC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x=1, y=2</a:t>
            </a:r>
          </a:p>
          <a:p>
            <a:pPr defTabSz="354013"/>
            <a:r>
              <a:rPr lang="en-US" altLang="zh-TW" sz="1800" dirty="0">
                <a:solidFill>
                  <a:srgbClr val="1AFC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1800" dirty="0" smtClean="0">
                <a:solidFill>
                  <a:srgbClr val="1AFC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x=2, x=1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a=1, b=2</a:t>
            </a:r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5796136" y="2596257"/>
            <a:ext cx="3124870" cy="4001095"/>
          </a:xfrm>
          <a:prstGeom prst="rect">
            <a:avLst/>
          </a:prstGeom>
          <a:ln>
            <a:headEnd/>
            <a:tailEnd/>
          </a:ln>
          <a:effectLst>
            <a:outerShdw blurRad="40000" dist="20000" dir="8100000" sx="104000" sy="104000" rotWithShape="0">
              <a:schemeClr val="accent6">
                <a:lumMod val="75000"/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800" ker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zh-TW" dirty="0" smtClean="0"/>
              <a:t>With pass-by-value, a copy of the argument’s value is made and passed to the called method. </a:t>
            </a:r>
          </a:p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The method then creates a local parameter variable to store the value.</a:t>
            </a:r>
          </a:p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Primitive data type arguments are always passed by value. </a:t>
            </a:r>
          </a:p>
          <a:p>
            <a:pPr marL="180975" indent="-18097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Courier" pitchFamily="49" charset="0"/>
              </a:rPr>
              <a:t>boolean, char, byte, short, </a:t>
            </a:r>
            <a:r>
              <a:rPr lang="en-US" altLang="zh-TW" dirty="0" err="1" smtClean="0">
                <a:latin typeface="Courier" pitchFamily="49" charset="0"/>
              </a:rPr>
              <a:t>int</a:t>
            </a:r>
            <a:r>
              <a:rPr lang="en-US" altLang="zh-TW" dirty="0" smtClean="0">
                <a:latin typeface="Courier" pitchFamily="49" charset="0"/>
              </a:rPr>
              <a:t>, long, float, double</a:t>
            </a:r>
            <a:endParaRPr lang="en-US" altLang="zh-TW" dirty="0">
              <a:latin typeface="Courier" pitchFamily="49" charset="0"/>
            </a:endParaRPr>
          </a:p>
        </p:txBody>
      </p:sp>
      <p:sp>
        <p:nvSpPr>
          <p:cNvPr id="11" name="圓角矩形 10"/>
          <p:cNvSpPr/>
          <p:nvPr/>
        </p:nvSpPr>
        <p:spPr bwMode="auto">
          <a:xfrm>
            <a:off x="2842673" y="5129808"/>
            <a:ext cx="415314" cy="37521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1800" dirty="0">
                <a:solidFill>
                  <a:schemeClr val="bg2"/>
                </a:solidFill>
                <a:latin typeface="Arial" charset="0"/>
              </a:rPr>
              <a:t>2</a:t>
            </a:r>
            <a:endParaRPr kumimoji="0" lang="zh-HK" altLang="en-US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502298" y="5132750"/>
            <a:ext cx="351017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/>
            <a:r>
              <a:rPr lang="en-US" altLang="zh-HK" sz="1800" b="1" dirty="0"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</a:rPr>
              <a:t>x</a:t>
            </a:r>
            <a:endParaRPr lang="zh-HK" altLang="en-US" sz="1800" b="1" dirty="0">
              <a:solidFill>
                <a:schemeClr val="accent6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圓角矩形 13"/>
          <p:cNvSpPr/>
          <p:nvPr/>
        </p:nvSpPr>
        <p:spPr bwMode="auto">
          <a:xfrm>
            <a:off x="3598361" y="5129808"/>
            <a:ext cx="415314" cy="37521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1</a:t>
            </a:r>
            <a:endParaRPr kumimoji="0" lang="zh-HK" altLang="en-US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257986" y="5132750"/>
            <a:ext cx="351017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/>
            <a:r>
              <a:rPr lang="en-US" altLang="zh-HK" sz="1800" b="1" dirty="0" smtClean="0"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</a:rPr>
              <a:t>y</a:t>
            </a:r>
            <a:endParaRPr lang="zh-HK" altLang="en-US" sz="1800" b="1" dirty="0">
              <a:solidFill>
                <a:schemeClr val="accent6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6" name="圓角矩形 15"/>
          <p:cNvSpPr/>
          <p:nvPr/>
        </p:nvSpPr>
        <p:spPr bwMode="auto">
          <a:xfrm>
            <a:off x="3099159" y="2965856"/>
            <a:ext cx="415314" cy="37521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1</a:t>
            </a:r>
            <a:endParaRPr kumimoji="0" lang="zh-HK" altLang="en-US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758784" y="2968798"/>
            <a:ext cx="351017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/>
            <a:r>
              <a:rPr lang="en-US" altLang="zh-HK" sz="1800" b="1" dirty="0" smtClean="0"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</a:rPr>
              <a:t>a</a:t>
            </a:r>
            <a:endParaRPr lang="zh-HK" altLang="en-US" sz="1800" b="1" dirty="0">
              <a:solidFill>
                <a:schemeClr val="accent6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8" name="圓角矩形 17"/>
          <p:cNvSpPr/>
          <p:nvPr/>
        </p:nvSpPr>
        <p:spPr bwMode="auto">
          <a:xfrm>
            <a:off x="3806478" y="2965856"/>
            <a:ext cx="415314" cy="37521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2</a:t>
            </a:r>
            <a:endParaRPr kumimoji="0" lang="zh-HK" altLang="en-US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466103" y="2968798"/>
            <a:ext cx="351017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/>
            <a:r>
              <a:rPr lang="en-US" altLang="zh-HK" sz="1800" b="1" dirty="0" smtClean="0"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</a:rPr>
              <a:t>b</a:t>
            </a:r>
            <a:endParaRPr lang="zh-HK" altLang="en-US" sz="1800" b="1" dirty="0">
              <a:solidFill>
                <a:schemeClr val="accent6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0" name="圓角矩形 19"/>
          <p:cNvSpPr/>
          <p:nvPr/>
        </p:nvSpPr>
        <p:spPr bwMode="auto">
          <a:xfrm>
            <a:off x="4657309" y="5129808"/>
            <a:ext cx="415314" cy="37521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1</a:t>
            </a:r>
            <a:endParaRPr kumimoji="0" lang="zh-HK" altLang="en-US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953424" y="5132750"/>
            <a:ext cx="714527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r"/>
            <a:r>
              <a:rPr lang="en-US" altLang="zh-HK" sz="1800" b="1" dirty="0" smtClean="0"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</a:rPr>
              <a:t>temp</a:t>
            </a:r>
            <a:endParaRPr lang="zh-HK" altLang="en-US" sz="1800" b="1" dirty="0">
              <a:solidFill>
                <a:schemeClr val="accent6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23" name="直線單箭頭接點 22"/>
          <p:cNvCxnSpPr>
            <a:stCxn id="16" idx="2"/>
          </p:cNvCxnSpPr>
          <p:nvPr/>
        </p:nvCxnSpPr>
        <p:spPr bwMode="auto">
          <a:xfrm>
            <a:off x="3306816" y="3341073"/>
            <a:ext cx="0" cy="95202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8" idx="2"/>
          </p:cNvCxnSpPr>
          <p:nvPr/>
        </p:nvCxnSpPr>
        <p:spPr bwMode="auto">
          <a:xfrm flipH="1">
            <a:off x="4013675" y="3341073"/>
            <a:ext cx="460" cy="95202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3029176" y="3762905"/>
            <a:ext cx="277640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8100"/>
          </a:effectLst>
        </p:spPr>
        <p:txBody>
          <a:bodyPr wrap="none" rtlCol="0">
            <a:spAutoFit/>
          </a:bodyPr>
          <a:lstStyle/>
          <a:p>
            <a:r>
              <a:rPr lang="en-US" altLang="zh-HK" sz="1600" dirty="0" smtClean="0">
                <a:solidFill>
                  <a:srgbClr val="7030A0"/>
                </a:solidFill>
                <a:latin typeface="Arial Narrow" pitchFamily="34" charset="0"/>
              </a:rPr>
              <a:t>1</a:t>
            </a:r>
            <a:endParaRPr lang="zh-HK" altLang="en-US" sz="1600" dirty="0" smtClean="0">
              <a:solidFill>
                <a:srgbClr val="7030A0"/>
              </a:solidFill>
              <a:latin typeface="Arial Narrow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013135" y="3762905"/>
            <a:ext cx="277640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8100"/>
          </a:effectLst>
        </p:spPr>
        <p:txBody>
          <a:bodyPr wrap="none" rtlCol="0">
            <a:spAutoFit/>
          </a:bodyPr>
          <a:lstStyle/>
          <a:p>
            <a:r>
              <a:rPr lang="en-US" altLang="zh-HK" sz="1600" dirty="0" smtClean="0">
                <a:solidFill>
                  <a:srgbClr val="7030A0"/>
                </a:solidFill>
                <a:latin typeface="Arial Narrow" pitchFamily="34" charset="0"/>
              </a:rPr>
              <a:t>2</a:t>
            </a:r>
            <a:endParaRPr lang="zh-HK" altLang="en-US" sz="1600" dirty="0" smtClean="0">
              <a:solidFill>
                <a:srgbClr val="7030A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1615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Method overloading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899592" y="6366384"/>
            <a:ext cx="3240360" cy="304800"/>
          </a:xfrm>
        </p:spPr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22</a:t>
            </a:fld>
            <a:endParaRPr lang="en-US" altLang="zh-TW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08553" y="1576736"/>
            <a:ext cx="5099551" cy="4847481"/>
          </a:xfrm>
          <a:prstGeom prst="rect">
            <a:avLst/>
          </a:prstGeom>
          <a:solidFill>
            <a:schemeClr val="tx1"/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lvl="0" defTabSz="363538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  <a:defRPr kumimoji="1" sz="2000" kern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r>
              <a:rPr lang="en-US" altLang="zh-TW" sz="1600" dirty="0" smtClean="0"/>
              <a:t>public </a:t>
            </a:r>
            <a:r>
              <a:rPr lang="en-US" altLang="zh-TW" sz="1600" dirty="0"/>
              <a:t>class </a:t>
            </a:r>
            <a:r>
              <a:rPr lang="en-US" altLang="zh-TW" sz="1600" dirty="0" err="1" smtClean="0"/>
              <a:t>FindAverage</a:t>
            </a:r>
            <a:r>
              <a:rPr lang="en-US" altLang="zh-TW" sz="1600" dirty="0" smtClean="0"/>
              <a:t> {</a:t>
            </a:r>
            <a:endParaRPr lang="en-US" altLang="zh-TW" sz="1600" dirty="0"/>
          </a:p>
          <a:p>
            <a:pPr>
              <a:spcAft>
                <a:spcPts val="0"/>
              </a:spcAft>
            </a:pPr>
            <a:r>
              <a:rPr lang="en-US" altLang="zh-TW" sz="1600" dirty="0"/>
              <a:t>	</a:t>
            </a: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r>
              <a:rPr lang="en-US" altLang="zh-TW" sz="1600" dirty="0" smtClean="0"/>
              <a:t>}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 bwMode="auto">
          <a:xfrm>
            <a:off x="755575" y="2008784"/>
            <a:ext cx="4464497" cy="20246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>
            <a:outerShdw blurRad="40000" dist="23000" dir="8400000" sx="104000" sy="104000" rotWithShape="0">
              <a:schemeClr val="accent6">
                <a:lumMod val="40000"/>
                <a:lumOff val="60000"/>
              </a:scheme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360363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public static void main(String [ ] </a:t>
            </a:r>
            <a:r>
              <a:rPr lang="en-US" altLang="zh-TW" sz="1600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args</a:t>
            </a: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 {</a:t>
            </a:r>
          </a:p>
          <a:p>
            <a:pPr lvl="0" defTabSz="360363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double </a:t>
            </a:r>
            <a:r>
              <a:rPr lang="en-US" altLang="zh-TW" sz="1600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avg</a:t>
            </a: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</a:p>
          <a:p>
            <a:pPr lvl="0" defTabSz="360363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600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avg</a:t>
            </a: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= average(</a:t>
            </a:r>
            <a:r>
              <a:rPr lang="en-US" altLang="zh-TW" sz="1600" b="1" kern="0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5, 6</a:t>
            </a: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);</a:t>
            </a:r>
          </a:p>
          <a:p>
            <a:pPr lvl="0" defTabSz="360363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600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System.out.println</a:t>
            </a: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("Average=" + </a:t>
            </a:r>
            <a:r>
              <a:rPr lang="en-US" altLang="zh-TW" sz="1600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avg</a:t>
            </a: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);</a:t>
            </a:r>
          </a:p>
          <a:p>
            <a:pPr lvl="0" defTabSz="360363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600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avg</a:t>
            </a: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= average(</a:t>
            </a:r>
            <a:r>
              <a:rPr lang="en-US" altLang="zh-TW" sz="1600" b="1" kern="0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5, 6, 7</a:t>
            </a: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);</a:t>
            </a:r>
          </a:p>
          <a:p>
            <a:pPr lvl="0" defTabSz="360363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600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System.out.println</a:t>
            </a: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("Average=" + </a:t>
            </a:r>
            <a:r>
              <a:rPr lang="en-US" altLang="zh-TW" sz="1600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avg</a:t>
            </a: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);</a:t>
            </a:r>
          </a:p>
          <a:p>
            <a:pPr lvl="0" defTabSz="360363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}</a:t>
            </a:r>
            <a:endParaRPr lang="en-US" altLang="zh-TW" sz="16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755575" y="4178855"/>
            <a:ext cx="4464497" cy="830997"/>
          </a:xfrm>
          <a:prstGeom prst="rect">
            <a:avLst/>
          </a:prstGeom>
          <a:solidFill>
            <a:srgbClr val="CCFFFF"/>
          </a:solidFill>
          <a:ln w="25400" algn="ctr">
            <a:solidFill>
              <a:srgbClr val="0000CC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F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 defTabSz="360363">
              <a:spcBef>
                <a:spcPts val="0"/>
              </a:spcBef>
            </a:pPr>
            <a:r>
              <a:rPr lang="en-US" altLang="zh-TW" sz="1600" dirty="0" smtClean="0">
                <a:latin typeface="Arial Unicode MS" panose="020B0604020202020204" pitchFamily="34" charset="-120"/>
              </a:rPr>
              <a:t>public </a:t>
            </a:r>
            <a:r>
              <a:rPr lang="en-US" altLang="zh-TW" sz="1600" dirty="0">
                <a:latin typeface="Arial Unicode MS" panose="020B0604020202020204" pitchFamily="34" charset="-120"/>
              </a:rPr>
              <a:t>static double </a:t>
            </a:r>
            <a:r>
              <a:rPr lang="en-US" altLang="zh-TW" sz="1600" b="1" dirty="0" smtClean="0">
                <a:solidFill>
                  <a:srgbClr val="0000CC"/>
                </a:solidFill>
                <a:latin typeface="Arial Unicode MS" panose="020B0604020202020204" pitchFamily="34" charset="-120"/>
              </a:rPr>
              <a:t>average </a:t>
            </a:r>
            <a:r>
              <a:rPr lang="en-US" altLang="zh-TW" sz="1600" dirty="0" smtClean="0">
                <a:latin typeface="Arial Unicode MS" panose="020B0604020202020204" pitchFamily="34" charset="-120"/>
              </a:rPr>
              <a:t>(</a:t>
            </a:r>
            <a:r>
              <a:rPr lang="en-US" altLang="zh-TW" sz="1600" b="1" dirty="0" err="1">
                <a:solidFill>
                  <a:srgbClr val="FF0000"/>
                </a:solidFill>
                <a:latin typeface="Arial Unicode MS" panose="020B0604020202020204" pitchFamily="34" charset="-120"/>
              </a:rPr>
              <a:t>int</a:t>
            </a:r>
            <a:r>
              <a:rPr lang="en-US" altLang="zh-TW" sz="1600" b="1" dirty="0">
                <a:solidFill>
                  <a:srgbClr val="FF0000"/>
                </a:solidFill>
                <a:latin typeface="Arial Unicode MS" panose="020B0604020202020204" pitchFamily="34" charset="-120"/>
              </a:rPr>
              <a:t> a, </a:t>
            </a:r>
            <a:r>
              <a:rPr lang="en-US" altLang="zh-TW" sz="1600" b="1" dirty="0" err="1">
                <a:solidFill>
                  <a:srgbClr val="FF0000"/>
                </a:solidFill>
                <a:latin typeface="Arial Unicode MS" panose="020B0604020202020204" pitchFamily="34" charset="-120"/>
              </a:rPr>
              <a:t>int</a:t>
            </a:r>
            <a:r>
              <a:rPr lang="en-US" altLang="zh-TW" sz="1600" b="1" dirty="0">
                <a:solidFill>
                  <a:srgbClr val="FF0000"/>
                </a:solidFill>
                <a:latin typeface="Arial Unicode MS" panose="020B0604020202020204" pitchFamily="34" charset="-120"/>
              </a:rPr>
              <a:t> b</a:t>
            </a:r>
            <a:r>
              <a:rPr lang="en-US" altLang="zh-TW" sz="1600" dirty="0">
                <a:latin typeface="Arial Unicode MS" panose="020B0604020202020204" pitchFamily="34" charset="-120"/>
              </a:rPr>
              <a:t>) {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>
                <a:latin typeface="Arial Unicode MS" panose="020B0604020202020204" pitchFamily="34" charset="-120"/>
              </a:rPr>
              <a:t>	return (</a:t>
            </a:r>
            <a:r>
              <a:rPr lang="en-US" altLang="zh-TW" sz="1600" dirty="0" err="1">
                <a:latin typeface="Arial Unicode MS" panose="020B0604020202020204" pitchFamily="34" charset="-120"/>
              </a:rPr>
              <a:t>a+b</a:t>
            </a:r>
            <a:r>
              <a:rPr lang="en-US" altLang="zh-TW" sz="1600" dirty="0">
                <a:latin typeface="Arial Unicode MS" panose="020B0604020202020204" pitchFamily="34" charset="-120"/>
              </a:rPr>
              <a:t>)/2.0;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 smtClean="0">
                <a:latin typeface="Arial Unicode MS" panose="020B0604020202020204" pitchFamily="34" charset="-120"/>
              </a:rPr>
              <a:t>}</a:t>
            </a:r>
            <a:endParaRPr lang="en-US" altLang="zh-TW" sz="1600" dirty="0">
              <a:latin typeface="Arial Unicode MS" panose="020B0604020202020204" pitchFamily="34" charset="-12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55576" y="5185519"/>
            <a:ext cx="4464496" cy="830997"/>
          </a:xfrm>
          <a:prstGeom prst="rect">
            <a:avLst/>
          </a:prstGeom>
          <a:solidFill>
            <a:srgbClr val="CCFF99"/>
          </a:solidFill>
          <a:ln w="25400" algn="ctr">
            <a:solidFill>
              <a:srgbClr val="00660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5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 defTabSz="360363">
              <a:spcBef>
                <a:spcPts val="0"/>
              </a:spcBef>
            </a:pPr>
            <a:r>
              <a:rPr lang="en-US" altLang="zh-TW" sz="1600" dirty="0" smtClean="0">
                <a:latin typeface="Arial Unicode MS" panose="020B0604020202020204" pitchFamily="34" charset="-120"/>
              </a:rPr>
              <a:t>public </a:t>
            </a:r>
            <a:r>
              <a:rPr lang="en-US" altLang="zh-TW" sz="1600" dirty="0">
                <a:latin typeface="Arial Unicode MS" panose="020B0604020202020204" pitchFamily="34" charset="-120"/>
              </a:rPr>
              <a:t>static double </a:t>
            </a:r>
            <a:r>
              <a:rPr lang="en-US" altLang="zh-TW" sz="1600" b="1" dirty="0" smtClean="0">
                <a:solidFill>
                  <a:srgbClr val="006600"/>
                </a:solidFill>
                <a:latin typeface="Arial Unicode MS" panose="020B0604020202020204" pitchFamily="34" charset="-120"/>
              </a:rPr>
              <a:t>average </a:t>
            </a:r>
            <a:r>
              <a:rPr lang="en-US" altLang="zh-TW" sz="1600" dirty="0" smtClean="0">
                <a:latin typeface="Arial Unicode MS" panose="020B0604020202020204" pitchFamily="34" charset="-120"/>
              </a:rPr>
              <a:t>(</a:t>
            </a:r>
            <a:r>
              <a:rPr lang="en-US" altLang="zh-TW" sz="1600" b="1" dirty="0" err="1">
                <a:solidFill>
                  <a:srgbClr val="FF0000"/>
                </a:solidFill>
                <a:latin typeface="Arial Unicode MS" panose="020B0604020202020204" pitchFamily="34" charset="-120"/>
              </a:rPr>
              <a:t>int</a:t>
            </a:r>
            <a:r>
              <a:rPr lang="en-US" altLang="zh-TW" sz="1600" b="1" dirty="0">
                <a:solidFill>
                  <a:srgbClr val="FF0000"/>
                </a:solidFill>
                <a:latin typeface="Arial Unicode MS" panose="020B0604020202020204" pitchFamily="34" charset="-120"/>
              </a:rPr>
              <a:t> a, </a:t>
            </a:r>
            <a:r>
              <a:rPr lang="en-US" altLang="zh-TW" sz="1600" b="1" dirty="0" err="1">
                <a:solidFill>
                  <a:srgbClr val="FF0000"/>
                </a:solidFill>
                <a:latin typeface="Arial Unicode MS" panose="020B0604020202020204" pitchFamily="34" charset="-120"/>
              </a:rPr>
              <a:t>int</a:t>
            </a:r>
            <a:r>
              <a:rPr lang="en-US" altLang="zh-TW" sz="1600" b="1" dirty="0">
                <a:solidFill>
                  <a:srgbClr val="FF0000"/>
                </a:solidFill>
                <a:latin typeface="Arial Unicode MS" panose="020B0604020202020204" pitchFamily="34" charset="-120"/>
              </a:rPr>
              <a:t> b, </a:t>
            </a:r>
            <a:r>
              <a:rPr lang="en-US" altLang="zh-TW" sz="1600" b="1" dirty="0" err="1">
                <a:solidFill>
                  <a:srgbClr val="FF0000"/>
                </a:solidFill>
                <a:latin typeface="Arial Unicode MS" panose="020B0604020202020204" pitchFamily="34" charset="-120"/>
              </a:rPr>
              <a:t>int</a:t>
            </a:r>
            <a:r>
              <a:rPr lang="en-US" altLang="zh-TW" sz="1600" b="1" dirty="0">
                <a:solidFill>
                  <a:srgbClr val="FF0000"/>
                </a:solidFill>
                <a:latin typeface="Arial Unicode MS" panose="020B0604020202020204" pitchFamily="34" charset="-120"/>
              </a:rPr>
              <a:t> c</a:t>
            </a:r>
            <a:r>
              <a:rPr lang="en-US" altLang="zh-TW" sz="1600" dirty="0">
                <a:latin typeface="Arial Unicode MS" panose="020B0604020202020204" pitchFamily="34" charset="-120"/>
              </a:rPr>
              <a:t>) {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>
                <a:latin typeface="Arial Unicode MS" panose="020B0604020202020204" pitchFamily="34" charset="-120"/>
              </a:rPr>
              <a:t>	return (</a:t>
            </a:r>
            <a:r>
              <a:rPr lang="en-US" altLang="zh-TW" sz="1600" dirty="0" err="1">
                <a:latin typeface="Arial Unicode MS" panose="020B0604020202020204" pitchFamily="34" charset="-120"/>
              </a:rPr>
              <a:t>a+b+c</a:t>
            </a:r>
            <a:r>
              <a:rPr lang="en-US" altLang="zh-TW" sz="1600" dirty="0">
                <a:latin typeface="Arial Unicode MS" panose="020B0604020202020204" pitchFamily="34" charset="-120"/>
              </a:rPr>
              <a:t>)/3.0;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 smtClean="0">
                <a:latin typeface="Arial Unicode MS" panose="020B0604020202020204" pitchFamily="34" charset="-120"/>
              </a:rPr>
              <a:t>}</a:t>
            </a:r>
            <a:r>
              <a:rPr lang="en-US" altLang="zh-TW" sz="1600" dirty="0">
                <a:latin typeface="Arial Unicode MS" panose="020B0604020202020204" pitchFamily="34" charset="-120"/>
              </a:rPr>
              <a:t>	</a:t>
            </a:r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5796136" y="2132856"/>
            <a:ext cx="3124870" cy="2800767"/>
          </a:xfrm>
          <a:prstGeom prst="rect">
            <a:avLst/>
          </a:prstGeom>
          <a:ln>
            <a:headEnd/>
            <a:tailEnd/>
          </a:ln>
          <a:effectLst>
            <a:outerShdw blurRad="40000" dist="20000" dir="8100000" sx="104000" sy="104000" rotWithShape="0">
              <a:schemeClr val="accent6">
                <a:lumMod val="75000"/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800" ker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Several different methods having the same name.</a:t>
            </a:r>
          </a:p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Each overloaded method must have a different parameter set:</a:t>
            </a:r>
          </a:p>
          <a:p>
            <a:pPr marL="541338" lvl="1" indent="-2762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400" dirty="0" smtClean="0">
                <a:solidFill>
                  <a:schemeClr val="bg2"/>
                </a:solidFill>
              </a:rPr>
              <a:t>number of parameters</a:t>
            </a:r>
          </a:p>
          <a:p>
            <a:pPr marL="541338" lvl="1" indent="-2762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400" dirty="0" smtClean="0">
                <a:solidFill>
                  <a:schemeClr val="bg2"/>
                </a:solidFill>
              </a:rPr>
              <a:t>parameter types</a:t>
            </a:r>
          </a:p>
          <a:p>
            <a:pPr marL="176213" indent="-1762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Java will call the appropriate method by matching the argument(s) against the parameter(s).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796136" y="5085184"/>
            <a:ext cx="2232248" cy="933103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FindAverage</a:t>
            </a:r>
            <a:endParaRPr lang="en-US" altLang="zh-TW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Average=5.5</a:t>
            </a:r>
          </a:p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Average=6.0</a:t>
            </a:r>
          </a:p>
        </p:txBody>
      </p:sp>
    </p:spTree>
    <p:extLst>
      <p:ext uri="{BB962C8B-B14F-4D97-AF65-F5344CB8AC3E}">
        <p14:creationId xmlns:p14="http://schemas.microsoft.com/office/powerpoint/2010/main" val="40466161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Method overloading</a:t>
            </a:r>
            <a:r>
              <a:rPr lang="en-US" altLang="zh-HK" baseline="30000" dirty="0" smtClean="0"/>
              <a:t>2</a:t>
            </a:r>
            <a:endParaRPr lang="zh-HK" altLang="en-US" baseline="30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899592" y="6366384"/>
            <a:ext cx="3240360" cy="304800"/>
          </a:xfrm>
        </p:spPr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23</a:t>
            </a:fld>
            <a:endParaRPr lang="en-US" altLang="zh-TW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08553" y="1557072"/>
            <a:ext cx="5099551" cy="5247590"/>
          </a:xfrm>
          <a:prstGeom prst="rect">
            <a:avLst/>
          </a:prstGeom>
          <a:solidFill>
            <a:schemeClr val="tx1"/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lvl="0" defTabSz="363538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  <a:defRPr kumimoji="1" sz="2000" kern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r>
              <a:rPr lang="en-US" altLang="zh-TW" sz="1600" dirty="0" smtClean="0"/>
              <a:t>public </a:t>
            </a:r>
            <a:r>
              <a:rPr lang="en-US" altLang="zh-TW" sz="1600" dirty="0"/>
              <a:t>class </a:t>
            </a:r>
            <a:r>
              <a:rPr lang="en-US" altLang="zh-TW" sz="1600" dirty="0" err="1" smtClean="0"/>
              <a:t>FindMax</a:t>
            </a:r>
            <a:r>
              <a:rPr lang="en-US" altLang="zh-TW" sz="1600" dirty="0" smtClean="0"/>
              <a:t> {</a:t>
            </a:r>
            <a:endParaRPr lang="en-US" altLang="zh-TW" sz="1600" dirty="0"/>
          </a:p>
          <a:p>
            <a:pPr>
              <a:spcAft>
                <a:spcPts val="0"/>
              </a:spcAft>
            </a:pPr>
            <a:r>
              <a:rPr lang="en-US" altLang="zh-TW" sz="1600" dirty="0"/>
              <a:t>	</a:t>
            </a: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altLang="zh-TW" sz="1600" dirty="0" smtClean="0"/>
              <a:t>}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 bwMode="auto">
          <a:xfrm>
            <a:off x="755575" y="1920296"/>
            <a:ext cx="4464497" cy="20246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>
            <a:outerShdw blurRad="40000" dist="23000" dir="8400000" sx="104000" sy="104000" rotWithShape="0">
              <a:schemeClr val="accent6">
                <a:lumMod val="40000"/>
                <a:lumOff val="60000"/>
              </a:scheme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360363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public 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static void main(String </a:t>
            </a: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[ ] </a:t>
            </a:r>
            <a:r>
              <a:rPr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args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 {</a:t>
            </a:r>
          </a:p>
          <a:p>
            <a:pPr lvl="0" defTabSz="360363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max;</a:t>
            </a:r>
          </a:p>
          <a:p>
            <a:pPr lvl="0" defTabSz="360363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max 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 </a:t>
            </a:r>
            <a:r>
              <a:rPr lang="en-US" altLang="zh-TW" sz="1600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findMax</a:t>
            </a: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(</a:t>
            </a:r>
            <a:r>
              <a:rPr lang="en-US" altLang="zh-TW" sz="1600" b="1" kern="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5, 3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);</a:t>
            </a:r>
          </a:p>
          <a:p>
            <a:pPr lvl="0" defTabSz="360363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System.out.println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("max=" + max);</a:t>
            </a:r>
          </a:p>
          <a:p>
            <a:pPr lvl="0" defTabSz="360363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max = </a:t>
            </a:r>
            <a:r>
              <a:rPr lang="en-US" altLang="zh-TW" sz="1600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findMax</a:t>
            </a: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(</a:t>
            </a:r>
            <a:r>
              <a:rPr lang="en-US" altLang="zh-TW" sz="1600" b="1" kern="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5, 3, 9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);</a:t>
            </a:r>
          </a:p>
          <a:p>
            <a:pPr lvl="0" defTabSz="360363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System.out.println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("max=" + max);</a:t>
            </a:r>
          </a:p>
          <a:p>
            <a:pPr lvl="0" defTabSz="360363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}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755575" y="4021543"/>
            <a:ext cx="4464497" cy="830997"/>
          </a:xfrm>
          <a:prstGeom prst="rect">
            <a:avLst/>
          </a:prstGeom>
          <a:solidFill>
            <a:srgbClr val="CCFFFF"/>
          </a:solidFill>
          <a:ln w="25400" algn="ctr">
            <a:solidFill>
              <a:srgbClr val="0000CC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F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 defTabSz="360363">
              <a:spcBef>
                <a:spcPts val="0"/>
              </a:spcBef>
            </a:pPr>
            <a:r>
              <a:rPr lang="en-US" altLang="zh-TW" sz="1600" dirty="0" smtClean="0">
                <a:latin typeface="Arial Unicode MS" panose="020B0604020202020204" pitchFamily="34" charset="-120"/>
              </a:rPr>
              <a:t>public </a:t>
            </a:r>
            <a:r>
              <a:rPr lang="en-US" altLang="zh-TW" sz="1600" dirty="0">
                <a:latin typeface="Arial Unicode MS" panose="020B0604020202020204" pitchFamily="34" charset="-120"/>
              </a:rPr>
              <a:t>static </a:t>
            </a:r>
            <a:r>
              <a:rPr lang="en-US" altLang="zh-TW" sz="1600" dirty="0" err="1">
                <a:latin typeface="Arial Unicode MS" panose="020B0604020202020204" pitchFamily="34" charset="-120"/>
              </a:rPr>
              <a:t>int</a:t>
            </a:r>
            <a:r>
              <a:rPr lang="en-US" altLang="zh-TW" sz="1600" dirty="0">
                <a:latin typeface="Arial Unicode MS" panose="020B0604020202020204" pitchFamily="34" charset="-120"/>
              </a:rPr>
              <a:t> </a:t>
            </a:r>
            <a:r>
              <a:rPr lang="en-US" altLang="zh-TW" sz="1600" b="1" dirty="0" err="1" smtClean="0">
                <a:solidFill>
                  <a:srgbClr val="0000CC"/>
                </a:solidFill>
                <a:latin typeface="Arial Unicode MS" panose="020B0604020202020204" pitchFamily="34" charset="-120"/>
              </a:rPr>
              <a:t>findMax</a:t>
            </a:r>
            <a:r>
              <a:rPr lang="en-US" altLang="zh-TW" sz="1600" dirty="0" smtClean="0">
                <a:solidFill>
                  <a:srgbClr val="0000CC"/>
                </a:solidFill>
                <a:latin typeface="Arial Unicode MS" panose="020B0604020202020204" pitchFamily="34" charset="-120"/>
              </a:rPr>
              <a:t> </a:t>
            </a:r>
            <a:r>
              <a:rPr lang="en-US" altLang="zh-TW" sz="1600" dirty="0" smtClean="0">
                <a:latin typeface="Arial Unicode MS" panose="020B0604020202020204" pitchFamily="34" charset="-120"/>
              </a:rPr>
              <a:t>(</a:t>
            </a:r>
            <a:r>
              <a:rPr lang="en-US" altLang="zh-TW" sz="1600" b="1" dirty="0" err="1">
                <a:solidFill>
                  <a:srgbClr val="FF0000"/>
                </a:solidFill>
                <a:latin typeface="Arial Unicode MS" panose="020B0604020202020204" pitchFamily="34" charset="-120"/>
              </a:rPr>
              <a:t>int</a:t>
            </a:r>
            <a:r>
              <a:rPr lang="en-US" altLang="zh-TW" sz="1600" b="1" dirty="0">
                <a:solidFill>
                  <a:srgbClr val="FF0000"/>
                </a:solidFill>
                <a:latin typeface="Arial Unicode MS" panose="020B0604020202020204" pitchFamily="34" charset="-120"/>
              </a:rPr>
              <a:t> x, </a:t>
            </a:r>
            <a:r>
              <a:rPr lang="en-US" altLang="zh-TW" sz="1600" b="1" dirty="0" err="1">
                <a:solidFill>
                  <a:srgbClr val="FF0000"/>
                </a:solidFill>
                <a:latin typeface="Arial Unicode MS" panose="020B0604020202020204" pitchFamily="34" charset="-120"/>
              </a:rPr>
              <a:t>int</a:t>
            </a:r>
            <a:r>
              <a:rPr lang="en-US" altLang="zh-TW" sz="1600" b="1" dirty="0">
                <a:solidFill>
                  <a:srgbClr val="FF0000"/>
                </a:solidFill>
                <a:latin typeface="Arial Unicode MS" panose="020B0604020202020204" pitchFamily="34" charset="-120"/>
              </a:rPr>
              <a:t> y</a:t>
            </a:r>
            <a:r>
              <a:rPr lang="en-US" altLang="zh-TW" sz="1600" dirty="0">
                <a:latin typeface="Arial Unicode MS" panose="020B0604020202020204" pitchFamily="34" charset="-120"/>
              </a:rPr>
              <a:t>) {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>
                <a:latin typeface="Arial Unicode MS" panose="020B0604020202020204" pitchFamily="34" charset="-120"/>
              </a:rPr>
              <a:t>	return (x &gt; y) ? x : y;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 smtClean="0">
                <a:latin typeface="Arial Unicode MS" panose="020B0604020202020204" pitchFamily="34" charset="-120"/>
              </a:rPr>
              <a:t>}</a:t>
            </a:r>
            <a:r>
              <a:rPr lang="en-US" altLang="zh-TW" sz="1600" dirty="0">
                <a:latin typeface="Arial Unicode MS" panose="020B0604020202020204" pitchFamily="34" charset="-120"/>
              </a:rPr>
              <a:t>	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55576" y="4920055"/>
            <a:ext cx="4464496" cy="1569660"/>
          </a:xfrm>
          <a:prstGeom prst="rect">
            <a:avLst/>
          </a:prstGeom>
          <a:solidFill>
            <a:srgbClr val="CCFF99"/>
          </a:solidFill>
          <a:ln w="25400" algn="ctr">
            <a:solidFill>
              <a:srgbClr val="00660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5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 defTabSz="360363">
              <a:spcBef>
                <a:spcPts val="0"/>
              </a:spcBef>
            </a:pPr>
            <a:r>
              <a:rPr lang="en-US" altLang="zh-TW" sz="1600" dirty="0" smtClean="0">
                <a:latin typeface="Arial Unicode MS" panose="020B0604020202020204" pitchFamily="34" charset="-120"/>
              </a:rPr>
              <a:t>public </a:t>
            </a:r>
            <a:r>
              <a:rPr lang="en-US" altLang="zh-TW" sz="1600" dirty="0">
                <a:latin typeface="Arial Unicode MS" panose="020B0604020202020204" pitchFamily="34" charset="-120"/>
              </a:rPr>
              <a:t>static </a:t>
            </a:r>
            <a:r>
              <a:rPr lang="en-US" altLang="zh-TW" sz="1600" dirty="0" err="1">
                <a:latin typeface="Arial Unicode MS" panose="020B0604020202020204" pitchFamily="34" charset="-120"/>
              </a:rPr>
              <a:t>int</a:t>
            </a:r>
            <a:r>
              <a:rPr lang="en-US" altLang="zh-TW" sz="1600" dirty="0">
                <a:latin typeface="Arial Unicode MS" panose="020B0604020202020204" pitchFamily="34" charset="-120"/>
              </a:rPr>
              <a:t> </a:t>
            </a:r>
            <a:r>
              <a:rPr lang="en-US" altLang="zh-TW" sz="1600" b="1" dirty="0" err="1" smtClean="0">
                <a:solidFill>
                  <a:srgbClr val="006600"/>
                </a:solidFill>
                <a:latin typeface="Arial Unicode MS" panose="020B0604020202020204" pitchFamily="34" charset="-120"/>
              </a:rPr>
              <a:t>findMax</a:t>
            </a:r>
            <a:r>
              <a:rPr lang="en-US" altLang="zh-TW" sz="1600" dirty="0" smtClean="0">
                <a:solidFill>
                  <a:srgbClr val="006600"/>
                </a:solidFill>
                <a:latin typeface="Arial Unicode MS" panose="020B0604020202020204" pitchFamily="34" charset="-120"/>
              </a:rPr>
              <a:t> </a:t>
            </a:r>
            <a:r>
              <a:rPr lang="en-US" altLang="zh-TW" sz="1600" dirty="0" smtClean="0">
                <a:latin typeface="Arial Unicode MS" panose="020B0604020202020204" pitchFamily="34" charset="-120"/>
              </a:rPr>
              <a:t>(</a:t>
            </a:r>
            <a:r>
              <a:rPr lang="en-US" altLang="zh-TW" sz="1600" b="1" dirty="0" err="1">
                <a:solidFill>
                  <a:srgbClr val="FF0000"/>
                </a:solidFill>
                <a:latin typeface="Arial Unicode MS" panose="020B0604020202020204" pitchFamily="34" charset="-120"/>
              </a:rPr>
              <a:t>int</a:t>
            </a:r>
            <a:r>
              <a:rPr lang="en-US" altLang="zh-TW" sz="1600" b="1" dirty="0">
                <a:solidFill>
                  <a:srgbClr val="FF0000"/>
                </a:solidFill>
                <a:latin typeface="Arial Unicode MS" panose="020B0604020202020204" pitchFamily="34" charset="-120"/>
              </a:rPr>
              <a:t> x, </a:t>
            </a:r>
            <a:r>
              <a:rPr lang="en-US" altLang="zh-TW" sz="1600" b="1" dirty="0" err="1">
                <a:solidFill>
                  <a:srgbClr val="FF0000"/>
                </a:solidFill>
                <a:latin typeface="Arial Unicode MS" panose="020B0604020202020204" pitchFamily="34" charset="-120"/>
              </a:rPr>
              <a:t>int</a:t>
            </a:r>
            <a:r>
              <a:rPr lang="en-US" altLang="zh-TW" sz="1600" b="1" dirty="0">
                <a:solidFill>
                  <a:srgbClr val="FF0000"/>
                </a:solidFill>
                <a:latin typeface="Arial Unicode MS" panose="020B0604020202020204" pitchFamily="34" charset="-120"/>
              </a:rPr>
              <a:t> y, </a:t>
            </a:r>
            <a:r>
              <a:rPr lang="en-US" altLang="zh-TW" sz="1600" b="1" dirty="0" err="1">
                <a:solidFill>
                  <a:srgbClr val="FF0000"/>
                </a:solidFill>
                <a:latin typeface="Arial Unicode MS" panose="020B0604020202020204" pitchFamily="34" charset="-120"/>
              </a:rPr>
              <a:t>int</a:t>
            </a:r>
            <a:r>
              <a:rPr lang="en-US" altLang="zh-TW" sz="1600" b="1" dirty="0">
                <a:solidFill>
                  <a:srgbClr val="FF0000"/>
                </a:solidFill>
                <a:latin typeface="Arial Unicode MS" panose="020B0604020202020204" pitchFamily="34" charset="-120"/>
              </a:rPr>
              <a:t> z</a:t>
            </a:r>
            <a:r>
              <a:rPr lang="en-US" altLang="zh-TW" sz="1600" dirty="0">
                <a:latin typeface="Arial Unicode MS" panose="020B0604020202020204" pitchFamily="34" charset="-120"/>
              </a:rPr>
              <a:t>) {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>
                <a:latin typeface="Arial Unicode MS" panose="020B0604020202020204" pitchFamily="34" charset="-120"/>
              </a:rPr>
              <a:t>	</a:t>
            </a:r>
            <a:r>
              <a:rPr lang="en-US" altLang="zh-TW" sz="1600" dirty="0" err="1">
                <a:latin typeface="Arial Unicode MS" panose="020B0604020202020204" pitchFamily="34" charset="-120"/>
              </a:rPr>
              <a:t>int</a:t>
            </a:r>
            <a:r>
              <a:rPr lang="en-US" altLang="zh-TW" sz="1600" dirty="0">
                <a:latin typeface="Arial Unicode MS" panose="020B0604020202020204" pitchFamily="34" charset="-120"/>
              </a:rPr>
              <a:t> max;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>
                <a:latin typeface="Arial Unicode MS" panose="020B0604020202020204" pitchFamily="34" charset="-120"/>
              </a:rPr>
              <a:t>	max=</a:t>
            </a:r>
            <a:r>
              <a:rPr lang="en-US" altLang="zh-TW" sz="1600" dirty="0" err="1">
                <a:latin typeface="Arial Unicode MS" panose="020B0604020202020204" pitchFamily="34" charset="-120"/>
              </a:rPr>
              <a:t>findMax</a:t>
            </a:r>
            <a:r>
              <a:rPr lang="en-US" altLang="zh-TW" sz="1600" dirty="0">
                <a:latin typeface="Arial Unicode MS" panose="020B0604020202020204" pitchFamily="34" charset="-120"/>
              </a:rPr>
              <a:t>(x, y);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>
                <a:latin typeface="Arial Unicode MS" panose="020B0604020202020204" pitchFamily="34" charset="-120"/>
              </a:rPr>
              <a:t>	max=</a:t>
            </a:r>
            <a:r>
              <a:rPr lang="en-US" altLang="zh-TW" sz="1600" dirty="0" err="1">
                <a:latin typeface="Arial Unicode MS" panose="020B0604020202020204" pitchFamily="34" charset="-120"/>
              </a:rPr>
              <a:t>findMax</a:t>
            </a:r>
            <a:r>
              <a:rPr lang="en-US" altLang="zh-TW" sz="1600" dirty="0">
                <a:latin typeface="Arial Unicode MS" panose="020B0604020202020204" pitchFamily="34" charset="-120"/>
              </a:rPr>
              <a:t>(max, z);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>
                <a:latin typeface="Arial Unicode MS" panose="020B0604020202020204" pitchFamily="34" charset="-120"/>
              </a:rPr>
              <a:t>	return max;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 smtClean="0">
                <a:latin typeface="Arial Unicode MS" panose="020B0604020202020204" pitchFamily="34" charset="-120"/>
              </a:rPr>
              <a:t>}</a:t>
            </a:r>
            <a:r>
              <a:rPr lang="en-US" altLang="zh-TW" sz="1600" dirty="0">
                <a:latin typeface="Arial Unicode MS" panose="020B0604020202020204" pitchFamily="34" charset="-120"/>
              </a:rPr>
              <a:t>	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840" y="2875635"/>
            <a:ext cx="17621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796136" y="5445224"/>
            <a:ext cx="2232248" cy="933103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FindMax</a:t>
            </a:r>
            <a:endParaRPr lang="en-US" altLang="zh-TW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max=5</a:t>
            </a:r>
          </a:p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max=9</a:t>
            </a:r>
          </a:p>
        </p:txBody>
      </p:sp>
      <p:sp>
        <p:nvSpPr>
          <p:cNvPr id="15" name="雲朵形圖說文字 14"/>
          <p:cNvSpPr/>
          <p:nvPr/>
        </p:nvSpPr>
        <p:spPr bwMode="auto">
          <a:xfrm>
            <a:off x="6569647" y="1557072"/>
            <a:ext cx="2466849" cy="1079840"/>
          </a:xfrm>
          <a:prstGeom prst="cloudCallout">
            <a:avLst>
              <a:gd name="adj1" fmla="val -15678"/>
              <a:gd name="adj2" fmla="val 142231"/>
            </a:avLst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accent6">
                <a:lumMod val="75000"/>
              </a:schemeClr>
            </a:solidFill>
            <a:headEnd type="none" w="lg" len="lg"/>
            <a:tail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HK" sz="1600" dirty="0" err="1" smtClean="0">
                <a:solidFill>
                  <a:schemeClr val="bg2"/>
                </a:solidFill>
              </a:rPr>
              <a:t>findMax</a:t>
            </a:r>
            <a:r>
              <a:rPr lang="en-US" altLang="zh-HK" sz="1600" dirty="0" smtClean="0">
                <a:solidFill>
                  <a:schemeClr val="bg2"/>
                </a:solidFill>
              </a:rPr>
              <a:t>() calling another </a:t>
            </a:r>
            <a:r>
              <a:rPr lang="en-US" altLang="zh-HK" sz="1600" dirty="0" err="1" smtClean="0">
                <a:solidFill>
                  <a:schemeClr val="bg2"/>
                </a:solidFill>
              </a:rPr>
              <a:t>findMax</a:t>
            </a:r>
            <a:r>
              <a:rPr lang="en-US" altLang="zh-HK" sz="1600" dirty="0" smtClean="0">
                <a:solidFill>
                  <a:schemeClr val="bg2"/>
                </a:solidFill>
              </a:rPr>
              <a:t>()</a:t>
            </a:r>
            <a:endParaRPr lang="zh-HK" alt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3976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Method overloading</a:t>
            </a:r>
            <a:r>
              <a:rPr lang="en-US" altLang="zh-HK" baseline="30000" dirty="0" smtClean="0"/>
              <a:t>3</a:t>
            </a:r>
            <a:endParaRPr lang="zh-HK" altLang="en-US" baseline="30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899592" y="6366384"/>
            <a:ext cx="3240360" cy="304800"/>
          </a:xfrm>
        </p:spPr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08553" y="1576736"/>
            <a:ext cx="8512453" cy="3524042"/>
          </a:xfrm>
          <a:prstGeom prst="rect">
            <a:avLst/>
          </a:prstGeom>
          <a:solidFill>
            <a:schemeClr val="tx1"/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lvl="0" defTabSz="363538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  <a:defRPr kumimoji="1" sz="2000" kern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r>
              <a:rPr lang="en-US" altLang="zh-TW" sz="1600" dirty="0" smtClean="0"/>
              <a:t>public </a:t>
            </a:r>
            <a:r>
              <a:rPr lang="en-US" altLang="zh-TW" sz="1600" dirty="0"/>
              <a:t>class </a:t>
            </a:r>
            <a:r>
              <a:rPr lang="en-US" altLang="zh-TW" sz="1600" dirty="0" err="1" smtClean="0"/>
              <a:t>WrongAverage</a:t>
            </a:r>
            <a:r>
              <a:rPr lang="en-US" altLang="zh-TW" sz="1600" dirty="0" smtClean="0"/>
              <a:t> {</a:t>
            </a:r>
            <a:endParaRPr lang="en-US" altLang="zh-TW" sz="1600" dirty="0"/>
          </a:p>
          <a:p>
            <a:pPr>
              <a:spcAft>
                <a:spcPts val="0"/>
              </a:spcAft>
            </a:pPr>
            <a:r>
              <a:rPr lang="en-US" altLang="zh-TW" sz="1600" dirty="0"/>
              <a:t>	</a:t>
            </a: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altLang="zh-TW" sz="1600" dirty="0" smtClean="0"/>
              <a:t>}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 bwMode="auto">
          <a:xfrm>
            <a:off x="755575" y="1989121"/>
            <a:ext cx="4248473" cy="17802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>
            <a:outerShdw blurRad="40000" dist="23000" dir="8400000" sx="104000" sy="104000" rotWithShape="0">
              <a:schemeClr val="accent6">
                <a:lumMod val="40000"/>
                <a:lumOff val="60000"/>
              </a:scheme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360363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public 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static void main(String [ ] </a:t>
            </a:r>
            <a:r>
              <a:rPr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args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 {</a:t>
            </a:r>
          </a:p>
          <a:p>
            <a:pPr lvl="0" defTabSz="360363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600" b="1" kern="0" dirty="0" err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</a:t>
            </a:r>
            <a:r>
              <a:rPr lang="en-US" altLang="zh-TW" sz="1600" kern="0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iavg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= average(5, 6);</a:t>
            </a:r>
          </a:p>
          <a:p>
            <a:pPr lvl="0" defTabSz="360363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600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System.out.println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("Average=" + </a:t>
            </a:r>
            <a:r>
              <a:rPr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iavg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);</a:t>
            </a:r>
          </a:p>
          <a:p>
            <a:pPr lvl="0" defTabSz="360363" eaLnBrk="1" hangingPunct="1">
              <a:spcBef>
                <a:spcPts val="1200"/>
              </a:spcBef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600" b="1" kern="0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double</a:t>
            </a: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davg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= </a:t>
            </a: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average(7, 8);</a:t>
            </a:r>
            <a:endParaRPr lang="en-US" altLang="zh-TW" sz="16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0" defTabSz="360363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600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System.out.println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("Average=" + </a:t>
            </a:r>
            <a:r>
              <a:rPr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davg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);</a:t>
            </a:r>
          </a:p>
          <a:p>
            <a:pPr lvl="0" defTabSz="360363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}</a:t>
            </a:r>
            <a:endParaRPr lang="en-US" altLang="zh-TW" sz="16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167726" y="3903559"/>
            <a:ext cx="3469402" cy="830997"/>
          </a:xfrm>
          <a:prstGeom prst="rect">
            <a:avLst/>
          </a:prstGeom>
          <a:solidFill>
            <a:srgbClr val="CCFFFF"/>
          </a:solidFill>
          <a:ln w="25400" algn="ctr">
            <a:solidFill>
              <a:srgbClr val="0000CC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F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 defTabSz="360363">
              <a:spcBef>
                <a:spcPts val="0"/>
              </a:spcBef>
            </a:pPr>
            <a:r>
              <a:rPr lang="en-US" altLang="zh-TW" sz="1600" dirty="0" smtClean="0">
                <a:latin typeface="Arial Unicode MS" panose="020B0604020202020204" pitchFamily="34" charset="-120"/>
              </a:rPr>
              <a:t>public </a:t>
            </a:r>
            <a:r>
              <a:rPr lang="en-US" altLang="zh-TW" sz="1600" dirty="0">
                <a:latin typeface="Arial Unicode MS" panose="020B0604020202020204" pitchFamily="34" charset="-120"/>
              </a:rPr>
              <a:t>static </a:t>
            </a:r>
            <a:r>
              <a:rPr lang="en-US" altLang="zh-TW" sz="1600" b="1" dirty="0" err="1">
                <a:solidFill>
                  <a:srgbClr val="FF0000"/>
                </a:solidFill>
                <a:latin typeface="Arial Unicode MS" panose="020B0604020202020204" pitchFamily="34" charset="-120"/>
              </a:rPr>
              <a:t>int</a:t>
            </a:r>
            <a:r>
              <a:rPr lang="en-US" altLang="zh-TW" sz="1600" dirty="0">
                <a:solidFill>
                  <a:srgbClr val="FF0000"/>
                </a:solidFill>
                <a:latin typeface="Arial Unicode MS" panose="020B0604020202020204" pitchFamily="34" charset="-120"/>
              </a:rPr>
              <a:t> </a:t>
            </a:r>
            <a:r>
              <a:rPr lang="en-US" altLang="zh-TW" sz="1600" dirty="0">
                <a:latin typeface="Arial Unicode MS" panose="020B0604020202020204" pitchFamily="34" charset="-120"/>
              </a:rPr>
              <a:t>average(</a:t>
            </a:r>
            <a:r>
              <a:rPr lang="en-US" altLang="zh-TW" sz="1600" dirty="0" err="1">
                <a:latin typeface="Arial Unicode MS" panose="020B0604020202020204" pitchFamily="34" charset="-120"/>
              </a:rPr>
              <a:t>int</a:t>
            </a:r>
            <a:r>
              <a:rPr lang="en-US" altLang="zh-TW" sz="1600" dirty="0">
                <a:latin typeface="Arial Unicode MS" panose="020B0604020202020204" pitchFamily="34" charset="-120"/>
              </a:rPr>
              <a:t> a, </a:t>
            </a:r>
            <a:r>
              <a:rPr lang="en-US" altLang="zh-TW" sz="1600" dirty="0" err="1">
                <a:latin typeface="Arial Unicode MS" panose="020B0604020202020204" pitchFamily="34" charset="-120"/>
              </a:rPr>
              <a:t>int</a:t>
            </a:r>
            <a:r>
              <a:rPr lang="en-US" altLang="zh-TW" sz="1600" dirty="0">
                <a:latin typeface="Arial Unicode MS" panose="020B0604020202020204" pitchFamily="34" charset="-120"/>
              </a:rPr>
              <a:t> b) {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>
                <a:latin typeface="Arial Unicode MS" panose="020B0604020202020204" pitchFamily="34" charset="-120"/>
              </a:rPr>
              <a:t>	return (</a:t>
            </a:r>
            <a:r>
              <a:rPr lang="en-US" altLang="zh-TW" sz="1600" dirty="0" err="1">
                <a:latin typeface="Arial Unicode MS" panose="020B0604020202020204" pitchFamily="34" charset="-120"/>
              </a:rPr>
              <a:t>a+b</a:t>
            </a:r>
            <a:r>
              <a:rPr lang="en-US" altLang="zh-TW" sz="1600" dirty="0">
                <a:latin typeface="Arial Unicode MS" panose="020B0604020202020204" pitchFamily="34" charset="-120"/>
              </a:rPr>
              <a:t>)/2;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 smtClean="0">
                <a:latin typeface="Arial Unicode MS" panose="020B0604020202020204" pitchFamily="34" charset="-120"/>
              </a:rPr>
              <a:t>}</a:t>
            </a:r>
            <a:r>
              <a:rPr lang="en-US" altLang="zh-TW" sz="1600" dirty="0">
                <a:latin typeface="Arial Unicode MS" panose="020B0604020202020204" pitchFamily="34" charset="-120"/>
              </a:rPr>
              <a:t>	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55574" y="3903559"/>
            <a:ext cx="4248473" cy="830997"/>
          </a:xfrm>
          <a:prstGeom prst="rect">
            <a:avLst/>
          </a:prstGeom>
          <a:solidFill>
            <a:srgbClr val="CCFF99"/>
          </a:solidFill>
          <a:ln w="25400" algn="ctr">
            <a:solidFill>
              <a:srgbClr val="00660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5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 defTabSz="360363">
              <a:spcBef>
                <a:spcPts val="0"/>
              </a:spcBef>
            </a:pPr>
            <a:r>
              <a:rPr lang="en-US" altLang="zh-TW" sz="1600" dirty="0" smtClean="0">
                <a:latin typeface="Arial Unicode MS" panose="020B0604020202020204" pitchFamily="34" charset="-120"/>
              </a:rPr>
              <a:t>public </a:t>
            </a:r>
            <a:r>
              <a:rPr lang="en-US" altLang="zh-TW" sz="1600" dirty="0">
                <a:latin typeface="Arial Unicode MS" panose="020B0604020202020204" pitchFamily="34" charset="-120"/>
              </a:rPr>
              <a:t>static </a:t>
            </a:r>
            <a:r>
              <a:rPr lang="en-US" altLang="zh-TW" sz="1600" b="1" dirty="0">
                <a:solidFill>
                  <a:srgbClr val="FF0000"/>
                </a:solidFill>
                <a:latin typeface="Arial Unicode MS" panose="020B0604020202020204" pitchFamily="34" charset="-120"/>
              </a:rPr>
              <a:t>double</a:t>
            </a:r>
            <a:r>
              <a:rPr lang="en-US" altLang="zh-TW" sz="1600" dirty="0">
                <a:latin typeface="Arial Unicode MS" panose="020B0604020202020204" pitchFamily="34" charset="-120"/>
              </a:rPr>
              <a:t> average(</a:t>
            </a:r>
            <a:r>
              <a:rPr lang="en-US" altLang="zh-TW" sz="1600" dirty="0" err="1">
                <a:latin typeface="Arial Unicode MS" panose="020B0604020202020204" pitchFamily="34" charset="-120"/>
              </a:rPr>
              <a:t>int</a:t>
            </a:r>
            <a:r>
              <a:rPr lang="en-US" altLang="zh-TW" sz="1600" dirty="0">
                <a:latin typeface="Arial Unicode MS" panose="020B0604020202020204" pitchFamily="34" charset="-120"/>
              </a:rPr>
              <a:t> a, </a:t>
            </a:r>
            <a:r>
              <a:rPr lang="en-US" altLang="zh-TW" sz="1600" dirty="0" err="1">
                <a:latin typeface="Arial Unicode MS" panose="020B0604020202020204" pitchFamily="34" charset="-120"/>
              </a:rPr>
              <a:t>int</a:t>
            </a:r>
            <a:r>
              <a:rPr lang="en-US" altLang="zh-TW" sz="1600" dirty="0">
                <a:latin typeface="Arial Unicode MS" panose="020B0604020202020204" pitchFamily="34" charset="-120"/>
              </a:rPr>
              <a:t> b) {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>
                <a:latin typeface="Arial Unicode MS" panose="020B0604020202020204" pitchFamily="34" charset="-120"/>
              </a:rPr>
              <a:t>	return (</a:t>
            </a:r>
            <a:r>
              <a:rPr lang="en-US" altLang="zh-TW" sz="1600" dirty="0" err="1">
                <a:latin typeface="Arial Unicode MS" panose="020B0604020202020204" pitchFamily="34" charset="-120"/>
              </a:rPr>
              <a:t>a+b</a:t>
            </a:r>
            <a:r>
              <a:rPr lang="en-US" altLang="zh-TW" sz="1600" dirty="0">
                <a:latin typeface="Arial Unicode MS" panose="020B0604020202020204" pitchFamily="34" charset="-120"/>
              </a:rPr>
              <a:t>)/2.0;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 smtClean="0">
                <a:latin typeface="Arial Unicode MS" panose="020B0604020202020204" pitchFamily="34" charset="-120"/>
              </a:rPr>
              <a:t>}</a:t>
            </a:r>
            <a:endParaRPr lang="en-US" altLang="zh-TW" sz="1600" dirty="0">
              <a:latin typeface="Arial Unicode MS" panose="020B0604020202020204" pitchFamily="34" charset="-120"/>
            </a:endParaRPr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5339992" y="2636912"/>
            <a:ext cx="3124870" cy="830997"/>
          </a:xfrm>
          <a:prstGeom prst="rect">
            <a:avLst/>
          </a:prstGeom>
          <a:ln>
            <a:headEnd/>
            <a:tailEnd/>
          </a:ln>
          <a:effectLst>
            <a:outerShdw blurRad="40000" dist="20000" dir="8100000" sx="104000" sy="104000" rotWithShape="0">
              <a:schemeClr val="accent6">
                <a:lumMod val="75000"/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800" ker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marL="176213" indent="-1762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Return type cannot be used to distinguish overloaded methods. </a:t>
            </a:r>
            <a:endParaRPr lang="en-US" altLang="zh-TW" sz="1600" dirty="0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08552" y="5271712"/>
            <a:ext cx="7907863" cy="1199409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</a:t>
            </a:r>
            <a:r>
              <a:rPr lang="en-US" altLang="zh-TW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javac</a:t>
            </a:r>
            <a:r>
              <a:rPr lang="en-US" altLang="zh-TW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WrongAverage.java</a:t>
            </a:r>
          </a:p>
          <a:p>
            <a:r>
              <a:rPr lang="en-US" altLang="zh-TW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WrongAverage.java:14: error: method average(</a:t>
            </a:r>
            <a:r>
              <a:rPr lang="en-US" altLang="zh-TW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TW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TW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 is already defined in class </a:t>
            </a:r>
            <a:r>
              <a:rPr lang="en-US" altLang="zh-TW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WrongAverage</a:t>
            </a:r>
            <a:endParaRPr lang="en-US" altLang="zh-TW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public static double average(</a:t>
            </a:r>
            <a:r>
              <a:rPr lang="en-US" altLang="zh-TW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TW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a, </a:t>
            </a:r>
            <a:r>
              <a:rPr lang="en-US" altLang="zh-TW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TW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b) {</a:t>
            </a:r>
          </a:p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^</a:t>
            </a:r>
          </a:p>
          <a:p>
            <a:r>
              <a:rPr lang="en-US" altLang="zh-TW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 error</a:t>
            </a:r>
          </a:p>
        </p:txBody>
      </p:sp>
    </p:spTree>
    <p:extLst>
      <p:ext uri="{BB962C8B-B14F-4D97-AF65-F5344CB8AC3E}">
        <p14:creationId xmlns:p14="http://schemas.microsoft.com/office/powerpoint/2010/main" val="347697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89944" y="4562452"/>
            <a:ext cx="1368152" cy="109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Argument promotion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25</a:t>
            </a:fld>
            <a:endParaRPr lang="en-US" altLang="zh-TW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0065" y="1758583"/>
            <a:ext cx="5171559" cy="4262705"/>
          </a:xfrm>
          <a:prstGeom prst="rect">
            <a:avLst/>
          </a:prstGeom>
          <a:solidFill>
            <a:schemeClr val="tx1"/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lvl="0" defTabSz="363538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  <a:defRPr kumimoji="1" sz="2000" kern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r>
              <a:rPr lang="en-US" altLang="zh-TW" sz="1600" dirty="0" smtClean="0"/>
              <a:t>public </a:t>
            </a:r>
            <a:r>
              <a:rPr lang="en-US" altLang="zh-TW" sz="1600" dirty="0"/>
              <a:t>class </a:t>
            </a:r>
            <a:r>
              <a:rPr lang="en-US" altLang="zh-TW" sz="1600" dirty="0" err="1" smtClean="0"/>
              <a:t>DoubleAverage</a:t>
            </a:r>
            <a:r>
              <a:rPr lang="en-US" altLang="zh-TW" sz="1600" dirty="0" smtClean="0"/>
              <a:t> {</a:t>
            </a:r>
            <a:endParaRPr lang="en-US" altLang="zh-TW" sz="1600" dirty="0"/>
          </a:p>
          <a:p>
            <a:pPr>
              <a:spcAft>
                <a:spcPts val="0"/>
              </a:spcAft>
            </a:pPr>
            <a:r>
              <a:rPr lang="en-US" altLang="zh-TW" sz="1600" dirty="0"/>
              <a:t>	</a:t>
            </a: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altLang="zh-TW" sz="1600" dirty="0" smtClean="0"/>
              <a:t>}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 bwMode="auto">
          <a:xfrm>
            <a:off x="667087" y="2170967"/>
            <a:ext cx="4680521" cy="25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>
            <a:outerShdw blurRad="40000" dist="23000" dir="8400000" sx="104000" sy="104000" rotWithShape="0">
              <a:schemeClr val="accent6">
                <a:lumMod val="40000"/>
                <a:lumOff val="60000"/>
              </a:scheme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360363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public 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static void main(String [ ] </a:t>
            </a:r>
            <a:r>
              <a:rPr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args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 {</a:t>
            </a:r>
          </a:p>
          <a:p>
            <a:pPr lvl="0" defTabSz="360363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double </a:t>
            </a:r>
            <a:r>
              <a:rPr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avg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</a:p>
          <a:p>
            <a:pPr lvl="0" defTabSz="360363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600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avg</a:t>
            </a: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 </a:t>
            </a: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average(</a:t>
            </a:r>
            <a:r>
              <a:rPr lang="en-US" altLang="zh-TW" sz="1600" b="1" kern="0" dirty="0" smtClean="0">
                <a:solidFill>
                  <a:srgbClr val="0000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5.1</a:t>
            </a:r>
            <a:r>
              <a:rPr lang="en-US" altLang="zh-TW" sz="1600" b="1" kern="0" dirty="0">
                <a:solidFill>
                  <a:srgbClr val="0000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, 6.3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);</a:t>
            </a:r>
          </a:p>
          <a:p>
            <a:pPr lvl="0" defTabSz="360363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System.out.println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("Average=" + </a:t>
            </a:r>
            <a:r>
              <a:rPr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avg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);</a:t>
            </a:r>
          </a:p>
          <a:p>
            <a:pPr lvl="0" defTabSz="360363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avg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= </a:t>
            </a: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average(</a:t>
            </a:r>
            <a:r>
              <a:rPr lang="en-US" altLang="zh-TW" sz="1600" b="1" kern="0" dirty="0" smtClean="0">
                <a:solidFill>
                  <a:srgbClr val="0000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  <a:r>
              <a:rPr lang="en-US" altLang="zh-TW" sz="1600" b="1" kern="0" dirty="0">
                <a:solidFill>
                  <a:srgbClr val="0000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, 6.7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);</a:t>
            </a:r>
          </a:p>
          <a:p>
            <a:pPr lvl="0" defTabSz="360363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System.out.println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("Average=" + </a:t>
            </a:r>
            <a:r>
              <a:rPr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avg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);</a:t>
            </a:r>
          </a:p>
          <a:p>
            <a:pPr lvl="0" defTabSz="360363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avg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= </a:t>
            </a: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average(</a:t>
            </a:r>
            <a:r>
              <a:rPr lang="en-US" altLang="zh-TW" sz="1600" b="1" kern="0" dirty="0" smtClean="0">
                <a:solidFill>
                  <a:srgbClr val="0000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9</a:t>
            </a:r>
            <a:r>
              <a:rPr lang="en-US" altLang="zh-TW" sz="1600" b="1" kern="0" dirty="0">
                <a:solidFill>
                  <a:srgbClr val="0000CC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, 7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);</a:t>
            </a:r>
          </a:p>
          <a:p>
            <a:pPr lvl="0" defTabSz="360363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System.out.println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("Average=" + </a:t>
            </a:r>
            <a:r>
              <a:rPr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avg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);</a:t>
            </a:r>
          </a:p>
          <a:p>
            <a:pPr lvl="0" defTabSz="360363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}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67086" y="4837885"/>
            <a:ext cx="4680522" cy="830997"/>
          </a:xfrm>
          <a:prstGeom prst="rect">
            <a:avLst/>
          </a:prstGeom>
          <a:solidFill>
            <a:srgbClr val="CCFF99"/>
          </a:solidFill>
          <a:ln w="25400" algn="ctr">
            <a:solidFill>
              <a:srgbClr val="00660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5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 defTabSz="360363">
              <a:spcBef>
                <a:spcPts val="0"/>
              </a:spcBef>
            </a:pPr>
            <a:r>
              <a:rPr lang="en-US" altLang="zh-TW" sz="1600" dirty="0" smtClean="0">
                <a:latin typeface="Arial Unicode MS" panose="020B0604020202020204" pitchFamily="34" charset="-120"/>
              </a:rPr>
              <a:t>public </a:t>
            </a:r>
            <a:r>
              <a:rPr lang="en-US" altLang="zh-TW" sz="1600" dirty="0">
                <a:latin typeface="Arial Unicode MS" panose="020B0604020202020204" pitchFamily="34" charset="-120"/>
              </a:rPr>
              <a:t>static double </a:t>
            </a:r>
            <a:r>
              <a:rPr lang="en-US" altLang="zh-TW" sz="1600" dirty="0" smtClean="0">
                <a:latin typeface="Arial Unicode MS" panose="020B0604020202020204" pitchFamily="34" charset="-120"/>
              </a:rPr>
              <a:t>average(</a:t>
            </a:r>
            <a:r>
              <a:rPr lang="en-US" altLang="zh-TW" sz="1600" b="1" dirty="0" smtClean="0">
                <a:solidFill>
                  <a:srgbClr val="0000CC"/>
                </a:solidFill>
                <a:latin typeface="Arial Unicode MS" panose="020B0604020202020204" pitchFamily="34" charset="-120"/>
              </a:rPr>
              <a:t>double </a:t>
            </a:r>
            <a:r>
              <a:rPr lang="en-US" altLang="zh-TW" sz="1600" b="1" dirty="0">
                <a:solidFill>
                  <a:srgbClr val="0000CC"/>
                </a:solidFill>
                <a:latin typeface="Arial Unicode MS" panose="020B0604020202020204" pitchFamily="34" charset="-120"/>
              </a:rPr>
              <a:t>a, double b</a:t>
            </a:r>
            <a:r>
              <a:rPr lang="en-US" altLang="zh-TW" sz="1600" dirty="0">
                <a:latin typeface="Arial Unicode MS" panose="020B0604020202020204" pitchFamily="34" charset="-120"/>
              </a:rPr>
              <a:t>) {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>
                <a:latin typeface="Arial Unicode MS" panose="020B0604020202020204" pitchFamily="34" charset="-120"/>
              </a:rPr>
              <a:t>	return (</a:t>
            </a:r>
            <a:r>
              <a:rPr lang="en-US" altLang="zh-TW" sz="1600" dirty="0" err="1">
                <a:latin typeface="Arial Unicode MS" panose="020B0604020202020204" pitchFamily="34" charset="-120"/>
              </a:rPr>
              <a:t>a+b</a:t>
            </a:r>
            <a:r>
              <a:rPr lang="en-US" altLang="zh-TW" sz="1600" dirty="0">
                <a:latin typeface="Arial Unicode MS" panose="020B0604020202020204" pitchFamily="34" charset="-120"/>
              </a:rPr>
              <a:t>)/2;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 smtClean="0">
                <a:latin typeface="Arial Unicode MS" panose="020B0604020202020204" pitchFamily="34" charset="-120"/>
              </a:rPr>
              <a:t>}</a:t>
            </a:r>
            <a:r>
              <a:rPr lang="en-US" altLang="zh-TW" sz="1600" dirty="0">
                <a:latin typeface="Arial Unicode MS" panose="020B0604020202020204" pitchFamily="34" charset="-120"/>
              </a:rPr>
              <a:t>	</a:t>
            </a:r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5724128" y="1448920"/>
            <a:ext cx="3124870" cy="2139047"/>
          </a:xfrm>
          <a:prstGeom prst="rect">
            <a:avLst/>
          </a:prstGeom>
          <a:ln>
            <a:headEnd/>
            <a:tailEnd/>
          </a:ln>
          <a:effectLst>
            <a:outerShdw blurRad="40000" dist="20000" dir="8100000" sx="104000" sy="104000" rotWithShape="0">
              <a:schemeClr val="accent6">
                <a:lumMod val="75000"/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800" ker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marL="176213" indent="-1762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Usually the argument(s) match the data type of parameter(s).</a:t>
            </a:r>
          </a:p>
          <a:p>
            <a:pPr marL="176213" indent="-1762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When calling a method, if Java can make the data type conversion without loss of information, it will do so automatically.</a:t>
            </a:r>
            <a:endParaRPr lang="en-US" altLang="zh-TW" sz="1600" dirty="0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796136" y="5553376"/>
            <a:ext cx="2952328" cy="108012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</a:t>
            </a:r>
            <a:r>
              <a:rPr lang="en-US" altLang="zh-TW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DoubleAverage</a:t>
            </a:r>
            <a:endParaRPr lang="en-US" altLang="zh-TW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Average=5.699999999999999</a:t>
            </a:r>
          </a:p>
          <a:p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Average=5.35</a:t>
            </a:r>
          </a:p>
          <a:p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Average=8.0</a:t>
            </a:r>
            <a:endParaRPr lang="en-US" altLang="zh-TW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雲朵形圖說文字 12"/>
          <p:cNvSpPr/>
          <p:nvPr/>
        </p:nvSpPr>
        <p:spPr bwMode="auto">
          <a:xfrm>
            <a:off x="6732241" y="3753176"/>
            <a:ext cx="2380438" cy="864096"/>
          </a:xfrm>
          <a:prstGeom prst="cloudCallout">
            <a:avLst>
              <a:gd name="adj1" fmla="val -39222"/>
              <a:gd name="adj2" fmla="val 98992"/>
            </a:avLst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accent6">
                <a:lumMod val="75000"/>
              </a:schemeClr>
            </a:solidFill>
            <a:headEnd type="none" w="lg" len="lg"/>
            <a:tail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HK" sz="1600" dirty="0" smtClean="0">
                <a:solidFill>
                  <a:schemeClr val="bg2"/>
                </a:solidFill>
              </a:rPr>
              <a:t>From </a:t>
            </a:r>
            <a:r>
              <a:rPr lang="en-US" altLang="zh-HK" sz="1200" dirty="0" smtClean="0">
                <a:solidFill>
                  <a:schemeClr val="bg2"/>
                </a:solidFill>
              </a:rPr>
              <a:t>small </a:t>
            </a:r>
            <a:r>
              <a:rPr lang="en-US" altLang="zh-HK" sz="1600" dirty="0" smtClean="0">
                <a:solidFill>
                  <a:schemeClr val="bg2"/>
                </a:solidFill>
              </a:rPr>
              <a:t>…to </a:t>
            </a:r>
            <a:r>
              <a:rPr lang="en-US" altLang="zh-HK" sz="2000" dirty="0" smtClean="0">
                <a:solidFill>
                  <a:schemeClr val="bg2"/>
                </a:solidFill>
              </a:rPr>
              <a:t>large</a:t>
            </a:r>
            <a:endParaRPr lang="zh-HK" alt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6820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867798" cy="533400"/>
          </a:xfrm>
        </p:spPr>
        <p:txBody>
          <a:bodyPr/>
          <a:lstStyle/>
          <a:p>
            <a:r>
              <a:rPr lang="en-US" altLang="zh-HK" sz="2800" dirty="0" smtClean="0"/>
              <a:t>Overloading + Argument promotion</a:t>
            </a:r>
            <a:endParaRPr lang="zh-HK" altLang="en-US" sz="28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26</a:t>
            </a:fld>
            <a:endParaRPr lang="en-US" altLang="zh-TW"/>
          </a:p>
        </p:txBody>
      </p:sp>
      <p:sp>
        <p:nvSpPr>
          <p:cNvPr id="8" name="矩形 7"/>
          <p:cNvSpPr/>
          <p:nvPr/>
        </p:nvSpPr>
        <p:spPr bwMode="auto">
          <a:xfrm>
            <a:off x="5434891" y="1760520"/>
            <a:ext cx="2592288" cy="457200"/>
          </a:xfrm>
          <a:prstGeom prst="rect">
            <a:avLst/>
          </a:prstGeom>
          <a:ln>
            <a:headEnd type="none" w="lg" len="lg"/>
            <a:tailEnd type="stealth" w="lg" len="lg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HK" sz="1600" dirty="0" err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avg</a:t>
            </a:r>
            <a:r>
              <a:rPr lang="en-US" altLang="zh-HK" sz="1600" dirty="0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= average(9, 4.5);</a:t>
            </a:r>
            <a:endParaRPr lang="zh-HK" altLang="en-US" sz="1600" dirty="0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434891" y="2356044"/>
            <a:ext cx="2592288" cy="457200"/>
          </a:xfrm>
          <a:prstGeom prst="rect">
            <a:avLst/>
          </a:prstGeom>
          <a:ln>
            <a:headEnd type="none" w="lg" len="lg"/>
            <a:tailEnd type="stealth" w="lg" len="lg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HK" sz="1600" dirty="0" err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avg</a:t>
            </a:r>
            <a:r>
              <a:rPr lang="en-US" altLang="zh-HK" sz="1600" dirty="0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= average(11.3, 8);</a:t>
            </a:r>
            <a:endParaRPr lang="zh-HK" altLang="en-US" sz="1600" dirty="0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434891" y="2968103"/>
            <a:ext cx="2592288" cy="457200"/>
          </a:xfrm>
          <a:prstGeom prst="rect">
            <a:avLst/>
          </a:prstGeom>
          <a:ln>
            <a:headEnd type="none" w="lg" len="lg"/>
            <a:tailEnd type="stealth" w="lg" len="lg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HK" sz="1600" dirty="0" err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avg</a:t>
            </a:r>
            <a:r>
              <a:rPr lang="en-US" altLang="zh-HK" sz="1600" dirty="0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= </a:t>
            </a:r>
            <a:r>
              <a:rPr lang="en-US" altLang="zh-HK" sz="1600" dirty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average(</a:t>
            </a:r>
            <a:r>
              <a:rPr lang="en-US" altLang="zh-HK" sz="1600" dirty="0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'A', 'C');</a:t>
            </a:r>
            <a:endParaRPr lang="zh-HK" altLang="en-US" sz="1600" dirty="0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329897" y="1576736"/>
            <a:ext cx="4890175" cy="5001369"/>
          </a:xfrm>
          <a:prstGeom prst="rect">
            <a:avLst/>
          </a:prstGeom>
          <a:solidFill>
            <a:schemeClr val="tx1"/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lvl="0" defTabSz="363538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  <a:defRPr kumimoji="1" sz="2000" kern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r>
              <a:rPr lang="en-US" altLang="zh-TW" sz="1600" dirty="0" smtClean="0"/>
              <a:t>public </a:t>
            </a:r>
            <a:r>
              <a:rPr lang="en-US" altLang="zh-TW" sz="1600" dirty="0"/>
              <a:t>class </a:t>
            </a:r>
            <a:r>
              <a:rPr lang="en-US" altLang="zh-TW" sz="1600" dirty="0" smtClean="0"/>
              <a:t>FindAverage2 {</a:t>
            </a:r>
            <a:endParaRPr lang="en-US" altLang="zh-TW" sz="1600" dirty="0"/>
          </a:p>
          <a:p>
            <a:pPr>
              <a:spcAft>
                <a:spcPts val="0"/>
              </a:spcAft>
            </a:pPr>
            <a:r>
              <a:rPr lang="en-US" altLang="zh-TW" sz="1600" dirty="0"/>
              <a:t>	</a:t>
            </a: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altLang="zh-TW" sz="1600" dirty="0" smtClean="0"/>
              <a:t>}</a:t>
            </a:r>
            <a:endParaRPr lang="en-US" altLang="zh-TW" sz="1600" dirty="0"/>
          </a:p>
        </p:txBody>
      </p:sp>
      <p:sp>
        <p:nvSpPr>
          <p:cNvPr id="22" name="矩形 21"/>
          <p:cNvSpPr/>
          <p:nvPr/>
        </p:nvSpPr>
        <p:spPr bwMode="auto">
          <a:xfrm>
            <a:off x="676919" y="1989120"/>
            <a:ext cx="4327129" cy="1439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>
            <a:outerShdw blurRad="40000" dist="23000" dir="8400000" sx="104000" sy="104000" rotWithShape="0">
              <a:schemeClr val="accent6">
                <a:lumMod val="40000"/>
                <a:lumOff val="60000"/>
              </a:scheme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360363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public 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static void main(String [ ] </a:t>
            </a:r>
            <a:r>
              <a:rPr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args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 {</a:t>
            </a:r>
          </a:p>
          <a:p>
            <a:pPr lvl="0" defTabSz="360363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double </a:t>
            </a:r>
            <a:r>
              <a:rPr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avg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</a:p>
          <a:p>
            <a:pPr lvl="0" defTabSz="360363" eaLnBrk="1" hangingPunct="1">
              <a:spcBef>
                <a:spcPts val="3000"/>
              </a:spcBef>
              <a:buClrTx/>
              <a:buSzTx/>
              <a:buNone/>
            </a:pP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600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System.out.println</a:t>
            </a: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en-US" altLang="zh-TW" sz="1600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avg</a:t>
            </a: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);</a:t>
            </a:r>
            <a:endParaRPr lang="en-US" altLang="zh-TW" sz="16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0" defTabSz="360363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}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676918" y="3504319"/>
            <a:ext cx="4327130" cy="830997"/>
          </a:xfrm>
          <a:prstGeom prst="rect">
            <a:avLst/>
          </a:prstGeom>
          <a:solidFill>
            <a:srgbClr val="CCFF99"/>
          </a:solidFill>
          <a:ln w="25400" algn="ctr">
            <a:solidFill>
              <a:srgbClr val="00660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5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 defTabSz="360363">
              <a:spcBef>
                <a:spcPts val="0"/>
              </a:spcBef>
            </a:pPr>
            <a:r>
              <a:rPr lang="en-US" altLang="zh-TW" sz="1600" dirty="0" smtClean="0">
                <a:latin typeface="Arial Unicode MS" panose="020B0604020202020204" pitchFamily="34" charset="-120"/>
              </a:rPr>
              <a:t>public </a:t>
            </a:r>
            <a:r>
              <a:rPr lang="en-US" altLang="zh-TW" sz="1600" dirty="0">
                <a:latin typeface="Arial Unicode MS" panose="020B0604020202020204" pitchFamily="34" charset="-120"/>
              </a:rPr>
              <a:t>static double average(char a, </a:t>
            </a:r>
            <a:r>
              <a:rPr lang="en-US" altLang="zh-TW" sz="1600" dirty="0" err="1">
                <a:latin typeface="Arial Unicode MS" panose="020B0604020202020204" pitchFamily="34" charset="-120"/>
              </a:rPr>
              <a:t>int</a:t>
            </a:r>
            <a:r>
              <a:rPr lang="en-US" altLang="zh-TW" sz="1600" dirty="0">
                <a:latin typeface="Arial Unicode MS" panose="020B0604020202020204" pitchFamily="34" charset="-120"/>
              </a:rPr>
              <a:t> b) {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>
                <a:latin typeface="Arial Unicode MS" panose="020B0604020202020204" pitchFamily="34" charset="-120"/>
              </a:rPr>
              <a:t>	return (</a:t>
            </a:r>
            <a:r>
              <a:rPr lang="en-US" altLang="zh-TW" sz="1600" dirty="0" err="1">
                <a:latin typeface="Arial Unicode MS" panose="020B0604020202020204" pitchFamily="34" charset="-120"/>
              </a:rPr>
              <a:t>a+b</a:t>
            </a:r>
            <a:r>
              <a:rPr lang="en-US" altLang="zh-TW" sz="1600" dirty="0">
                <a:latin typeface="Arial Unicode MS" panose="020B0604020202020204" pitchFamily="34" charset="-120"/>
              </a:rPr>
              <a:t>)/2.0;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 smtClean="0">
                <a:latin typeface="Arial Unicode MS" panose="020B0604020202020204" pitchFamily="34" charset="-120"/>
              </a:rPr>
              <a:t>}</a:t>
            </a:r>
            <a:r>
              <a:rPr lang="en-US" altLang="zh-TW" sz="1600" dirty="0">
                <a:latin typeface="Arial Unicode MS" panose="020B0604020202020204" pitchFamily="34" charset="-120"/>
              </a:rPr>
              <a:t>	</a:t>
            </a: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676918" y="4403415"/>
            <a:ext cx="4327130" cy="830997"/>
          </a:xfrm>
          <a:prstGeom prst="rect">
            <a:avLst/>
          </a:prstGeom>
          <a:solidFill>
            <a:srgbClr val="CCFF99"/>
          </a:solidFill>
          <a:ln w="25400" algn="ctr">
            <a:solidFill>
              <a:srgbClr val="00660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5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 defTabSz="360363">
              <a:spcBef>
                <a:spcPts val="0"/>
              </a:spcBef>
            </a:pPr>
            <a:r>
              <a:rPr lang="en-US" altLang="zh-TW" sz="1600" dirty="0" smtClean="0">
                <a:latin typeface="Arial Unicode MS" panose="020B0604020202020204" pitchFamily="34" charset="-120"/>
              </a:rPr>
              <a:t>public </a:t>
            </a:r>
            <a:r>
              <a:rPr lang="en-US" altLang="zh-TW" sz="1600" dirty="0">
                <a:latin typeface="Arial Unicode MS" panose="020B0604020202020204" pitchFamily="34" charset="-120"/>
              </a:rPr>
              <a:t>static double average(</a:t>
            </a:r>
            <a:r>
              <a:rPr lang="en-US" altLang="zh-TW" sz="1600" dirty="0" err="1">
                <a:latin typeface="Arial Unicode MS" panose="020B0604020202020204" pitchFamily="34" charset="-120"/>
              </a:rPr>
              <a:t>int</a:t>
            </a:r>
            <a:r>
              <a:rPr lang="en-US" altLang="zh-TW" sz="1600" dirty="0">
                <a:latin typeface="Arial Unicode MS" panose="020B0604020202020204" pitchFamily="34" charset="-120"/>
              </a:rPr>
              <a:t> a, double b) {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>
                <a:latin typeface="Arial Unicode MS" panose="020B0604020202020204" pitchFamily="34" charset="-120"/>
              </a:rPr>
              <a:t>	return (</a:t>
            </a:r>
            <a:r>
              <a:rPr lang="en-US" altLang="zh-TW" sz="1600" dirty="0" err="1">
                <a:latin typeface="Arial Unicode MS" panose="020B0604020202020204" pitchFamily="34" charset="-120"/>
              </a:rPr>
              <a:t>a+b</a:t>
            </a:r>
            <a:r>
              <a:rPr lang="en-US" altLang="zh-TW" sz="1600" dirty="0">
                <a:latin typeface="Arial Unicode MS" panose="020B0604020202020204" pitchFamily="34" charset="-120"/>
              </a:rPr>
              <a:t>)/2.0;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 smtClean="0">
                <a:latin typeface="Arial Unicode MS" panose="020B0604020202020204" pitchFamily="34" charset="-120"/>
              </a:rPr>
              <a:t>}</a:t>
            </a:r>
            <a:endParaRPr lang="en-US" altLang="zh-TW" sz="1600" dirty="0">
              <a:latin typeface="Arial Unicode MS" panose="020B0604020202020204" pitchFamily="34" charset="-120"/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676918" y="5302435"/>
            <a:ext cx="4327130" cy="830997"/>
          </a:xfrm>
          <a:prstGeom prst="rect">
            <a:avLst/>
          </a:prstGeom>
          <a:solidFill>
            <a:srgbClr val="CCFF99"/>
          </a:solidFill>
          <a:ln w="25400" algn="ctr">
            <a:solidFill>
              <a:srgbClr val="00660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5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 defTabSz="360363">
              <a:spcBef>
                <a:spcPts val="0"/>
              </a:spcBef>
            </a:pPr>
            <a:r>
              <a:rPr lang="en-US" altLang="zh-TW" sz="1600" dirty="0" smtClean="0">
                <a:latin typeface="Arial Unicode MS" panose="020B0604020202020204" pitchFamily="34" charset="-120"/>
              </a:rPr>
              <a:t>public </a:t>
            </a:r>
            <a:r>
              <a:rPr lang="en-US" altLang="zh-TW" sz="1600" dirty="0">
                <a:latin typeface="Arial Unicode MS" panose="020B0604020202020204" pitchFamily="34" charset="-120"/>
              </a:rPr>
              <a:t>static double </a:t>
            </a:r>
            <a:r>
              <a:rPr lang="en-US" altLang="zh-TW" sz="1600" dirty="0" smtClean="0">
                <a:latin typeface="Arial Unicode MS" panose="020B0604020202020204" pitchFamily="34" charset="-120"/>
              </a:rPr>
              <a:t>average(double </a:t>
            </a:r>
            <a:r>
              <a:rPr lang="en-US" altLang="zh-TW" sz="1600" dirty="0">
                <a:latin typeface="Arial Unicode MS" panose="020B0604020202020204" pitchFamily="34" charset="-120"/>
              </a:rPr>
              <a:t>a, </a:t>
            </a:r>
            <a:r>
              <a:rPr lang="en-US" altLang="zh-TW" sz="1600" dirty="0" err="1" smtClean="0">
                <a:latin typeface="Arial Unicode MS" panose="020B0604020202020204" pitchFamily="34" charset="-120"/>
              </a:rPr>
              <a:t>int</a:t>
            </a:r>
            <a:r>
              <a:rPr lang="en-US" altLang="zh-TW" sz="1600" dirty="0" smtClean="0">
                <a:latin typeface="Arial Unicode MS" panose="020B0604020202020204" pitchFamily="34" charset="-120"/>
              </a:rPr>
              <a:t> </a:t>
            </a:r>
            <a:r>
              <a:rPr lang="en-US" altLang="zh-TW" sz="1600" dirty="0">
                <a:latin typeface="Arial Unicode MS" panose="020B0604020202020204" pitchFamily="34" charset="-120"/>
              </a:rPr>
              <a:t>b) {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>
                <a:latin typeface="Arial Unicode MS" panose="020B0604020202020204" pitchFamily="34" charset="-120"/>
              </a:rPr>
              <a:t>	return (</a:t>
            </a:r>
            <a:r>
              <a:rPr lang="en-US" altLang="zh-TW" sz="1600" dirty="0" err="1">
                <a:latin typeface="Arial Unicode MS" panose="020B0604020202020204" pitchFamily="34" charset="-120"/>
              </a:rPr>
              <a:t>a+b</a:t>
            </a:r>
            <a:r>
              <a:rPr lang="en-US" altLang="zh-TW" sz="1600" dirty="0">
                <a:latin typeface="Arial Unicode MS" panose="020B0604020202020204" pitchFamily="34" charset="-120"/>
              </a:rPr>
              <a:t>)/2.0;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 smtClean="0">
                <a:latin typeface="Arial Unicode MS" panose="020B0604020202020204" pitchFamily="34" charset="-120"/>
              </a:rPr>
              <a:t>}</a:t>
            </a:r>
            <a:endParaRPr lang="en-US" altLang="zh-TW" sz="1600" dirty="0">
              <a:latin typeface="Arial Unicode MS" panose="020B0604020202020204" pitchFamily="34" charset="-12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125202" y="2564980"/>
            <a:ext cx="1744777" cy="297788"/>
          </a:xfrm>
          <a:prstGeom prst="rect">
            <a:avLst/>
          </a:prstGeom>
          <a:ln>
            <a:headEnd type="none" w="lg" len="lg"/>
            <a:tailEnd type="stealth" w="lg" len="lg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HK" altLang="en-US" sz="1600" dirty="0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67243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867798" cy="533400"/>
          </a:xfrm>
        </p:spPr>
        <p:txBody>
          <a:bodyPr/>
          <a:lstStyle/>
          <a:p>
            <a:r>
              <a:rPr lang="en-US" altLang="zh-HK" sz="2800" dirty="0" smtClean="0"/>
              <a:t>Overloading + Argument promotion</a:t>
            </a:r>
            <a:endParaRPr lang="zh-HK" altLang="en-US" sz="28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27</a:t>
            </a:fld>
            <a:endParaRPr lang="en-US" altLang="zh-TW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9897" y="1576736"/>
            <a:ext cx="4890175" cy="5001369"/>
          </a:xfrm>
          <a:prstGeom prst="rect">
            <a:avLst/>
          </a:prstGeom>
          <a:solidFill>
            <a:schemeClr val="tx1"/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lvl="0" defTabSz="363538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  <a:defRPr kumimoji="1" sz="2000" kern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r>
              <a:rPr lang="en-US" altLang="zh-TW" sz="1600" dirty="0" smtClean="0"/>
              <a:t>public </a:t>
            </a:r>
            <a:r>
              <a:rPr lang="en-US" altLang="zh-TW" sz="1600" dirty="0"/>
              <a:t>class </a:t>
            </a:r>
            <a:r>
              <a:rPr lang="en-US" altLang="zh-TW" sz="1600" dirty="0" smtClean="0"/>
              <a:t>FindAverage2 {</a:t>
            </a:r>
            <a:endParaRPr lang="en-US" altLang="zh-TW" sz="1600" dirty="0"/>
          </a:p>
          <a:p>
            <a:pPr>
              <a:spcAft>
                <a:spcPts val="0"/>
              </a:spcAft>
            </a:pPr>
            <a:r>
              <a:rPr lang="en-US" altLang="zh-TW" sz="1600" dirty="0"/>
              <a:t>	</a:t>
            </a: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altLang="zh-TW" sz="1600" dirty="0" smtClean="0"/>
              <a:t>}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 bwMode="auto">
          <a:xfrm>
            <a:off x="676919" y="1989120"/>
            <a:ext cx="4327129" cy="1439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>
            <a:outerShdw blurRad="40000" dist="23000" dir="8400000" sx="104000" sy="104000" rotWithShape="0">
              <a:schemeClr val="accent6">
                <a:lumMod val="40000"/>
                <a:lumOff val="60000"/>
              </a:scheme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360363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public 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static void main(String [ ] </a:t>
            </a:r>
            <a:r>
              <a:rPr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args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 {</a:t>
            </a:r>
          </a:p>
          <a:p>
            <a:pPr lvl="0" defTabSz="360363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double </a:t>
            </a:r>
            <a:r>
              <a:rPr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avg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</a:p>
          <a:p>
            <a:pPr lvl="0" defTabSz="360363" eaLnBrk="1" hangingPunct="1">
              <a:spcBef>
                <a:spcPts val="3000"/>
              </a:spcBef>
              <a:buClrTx/>
              <a:buSzTx/>
              <a:buNone/>
            </a:pP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600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System.out.println</a:t>
            </a: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en-US" altLang="zh-TW" sz="1600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avg</a:t>
            </a: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);</a:t>
            </a:r>
            <a:endParaRPr lang="en-US" altLang="zh-TW" sz="16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0" defTabSz="360363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}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76918" y="3504319"/>
            <a:ext cx="4327130" cy="830997"/>
          </a:xfrm>
          <a:prstGeom prst="rect">
            <a:avLst/>
          </a:prstGeom>
          <a:solidFill>
            <a:srgbClr val="CCFF99"/>
          </a:solidFill>
          <a:ln w="25400" algn="ctr">
            <a:solidFill>
              <a:srgbClr val="00660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5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 defTabSz="360363">
              <a:spcBef>
                <a:spcPts val="0"/>
              </a:spcBef>
            </a:pPr>
            <a:r>
              <a:rPr lang="en-US" altLang="zh-TW" sz="1600" dirty="0" smtClean="0">
                <a:latin typeface="Arial Unicode MS" panose="020B0604020202020204" pitchFamily="34" charset="-120"/>
              </a:rPr>
              <a:t>public </a:t>
            </a:r>
            <a:r>
              <a:rPr lang="en-US" altLang="zh-TW" sz="1600" dirty="0">
                <a:latin typeface="Arial Unicode MS" panose="020B0604020202020204" pitchFamily="34" charset="-120"/>
              </a:rPr>
              <a:t>static double average(char a, </a:t>
            </a:r>
            <a:r>
              <a:rPr lang="en-US" altLang="zh-TW" sz="1600" dirty="0" err="1">
                <a:latin typeface="Arial Unicode MS" panose="020B0604020202020204" pitchFamily="34" charset="-120"/>
              </a:rPr>
              <a:t>int</a:t>
            </a:r>
            <a:r>
              <a:rPr lang="en-US" altLang="zh-TW" sz="1600" dirty="0">
                <a:latin typeface="Arial Unicode MS" panose="020B0604020202020204" pitchFamily="34" charset="-120"/>
              </a:rPr>
              <a:t> b) {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>
                <a:latin typeface="Arial Unicode MS" panose="020B0604020202020204" pitchFamily="34" charset="-120"/>
              </a:rPr>
              <a:t>	return (</a:t>
            </a:r>
            <a:r>
              <a:rPr lang="en-US" altLang="zh-TW" sz="1600" dirty="0" err="1">
                <a:latin typeface="Arial Unicode MS" panose="020B0604020202020204" pitchFamily="34" charset="-120"/>
              </a:rPr>
              <a:t>a+b</a:t>
            </a:r>
            <a:r>
              <a:rPr lang="en-US" altLang="zh-TW" sz="1600" dirty="0">
                <a:latin typeface="Arial Unicode MS" panose="020B0604020202020204" pitchFamily="34" charset="-120"/>
              </a:rPr>
              <a:t>)/2.0;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 smtClean="0">
                <a:latin typeface="Arial Unicode MS" panose="020B0604020202020204" pitchFamily="34" charset="-120"/>
              </a:rPr>
              <a:t>}</a:t>
            </a:r>
            <a:r>
              <a:rPr lang="en-US" altLang="zh-TW" sz="1600" dirty="0">
                <a:latin typeface="Arial Unicode MS" panose="020B0604020202020204" pitchFamily="34" charset="-120"/>
              </a:rPr>
              <a:t>	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76918" y="4403415"/>
            <a:ext cx="4327130" cy="830997"/>
          </a:xfrm>
          <a:prstGeom prst="rect">
            <a:avLst/>
          </a:prstGeom>
          <a:solidFill>
            <a:srgbClr val="CCFF99"/>
          </a:solidFill>
          <a:ln w="25400" algn="ctr">
            <a:solidFill>
              <a:srgbClr val="00660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5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 defTabSz="360363">
              <a:spcBef>
                <a:spcPts val="0"/>
              </a:spcBef>
            </a:pPr>
            <a:r>
              <a:rPr lang="en-US" altLang="zh-TW" sz="1600" dirty="0" smtClean="0">
                <a:latin typeface="Arial Unicode MS" panose="020B0604020202020204" pitchFamily="34" charset="-120"/>
              </a:rPr>
              <a:t>public </a:t>
            </a:r>
            <a:r>
              <a:rPr lang="en-US" altLang="zh-TW" sz="1600" dirty="0">
                <a:latin typeface="Arial Unicode MS" panose="020B0604020202020204" pitchFamily="34" charset="-120"/>
              </a:rPr>
              <a:t>static double average(</a:t>
            </a:r>
            <a:r>
              <a:rPr lang="en-US" altLang="zh-TW" sz="1600" dirty="0" err="1">
                <a:latin typeface="Arial Unicode MS" panose="020B0604020202020204" pitchFamily="34" charset="-120"/>
              </a:rPr>
              <a:t>int</a:t>
            </a:r>
            <a:r>
              <a:rPr lang="en-US" altLang="zh-TW" sz="1600" dirty="0">
                <a:latin typeface="Arial Unicode MS" panose="020B0604020202020204" pitchFamily="34" charset="-120"/>
              </a:rPr>
              <a:t> a, double b) {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>
                <a:latin typeface="Arial Unicode MS" panose="020B0604020202020204" pitchFamily="34" charset="-120"/>
              </a:rPr>
              <a:t>	return (</a:t>
            </a:r>
            <a:r>
              <a:rPr lang="en-US" altLang="zh-TW" sz="1600" dirty="0" err="1">
                <a:latin typeface="Arial Unicode MS" panose="020B0604020202020204" pitchFamily="34" charset="-120"/>
              </a:rPr>
              <a:t>a+b</a:t>
            </a:r>
            <a:r>
              <a:rPr lang="en-US" altLang="zh-TW" sz="1600" dirty="0">
                <a:latin typeface="Arial Unicode MS" panose="020B0604020202020204" pitchFamily="34" charset="-120"/>
              </a:rPr>
              <a:t>)/2.0;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 smtClean="0">
                <a:latin typeface="Arial Unicode MS" panose="020B0604020202020204" pitchFamily="34" charset="-120"/>
              </a:rPr>
              <a:t>}</a:t>
            </a:r>
            <a:endParaRPr lang="en-US" altLang="zh-TW" sz="1600" dirty="0">
              <a:latin typeface="Arial Unicode MS" panose="020B0604020202020204" pitchFamily="34" charset="-120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676918" y="5302435"/>
            <a:ext cx="4327130" cy="830997"/>
          </a:xfrm>
          <a:prstGeom prst="rect">
            <a:avLst/>
          </a:prstGeom>
          <a:solidFill>
            <a:srgbClr val="CCFF99"/>
          </a:solidFill>
          <a:ln w="25400" algn="ctr">
            <a:solidFill>
              <a:srgbClr val="00660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5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 defTabSz="360363">
              <a:spcBef>
                <a:spcPts val="0"/>
              </a:spcBef>
            </a:pPr>
            <a:r>
              <a:rPr lang="en-US" altLang="zh-TW" sz="1600" dirty="0" smtClean="0">
                <a:latin typeface="Arial Unicode MS" panose="020B0604020202020204" pitchFamily="34" charset="-120"/>
              </a:rPr>
              <a:t>public </a:t>
            </a:r>
            <a:r>
              <a:rPr lang="en-US" altLang="zh-TW" sz="1600" dirty="0">
                <a:latin typeface="Arial Unicode MS" panose="020B0604020202020204" pitchFamily="34" charset="-120"/>
              </a:rPr>
              <a:t>static double </a:t>
            </a:r>
            <a:r>
              <a:rPr lang="en-US" altLang="zh-TW" sz="1600" dirty="0" smtClean="0">
                <a:latin typeface="Arial Unicode MS" panose="020B0604020202020204" pitchFamily="34" charset="-120"/>
              </a:rPr>
              <a:t>average(double </a:t>
            </a:r>
            <a:r>
              <a:rPr lang="en-US" altLang="zh-TW" sz="1600" dirty="0">
                <a:latin typeface="Arial Unicode MS" panose="020B0604020202020204" pitchFamily="34" charset="-120"/>
              </a:rPr>
              <a:t>a, </a:t>
            </a:r>
            <a:r>
              <a:rPr lang="en-US" altLang="zh-TW" sz="1600" dirty="0" err="1" smtClean="0">
                <a:latin typeface="Arial Unicode MS" panose="020B0604020202020204" pitchFamily="34" charset="-120"/>
              </a:rPr>
              <a:t>int</a:t>
            </a:r>
            <a:r>
              <a:rPr lang="en-US" altLang="zh-TW" sz="1600" dirty="0" smtClean="0">
                <a:latin typeface="Arial Unicode MS" panose="020B0604020202020204" pitchFamily="34" charset="-120"/>
              </a:rPr>
              <a:t> </a:t>
            </a:r>
            <a:r>
              <a:rPr lang="en-US" altLang="zh-TW" sz="1600" dirty="0">
                <a:latin typeface="Arial Unicode MS" panose="020B0604020202020204" pitchFamily="34" charset="-120"/>
              </a:rPr>
              <a:t>b) {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>
                <a:latin typeface="Arial Unicode MS" panose="020B0604020202020204" pitchFamily="34" charset="-120"/>
              </a:rPr>
              <a:t>	return (</a:t>
            </a:r>
            <a:r>
              <a:rPr lang="en-US" altLang="zh-TW" sz="1600" dirty="0" err="1">
                <a:latin typeface="Arial Unicode MS" panose="020B0604020202020204" pitchFamily="34" charset="-120"/>
              </a:rPr>
              <a:t>a+b</a:t>
            </a:r>
            <a:r>
              <a:rPr lang="en-US" altLang="zh-TW" sz="1600" dirty="0">
                <a:latin typeface="Arial Unicode MS" panose="020B0604020202020204" pitchFamily="34" charset="-120"/>
              </a:rPr>
              <a:t>)/2.0;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 smtClean="0">
                <a:latin typeface="Arial Unicode MS" panose="020B0604020202020204" pitchFamily="34" charset="-120"/>
              </a:rPr>
              <a:t>}</a:t>
            </a:r>
            <a:endParaRPr lang="en-US" altLang="zh-TW" sz="1600" dirty="0">
              <a:latin typeface="Arial Unicode MS" panose="020B0604020202020204" pitchFamily="34" charset="-12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125202" y="2564980"/>
            <a:ext cx="1744777" cy="297788"/>
          </a:xfrm>
          <a:prstGeom prst="rect">
            <a:avLst/>
          </a:prstGeom>
          <a:ln>
            <a:headEnd type="none" w="lg" len="lg"/>
            <a:tailEnd type="stealth" w="lg" len="lg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HK" altLang="en-US" sz="1600" dirty="0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436096" y="1988840"/>
            <a:ext cx="2592288" cy="457200"/>
          </a:xfrm>
          <a:prstGeom prst="rect">
            <a:avLst/>
          </a:prstGeom>
          <a:ln>
            <a:headEnd type="none" w="lg" len="lg"/>
            <a:tailEnd type="stealth" w="lg" len="lg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HK" sz="1600" dirty="0" err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avg</a:t>
            </a:r>
            <a:r>
              <a:rPr lang="en-US" altLang="zh-HK" sz="1600" dirty="0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= average(11, 8);</a:t>
            </a:r>
            <a:endParaRPr lang="zh-HK" altLang="en-US" sz="1600" dirty="0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059832" y="2564904"/>
            <a:ext cx="5957488" cy="100800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lIns="36000" rIns="36000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FindAverage2.java:4: 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error: reference to average is ambiguous, both method </a:t>
            </a:r>
            <a:r>
              <a:rPr lang="en-US" altLang="zh-TW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</a:p>
          <a:p>
            <a:r>
              <a:rPr lang="en-US" altLang="zh-TW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int,double</a:t>
            </a:r>
            <a:r>
              <a:rPr lang="en-US" altLang="zh-TW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 in FindAverage2 and method average(</a:t>
            </a:r>
            <a:r>
              <a:rPr lang="en-US" altLang="zh-TW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double,int</a:t>
            </a:r>
            <a:r>
              <a:rPr lang="en-US" altLang="zh-TW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 in FindAverage2 match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altLang="zh-TW" sz="1200" dirty="0" err="1"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= average(11, 8);</a:t>
            </a:r>
          </a:p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en-US" altLang="zh-TW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^</a:t>
            </a:r>
          </a:p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1 error</a:t>
            </a:r>
            <a:endParaRPr lang="en-US" altLang="zh-TW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436096" y="3933056"/>
            <a:ext cx="2592288" cy="457200"/>
          </a:xfrm>
          <a:prstGeom prst="rect">
            <a:avLst/>
          </a:prstGeom>
          <a:ln>
            <a:headEnd type="none" w="lg" len="lg"/>
            <a:tailEnd type="stealth" w="lg" len="lg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HK" sz="1600" dirty="0" err="1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avg</a:t>
            </a:r>
            <a:r>
              <a:rPr lang="en-US" altLang="zh-HK" sz="1600" dirty="0" smtClean="0">
                <a:solidFill>
                  <a:schemeClr val="bg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= average(11.3, 8.2);</a:t>
            </a:r>
            <a:endParaRPr lang="zh-HK" altLang="en-US" sz="1600" dirty="0">
              <a:solidFill>
                <a:schemeClr val="bg2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3059832" y="4509120"/>
            <a:ext cx="5957488" cy="190800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lIns="36000" rIns="36000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FindAverage2.java:4: 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error: no suitable method found for average(</a:t>
            </a:r>
            <a:r>
              <a:rPr lang="en-US" altLang="zh-TW" sz="1200" dirty="0" err="1">
                <a:latin typeface="Arial" panose="020B0604020202020204" pitchFamily="34" charset="0"/>
                <a:cs typeface="Arial" panose="020B0604020202020204" pitchFamily="34" charset="0"/>
              </a:rPr>
              <a:t>double,double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TW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altLang="zh-TW" sz="1200" dirty="0" err="1"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= average(11.3, 8.2);</a:t>
            </a:r>
          </a:p>
          <a:p>
            <a:r>
              <a:rPr lang="en-US" altLang="zh-TW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^</a:t>
            </a:r>
          </a:p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  method FindAverage2.average(</a:t>
            </a:r>
            <a:r>
              <a:rPr lang="en-US" altLang="zh-TW" sz="1200" dirty="0" err="1">
                <a:latin typeface="Arial" panose="020B0604020202020204" pitchFamily="34" charset="0"/>
                <a:cs typeface="Arial" panose="020B0604020202020204" pitchFamily="34" charset="0"/>
              </a:rPr>
              <a:t>double,int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) is not applicable</a:t>
            </a:r>
          </a:p>
          <a:p>
            <a:r>
              <a:rPr lang="en-US" altLang="zh-TW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actual argument double cannot be converted to </a:t>
            </a:r>
            <a:r>
              <a:rPr lang="en-US" altLang="zh-TW" sz="12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by method invocation </a:t>
            </a:r>
            <a:r>
              <a:rPr lang="en-US" altLang="zh-TW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conversion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  method FindAverage2.average(</a:t>
            </a:r>
            <a:r>
              <a:rPr lang="en-US" altLang="zh-TW" sz="1200" dirty="0" err="1">
                <a:latin typeface="Arial" panose="020B0604020202020204" pitchFamily="34" charset="0"/>
                <a:cs typeface="Arial" panose="020B0604020202020204" pitchFamily="34" charset="0"/>
              </a:rPr>
              <a:t>int,double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) is not applicable</a:t>
            </a:r>
          </a:p>
          <a:p>
            <a:r>
              <a:rPr lang="en-US" altLang="zh-TW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actual argument double cannot be converted to </a:t>
            </a:r>
            <a:r>
              <a:rPr lang="en-US" altLang="zh-TW" sz="12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by method invocation </a:t>
            </a:r>
            <a:r>
              <a:rPr lang="en-US" altLang="zh-TW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conversion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    method FindAverage2.average(</a:t>
            </a:r>
            <a:r>
              <a:rPr lang="en-US" altLang="zh-TW" sz="1200" dirty="0" err="1">
                <a:latin typeface="Arial" panose="020B0604020202020204" pitchFamily="34" charset="0"/>
                <a:cs typeface="Arial" panose="020B0604020202020204" pitchFamily="34" charset="0"/>
              </a:rPr>
              <a:t>char,int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) is not applicable</a:t>
            </a:r>
          </a:p>
          <a:p>
            <a:r>
              <a:rPr lang="en-US" altLang="zh-TW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actual argument double cannot be converted to char by method invocation </a:t>
            </a:r>
            <a:r>
              <a:rPr lang="en-US" altLang="zh-TW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conversion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1 error</a:t>
            </a:r>
            <a:endParaRPr lang="en-US" altLang="zh-TW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1562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1" grpId="0" animBg="1"/>
      <p:bldP spid="16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IVE\11-12 Semester I\ICT4523S - Software Quality and Project Management\Lecture Notes\D1 - Software Testing techniques\picture\k238455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564904"/>
            <a:ext cx="1920533" cy="1739776"/>
          </a:xfrm>
          <a:prstGeom prst="rect">
            <a:avLst/>
          </a:prstGeom>
          <a:noFill/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28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文字方塊 6"/>
          <p:cNvSpPr txBox="1"/>
          <p:nvPr/>
        </p:nvSpPr>
        <p:spPr>
          <a:xfrm>
            <a:off x="1907704" y="3501008"/>
            <a:ext cx="630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2"/>
                </a:solidFill>
                <a:latin typeface="Arial Narrow" pitchFamily="34" charset="0"/>
              </a:rPr>
              <a:t>END</a:t>
            </a:r>
            <a:endParaRPr lang="zh-TW" altLang="en-US" sz="2000" b="1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9434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623248" cy="533400"/>
          </a:xfrm>
        </p:spPr>
        <p:txBody>
          <a:bodyPr/>
          <a:lstStyle/>
          <a:p>
            <a:r>
              <a:rPr lang="en-US" altLang="zh-HK" dirty="0" smtClean="0"/>
              <a:t>How does a method look like?</a:t>
            </a:r>
            <a:endParaRPr lang="zh-HK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67545" y="1340768"/>
            <a:ext cx="5472608" cy="5401479"/>
          </a:xfrm>
          <a:prstGeom prst="rect">
            <a:avLst/>
          </a:prstGeom>
          <a:solidFill>
            <a:schemeClr val="tx1"/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lvl="0" defTabSz="363538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  <a:defRPr kumimoji="1" sz="2000" kern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>
              <a:spcAft>
                <a:spcPts val="0"/>
              </a:spcAft>
            </a:pPr>
            <a:r>
              <a:rPr lang="en-US" altLang="zh-TW" sz="1600" dirty="0" smtClean="0"/>
              <a:t>import </a:t>
            </a:r>
            <a:r>
              <a:rPr lang="en-US" altLang="zh-TW" sz="1600" dirty="0" err="1" smtClean="0"/>
              <a:t>java.util.Scanner</a:t>
            </a:r>
            <a:r>
              <a:rPr lang="en-US" altLang="zh-TW" sz="1600" dirty="0" smtClean="0"/>
              <a:t>;</a:t>
            </a:r>
          </a:p>
          <a:p>
            <a:r>
              <a:rPr lang="en-US" altLang="zh-TW" sz="1600" dirty="0" smtClean="0"/>
              <a:t>public </a:t>
            </a:r>
            <a:r>
              <a:rPr lang="en-US" altLang="zh-TW" sz="1600" dirty="0"/>
              <a:t>class </a:t>
            </a:r>
            <a:r>
              <a:rPr lang="en-US" altLang="zh-TW" sz="1600" dirty="0" err="1"/>
              <a:t>StudentMarks</a:t>
            </a:r>
            <a:r>
              <a:rPr lang="en-US" altLang="zh-TW" sz="1600" dirty="0"/>
              <a:t> {</a:t>
            </a:r>
          </a:p>
          <a:p>
            <a:pPr>
              <a:spcAft>
                <a:spcPts val="0"/>
              </a:spcAft>
            </a:pPr>
            <a:r>
              <a:rPr lang="en-US" altLang="zh-TW" sz="1600" dirty="0"/>
              <a:t>	</a:t>
            </a: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Bef>
                <a:spcPts val="2400"/>
              </a:spcBef>
              <a:spcAft>
                <a:spcPts val="0"/>
              </a:spcAft>
            </a:pPr>
            <a:r>
              <a:rPr lang="en-US" altLang="zh-TW" sz="1600" dirty="0" smtClean="0"/>
              <a:t>}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 bwMode="auto">
          <a:xfrm>
            <a:off x="971600" y="1980457"/>
            <a:ext cx="4392488" cy="25811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>
            <a:outerShdw blurRad="40000" dist="23000" dir="8400000" sx="104000" sy="104000" rotWithShape="0">
              <a:schemeClr val="accent6">
                <a:lumMod val="40000"/>
                <a:lumOff val="60000"/>
              </a:scheme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360363" eaLnBrk="1" hangingPunct="1">
              <a:spcBef>
                <a:spcPts val="1200"/>
              </a:spcBef>
              <a:buClrTx/>
              <a:buSzTx/>
              <a:buNone/>
            </a:pP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public 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static void main(String [ ] </a:t>
            </a:r>
            <a:r>
              <a:rPr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args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 {</a:t>
            </a:r>
          </a:p>
          <a:p>
            <a:pPr lvl="0" defTabSz="360363"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Scanner kb = new Scanner(System.in);</a:t>
            </a:r>
          </a:p>
          <a:p>
            <a:pPr lvl="0" defTabSz="360363"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600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x 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 </a:t>
            </a:r>
            <a:r>
              <a:rPr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kb.nextInt</a:t>
            </a: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();</a:t>
            </a:r>
          </a:p>
          <a:p>
            <a:pPr lvl="0" defTabSz="360363"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600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y = </a:t>
            </a:r>
            <a:r>
              <a:rPr lang="en-US" altLang="zh-TW" sz="1600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kb.nextInt</a:t>
            </a: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();</a:t>
            </a:r>
            <a:endParaRPr lang="en-US" altLang="zh-TW" sz="16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0" defTabSz="360363"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double </a:t>
            </a:r>
            <a:r>
              <a:rPr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avg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= </a:t>
            </a:r>
            <a:r>
              <a:rPr lang="en-US" altLang="zh-TW" sz="1600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calAverage</a:t>
            </a: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(x, y);</a:t>
            </a:r>
          </a:p>
          <a:p>
            <a:pPr lvl="0" defTabSz="360363"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System.out.println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("Average="  + </a:t>
            </a:r>
            <a:r>
              <a:rPr lang="en-US" altLang="zh-TW" sz="1600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avg</a:t>
            </a: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);</a:t>
            </a:r>
          </a:p>
          <a:p>
            <a:pPr lvl="0" defTabSz="360363"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600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</a:t>
            </a: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max = </a:t>
            </a:r>
            <a:r>
              <a:rPr lang="en-US" altLang="zh-TW" sz="1600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findMax</a:t>
            </a: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(x, y);</a:t>
            </a:r>
          </a:p>
          <a:p>
            <a:pPr lvl="0" defTabSz="360363"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600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System.out.println</a:t>
            </a: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"</a:t>
            </a: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Max=</a:t>
            </a:r>
            <a:r>
              <a:rPr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"</a:t>
            </a: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+ max);</a:t>
            </a:r>
            <a:endParaRPr lang="en-US" altLang="zh-TW" sz="16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0" defTabSz="360363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}</a:t>
            </a:r>
            <a:endParaRPr lang="en-US" altLang="zh-TW" sz="16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971600" y="4659816"/>
            <a:ext cx="4392488" cy="830997"/>
          </a:xfrm>
          <a:prstGeom prst="rect">
            <a:avLst/>
          </a:prstGeom>
          <a:solidFill>
            <a:srgbClr val="CCFFFF"/>
          </a:solidFill>
          <a:ln w="25400" algn="ctr">
            <a:solidFill>
              <a:srgbClr val="0000CC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F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 defTabSz="360363"/>
            <a:r>
              <a:rPr lang="en-US" altLang="zh-TW" sz="1600" dirty="0" smtClean="0">
                <a:latin typeface="Arial Unicode MS" panose="020B0604020202020204" pitchFamily="34" charset="-120"/>
              </a:rPr>
              <a:t>public static double </a:t>
            </a:r>
            <a:r>
              <a:rPr lang="en-US" altLang="zh-TW" sz="1600" dirty="0" err="1" smtClean="0">
                <a:latin typeface="Arial Unicode MS" panose="020B0604020202020204" pitchFamily="34" charset="-120"/>
              </a:rPr>
              <a:t>calAverage</a:t>
            </a:r>
            <a:r>
              <a:rPr lang="en-US" altLang="zh-TW" sz="1600" dirty="0" smtClean="0">
                <a:latin typeface="Arial Unicode MS" panose="020B0604020202020204" pitchFamily="34" charset="-120"/>
              </a:rPr>
              <a:t> (</a:t>
            </a:r>
            <a:r>
              <a:rPr lang="en-US" altLang="zh-TW" sz="1600" dirty="0" err="1" smtClean="0">
                <a:latin typeface="Arial Unicode MS" panose="020B0604020202020204" pitchFamily="34" charset="-120"/>
              </a:rPr>
              <a:t>int</a:t>
            </a:r>
            <a:r>
              <a:rPr lang="en-US" altLang="zh-TW" sz="1600" dirty="0" smtClean="0">
                <a:latin typeface="Arial Unicode MS" panose="020B0604020202020204" pitchFamily="34" charset="-120"/>
              </a:rPr>
              <a:t> x,  </a:t>
            </a:r>
            <a:r>
              <a:rPr lang="en-US" altLang="zh-TW" sz="1600" dirty="0" err="1" smtClean="0">
                <a:latin typeface="Arial Unicode MS" panose="020B0604020202020204" pitchFamily="34" charset="-120"/>
              </a:rPr>
              <a:t>int</a:t>
            </a:r>
            <a:r>
              <a:rPr lang="en-US" altLang="zh-TW" sz="1600" dirty="0" smtClean="0">
                <a:latin typeface="Arial Unicode MS" panose="020B0604020202020204" pitchFamily="34" charset="-120"/>
              </a:rPr>
              <a:t> y) {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 smtClean="0">
                <a:latin typeface="Arial Unicode MS" panose="020B0604020202020204" pitchFamily="34" charset="-120"/>
              </a:rPr>
              <a:t>	…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 smtClean="0">
                <a:latin typeface="Arial Unicode MS" panose="020B0604020202020204" pitchFamily="34" charset="-120"/>
              </a:rPr>
              <a:t>}</a:t>
            </a:r>
            <a:endParaRPr lang="en-US" altLang="zh-TW" sz="1600" dirty="0">
              <a:latin typeface="Arial Unicode MS" panose="020B0604020202020204" pitchFamily="34" charset="-120"/>
            </a:endParaRPr>
          </a:p>
        </p:txBody>
      </p:sp>
      <p:sp>
        <p:nvSpPr>
          <p:cNvPr id="11" name="向左箭號 10"/>
          <p:cNvSpPr/>
          <p:nvPr/>
        </p:nvSpPr>
        <p:spPr bwMode="auto">
          <a:xfrm>
            <a:off x="5378755" y="3013865"/>
            <a:ext cx="777421" cy="50405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170843" y="3065838"/>
            <a:ext cx="885179" cy="400110"/>
          </a:xfrm>
          <a:prstGeom prst="rect">
            <a:avLst/>
          </a:prstGeom>
          <a:solidFill>
            <a:srgbClr val="FFCC00"/>
          </a:solidFill>
        </p:spPr>
        <p:txBody>
          <a:bodyPr wrap="none" rtlCol="0">
            <a:spAutoFit/>
          </a:bodyPr>
          <a:lstStyle/>
          <a:p>
            <a:r>
              <a:rPr lang="en-US" altLang="zh-HK" sz="2000" dirty="0" smtClean="0">
                <a:solidFill>
                  <a:schemeClr val="bg2"/>
                </a:solidFill>
                <a:latin typeface="Arial Narrow" pitchFamily="34" charset="0"/>
              </a:rPr>
              <a:t>Method</a:t>
            </a:r>
            <a:endParaRPr lang="zh-HK" altLang="en-US" sz="20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3" name="向左箭號 12"/>
          <p:cNvSpPr/>
          <p:nvPr/>
        </p:nvSpPr>
        <p:spPr bwMode="auto">
          <a:xfrm>
            <a:off x="5364088" y="4797152"/>
            <a:ext cx="777421" cy="504056"/>
          </a:xfrm>
          <a:prstGeom prst="leftArrow">
            <a:avLst/>
          </a:prstGeom>
          <a:gradFill>
            <a:gsLst>
              <a:gs pos="0">
                <a:srgbClr val="3D47A3"/>
              </a:gs>
              <a:gs pos="80000">
                <a:srgbClr val="6349D1"/>
              </a:gs>
              <a:gs pos="100000">
                <a:srgbClr val="8734E2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156176" y="4849125"/>
            <a:ext cx="885179" cy="400110"/>
          </a:xfrm>
          <a:prstGeom prst="rect">
            <a:avLst/>
          </a:prstGeom>
          <a:solidFill>
            <a:srgbClr val="9999FF"/>
          </a:solidFill>
        </p:spPr>
        <p:txBody>
          <a:bodyPr wrap="none" rtlCol="0">
            <a:spAutoFit/>
          </a:bodyPr>
          <a:lstStyle/>
          <a:p>
            <a:r>
              <a:rPr lang="en-US" altLang="zh-HK" sz="2000" dirty="0" smtClean="0">
                <a:solidFill>
                  <a:schemeClr val="bg2"/>
                </a:solidFill>
                <a:latin typeface="Arial Narrow" pitchFamily="34" charset="0"/>
              </a:rPr>
              <a:t>Method</a:t>
            </a:r>
            <a:endParaRPr lang="zh-HK" altLang="en-US" sz="20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971601" y="5575227"/>
            <a:ext cx="4392487" cy="830997"/>
          </a:xfrm>
          <a:prstGeom prst="rect">
            <a:avLst/>
          </a:prstGeom>
          <a:solidFill>
            <a:srgbClr val="CCFF99"/>
          </a:solidFill>
          <a:ln w="25400" algn="ctr">
            <a:solidFill>
              <a:srgbClr val="00660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5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 defTabSz="360363"/>
            <a:r>
              <a:rPr lang="en-US" altLang="zh-TW" sz="1600" dirty="0" smtClean="0">
                <a:latin typeface="Arial Unicode MS" panose="020B0604020202020204" pitchFamily="34" charset="-120"/>
              </a:rPr>
              <a:t>public static </a:t>
            </a:r>
            <a:r>
              <a:rPr lang="en-US" altLang="zh-TW" sz="1600" dirty="0" err="1" smtClean="0">
                <a:latin typeface="Arial Unicode MS" panose="020B0604020202020204" pitchFamily="34" charset="-120"/>
              </a:rPr>
              <a:t>int</a:t>
            </a:r>
            <a:r>
              <a:rPr lang="en-US" altLang="zh-TW" sz="1600" dirty="0" smtClean="0">
                <a:latin typeface="Arial Unicode MS" panose="020B0604020202020204" pitchFamily="34" charset="-120"/>
              </a:rPr>
              <a:t> </a:t>
            </a:r>
            <a:r>
              <a:rPr lang="en-US" altLang="zh-TW" sz="1600" dirty="0" err="1" smtClean="0">
                <a:latin typeface="Arial Unicode MS" panose="020B0604020202020204" pitchFamily="34" charset="-120"/>
              </a:rPr>
              <a:t>findMax</a:t>
            </a:r>
            <a:r>
              <a:rPr lang="en-US" altLang="zh-TW" sz="1600" dirty="0" smtClean="0">
                <a:latin typeface="Arial Unicode MS" panose="020B0604020202020204" pitchFamily="34" charset="-120"/>
              </a:rPr>
              <a:t> (</a:t>
            </a:r>
            <a:r>
              <a:rPr lang="en-US" altLang="zh-TW" sz="1600" dirty="0" err="1" smtClean="0">
                <a:latin typeface="Arial Unicode MS" panose="020B0604020202020204" pitchFamily="34" charset="-120"/>
              </a:rPr>
              <a:t>int</a:t>
            </a:r>
            <a:r>
              <a:rPr lang="en-US" altLang="zh-TW" sz="1600" dirty="0" smtClean="0">
                <a:latin typeface="Arial Unicode MS" panose="020B0604020202020204" pitchFamily="34" charset="-120"/>
              </a:rPr>
              <a:t> x,  </a:t>
            </a:r>
            <a:r>
              <a:rPr lang="en-US" altLang="zh-TW" sz="1600" dirty="0" err="1" smtClean="0">
                <a:latin typeface="Arial Unicode MS" panose="020B0604020202020204" pitchFamily="34" charset="-120"/>
              </a:rPr>
              <a:t>int</a:t>
            </a:r>
            <a:r>
              <a:rPr lang="en-US" altLang="zh-TW" sz="1600" dirty="0" smtClean="0">
                <a:latin typeface="Arial Unicode MS" panose="020B0604020202020204" pitchFamily="34" charset="-120"/>
              </a:rPr>
              <a:t> y) {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 smtClean="0">
                <a:latin typeface="Arial Unicode MS" panose="020B0604020202020204" pitchFamily="34" charset="-120"/>
              </a:rPr>
              <a:t>	…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 smtClean="0">
                <a:latin typeface="Arial Unicode MS" panose="020B0604020202020204" pitchFamily="34" charset="-120"/>
              </a:rPr>
              <a:t>}</a:t>
            </a:r>
            <a:endParaRPr lang="en-US" altLang="zh-TW" sz="1600" dirty="0">
              <a:latin typeface="Arial Unicode MS" panose="020B0604020202020204" pitchFamily="34" charset="-120"/>
            </a:endParaRPr>
          </a:p>
        </p:txBody>
      </p:sp>
      <p:sp>
        <p:nvSpPr>
          <p:cNvPr id="18" name="向左箭號 17"/>
          <p:cNvSpPr/>
          <p:nvPr/>
        </p:nvSpPr>
        <p:spPr bwMode="auto">
          <a:xfrm>
            <a:off x="5364088" y="5733256"/>
            <a:ext cx="777421" cy="504056"/>
          </a:xfrm>
          <a:prstGeom prst="leftArrow">
            <a:avLst/>
          </a:prstGeom>
          <a:gradFill>
            <a:gsLst>
              <a:gs pos="0">
                <a:srgbClr val="006600"/>
              </a:gs>
              <a:gs pos="80000">
                <a:srgbClr val="49D169"/>
              </a:gs>
              <a:gs pos="100000">
                <a:srgbClr val="1AFC45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156176" y="5785229"/>
            <a:ext cx="885179" cy="400110"/>
          </a:xfrm>
          <a:prstGeom prst="rect">
            <a:avLst/>
          </a:prstGeom>
          <a:solidFill>
            <a:srgbClr val="CCFF99"/>
          </a:solidFill>
        </p:spPr>
        <p:txBody>
          <a:bodyPr wrap="none" rtlCol="0">
            <a:spAutoFit/>
          </a:bodyPr>
          <a:lstStyle/>
          <a:p>
            <a:r>
              <a:rPr lang="en-US" altLang="zh-HK" sz="2000" dirty="0" smtClean="0">
                <a:solidFill>
                  <a:schemeClr val="bg2"/>
                </a:solidFill>
                <a:latin typeface="Arial Narrow" pitchFamily="34" charset="0"/>
              </a:rPr>
              <a:t>Method</a:t>
            </a:r>
            <a:endParaRPr lang="zh-HK" altLang="en-US" sz="20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6946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Method declaration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611560" y="1988840"/>
            <a:ext cx="6120680" cy="1569660"/>
          </a:xfrm>
          <a:prstGeom prst="rect">
            <a:avLst/>
          </a:prstGeom>
          <a:solidFill>
            <a:srgbClr val="CCFFFF"/>
          </a:solidFill>
          <a:ln w="25400" algn="ctr">
            <a:solidFill>
              <a:srgbClr val="0000CC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F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defTabSz="360363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16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r>
              <a:rPr lang="en-US" altLang="zh-TW" sz="2400" dirty="0"/>
              <a:t>public static double </a:t>
            </a:r>
            <a:r>
              <a:rPr lang="en-US" altLang="zh-TW" sz="2400" dirty="0" err="1"/>
              <a:t>calAverage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x, 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y) </a:t>
            </a:r>
            <a:endParaRPr lang="en-US" altLang="zh-TW" sz="2400" dirty="0" smtClean="0"/>
          </a:p>
          <a:p>
            <a:pPr>
              <a:spcBef>
                <a:spcPts val="0"/>
              </a:spcBef>
            </a:pPr>
            <a:r>
              <a:rPr lang="en-US" altLang="zh-TW" sz="2400" dirty="0" smtClean="0"/>
              <a:t>{</a:t>
            </a:r>
            <a:endParaRPr lang="en-US" altLang="zh-TW" sz="2400" dirty="0"/>
          </a:p>
          <a:p>
            <a:pPr>
              <a:spcBef>
                <a:spcPts val="0"/>
              </a:spcBef>
            </a:pPr>
            <a:r>
              <a:rPr lang="en-US" altLang="zh-TW" sz="2400" dirty="0"/>
              <a:t>	…</a:t>
            </a:r>
          </a:p>
          <a:p>
            <a:pPr>
              <a:spcBef>
                <a:spcPts val="0"/>
              </a:spcBef>
            </a:pPr>
            <a:r>
              <a:rPr lang="en-US" altLang="zh-TW" sz="2400" dirty="0"/>
              <a:t>}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323528" y="4005064"/>
            <a:ext cx="1224136" cy="6480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HK" sz="1800" dirty="0" smtClean="0">
                <a:solidFill>
                  <a:schemeClr val="bg2"/>
                </a:solidFill>
                <a:latin typeface="Arial" charset="0"/>
              </a:rPr>
              <a:t>Access</a:t>
            </a:r>
          </a:p>
          <a:p>
            <a:pPr algn="ctr"/>
            <a:r>
              <a:rPr lang="en-US" altLang="zh-HK" sz="1800" dirty="0" smtClean="0">
                <a:solidFill>
                  <a:schemeClr val="bg2"/>
                </a:solidFill>
                <a:latin typeface="Arial" charset="0"/>
              </a:rPr>
              <a:t>Specifier</a:t>
            </a:r>
            <a:endParaRPr lang="zh-HK" altLang="en-US" sz="18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076056" y="4005064"/>
            <a:ext cx="1512168" cy="648072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HK" sz="1800" dirty="0" smtClean="0">
                <a:solidFill>
                  <a:schemeClr val="bg2"/>
                </a:solidFill>
                <a:latin typeface="Arial" charset="0"/>
              </a:rPr>
              <a:t>Optional</a:t>
            </a:r>
          </a:p>
          <a:p>
            <a:pPr algn="ctr"/>
            <a:r>
              <a:rPr lang="en-US" altLang="zh-HK" sz="1800" dirty="0" smtClean="0">
                <a:solidFill>
                  <a:schemeClr val="bg2"/>
                </a:solidFill>
                <a:latin typeface="Arial" charset="0"/>
              </a:rPr>
              <a:t>Parameters</a:t>
            </a:r>
            <a:endParaRPr lang="zh-HK" altLang="en-US" sz="18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635896" y="4869160"/>
            <a:ext cx="1224136" cy="648072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HK" sz="1800" dirty="0" smtClean="0">
                <a:solidFill>
                  <a:schemeClr val="bg2"/>
                </a:solidFill>
                <a:latin typeface="Arial" charset="0"/>
              </a:rPr>
              <a:t>Method Name</a:t>
            </a:r>
            <a:endParaRPr lang="zh-HK" altLang="en-US" sz="18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339752" y="4005064"/>
            <a:ext cx="1224136" cy="648072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HK" sz="1800" dirty="0" smtClean="0">
                <a:solidFill>
                  <a:schemeClr val="bg2"/>
                </a:solidFill>
                <a:latin typeface="Arial" charset="0"/>
              </a:rPr>
              <a:t>Method Type</a:t>
            </a:r>
            <a:endParaRPr lang="zh-HK" altLang="en-US" sz="18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259632" y="4869160"/>
            <a:ext cx="1224136" cy="6480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HK" sz="1800" dirty="0" smtClean="0">
                <a:solidFill>
                  <a:schemeClr val="bg2"/>
                </a:solidFill>
                <a:latin typeface="Arial" charset="0"/>
              </a:rPr>
              <a:t>Optional</a:t>
            </a:r>
          </a:p>
          <a:p>
            <a:pPr algn="ctr"/>
            <a:r>
              <a:rPr lang="en-US" altLang="zh-HK" sz="1800" dirty="0" smtClean="0">
                <a:solidFill>
                  <a:schemeClr val="bg2"/>
                </a:solidFill>
                <a:latin typeface="Arial" charset="0"/>
              </a:rPr>
              <a:t>Modifier(s)</a:t>
            </a:r>
            <a:endParaRPr lang="zh-HK" altLang="en-US" sz="1800" dirty="0">
              <a:solidFill>
                <a:schemeClr val="bg2"/>
              </a:solidFill>
              <a:latin typeface="Arial" charset="0"/>
            </a:endParaRPr>
          </a:p>
        </p:txBody>
      </p:sp>
      <p:cxnSp>
        <p:nvCxnSpPr>
          <p:cNvPr id="13" name="直線單箭頭接點 12"/>
          <p:cNvCxnSpPr/>
          <p:nvPr/>
        </p:nvCxnSpPr>
        <p:spPr bwMode="auto">
          <a:xfrm>
            <a:off x="1043608" y="2348880"/>
            <a:ext cx="0" cy="165618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 bwMode="auto">
          <a:xfrm>
            <a:off x="1907704" y="2348880"/>
            <a:ext cx="0" cy="252028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 bwMode="auto">
          <a:xfrm>
            <a:off x="2843808" y="2348880"/>
            <a:ext cx="0" cy="1656184"/>
          </a:xfrm>
          <a:prstGeom prst="straightConnector1">
            <a:avLst/>
          </a:prstGeom>
          <a:ln>
            <a:solidFill>
              <a:srgbClr val="006600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 bwMode="auto">
          <a:xfrm>
            <a:off x="4211960" y="2348880"/>
            <a:ext cx="0" cy="2520280"/>
          </a:xfrm>
          <a:prstGeom prst="straightConnector1">
            <a:avLst/>
          </a:prstGeom>
          <a:ln>
            <a:solidFill>
              <a:srgbClr val="006600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右大括弧 29"/>
          <p:cNvSpPr/>
          <p:nvPr/>
        </p:nvSpPr>
        <p:spPr bwMode="auto">
          <a:xfrm rot="5400000">
            <a:off x="5547737" y="1841287"/>
            <a:ext cx="280774" cy="1368152"/>
          </a:xfrm>
          <a:prstGeom prst="rightBrace">
            <a:avLst>
              <a:gd name="adj1" fmla="val 25042"/>
              <a:gd name="adj2" fmla="val 50000"/>
            </a:avLst>
          </a:prstGeom>
          <a:ln>
            <a:solidFill>
              <a:srgbClr val="006600"/>
            </a:solidFill>
            <a:headEnd type="none" w="med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32" name="直線單箭頭接點 31"/>
          <p:cNvCxnSpPr>
            <a:stCxn id="30" idx="1"/>
          </p:cNvCxnSpPr>
          <p:nvPr/>
        </p:nvCxnSpPr>
        <p:spPr bwMode="auto">
          <a:xfrm>
            <a:off x="5688124" y="2665750"/>
            <a:ext cx="0" cy="1339314"/>
          </a:xfrm>
          <a:prstGeom prst="straightConnector1">
            <a:avLst/>
          </a:prstGeom>
          <a:ln>
            <a:solidFill>
              <a:srgbClr val="006600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向左箭號 32"/>
          <p:cNvSpPr/>
          <p:nvPr/>
        </p:nvSpPr>
        <p:spPr bwMode="auto">
          <a:xfrm>
            <a:off x="6588225" y="2021307"/>
            <a:ext cx="576064" cy="504056"/>
          </a:xfrm>
          <a:prstGeom prst="leftArrow">
            <a:avLst/>
          </a:prstGeom>
          <a:gradFill>
            <a:gsLst>
              <a:gs pos="0">
                <a:srgbClr val="3D47A3"/>
              </a:gs>
              <a:gs pos="80000">
                <a:srgbClr val="6349D1"/>
              </a:gs>
              <a:gs pos="100000">
                <a:srgbClr val="8734E2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164288" y="2060848"/>
            <a:ext cx="1633781" cy="400110"/>
          </a:xfrm>
          <a:prstGeom prst="rect">
            <a:avLst/>
          </a:prstGeom>
          <a:solidFill>
            <a:srgbClr val="9999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  <a:latin typeface="Arial Narrow" pitchFamily="34" charset="0"/>
              </a:defRPr>
            </a:lvl1pPr>
          </a:lstStyle>
          <a:p>
            <a:r>
              <a:rPr lang="en-US" altLang="zh-HK" dirty="0"/>
              <a:t>Method Header</a:t>
            </a:r>
            <a:endParaRPr lang="zh-HK" altLang="en-US" dirty="0"/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5652120" y="5477123"/>
            <a:ext cx="3312368" cy="646331"/>
          </a:xfrm>
          <a:prstGeom prst="rect">
            <a:avLst/>
          </a:prstGeom>
          <a:ln>
            <a:headEnd/>
            <a:tailEnd/>
          </a:ln>
          <a:effectLst>
            <a:outerShdw blurRad="40000" dist="20000" dir="8100000" sx="104000" sy="104000" rotWithShape="0">
              <a:schemeClr val="accent6">
                <a:lumMod val="75000"/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800" ker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r>
              <a:rPr lang="en-US" altLang="zh-TW" dirty="0"/>
              <a:t>Access specifiers and modifiers will be discussed in topic 4. </a:t>
            </a:r>
          </a:p>
        </p:txBody>
      </p:sp>
    </p:spTree>
    <p:extLst>
      <p:ext uri="{BB962C8B-B14F-4D97-AF65-F5344CB8AC3E}">
        <p14:creationId xmlns:p14="http://schemas.microsoft.com/office/powerpoint/2010/main" val="12132067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sm-lau\Pictures\新圖片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88" y="167407"/>
            <a:ext cx="1073150" cy="174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623248" cy="533400"/>
          </a:xfrm>
        </p:spPr>
        <p:txBody>
          <a:bodyPr/>
          <a:lstStyle/>
          <a:p>
            <a:r>
              <a:rPr lang="en-US" altLang="zh-HK" dirty="0" smtClean="0"/>
              <a:t>Calling a method</a:t>
            </a:r>
            <a:endParaRPr lang="zh-HK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79512" y="1862529"/>
            <a:ext cx="4741819" cy="4662815"/>
          </a:xfrm>
          <a:prstGeom prst="rect">
            <a:avLst/>
          </a:prstGeom>
          <a:solidFill>
            <a:schemeClr val="tx1"/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lvl="0" defTabSz="363538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  <a:defRPr kumimoji="1" sz="2000" kern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r>
              <a:rPr lang="en-US" altLang="zh-TW" sz="1600" dirty="0" smtClean="0"/>
              <a:t>public </a:t>
            </a:r>
            <a:r>
              <a:rPr lang="en-US" altLang="zh-TW" sz="1600" dirty="0"/>
              <a:t>class </a:t>
            </a:r>
            <a:r>
              <a:rPr lang="en-US" altLang="zh-TW" sz="1600" dirty="0" smtClean="0"/>
              <a:t>M1 {</a:t>
            </a:r>
            <a:endParaRPr lang="en-US" altLang="zh-TW" sz="1600" dirty="0"/>
          </a:p>
          <a:p>
            <a:pPr>
              <a:spcAft>
                <a:spcPts val="0"/>
              </a:spcAft>
            </a:pPr>
            <a:r>
              <a:rPr lang="en-US" altLang="zh-TW" sz="1600" dirty="0"/>
              <a:t>	</a:t>
            </a: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Bef>
                <a:spcPts val="2400"/>
              </a:spcBef>
              <a:spcAft>
                <a:spcPts val="0"/>
              </a:spcAft>
            </a:pPr>
            <a:r>
              <a:rPr lang="en-US" altLang="zh-TW" sz="1600" dirty="0" smtClean="0"/>
              <a:t>}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 bwMode="auto">
          <a:xfrm>
            <a:off x="528843" y="2348880"/>
            <a:ext cx="4115166" cy="20162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>
            <a:outerShdw blurRad="40000" dist="23000" dir="8400000" sx="104000" sy="104000" rotWithShape="0">
              <a:schemeClr val="accent6">
                <a:lumMod val="40000"/>
                <a:lumOff val="60000"/>
              </a:scheme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360363" eaLnBrk="1" hangingPunct="1">
              <a:spcBef>
                <a:spcPts val="1200"/>
              </a:spcBef>
              <a:buClrTx/>
              <a:buSzTx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public </a:t>
            </a:r>
            <a:r>
              <a:rPr lang="en-US" altLang="zh-TW" sz="18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static void main(String [ ] </a:t>
            </a:r>
            <a:r>
              <a:rPr lang="en-US" altLang="zh-TW" sz="18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args</a:t>
            </a:r>
            <a:r>
              <a:rPr lang="en-US" altLang="zh-TW" sz="18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 {</a:t>
            </a:r>
          </a:p>
          <a:p>
            <a:pPr lvl="0" defTabSz="360363" eaLnBrk="1" hangingPunct="1">
              <a:spcBef>
                <a:spcPts val="12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800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System.out.println</a:t>
            </a:r>
            <a:r>
              <a:rPr lang="en-US" altLang="zh-TW" sz="18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en-US" altLang="zh-TW" sz="18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"</a:t>
            </a:r>
            <a:r>
              <a:rPr lang="en-US" altLang="zh-TW" sz="18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 main");</a:t>
            </a:r>
          </a:p>
          <a:p>
            <a:pPr lvl="0" defTabSz="360363" eaLnBrk="1" hangingPunct="1">
              <a:spcBef>
                <a:spcPts val="1200"/>
              </a:spcBef>
              <a:spcAft>
                <a:spcPts val="1200"/>
              </a:spcAft>
              <a:buClrTx/>
              <a:buSzTx/>
              <a:buNone/>
            </a:pPr>
            <a:r>
              <a:rPr lang="en-US" altLang="zh-TW" sz="1800" b="1" kern="0" dirty="0">
                <a:solidFill>
                  <a:srgbClr val="0066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800" b="1" kern="0" dirty="0" err="1" smtClean="0">
                <a:solidFill>
                  <a:srgbClr val="0066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sayHello</a:t>
            </a:r>
            <a:r>
              <a:rPr lang="en-US" altLang="zh-TW" sz="1800" b="1" kern="0" dirty="0" smtClean="0">
                <a:solidFill>
                  <a:srgbClr val="0066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();</a:t>
            </a:r>
          </a:p>
          <a:p>
            <a:pPr lvl="0" defTabSz="360363"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800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System.out.println</a:t>
            </a:r>
            <a:r>
              <a:rPr lang="en-US" altLang="zh-TW" sz="18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en-US" altLang="zh-TW" sz="18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"</a:t>
            </a:r>
            <a:r>
              <a:rPr lang="en-US" altLang="zh-TW" sz="18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Back to main</a:t>
            </a:r>
            <a:r>
              <a:rPr lang="en-US" altLang="zh-TW" sz="18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"</a:t>
            </a:r>
            <a:r>
              <a:rPr lang="en-US" altLang="zh-TW" sz="18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);</a:t>
            </a:r>
            <a:endParaRPr lang="en-US" altLang="zh-TW" sz="18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0" defTabSz="360363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}</a:t>
            </a:r>
            <a:endParaRPr lang="en-US" altLang="zh-TW" sz="18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528844" y="4843143"/>
            <a:ext cx="4115165" cy="1209562"/>
          </a:xfrm>
          <a:prstGeom prst="rect">
            <a:avLst/>
          </a:prstGeom>
          <a:solidFill>
            <a:srgbClr val="CCFF99"/>
          </a:solidFill>
          <a:ln w="25400" algn="ctr">
            <a:solidFill>
              <a:srgbClr val="00660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5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 defTabSz="360363">
              <a:spcAft>
                <a:spcPts val="600"/>
              </a:spcAft>
            </a:pPr>
            <a:r>
              <a:rPr lang="en-US" altLang="zh-TW" sz="1800" dirty="0" smtClean="0">
                <a:latin typeface="Arial Unicode MS" panose="020B0604020202020204" pitchFamily="34" charset="-120"/>
              </a:rPr>
              <a:t>public static void </a:t>
            </a:r>
            <a:r>
              <a:rPr lang="en-US" altLang="zh-TW" sz="1800" dirty="0" err="1" smtClean="0">
                <a:latin typeface="Arial Unicode MS" panose="020B0604020202020204" pitchFamily="34" charset="-120"/>
              </a:rPr>
              <a:t>sayHello</a:t>
            </a:r>
            <a:r>
              <a:rPr lang="en-US" altLang="zh-TW" sz="1800" dirty="0" smtClean="0">
                <a:latin typeface="Arial Unicode MS" panose="020B0604020202020204" pitchFamily="34" charset="-120"/>
              </a:rPr>
              <a:t>()</a:t>
            </a:r>
            <a:r>
              <a:rPr lang="en-US" altLang="zh-TW" sz="1800" dirty="0">
                <a:latin typeface="Arial Unicode MS" panose="020B0604020202020204" pitchFamily="34" charset="-120"/>
              </a:rPr>
              <a:t> </a:t>
            </a:r>
            <a:r>
              <a:rPr lang="en-US" altLang="zh-TW" sz="1800" dirty="0" smtClean="0">
                <a:latin typeface="Arial Unicode MS" panose="020B0604020202020204" pitchFamily="34" charset="-120"/>
              </a:rPr>
              <a:t>{</a:t>
            </a:r>
          </a:p>
          <a:p>
            <a:pPr algn="l" defTabSz="360363">
              <a:spcBef>
                <a:spcPts val="600"/>
              </a:spcBef>
              <a:spcAft>
                <a:spcPts val="600"/>
              </a:spcAft>
            </a:pPr>
            <a:r>
              <a:rPr lang="en-US" altLang="zh-TW" sz="1800" dirty="0">
                <a:latin typeface="Arial Unicode MS" panose="020B0604020202020204" pitchFamily="34" charset="-120"/>
              </a:rPr>
              <a:t>	</a:t>
            </a:r>
            <a:r>
              <a:rPr lang="en-US" altLang="zh-TW" sz="1800" dirty="0" err="1" smtClean="0">
                <a:latin typeface="Arial Unicode MS" panose="020B0604020202020204" pitchFamily="34" charset="-120"/>
              </a:rPr>
              <a:t>System.out.println</a:t>
            </a:r>
            <a:r>
              <a:rPr lang="en-US" altLang="zh-TW" sz="1800" dirty="0" smtClean="0">
                <a:latin typeface="Arial Unicode MS" panose="020B0604020202020204" pitchFamily="34" charset="-120"/>
              </a:rPr>
              <a:t>(</a:t>
            </a:r>
            <a:r>
              <a:rPr lang="en-US" altLang="zh-TW" sz="1800" dirty="0">
                <a:latin typeface="Arial Unicode MS" panose="020B0604020202020204" pitchFamily="34" charset="-120"/>
              </a:rPr>
              <a:t>"</a:t>
            </a:r>
            <a:r>
              <a:rPr lang="en-US" altLang="zh-TW" sz="1800" dirty="0" smtClean="0">
                <a:latin typeface="Arial Unicode MS" panose="020B0604020202020204" pitchFamily="34" charset="-120"/>
              </a:rPr>
              <a:t>Hello</a:t>
            </a:r>
            <a:r>
              <a:rPr lang="en-US" altLang="zh-TW" sz="1800" dirty="0">
                <a:latin typeface="Arial Unicode MS" panose="020B0604020202020204" pitchFamily="34" charset="-120"/>
              </a:rPr>
              <a:t>"</a:t>
            </a:r>
            <a:r>
              <a:rPr lang="en-US" altLang="zh-TW" sz="1800" dirty="0" smtClean="0">
                <a:latin typeface="Arial Unicode MS" panose="020B0604020202020204" pitchFamily="34" charset="-120"/>
              </a:rPr>
              <a:t>);</a:t>
            </a:r>
          </a:p>
          <a:p>
            <a:pPr algn="l" defTabSz="360363"/>
            <a:r>
              <a:rPr lang="en-US" altLang="zh-TW" sz="1800" dirty="0">
                <a:latin typeface="Arial Unicode MS" panose="020B0604020202020204" pitchFamily="34" charset="-120"/>
              </a:rPr>
              <a:t>}</a:t>
            </a:r>
            <a:endParaRPr lang="en-US" altLang="zh-TW" sz="1800" dirty="0" smtClean="0">
              <a:latin typeface="Arial Unicode MS" panose="020B0604020202020204" pitchFamily="34" charset="-120"/>
            </a:endParaRPr>
          </a:p>
        </p:txBody>
      </p:sp>
      <p:sp>
        <p:nvSpPr>
          <p:cNvPr id="4" name="手繪多邊形 3"/>
          <p:cNvSpPr/>
          <p:nvPr/>
        </p:nvSpPr>
        <p:spPr bwMode="auto">
          <a:xfrm>
            <a:off x="1176915" y="1340768"/>
            <a:ext cx="1389342" cy="1152128"/>
          </a:xfrm>
          <a:custGeom>
            <a:avLst/>
            <a:gdLst>
              <a:gd name="connsiteX0" fmla="*/ 0 w 1201479"/>
              <a:gd name="connsiteY0" fmla="*/ 0 h 1584252"/>
              <a:gd name="connsiteX1" fmla="*/ 999460 w 1201479"/>
              <a:gd name="connsiteY1" fmla="*/ 871870 h 1584252"/>
              <a:gd name="connsiteX2" fmla="*/ 1201479 w 1201479"/>
              <a:gd name="connsiteY2" fmla="*/ 1584252 h 158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1479" h="1584252">
                <a:moveTo>
                  <a:pt x="0" y="0"/>
                </a:moveTo>
                <a:cubicBezTo>
                  <a:pt x="399607" y="303914"/>
                  <a:pt x="799214" y="607828"/>
                  <a:pt x="999460" y="871870"/>
                </a:cubicBezTo>
                <a:cubicBezTo>
                  <a:pt x="1199707" y="1135912"/>
                  <a:pt x="1200593" y="1360082"/>
                  <a:pt x="1201479" y="1584252"/>
                </a:cubicBezTo>
              </a:path>
            </a:pathLst>
          </a:custGeom>
          <a:ln w="25400">
            <a:solidFill>
              <a:schemeClr val="accent6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手繪多邊形 7"/>
          <p:cNvSpPr/>
          <p:nvPr/>
        </p:nvSpPr>
        <p:spPr bwMode="auto">
          <a:xfrm>
            <a:off x="2157726" y="2668772"/>
            <a:ext cx="404037" cy="287079"/>
          </a:xfrm>
          <a:custGeom>
            <a:avLst/>
            <a:gdLst>
              <a:gd name="connsiteX0" fmla="*/ 404037 w 404037"/>
              <a:gd name="connsiteY0" fmla="*/ 0 h 287079"/>
              <a:gd name="connsiteX1" fmla="*/ 148856 w 404037"/>
              <a:gd name="connsiteY1" fmla="*/ 63795 h 287079"/>
              <a:gd name="connsiteX2" fmla="*/ 0 w 404037"/>
              <a:gd name="connsiteY2" fmla="*/ 287079 h 28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037" h="287079">
                <a:moveTo>
                  <a:pt x="404037" y="0"/>
                </a:moveTo>
                <a:cubicBezTo>
                  <a:pt x="310116" y="7974"/>
                  <a:pt x="216195" y="15949"/>
                  <a:pt x="148856" y="63795"/>
                </a:cubicBezTo>
                <a:cubicBezTo>
                  <a:pt x="81517" y="111641"/>
                  <a:pt x="40758" y="199360"/>
                  <a:pt x="0" y="287079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手繪多邊形 8"/>
          <p:cNvSpPr/>
          <p:nvPr/>
        </p:nvSpPr>
        <p:spPr bwMode="auto">
          <a:xfrm>
            <a:off x="1577428" y="3062177"/>
            <a:ext cx="265814" cy="244549"/>
          </a:xfrm>
          <a:custGeom>
            <a:avLst/>
            <a:gdLst>
              <a:gd name="connsiteX0" fmla="*/ 265814 w 265814"/>
              <a:gd name="connsiteY0" fmla="*/ 0 h 244549"/>
              <a:gd name="connsiteX1" fmla="*/ 127591 w 265814"/>
              <a:gd name="connsiteY1" fmla="*/ 74428 h 244549"/>
              <a:gd name="connsiteX2" fmla="*/ 0 w 265814"/>
              <a:gd name="connsiteY2" fmla="*/ 244549 h 244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814" h="244549">
                <a:moveTo>
                  <a:pt x="265814" y="0"/>
                </a:moveTo>
                <a:cubicBezTo>
                  <a:pt x="218853" y="16835"/>
                  <a:pt x="171893" y="33670"/>
                  <a:pt x="127591" y="74428"/>
                </a:cubicBezTo>
                <a:cubicBezTo>
                  <a:pt x="83289" y="115186"/>
                  <a:pt x="15949" y="216196"/>
                  <a:pt x="0" y="244549"/>
                </a:cubicBezTo>
              </a:path>
            </a:pathLst>
          </a:custGeom>
          <a:noFill/>
          <a:ln w="34925">
            <a:solidFill>
              <a:schemeClr val="accent6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手繪多邊形 9"/>
          <p:cNvSpPr/>
          <p:nvPr/>
        </p:nvSpPr>
        <p:spPr bwMode="auto">
          <a:xfrm>
            <a:off x="319788" y="3476847"/>
            <a:ext cx="587789" cy="1467293"/>
          </a:xfrm>
          <a:custGeom>
            <a:avLst/>
            <a:gdLst>
              <a:gd name="connsiteX0" fmla="*/ 728065 w 728065"/>
              <a:gd name="connsiteY0" fmla="*/ 0 h 1467293"/>
              <a:gd name="connsiteX1" fmla="*/ 5051 w 728065"/>
              <a:gd name="connsiteY1" fmla="*/ 829339 h 1467293"/>
              <a:gd name="connsiteX2" fmla="*/ 387823 w 728065"/>
              <a:gd name="connsiteY2" fmla="*/ 1467293 h 1467293"/>
              <a:gd name="connsiteX3" fmla="*/ 387823 w 728065"/>
              <a:gd name="connsiteY3" fmla="*/ 1467293 h 1467293"/>
              <a:gd name="connsiteX4" fmla="*/ 387823 w 728065"/>
              <a:gd name="connsiteY4" fmla="*/ 1467293 h 146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065" h="1467293">
                <a:moveTo>
                  <a:pt x="728065" y="0"/>
                </a:moveTo>
                <a:cubicBezTo>
                  <a:pt x="394911" y="292395"/>
                  <a:pt x="61758" y="584790"/>
                  <a:pt x="5051" y="829339"/>
                </a:cubicBezTo>
                <a:cubicBezTo>
                  <a:pt x="-51656" y="1073888"/>
                  <a:pt x="387823" y="1467293"/>
                  <a:pt x="387823" y="1467293"/>
                </a:cubicBezTo>
                <a:lnTo>
                  <a:pt x="387823" y="1467293"/>
                </a:lnTo>
                <a:lnTo>
                  <a:pt x="387823" y="1467293"/>
                </a:lnTo>
              </a:path>
            </a:pathLst>
          </a:custGeom>
          <a:noFill/>
          <a:ln w="38100">
            <a:solidFill>
              <a:srgbClr val="006600"/>
            </a:solidFill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6" name="手繪多邊形 15"/>
          <p:cNvSpPr/>
          <p:nvPr/>
        </p:nvSpPr>
        <p:spPr bwMode="auto">
          <a:xfrm>
            <a:off x="1179337" y="5092995"/>
            <a:ext cx="308344" cy="318977"/>
          </a:xfrm>
          <a:custGeom>
            <a:avLst/>
            <a:gdLst>
              <a:gd name="connsiteX0" fmla="*/ 0 w 308344"/>
              <a:gd name="connsiteY0" fmla="*/ 0 h 318977"/>
              <a:gd name="connsiteX1" fmla="*/ 180753 w 308344"/>
              <a:gd name="connsiteY1" fmla="*/ 116958 h 318977"/>
              <a:gd name="connsiteX2" fmla="*/ 308344 w 308344"/>
              <a:gd name="connsiteY2" fmla="*/ 318977 h 318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344" h="318977">
                <a:moveTo>
                  <a:pt x="0" y="0"/>
                </a:moveTo>
                <a:cubicBezTo>
                  <a:pt x="64681" y="31897"/>
                  <a:pt x="129362" y="63795"/>
                  <a:pt x="180753" y="116958"/>
                </a:cubicBezTo>
                <a:cubicBezTo>
                  <a:pt x="232144" y="170121"/>
                  <a:pt x="270244" y="244549"/>
                  <a:pt x="308344" y="318977"/>
                </a:cubicBezTo>
              </a:path>
            </a:pathLst>
          </a:custGeom>
          <a:noFill/>
          <a:ln w="44450">
            <a:solidFill>
              <a:srgbClr val="006600"/>
            </a:solidFill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1" name="手繪多邊形 20"/>
          <p:cNvSpPr/>
          <p:nvPr/>
        </p:nvSpPr>
        <p:spPr bwMode="auto">
          <a:xfrm>
            <a:off x="737456" y="5571460"/>
            <a:ext cx="808074" cy="350875"/>
          </a:xfrm>
          <a:custGeom>
            <a:avLst/>
            <a:gdLst>
              <a:gd name="connsiteX0" fmla="*/ 808074 w 808074"/>
              <a:gd name="connsiteY0" fmla="*/ 0 h 350875"/>
              <a:gd name="connsiteX1" fmla="*/ 457200 w 808074"/>
              <a:gd name="connsiteY1" fmla="*/ 212652 h 350875"/>
              <a:gd name="connsiteX2" fmla="*/ 0 w 808074"/>
              <a:gd name="connsiteY2" fmla="*/ 350875 h 35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8074" h="350875">
                <a:moveTo>
                  <a:pt x="808074" y="0"/>
                </a:moveTo>
                <a:cubicBezTo>
                  <a:pt x="699976" y="77086"/>
                  <a:pt x="591879" y="154173"/>
                  <a:pt x="457200" y="212652"/>
                </a:cubicBezTo>
                <a:cubicBezTo>
                  <a:pt x="322521" y="271131"/>
                  <a:pt x="161260" y="311003"/>
                  <a:pt x="0" y="350875"/>
                </a:cubicBezTo>
              </a:path>
            </a:pathLst>
          </a:custGeom>
          <a:noFill/>
          <a:ln w="50800">
            <a:solidFill>
              <a:srgbClr val="006600"/>
            </a:solidFill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6" name="手繪多邊形 25"/>
          <p:cNvSpPr/>
          <p:nvPr/>
        </p:nvSpPr>
        <p:spPr bwMode="auto">
          <a:xfrm>
            <a:off x="705559" y="3481882"/>
            <a:ext cx="4082466" cy="2955745"/>
          </a:xfrm>
          <a:custGeom>
            <a:avLst/>
            <a:gdLst>
              <a:gd name="connsiteX0" fmla="*/ 0 w 5019023"/>
              <a:gd name="connsiteY0" fmla="*/ 2546778 h 2955745"/>
              <a:gd name="connsiteX1" fmla="*/ 2658140 w 5019023"/>
              <a:gd name="connsiteY1" fmla="*/ 2780695 h 2955745"/>
              <a:gd name="connsiteX2" fmla="*/ 4997303 w 5019023"/>
              <a:gd name="connsiteY2" fmla="*/ 282044 h 2955745"/>
              <a:gd name="connsiteX3" fmla="*/ 1244010 w 5019023"/>
              <a:gd name="connsiteY3" fmla="*/ 165085 h 295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9023" h="2955745">
                <a:moveTo>
                  <a:pt x="0" y="2546778"/>
                </a:moveTo>
                <a:cubicBezTo>
                  <a:pt x="912628" y="2852464"/>
                  <a:pt x="1825256" y="3158151"/>
                  <a:pt x="2658140" y="2780695"/>
                </a:cubicBezTo>
                <a:cubicBezTo>
                  <a:pt x="3491024" y="2403239"/>
                  <a:pt x="5232991" y="717979"/>
                  <a:pt x="4997303" y="282044"/>
                </a:cubicBezTo>
                <a:cubicBezTo>
                  <a:pt x="4761615" y="-153891"/>
                  <a:pt x="3002812" y="5597"/>
                  <a:pt x="1244010" y="165085"/>
                </a:cubicBezTo>
              </a:path>
            </a:pathLst>
          </a:custGeom>
          <a:noFill/>
          <a:ln w="57150">
            <a:solidFill>
              <a:srgbClr val="006600"/>
            </a:solidFill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7" name="手繪多邊形 26"/>
          <p:cNvSpPr/>
          <p:nvPr/>
        </p:nvSpPr>
        <p:spPr bwMode="auto">
          <a:xfrm>
            <a:off x="1464947" y="3645087"/>
            <a:ext cx="245362" cy="565406"/>
          </a:xfrm>
          <a:custGeom>
            <a:avLst/>
            <a:gdLst>
              <a:gd name="connsiteX0" fmla="*/ 245362 w 245362"/>
              <a:gd name="connsiteY0" fmla="*/ 1880 h 565406"/>
              <a:gd name="connsiteX1" fmla="*/ 32710 w 245362"/>
              <a:gd name="connsiteY1" fmla="*/ 86941 h 565406"/>
              <a:gd name="connsiteX2" fmla="*/ 813 w 245362"/>
              <a:gd name="connsiteY2" fmla="*/ 565406 h 565406"/>
              <a:gd name="connsiteX3" fmla="*/ 813 w 245362"/>
              <a:gd name="connsiteY3" fmla="*/ 565406 h 565406"/>
              <a:gd name="connsiteX4" fmla="*/ 813 w 245362"/>
              <a:gd name="connsiteY4" fmla="*/ 565406 h 56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362" h="565406">
                <a:moveTo>
                  <a:pt x="245362" y="1880"/>
                </a:moveTo>
                <a:cubicBezTo>
                  <a:pt x="159415" y="-2550"/>
                  <a:pt x="73468" y="-6980"/>
                  <a:pt x="32710" y="86941"/>
                </a:cubicBezTo>
                <a:cubicBezTo>
                  <a:pt x="-8048" y="180862"/>
                  <a:pt x="813" y="565406"/>
                  <a:pt x="813" y="565406"/>
                </a:cubicBezTo>
                <a:lnTo>
                  <a:pt x="813" y="565406"/>
                </a:lnTo>
                <a:lnTo>
                  <a:pt x="813" y="565406"/>
                </a:lnTo>
              </a:path>
            </a:pathLst>
          </a:custGeom>
          <a:noFill/>
          <a:ln w="50800">
            <a:solidFill>
              <a:schemeClr val="accent6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5269388" y="3429000"/>
            <a:ext cx="2686988" cy="1376906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M1</a:t>
            </a:r>
          </a:p>
        </p:txBody>
      </p: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5269388" y="3429000"/>
            <a:ext cx="2686988" cy="1376906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M1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main</a:t>
            </a: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5269388" y="3429000"/>
            <a:ext cx="2686988" cy="1376906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M1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main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5269388" y="3429000"/>
            <a:ext cx="2686988" cy="1376906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M1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main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Back to main</a:t>
            </a:r>
          </a:p>
        </p:txBody>
      </p:sp>
    </p:spTree>
    <p:extLst>
      <p:ext uri="{BB962C8B-B14F-4D97-AF65-F5344CB8AC3E}">
        <p14:creationId xmlns:p14="http://schemas.microsoft.com/office/powerpoint/2010/main" val="15401883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6" grpId="0" animBg="1"/>
      <p:bldP spid="21" grpId="0" animBg="1"/>
      <p:bldP spid="26" grpId="0" animBg="1"/>
      <p:bldP spid="27" grpId="0" animBg="1"/>
      <p:bldP spid="34" grpId="0" animBg="1"/>
      <p:bldP spid="36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:\Users\sm-lau\Pictures\新圖片 (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530486"/>
            <a:ext cx="1338936" cy="197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304" y="1530486"/>
            <a:ext cx="1944000" cy="1897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C:\Users\sm-lau\Pictures\新圖片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88" y="167407"/>
            <a:ext cx="1073150" cy="174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623248" cy="533400"/>
          </a:xfrm>
        </p:spPr>
        <p:txBody>
          <a:bodyPr/>
          <a:lstStyle/>
          <a:p>
            <a:r>
              <a:rPr lang="en-US" altLang="zh-HK" dirty="0" smtClean="0"/>
              <a:t>Calling a method</a:t>
            </a:r>
            <a:endParaRPr lang="zh-HK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6</a:t>
            </a:fld>
            <a:endParaRPr lang="en-US" altLang="zh-TW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79512" y="1862529"/>
            <a:ext cx="4741819" cy="4662815"/>
          </a:xfrm>
          <a:prstGeom prst="rect">
            <a:avLst/>
          </a:prstGeom>
          <a:solidFill>
            <a:schemeClr val="tx1"/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lvl="0" defTabSz="363538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  <a:defRPr kumimoji="1" sz="2000" kern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r>
              <a:rPr lang="en-US" altLang="zh-TW" sz="1600" dirty="0" smtClean="0"/>
              <a:t>public </a:t>
            </a:r>
            <a:r>
              <a:rPr lang="en-US" altLang="zh-TW" sz="1600" dirty="0"/>
              <a:t>class </a:t>
            </a:r>
            <a:r>
              <a:rPr lang="en-US" altLang="zh-TW" sz="1600" dirty="0" smtClean="0"/>
              <a:t>M1 {</a:t>
            </a:r>
            <a:endParaRPr lang="en-US" altLang="zh-TW" sz="1600" dirty="0"/>
          </a:p>
          <a:p>
            <a:pPr>
              <a:spcAft>
                <a:spcPts val="0"/>
              </a:spcAft>
            </a:pPr>
            <a:r>
              <a:rPr lang="en-US" altLang="zh-TW" sz="1600" dirty="0"/>
              <a:t>	</a:t>
            </a: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Bef>
                <a:spcPts val="2400"/>
              </a:spcBef>
              <a:spcAft>
                <a:spcPts val="0"/>
              </a:spcAft>
            </a:pPr>
            <a:r>
              <a:rPr lang="en-US" altLang="zh-TW" sz="1600" dirty="0" smtClean="0"/>
              <a:t>}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 bwMode="auto">
          <a:xfrm>
            <a:off x="528843" y="2348880"/>
            <a:ext cx="4115166" cy="20162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>
            <a:outerShdw blurRad="40000" dist="23000" dir="8400000" sx="104000" sy="104000" rotWithShape="0">
              <a:schemeClr val="accent6">
                <a:lumMod val="40000"/>
                <a:lumOff val="60000"/>
              </a:scheme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360363" eaLnBrk="1" hangingPunct="1">
              <a:spcBef>
                <a:spcPts val="1200"/>
              </a:spcBef>
              <a:buClrTx/>
              <a:buSzTx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public </a:t>
            </a:r>
            <a:r>
              <a:rPr lang="en-US" altLang="zh-TW" sz="18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static void main(String [ ] </a:t>
            </a:r>
            <a:r>
              <a:rPr lang="en-US" altLang="zh-TW" sz="18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args</a:t>
            </a:r>
            <a:r>
              <a:rPr lang="en-US" altLang="zh-TW" sz="18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 {</a:t>
            </a:r>
          </a:p>
          <a:p>
            <a:pPr lvl="0" defTabSz="360363" eaLnBrk="1" hangingPunct="1">
              <a:spcBef>
                <a:spcPts val="12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800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System.out.println</a:t>
            </a:r>
            <a:r>
              <a:rPr lang="en-US" altLang="zh-TW" sz="18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en-US" altLang="zh-TW" sz="18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"</a:t>
            </a:r>
            <a:r>
              <a:rPr lang="en-US" altLang="zh-TW" sz="18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 main");</a:t>
            </a:r>
          </a:p>
          <a:p>
            <a:pPr lvl="0" defTabSz="360363" eaLnBrk="1" hangingPunct="1">
              <a:spcBef>
                <a:spcPts val="1200"/>
              </a:spcBef>
              <a:spcAft>
                <a:spcPts val="1200"/>
              </a:spcAft>
              <a:buClrTx/>
              <a:buSzTx/>
              <a:buNone/>
            </a:pPr>
            <a:r>
              <a:rPr lang="en-US" altLang="zh-TW" sz="1800" b="1" kern="0" dirty="0">
                <a:solidFill>
                  <a:srgbClr val="0066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800" b="1" kern="0" dirty="0" err="1" smtClean="0">
                <a:solidFill>
                  <a:srgbClr val="0066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sayHello</a:t>
            </a:r>
            <a:r>
              <a:rPr lang="en-US" altLang="zh-TW" sz="1800" b="1" kern="0" dirty="0" smtClean="0">
                <a:solidFill>
                  <a:srgbClr val="0066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();</a:t>
            </a:r>
          </a:p>
          <a:p>
            <a:pPr lvl="0" defTabSz="360363"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800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System.out.println</a:t>
            </a:r>
            <a:r>
              <a:rPr lang="en-US" altLang="zh-TW" sz="18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en-US" altLang="zh-TW" sz="18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"</a:t>
            </a:r>
            <a:r>
              <a:rPr lang="en-US" altLang="zh-TW" sz="18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Back to main</a:t>
            </a:r>
            <a:r>
              <a:rPr lang="en-US" altLang="zh-TW" sz="18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"</a:t>
            </a:r>
            <a:r>
              <a:rPr lang="en-US" altLang="zh-TW" sz="18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);</a:t>
            </a:r>
            <a:endParaRPr lang="en-US" altLang="zh-TW" sz="18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0" defTabSz="360363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}</a:t>
            </a:r>
            <a:endParaRPr lang="en-US" altLang="zh-TW" sz="18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528844" y="4843143"/>
            <a:ext cx="4115165" cy="1209562"/>
          </a:xfrm>
          <a:prstGeom prst="rect">
            <a:avLst/>
          </a:prstGeom>
          <a:solidFill>
            <a:srgbClr val="CCFF99"/>
          </a:solidFill>
          <a:ln w="25400" algn="ctr">
            <a:solidFill>
              <a:srgbClr val="00660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5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 defTabSz="360363">
              <a:spcAft>
                <a:spcPts val="600"/>
              </a:spcAft>
            </a:pPr>
            <a:r>
              <a:rPr lang="en-US" altLang="zh-TW" sz="1800" dirty="0" smtClean="0">
                <a:latin typeface="Arial Unicode MS" panose="020B0604020202020204" pitchFamily="34" charset="-120"/>
              </a:rPr>
              <a:t>public static void </a:t>
            </a:r>
            <a:r>
              <a:rPr lang="en-US" altLang="zh-TW" sz="1800" dirty="0" err="1" smtClean="0">
                <a:latin typeface="Arial Unicode MS" panose="020B0604020202020204" pitchFamily="34" charset="-120"/>
              </a:rPr>
              <a:t>sayHello</a:t>
            </a:r>
            <a:r>
              <a:rPr lang="en-US" altLang="zh-TW" sz="1800" dirty="0" smtClean="0">
                <a:latin typeface="Arial Unicode MS" panose="020B0604020202020204" pitchFamily="34" charset="-120"/>
              </a:rPr>
              <a:t>()</a:t>
            </a:r>
            <a:r>
              <a:rPr lang="en-US" altLang="zh-TW" sz="1800" dirty="0">
                <a:latin typeface="Arial Unicode MS" panose="020B0604020202020204" pitchFamily="34" charset="-120"/>
              </a:rPr>
              <a:t> </a:t>
            </a:r>
            <a:r>
              <a:rPr lang="en-US" altLang="zh-TW" sz="1800" dirty="0" smtClean="0">
                <a:latin typeface="Arial Unicode MS" panose="020B0604020202020204" pitchFamily="34" charset="-120"/>
              </a:rPr>
              <a:t>{</a:t>
            </a:r>
          </a:p>
          <a:p>
            <a:pPr algn="l" defTabSz="360363">
              <a:spcBef>
                <a:spcPts val="600"/>
              </a:spcBef>
              <a:spcAft>
                <a:spcPts val="600"/>
              </a:spcAft>
            </a:pPr>
            <a:r>
              <a:rPr lang="en-US" altLang="zh-TW" sz="1800" dirty="0">
                <a:latin typeface="Arial Unicode MS" panose="020B0604020202020204" pitchFamily="34" charset="-120"/>
              </a:rPr>
              <a:t>	</a:t>
            </a:r>
            <a:r>
              <a:rPr lang="en-US" altLang="zh-TW" sz="1800" dirty="0" err="1" smtClean="0">
                <a:latin typeface="Arial Unicode MS" panose="020B0604020202020204" pitchFamily="34" charset="-120"/>
              </a:rPr>
              <a:t>System.out.println</a:t>
            </a:r>
            <a:r>
              <a:rPr lang="en-US" altLang="zh-TW" sz="1800" dirty="0" smtClean="0">
                <a:latin typeface="Arial Unicode MS" panose="020B0604020202020204" pitchFamily="34" charset="-120"/>
              </a:rPr>
              <a:t>(</a:t>
            </a:r>
            <a:r>
              <a:rPr lang="en-US" altLang="zh-TW" sz="1800" dirty="0">
                <a:latin typeface="Arial Unicode MS" panose="020B0604020202020204" pitchFamily="34" charset="-120"/>
              </a:rPr>
              <a:t>"</a:t>
            </a:r>
            <a:r>
              <a:rPr lang="en-US" altLang="zh-TW" sz="1800" dirty="0" smtClean="0">
                <a:latin typeface="Arial Unicode MS" panose="020B0604020202020204" pitchFamily="34" charset="-120"/>
              </a:rPr>
              <a:t>Hello</a:t>
            </a:r>
            <a:r>
              <a:rPr lang="en-US" altLang="zh-TW" sz="1800" dirty="0">
                <a:latin typeface="Arial Unicode MS" panose="020B0604020202020204" pitchFamily="34" charset="-120"/>
              </a:rPr>
              <a:t>"</a:t>
            </a:r>
            <a:r>
              <a:rPr lang="en-US" altLang="zh-TW" sz="1800" dirty="0" smtClean="0">
                <a:latin typeface="Arial Unicode MS" panose="020B0604020202020204" pitchFamily="34" charset="-120"/>
              </a:rPr>
              <a:t>);</a:t>
            </a:r>
          </a:p>
          <a:p>
            <a:pPr algn="l" defTabSz="360363"/>
            <a:r>
              <a:rPr lang="en-US" altLang="zh-TW" sz="1800" dirty="0">
                <a:latin typeface="Arial Unicode MS" panose="020B0604020202020204" pitchFamily="34" charset="-120"/>
              </a:rPr>
              <a:t>}</a:t>
            </a:r>
            <a:endParaRPr lang="en-US" altLang="zh-TW" sz="1800" dirty="0" smtClean="0">
              <a:latin typeface="Arial Unicode MS" panose="020B0604020202020204" pitchFamily="34" charset="-120"/>
            </a:endParaRPr>
          </a:p>
        </p:txBody>
      </p:sp>
      <p:sp>
        <p:nvSpPr>
          <p:cNvPr id="4" name="手繪多邊形 3"/>
          <p:cNvSpPr/>
          <p:nvPr/>
        </p:nvSpPr>
        <p:spPr bwMode="auto">
          <a:xfrm>
            <a:off x="1176915" y="1343668"/>
            <a:ext cx="1389342" cy="1149228"/>
          </a:xfrm>
          <a:custGeom>
            <a:avLst/>
            <a:gdLst>
              <a:gd name="connsiteX0" fmla="*/ 0 w 1201479"/>
              <a:gd name="connsiteY0" fmla="*/ 0 h 1584252"/>
              <a:gd name="connsiteX1" fmla="*/ 999460 w 1201479"/>
              <a:gd name="connsiteY1" fmla="*/ 871870 h 1584252"/>
              <a:gd name="connsiteX2" fmla="*/ 1201479 w 1201479"/>
              <a:gd name="connsiteY2" fmla="*/ 1584252 h 158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1479" h="1584252">
                <a:moveTo>
                  <a:pt x="0" y="0"/>
                </a:moveTo>
                <a:cubicBezTo>
                  <a:pt x="399607" y="303914"/>
                  <a:pt x="799214" y="607828"/>
                  <a:pt x="999460" y="871870"/>
                </a:cubicBezTo>
                <a:cubicBezTo>
                  <a:pt x="1199707" y="1135912"/>
                  <a:pt x="1200593" y="1360082"/>
                  <a:pt x="1201479" y="1584252"/>
                </a:cubicBezTo>
              </a:path>
            </a:pathLst>
          </a:custGeom>
          <a:ln w="25400">
            <a:solidFill>
              <a:schemeClr val="accent6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手繪多邊形 7"/>
          <p:cNvSpPr/>
          <p:nvPr/>
        </p:nvSpPr>
        <p:spPr bwMode="auto">
          <a:xfrm>
            <a:off x="2157726" y="2668772"/>
            <a:ext cx="404037" cy="287079"/>
          </a:xfrm>
          <a:custGeom>
            <a:avLst/>
            <a:gdLst>
              <a:gd name="connsiteX0" fmla="*/ 404037 w 404037"/>
              <a:gd name="connsiteY0" fmla="*/ 0 h 287079"/>
              <a:gd name="connsiteX1" fmla="*/ 148856 w 404037"/>
              <a:gd name="connsiteY1" fmla="*/ 63795 h 287079"/>
              <a:gd name="connsiteX2" fmla="*/ 0 w 404037"/>
              <a:gd name="connsiteY2" fmla="*/ 287079 h 28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037" h="287079">
                <a:moveTo>
                  <a:pt x="404037" y="0"/>
                </a:moveTo>
                <a:cubicBezTo>
                  <a:pt x="310116" y="7974"/>
                  <a:pt x="216195" y="15949"/>
                  <a:pt x="148856" y="63795"/>
                </a:cubicBezTo>
                <a:cubicBezTo>
                  <a:pt x="81517" y="111641"/>
                  <a:pt x="40758" y="199360"/>
                  <a:pt x="0" y="287079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手繪多邊形 8"/>
          <p:cNvSpPr/>
          <p:nvPr/>
        </p:nvSpPr>
        <p:spPr bwMode="auto">
          <a:xfrm>
            <a:off x="1577428" y="3062177"/>
            <a:ext cx="265814" cy="244549"/>
          </a:xfrm>
          <a:custGeom>
            <a:avLst/>
            <a:gdLst>
              <a:gd name="connsiteX0" fmla="*/ 265814 w 265814"/>
              <a:gd name="connsiteY0" fmla="*/ 0 h 244549"/>
              <a:gd name="connsiteX1" fmla="*/ 127591 w 265814"/>
              <a:gd name="connsiteY1" fmla="*/ 74428 h 244549"/>
              <a:gd name="connsiteX2" fmla="*/ 0 w 265814"/>
              <a:gd name="connsiteY2" fmla="*/ 244549 h 244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814" h="244549">
                <a:moveTo>
                  <a:pt x="265814" y="0"/>
                </a:moveTo>
                <a:cubicBezTo>
                  <a:pt x="218853" y="16835"/>
                  <a:pt x="171893" y="33670"/>
                  <a:pt x="127591" y="74428"/>
                </a:cubicBezTo>
                <a:cubicBezTo>
                  <a:pt x="83289" y="115186"/>
                  <a:pt x="15949" y="216196"/>
                  <a:pt x="0" y="244549"/>
                </a:cubicBezTo>
              </a:path>
            </a:pathLst>
          </a:custGeom>
          <a:noFill/>
          <a:ln w="34925">
            <a:solidFill>
              <a:schemeClr val="accent6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手繪多邊形 9"/>
          <p:cNvSpPr/>
          <p:nvPr/>
        </p:nvSpPr>
        <p:spPr bwMode="auto">
          <a:xfrm>
            <a:off x="319788" y="3476847"/>
            <a:ext cx="587789" cy="1467293"/>
          </a:xfrm>
          <a:custGeom>
            <a:avLst/>
            <a:gdLst>
              <a:gd name="connsiteX0" fmla="*/ 728065 w 728065"/>
              <a:gd name="connsiteY0" fmla="*/ 0 h 1467293"/>
              <a:gd name="connsiteX1" fmla="*/ 5051 w 728065"/>
              <a:gd name="connsiteY1" fmla="*/ 829339 h 1467293"/>
              <a:gd name="connsiteX2" fmla="*/ 387823 w 728065"/>
              <a:gd name="connsiteY2" fmla="*/ 1467293 h 1467293"/>
              <a:gd name="connsiteX3" fmla="*/ 387823 w 728065"/>
              <a:gd name="connsiteY3" fmla="*/ 1467293 h 1467293"/>
              <a:gd name="connsiteX4" fmla="*/ 387823 w 728065"/>
              <a:gd name="connsiteY4" fmla="*/ 1467293 h 146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065" h="1467293">
                <a:moveTo>
                  <a:pt x="728065" y="0"/>
                </a:moveTo>
                <a:cubicBezTo>
                  <a:pt x="394911" y="292395"/>
                  <a:pt x="61758" y="584790"/>
                  <a:pt x="5051" y="829339"/>
                </a:cubicBezTo>
                <a:cubicBezTo>
                  <a:pt x="-51656" y="1073888"/>
                  <a:pt x="387823" y="1467293"/>
                  <a:pt x="387823" y="1467293"/>
                </a:cubicBezTo>
                <a:lnTo>
                  <a:pt x="387823" y="1467293"/>
                </a:lnTo>
                <a:lnTo>
                  <a:pt x="387823" y="1467293"/>
                </a:lnTo>
              </a:path>
            </a:pathLst>
          </a:custGeom>
          <a:noFill/>
          <a:ln w="38100">
            <a:solidFill>
              <a:srgbClr val="006600"/>
            </a:solidFill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6" name="手繪多邊形 15"/>
          <p:cNvSpPr/>
          <p:nvPr/>
        </p:nvSpPr>
        <p:spPr bwMode="auto">
          <a:xfrm>
            <a:off x="1179337" y="5092995"/>
            <a:ext cx="308344" cy="318977"/>
          </a:xfrm>
          <a:custGeom>
            <a:avLst/>
            <a:gdLst>
              <a:gd name="connsiteX0" fmla="*/ 0 w 308344"/>
              <a:gd name="connsiteY0" fmla="*/ 0 h 318977"/>
              <a:gd name="connsiteX1" fmla="*/ 180753 w 308344"/>
              <a:gd name="connsiteY1" fmla="*/ 116958 h 318977"/>
              <a:gd name="connsiteX2" fmla="*/ 308344 w 308344"/>
              <a:gd name="connsiteY2" fmla="*/ 318977 h 318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344" h="318977">
                <a:moveTo>
                  <a:pt x="0" y="0"/>
                </a:moveTo>
                <a:cubicBezTo>
                  <a:pt x="64681" y="31897"/>
                  <a:pt x="129362" y="63795"/>
                  <a:pt x="180753" y="116958"/>
                </a:cubicBezTo>
                <a:cubicBezTo>
                  <a:pt x="232144" y="170121"/>
                  <a:pt x="270244" y="244549"/>
                  <a:pt x="308344" y="318977"/>
                </a:cubicBezTo>
              </a:path>
            </a:pathLst>
          </a:custGeom>
          <a:noFill/>
          <a:ln w="44450">
            <a:solidFill>
              <a:srgbClr val="006600"/>
            </a:solidFill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1" name="手繪多邊形 20"/>
          <p:cNvSpPr/>
          <p:nvPr/>
        </p:nvSpPr>
        <p:spPr bwMode="auto">
          <a:xfrm>
            <a:off x="737456" y="5571460"/>
            <a:ext cx="808074" cy="350875"/>
          </a:xfrm>
          <a:custGeom>
            <a:avLst/>
            <a:gdLst>
              <a:gd name="connsiteX0" fmla="*/ 808074 w 808074"/>
              <a:gd name="connsiteY0" fmla="*/ 0 h 350875"/>
              <a:gd name="connsiteX1" fmla="*/ 457200 w 808074"/>
              <a:gd name="connsiteY1" fmla="*/ 212652 h 350875"/>
              <a:gd name="connsiteX2" fmla="*/ 0 w 808074"/>
              <a:gd name="connsiteY2" fmla="*/ 350875 h 35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8074" h="350875">
                <a:moveTo>
                  <a:pt x="808074" y="0"/>
                </a:moveTo>
                <a:cubicBezTo>
                  <a:pt x="699976" y="77086"/>
                  <a:pt x="591879" y="154173"/>
                  <a:pt x="457200" y="212652"/>
                </a:cubicBezTo>
                <a:cubicBezTo>
                  <a:pt x="322521" y="271131"/>
                  <a:pt x="161260" y="311003"/>
                  <a:pt x="0" y="350875"/>
                </a:cubicBezTo>
              </a:path>
            </a:pathLst>
          </a:custGeom>
          <a:noFill/>
          <a:ln w="50800">
            <a:solidFill>
              <a:srgbClr val="006600"/>
            </a:solidFill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6" name="手繪多邊形 25"/>
          <p:cNvSpPr/>
          <p:nvPr/>
        </p:nvSpPr>
        <p:spPr bwMode="auto">
          <a:xfrm>
            <a:off x="705559" y="3481882"/>
            <a:ext cx="4082466" cy="2955745"/>
          </a:xfrm>
          <a:custGeom>
            <a:avLst/>
            <a:gdLst>
              <a:gd name="connsiteX0" fmla="*/ 0 w 5019023"/>
              <a:gd name="connsiteY0" fmla="*/ 2546778 h 2955745"/>
              <a:gd name="connsiteX1" fmla="*/ 2658140 w 5019023"/>
              <a:gd name="connsiteY1" fmla="*/ 2780695 h 2955745"/>
              <a:gd name="connsiteX2" fmla="*/ 4997303 w 5019023"/>
              <a:gd name="connsiteY2" fmla="*/ 282044 h 2955745"/>
              <a:gd name="connsiteX3" fmla="*/ 1244010 w 5019023"/>
              <a:gd name="connsiteY3" fmla="*/ 165085 h 295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9023" h="2955745">
                <a:moveTo>
                  <a:pt x="0" y="2546778"/>
                </a:moveTo>
                <a:cubicBezTo>
                  <a:pt x="912628" y="2852464"/>
                  <a:pt x="1825256" y="3158151"/>
                  <a:pt x="2658140" y="2780695"/>
                </a:cubicBezTo>
                <a:cubicBezTo>
                  <a:pt x="3491024" y="2403239"/>
                  <a:pt x="5232991" y="717979"/>
                  <a:pt x="4997303" y="282044"/>
                </a:cubicBezTo>
                <a:cubicBezTo>
                  <a:pt x="4761615" y="-153891"/>
                  <a:pt x="3002812" y="5597"/>
                  <a:pt x="1244010" y="165085"/>
                </a:cubicBezTo>
              </a:path>
            </a:pathLst>
          </a:custGeom>
          <a:noFill/>
          <a:ln w="57150">
            <a:solidFill>
              <a:srgbClr val="006600"/>
            </a:solidFill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7" name="手繪多邊形 26"/>
          <p:cNvSpPr/>
          <p:nvPr/>
        </p:nvSpPr>
        <p:spPr bwMode="auto">
          <a:xfrm>
            <a:off x="1464947" y="3645087"/>
            <a:ext cx="245362" cy="565406"/>
          </a:xfrm>
          <a:custGeom>
            <a:avLst/>
            <a:gdLst>
              <a:gd name="connsiteX0" fmla="*/ 245362 w 245362"/>
              <a:gd name="connsiteY0" fmla="*/ 1880 h 565406"/>
              <a:gd name="connsiteX1" fmla="*/ 32710 w 245362"/>
              <a:gd name="connsiteY1" fmla="*/ 86941 h 565406"/>
              <a:gd name="connsiteX2" fmla="*/ 813 w 245362"/>
              <a:gd name="connsiteY2" fmla="*/ 565406 h 565406"/>
              <a:gd name="connsiteX3" fmla="*/ 813 w 245362"/>
              <a:gd name="connsiteY3" fmla="*/ 565406 h 565406"/>
              <a:gd name="connsiteX4" fmla="*/ 813 w 245362"/>
              <a:gd name="connsiteY4" fmla="*/ 565406 h 56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362" h="565406">
                <a:moveTo>
                  <a:pt x="245362" y="1880"/>
                </a:moveTo>
                <a:cubicBezTo>
                  <a:pt x="159415" y="-2550"/>
                  <a:pt x="73468" y="-6980"/>
                  <a:pt x="32710" y="86941"/>
                </a:cubicBezTo>
                <a:cubicBezTo>
                  <a:pt x="-8048" y="180862"/>
                  <a:pt x="813" y="565406"/>
                  <a:pt x="813" y="565406"/>
                </a:cubicBezTo>
                <a:lnTo>
                  <a:pt x="813" y="565406"/>
                </a:lnTo>
                <a:lnTo>
                  <a:pt x="813" y="565406"/>
                </a:lnTo>
              </a:path>
            </a:pathLst>
          </a:custGeom>
          <a:noFill/>
          <a:ln w="50800">
            <a:solidFill>
              <a:schemeClr val="accent6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1033" name="Picture 9" descr="C:\Users\sm-lau\Pictures\新圖片 (3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486" y="4906292"/>
            <a:ext cx="1197818" cy="1574235"/>
          </a:xfrm>
          <a:prstGeom prst="rect">
            <a:avLst/>
          </a:prstGeom>
          <a:noFill/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群組 29"/>
          <p:cNvGrpSpPr/>
          <p:nvPr/>
        </p:nvGrpSpPr>
        <p:grpSpPr>
          <a:xfrm>
            <a:off x="5311380" y="1491848"/>
            <a:ext cx="1996924" cy="2016224"/>
            <a:chOff x="4951340" y="-675456"/>
            <a:chExt cx="1733550" cy="1809750"/>
          </a:xfrm>
        </p:grpSpPr>
        <p:pic>
          <p:nvPicPr>
            <p:cNvPr id="1035" name="Picture 11" descr="C:\Users\sm-lau\Pictures\新圖片 (2).bmp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1340" y="-675456"/>
              <a:ext cx="1733550" cy="180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矩形 28"/>
            <p:cNvSpPr/>
            <p:nvPr/>
          </p:nvSpPr>
          <p:spPr bwMode="auto">
            <a:xfrm>
              <a:off x="6540874" y="-675456"/>
              <a:ext cx="144016" cy="525626"/>
            </a:xfrm>
            <a:prstGeom prst="rect">
              <a:avLst/>
            </a:prstGeom>
            <a:solidFill>
              <a:schemeClr val="tx1"/>
            </a:solidFill>
            <a:ln w="50800">
              <a:noFill/>
              <a:headEnd type="none" w="lg" len="lg"/>
              <a:tailEnd type="stealth" w="lg" len="lg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HK" altLang="en-US"/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6508517" y="343273"/>
              <a:ext cx="176373" cy="421431"/>
            </a:xfrm>
            <a:prstGeom prst="rect">
              <a:avLst/>
            </a:prstGeom>
            <a:solidFill>
              <a:schemeClr val="tx1"/>
            </a:solidFill>
            <a:ln w="50800">
              <a:noFill/>
              <a:headEnd type="none" w="lg" len="lg"/>
              <a:tailEnd type="stealth" w="lg" len="lg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HK" altLang="en-US"/>
            </a:p>
          </p:txBody>
        </p:sp>
      </p:grp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5269388" y="3429000"/>
            <a:ext cx="2686988" cy="1376906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M1</a:t>
            </a:r>
          </a:p>
        </p:txBody>
      </p: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5269388" y="3429000"/>
            <a:ext cx="2686988" cy="1376906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M1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main</a:t>
            </a: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5269388" y="3429000"/>
            <a:ext cx="2686988" cy="1376906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M1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main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5269388" y="3429000"/>
            <a:ext cx="2686988" cy="1376906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M1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main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</a:p>
          <a:p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Back to main</a:t>
            </a:r>
          </a:p>
        </p:txBody>
      </p:sp>
      <p:sp>
        <p:nvSpPr>
          <p:cNvPr id="31" name="橢圓形圖說文字 30"/>
          <p:cNvSpPr/>
          <p:nvPr/>
        </p:nvSpPr>
        <p:spPr bwMode="auto">
          <a:xfrm>
            <a:off x="6859588" y="908720"/>
            <a:ext cx="1816868" cy="869896"/>
          </a:xfrm>
          <a:prstGeom prst="wedgeEllipseCallout">
            <a:avLst>
              <a:gd name="adj1" fmla="val -75696"/>
              <a:gd name="adj2" fmla="val 118275"/>
            </a:avLst>
          </a:prstGeom>
          <a:ln w="50800">
            <a:solidFill>
              <a:schemeClr val="accent6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HK" sz="1800" dirty="0" smtClean="0">
                <a:solidFill>
                  <a:schemeClr val="bg2"/>
                </a:solidFill>
              </a:rPr>
              <a:t>I am </a:t>
            </a:r>
            <a:r>
              <a:rPr lang="en-US" altLang="zh-HK" sz="1800" dirty="0" smtClean="0">
                <a:solidFill>
                  <a:schemeClr val="bg2"/>
                </a:solidFill>
              </a:rPr>
              <a:t>the Boss!!!</a:t>
            </a:r>
            <a:endParaRPr lang="zh-HK" altLang="en-US" sz="1800" dirty="0">
              <a:solidFill>
                <a:schemeClr val="bg2"/>
              </a:solidFill>
            </a:endParaRPr>
          </a:p>
        </p:txBody>
      </p:sp>
      <p:sp>
        <p:nvSpPr>
          <p:cNvPr id="48" name="橢圓形圖說文字 47"/>
          <p:cNvSpPr/>
          <p:nvPr/>
        </p:nvSpPr>
        <p:spPr bwMode="auto">
          <a:xfrm>
            <a:off x="6372200" y="5485815"/>
            <a:ext cx="1440160" cy="679489"/>
          </a:xfrm>
          <a:prstGeom prst="wedgeEllipseCallout">
            <a:avLst>
              <a:gd name="adj1" fmla="val -82043"/>
              <a:gd name="adj2" fmla="val -52991"/>
            </a:avLst>
          </a:prstGeom>
          <a:ln w="50800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HK" sz="1400" dirty="0" smtClean="0">
                <a:solidFill>
                  <a:schemeClr val="bg2"/>
                </a:solidFill>
              </a:rPr>
              <a:t>I am </a:t>
            </a:r>
          </a:p>
          <a:p>
            <a:pPr algn="ctr"/>
            <a:r>
              <a:rPr lang="en-US" altLang="zh-HK" sz="1400" dirty="0" smtClean="0">
                <a:solidFill>
                  <a:schemeClr val="bg2"/>
                </a:solidFill>
              </a:rPr>
              <a:t>a worker!!</a:t>
            </a:r>
            <a:endParaRPr lang="zh-HK" alt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2897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6" grpId="0" animBg="1"/>
      <p:bldP spid="21" grpId="0" animBg="1"/>
      <p:bldP spid="26" grpId="0" animBg="1"/>
      <p:bldP spid="27" grpId="0" animBg="1"/>
      <p:bldP spid="34" grpId="0" animBg="1"/>
      <p:bldP spid="36" grpId="0" animBg="1"/>
      <p:bldP spid="37" grpId="0" animBg="1"/>
      <p:bldP spid="31" grpId="0" animBg="1"/>
      <p:bldP spid="31" grpId="1" animBg="1"/>
      <p:bldP spid="48" grpId="0" animBg="1"/>
      <p:bldP spid="4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sm-lau\Pictures\新圖片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88" y="167407"/>
            <a:ext cx="1073150" cy="174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623248" cy="533400"/>
          </a:xfrm>
        </p:spPr>
        <p:txBody>
          <a:bodyPr/>
          <a:lstStyle/>
          <a:p>
            <a:r>
              <a:rPr lang="en-US" altLang="zh-HK" dirty="0" smtClean="0"/>
              <a:t>Calling a method</a:t>
            </a:r>
            <a:endParaRPr lang="zh-HK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7</a:t>
            </a:fld>
            <a:endParaRPr lang="en-US" altLang="zh-TW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79512" y="1862529"/>
            <a:ext cx="4741819" cy="4662815"/>
          </a:xfrm>
          <a:prstGeom prst="rect">
            <a:avLst/>
          </a:prstGeom>
          <a:solidFill>
            <a:schemeClr val="tx1"/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lvl="0" defTabSz="363538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  <a:defRPr kumimoji="1" sz="2000" kern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r>
              <a:rPr lang="en-US" altLang="zh-TW" sz="1600" dirty="0" smtClean="0"/>
              <a:t>public </a:t>
            </a:r>
            <a:r>
              <a:rPr lang="en-US" altLang="zh-TW" sz="1600" dirty="0"/>
              <a:t>class </a:t>
            </a:r>
            <a:r>
              <a:rPr lang="en-US" altLang="zh-TW" sz="1600" dirty="0" smtClean="0"/>
              <a:t>M1 {</a:t>
            </a:r>
            <a:endParaRPr lang="en-US" altLang="zh-TW" sz="1600" dirty="0"/>
          </a:p>
          <a:p>
            <a:pPr>
              <a:spcAft>
                <a:spcPts val="0"/>
              </a:spcAft>
            </a:pPr>
            <a:r>
              <a:rPr lang="en-US" altLang="zh-TW" sz="1600" dirty="0"/>
              <a:t>	</a:t>
            </a: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Bef>
                <a:spcPts val="2400"/>
              </a:spcBef>
              <a:spcAft>
                <a:spcPts val="0"/>
              </a:spcAft>
            </a:pPr>
            <a:r>
              <a:rPr lang="en-US" altLang="zh-TW" sz="1600" dirty="0" smtClean="0"/>
              <a:t>}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 bwMode="auto">
          <a:xfrm>
            <a:off x="528843" y="2348880"/>
            <a:ext cx="4115166" cy="20162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>
            <a:outerShdw blurRad="40000" dist="23000" dir="8400000" sx="104000" sy="104000" rotWithShape="0">
              <a:schemeClr val="accent6">
                <a:lumMod val="40000"/>
                <a:lumOff val="60000"/>
              </a:scheme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360363" eaLnBrk="1" hangingPunct="1">
              <a:spcBef>
                <a:spcPts val="1200"/>
              </a:spcBef>
              <a:buClrTx/>
              <a:buSzTx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public </a:t>
            </a:r>
            <a:r>
              <a:rPr lang="en-US" altLang="zh-TW" sz="18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static void main(String [ ] </a:t>
            </a:r>
            <a:r>
              <a:rPr lang="en-US" altLang="zh-TW" sz="18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args</a:t>
            </a:r>
            <a:r>
              <a:rPr lang="en-US" altLang="zh-TW" sz="18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 {</a:t>
            </a:r>
          </a:p>
          <a:p>
            <a:pPr lvl="0" defTabSz="360363" eaLnBrk="1" hangingPunct="1">
              <a:spcBef>
                <a:spcPts val="12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800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System.out.println</a:t>
            </a:r>
            <a:r>
              <a:rPr lang="en-US" altLang="zh-TW" sz="18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en-US" altLang="zh-TW" sz="18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"</a:t>
            </a:r>
            <a:r>
              <a:rPr lang="en-US" altLang="zh-TW" sz="18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 main");</a:t>
            </a:r>
          </a:p>
          <a:p>
            <a:pPr lvl="0" defTabSz="360363" eaLnBrk="1" hangingPunct="1">
              <a:spcBef>
                <a:spcPts val="1200"/>
              </a:spcBef>
              <a:spcAft>
                <a:spcPts val="1200"/>
              </a:spcAft>
              <a:buClrTx/>
              <a:buSzTx/>
              <a:buNone/>
            </a:pPr>
            <a:r>
              <a:rPr lang="en-US" altLang="zh-TW" sz="1800" b="1" kern="0" dirty="0">
                <a:solidFill>
                  <a:srgbClr val="0066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800" b="1" kern="0" dirty="0" err="1" smtClean="0">
                <a:solidFill>
                  <a:srgbClr val="0066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sayHello</a:t>
            </a:r>
            <a:r>
              <a:rPr lang="en-US" altLang="zh-TW" sz="1800" b="1" kern="0" dirty="0" smtClean="0">
                <a:solidFill>
                  <a:srgbClr val="0066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();</a:t>
            </a:r>
          </a:p>
          <a:p>
            <a:pPr lvl="0" defTabSz="360363"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800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System.out.println</a:t>
            </a:r>
            <a:r>
              <a:rPr lang="en-US" altLang="zh-TW" sz="18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en-US" altLang="zh-TW" sz="18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"</a:t>
            </a:r>
            <a:r>
              <a:rPr lang="en-US" altLang="zh-TW" sz="18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Back to main</a:t>
            </a:r>
            <a:r>
              <a:rPr lang="en-US" altLang="zh-TW" sz="18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"</a:t>
            </a:r>
            <a:r>
              <a:rPr lang="en-US" altLang="zh-TW" sz="18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);</a:t>
            </a:r>
            <a:endParaRPr lang="en-US" altLang="zh-TW" sz="18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0" defTabSz="360363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}</a:t>
            </a:r>
            <a:endParaRPr lang="en-US" altLang="zh-TW" sz="18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528844" y="4843143"/>
            <a:ext cx="4115165" cy="1209562"/>
          </a:xfrm>
          <a:prstGeom prst="rect">
            <a:avLst/>
          </a:prstGeom>
          <a:solidFill>
            <a:srgbClr val="CCFF99"/>
          </a:solidFill>
          <a:ln w="25400" algn="ctr">
            <a:solidFill>
              <a:srgbClr val="00660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5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 defTabSz="360363">
              <a:spcAft>
                <a:spcPts val="600"/>
              </a:spcAft>
            </a:pPr>
            <a:r>
              <a:rPr lang="en-US" altLang="zh-TW" sz="1800" dirty="0" smtClean="0">
                <a:latin typeface="Arial Unicode MS" panose="020B0604020202020204" pitchFamily="34" charset="-120"/>
              </a:rPr>
              <a:t>public static void </a:t>
            </a:r>
            <a:r>
              <a:rPr lang="en-US" altLang="zh-TW" sz="1800" dirty="0" err="1" smtClean="0">
                <a:latin typeface="Arial Unicode MS" panose="020B0604020202020204" pitchFamily="34" charset="-120"/>
              </a:rPr>
              <a:t>sayHello</a:t>
            </a:r>
            <a:r>
              <a:rPr lang="en-US" altLang="zh-TW" sz="1800" dirty="0" smtClean="0">
                <a:latin typeface="Arial Unicode MS" panose="020B0604020202020204" pitchFamily="34" charset="-120"/>
              </a:rPr>
              <a:t>()</a:t>
            </a:r>
            <a:r>
              <a:rPr lang="en-US" altLang="zh-TW" sz="1800" dirty="0">
                <a:latin typeface="Arial Unicode MS" panose="020B0604020202020204" pitchFamily="34" charset="-120"/>
              </a:rPr>
              <a:t> </a:t>
            </a:r>
            <a:r>
              <a:rPr lang="en-US" altLang="zh-TW" sz="1800" dirty="0" smtClean="0">
                <a:latin typeface="Arial Unicode MS" panose="020B0604020202020204" pitchFamily="34" charset="-120"/>
              </a:rPr>
              <a:t>{</a:t>
            </a:r>
          </a:p>
          <a:p>
            <a:pPr algn="l" defTabSz="360363">
              <a:spcBef>
                <a:spcPts val="600"/>
              </a:spcBef>
              <a:spcAft>
                <a:spcPts val="600"/>
              </a:spcAft>
            </a:pPr>
            <a:r>
              <a:rPr lang="en-US" altLang="zh-TW" sz="1800" dirty="0">
                <a:latin typeface="Arial Unicode MS" panose="020B0604020202020204" pitchFamily="34" charset="-120"/>
              </a:rPr>
              <a:t>	</a:t>
            </a:r>
            <a:r>
              <a:rPr lang="en-US" altLang="zh-TW" sz="1800" dirty="0" err="1" smtClean="0">
                <a:latin typeface="Arial Unicode MS" panose="020B0604020202020204" pitchFamily="34" charset="-120"/>
              </a:rPr>
              <a:t>System.out.println</a:t>
            </a:r>
            <a:r>
              <a:rPr lang="en-US" altLang="zh-TW" sz="1800" dirty="0" smtClean="0">
                <a:latin typeface="Arial Unicode MS" panose="020B0604020202020204" pitchFamily="34" charset="-120"/>
              </a:rPr>
              <a:t>(</a:t>
            </a:r>
            <a:r>
              <a:rPr lang="en-US" altLang="zh-TW" sz="1800" dirty="0">
                <a:latin typeface="Arial Unicode MS" panose="020B0604020202020204" pitchFamily="34" charset="-120"/>
              </a:rPr>
              <a:t>"</a:t>
            </a:r>
            <a:r>
              <a:rPr lang="en-US" altLang="zh-TW" sz="1800" dirty="0" smtClean="0">
                <a:latin typeface="Arial Unicode MS" panose="020B0604020202020204" pitchFamily="34" charset="-120"/>
              </a:rPr>
              <a:t>Hello</a:t>
            </a:r>
            <a:r>
              <a:rPr lang="en-US" altLang="zh-TW" sz="1800" dirty="0">
                <a:latin typeface="Arial Unicode MS" panose="020B0604020202020204" pitchFamily="34" charset="-120"/>
              </a:rPr>
              <a:t>"</a:t>
            </a:r>
            <a:r>
              <a:rPr lang="en-US" altLang="zh-TW" sz="1800" dirty="0" smtClean="0">
                <a:latin typeface="Arial Unicode MS" panose="020B0604020202020204" pitchFamily="34" charset="-120"/>
              </a:rPr>
              <a:t>);</a:t>
            </a:r>
          </a:p>
          <a:p>
            <a:pPr algn="l" defTabSz="360363"/>
            <a:r>
              <a:rPr lang="en-US" altLang="zh-TW" sz="1800" dirty="0">
                <a:latin typeface="Arial Unicode MS" panose="020B0604020202020204" pitchFamily="34" charset="-120"/>
              </a:rPr>
              <a:t>}</a:t>
            </a:r>
            <a:endParaRPr lang="en-US" altLang="zh-TW" sz="1800" dirty="0" smtClean="0">
              <a:latin typeface="Arial Unicode MS" panose="020B0604020202020204" pitchFamily="34" charset="-120"/>
            </a:endParaRPr>
          </a:p>
        </p:txBody>
      </p:sp>
      <p:sp>
        <p:nvSpPr>
          <p:cNvPr id="4" name="手繪多邊形 3"/>
          <p:cNvSpPr/>
          <p:nvPr/>
        </p:nvSpPr>
        <p:spPr bwMode="auto">
          <a:xfrm>
            <a:off x="1176915" y="1340768"/>
            <a:ext cx="1389342" cy="1152128"/>
          </a:xfrm>
          <a:custGeom>
            <a:avLst/>
            <a:gdLst>
              <a:gd name="connsiteX0" fmla="*/ 0 w 1201479"/>
              <a:gd name="connsiteY0" fmla="*/ 0 h 1584252"/>
              <a:gd name="connsiteX1" fmla="*/ 999460 w 1201479"/>
              <a:gd name="connsiteY1" fmla="*/ 871870 h 1584252"/>
              <a:gd name="connsiteX2" fmla="*/ 1201479 w 1201479"/>
              <a:gd name="connsiteY2" fmla="*/ 1584252 h 158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1479" h="1584252">
                <a:moveTo>
                  <a:pt x="0" y="0"/>
                </a:moveTo>
                <a:cubicBezTo>
                  <a:pt x="399607" y="303914"/>
                  <a:pt x="799214" y="607828"/>
                  <a:pt x="999460" y="871870"/>
                </a:cubicBezTo>
                <a:cubicBezTo>
                  <a:pt x="1199707" y="1135912"/>
                  <a:pt x="1200593" y="1360082"/>
                  <a:pt x="1201479" y="1584252"/>
                </a:cubicBezTo>
              </a:path>
            </a:pathLst>
          </a:custGeom>
          <a:ln w="25400">
            <a:solidFill>
              <a:schemeClr val="accent6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手繪多邊形 7"/>
          <p:cNvSpPr/>
          <p:nvPr/>
        </p:nvSpPr>
        <p:spPr bwMode="auto">
          <a:xfrm>
            <a:off x="2183484" y="2668772"/>
            <a:ext cx="404037" cy="287079"/>
          </a:xfrm>
          <a:custGeom>
            <a:avLst/>
            <a:gdLst>
              <a:gd name="connsiteX0" fmla="*/ 404037 w 404037"/>
              <a:gd name="connsiteY0" fmla="*/ 0 h 287079"/>
              <a:gd name="connsiteX1" fmla="*/ 148856 w 404037"/>
              <a:gd name="connsiteY1" fmla="*/ 63795 h 287079"/>
              <a:gd name="connsiteX2" fmla="*/ 0 w 404037"/>
              <a:gd name="connsiteY2" fmla="*/ 287079 h 28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037" h="287079">
                <a:moveTo>
                  <a:pt x="404037" y="0"/>
                </a:moveTo>
                <a:cubicBezTo>
                  <a:pt x="310116" y="7974"/>
                  <a:pt x="216195" y="15949"/>
                  <a:pt x="148856" y="63795"/>
                </a:cubicBezTo>
                <a:cubicBezTo>
                  <a:pt x="81517" y="111641"/>
                  <a:pt x="40758" y="199360"/>
                  <a:pt x="0" y="287079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手繪多邊形 8"/>
          <p:cNvSpPr/>
          <p:nvPr/>
        </p:nvSpPr>
        <p:spPr bwMode="auto">
          <a:xfrm>
            <a:off x="1577428" y="3062177"/>
            <a:ext cx="265814" cy="244549"/>
          </a:xfrm>
          <a:custGeom>
            <a:avLst/>
            <a:gdLst>
              <a:gd name="connsiteX0" fmla="*/ 265814 w 265814"/>
              <a:gd name="connsiteY0" fmla="*/ 0 h 244549"/>
              <a:gd name="connsiteX1" fmla="*/ 127591 w 265814"/>
              <a:gd name="connsiteY1" fmla="*/ 74428 h 244549"/>
              <a:gd name="connsiteX2" fmla="*/ 0 w 265814"/>
              <a:gd name="connsiteY2" fmla="*/ 244549 h 244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814" h="244549">
                <a:moveTo>
                  <a:pt x="265814" y="0"/>
                </a:moveTo>
                <a:cubicBezTo>
                  <a:pt x="218853" y="16835"/>
                  <a:pt x="171893" y="33670"/>
                  <a:pt x="127591" y="74428"/>
                </a:cubicBezTo>
                <a:cubicBezTo>
                  <a:pt x="83289" y="115186"/>
                  <a:pt x="15949" y="216196"/>
                  <a:pt x="0" y="244549"/>
                </a:cubicBezTo>
              </a:path>
            </a:pathLst>
          </a:custGeom>
          <a:noFill/>
          <a:ln w="34925">
            <a:solidFill>
              <a:schemeClr val="accent6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手繪多邊形 9"/>
          <p:cNvSpPr/>
          <p:nvPr/>
        </p:nvSpPr>
        <p:spPr bwMode="auto">
          <a:xfrm>
            <a:off x="319788" y="3476847"/>
            <a:ext cx="587789" cy="1467293"/>
          </a:xfrm>
          <a:custGeom>
            <a:avLst/>
            <a:gdLst>
              <a:gd name="connsiteX0" fmla="*/ 728065 w 728065"/>
              <a:gd name="connsiteY0" fmla="*/ 0 h 1467293"/>
              <a:gd name="connsiteX1" fmla="*/ 5051 w 728065"/>
              <a:gd name="connsiteY1" fmla="*/ 829339 h 1467293"/>
              <a:gd name="connsiteX2" fmla="*/ 387823 w 728065"/>
              <a:gd name="connsiteY2" fmla="*/ 1467293 h 1467293"/>
              <a:gd name="connsiteX3" fmla="*/ 387823 w 728065"/>
              <a:gd name="connsiteY3" fmla="*/ 1467293 h 1467293"/>
              <a:gd name="connsiteX4" fmla="*/ 387823 w 728065"/>
              <a:gd name="connsiteY4" fmla="*/ 1467293 h 146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065" h="1467293">
                <a:moveTo>
                  <a:pt x="728065" y="0"/>
                </a:moveTo>
                <a:cubicBezTo>
                  <a:pt x="394911" y="292395"/>
                  <a:pt x="61758" y="584790"/>
                  <a:pt x="5051" y="829339"/>
                </a:cubicBezTo>
                <a:cubicBezTo>
                  <a:pt x="-51656" y="1073888"/>
                  <a:pt x="387823" y="1467293"/>
                  <a:pt x="387823" y="1467293"/>
                </a:cubicBezTo>
                <a:lnTo>
                  <a:pt x="387823" y="1467293"/>
                </a:lnTo>
                <a:lnTo>
                  <a:pt x="387823" y="1467293"/>
                </a:lnTo>
              </a:path>
            </a:pathLst>
          </a:custGeom>
          <a:noFill/>
          <a:ln w="38100">
            <a:solidFill>
              <a:srgbClr val="006600"/>
            </a:solidFill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6" name="手繪多邊形 15"/>
          <p:cNvSpPr/>
          <p:nvPr/>
        </p:nvSpPr>
        <p:spPr bwMode="auto">
          <a:xfrm>
            <a:off x="1179337" y="5092995"/>
            <a:ext cx="308344" cy="318977"/>
          </a:xfrm>
          <a:custGeom>
            <a:avLst/>
            <a:gdLst>
              <a:gd name="connsiteX0" fmla="*/ 0 w 308344"/>
              <a:gd name="connsiteY0" fmla="*/ 0 h 318977"/>
              <a:gd name="connsiteX1" fmla="*/ 180753 w 308344"/>
              <a:gd name="connsiteY1" fmla="*/ 116958 h 318977"/>
              <a:gd name="connsiteX2" fmla="*/ 308344 w 308344"/>
              <a:gd name="connsiteY2" fmla="*/ 318977 h 318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344" h="318977">
                <a:moveTo>
                  <a:pt x="0" y="0"/>
                </a:moveTo>
                <a:cubicBezTo>
                  <a:pt x="64681" y="31897"/>
                  <a:pt x="129362" y="63795"/>
                  <a:pt x="180753" y="116958"/>
                </a:cubicBezTo>
                <a:cubicBezTo>
                  <a:pt x="232144" y="170121"/>
                  <a:pt x="270244" y="244549"/>
                  <a:pt x="308344" y="318977"/>
                </a:cubicBezTo>
              </a:path>
            </a:pathLst>
          </a:custGeom>
          <a:noFill/>
          <a:ln w="44450">
            <a:solidFill>
              <a:srgbClr val="006600"/>
            </a:solidFill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1" name="手繪多邊形 20"/>
          <p:cNvSpPr/>
          <p:nvPr/>
        </p:nvSpPr>
        <p:spPr bwMode="auto">
          <a:xfrm>
            <a:off x="737456" y="5571460"/>
            <a:ext cx="808074" cy="350875"/>
          </a:xfrm>
          <a:custGeom>
            <a:avLst/>
            <a:gdLst>
              <a:gd name="connsiteX0" fmla="*/ 808074 w 808074"/>
              <a:gd name="connsiteY0" fmla="*/ 0 h 350875"/>
              <a:gd name="connsiteX1" fmla="*/ 457200 w 808074"/>
              <a:gd name="connsiteY1" fmla="*/ 212652 h 350875"/>
              <a:gd name="connsiteX2" fmla="*/ 0 w 808074"/>
              <a:gd name="connsiteY2" fmla="*/ 350875 h 35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8074" h="350875">
                <a:moveTo>
                  <a:pt x="808074" y="0"/>
                </a:moveTo>
                <a:cubicBezTo>
                  <a:pt x="699976" y="77086"/>
                  <a:pt x="591879" y="154173"/>
                  <a:pt x="457200" y="212652"/>
                </a:cubicBezTo>
                <a:cubicBezTo>
                  <a:pt x="322521" y="271131"/>
                  <a:pt x="161260" y="311003"/>
                  <a:pt x="0" y="350875"/>
                </a:cubicBezTo>
              </a:path>
            </a:pathLst>
          </a:custGeom>
          <a:noFill/>
          <a:ln w="50800">
            <a:solidFill>
              <a:srgbClr val="006600"/>
            </a:solidFill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6" name="手繪多邊形 25"/>
          <p:cNvSpPr/>
          <p:nvPr/>
        </p:nvSpPr>
        <p:spPr bwMode="auto">
          <a:xfrm>
            <a:off x="705559" y="3481882"/>
            <a:ext cx="4082466" cy="2955745"/>
          </a:xfrm>
          <a:custGeom>
            <a:avLst/>
            <a:gdLst>
              <a:gd name="connsiteX0" fmla="*/ 0 w 5019023"/>
              <a:gd name="connsiteY0" fmla="*/ 2546778 h 2955745"/>
              <a:gd name="connsiteX1" fmla="*/ 2658140 w 5019023"/>
              <a:gd name="connsiteY1" fmla="*/ 2780695 h 2955745"/>
              <a:gd name="connsiteX2" fmla="*/ 4997303 w 5019023"/>
              <a:gd name="connsiteY2" fmla="*/ 282044 h 2955745"/>
              <a:gd name="connsiteX3" fmla="*/ 1244010 w 5019023"/>
              <a:gd name="connsiteY3" fmla="*/ 165085 h 295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9023" h="2955745">
                <a:moveTo>
                  <a:pt x="0" y="2546778"/>
                </a:moveTo>
                <a:cubicBezTo>
                  <a:pt x="912628" y="2852464"/>
                  <a:pt x="1825256" y="3158151"/>
                  <a:pt x="2658140" y="2780695"/>
                </a:cubicBezTo>
                <a:cubicBezTo>
                  <a:pt x="3491024" y="2403239"/>
                  <a:pt x="5232991" y="717979"/>
                  <a:pt x="4997303" y="282044"/>
                </a:cubicBezTo>
                <a:cubicBezTo>
                  <a:pt x="4761615" y="-153891"/>
                  <a:pt x="3002812" y="5597"/>
                  <a:pt x="1244010" y="165085"/>
                </a:cubicBezTo>
              </a:path>
            </a:pathLst>
          </a:custGeom>
          <a:noFill/>
          <a:ln w="57150">
            <a:solidFill>
              <a:srgbClr val="006600"/>
            </a:solidFill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7" name="手繪多邊形 26"/>
          <p:cNvSpPr/>
          <p:nvPr/>
        </p:nvSpPr>
        <p:spPr bwMode="auto">
          <a:xfrm>
            <a:off x="1464947" y="3645087"/>
            <a:ext cx="245362" cy="565406"/>
          </a:xfrm>
          <a:custGeom>
            <a:avLst/>
            <a:gdLst>
              <a:gd name="connsiteX0" fmla="*/ 245362 w 245362"/>
              <a:gd name="connsiteY0" fmla="*/ 1880 h 565406"/>
              <a:gd name="connsiteX1" fmla="*/ 32710 w 245362"/>
              <a:gd name="connsiteY1" fmla="*/ 86941 h 565406"/>
              <a:gd name="connsiteX2" fmla="*/ 813 w 245362"/>
              <a:gd name="connsiteY2" fmla="*/ 565406 h 565406"/>
              <a:gd name="connsiteX3" fmla="*/ 813 w 245362"/>
              <a:gd name="connsiteY3" fmla="*/ 565406 h 565406"/>
              <a:gd name="connsiteX4" fmla="*/ 813 w 245362"/>
              <a:gd name="connsiteY4" fmla="*/ 565406 h 56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362" h="565406">
                <a:moveTo>
                  <a:pt x="245362" y="1880"/>
                </a:moveTo>
                <a:cubicBezTo>
                  <a:pt x="159415" y="-2550"/>
                  <a:pt x="73468" y="-6980"/>
                  <a:pt x="32710" y="86941"/>
                </a:cubicBezTo>
                <a:cubicBezTo>
                  <a:pt x="-8048" y="180862"/>
                  <a:pt x="813" y="565406"/>
                  <a:pt x="813" y="565406"/>
                </a:cubicBezTo>
                <a:lnTo>
                  <a:pt x="813" y="565406"/>
                </a:lnTo>
                <a:lnTo>
                  <a:pt x="813" y="565406"/>
                </a:lnTo>
              </a:path>
            </a:pathLst>
          </a:custGeom>
          <a:noFill/>
          <a:ln w="50800">
            <a:solidFill>
              <a:schemeClr val="accent6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2" name="內容版面配置區 2"/>
          <p:cNvSpPr>
            <a:spLocks noGrp="1"/>
          </p:cNvSpPr>
          <p:nvPr>
            <p:ph idx="1"/>
          </p:nvPr>
        </p:nvSpPr>
        <p:spPr>
          <a:xfrm>
            <a:off x="4932040" y="1667713"/>
            <a:ext cx="3528392" cy="4556720"/>
          </a:xfrm>
        </p:spPr>
        <p:txBody>
          <a:bodyPr/>
          <a:lstStyle/>
          <a:p>
            <a:r>
              <a:rPr lang="en-US" altLang="zh-HK" sz="2000" dirty="0" smtClean="0"/>
              <a:t>To call a method, write its name (i.e. </a:t>
            </a:r>
            <a:r>
              <a:rPr lang="en-US" altLang="zh-HK" sz="2000" dirty="0" err="1" smtClean="0">
                <a:latin typeface="Courier" pitchFamily="49" charset="0"/>
              </a:rPr>
              <a:t>sayHello</a:t>
            </a:r>
            <a:r>
              <a:rPr lang="en-US" altLang="zh-HK" sz="2000" dirty="0" smtClean="0"/>
              <a:t>) followed </a:t>
            </a:r>
            <a:r>
              <a:rPr lang="en-US" altLang="zh-HK" sz="2000" dirty="0" smtClean="0">
                <a:latin typeface="Courier" pitchFamily="49" charset="0"/>
              </a:rPr>
              <a:t>()</a:t>
            </a:r>
            <a:r>
              <a:rPr lang="en-US" altLang="zh-HK" sz="2000" dirty="0" smtClean="0"/>
              <a:t>.</a:t>
            </a:r>
          </a:p>
          <a:p>
            <a:r>
              <a:rPr lang="en-US" altLang="zh-HK" sz="2000" dirty="0" smtClean="0"/>
              <a:t>When a method is called, the program flows to execute the method and the caller suspends.</a:t>
            </a:r>
          </a:p>
          <a:p>
            <a:r>
              <a:rPr lang="en-US" altLang="zh-HK" sz="2000" dirty="0" smtClean="0"/>
              <a:t>When execution reaches the closing brace (</a:t>
            </a:r>
            <a:r>
              <a:rPr lang="en-US" altLang="zh-HK" sz="2000" dirty="0" smtClean="0">
                <a:latin typeface="Courier" pitchFamily="49" charset="0"/>
              </a:rPr>
              <a:t>}</a:t>
            </a:r>
            <a:r>
              <a:rPr lang="en-US" altLang="zh-HK" sz="2000" dirty="0" smtClean="0"/>
              <a:t>), the method terminates. </a:t>
            </a:r>
          </a:p>
          <a:p>
            <a:r>
              <a:rPr lang="en-US" altLang="zh-HK" sz="2000" dirty="0" smtClean="0"/>
              <a:t>The program then flows “back” to the caller which then resumes execution.</a:t>
            </a:r>
            <a:endParaRPr lang="zh-HK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091928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The </a:t>
            </a:r>
            <a:r>
              <a:rPr lang="en-US" altLang="zh-HK" dirty="0" smtClean="0">
                <a:latin typeface="Courier" pitchFamily="49" charset="0"/>
              </a:rPr>
              <a:t>return</a:t>
            </a:r>
            <a:r>
              <a:rPr lang="en-US" altLang="zh-HK" dirty="0" smtClean="0"/>
              <a:t> statement</a:t>
            </a:r>
            <a:endParaRPr lang="zh-HK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8</a:t>
            </a:fld>
            <a:endParaRPr lang="en-US" altLang="zh-TW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79512" y="1577671"/>
            <a:ext cx="5184576" cy="5232202"/>
          </a:xfrm>
          <a:prstGeom prst="rect">
            <a:avLst/>
          </a:prstGeom>
          <a:solidFill>
            <a:schemeClr val="tx1"/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lvl="0" defTabSz="363538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  <a:defRPr kumimoji="1" sz="2000" kern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>
              <a:spcAft>
                <a:spcPts val="0"/>
              </a:spcAft>
            </a:pPr>
            <a:r>
              <a:rPr lang="en-US" altLang="zh-TW" sz="1600" dirty="0" smtClean="0"/>
              <a:t>import </a:t>
            </a:r>
            <a:r>
              <a:rPr lang="en-US" altLang="zh-TW" sz="1600" dirty="0" err="1" smtClean="0"/>
              <a:t>java.util.Scanner</a:t>
            </a:r>
            <a:r>
              <a:rPr lang="en-US" altLang="zh-TW" sz="1600" dirty="0" smtClean="0"/>
              <a:t>;</a:t>
            </a:r>
          </a:p>
          <a:p>
            <a:pPr>
              <a:spcBef>
                <a:spcPts val="600"/>
              </a:spcBef>
            </a:pPr>
            <a:r>
              <a:rPr lang="en-US" altLang="zh-TW" sz="1600" dirty="0" smtClean="0"/>
              <a:t>public </a:t>
            </a:r>
            <a:r>
              <a:rPr lang="en-US" altLang="zh-TW" sz="1600" dirty="0"/>
              <a:t>class </a:t>
            </a:r>
            <a:r>
              <a:rPr lang="en-US" altLang="zh-TW" sz="1600" dirty="0" smtClean="0"/>
              <a:t>M2 {</a:t>
            </a:r>
            <a:endParaRPr lang="en-US" altLang="zh-TW" sz="1600" dirty="0"/>
          </a:p>
          <a:p>
            <a:pPr>
              <a:spcAft>
                <a:spcPts val="0"/>
              </a:spcAft>
            </a:pPr>
            <a:r>
              <a:rPr lang="en-US" altLang="zh-TW" sz="1600" dirty="0"/>
              <a:t>	</a:t>
            </a: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Bef>
                <a:spcPts val="2400"/>
              </a:spcBef>
              <a:spcAft>
                <a:spcPts val="0"/>
              </a:spcAft>
            </a:pPr>
            <a:r>
              <a:rPr lang="en-US" altLang="zh-TW" sz="1600" dirty="0" smtClean="0"/>
              <a:t>}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 bwMode="auto">
          <a:xfrm>
            <a:off x="528843" y="2310243"/>
            <a:ext cx="4619220" cy="1728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>
            <a:outerShdw blurRad="40000" dist="23000" dir="8400000" sx="104000" sy="104000" rotWithShape="0">
              <a:schemeClr val="accent6">
                <a:lumMod val="40000"/>
                <a:lumOff val="60000"/>
              </a:scheme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360363" eaLnBrk="1" hangingPunct="1">
              <a:spcBef>
                <a:spcPts val="1200"/>
              </a:spcBef>
              <a:buClrTx/>
              <a:buSzTx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public </a:t>
            </a:r>
            <a:r>
              <a:rPr lang="en-US" altLang="zh-TW" sz="18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static void main(String [ ] </a:t>
            </a:r>
            <a:r>
              <a:rPr lang="en-US" altLang="zh-TW" sz="18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args</a:t>
            </a:r>
            <a:r>
              <a:rPr lang="en-US" altLang="zh-TW" sz="18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 {</a:t>
            </a:r>
          </a:p>
          <a:p>
            <a:pPr lvl="0" defTabSz="360363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800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System.out.println</a:t>
            </a:r>
            <a:r>
              <a:rPr lang="en-US" altLang="zh-TW" sz="18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en-US" altLang="zh-TW" sz="18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"</a:t>
            </a:r>
            <a:r>
              <a:rPr lang="en-US" altLang="zh-TW" sz="18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 main");</a:t>
            </a:r>
          </a:p>
          <a:p>
            <a:pPr lvl="0" defTabSz="360363" eaLnBrk="1" hangingPunct="1"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1800" b="1" kern="0" dirty="0">
                <a:solidFill>
                  <a:srgbClr val="0066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800" b="1" kern="0" dirty="0" err="1" smtClean="0">
                <a:solidFill>
                  <a:srgbClr val="0066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sayHello</a:t>
            </a:r>
            <a:r>
              <a:rPr lang="en-US" altLang="zh-TW" sz="1800" b="1" kern="0" dirty="0" smtClean="0">
                <a:solidFill>
                  <a:srgbClr val="0066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();</a:t>
            </a:r>
          </a:p>
          <a:p>
            <a:pPr lvl="0" defTabSz="360363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18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800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System.out.println</a:t>
            </a:r>
            <a:r>
              <a:rPr lang="en-US" altLang="zh-TW" sz="18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en-US" altLang="zh-TW" sz="18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"</a:t>
            </a:r>
            <a:r>
              <a:rPr lang="en-US" altLang="zh-TW" sz="18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Back to main</a:t>
            </a:r>
            <a:r>
              <a:rPr lang="en-US" altLang="zh-TW" sz="18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"</a:t>
            </a:r>
            <a:r>
              <a:rPr lang="en-US" altLang="zh-TW" sz="18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);</a:t>
            </a:r>
            <a:endParaRPr lang="en-US" altLang="zh-TW" sz="18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0" defTabSz="360363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18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}</a:t>
            </a:r>
            <a:endParaRPr lang="en-US" altLang="zh-TW" sz="18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28842" y="4143416"/>
            <a:ext cx="4619220" cy="2369880"/>
          </a:xfrm>
          <a:prstGeom prst="rect">
            <a:avLst/>
          </a:prstGeom>
          <a:solidFill>
            <a:srgbClr val="CCFF99"/>
          </a:solidFill>
          <a:ln w="25400" algn="ctr">
            <a:solidFill>
              <a:srgbClr val="00660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5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 defTabSz="360363">
              <a:spcAft>
                <a:spcPts val="600"/>
              </a:spcAft>
            </a:pPr>
            <a:r>
              <a:rPr lang="en-US" altLang="zh-TW" sz="1800" dirty="0" smtClean="0">
                <a:latin typeface="Arial Unicode MS" panose="020B0604020202020204" pitchFamily="34" charset="-120"/>
              </a:rPr>
              <a:t>public static void </a:t>
            </a:r>
            <a:r>
              <a:rPr lang="en-US" altLang="zh-TW" sz="1800" dirty="0" err="1" smtClean="0">
                <a:latin typeface="Arial Unicode MS" panose="020B0604020202020204" pitchFamily="34" charset="-120"/>
              </a:rPr>
              <a:t>sayHello</a:t>
            </a:r>
            <a:r>
              <a:rPr lang="en-US" altLang="zh-TW" sz="1800" dirty="0" smtClean="0">
                <a:latin typeface="Arial Unicode MS" panose="020B0604020202020204" pitchFamily="34" charset="-120"/>
              </a:rPr>
              <a:t>()</a:t>
            </a:r>
            <a:r>
              <a:rPr lang="en-US" altLang="zh-TW" sz="1800" dirty="0">
                <a:latin typeface="Arial Unicode MS" panose="020B0604020202020204" pitchFamily="34" charset="-120"/>
              </a:rPr>
              <a:t> </a:t>
            </a:r>
            <a:r>
              <a:rPr lang="en-US" altLang="zh-TW" sz="1800" dirty="0" smtClean="0">
                <a:latin typeface="Arial Unicode MS" panose="020B0604020202020204" pitchFamily="34" charset="-120"/>
              </a:rPr>
              <a:t>{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800" dirty="0">
                <a:latin typeface="Arial Unicode MS" panose="020B0604020202020204" pitchFamily="34" charset="-120"/>
              </a:rPr>
              <a:t>	</a:t>
            </a:r>
            <a:r>
              <a:rPr lang="en-US" altLang="zh-TW" sz="1800" dirty="0" smtClean="0">
                <a:latin typeface="Arial Unicode MS" panose="020B0604020202020204" pitchFamily="34" charset="-120"/>
              </a:rPr>
              <a:t>Scanner kb = new Scanner(System.in);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800" dirty="0">
                <a:latin typeface="Arial Unicode MS" panose="020B0604020202020204" pitchFamily="34" charset="-120"/>
              </a:rPr>
              <a:t>	</a:t>
            </a:r>
            <a:r>
              <a:rPr lang="en-US" altLang="zh-TW" sz="1800" dirty="0" err="1" smtClean="0">
                <a:latin typeface="Arial Unicode MS" panose="020B0604020202020204" pitchFamily="34" charset="-120"/>
              </a:rPr>
              <a:t>int</a:t>
            </a:r>
            <a:r>
              <a:rPr lang="en-US" altLang="zh-TW" sz="1800" dirty="0" smtClean="0">
                <a:latin typeface="Arial Unicode MS" panose="020B0604020202020204" pitchFamily="34" charset="-120"/>
              </a:rPr>
              <a:t> number = </a:t>
            </a:r>
            <a:r>
              <a:rPr lang="en-US" altLang="zh-TW" sz="1800" dirty="0" err="1" smtClean="0">
                <a:latin typeface="Arial Unicode MS" panose="020B0604020202020204" pitchFamily="34" charset="-120"/>
              </a:rPr>
              <a:t>kb.nextInt</a:t>
            </a:r>
            <a:r>
              <a:rPr lang="en-US" altLang="zh-TW" sz="1800" dirty="0" smtClean="0">
                <a:latin typeface="Arial Unicode MS" panose="020B0604020202020204" pitchFamily="34" charset="-120"/>
              </a:rPr>
              <a:t>();</a:t>
            </a:r>
          </a:p>
          <a:p>
            <a:pPr algn="l" defTabSz="360363">
              <a:spcBef>
                <a:spcPts val="600"/>
              </a:spcBef>
            </a:pPr>
            <a:r>
              <a:rPr lang="en-US" altLang="zh-TW" dirty="0">
                <a:latin typeface="Arial Unicode MS" panose="020B0604020202020204" pitchFamily="34" charset="-120"/>
              </a:rPr>
              <a:t>	</a:t>
            </a:r>
            <a:r>
              <a:rPr lang="en-US" altLang="zh-TW" dirty="0" smtClean="0">
                <a:latin typeface="Arial Unicode MS" panose="020B0604020202020204" pitchFamily="34" charset="-120"/>
              </a:rPr>
              <a:t>if ( number==0 )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b="1" dirty="0" smtClean="0">
                <a:solidFill>
                  <a:srgbClr val="0000CC"/>
                </a:solidFill>
                <a:latin typeface="Arial Unicode MS" panose="020B0604020202020204" pitchFamily="34" charset="-120"/>
              </a:rPr>
              <a:t>		return;	</a:t>
            </a:r>
          </a:p>
          <a:p>
            <a:pPr algn="l" defTabSz="360363">
              <a:spcBef>
                <a:spcPts val="600"/>
              </a:spcBef>
            </a:pPr>
            <a:r>
              <a:rPr lang="en-US" altLang="zh-TW" sz="1800" dirty="0" smtClean="0">
                <a:latin typeface="Arial Unicode MS" panose="020B0604020202020204" pitchFamily="34" charset="-120"/>
              </a:rPr>
              <a:t>	</a:t>
            </a:r>
            <a:r>
              <a:rPr lang="en-US" altLang="zh-TW" sz="1800" dirty="0" err="1" smtClean="0">
                <a:latin typeface="Arial Unicode MS" panose="020B0604020202020204" pitchFamily="34" charset="-120"/>
              </a:rPr>
              <a:t>System.out.println</a:t>
            </a:r>
            <a:r>
              <a:rPr lang="en-US" altLang="zh-TW" sz="1800" dirty="0" smtClean="0">
                <a:latin typeface="Arial Unicode MS" panose="020B0604020202020204" pitchFamily="34" charset="-120"/>
              </a:rPr>
              <a:t>(</a:t>
            </a:r>
            <a:r>
              <a:rPr lang="en-US" altLang="zh-TW" sz="1800" dirty="0">
                <a:latin typeface="Arial Unicode MS" panose="020B0604020202020204" pitchFamily="34" charset="-120"/>
              </a:rPr>
              <a:t>"</a:t>
            </a:r>
            <a:r>
              <a:rPr lang="en-US" altLang="zh-TW" sz="1800" dirty="0" smtClean="0">
                <a:latin typeface="Arial Unicode MS" panose="020B0604020202020204" pitchFamily="34" charset="-120"/>
              </a:rPr>
              <a:t>Hello</a:t>
            </a:r>
            <a:r>
              <a:rPr lang="en-US" altLang="zh-TW" sz="1800" dirty="0">
                <a:latin typeface="Arial Unicode MS" panose="020B0604020202020204" pitchFamily="34" charset="-120"/>
              </a:rPr>
              <a:t>"</a:t>
            </a:r>
            <a:r>
              <a:rPr lang="en-US" altLang="zh-TW" sz="1800" dirty="0" smtClean="0">
                <a:latin typeface="Arial Unicode MS" panose="020B0604020202020204" pitchFamily="34" charset="-120"/>
              </a:rPr>
              <a:t>);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800" dirty="0">
                <a:latin typeface="Arial Unicode MS" panose="020B0604020202020204" pitchFamily="34" charset="-120"/>
              </a:rPr>
              <a:t>}</a:t>
            </a:r>
            <a:endParaRPr lang="en-US" altLang="zh-TW" sz="1800" dirty="0" smtClean="0">
              <a:latin typeface="Arial Unicode MS" panose="020B0604020202020204" pitchFamily="34" charset="-120"/>
            </a:endParaRPr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 flipV="1">
            <a:off x="2195735" y="2956135"/>
            <a:ext cx="720000" cy="2790000"/>
          </a:xfrm>
          <a:prstGeom prst="curvedLeftArrow">
            <a:avLst>
              <a:gd name="adj1" fmla="val 29838"/>
              <a:gd name="adj2" fmla="val 84615"/>
              <a:gd name="adj3" fmla="val 33333"/>
            </a:avLst>
          </a:prstGeom>
          <a:solidFill>
            <a:srgbClr val="CC99FF"/>
          </a:solidFill>
          <a:ln w="12700">
            <a:solidFill>
              <a:srgbClr val="80008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5623595" y="3573016"/>
            <a:ext cx="2332781" cy="1480895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M2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 main</a:t>
            </a:r>
          </a:p>
          <a:p>
            <a:r>
              <a:rPr lang="en-US" altLang="zh-TW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Back to main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5623595" y="5157192"/>
            <a:ext cx="2332781" cy="1480895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M2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 main</a:t>
            </a:r>
          </a:p>
          <a:p>
            <a:r>
              <a:rPr lang="en-US" altLang="zh-TW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Back to main</a:t>
            </a:r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5623594" y="1797784"/>
            <a:ext cx="3412902" cy="1554272"/>
          </a:xfrm>
          <a:prstGeom prst="rect">
            <a:avLst/>
          </a:prstGeom>
          <a:ln>
            <a:headEnd/>
            <a:tailEnd/>
          </a:ln>
          <a:effectLst>
            <a:outerShdw blurRad="40000" dist="20000" dir="8100000" sx="104000" sy="104000" rotWithShape="0">
              <a:schemeClr val="accent6">
                <a:lumMod val="75000"/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800" ker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zh-TW" dirty="0"/>
              <a:t>Whenever execution reaches the </a:t>
            </a:r>
            <a:r>
              <a:rPr lang="en-US" altLang="zh-TW" dirty="0">
                <a:latin typeface="Courier" pitchFamily="49" charset="0"/>
              </a:rPr>
              <a:t>return</a:t>
            </a:r>
            <a:r>
              <a:rPr lang="en-US" altLang="zh-TW" dirty="0"/>
              <a:t> statement, the method </a:t>
            </a:r>
            <a:r>
              <a:rPr lang="en-US" altLang="zh-TW" dirty="0" smtClean="0"/>
              <a:t>terminates, </a:t>
            </a:r>
            <a:r>
              <a:rPr lang="en-US" altLang="zh-TW" dirty="0"/>
              <a:t>and </a:t>
            </a:r>
            <a:endParaRPr lang="en-US" altLang="zh-TW" dirty="0" smtClean="0"/>
          </a:p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execution </a:t>
            </a:r>
            <a:r>
              <a:rPr lang="en-US" altLang="zh-TW" dirty="0"/>
              <a:t>returns to the caller immediately.</a:t>
            </a:r>
          </a:p>
        </p:txBody>
      </p:sp>
    </p:spTree>
    <p:extLst>
      <p:ext uri="{BB962C8B-B14F-4D97-AF65-F5344CB8AC3E}">
        <p14:creationId xmlns:p14="http://schemas.microsoft.com/office/powerpoint/2010/main" val="1019632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Parameter passing</a:t>
            </a:r>
            <a:endParaRPr lang="zh-HK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79512" y="1629187"/>
            <a:ext cx="5904654" cy="4324261"/>
          </a:xfrm>
          <a:prstGeom prst="rect">
            <a:avLst/>
          </a:prstGeom>
          <a:solidFill>
            <a:schemeClr val="tx1"/>
          </a:solidFill>
          <a:ln w="25400" algn="ctr">
            <a:solidFill>
              <a:srgbClr val="7030A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7030A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lvl="0" defTabSz="363538" eaLnBrk="1" hangingPunct="1">
              <a:spcBef>
                <a:spcPts val="0"/>
              </a:spcBef>
              <a:spcAft>
                <a:spcPts val="600"/>
              </a:spcAft>
              <a:buClrTx/>
              <a:buSzTx/>
              <a:buNone/>
              <a:defRPr kumimoji="1" sz="2000" kern="0">
                <a:solidFill>
                  <a:srgbClr val="000000"/>
                </a:solidFill>
                <a:ea typeface="Arial Unicode MS" pitchFamily="34" charset="-120"/>
                <a:cs typeface="Arial Unicode MS" pitchFamily="34" charset="-120"/>
              </a:defRPr>
            </a:lvl1pPr>
            <a:lvl2pPr marL="742950" indent="-285750" defTabSz="363538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defTabSz="363538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defTabSz="363538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defTabSz="363538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defTabSz="36353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TW" sz="1600" dirty="0" smtClean="0"/>
              <a:t>public </a:t>
            </a:r>
            <a:r>
              <a:rPr lang="en-US" altLang="zh-TW" sz="1600" dirty="0"/>
              <a:t>class </a:t>
            </a:r>
            <a:r>
              <a:rPr lang="en-US" altLang="zh-TW" sz="1600" dirty="0" smtClean="0"/>
              <a:t>M3 {</a:t>
            </a:r>
            <a:endParaRPr lang="en-US" altLang="zh-TW" sz="1600" dirty="0"/>
          </a:p>
          <a:p>
            <a:pPr>
              <a:spcAft>
                <a:spcPts val="0"/>
              </a:spcAft>
            </a:pPr>
            <a:r>
              <a:rPr lang="en-US" altLang="zh-TW" sz="1600" dirty="0"/>
              <a:t>	</a:t>
            </a: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Aft>
                <a:spcPts val="0"/>
              </a:spcAft>
            </a:pPr>
            <a:endParaRPr lang="en-US" altLang="zh-TW" sz="1600" dirty="0" smtClean="0"/>
          </a:p>
          <a:p>
            <a:pPr>
              <a:spcBef>
                <a:spcPts val="3600"/>
              </a:spcBef>
              <a:spcAft>
                <a:spcPts val="0"/>
              </a:spcAft>
            </a:pPr>
            <a:r>
              <a:rPr lang="en-US" altLang="zh-TW" sz="1600" dirty="0" smtClean="0"/>
              <a:t>}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 bwMode="auto">
          <a:xfrm>
            <a:off x="528842" y="2016945"/>
            <a:ext cx="5411309" cy="1910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>
            <a:outerShdw blurRad="40000" dist="23000" dir="8400000" sx="104000" sy="104000" rotWithShape="0">
              <a:schemeClr val="accent6">
                <a:lumMod val="40000"/>
                <a:lumOff val="60000"/>
              </a:scheme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360363" eaLnBrk="1" hangingPunct="1">
              <a:spcBef>
                <a:spcPts val="1200"/>
              </a:spcBef>
              <a:buClrTx/>
              <a:buSzTx/>
              <a:buNone/>
            </a:pPr>
            <a:r>
              <a:rPr lang="en-US" altLang="zh-TW" sz="20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public </a:t>
            </a:r>
            <a:r>
              <a:rPr lang="en-US" altLang="zh-TW" sz="20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static void main(String [ ] </a:t>
            </a:r>
            <a:r>
              <a:rPr lang="en-US" altLang="zh-TW" sz="20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args</a:t>
            </a:r>
            <a:r>
              <a:rPr lang="en-US" altLang="zh-TW" sz="20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 {</a:t>
            </a:r>
          </a:p>
          <a:p>
            <a:pPr lvl="0" defTabSz="360363"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2000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System.out.println</a:t>
            </a:r>
            <a:r>
              <a:rPr lang="en-US" altLang="zh-TW" sz="20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en-US" altLang="zh-TW" sz="20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"</a:t>
            </a:r>
            <a:r>
              <a:rPr lang="en-US" altLang="zh-TW" sz="20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 main");</a:t>
            </a:r>
          </a:p>
          <a:p>
            <a:pPr lvl="0" defTabSz="360363" eaLnBrk="1" hangingPunct="1"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TW" sz="2000" b="1" kern="0" dirty="0">
                <a:solidFill>
                  <a:srgbClr val="0066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2000" b="1" kern="0" dirty="0" err="1" smtClean="0">
                <a:solidFill>
                  <a:srgbClr val="0066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showValue</a:t>
            </a:r>
            <a:r>
              <a:rPr lang="en-US" altLang="zh-TW" sz="2000" b="1" kern="0" dirty="0" smtClean="0">
                <a:solidFill>
                  <a:srgbClr val="0066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000" b="1" kern="0" dirty="0" smtClean="0">
                <a:solidFill>
                  <a:srgbClr val="8734E2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     )</a:t>
            </a:r>
            <a:r>
              <a:rPr lang="en-US" altLang="zh-TW" sz="2000" b="1" kern="0" dirty="0" smtClean="0">
                <a:solidFill>
                  <a:srgbClr val="0066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</a:p>
          <a:p>
            <a:pPr lvl="0" defTabSz="360363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20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2000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System.out.println</a:t>
            </a:r>
            <a:r>
              <a:rPr lang="en-US" altLang="zh-TW" sz="20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en-US" altLang="zh-TW" sz="20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"</a:t>
            </a:r>
            <a:r>
              <a:rPr lang="en-US" altLang="zh-TW" sz="20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Back to main</a:t>
            </a:r>
            <a:r>
              <a:rPr lang="en-US" altLang="zh-TW" sz="20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"</a:t>
            </a:r>
            <a:r>
              <a:rPr lang="en-US" altLang="zh-TW" sz="20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);</a:t>
            </a:r>
            <a:endParaRPr lang="en-US" altLang="zh-TW" sz="20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0" defTabSz="360363"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TW" sz="20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}</a:t>
            </a:r>
            <a:endParaRPr lang="en-US" altLang="zh-TW" sz="20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28842" y="4126062"/>
            <a:ext cx="5411309" cy="1400383"/>
          </a:xfrm>
          <a:prstGeom prst="rect">
            <a:avLst/>
          </a:prstGeom>
          <a:solidFill>
            <a:srgbClr val="CCFF99"/>
          </a:solidFill>
          <a:ln w="25400" algn="ctr">
            <a:solidFill>
              <a:srgbClr val="00660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5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 defTabSz="360363">
              <a:spcAft>
                <a:spcPts val="600"/>
              </a:spcAft>
            </a:pPr>
            <a:r>
              <a:rPr lang="en-US" altLang="zh-TW" dirty="0" smtClean="0">
                <a:latin typeface="Arial Unicode MS" panose="020B0604020202020204" pitchFamily="34" charset="-120"/>
              </a:rPr>
              <a:t>public static void </a:t>
            </a:r>
            <a:r>
              <a:rPr lang="en-US" altLang="zh-TW" dirty="0" err="1" smtClean="0">
                <a:latin typeface="Arial Unicode MS" panose="020B0604020202020204" pitchFamily="34" charset="-120"/>
              </a:rPr>
              <a:t>showValue</a:t>
            </a:r>
            <a:r>
              <a:rPr lang="en-US" altLang="zh-TW" dirty="0" smtClean="0">
                <a:latin typeface="Arial Unicode MS" panose="020B0604020202020204" pitchFamily="34" charset="-120"/>
              </a:rPr>
              <a:t>(                ) {</a:t>
            </a:r>
          </a:p>
          <a:p>
            <a:pPr algn="l" defTabSz="360363">
              <a:spcBef>
                <a:spcPts val="1200"/>
              </a:spcBef>
              <a:spcAft>
                <a:spcPts val="1200"/>
              </a:spcAft>
            </a:pPr>
            <a:r>
              <a:rPr lang="en-US" altLang="zh-TW" dirty="0">
                <a:latin typeface="Arial Unicode MS" panose="020B0604020202020204" pitchFamily="34" charset="-120"/>
              </a:rPr>
              <a:t>	</a:t>
            </a:r>
            <a:r>
              <a:rPr lang="en-US" altLang="zh-TW" dirty="0" err="1" smtClean="0">
                <a:latin typeface="Arial Unicode MS" panose="020B0604020202020204" pitchFamily="34" charset="-120"/>
              </a:rPr>
              <a:t>System.out.println</a:t>
            </a:r>
            <a:r>
              <a:rPr lang="en-US" altLang="zh-TW" dirty="0" smtClean="0">
                <a:latin typeface="Arial Unicode MS" panose="020B0604020202020204" pitchFamily="34" charset="-120"/>
              </a:rPr>
              <a:t>(value);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dirty="0">
                <a:latin typeface="Arial Unicode MS" panose="020B0604020202020204" pitchFamily="34" charset="-120"/>
              </a:rPr>
              <a:t>}</a:t>
            </a:r>
            <a:endParaRPr lang="en-US" altLang="zh-TW" dirty="0" smtClean="0">
              <a:latin typeface="Arial Unicode MS" panose="020B060402020202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 bwMode="auto">
          <a:xfrm>
            <a:off x="4665748" y="4661857"/>
            <a:ext cx="790984" cy="42013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sz="2000" dirty="0" smtClean="0">
                <a:solidFill>
                  <a:schemeClr val="bg2"/>
                </a:solidFill>
                <a:latin typeface="Arial" charset="0"/>
              </a:rPr>
              <a:t>30</a:t>
            </a:r>
            <a:endParaRPr kumimoji="0" lang="zh-HK" altLang="en-US" sz="20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574381" y="5039769"/>
            <a:ext cx="973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000" b="1" dirty="0" smtClean="0"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</a:rPr>
              <a:t>value</a:t>
            </a:r>
            <a:endParaRPr lang="zh-HK" altLang="en-US" b="1" dirty="0" smtClean="0">
              <a:solidFill>
                <a:schemeClr val="accent6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851920" y="4093293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b="1" dirty="0" err="1" smtClean="0">
                <a:solidFill>
                  <a:srgbClr val="7030A0"/>
                </a:solidFill>
                <a:latin typeface="Arial Narrow" pitchFamily="34" charset="0"/>
              </a:rPr>
              <a:t>int</a:t>
            </a:r>
            <a:r>
              <a:rPr lang="en-US" altLang="zh-HK" b="1" dirty="0" smtClean="0">
                <a:solidFill>
                  <a:srgbClr val="7030A0"/>
                </a:solidFill>
                <a:latin typeface="Arial Narrow" pitchFamily="34" charset="0"/>
              </a:rPr>
              <a:t> value</a:t>
            </a:r>
            <a:endParaRPr lang="zh-HK" altLang="en-US" b="1" dirty="0" smtClean="0">
              <a:solidFill>
                <a:srgbClr val="7030A0"/>
              </a:solidFill>
              <a:latin typeface="Arial Narrow" pitchFamily="34" charset="0"/>
            </a:endParaRPr>
          </a:p>
        </p:txBody>
      </p:sp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5623594" y="1471010"/>
            <a:ext cx="3412902" cy="923330"/>
          </a:xfrm>
          <a:prstGeom prst="rect">
            <a:avLst/>
          </a:prstGeom>
          <a:ln>
            <a:headEnd/>
            <a:tailEnd/>
          </a:ln>
          <a:effectLst>
            <a:outerShdw blurRad="40000" dist="20000" dir="8100000" sx="104000" sy="104000" rotWithShape="0">
              <a:schemeClr val="accent6">
                <a:lumMod val="75000"/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800" ker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r>
              <a:rPr lang="en-US" altLang="zh-TW" dirty="0" smtClean="0"/>
              <a:t>When calling a method, an </a:t>
            </a:r>
            <a:r>
              <a:rPr lang="en-US" altLang="zh-TW" b="1" dirty="0" smtClean="0">
                <a:solidFill>
                  <a:srgbClr val="8734E2"/>
                </a:solidFill>
              </a:rPr>
              <a:t>argument </a:t>
            </a:r>
            <a:r>
              <a:rPr lang="en-US" altLang="zh-TW" dirty="0" smtClean="0"/>
              <a:t>can be provided (in this example, </a:t>
            </a:r>
            <a:r>
              <a:rPr lang="en-US" altLang="zh-TW" b="1" dirty="0" smtClean="0">
                <a:solidFill>
                  <a:srgbClr val="8734E2"/>
                </a:solidFill>
              </a:rPr>
              <a:t>30</a:t>
            </a:r>
            <a:r>
              <a:rPr lang="en-US" altLang="zh-TW" dirty="0" smtClean="0"/>
              <a:t>).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5623594" y="2474541"/>
            <a:ext cx="3412902" cy="923330"/>
          </a:xfrm>
          <a:prstGeom prst="rect">
            <a:avLst/>
          </a:prstGeom>
          <a:ln>
            <a:headEnd/>
            <a:tailEnd/>
          </a:ln>
          <a:effectLst>
            <a:outerShdw blurRad="40000" dist="20000" dir="8100000" sx="104000" sy="104000" rotWithShape="0">
              <a:schemeClr val="accent6">
                <a:lumMod val="75000"/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800" ker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TW" dirty="0" smtClean="0"/>
              <a:t>The argument is passed to the called method (in this example, </a:t>
            </a:r>
            <a:r>
              <a:rPr lang="en-US" altLang="zh-TW" b="1" dirty="0" err="1">
                <a:solidFill>
                  <a:srgbClr val="8734E2"/>
                </a:solidFill>
              </a:rPr>
              <a:t>showValue</a:t>
            </a:r>
            <a:r>
              <a:rPr lang="en-US" altLang="zh-TW" dirty="0" smtClean="0"/>
              <a:t>).</a:t>
            </a:r>
          </a:p>
        </p:txBody>
      </p:sp>
      <p:grpSp>
        <p:nvGrpSpPr>
          <p:cNvPr id="18" name="群組 17"/>
          <p:cNvGrpSpPr/>
          <p:nvPr/>
        </p:nvGrpSpPr>
        <p:grpSpPr>
          <a:xfrm>
            <a:off x="2752696" y="3232429"/>
            <a:ext cx="2160000" cy="758349"/>
            <a:chOff x="2752696" y="3348340"/>
            <a:chExt cx="2160000" cy="758349"/>
          </a:xfrm>
        </p:grpSpPr>
        <p:sp>
          <p:nvSpPr>
            <p:cNvPr id="10" name="AutoShape 11"/>
            <p:cNvSpPr>
              <a:spLocks noChangeArrowheads="1"/>
            </p:cNvSpPr>
            <p:nvPr/>
          </p:nvSpPr>
          <p:spPr bwMode="auto">
            <a:xfrm rot="18805731">
              <a:off x="3611240" y="2489796"/>
              <a:ext cx="442912" cy="2160000"/>
            </a:xfrm>
            <a:prstGeom prst="curvedLeftArrow">
              <a:avLst>
                <a:gd name="adj1" fmla="val 57738"/>
                <a:gd name="adj2" fmla="val 152075"/>
                <a:gd name="adj3" fmla="val 33333"/>
              </a:avLst>
            </a:prstGeom>
            <a:solidFill>
              <a:srgbClr val="CC99FF"/>
            </a:solidFill>
            <a:ln w="12700">
              <a:solidFill>
                <a:srgbClr val="80008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309726" y="3645024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b="1" dirty="0" smtClean="0">
                  <a:solidFill>
                    <a:srgbClr val="7030A0"/>
                  </a:solidFill>
                  <a:latin typeface="Arial Narrow" pitchFamily="34" charset="0"/>
                </a:rPr>
                <a:t>30</a:t>
              </a:r>
              <a:endParaRPr lang="zh-HK" altLang="en-US" b="1" dirty="0" smtClean="0">
                <a:solidFill>
                  <a:srgbClr val="7030A0"/>
                </a:solidFill>
                <a:latin typeface="Arial Narrow" pitchFamily="34" charset="0"/>
              </a:endParaRPr>
            </a:p>
          </p:txBody>
        </p:sp>
      </p:grp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5623594" y="3513782"/>
            <a:ext cx="3412902" cy="923330"/>
          </a:xfrm>
          <a:prstGeom prst="rect">
            <a:avLst/>
          </a:prstGeom>
          <a:ln>
            <a:headEnd/>
            <a:tailEnd/>
          </a:ln>
          <a:effectLst>
            <a:outerShdw blurRad="40000" dist="20000" dir="8100000" sx="104000" sy="104000" rotWithShape="0">
              <a:schemeClr val="accent6">
                <a:lumMod val="75000"/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800" kern="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TW" dirty="0" smtClean="0"/>
              <a:t>The method must have a </a:t>
            </a:r>
            <a:r>
              <a:rPr lang="en-US" altLang="zh-TW" b="1" dirty="0">
                <a:solidFill>
                  <a:srgbClr val="8734E2"/>
                </a:solidFill>
              </a:rPr>
              <a:t>parameter</a:t>
            </a:r>
            <a:r>
              <a:rPr lang="en-US" altLang="zh-TW" dirty="0" smtClean="0"/>
              <a:t> variable to store the argument value.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2339752" y="275441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b="1" dirty="0" smtClean="0">
                <a:solidFill>
                  <a:srgbClr val="7030A0"/>
                </a:solidFill>
                <a:latin typeface="Arial Narrow" pitchFamily="34" charset="0"/>
              </a:rPr>
              <a:t>30</a:t>
            </a:r>
            <a:endParaRPr lang="zh-HK" altLang="en-US" b="1" dirty="0" smtClean="0">
              <a:solidFill>
                <a:srgbClr val="7030A0"/>
              </a:solidFill>
              <a:latin typeface="Arial Narrow" pitchFamily="34" charset="0"/>
            </a:endParaRPr>
          </a:p>
        </p:txBody>
      </p:sp>
      <p:sp>
        <p:nvSpPr>
          <p:cNvPr id="27" name="手繪多邊形 26"/>
          <p:cNvSpPr/>
          <p:nvPr/>
        </p:nvSpPr>
        <p:spPr bwMode="auto">
          <a:xfrm rot="226324">
            <a:off x="251520" y="3181081"/>
            <a:ext cx="726834" cy="2150772"/>
          </a:xfrm>
          <a:custGeom>
            <a:avLst/>
            <a:gdLst>
              <a:gd name="connsiteX0" fmla="*/ 360961 w 798842"/>
              <a:gd name="connsiteY0" fmla="*/ 2150772 h 2150772"/>
              <a:gd name="connsiteX1" fmla="*/ 51868 w 798842"/>
              <a:gd name="connsiteY1" fmla="*/ 978795 h 2150772"/>
              <a:gd name="connsiteX2" fmla="*/ 77626 w 798842"/>
              <a:gd name="connsiteY2" fmla="*/ 437882 h 2150772"/>
              <a:gd name="connsiteX3" fmla="*/ 798842 w 798842"/>
              <a:gd name="connsiteY3" fmla="*/ 0 h 215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8842" h="2150772">
                <a:moveTo>
                  <a:pt x="360961" y="2150772"/>
                </a:moveTo>
                <a:cubicBezTo>
                  <a:pt x="230025" y="1707524"/>
                  <a:pt x="99090" y="1264276"/>
                  <a:pt x="51868" y="978795"/>
                </a:cubicBezTo>
                <a:cubicBezTo>
                  <a:pt x="4646" y="693314"/>
                  <a:pt x="-46870" y="601014"/>
                  <a:pt x="77626" y="437882"/>
                </a:cubicBezTo>
                <a:cubicBezTo>
                  <a:pt x="202122" y="274750"/>
                  <a:pt x="500482" y="137375"/>
                  <a:pt x="798842" y="0"/>
                </a:cubicBezTo>
              </a:path>
            </a:pathLst>
          </a:custGeom>
          <a:noFill/>
          <a:ln w="57150">
            <a:solidFill>
              <a:srgbClr val="006600"/>
            </a:solidFill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670511" y="5805264"/>
            <a:ext cx="289103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F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/>
            <a:r>
              <a:rPr lang="en-US" altLang="zh-TW" sz="1800" dirty="0" smtClean="0">
                <a:latin typeface="Tahoma" pitchFamily="34" charset="0"/>
                <a:ea typeface="新細明體" pitchFamily="18" charset="-120"/>
                <a:cs typeface="+mn-cs"/>
              </a:rPr>
              <a:t>When the method terminates, the parameter variable is destroyed.</a:t>
            </a:r>
            <a:endParaRPr lang="en-US" altLang="zh-TW" sz="1800" dirty="0">
              <a:latin typeface="Tahoma" pitchFamily="34" charset="0"/>
              <a:ea typeface="新細明體" pitchFamily="18" charset="-120"/>
              <a:cs typeface="+mn-cs"/>
            </a:endParaRPr>
          </a:p>
        </p:txBody>
      </p:sp>
      <p:grpSp>
        <p:nvGrpSpPr>
          <p:cNvPr id="33" name="群組 32"/>
          <p:cNvGrpSpPr/>
          <p:nvPr/>
        </p:nvGrpSpPr>
        <p:grpSpPr>
          <a:xfrm>
            <a:off x="6247299" y="4554958"/>
            <a:ext cx="2696453" cy="1592255"/>
            <a:chOff x="6144267" y="4554958"/>
            <a:chExt cx="2696453" cy="1592255"/>
          </a:xfrm>
        </p:grpSpPr>
        <p:grpSp>
          <p:nvGrpSpPr>
            <p:cNvPr id="34" name="群組 33"/>
            <p:cNvGrpSpPr/>
            <p:nvPr/>
          </p:nvGrpSpPr>
          <p:grpSpPr>
            <a:xfrm>
              <a:off x="6144267" y="4790647"/>
              <a:ext cx="1172899" cy="1356566"/>
              <a:chOff x="4951340" y="-675456"/>
              <a:chExt cx="1733550" cy="1809750"/>
            </a:xfrm>
          </p:grpSpPr>
          <p:pic>
            <p:nvPicPr>
              <p:cNvPr id="36" name="Picture 11" descr="C:\Users\sm-lau\Pictures\新圖片 (2).bmp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1340" y="-675456"/>
                <a:ext cx="1733550" cy="1809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矩形 36"/>
              <p:cNvSpPr/>
              <p:nvPr/>
            </p:nvSpPr>
            <p:spPr bwMode="auto">
              <a:xfrm>
                <a:off x="6540874" y="-675456"/>
                <a:ext cx="144016" cy="525626"/>
              </a:xfrm>
              <a:prstGeom prst="rect">
                <a:avLst/>
              </a:prstGeom>
              <a:solidFill>
                <a:schemeClr val="tx1"/>
              </a:solidFill>
              <a:ln w="50800">
                <a:noFill/>
                <a:headEnd type="none" w="lg" len="lg"/>
                <a:tailEnd type="stealth" w="lg" len="lg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HK" altLang="en-US"/>
              </a:p>
            </p:txBody>
          </p:sp>
          <p:sp>
            <p:nvSpPr>
              <p:cNvPr id="38" name="矩形 37"/>
              <p:cNvSpPr/>
              <p:nvPr/>
            </p:nvSpPr>
            <p:spPr bwMode="auto">
              <a:xfrm>
                <a:off x="6508517" y="343273"/>
                <a:ext cx="176373" cy="421431"/>
              </a:xfrm>
              <a:prstGeom prst="rect">
                <a:avLst/>
              </a:prstGeom>
              <a:solidFill>
                <a:schemeClr val="tx1"/>
              </a:solidFill>
              <a:ln w="50800">
                <a:noFill/>
                <a:headEnd type="none" w="lg" len="lg"/>
                <a:tailEnd type="stealth" w="lg" len="lg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HK" altLang="en-US"/>
              </a:p>
            </p:txBody>
          </p:sp>
        </p:grpSp>
        <p:sp>
          <p:nvSpPr>
            <p:cNvPr id="35" name="橢圓形圖說文字 34"/>
            <p:cNvSpPr/>
            <p:nvPr/>
          </p:nvSpPr>
          <p:spPr bwMode="auto">
            <a:xfrm>
              <a:off x="7184536" y="4554958"/>
              <a:ext cx="1656184" cy="654622"/>
            </a:xfrm>
            <a:prstGeom prst="wedgeEllipseCallout">
              <a:avLst>
                <a:gd name="adj1" fmla="val -61699"/>
                <a:gd name="adj2" fmla="val 51384"/>
              </a:avLst>
            </a:prstGeom>
            <a:ln w="50800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HK" sz="1600" dirty="0" smtClean="0">
                  <a:solidFill>
                    <a:schemeClr val="bg2"/>
                  </a:solidFill>
                </a:rPr>
                <a:t>Declare a variable!!!!</a:t>
              </a:r>
              <a:endParaRPr lang="zh-HK" altLang="en-US" sz="1600" dirty="0">
                <a:solidFill>
                  <a:schemeClr val="bg2"/>
                </a:solidFill>
              </a:endParaRPr>
            </a:p>
          </p:txBody>
        </p:sp>
      </p:grp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3766364" y="5805264"/>
            <a:ext cx="2592288" cy="923330"/>
          </a:xfrm>
          <a:prstGeom prst="rect">
            <a:avLst/>
          </a:prstGeom>
          <a:solidFill>
            <a:srgbClr val="CCFFFF"/>
          </a:solidFill>
          <a:ln w="25400" algn="ctr">
            <a:solidFill>
              <a:srgbClr val="0000CC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F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/>
            <a:r>
              <a:rPr lang="en-US" altLang="zh-TW" sz="1800" dirty="0" smtClean="0">
                <a:latin typeface="Tahoma" pitchFamily="34" charset="0"/>
                <a:ea typeface="新細明體" pitchFamily="18" charset="-120"/>
                <a:cs typeface="+mn-cs"/>
              </a:rPr>
              <a:t>When the method is entered, the parameter variable is created. </a:t>
            </a:r>
            <a:endParaRPr lang="en-US" altLang="zh-TW" sz="1800" dirty="0">
              <a:latin typeface="Tahoma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7266231" y="5635490"/>
            <a:ext cx="1770265" cy="1152128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M3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 main</a:t>
            </a:r>
          </a:p>
        </p:txBody>
      </p: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7266231" y="5635490"/>
            <a:ext cx="1770265" cy="1152128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M3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 main</a:t>
            </a:r>
          </a:p>
          <a:p>
            <a:r>
              <a:rPr lang="en-US" altLang="zh-TW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7266231" y="5635490"/>
            <a:ext cx="1770265" cy="1152128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effectLst>
            <a:outerShdw blurRad="127000" dist="38100" dir="8100000" sx="102000" sy="102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>
                <a:latin typeface="Arial Narrow" pitchFamily="34" charset="0"/>
              </a:defRPr>
            </a:lvl1pPr>
          </a:lstStyle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c:\&gt; java M3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 main</a:t>
            </a:r>
          </a:p>
          <a:p>
            <a:r>
              <a:rPr lang="en-US" altLang="zh-TW" sz="1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  <a:p>
            <a:r>
              <a:rPr lang="en-US" altLang="zh-TW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Back to main</a:t>
            </a:r>
          </a:p>
        </p:txBody>
      </p:sp>
    </p:spTree>
    <p:extLst>
      <p:ext uri="{BB962C8B-B14F-4D97-AF65-F5344CB8AC3E}">
        <p14:creationId xmlns:p14="http://schemas.microsoft.com/office/powerpoint/2010/main" val="11349352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  <p:bldP spid="13" grpId="0"/>
      <p:bldP spid="15" grpId="0" animBg="1"/>
      <p:bldP spid="16" grpId="0" animBg="1"/>
      <p:bldP spid="19" grpId="0" animBg="1"/>
      <p:bldP spid="20" grpId="0"/>
      <p:bldP spid="27" grpId="0" animBg="1"/>
      <p:bldP spid="30" grpId="0" animBg="1"/>
      <p:bldP spid="29" grpId="0" animBg="1"/>
      <p:bldP spid="40" grpId="0" animBg="1"/>
      <p:bldP spid="41" grpId="0" animBg="1"/>
    </p:bldLst>
  </p:timing>
</p:sld>
</file>

<file path=ppt/theme/theme1.xml><?xml version="1.0" encoding="utf-8"?>
<a:theme xmlns:a="http://schemas.openxmlformats.org/drawingml/2006/main" name="Presentation on brainstorming">
  <a:themeElements>
    <a:clrScheme name="華麗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50800">
          <a:solidFill>
            <a:schemeClr val="accent6">
              <a:lumMod val="75000"/>
            </a:schemeClr>
          </a:solidFill>
          <a:headEnd type="none" w="lg" len="lg"/>
          <a:tailEnd type="stealth" w="lg" len="lg"/>
        </a:ln>
      </a:spPr>
      <a:bodyPr rtlCol="0" anchor="ctr"/>
      <a:lstStyle>
        <a:defPPr algn="ctr"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ln>
          <a:headEnd type="none" w="med" len="med"/>
          <a:tailEnd type="arrow"/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rgbClr val="7030A0"/>
            </a:solidFill>
            <a:latin typeface="Arial Narrow" pitchFamily="34" charset="0"/>
          </a:defRPr>
        </a:defPPr>
      </a:lstStyle>
    </a:txDef>
  </a:objectDefaults>
  <a:extraClrSchemeLst>
    <a:extraClrScheme>
      <a:clrScheme name="Default Design 1">
        <a:dk1>
          <a:srgbClr val="FFCC00"/>
        </a:dk1>
        <a:lt1>
          <a:srgbClr val="F8F8F8"/>
        </a:lt1>
        <a:dk2>
          <a:srgbClr val="000000"/>
        </a:dk2>
        <a:lt2>
          <a:srgbClr val="6666FF"/>
        </a:lt2>
        <a:accent1>
          <a:srgbClr val="669900"/>
        </a:accent1>
        <a:accent2>
          <a:srgbClr val="006600"/>
        </a:accent2>
        <a:accent3>
          <a:srgbClr val="AAAAAA"/>
        </a:accent3>
        <a:accent4>
          <a:srgbClr val="D4D4D4"/>
        </a:accent4>
        <a:accent5>
          <a:srgbClr val="B8CAAA"/>
        </a:accent5>
        <a:accent6>
          <a:srgbClr val="005C00"/>
        </a:accent6>
        <a:hlink>
          <a:srgbClr val="0099FF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68686"/>
        </a:dk1>
        <a:lt1>
          <a:srgbClr val="FFFFFF"/>
        </a:lt1>
        <a:dk2>
          <a:srgbClr val="009999"/>
        </a:dk2>
        <a:lt2>
          <a:srgbClr val="6600FF"/>
        </a:lt2>
        <a:accent1>
          <a:srgbClr val="9999FF"/>
        </a:accent1>
        <a:accent2>
          <a:srgbClr val="CBCBCB"/>
        </a:accent2>
        <a:accent3>
          <a:srgbClr val="FFFFFF"/>
        </a:accent3>
        <a:accent4>
          <a:srgbClr val="727272"/>
        </a:accent4>
        <a:accent5>
          <a:srgbClr val="CACAFF"/>
        </a:accent5>
        <a:accent6>
          <a:srgbClr val="B8B8B8"/>
        </a:accent6>
        <a:hlink>
          <a:srgbClr val="6600FF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C1C1C"/>
        </a:dk1>
        <a:lt1>
          <a:srgbClr val="FFFFFF"/>
        </a:lt1>
        <a:dk2>
          <a:srgbClr val="000000"/>
        </a:dk2>
        <a:lt2>
          <a:srgbClr val="969696"/>
        </a:lt2>
        <a:accent1>
          <a:srgbClr val="DDDDDD"/>
        </a:accent1>
        <a:accent2>
          <a:srgbClr val="CBCBCB"/>
        </a:accent2>
        <a:accent3>
          <a:srgbClr val="FFFFFF"/>
        </a:accent3>
        <a:accent4>
          <a:srgbClr val="161616"/>
        </a:accent4>
        <a:accent5>
          <a:srgbClr val="EBEBEB"/>
        </a:accent5>
        <a:accent6>
          <a:srgbClr val="B8B8B8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FFCC00"/>
        </a:dk1>
        <a:lt1>
          <a:srgbClr val="FFFFCC"/>
        </a:lt1>
        <a:dk2>
          <a:srgbClr val="000099"/>
        </a:dk2>
        <a:lt2>
          <a:srgbClr val="00CC00"/>
        </a:lt2>
        <a:accent1>
          <a:srgbClr val="3333FF"/>
        </a:accent1>
        <a:accent2>
          <a:srgbClr val="3333CC"/>
        </a:accent2>
        <a:accent3>
          <a:srgbClr val="AAAACA"/>
        </a:accent3>
        <a:accent4>
          <a:srgbClr val="DADAAE"/>
        </a:accent4>
        <a:accent5>
          <a:srgbClr val="ADADFF"/>
        </a:accent5>
        <a:accent6>
          <a:srgbClr val="2D2DB9"/>
        </a:accent6>
        <a:hlink>
          <a:srgbClr val="0099FF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FFFF00"/>
        </a:dk1>
        <a:lt1>
          <a:srgbClr val="FFFFFF"/>
        </a:lt1>
        <a:dk2>
          <a:srgbClr val="FF0033"/>
        </a:dk2>
        <a:lt2>
          <a:srgbClr val="000000"/>
        </a:lt2>
        <a:accent1>
          <a:srgbClr val="330099"/>
        </a:accent1>
        <a:accent2>
          <a:srgbClr val="CC0000"/>
        </a:accent2>
        <a:accent3>
          <a:srgbClr val="FFAAAD"/>
        </a:accent3>
        <a:accent4>
          <a:srgbClr val="DADADA"/>
        </a:accent4>
        <a:accent5>
          <a:srgbClr val="ADAACA"/>
        </a:accent5>
        <a:accent6>
          <a:srgbClr val="B90000"/>
        </a:accent6>
        <a:hlink>
          <a:srgbClr val="0099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on brainstorming</Template>
  <TotalTime>11285</TotalTime>
  <Words>1862</Words>
  <Application>Microsoft Office PowerPoint</Application>
  <PresentationFormat>如螢幕大小 (4:3)</PresentationFormat>
  <Paragraphs>845</Paragraphs>
  <Slides>28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29" baseType="lpstr">
      <vt:lpstr>Presentation on brainstorming</vt:lpstr>
      <vt:lpstr>3.3 Methods</vt:lpstr>
      <vt:lpstr>PowerPoint 簡報</vt:lpstr>
      <vt:lpstr>How does a method look like?</vt:lpstr>
      <vt:lpstr>Method declaration</vt:lpstr>
      <vt:lpstr>Calling a method</vt:lpstr>
      <vt:lpstr>Calling a method</vt:lpstr>
      <vt:lpstr>Calling a method</vt:lpstr>
      <vt:lpstr>The return statement</vt:lpstr>
      <vt:lpstr>Parameter passing</vt:lpstr>
      <vt:lpstr>Multiple parameters</vt:lpstr>
      <vt:lpstr>Local variables</vt:lpstr>
      <vt:lpstr>An example</vt:lpstr>
      <vt:lpstr>PowerPoint 簡報</vt:lpstr>
      <vt:lpstr>Method return value</vt:lpstr>
      <vt:lpstr>Receiving return value</vt:lpstr>
      <vt:lpstr>The return statement</vt:lpstr>
      <vt:lpstr>Exercises</vt:lpstr>
      <vt:lpstr>Exercises</vt:lpstr>
      <vt:lpstr>PowerPoint 簡報</vt:lpstr>
      <vt:lpstr>PowerPoint 簡報</vt:lpstr>
      <vt:lpstr>Pass-by-value</vt:lpstr>
      <vt:lpstr>Method overloading</vt:lpstr>
      <vt:lpstr>Method overloading2</vt:lpstr>
      <vt:lpstr>Method overloading3</vt:lpstr>
      <vt:lpstr>Argument promotion</vt:lpstr>
      <vt:lpstr>Overloading + Argument promotion</vt:lpstr>
      <vt:lpstr>Overloading + Argument promotion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sm-lau</dc:creator>
  <cp:lastModifiedBy>sm-lau</cp:lastModifiedBy>
  <cp:revision>823</cp:revision>
  <cp:lastPrinted>2014-09-13T06:52:50Z</cp:lastPrinted>
  <dcterms:created xsi:type="dcterms:W3CDTF">2011-07-30T12:14:45Z</dcterms:created>
  <dcterms:modified xsi:type="dcterms:W3CDTF">2014-10-18T18:15:08Z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TC010184371033</vt:lpwstr>
  </property>
</Properties>
</file>