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70" r:id="rId24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F99FF"/>
    <a:srgbClr val="0033CC"/>
    <a:srgbClr val="99FF99"/>
    <a:srgbClr val="006600"/>
    <a:srgbClr val="FF3300"/>
    <a:srgbClr val="CCFF99"/>
    <a:srgbClr val="33CCFF"/>
    <a:srgbClr val="66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372" autoAdjust="0"/>
    <p:restoredTop sz="94718" autoAdjust="0"/>
  </p:normalViewPr>
  <p:slideViewPr>
    <p:cSldViewPr>
      <p:cViewPr varScale="1">
        <p:scale>
          <a:sx n="70" d="100"/>
          <a:sy n="70" d="100"/>
        </p:scale>
        <p:origin x="-2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115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690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 sz="2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935360" y="1371600"/>
            <a:ext cx="7309048" cy="1905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3.4</a:t>
            </a: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Program Style &amp; Documentation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1367408" y="3352800"/>
            <a:ext cx="6877000" cy="1228328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Programming</a:t>
            </a:r>
          </a:p>
          <a:p>
            <a:r>
              <a:rPr lang="en-US" altLang="zh-TW" dirty="0" smtClean="0">
                <a:ea typeface="新細明體" charset="-120"/>
              </a:rPr>
              <a:t>Part 3 – Basic Program Structures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623248" cy="533400"/>
          </a:xfrm>
        </p:spPr>
        <p:txBody>
          <a:bodyPr/>
          <a:lstStyle/>
          <a:p>
            <a:r>
              <a:rPr lang="en-US" altLang="zh-HK" dirty="0" smtClean="0"/>
              <a:t>Principles applied to naming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Meaningful but not overboard</a:t>
            </a:r>
          </a:p>
          <a:p>
            <a:pPr lvl="1"/>
            <a:r>
              <a:rPr lang="en-US" altLang="zh-HK" dirty="0"/>
              <a:t>E.g. for a variable to holds the number of hours an employee works in a week</a:t>
            </a:r>
          </a:p>
          <a:p>
            <a:pPr lvl="2"/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-US" altLang="zh-HK" dirty="0"/>
              <a:t> (a lot of doubt, hours for what?)</a:t>
            </a:r>
          </a:p>
          <a:p>
            <a:pPr lvl="2"/>
            <a:r>
              <a:rPr lang="en-US" altLang="zh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hours_worked_in_a_week</a:t>
            </a:r>
            <a:r>
              <a:rPr lang="en-US" altLang="zh-HK" dirty="0"/>
              <a:t> (</a:t>
            </a:r>
            <a:r>
              <a:rPr lang="en-US" altLang="zh-HK" dirty="0" err="1"/>
              <a:t>decriptive</a:t>
            </a:r>
            <a:r>
              <a:rPr lang="en-US" altLang="zh-HK" dirty="0"/>
              <a:t> but too long)</a:t>
            </a:r>
          </a:p>
          <a:p>
            <a:pPr lvl="2"/>
            <a:r>
              <a:rPr lang="en-US" altLang="zh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hours_per_week</a:t>
            </a:r>
            <a:r>
              <a:rPr lang="en-US" altLang="zh-HK" dirty="0" smtClean="0"/>
              <a:t> </a:t>
            </a:r>
            <a:r>
              <a:rPr lang="en-US" altLang="zh-HK" dirty="0"/>
              <a:t>(good compromise)</a:t>
            </a:r>
          </a:p>
          <a:p>
            <a:r>
              <a:rPr lang="en-US" altLang="zh-HK" dirty="0"/>
              <a:t>Use underscores '_' or mixed cases to separate improve readability of names</a:t>
            </a:r>
          </a:p>
          <a:p>
            <a:pPr lvl="1"/>
            <a:r>
              <a:rPr lang="en-US" altLang="zh-HK" dirty="0"/>
              <a:t>E.g. </a:t>
            </a:r>
            <a:r>
              <a:rPr lang="en-US" altLang="zh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HoursPerWeek</a:t>
            </a:r>
            <a:r>
              <a:rPr lang="en-US" altLang="zh-HK" dirty="0"/>
              <a:t>, </a:t>
            </a:r>
            <a:r>
              <a:rPr lang="en-US" altLang="zh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Hours_Per_Week</a:t>
            </a:r>
            <a:endParaRPr lang="en-US" altLang="zh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06095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Always place a comment with each constant or variable name </a:t>
            </a:r>
            <a:r>
              <a:rPr lang="en-US" altLang="zh-HK" dirty="0" smtClean="0"/>
              <a:t>declaration</a:t>
            </a:r>
          </a:p>
          <a:p>
            <a:pPr marL="0" lvl="1" indent="450850">
              <a:buNone/>
            </a:pP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zh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avgExamMark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average exam marks </a:t>
            </a:r>
          </a:p>
          <a:p>
            <a:r>
              <a:rPr lang="en-US" altLang="zh-HK" dirty="0" smtClean="0"/>
              <a:t>Common abbreviations (in a project) are often acceptable in names</a:t>
            </a:r>
          </a:p>
          <a:p>
            <a:pPr lvl="1"/>
            <a:r>
              <a:rPr lang="en-US" altLang="zh-HK" dirty="0" smtClean="0"/>
              <a:t>E.g</a:t>
            </a:r>
            <a:r>
              <a:rPr lang="en-US" altLang="zh-HK" dirty="0"/>
              <a:t>. </a:t>
            </a:r>
            <a:r>
              <a:rPr lang="en-US" altLang="zh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HK" dirty="0"/>
              <a:t> </a:t>
            </a:r>
            <a:r>
              <a:rPr lang="en-US" altLang="zh-HK" dirty="0" smtClean="0"/>
              <a:t>(number</a:t>
            </a:r>
            <a:r>
              <a:rPr lang="en-US" altLang="zh-HK" dirty="0"/>
              <a:t>), </a:t>
            </a:r>
            <a:r>
              <a:rPr lang="en-US" altLang="zh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HK" dirty="0"/>
              <a:t> </a:t>
            </a:r>
            <a:r>
              <a:rPr lang="en-US" altLang="zh-HK" dirty="0" smtClean="0"/>
              <a:t>(average</a:t>
            </a:r>
            <a:r>
              <a:rPr lang="en-US" altLang="zh-HK" dirty="0"/>
              <a:t>), </a:t>
            </a:r>
            <a:r>
              <a:rPr lang="en-US" altLang="zh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HK" dirty="0"/>
              <a:t> </a:t>
            </a:r>
            <a:r>
              <a:rPr lang="en-US" altLang="zh-HK" dirty="0" smtClean="0"/>
              <a:t>(length</a:t>
            </a:r>
            <a:r>
              <a:rPr lang="en-US" altLang="zh-HK" dirty="0"/>
              <a:t>)</a:t>
            </a:r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33142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Internal Documentation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Comments included within source programs</a:t>
            </a:r>
          </a:p>
          <a:p>
            <a:r>
              <a:rPr lang="en-US" altLang="zh-HK" dirty="0"/>
              <a:t>Block comments should be placed at the head of every method</a:t>
            </a:r>
          </a:p>
          <a:p>
            <a:pPr lvl="1"/>
            <a:r>
              <a:rPr lang="en-US" altLang="zh-HK" dirty="0"/>
              <a:t>method name</a:t>
            </a:r>
          </a:p>
          <a:p>
            <a:pPr lvl="1"/>
            <a:r>
              <a:rPr lang="en-US" altLang="zh-HK" dirty="0"/>
              <a:t>purpose of the method</a:t>
            </a:r>
          </a:p>
          <a:p>
            <a:pPr lvl="1"/>
            <a:r>
              <a:rPr lang="en-US" altLang="zh-HK" dirty="0"/>
              <a:t>a list of all parameters, including direction of information transfer (in, out, both)</a:t>
            </a:r>
          </a:p>
          <a:p>
            <a:r>
              <a:rPr lang="en-US" altLang="zh-HK" dirty="0"/>
              <a:t>Each constant and variable must have a brief comment next to its declaration</a:t>
            </a:r>
          </a:p>
          <a:p>
            <a:pPr lvl="1"/>
            <a:r>
              <a:rPr lang="en-US" altLang="zh-HK" dirty="0"/>
              <a:t>purpose of the </a:t>
            </a:r>
            <a:r>
              <a:rPr lang="en-US" altLang="zh-HK" dirty="0" smtClean="0"/>
              <a:t>variable</a:t>
            </a:r>
            <a:endParaRPr lang="en-US" altLang="zh-HK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311251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Internal Documentation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Block comments should be placed before complex section of code</a:t>
            </a:r>
          </a:p>
          <a:p>
            <a:r>
              <a:rPr lang="en-US" altLang="zh-HK" dirty="0"/>
              <a:t>Comments should be written and included in the program as the code is being written</a:t>
            </a:r>
          </a:p>
          <a:p>
            <a:r>
              <a:rPr lang="en-US" altLang="zh-HK" dirty="0"/>
              <a:t>Students tend to get in the habit of writing the code and then tossing in some documentation only if they have time before the deadline!</a:t>
            </a:r>
          </a:p>
          <a:p>
            <a:r>
              <a:rPr lang="en-US" altLang="zh-HK" dirty="0"/>
              <a:t>Over commented is not necessary, </a:t>
            </a:r>
            <a:r>
              <a:rPr lang="en-US" altLang="zh-HK" dirty="0" smtClean="0"/>
              <a:t>e.g.</a:t>
            </a:r>
          </a:p>
          <a:p>
            <a:pPr marL="457200" lvl="1" indent="-457200">
              <a:buNone/>
            </a:pP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 = side * side; </a:t>
            </a:r>
            <a:r>
              <a:rPr lang="en-US" altLang="zh-HK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area is calculated</a:t>
            </a:r>
            <a:br>
              <a:rPr lang="en-US" altLang="zh-HK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HK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by square of side  */</a:t>
            </a:r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64401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Example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7584" y="44624"/>
            <a:ext cx="7416824" cy="6813376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TenSumFibonacci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static void main( String[]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fi = 0,     //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term in a Fibonacci series: F(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fi_Minus_1, // (i-1)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term in a Fibonacci series: F(i-1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fi_Minus_2, // (i-2)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term in a Fibonacci series: F(i-2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sumIndex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  // Count the number of sums to be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calculated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termIndex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 // Count the number of terms to be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summed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         // Counter for calculating a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term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sum;        // sum of F(1) to F(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termIndex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sumIndex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sumIndex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sumIndex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++ )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sum = 0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termIndex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termIndex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sumIndex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termIndex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++ )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// calculate individual term: F(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if ( (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termIndex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== 1 ) || (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termIndex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== 2 )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calcualte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F(1) and F(2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 = 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// calculate F(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for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3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fi_Minus_1 = 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fi_Minus_2 = 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3;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termIndex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++ )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 = fi_Minus_1 + fi_Minus_2; // F(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= F(i-1) + F(i-2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fi_Minus_2 = fi_Minus_1;      // shift F(i-1) to F(i-2)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fi_Minus_1 = fi;              // shift F(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to F(i-1)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}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sum += fi;                          // sum F(1) to F(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termIndex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}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SumFibonacci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sumIndex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")=" + sum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3051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External documentation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Large project are documented in great detail</a:t>
            </a:r>
          </a:p>
          <a:p>
            <a:r>
              <a:rPr lang="en-US" altLang="zh-HK" dirty="0"/>
              <a:t>Descriptions that are maintained separately form the code</a:t>
            </a:r>
          </a:p>
          <a:p>
            <a:r>
              <a:rPr lang="en-US" altLang="zh-HK" dirty="0"/>
              <a:t>You may be asked to fix problems in code that the original programmer had left the company</a:t>
            </a:r>
          </a:p>
          <a:p>
            <a:r>
              <a:rPr lang="en-US" altLang="zh-HK" dirty="0"/>
              <a:t>The documentation may be the only reference material to help you make the necessary modifications</a:t>
            </a:r>
            <a:endParaRPr lang="en-US" altLang="zh-HK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741696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External documentation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General description of the problem</a:t>
            </a:r>
          </a:p>
          <a:p>
            <a:r>
              <a:rPr lang="en-US" altLang="zh-HK" dirty="0"/>
              <a:t>Algorithm of the program</a:t>
            </a:r>
          </a:p>
          <a:p>
            <a:r>
              <a:rPr lang="en-US" altLang="zh-HK" dirty="0"/>
              <a:t>Structure charts of the outline of the program</a:t>
            </a:r>
          </a:p>
          <a:p>
            <a:r>
              <a:rPr lang="en-US" altLang="zh-HK" dirty="0"/>
              <a:t>Usually for a project or a large program</a:t>
            </a:r>
          </a:p>
          <a:p>
            <a:r>
              <a:rPr lang="en-US" altLang="zh-HK" dirty="0"/>
              <a:t>For small size programs in this module</a:t>
            </a:r>
          </a:p>
          <a:p>
            <a:pPr lvl="1"/>
            <a:r>
              <a:rPr lang="en-US" altLang="zh-HK" dirty="0"/>
              <a:t>A small amount of external documentation can be included at the top of the program in the form of a large block comment</a:t>
            </a:r>
            <a:endParaRPr lang="en-US" altLang="zh-HK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759438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zh-HK" dirty="0" smtClean="0"/>
              <a:t>Adding external documentation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Include the following information at the top of your program</a:t>
            </a:r>
          </a:p>
          <a:p>
            <a:pPr lvl="1"/>
            <a:r>
              <a:rPr lang="en-US" altLang="zh-HK" dirty="0"/>
              <a:t>Your name &amp; student ID</a:t>
            </a:r>
          </a:p>
          <a:p>
            <a:pPr lvl="1"/>
            <a:r>
              <a:rPr lang="en-US" altLang="zh-HK" dirty="0"/>
              <a:t>Course code/title, module code/title</a:t>
            </a:r>
          </a:p>
          <a:p>
            <a:pPr lvl="1"/>
            <a:r>
              <a:rPr lang="en-US" altLang="zh-HK" dirty="0"/>
              <a:t>Description of the problem</a:t>
            </a:r>
          </a:p>
          <a:p>
            <a:pPr lvl="1"/>
            <a:r>
              <a:rPr lang="en-US" altLang="zh-HK" dirty="0"/>
              <a:t>Approach used to solve the problem, e.g. algorithm</a:t>
            </a:r>
          </a:p>
          <a:p>
            <a:pPr lvl="1"/>
            <a:r>
              <a:rPr lang="en-US" altLang="zh-HK" dirty="0"/>
              <a:t>Program creation and modification history, e.g. date (programmer names)</a:t>
            </a:r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015971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83288" cy="533400"/>
          </a:xfrm>
        </p:spPr>
        <p:txBody>
          <a:bodyPr/>
          <a:lstStyle/>
          <a:p>
            <a:r>
              <a:rPr lang="en-US" altLang="zh-HK" dirty="0" smtClean="0"/>
              <a:t>Example – </a:t>
            </a:r>
            <a:r>
              <a:rPr lang="en-US" altLang="zh-HK" sz="2800" dirty="0" smtClean="0"/>
              <a:t>External Documentation</a:t>
            </a:r>
            <a:endParaRPr lang="zh-HK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6624736" cy="5328592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/*=============================================================================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|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Programmer:  [Student's Name Here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Language: 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Java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To Compile: 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TenSumFibonacci.java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To Run:  java </a:t>
            </a:r>
            <a:r>
              <a:rPr lang="en-US" sz="800" b="1" dirty="0" err="1" smtClean="0">
                <a:latin typeface="Courier New" pitchFamily="49" charset="0"/>
                <a:cs typeface="Courier New" pitchFamily="49" charset="0"/>
              </a:rPr>
              <a:t>TenSumFibonacci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|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Module:  ITE3101 - Introduction to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Programming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Course: 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xxxxxx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HDip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Created: 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10-August-2012 (by Ivan </a:t>
            </a:r>
            <a:r>
              <a:rPr lang="en-US" sz="800" b="1" dirty="0" err="1" smtClean="0">
                <a:latin typeface="Courier New" pitchFamily="49" charset="0"/>
                <a:cs typeface="Courier New" pitchFamily="49" charset="0"/>
              </a:rPr>
              <a:t>Cheang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Modified: 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16-August-2012 (by Peter Lam)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|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+-----------------------------------------------------------------------------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|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Description:  To calculate the first 10 sums of Fibonacci series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|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where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F(1) =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1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F(2) =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1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F(3) = F(2) + F(1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F(4) = F(3) + F(2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   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F(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) = F(i-1) + F(i-2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|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and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SumF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(1) = F(1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SumF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(2) = F(1) + F(2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SumF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(3) = F(1) + F(2) + F(3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      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SumF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) = F(1) + F(2) + ... + F(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|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Input:  No input is required by this program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|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Output: 10 sums: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SumF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(1) ... 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SumF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(10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).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|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|    Algorithm:  The sums are generated by a set of 3 nested for loops.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|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    The outer loop counts from 1 to 10 for </a:t>
            </a:r>
            <a:r>
              <a:rPr lang="en-US" sz="800" b="1" dirty="0" err="1" smtClean="0">
                <a:latin typeface="Courier New" pitchFamily="49" charset="0"/>
                <a:cs typeface="Courier New" pitchFamily="49" charset="0"/>
              </a:rPr>
              <a:t>SunF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).  The middle loop count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the number of F(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) to be summed.  The inner loop calculate 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individual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  <a:cs typeface="Courier New" pitchFamily="49" charset="0"/>
              </a:rPr>
              <a:t>|      F(</a:t>
            </a:r>
            <a:r>
              <a:rPr lang="en-US" sz="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).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|</a:t>
            </a:r>
            <a:br>
              <a:rPr lang="en-US" sz="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+===========================================================================*/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3989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Developing Good </a:t>
            </a:r>
            <a:r>
              <a:rPr lang="en-US" altLang="zh-HK" dirty="0" err="1" smtClean="0"/>
              <a:t>Prog</a:t>
            </a:r>
            <a:r>
              <a:rPr lang="en-US" altLang="zh-HK" dirty="0" smtClean="0"/>
              <a:t> Style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Take the time to ask yourself:</a:t>
            </a:r>
          </a:p>
          <a:p>
            <a:pPr lvl="1"/>
            <a:r>
              <a:rPr lang="en-US" altLang="zh-HK" dirty="0"/>
              <a:t>Are the comments easy to find and to read?</a:t>
            </a:r>
          </a:p>
          <a:p>
            <a:pPr lvl="1"/>
            <a:r>
              <a:rPr lang="en-US" altLang="zh-HK" dirty="0"/>
              <a:t>Do they distract from the code excessively?</a:t>
            </a:r>
          </a:p>
          <a:p>
            <a:pPr lvl="1"/>
            <a:r>
              <a:rPr lang="en-US" altLang="zh-HK" dirty="0"/>
              <a:t>Are there too many of them to suit you, or too few?</a:t>
            </a:r>
          </a:p>
          <a:p>
            <a:r>
              <a:rPr lang="en-US" altLang="zh-HK" dirty="0"/>
              <a:t>Begin to develop a style of your own</a:t>
            </a:r>
          </a:p>
          <a:p>
            <a:pPr lvl="1"/>
            <a:r>
              <a:rPr lang="en-US" altLang="zh-HK" dirty="0"/>
              <a:t>When you see documentation styles that you like, consider adopting them into your own style</a:t>
            </a:r>
          </a:p>
          <a:p>
            <a:pPr lvl="1"/>
            <a:r>
              <a:rPr lang="en-US" altLang="zh-HK" dirty="0"/>
              <a:t>When you join a software development shop, you should strictly follow the in-house style</a:t>
            </a:r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723302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Readability of Programs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 program that is perfectly clear today is clear only because </a:t>
            </a:r>
            <a:r>
              <a:rPr lang="en-US" altLang="zh-HK" dirty="0" smtClean="0"/>
              <a:t>you </a:t>
            </a:r>
            <a:r>
              <a:rPr lang="en-US" altLang="zh-HK" dirty="0"/>
              <a:t>just </a:t>
            </a:r>
            <a:r>
              <a:rPr lang="en-US" altLang="zh-HK" dirty="0" smtClean="0"/>
              <a:t>finished writing it.</a:t>
            </a:r>
            <a:endParaRPr lang="en-US" altLang="zh-HK" dirty="0"/>
          </a:p>
          <a:p>
            <a:r>
              <a:rPr lang="en-US" altLang="zh-HK" dirty="0"/>
              <a:t>Put it away for a few months, and it takes you a while to understand </a:t>
            </a:r>
            <a:r>
              <a:rPr lang="en-US" altLang="zh-HK" dirty="0" smtClean="0"/>
              <a:t>it.</a:t>
            </a:r>
            <a:endParaRPr lang="en-US" altLang="zh-HK" dirty="0"/>
          </a:p>
          <a:p>
            <a:r>
              <a:rPr lang="en-US" altLang="zh-HK" dirty="0"/>
              <a:t>How long would it take </a:t>
            </a:r>
            <a:r>
              <a:rPr lang="en-US" altLang="zh-HK" dirty="0" smtClean="0"/>
              <a:t>for someone </a:t>
            </a:r>
            <a:r>
              <a:rPr lang="en-US" altLang="zh-HK" dirty="0"/>
              <a:t>else to understand?</a:t>
            </a:r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879943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Developing Good </a:t>
            </a:r>
            <a:r>
              <a:rPr lang="en-US" altLang="zh-HK" dirty="0" err="1"/>
              <a:t>Prog</a:t>
            </a:r>
            <a:r>
              <a:rPr lang="en-US" altLang="zh-HK" dirty="0"/>
              <a:t> Style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Usually, </a:t>
            </a:r>
            <a:r>
              <a:rPr lang="en-US" altLang="zh-HK" dirty="0" smtClean="0"/>
              <a:t>you </a:t>
            </a:r>
            <a:r>
              <a:rPr lang="en-US" altLang="zh-HK" dirty="0"/>
              <a:t>need not to write the most efficient programs, e.g. fewer operations, statements, etc.</a:t>
            </a:r>
          </a:p>
          <a:p>
            <a:r>
              <a:rPr lang="en-US" altLang="zh-HK" dirty="0"/>
              <a:t>But write good style programs</a:t>
            </a:r>
          </a:p>
          <a:p>
            <a:r>
              <a:rPr lang="en-US" altLang="zh-HK" dirty="0"/>
              <a:t>Never pursue efficiency at the expense of clarity</a:t>
            </a:r>
          </a:p>
          <a:p>
            <a:r>
              <a:rPr lang="en-US" altLang="zh-HK" dirty="0"/>
              <a:t>A slow, correct program is better than a fast, buggy one</a:t>
            </a:r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537023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620688"/>
            <a:ext cx="6767264" cy="533400"/>
          </a:xfrm>
        </p:spPr>
        <p:txBody>
          <a:bodyPr/>
          <a:lstStyle/>
          <a:p>
            <a:r>
              <a:rPr lang="en-US" altLang="zh-HK" dirty="0" smtClean="0"/>
              <a:t>Example – </a:t>
            </a:r>
            <a:r>
              <a:rPr lang="en-US" altLang="zh-HK" sz="2800" dirty="0" smtClean="0"/>
              <a:t>Modularized Program</a:t>
            </a:r>
            <a:endParaRPr lang="zh-HK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TenSumFibonacci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public static void main( String[]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          // Count the number of sums to be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calculated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++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SumFibonacci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(" +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+ ")=" +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sumFibonacci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sumFibonacci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 )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sum = 0,    // sum of F(1) to F(n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          // count the number of terms to be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summed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++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return sum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 )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fi = 0,     // (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term in a Fibonacci series: F(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fi_Minus_1, // (i-1)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term in a Fibonacci series: F(i-1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fi_Minus_2, // (i-2)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term in a Fibonacci series: F(i-2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          // counter for calculating a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term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if ( ( n == 1 ) || ( n == 2 )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calcualte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F(1) and F(2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fi = 1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calculate F(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) for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3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fi_Minus_1 = 1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fi_Minus_2 = 1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= 3;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++ )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fi = fi_Minus_1 + fi_Minus_2; // F(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) = F(i-1) + F(i-2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fi_Minus_2 = fi_Minus_1;      // F(i-1) --&gt; F(i-2)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fi_Minus_1 = fi;              // F(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)   --&gt; F(i-1)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}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return fi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9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10519564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zh-HK" dirty="0" smtClean="0"/>
              <a:t>Summary of Good </a:t>
            </a:r>
            <a:r>
              <a:rPr lang="en-US" altLang="zh-HK" dirty="0" err="1" smtClean="0"/>
              <a:t>Prog</a:t>
            </a:r>
            <a:r>
              <a:rPr lang="en-US" altLang="zh-HK" dirty="0" smtClean="0"/>
              <a:t> Style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Indentation</a:t>
            </a:r>
          </a:p>
          <a:p>
            <a:r>
              <a:rPr lang="en-US" altLang="zh-HK" dirty="0"/>
              <a:t>Blank lines</a:t>
            </a:r>
          </a:p>
          <a:p>
            <a:r>
              <a:rPr lang="en-US" altLang="zh-HK" dirty="0"/>
              <a:t>Meaningful names</a:t>
            </a:r>
          </a:p>
          <a:p>
            <a:r>
              <a:rPr lang="en-US" altLang="zh-HK" dirty="0"/>
              <a:t>Appropriate modularization</a:t>
            </a:r>
          </a:p>
          <a:p>
            <a:r>
              <a:rPr lang="en-US" altLang="zh-HK" dirty="0"/>
              <a:t>Readability is important than efficiency</a:t>
            </a:r>
          </a:p>
          <a:p>
            <a:r>
              <a:rPr lang="en-US" altLang="zh-HK" dirty="0"/>
              <a:t>Write comments as you coding</a:t>
            </a:r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995925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k23835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3933056"/>
            <a:ext cx="1282700" cy="2159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660232" y="3284984"/>
            <a:ext cx="1584176" cy="2808312"/>
            <a:chOff x="4143" y="685804"/>
            <a:chExt cx="1241681" cy="914406"/>
          </a:xfrm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圓角矩形 8"/>
            <p:cNvSpPr/>
            <p:nvPr/>
          </p:nvSpPr>
          <p:spPr>
            <a:xfrm>
              <a:off x="4143" y="685804"/>
              <a:ext cx="1241681" cy="914406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圓角矩形 4"/>
            <p:cNvSpPr/>
            <p:nvPr/>
          </p:nvSpPr>
          <p:spPr>
            <a:xfrm>
              <a:off x="48781" y="730442"/>
              <a:ext cx="1152405" cy="82513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800" b="1" dirty="0" smtClean="0">
                  <a:solidFill>
                    <a:schemeClr val="bg2"/>
                  </a:solidFill>
                </a:rPr>
                <a:t>END.</a:t>
              </a:r>
              <a:endParaRPr lang="zh-TW" altLang="en-US" sz="1800" b="1" kern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Programming Style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effort a programmer should take to make his/her code easy to read and </a:t>
            </a:r>
            <a:r>
              <a:rPr lang="en-US" altLang="zh-HK" dirty="0" smtClean="0"/>
              <a:t>understand. </a:t>
            </a:r>
            <a:endParaRPr lang="en-US" altLang="zh-HK" dirty="0"/>
          </a:p>
          <a:p>
            <a:r>
              <a:rPr lang="en-US" altLang="zh-HK" dirty="0">
                <a:solidFill>
                  <a:srgbClr val="0033CC"/>
                </a:solidFill>
              </a:rPr>
              <a:t>Good organization </a:t>
            </a:r>
            <a:r>
              <a:rPr lang="en-US" altLang="zh-HK" dirty="0"/>
              <a:t>of the code and </a:t>
            </a:r>
            <a:r>
              <a:rPr lang="en-US" altLang="zh-HK" dirty="0">
                <a:solidFill>
                  <a:srgbClr val="7030A0"/>
                </a:solidFill>
              </a:rPr>
              <a:t>meaningful variable names </a:t>
            </a:r>
            <a:r>
              <a:rPr lang="en-US" altLang="zh-HK" dirty="0"/>
              <a:t>help </a:t>
            </a:r>
            <a:r>
              <a:rPr lang="en-US" altLang="zh-HK" dirty="0" smtClean="0"/>
              <a:t>readability.</a:t>
            </a:r>
            <a:endParaRPr lang="en-US" altLang="zh-HK" dirty="0"/>
          </a:p>
          <a:p>
            <a:r>
              <a:rPr lang="en-US" altLang="zh-HK" dirty="0" smtClean="0"/>
              <a:t>Appropriate use </a:t>
            </a:r>
            <a:r>
              <a:rPr lang="en-US" altLang="zh-HK" dirty="0"/>
              <a:t>of </a:t>
            </a:r>
            <a:r>
              <a:rPr lang="en-US" altLang="zh-HK" dirty="0">
                <a:solidFill>
                  <a:srgbClr val="FF0000"/>
                </a:solidFill>
              </a:rPr>
              <a:t>comments</a:t>
            </a:r>
            <a:r>
              <a:rPr lang="en-US" altLang="zh-HK" dirty="0"/>
              <a:t> can help </a:t>
            </a:r>
            <a:r>
              <a:rPr lang="en-US" altLang="zh-HK" dirty="0" smtClean="0"/>
              <a:t>readers understand </a:t>
            </a:r>
            <a:r>
              <a:rPr lang="en-US" altLang="zh-HK" dirty="0"/>
              <a:t>what the program does and </a:t>
            </a:r>
            <a:r>
              <a:rPr lang="en-US" altLang="zh-HK" dirty="0" smtClean="0"/>
              <a:t>why.</a:t>
            </a:r>
            <a:endParaRPr lang="en-US" altLang="zh-HK" dirty="0"/>
          </a:p>
          <a:p>
            <a:r>
              <a:rPr lang="en-US" altLang="zh-HK" dirty="0"/>
              <a:t>If you were assigned to fix a program shown on next slide, how frustrating would the task be to </a:t>
            </a:r>
            <a:r>
              <a:rPr lang="en-US" altLang="zh-HK" dirty="0" smtClean="0"/>
              <a:t>you!</a:t>
            </a:r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760834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623248" cy="533400"/>
          </a:xfrm>
        </p:spPr>
        <p:txBody>
          <a:bodyPr/>
          <a:lstStyle/>
          <a:p>
            <a:r>
              <a:rPr lang="en-US" altLang="zh-HK" dirty="0" smtClean="0"/>
              <a:t>Example – Poor style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 bwMode="auto">
          <a:xfrm>
            <a:off x="1187624" y="1772816"/>
            <a:ext cx="4475204" cy="4724423"/>
          </a:xfrm>
          <a:prstGeom prst="rect">
            <a:avLst/>
          </a:prstGeom>
          <a:solidFill>
            <a:srgbClr val="FFCCFF"/>
          </a:solidFill>
          <a:ln w="2540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127000" dist="38100" dir="8100000" sx="102000" sy="102000" algn="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class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TenSumFibonacci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static void main(String[]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a=0, b, c,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j, k, s;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(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=1;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&lt;=10;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++) {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 = 0;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(j=1; j&lt;=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j++ ) {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 ((j==1)||(j==2))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a=1;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else {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b=1;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c=1;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(k=3; k&lt;=j; k++) {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a=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c+b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c=b;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b=a;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}}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s+=a;}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SumFibonacci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("+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+")="+s);</a:t>
            </a:r>
            <a:b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}}}</a:t>
            </a:r>
          </a:p>
        </p:txBody>
      </p:sp>
      <p:pic>
        <p:nvPicPr>
          <p:cNvPr id="7" name="Picture 13" descr="cartoon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3" b="99758" l="19412" r="99199">
                        <a14:foregroundMark x1="55031" y1="70806" x2="55031" y2="70806"/>
                        <a14:foregroundMark x1="50223" y1="28528" x2="50223" y2="28528"/>
                        <a14:foregroundMark x1="62066" y1="29255" x2="62066" y2="29255"/>
                        <a14:foregroundMark x1="83793" y1="78256" x2="83793" y2="78256"/>
                        <a14:foregroundMark x1="88246" y1="81708" x2="88246" y2="81708"/>
                        <a14:foregroundMark x1="58506" y1="72574" x2="55803" y2="71097"/>
                        <a14:foregroundMark x1="67886" y1="78481" x2="71224" y2="88397"/>
                        <a14:foregroundMark x1="57711" y1="25844" x2="62321" y2="27426"/>
                        <a14:backgroundMark x1="72395" y1="58086" x2="77204" y2="81405"/>
                        <a14:backgroundMark x1="83793" y1="84979" x2="84061" y2="95397"/>
                        <a14:backgroundMark x1="80766" y1="55118" x2="86465" y2="78256"/>
                        <a14:backgroundMark x1="95013" y1="59419" x2="65628" y2="71532"/>
                        <a14:backgroundMark x1="94390" y1="84979" x2="96171" y2="61236"/>
                        <a14:backgroundMark x1="68655" y1="56451" x2="69368" y2="78982"/>
                        <a14:backgroundMark x1="76402" y1="56329" x2="66251" y2="55421"/>
                        <a14:backgroundMark x1="23598" y1="51363" x2="30009" y2="69170"/>
                        <a14:backgroundMark x1="23598" y1="68565" x2="35263" y2="95397"/>
                        <a14:backgroundMark x1="45859" y1="72744" x2="21906" y2="95154"/>
                        <a14:backgroundMark x1="22529" y1="83041" x2="25378" y2="86493"/>
                        <a14:backgroundMark x1="22974" y1="59721" x2="25378" y2="66626"/>
                        <a14:backgroundMark x1="37934" y1="66021" x2="31077" y2="67656"/>
                        <a14:backgroundMark x1="21193" y1="82738" x2="20570" y2="89279"/>
                        <a14:backgroundMark x1="47818" y1="72744" x2="40516" y2="89764"/>
                        <a14:backgroundMark x1="78985" y1="68080" x2="73909" y2="82556"/>
                        <a14:backgroundMark x1="93054" y1="86008" x2="90383" y2="82738"/>
                        <a14:backgroundMark x1="81834" y1="80497" x2="81834" y2="80497"/>
                        <a14:backgroundMark x1="86020" y1="82859" x2="86020" y2="82859"/>
                        <a14:backgroundMark x1="88691" y1="95700" x2="88691" y2="95700"/>
                        <a14:backgroundMark x1="88246" y1="98243" x2="75512" y2="90975"/>
                        <a14:backgroundMark x1="43633" y1="86614" x2="39893" y2="95578"/>
                        <a14:backgroundMark x1="22084" y1="98243" x2="41229" y2="98243"/>
                        <a14:backgroundMark x1="72663" y1="98425" x2="73286" y2="83465"/>
                        <a14:backgroundMark x1="70882" y1="79164" x2="71060" y2="82859"/>
                        <a14:backgroundMark x1="42297" y1="68080" x2="26091" y2="70927"/>
                        <a14:backgroundMark x1="25646" y1="70624" x2="25646" y2="70624"/>
                        <a14:backgroundMark x1="43366" y1="68565" x2="36598" y2="71108"/>
                        <a14:backgroundMark x1="33927" y1="71411" x2="26892" y2="71411"/>
                        <a14:backgroundMark x1="71060" y1="83162" x2="72217" y2="87341"/>
                        <a14:backgroundMark x1="22351" y1="64204" x2="20570" y2="64204"/>
                        <a14:backgroundMark x1="71950" y1="88128" x2="72395" y2="88976"/>
                        <a14:backgroundMark x1="25646" y1="71956" x2="23865" y2="69170"/>
                        <a14:backgroundMark x1="67409" y1="61538" x2="65450" y2="61660"/>
                        <a14:backgroundMark x1="65895" y1="64385" x2="65895" y2="64385"/>
                        <a14:backgroundMark x1="68566" y1="54997" x2="65628" y2="54573"/>
                        <a14:backgroundMark x1="67409" y1="55906" x2="66340" y2="55906"/>
                        <a14:backgroundMark x1="65183" y1="72078" x2="65183" y2="72078"/>
                        <a14:backgroundMark x1="68566" y1="76802" x2="67409" y2="76499"/>
                        <a14:backgroundMark x1="72128" y1="93701" x2="72306" y2="94306"/>
                        <a14:backgroundMark x1="48085" y1="70745" x2="48085" y2="70745"/>
                        <a14:backgroundMark x1="90779" y1="69515" x2="80445" y2="87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93" r="786"/>
          <a:stretch/>
        </p:blipFill>
        <p:spPr>
          <a:xfrm>
            <a:off x="5937318" y="3068960"/>
            <a:ext cx="1805281" cy="3083145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 rot="1075307">
            <a:off x="7207570" y="2174392"/>
            <a:ext cx="10855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rgbClr val="C00000"/>
                </a:solidFill>
                <a:latin typeface="Berlin Sans FB Demi" pitchFamily="34" charset="0"/>
              </a:rPr>
              <a:t>?!</a:t>
            </a:r>
            <a:endParaRPr lang="en-US" sz="10000" dirty="0">
              <a:solidFill>
                <a:srgbClr val="C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141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 bwMode="auto">
          <a:xfrm>
            <a:off x="395536" y="908720"/>
            <a:ext cx="6624736" cy="5755422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defTabSz="360363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public class </a:t>
            </a:r>
            <a:r>
              <a:rPr kumimoji="1"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TenSumFibonacci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 {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public static void main(String [ ] </a:t>
            </a:r>
            <a:r>
              <a:rPr kumimoji="1"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args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) {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</a:t>
            </a:r>
            <a:r>
              <a:rPr kumimoji="1"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 a=0, b, c, </a:t>
            </a:r>
            <a:r>
              <a:rPr kumimoji="1"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, j, k, s;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for (</a:t>
            </a:r>
            <a:r>
              <a:rPr kumimoji="1"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=1; </a:t>
            </a:r>
            <a:r>
              <a:rPr kumimoji="1"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&lt;=10; </a:t>
            </a:r>
            <a:r>
              <a:rPr kumimoji="1"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++) {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s = 0;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for (j=1; j&lt;=</a:t>
            </a:r>
            <a:r>
              <a:rPr kumimoji="1"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; j++ ) {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if ((j==1)||(j==2))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a=1;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else {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b=1;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c=1;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for (k=3; k&lt;=j; k++) {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	a=</a:t>
            </a:r>
            <a:r>
              <a:rPr kumimoji="1"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c+b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	c=b;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	b=a;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}</a:t>
            </a:r>
          </a:p>
          <a:p>
            <a:pPr defTabSz="360363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}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s+=a;</a:t>
            </a:r>
          </a:p>
          <a:p>
            <a:pPr defTabSz="360363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}</a:t>
            </a:r>
            <a:b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</a:t>
            </a:r>
            <a:r>
              <a:rPr kumimoji="1"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System.out.println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("</a:t>
            </a:r>
            <a:r>
              <a:rPr kumimoji="1"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SumFibonacci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("+</a:t>
            </a:r>
            <a:r>
              <a:rPr kumimoji="1"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+")="+s);</a:t>
            </a:r>
          </a:p>
          <a:p>
            <a:pPr defTabSz="360363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}</a:t>
            </a:r>
          </a:p>
          <a:p>
            <a:pPr defTabSz="360363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}</a:t>
            </a:r>
          </a:p>
          <a:p>
            <a:pPr defTabSz="360363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}</a:t>
            </a:r>
          </a:p>
        </p:txBody>
      </p:sp>
      <p:pic>
        <p:nvPicPr>
          <p:cNvPr id="1026" name="Picture 2" descr="http://images.clipartpanda.com/happy-woman-clipart-PngMedium-woman-happy-smiling-dancing-and-waving-hands-upwards-160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02" y="3429000"/>
            <a:ext cx="1633407" cy="317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64201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Style Principle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Structure and document your program the way you wish other programmers would.</a:t>
            </a:r>
          </a:p>
          <a:p>
            <a:r>
              <a:rPr lang="en-US" altLang="zh-HK" dirty="0"/>
              <a:t>Always prepare for someone to follow up your program</a:t>
            </a:r>
          </a:p>
          <a:p>
            <a:pPr lvl="1"/>
            <a:r>
              <a:rPr lang="en-US" altLang="zh-HK" dirty="0"/>
              <a:t>A urgent bug fixing exercise</a:t>
            </a:r>
          </a:p>
          <a:p>
            <a:pPr lvl="1"/>
            <a:r>
              <a:rPr lang="en-US" altLang="zh-HK" dirty="0"/>
              <a:t>A upgrade due to requirement change</a:t>
            </a:r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184495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Indentation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752600"/>
            <a:ext cx="4824536" cy="4340696"/>
          </a:xfrm>
        </p:spPr>
        <p:txBody>
          <a:bodyPr/>
          <a:lstStyle/>
          <a:p>
            <a:r>
              <a:rPr lang="en-US" altLang="zh-HK" dirty="0"/>
              <a:t>Many indentation styles that you could adopt, the general ideas </a:t>
            </a:r>
            <a:r>
              <a:rPr lang="en-US" altLang="zh-HK" dirty="0" smtClean="0"/>
              <a:t>are:</a:t>
            </a:r>
          </a:p>
          <a:p>
            <a:pPr lvl="1"/>
            <a:r>
              <a:rPr lang="en-US" altLang="zh-HK" dirty="0"/>
              <a:t>Consistently throughout the program</a:t>
            </a:r>
          </a:p>
          <a:p>
            <a:pPr lvl="1"/>
            <a:r>
              <a:rPr lang="en-US" altLang="zh-HK" dirty="0"/>
              <a:t>Code within a block (e.g. bodies of a if, loop, or method) should be indented</a:t>
            </a:r>
          </a:p>
          <a:p>
            <a:pPr lvl="1"/>
            <a:r>
              <a:rPr lang="en-US" altLang="zh-HK" dirty="0"/>
              <a:t>For nested blocks, the inner block's body should be indented relative to the enclosing </a:t>
            </a:r>
            <a:r>
              <a:rPr lang="en-US" altLang="zh-HK" dirty="0" smtClean="0"/>
              <a:t>block</a:t>
            </a:r>
          </a:p>
          <a:p>
            <a:pPr marL="457200" lvl="1" indent="0">
              <a:buNone/>
            </a:pPr>
            <a:endParaRPr lang="en-US" altLang="zh-HK" dirty="0" smtClean="0"/>
          </a:p>
          <a:p>
            <a:endParaRPr lang="en-US" altLang="zh-HK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674" y="2852936"/>
            <a:ext cx="3421327" cy="338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00636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404664"/>
            <a:ext cx="5791200" cy="533400"/>
          </a:xfrm>
        </p:spPr>
        <p:txBody>
          <a:bodyPr/>
          <a:lstStyle/>
          <a:p>
            <a:r>
              <a:rPr lang="en-US" altLang="zh-HK" dirty="0" smtClean="0"/>
              <a:t>Avoid excessive indentation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 bwMode="auto">
          <a:xfrm>
            <a:off x="251520" y="997502"/>
            <a:ext cx="4752528" cy="5743866"/>
          </a:xfrm>
          <a:prstGeom prst="rect">
            <a:avLst/>
          </a:prstGeom>
          <a:solidFill>
            <a:srgbClr val="FFCCFF"/>
          </a:solidFill>
          <a:ln w="2540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127000" dist="38100" dir="8100000" sx="102000" sy="102000" algn="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class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TenSumFibonacci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public static void main(String[]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a=0, b, c,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j, k, s;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for (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=1;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&lt;=10;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++) {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s = 0;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for (j=1; j&lt;=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j++ ) {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if ((j==1)||(j==2))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		a=1;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else {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		b=1;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		c=1;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		for (k=3; k&lt;=j; k++) {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				a=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c+b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				c=b;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				b=a;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		}	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}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		s+=a;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}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	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(s);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}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pPr defTabSz="360363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004048" y="1573566"/>
            <a:ext cx="3672408" cy="5047536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public class </a:t>
            </a:r>
            <a:r>
              <a:rPr kumimoji="1" lang="en-US" altLang="zh-TW" sz="14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TenSumFibonacci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 {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public 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static void main(String[] </a:t>
            </a:r>
            <a:r>
              <a:rPr kumimoji="1" lang="en-US" altLang="zh-TW" sz="14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args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) {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</a:t>
            </a:r>
            <a:r>
              <a:rPr kumimoji="1" lang="en-US" altLang="zh-TW" sz="14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int</a:t>
            </a: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a=0, b, c, </a:t>
            </a:r>
            <a:r>
              <a:rPr kumimoji="1" lang="en-US" altLang="zh-TW" sz="14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, j, k, </a:t>
            </a: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s;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for 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kumimoji="1" lang="en-US" altLang="zh-TW" sz="14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=1; </a:t>
            </a:r>
            <a:r>
              <a:rPr kumimoji="1" lang="en-US" altLang="zh-TW" sz="14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&lt;=10; </a:t>
            </a:r>
            <a:r>
              <a:rPr kumimoji="1" lang="en-US" altLang="zh-TW" sz="14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++) {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s 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= 0;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for 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(j=1; j&lt;=</a:t>
            </a:r>
            <a:r>
              <a:rPr kumimoji="1" lang="en-US" altLang="zh-TW" sz="14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i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; j++ ) </a:t>
            </a: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{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if 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((j==1)||(j==2))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a=1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else 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{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b=1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c=1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for 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(k=3; k&lt;=j; k++) {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	a=</a:t>
            </a:r>
            <a:r>
              <a:rPr kumimoji="1" lang="en-US" altLang="zh-TW" sz="14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c+b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	c=b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	b=a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	}</a:t>
            </a:r>
            <a:endParaRPr kumimoji="1" lang="en-US" altLang="zh-TW" sz="14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}</a:t>
            </a:r>
            <a:endParaRPr kumimoji="1" lang="en-US" altLang="zh-TW" sz="14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	s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+=a;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}</a:t>
            </a:r>
            <a:endParaRPr kumimoji="1" lang="en-US" altLang="zh-TW" sz="14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	</a:t>
            </a:r>
            <a:r>
              <a:rPr kumimoji="1" lang="en-US" altLang="zh-TW" sz="14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System.out.println</a:t>
            </a: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(s</a:t>
            </a:r>
            <a:r>
              <a:rPr kumimoji="1" lang="en-US" altLang="zh-TW" sz="14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);</a:t>
            </a: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	}</a:t>
            </a:r>
            <a:endParaRPr kumimoji="1" lang="en-US" altLang="zh-TW" sz="14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}</a:t>
            </a:r>
            <a:endParaRPr kumimoji="1" lang="en-US" altLang="zh-TW" sz="14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defTabSz="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None/>
            </a:pPr>
            <a:r>
              <a:rPr kumimoji="1" lang="en-US" altLang="zh-TW" sz="14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}</a:t>
            </a:r>
            <a:endParaRPr kumimoji="1" lang="en-US" altLang="zh-TW" sz="14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 bwMode="auto">
          <a:xfrm>
            <a:off x="725328" y="1573566"/>
            <a:ext cx="0" cy="4591738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 bwMode="auto">
          <a:xfrm>
            <a:off x="1089738" y="2052222"/>
            <a:ext cx="0" cy="3879806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 bwMode="auto">
          <a:xfrm>
            <a:off x="1429526" y="2492896"/>
            <a:ext cx="0" cy="2960476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 bwMode="auto">
          <a:xfrm>
            <a:off x="1780940" y="2628764"/>
            <a:ext cx="0" cy="2960476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 bwMode="auto">
          <a:xfrm>
            <a:off x="2166858" y="3267732"/>
            <a:ext cx="0" cy="1661332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 bwMode="auto">
          <a:xfrm>
            <a:off x="2518272" y="3267732"/>
            <a:ext cx="0" cy="1601324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 bwMode="auto">
          <a:xfrm>
            <a:off x="2881312" y="3973134"/>
            <a:ext cx="0" cy="714028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 bwMode="auto">
          <a:xfrm>
            <a:off x="3258604" y="3981760"/>
            <a:ext cx="0" cy="714028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1980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7055296" cy="533400"/>
          </a:xfrm>
        </p:spPr>
        <p:txBody>
          <a:bodyPr/>
          <a:lstStyle/>
          <a:p>
            <a:r>
              <a:rPr lang="en-US" altLang="zh-HK" dirty="0" smtClean="0"/>
              <a:t>Meaningful identifiers names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Java identifiers</a:t>
            </a:r>
          </a:p>
          <a:p>
            <a:pPr lvl="1"/>
            <a:r>
              <a:rPr lang="en-US" altLang="zh-HK" dirty="0"/>
              <a:t>constant, variable, class, method</a:t>
            </a:r>
          </a:p>
          <a:p>
            <a:r>
              <a:rPr lang="en-US" altLang="zh-HK" dirty="0"/>
              <a:t>Meaningless identifier names reduce the program readability</a:t>
            </a:r>
          </a:p>
          <a:p>
            <a:r>
              <a:rPr lang="en-US" altLang="zh-HK" dirty="0"/>
              <a:t>A good identifier name gives the reader a strong hint as to the identifier's purpose  within the program</a:t>
            </a:r>
          </a:p>
          <a:p>
            <a:r>
              <a:rPr lang="en-US" altLang="zh-HK" dirty="0"/>
              <a:t>Modern programming language, e.g. Java, permit identifier names to be quite </a:t>
            </a:r>
            <a:r>
              <a:rPr lang="en-US" altLang="zh-HK" dirty="0" smtClean="0"/>
              <a:t>lengthy</a:t>
            </a:r>
            <a:endParaRPr lang="en-US" altLang="zh-HK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488509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resentation on brainstorming">
  <a:themeElements>
    <a:clrScheme name="smlau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006600"/>
          </a:solidFill>
          <a:headEnd type="none" w="med" len="med"/>
          <a:tailEnd type="stealth" w="lg" len="lg"/>
        </a:ln>
      </a:spPr>
      <a:bodyPr rtlCol="0" anchor="ctr"/>
      <a:lstStyle>
        <a:defPPr algn="ctr">
          <a:defRPr/>
        </a:defPPr>
      </a:lstStyle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spDef>
    <a:lnDef>
      <a:spPr bwMode="auto">
        <a:ln>
          <a:solidFill>
            <a:srgbClr val="006600"/>
          </a:solidFill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6932</TotalTime>
  <Words>1068</Words>
  <Application>Microsoft Office PowerPoint</Application>
  <PresentationFormat>如螢幕大小 (4:3)</PresentationFormat>
  <Paragraphs>202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Presentation on brainstorming</vt:lpstr>
      <vt:lpstr>3.4 Program Style &amp; Documentation</vt:lpstr>
      <vt:lpstr>Readability of Programs</vt:lpstr>
      <vt:lpstr>Programming Style</vt:lpstr>
      <vt:lpstr>Example – Poor style</vt:lpstr>
      <vt:lpstr>PowerPoint 簡報</vt:lpstr>
      <vt:lpstr>Style Principle</vt:lpstr>
      <vt:lpstr>Indentation</vt:lpstr>
      <vt:lpstr>Avoid excessive indentation</vt:lpstr>
      <vt:lpstr>Meaningful identifiers names</vt:lpstr>
      <vt:lpstr>Principles applied to naming</vt:lpstr>
      <vt:lpstr>PowerPoint 簡報</vt:lpstr>
      <vt:lpstr>Internal Documentation</vt:lpstr>
      <vt:lpstr>Internal Documentation</vt:lpstr>
      <vt:lpstr>Example</vt:lpstr>
      <vt:lpstr>External documentation</vt:lpstr>
      <vt:lpstr>External documentation</vt:lpstr>
      <vt:lpstr>Adding external documentation</vt:lpstr>
      <vt:lpstr>Example – External Documentation</vt:lpstr>
      <vt:lpstr>Developing Good Prog Style</vt:lpstr>
      <vt:lpstr>Developing Good Prog Style</vt:lpstr>
      <vt:lpstr>Example – Modularized Program</vt:lpstr>
      <vt:lpstr>Summary of Good Prog Style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453</cp:revision>
  <cp:lastPrinted>1601-01-01T00:00:00Z</cp:lastPrinted>
  <dcterms:created xsi:type="dcterms:W3CDTF">2011-07-30T12:14:45Z</dcterms:created>
  <dcterms:modified xsi:type="dcterms:W3CDTF">2014-10-30T10:09:25Z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