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9" r:id="rId2"/>
    <p:sldId id="373" r:id="rId3"/>
    <p:sldId id="374" r:id="rId4"/>
    <p:sldId id="375" r:id="rId5"/>
    <p:sldId id="376" r:id="rId6"/>
    <p:sldId id="381" r:id="rId7"/>
    <p:sldId id="383" r:id="rId8"/>
    <p:sldId id="377" r:id="rId9"/>
    <p:sldId id="386" r:id="rId10"/>
    <p:sldId id="379" r:id="rId11"/>
    <p:sldId id="380" r:id="rId12"/>
    <p:sldId id="382" r:id="rId13"/>
    <p:sldId id="384" r:id="rId14"/>
    <p:sldId id="270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99FF99"/>
    <a:srgbClr val="006600"/>
    <a:srgbClr val="FF3300"/>
    <a:srgbClr val="CCFF99"/>
    <a:srgbClr val="33CCFF"/>
    <a:srgbClr val="66FFFF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23372" autoAdjust="0"/>
    <p:restoredTop sz="94718" autoAdjust="0"/>
  </p:normalViewPr>
  <p:slideViewPr>
    <p:cSldViewPr>
      <p:cViewPr varScale="1">
        <p:scale>
          <a:sx n="90" d="100"/>
          <a:sy n="90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058"/>
    </p:cViewPr>
  </p:sorterViewPr>
  <p:notesViewPr>
    <p:cSldViewPr>
      <p:cViewPr varScale="1">
        <p:scale>
          <a:sx n="77" d="100"/>
          <a:sy n="77" d="100"/>
        </p:scale>
        <p:origin x="-2070" y="-96"/>
      </p:cViewPr>
      <p:guideLst>
        <p:guide orient="horz" pos="2924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39D6FB95-8BF6-42F9-9C36-FE9202468C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115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81025FE0-5053-40FF-B8DB-7B53C492A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908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>
              <a:lnSpc>
                <a:spcPct val="100000"/>
              </a:lnSpc>
              <a:defRPr sz="3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60000" dist="29997" dir="5400000" sy="-100000" algn="bl" rotWithShape="0"/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ln w="12700"/>
        </p:spPr>
        <p:txBody>
          <a:bodyPr lIns="91440" tIns="0" rIns="91440" bIns="0" anchor="ctr"/>
          <a:lstStyle>
            <a:lvl1pPr marL="0" indent="0" algn="r">
              <a:spcBef>
                <a:spcPct val="0"/>
              </a:spcBef>
              <a:buClrTx/>
              <a:buFontTx/>
              <a:buNone/>
              <a:defRPr sz="2000"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3102" name="Rectangle 30"/>
          <p:cNvSpPr>
            <a:spLocks noGrp="1" noChangeArrowheads="1"/>
          </p:cNvSpPr>
          <p:nvPr>
            <p:ph type="ftr" sz="quarter" idx="3"/>
          </p:nvPr>
        </p:nvSpPr>
        <p:spPr>
          <a:xfrm>
            <a:off x="971600" y="6248400"/>
            <a:ext cx="649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3103" name="Rectangle 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2C97731-158F-49E0-A5ED-003ECE74E43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246E-3960-49AD-9113-664C8DBFD5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3E76B-03B1-410B-A5F5-0EEDAB0B08E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scene3d>
            <a:camera prst="orthographicFront"/>
            <a:lightRig rig="threePt" dir="t"/>
          </a:scene3d>
          <a:sp3d prstMaterial="metal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32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752600"/>
            <a:ext cx="6912768" cy="4340696"/>
          </a:xfrm>
        </p:spPr>
        <p:txBody>
          <a:bodyPr/>
          <a:lstStyle>
            <a:lvl1pPr>
              <a:spcBef>
                <a:spcPts val="1200"/>
              </a:spcBef>
              <a:buSzPct val="140000"/>
              <a:buFontTx/>
              <a:buBlip>
                <a:blip r:embed="rId2"/>
              </a:buBlip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1200"/>
              </a:spcBef>
              <a:defRPr sz="20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1200"/>
              </a:spcBef>
              <a:defRPr sz="18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600"/>
              </a:spcBef>
              <a:defRPr sz="16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600"/>
              </a:spcBef>
              <a:defRPr sz="14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324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E71CC-1411-4F60-B2D9-00EA26C20D7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EA109-1BFF-4C89-8FFF-CFCDD02F23B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99836-16A1-45E9-B469-8D88B11D36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5C13-7FEC-4D46-853B-2FB2A530124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B046-BF8A-44EB-B17F-3328D77831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899592" y="6248400"/>
            <a:ext cx="6568008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(C) VTC, Prepared by sm-lau@vtc.edu.hk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94EC-11C1-42CB-9295-13A06D7731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2E0E3-4501-478B-A145-40FAF8E9F9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9932B-6A8C-4BA8-B3B4-DCA8FF70D45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新細明體" charset="-120"/>
              </a:defRPr>
            </a:lvl1pPr>
          </a:lstStyle>
          <a:p>
            <a:fld id="{9762AC32-42AE-4F9F-872D-376377B5BBB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3.5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Recursion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352800"/>
            <a:ext cx="6877000" cy="122832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ITP3914 – Programming</a:t>
            </a:r>
          </a:p>
          <a:p>
            <a:r>
              <a:rPr lang="en-US" altLang="zh-TW" dirty="0" smtClean="0">
                <a:ea typeface="新細明體" charset="-120"/>
              </a:rPr>
              <a:t>Part 3 – Basic Program Structures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97731-158F-49E0-A5ED-003ECE74E439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Fibonacci series: </a:t>
            </a:r>
          </a:p>
          <a:p>
            <a:pPr lvl="1"/>
            <a:r>
              <a:rPr lang="en-US" dirty="0" smtClean="0"/>
              <a:t>0, 1, 1, 2, 3, 5, 8, 13, 21, …</a:t>
            </a:r>
          </a:p>
          <a:p>
            <a:pPr lvl="1"/>
            <a:r>
              <a:rPr lang="en-US" dirty="0" smtClean="0"/>
              <a:t>begins with 0 and 1 and has the property that each subsequent Fibonacci number is the sum of the previous two Fibonacci numbers. </a:t>
            </a:r>
          </a:p>
          <a:p>
            <a:pPr lvl="1"/>
            <a:r>
              <a:rPr lang="en-US" dirty="0" smtClean="0"/>
              <a:t>The Fibonacci series may be defined recursively as:</a:t>
            </a:r>
          </a:p>
          <a:p>
            <a:pPr lvl="2"/>
            <a:r>
              <a:rPr lang="en-US" dirty="0" err="1" smtClean="0"/>
              <a:t>fibonacci</a:t>
            </a:r>
            <a:r>
              <a:rPr lang="en-US" dirty="0" smtClean="0"/>
              <a:t>(0) = 0</a:t>
            </a:r>
          </a:p>
          <a:p>
            <a:pPr lvl="2"/>
            <a:r>
              <a:rPr lang="en-US" dirty="0" err="1" smtClean="0"/>
              <a:t>fibonacci</a:t>
            </a:r>
            <a:r>
              <a:rPr lang="en-US" dirty="0" smtClean="0"/>
              <a:t>(1) = 1</a:t>
            </a:r>
          </a:p>
          <a:p>
            <a:pPr lvl="2"/>
            <a:r>
              <a:rPr lang="en-US" dirty="0" err="1" smtClean="0"/>
              <a:t>fibonacci</a:t>
            </a:r>
            <a:r>
              <a:rPr lang="en-US" dirty="0" smtClean="0"/>
              <a:t>(n) = </a:t>
            </a:r>
            <a:r>
              <a:rPr lang="en-US" dirty="0" err="1" smtClean="0"/>
              <a:t>fibonacci</a:t>
            </a:r>
            <a:r>
              <a:rPr lang="en-US" dirty="0" smtClean="0"/>
              <a:t>(n-1) + </a:t>
            </a:r>
            <a:r>
              <a:rPr lang="en-US" dirty="0" err="1" smtClean="0"/>
              <a:t>fibonacci</a:t>
            </a:r>
            <a:r>
              <a:rPr lang="en-US" dirty="0" smtClean="0"/>
              <a:t>(n-2)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805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2193002" y="3733800"/>
            <a:ext cx="473998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2286000" y="1916832"/>
            <a:ext cx="381000" cy="52156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652938" y="15240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f(6)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890938" y="24384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f(5)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2414938" y="24384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f(4)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1371600" y="1981200"/>
            <a:ext cx="304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828800" y="2438400"/>
            <a:ext cx="364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+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652938" y="33528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f(3)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76938" y="33528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f(2)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2133600" y="2895600"/>
            <a:ext cx="304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590800" y="3352800"/>
            <a:ext cx="364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+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3061268" y="2895600"/>
            <a:ext cx="367731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914400" y="42672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f(2)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414938" y="42672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f(1)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1371600" y="3810000"/>
            <a:ext cx="304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1828800" y="4267200"/>
            <a:ext cx="364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+</a:t>
            </a: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152400" y="51816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f(1)</a:t>
            </a: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1676400" y="5181600"/>
            <a:ext cx="646331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f(0)</a:t>
            </a:r>
          </a:p>
        </p:txBody>
      </p:sp>
      <p:sp>
        <p:nvSpPr>
          <p:cNvPr id="48" name="Line 52"/>
          <p:cNvSpPr>
            <a:spLocks noChangeShapeType="1"/>
          </p:cNvSpPr>
          <p:nvPr/>
        </p:nvSpPr>
        <p:spPr bwMode="auto">
          <a:xfrm flipH="1">
            <a:off x="609600" y="4724400"/>
            <a:ext cx="304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066800" y="5181600"/>
            <a:ext cx="364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+</a:t>
            </a: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>
            <a:off x="1600200" y="4724400"/>
            <a:ext cx="3048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2651125" y="4605338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...</a:t>
            </a:r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3429000" y="3733800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...</a:t>
            </a: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914400" y="2743200"/>
            <a:ext cx="439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>
                <a:solidFill>
                  <a:schemeClr val="bg2"/>
                </a:solidFill>
                <a:ea typeface="新細明體" pitchFamily="18" charset="-120"/>
              </a:rPr>
              <a:t>...</a:t>
            </a:r>
          </a:p>
        </p:txBody>
      </p:sp>
      <p:sp>
        <p:nvSpPr>
          <p:cNvPr id="54" name="文字方塊 5"/>
          <p:cNvSpPr txBox="1"/>
          <p:nvPr/>
        </p:nvSpPr>
        <p:spPr>
          <a:xfrm>
            <a:off x="4120593" y="1840974"/>
            <a:ext cx="4824536" cy="378565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33363"/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public 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class Fibonacci {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public static void main(String 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[ ] </a:t>
            </a:r>
            <a:r>
              <a:rPr lang="en-US" altLang="zh-TW" sz="1600" dirty="0" err="1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args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) {</a:t>
            </a:r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long 	f;</a:t>
            </a:r>
          </a:p>
          <a:p>
            <a:pPr defTabSz="233363"/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f = 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fibonacci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(6);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System.out.println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("Fibonacci(6) = " + f);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}</a:t>
            </a:r>
          </a:p>
          <a:p>
            <a:pPr defTabSz="233363"/>
            <a:endParaRPr lang="en-US" altLang="zh-TW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public static long</a:t>
            </a:r>
            <a:r>
              <a:rPr lang="en-US" altLang="zh-TW" sz="1600" b="1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600" b="1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fibonacci</a:t>
            </a:r>
            <a:r>
              <a:rPr lang="en-US" altLang="zh-TW" sz="1600" b="1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</a:t>
            </a:r>
            <a:r>
              <a:rPr lang="en-US" altLang="zh-TW" sz="1600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n</a:t>
            </a:r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) 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{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if (n==0 || n==1)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	return n;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else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		return </a:t>
            </a:r>
            <a:r>
              <a:rPr lang="en-US" altLang="zh-TW" sz="1600" b="1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fibonacci</a:t>
            </a:r>
            <a:r>
              <a:rPr lang="en-US" altLang="zh-TW" sz="1600" b="1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(n-1)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+ </a:t>
            </a:r>
            <a:r>
              <a:rPr lang="en-US" altLang="zh-TW" sz="1600" b="1" dirty="0" err="1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fibonacci</a:t>
            </a:r>
            <a:r>
              <a:rPr lang="en-US" altLang="zh-TW" sz="1600" b="1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(n-2)</a:t>
            </a:r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 ;</a:t>
            </a:r>
          </a:p>
          <a:p>
            <a:pPr defTabSz="233363"/>
            <a:r>
              <a:rPr lang="en-US" altLang="zh-TW" sz="1600" dirty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	}</a:t>
            </a:r>
          </a:p>
          <a:p>
            <a:pPr defTabSz="233363"/>
            <a:r>
              <a:rPr lang="en-US" altLang="zh-TW" sz="1600" dirty="0" smtClean="0">
                <a:solidFill>
                  <a:schemeClr val="bg2"/>
                </a:solidFill>
                <a:latin typeface="Tahoma" pitchFamily="34" charset="0"/>
                <a:ea typeface="新細明體" pitchFamily="18" charset="-120"/>
              </a:rPr>
              <a:t>}</a:t>
            </a:r>
            <a:endParaRPr lang="zh-TW" altLang="en-US" sz="1600" dirty="0">
              <a:solidFill>
                <a:schemeClr val="bg2"/>
              </a:solidFill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3694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4581128"/>
            <a:ext cx="6912768" cy="1512168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</a:t>
            </a:r>
            <a:r>
              <a:rPr lang="en-US" sz="2000" dirty="0" smtClean="0"/>
              <a:t>: Move the n discs in rod A to rod B.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r>
              <a:rPr lang="en-US" sz="2000" dirty="0" smtClean="0"/>
              <a:t>: A larger disc must not be on top of a smaller disc.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</a:t>
            </a:r>
            <a:r>
              <a:rPr lang="en-US" sz="2000" dirty="0" smtClean="0"/>
              <a:t>: A buffer rod is provided for temporary storage.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12</a:t>
            </a:fld>
            <a:endParaRPr lang="en-US" altLang="zh-TW"/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1042813" y="2133600"/>
            <a:ext cx="1944688" cy="1655763"/>
            <a:chOff x="884" y="2387"/>
            <a:chExt cx="1225" cy="1043"/>
          </a:xfrm>
        </p:grpSpPr>
        <p:sp>
          <p:nvSpPr>
            <p:cNvPr id="22" name="AutoShape 5" descr="Brown marble"/>
            <p:cNvSpPr>
              <a:spLocks noChangeArrowheads="1"/>
            </p:cNvSpPr>
            <p:nvPr/>
          </p:nvSpPr>
          <p:spPr bwMode="auto">
            <a:xfrm>
              <a:off x="884" y="3249"/>
              <a:ext cx="1225" cy="18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AutoShape 6" descr="Brown marble"/>
            <p:cNvSpPr>
              <a:spLocks noChangeArrowheads="1"/>
            </p:cNvSpPr>
            <p:nvPr/>
          </p:nvSpPr>
          <p:spPr bwMode="auto">
            <a:xfrm>
              <a:off x="1429" y="2387"/>
              <a:ext cx="136" cy="86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3492326" y="2133600"/>
            <a:ext cx="1944687" cy="1655763"/>
            <a:chOff x="884" y="2387"/>
            <a:chExt cx="1225" cy="1043"/>
          </a:xfrm>
        </p:grpSpPr>
        <p:sp>
          <p:nvSpPr>
            <p:cNvPr id="25" name="AutoShape 9" descr="Brown marble"/>
            <p:cNvSpPr>
              <a:spLocks noChangeArrowheads="1"/>
            </p:cNvSpPr>
            <p:nvPr/>
          </p:nvSpPr>
          <p:spPr bwMode="auto">
            <a:xfrm>
              <a:off x="884" y="3249"/>
              <a:ext cx="1225" cy="18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AutoShape 10" descr="Brown marble"/>
            <p:cNvSpPr>
              <a:spLocks noChangeArrowheads="1"/>
            </p:cNvSpPr>
            <p:nvPr/>
          </p:nvSpPr>
          <p:spPr bwMode="auto">
            <a:xfrm>
              <a:off x="1429" y="2387"/>
              <a:ext cx="136" cy="86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6011688" y="2133600"/>
            <a:ext cx="1944688" cy="1655763"/>
            <a:chOff x="884" y="2387"/>
            <a:chExt cx="1225" cy="1043"/>
          </a:xfrm>
        </p:grpSpPr>
        <p:sp>
          <p:nvSpPr>
            <p:cNvPr id="28" name="AutoShape 12" descr="Brown marble"/>
            <p:cNvSpPr>
              <a:spLocks noChangeArrowheads="1"/>
            </p:cNvSpPr>
            <p:nvPr/>
          </p:nvSpPr>
          <p:spPr bwMode="auto">
            <a:xfrm>
              <a:off x="884" y="3249"/>
              <a:ext cx="1225" cy="181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AutoShape 13" descr="Brown marble"/>
            <p:cNvSpPr>
              <a:spLocks noChangeArrowheads="1"/>
            </p:cNvSpPr>
            <p:nvPr/>
          </p:nvSpPr>
          <p:spPr bwMode="auto">
            <a:xfrm>
              <a:off x="1429" y="2387"/>
              <a:ext cx="136" cy="86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1042813" y="3141663"/>
            <a:ext cx="1871663" cy="144462"/>
          </a:xfrm>
          <a:prstGeom prst="ellipse">
            <a:avLst/>
          </a:prstGeom>
          <a:solidFill>
            <a:srgbClr val="C0C0C0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1258713" y="2781300"/>
            <a:ext cx="1439863" cy="144463"/>
          </a:xfrm>
          <a:prstGeom prst="ellipse">
            <a:avLst/>
          </a:prstGeom>
          <a:solidFill>
            <a:srgbClr val="C0C0C0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Oval 16"/>
          <p:cNvSpPr>
            <a:spLocks noChangeArrowheads="1"/>
          </p:cNvSpPr>
          <p:nvPr/>
        </p:nvSpPr>
        <p:spPr bwMode="auto">
          <a:xfrm>
            <a:off x="1620663" y="2420938"/>
            <a:ext cx="792163" cy="144462"/>
          </a:xfrm>
          <a:prstGeom prst="ellipse">
            <a:avLst/>
          </a:prstGeom>
          <a:solidFill>
            <a:srgbClr val="C0C0C0"/>
          </a:solidFill>
          <a:ln w="25400">
            <a:solidFill>
              <a:srgbClr val="33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1500013" y="3836988"/>
            <a:ext cx="10236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Rod A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995563" y="3836988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Rod B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516513" y="3836988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4593892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57" y="3570593"/>
            <a:ext cx="750063" cy="88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Exercise</a:t>
            </a:r>
            <a:endParaRPr lang="zh-HK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13</a:t>
            </a:fld>
            <a:endParaRPr lang="en-US" altLang="zh-TW"/>
          </a:p>
        </p:txBody>
      </p:sp>
      <p:pic>
        <p:nvPicPr>
          <p:cNvPr id="6" name="圖片 15" descr="k23878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5" y="2814323"/>
            <a:ext cx="1172423" cy="1444288"/>
          </a:xfrm>
          <a:prstGeom prst="rect">
            <a:avLst/>
          </a:prstGeom>
        </p:spPr>
      </p:pic>
      <p:sp>
        <p:nvSpPr>
          <p:cNvPr id="8" name="圓角矩形 17"/>
          <p:cNvSpPr/>
          <p:nvPr/>
        </p:nvSpPr>
        <p:spPr>
          <a:xfrm>
            <a:off x="3131840" y="4213446"/>
            <a:ext cx="4392488" cy="943746"/>
          </a:xfrm>
          <a:prstGeom prst="round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HK" sz="2000" dirty="0">
                <a:solidFill>
                  <a:schemeClr val="bg2"/>
                </a:solidFill>
              </a:rPr>
              <a:t>Can you </a:t>
            </a:r>
            <a:r>
              <a:rPr lang="en-US" altLang="zh-HK" sz="2000" dirty="0" smtClean="0">
                <a:solidFill>
                  <a:schemeClr val="bg2"/>
                </a:solidFill>
              </a:rPr>
              <a:t>suggest a recursive solution to the Tower of Hanoi?</a:t>
            </a:r>
            <a:endParaRPr lang="zh-HK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19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k23835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933056"/>
            <a:ext cx="1282700" cy="2159000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660232" y="3284984"/>
            <a:ext cx="1584176" cy="2808312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8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800" b="1" dirty="0" smtClean="0">
                  <a:solidFill>
                    <a:schemeClr val="bg2"/>
                  </a:solidFill>
                </a:rPr>
                <a:t>END.</a:t>
              </a:r>
              <a:endParaRPr lang="zh-TW" altLang="en-US" sz="1800" b="1" kern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Method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running Java program has a private stack called </a:t>
            </a:r>
            <a:r>
              <a:rPr lang="en-US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method stack</a:t>
            </a:r>
            <a:r>
              <a:rPr lang="en-US" dirty="0" smtClean="0"/>
              <a:t>, which is used to keep track of local variables and other important information on methods. </a:t>
            </a:r>
          </a:p>
          <a:p>
            <a:r>
              <a:rPr lang="en-US" dirty="0" smtClean="0"/>
              <a:t>Each time a method is called, 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is pushed on to the stack. </a:t>
            </a:r>
          </a:p>
          <a:p>
            <a:r>
              <a:rPr lang="en-US" dirty="0" smtClean="0"/>
              <a:t>A frame keeps:</a:t>
            </a:r>
          </a:p>
          <a:p>
            <a:pPr lvl="1"/>
            <a:r>
              <a:rPr lang="en-US" dirty="0" smtClean="0"/>
              <a:t>Method parameters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Return point (RP) when the method completes.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5880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1331640" y="2204864"/>
            <a:ext cx="1440160" cy="3744416"/>
          </a:xfrm>
          <a:prstGeom prst="rect">
            <a:avLst/>
          </a:prstGeom>
          <a:ln w="2540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文字方塊 34"/>
          <p:cNvSpPr txBox="1"/>
          <p:nvPr/>
        </p:nvSpPr>
        <p:spPr>
          <a:xfrm>
            <a:off x="3743908" y="1014804"/>
            <a:ext cx="4154368" cy="5355312"/>
          </a:xfrm>
          <a:prstGeom prst="rect">
            <a:avLst/>
          </a:prstGeom>
          <a:solidFill>
            <a:srgbClr val="CCFF99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404813"/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public 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class Test {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static void main(String 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[ ] </a:t>
            </a:r>
            <a:r>
              <a:rPr lang="en-US" altLang="zh-HK" sz="1800" dirty="0" err="1" smtClean="0">
                <a:solidFill>
                  <a:schemeClr val="bg2"/>
                </a:solidFill>
                <a:latin typeface="Arial Narrow" pitchFamily="34" charset="0"/>
              </a:rPr>
              <a:t>args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=5;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...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cool(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);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...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404813"/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void cool(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j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  k=7;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...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fool(k);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...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404813"/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public void fool(</a:t>
            </a:r>
            <a:r>
              <a:rPr lang="en-US" altLang="zh-HK" sz="1800" dirty="0" err="1">
                <a:solidFill>
                  <a:schemeClr val="bg2"/>
                </a:solidFill>
                <a:latin typeface="Arial Narrow" pitchFamily="34" charset="0"/>
              </a:rPr>
              <a:t>int</a:t>
            </a:r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 m</a:t>
            </a:r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) {</a:t>
            </a:r>
            <a:endParaRPr lang="en-US" altLang="zh-HK" sz="1800" dirty="0">
              <a:solidFill>
                <a:schemeClr val="bg2"/>
              </a:solidFill>
              <a:latin typeface="Arial Narrow" pitchFamily="34" charset="0"/>
            </a:endParaRP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	...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	}</a:t>
            </a:r>
          </a:p>
          <a:p>
            <a:pPr defTabSz="404813"/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7" name="矩形 1"/>
          <p:cNvSpPr/>
          <p:nvPr/>
        </p:nvSpPr>
        <p:spPr bwMode="auto">
          <a:xfrm>
            <a:off x="4175956" y="1340768"/>
            <a:ext cx="3384376" cy="1728192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9" name="矩形 43"/>
          <p:cNvSpPr/>
          <p:nvPr/>
        </p:nvSpPr>
        <p:spPr bwMode="auto">
          <a:xfrm>
            <a:off x="4175955" y="3262680"/>
            <a:ext cx="3384378" cy="1750495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0" name="矩形 44"/>
          <p:cNvSpPr/>
          <p:nvPr/>
        </p:nvSpPr>
        <p:spPr bwMode="auto">
          <a:xfrm>
            <a:off x="4175957" y="5194486"/>
            <a:ext cx="3384376" cy="898809"/>
          </a:xfrm>
          <a:prstGeom prst="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92600" y="5157192"/>
            <a:ext cx="1296144" cy="72008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main():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RP = </a:t>
            </a:r>
            <a:r>
              <a:rPr lang="en-US" sz="1400" b="1" dirty="0" smtClean="0">
                <a:solidFill>
                  <a:schemeClr val="bg2"/>
                </a:solidFill>
              </a:rPr>
              <a:t>n/a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b="1" dirty="0" err="1" smtClean="0">
                <a:solidFill>
                  <a:schemeClr val="bg2"/>
                </a:solidFill>
              </a:rPr>
              <a:t>i</a:t>
            </a:r>
            <a:r>
              <a:rPr lang="en-US" sz="1400" b="1" dirty="0" smtClean="0">
                <a:solidFill>
                  <a:schemeClr val="bg2"/>
                </a:solidFill>
              </a:rPr>
              <a:t> = 5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0" name="向右箭號 59"/>
          <p:cNvSpPr/>
          <p:nvPr/>
        </p:nvSpPr>
        <p:spPr bwMode="auto">
          <a:xfrm rot="5400000">
            <a:off x="5356123" y="1234439"/>
            <a:ext cx="827367" cy="418138"/>
          </a:xfrm>
          <a:prstGeom prst="rightArrow">
            <a:avLst/>
          </a:prstGeom>
          <a:solidFill>
            <a:schemeClr val="bg2">
              <a:lumMod val="50000"/>
              <a:lumOff val="50000"/>
              <a:alpha val="6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5238205" y="2306782"/>
            <a:ext cx="629939" cy="966354"/>
          </a:xfrm>
          <a:custGeom>
            <a:avLst/>
            <a:gdLst>
              <a:gd name="connsiteX0" fmla="*/ 0 w 714660"/>
              <a:gd name="connsiteY0" fmla="*/ 0 h 966354"/>
              <a:gd name="connsiteX1" fmla="*/ 633846 w 714660"/>
              <a:gd name="connsiteY1" fmla="*/ 249382 h 966354"/>
              <a:gd name="connsiteX2" fmla="*/ 685800 w 714660"/>
              <a:gd name="connsiteY2" fmla="*/ 966354 h 9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660" h="966354">
                <a:moveTo>
                  <a:pt x="0" y="0"/>
                </a:moveTo>
                <a:cubicBezTo>
                  <a:pt x="259773" y="44161"/>
                  <a:pt x="519546" y="88323"/>
                  <a:pt x="633846" y="249382"/>
                </a:cubicBezTo>
                <a:cubicBezTo>
                  <a:pt x="748146" y="410441"/>
                  <a:pt x="716973" y="688397"/>
                  <a:pt x="685800" y="966354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1403648" y="4077072"/>
            <a:ext cx="1296144" cy="1008112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cool():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RP = </a:t>
            </a:r>
            <a:r>
              <a:rPr lang="en-US" sz="1400" b="1" dirty="0" smtClean="0">
                <a:solidFill>
                  <a:schemeClr val="bg2"/>
                </a:solidFill>
              </a:rPr>
              <a:t>1200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b="1" dirty="0">
                <a:solidFill>
                  <a:schemeClr val="bg2"/>
                </a:solidFill>
              </a:rPr>
              <a:t>j</a:t>
            </a:r>
            <a:r>
              <a:rPr lang="en-US" sz="1400" b="1" dirty="0" smtClean="0">
                <a:solidFill>
                  <a:schemeClr val="bg2"/>
                </a:solidFill>
              </a:rPr>
              <a:t> = 5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k = 7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261495" y="4247065"/>
            <a:ext cx="629939" cy="966354"/>
          </a:xfrm>
          <a:custGeom>
            <a:avLst/>
            <a:gdLst>
              <a:gd name="connsiteX0" fmla="*/ 0 w 714660"/>
              <a:gd name="connsiteY0" fmla="*/ 0 h 966354"/>
              <a:gd name="connsiteX1" fmla="*/ 633846 w 714660"/>
              <a:gd name="connsiteY1" fmla="*/ 249382 h 966354"/>
              <a:gd name="connsiteX2" fmla="*/ 685800 w 714660"/>
              <a:gd name="connsiteY2" fmla="*/ 966354 h 966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660" h="966354">
                <a:moveTo>
                  <a:pt x="0" y="0"/>
                </a:moveTo>
                <a:cubicBezTo>
                  <a:pt x="259773" y="44161"/>
                  <a:pt x="519546" y="88323"/>
                  <a:pt x="633846" y="249382"/>
                </a:cubicBezTo>
                <a:cubicBezTo>
                  <a:pt x="748146" y="410441"/>
                  <a:pt x="716973" y="688397"/>
                  <a:pt x="685800" y="966354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1403647" y="3149999"/>
            <a:ext cx="1296144" cy="855065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fool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RP = 2300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b="1" dirty="0" smtClean="0">
                <a:solidFill>
                  <a:schemeClr val="bg2"/>
                </a:solidFill>
              </a:rPr>
              <a:t>m = 7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419872" y="4247065"/>
            <a:ext cx="1188131" cy="307777"/>
            <a:chOff x="4319973" y="4247065"/>
            <a:chExt cx="1188131" cy="307777"/>
          </a:xfrm>
        </p:grpSpPr>
        <p:sp>
          <p:nvSpPr>
            <p:cNvPr id="27" name="TextBox 26"/>
            <p:cNvSpPr txBox="1"/>
            <p:nvPr/>
          </p:nvSpPr>
          <p:spPr>
            <a:xfrm>
              <a:off x="4319973" y="4247065"/>
              <a:ext cx="648072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 Narrow" pitchFamily="34" charset="0"/>
                </a:rPr>
                <a:t>2300</a:t>
              </a: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 bwMode="auto">
            <a:xfrm flipV="1">
              <a:off x="4968045" y="4400953"/>
              <a:ext cx="540059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19872" y="2306215"/>
            <a:ext cx="1188130" cy="307777"/>
            <a:chOff x="4319973" y="2306215"/>
            <a:chExt cx="1188130" cy="307777"/>
          </a:xfrm>
        </p:grpSpPr>
        <p:sp>
          <p:nvSpPr>
            <p:cNvPr id="26" name="TextBox 25"/>
            <p:cNvSpPr txBox="1"/>
            <p:nvPr/>
          </p:nvSpPr>
          <p:spPr>
            <a:xfrm>
              <a:off x="4319973" y="2306215"/>
              <a:ext cx="648072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 Narrow" pitchFamily="34" charset="0"/>
                </a:rPr>
                <a:t>1200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V="1">
              <a:off x="4968044" y="2460103"/>
              <a:ext cx="540059" cy="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 bwMode="auto">
          <a:xfrm>
            <a:off x="3545322" y="4476307"/>
            <a:ext cx="1030344" cy="1392865"/>
          </a:xfrm>
          <a:custGeom>
            <a:avLst/>
            <a:gdLst>
              <a:gd name="connsiteX0" fmla="*/ 605042 w 1030344"/>
              <a:gd name="connsiteY0" fmla="*/ 1392865 h 1392865"/>
              <a:gd name="connsiteX1" fmla="*/ 9619 w 1030344"/>
              <a:gd name="connsiteY1" fmla="*/ 850605 h 1392865"/>
              <a:gd name="connsiteX2" fmla="*/ 1030344 w 1030344"/>
              <a:gd name="connsiteY2" fmla="*/ 0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344" h="1392865">
                <a:moveTo>
                  <a:pt x="605042" y="1392865"/>
                </a:moveTo>
                <a:cubicBezTo>
                  <a:pt x="271888" y="1237807"/>
                  <a:pt x="-61265" y="1082749"/>
                  <a:pt x="9619" y="850605"/>
                </a:cubicBezTo>
                <a:cubicBezTo>
                  <a:pt x="80503" y="618461"/>
                  <a:pt x="865539" y="141767"/>
                  <a:pt x="1030344" y="0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 bwMode="auto">
          <a:xfrm>
            <a:off x="3419872" y="2613992"/>
            <a:ext cx="1030344" cy="2135865"/>
          </a:xfrm>
          <a:custGeom>
            <a:avLst/>
            <a:gdLst>
              <a:gd name="connsiteX0" fmla="*/ 605042 w 1030344"/>
              <a:gd name="connsiteY0" fmla="*/ 1392865 h 1392865"/>
              <a:gd name="connsiteX1" fmla="*/ 9619 w 1030344"/>
              <a:gd name="connsiteY1" fmla="*/ 850605 h 1392865"/>
              <a:gd name="connsiteX2" fmla="*/ 1030344 w 1030344"/>
              <a:gd name="connsiteY2" fmla="*/ 0 h 13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344" h="1392865">
                <a:moveTo>
                  <a:pt x="605042" y="1392865"/>
                </a:moveTo>
                <a:cubicBezTo>
                  <a:pt x="271888" y="1237807"/>
                  <a:pt x="-61265" y="1082749"/>
                  <a:pt x="9619" y="850605"/>
                </a:cubicBezTo>
                <a:cubicBezTo>
                  <a:pt x="80503" y="618461"/>
                  <a:pt x="865539" y="141767"/>
                  <a:pt x="1030344" y="0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1259632" y="2060848"/>
            <a:ext cx="1595224" cy="216024"/>
          </a:xfrm>
          <a:prstGeom prst="rect">
            <a:avLst/>
          </a:prstGeom>
          <a:solidFill>
            <a:schemeClr val="tx1"/>
          </a:solidFill>
          <a:ln w="38100">
            <a:noFill/>
            <a:headEnd type="none" w="med" len="med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右大括弧 7"/>
          <p:cNvSpPr/>
          <p:nvPr/>
        </p:nvSpPr>
        <p:spPr bwMode="auto">
          <a:xfrm flipH="1">
            <a:off x="1043608" y="5194486"/>
            <a:ext cx="144016" cy="700710"/>
          </a:xfrm>
          <a:prstGeom prst="rightBrace">
            <a:avLst>
              <a:gd name="adj1" fmla="val 38568"/>
              <a:gd name="adj2" fmla="val 50000"/>
            </a:avLst>
          </a:prstGeom>
          <a:ln>
            <a:solidFill>
              <a:srgbClr val="006600"/>
            </a:solidFill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55599" y="5347955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HK" sz="1600" b="1" dirty="0" smtClean="0">
                <a:solidFill>
                  <a:srgbClr val="006600"/>
                </a:solidFill>
                <a:latin typeface="Arial Narrow" pitchFamily="34" charset="0"/>
              </a:rPr>
              <a:t>Frame</a:t>
            </a:r>
            <a:endParaRPr lang="zh-HK" altLang="en-US" sz="1600" b="1" dirty="0" smtClean="0">
              <a:solidFill>
                <a:srgbClr val="006600"/>
              </a:solidFill>
              <a:latin typeface="Arial Narrow" pitchFamily="34" charset="0"/>
            </a:endParaRPr>
          </a:p>
        </p:txBody>
      </p:sp>
      <p:sp>
        <p:nvSpPr>
          <p:cNvPr id="12" name="手繪多邊形 11"/>
          <p:cNvSpPr/>
          <p:nvPr/>
        </p:nvSpPr>
        <p:spPr bwMode="auto">
          <a:xfrm>
            <a:off x="4306186" y="4455042"/>
            <a:ext cx="549716" cy="393405"/>
          </a:xfrm>
          <a:custGeom>
            <a:avLst/>
            <a:gdLst>
              <a:gd name="connsiteX0" fmla="*/ 435935 w 549716"/>
              <a:gd name="connsiteY0" fmla="*/ 0 h 393405"/>
              <a:gd name="connsiteX1" fmla="*/ 520995 w 549716"/>
              <a:gd name="connsiteY1" fmla="*/ 255181 h 393405"/>
              <a:gd name="connsiteX2" fmla="*/ 0 w 549716"/>
              <a:gd name="connsiteY2" fmla="*/ 393405 h 39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16" h="393405">
                <a:moveTo>
                  <a:pt x="435935" y="0"/>
                </a:moveTo>
                <a:cubicBezTo>
                  <a:pt x="514793" y="94806"/>
                  <a:pt x="593651" y="189613"/>
                  <a:pt x="520995" y="255181"/>
                </a:cubicBezTo>
                <a:cubicBezTo>
                  <a:pt x="448339" y="320749"/>
                  <a:pt x="224169" y="357077"/>
                  <a:pt x="0" y="393405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8" name="手繪多邊形 27"/>
          <p:cNvSpPr/>
          <p:nvPr/>
        </p:nvSpPr>
        <p:spPr bwMode="auto">
          <a:xfrm>
            <a:off x="4355976" y="2492896"/>
            <a:ext cx="549716" cy="393405"/>
          </a:xfrm>
          <a:custGeom>
            <a:avLst/>
            <a:gdLst>
              <a:gd name="connsiteX0" fmla="*/ 435935 w 549716"/>
              <a:gd name="connsiteY0" fmla="*/ 0 h 393405"/>
              <a:gd name="connsiteX1" fmla="*/ 520995 w 549716"/>
              <a:gd name="connsiteY1" fmla="*/ 255181 h 393405"/>
              <a:gd name="connsiteX2" fmla="*/ 0 w 549716"/>
              <a:gd name="connsiteY2" fmla="*/ 393405 h 39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16" h="393405">
                <a:moveTo>
                  <a:pt x="435935" y="0"/>
                </a:moveTo>
                <a:cubicBezTo>
                  <a:pt x="514793" y="94806"/>
                  <a:pt x="593651" y="189613"/>
                  <a:pt x="520995" y="255181"/>
                </a:cubicBezTo>
                <a:cubicBezTo>
                  <a:pt x="448339" y="320749"/>
                  <a:pt x="224169" y="357077"/>
                  <a:pt x="0" y="393405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312764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9" grpId="2" animBg="1"/>
      <p:bldP spid="10" grpId="0" animBg="1"/>
      <p:bldP spid="10" grpId="1" animBg="1"/>
      <p:bldP spid="17" grpId="0" animBg="1"/>
      <p:bldP spid="20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3" grpId="0" animBg="1"/>
      <p:bldP spid="33" grpId="1" animBg="1"/>
      <p:bldP spid="34" grpId="0" animBg="1"/>
      <p:bldP spid="34" grpId="1" animBg="1"/>
      <p:bldP spid="8" grpId="0" animBg="1"/>
      <p:bldP spid="11" grpId="0"/>
      <p:bldP spid="12" grpId="0" animBg="1"/>
      <p:bldP spid="12" grpId="1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7" name="圖片 15" descr="k23878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628800"/>
            <a:ext cx="1316439" cy="162169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1691680" y="3205334"/>
            <a:ext cx="5498465" cy="2095874"/>
            <a:chOff x="4143" y="685804"/>
            <a:chExt cx="1241681" cy="914406"/>
          </a:xfrm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9" name="圓角矩形 17"/>
            <p:cNvSpPr/>
            <p:nvPr/>
          </p:nvSpPr>
          <p:spPr>
            <a:xfrm>
              <a:off x="4143" y="685804"/>
              <a:ext cx="1241681" cy="914406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圓角矩形 4"/>
            <p:cNvSpPr/>
            <p:nvPr/>
          </p:nvSpPr>
          <p:spPr>
            <a:xfrm>
              <a:off x="48781" y="730442"/>
              <a:ext cx="1152405" cy="82513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TW" sz="2000" dirty="0" smtClean="0">
                  <a:solidFill>
                    <a:schemeClr val="bg2"/>
                  </a:solidFill>
                </a:rPr>
                <a:t>You should now understand why:</a:t>
              </a:r>
            </a:p>
            <a:p>
              <a:pPr marL="342900" lvl="0" indent="-342900" defTabSz="62230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altLang="zh-TW" sz="2000" dirty="0" smtClean="0">
                  <a:solidFill>
                    <a:schemeClr val="bg2"/>
                  </a:solidFill>
                </a:rPr>
                <a:t>A local variable (declared inside a method) is created when the method is being called.</a:t>
              </a:r>
            </a:p>
            <a:p>
              <a:pPr marL="342900" lvl="0" indent="-342900" defTabSz="62230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en-US" altLang="zh-TW" sz="2000" dirty="0" smtClean="0">
                  <a:solidFill>
                    <a:schemeClr val="bg2"/>
                  </a:solidFill>
                </a:rPr>
                <a:t>A local variable is destroyed when the method terminates.</a:t>
              </a:r>
              <a:endParaRPr lang="en-US" altLang="zh-TW" sz="2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035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52600"/>
            <a:ext cx="6984776" cy="4340696"/>
          </a:xfrm>
        </p:spPr>
        <p:txBody>
          <a:bodyPr/>
          <a:lstStyle/>
          <a:p>
            <a:r>
              <a:rPr lang="en-US" sz="2000" dirty="0" smtClean="0"/>
              <a:t>A recursive method </a:t>
            </a:r>
            <a:r>
              <a:rPr lang="en-US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calls </a:t>
            </a:r>
            <a:r>
              <a:rPr lang="en-US" sz="20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itself repeatedly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Recursion is a natural way to solve some problems. </a:t>
            </a:r>
          </a:p>
          <a:p>
            <a:r>
              <a:rPr lang="en-US" sz="2000" dirty="0" smtClean="0"/>
              <a:t>A recursive method divides </a:t>
            </a:r>
            <a:r>
              <a:rPr lang="en-US" sz="2000" dirty="0" smtClean="0"/>
              <a:t>a problem </a:t>
            </a:r>
            <a:r>
              <a:rPr lang="en-US" sz="2000" dirty="0" smtClean="0"/>
              <a:t>into two pieces:</a:t>
            </a:r>
          </a:p>
          <a:p>
            <a:pPr lvl="1"/>
            <a:r>
              <a:rPr lang="en-US" sz="1800" dirty="0" smtClean="0"/>
              <a:t>A simple </a:t>
            </a:r>
            <a:r>
              <a:rPr lang="en-US" sz="1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 </a:t>
            </a:r>
            <a:r>
              <a:rPr lang="en-US" sz="1800" dirty="0" smtClean="0"/>
              <a:t>that the method can solve directly. </a:t>
            </a:r>
          </a:p>
          <a:p>
            <a:pPr lvl="1"/>
            <a:r>
              <a:rPr lang="en-US" sz="1800" dirty="0" smtClean="0"/>
              <a:t>Another piece that resembles the original problem, but slightly simpler than the original problem. </a:t>
            </a:r>
          </a:p>
          <a:p>
            <a:r>
              <a:rPr lang="en-US" sz="2000" dirty="0" smtClean="0"/>
              <a:t>A recursive method normally includes a </a:t>
            </a:r>
            <a:r>
              <a:rPr 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condition </a:t>
            </a:r>
            <a:r>
              <a:rPr lang="en-US" sz="2000" dirty="0" smtClean="0"/>
              <a:t>to avoid infinitely recurring into deeper and deeper levels. </a:t>
            </a: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1310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CountDown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方塊 22"/>
          <p:cNvSpPr txBox="1"/>
          <p:nvPr/>
        </p:nvSpPr>
        <p:spPr>
          <a:xfrm>
            <a:off x="1043609" y="2837835"/>
            <a:ext cx="2808312" cy="20313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HK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Go!</a:t>
            </a:r>
            <a:endParaRPr lang="zh-HK" alt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011415" y="1916832"/>
            <a:ext cx="4392488" cy="34778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358775">
              <a:spcBef>
                <a:spcPts val="0"/>
              </a:spcBef>
              <a:defRPr sz="2000">
                <a:solidFill>
                  <a:schemeClr val="bg2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en-US" altLang="zh-TW" dirty="0"/>
              <a:t>public </a:t>
            </a:r>
            <a:r>
              <a:rPr lang="en-US" altLang="zh-TW" dirty="0"/>
              <a:t>class </a:t>
            </a:r>
            <a:r>
              <a:rPr lang="en-US" altLang="zh-TW" dirty="0" err="1"/>
              <a:t>CountDown</a:t>
            </a:r>
            <a:r>
              <a:rPr lang="en-US" altLang="zh-TW" dirty="0"/>
              <a:t> {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 bwMode="auto">
          <a:xfrm>
            <a:off x="4371455" y="2364049"/>
            <a:ext cx="3744416" cy="1088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58775">
              <a:spcBef>
                <a:spcPts val="0"/>
              </a:spcBef>
            </a:pP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public </a:t>
            </a: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static void main(String [ ] </a:t>
            </a:r>
            <a:r>
              <a:rPr kumimoji="1" lang="en-US" altLang="zh-HK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) {</a:t>
            </a:r>
          </a:p>
          <a:p>
            <a:pPr defTabSz="358775">
              <a:spcBef>
                <a:spcPts val="0"/>
              </a:spcBef>
            </a:pP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1" lang="en-US" altLang="zh-HK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countDown</a:t>
            </a: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(4);</a:t>
            </a:r>
            <a:endParaRPr kumimoji="1" lang="en-US" altLang="zh-HK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8775">
              <a:spcBef>
                <a:spcPts val="0"/>
              </a:spcBef>
            </a:pP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1" lang="en-US" altLang="zh-HK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("Go! ");</a:t>
            </a:r>
          </a:p>
          <a:p>
            <a:pPr defTabSz="358775">
              <a:spcBef>
                <a:spcPts val="0"/>
              </a:spcBef>
            </a:pP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kumimoji="1" lang="en-US" altLang="zh-HK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371455" y="3585897"/>
            <a:ext cx="3744416" cy="1449628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void 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countDown</a:t>
            </a:r>
            <a:r>
              <a:rPr lang="en-US" altLang="zh-TW" sz="1600" dirty="0">
                <a:latin typeface="Arial Unicode MS" panose="020B0604020202020204" pitchFamily="34" charset="-120"/>
              </a:rPr>
              <a:t>(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int</a:t>
            </a:r>
            <a:r>
              <a:rPr lang="en-US" altLang="zh-TW" sz="1600" dirty="0">
                <a:latin typeface="Arial Unicode MS" panose="020B0604020202020204" pitchFamily="34" charset="-120"/>
              </a:rPr>
              <a:t> n)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System.out.println</a:t>
            </a:r>
            <a:r>
              <a:rPr lang="en-US" altLang="zh-TW" sz="1600" dirty="0">
                <a:latin typeface="Arial Unicode MS" panose="020B0604020202020204" pitchFamily="34" charset="-120"/>
              </a:rPr>
              <a:t>(n);</a:t>
            </a:r>
          </a:p>
          <a:p>
            <a:pPr algn="l" defTabSz="360363">
              <a:spcBef>
                <a:spcPts val="60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if (n &gt; 1)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	</a:t>
            </a:r>
            <a:r>
              <a:rPr lang="en-US" altLang="zh-TW" sz="1600" dirty="0" err="1">
                <a:latin typeface="Arial Unicode MS" panose="020B0604020202020204" pitchFamily="34" charset="-120"/>
              </a:rPr>
              <a:t>countDown</a:t>
            </a:r>
            <a:r>
              <a:rPr lang="en-US" altLang="zh-TW" sz="1600" dirty="0">
                <a:latin typeface="Arial Unicode MS" panose="020B0604020202020204" pitchFamily="34" charset="-120"/>
              </a:rPr>
              <a:t>(n-1);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0738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 flipV="1">
            <a:off x="751675" y="1844824"/>
            <a:ext cx="1584176" cy="4428492"/>
          </a:xfrm>
          <a:prstGeom prst="rect">
            <a:avLst/>
          </a:prstGeom>
          <a:ln w="2540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71CC-1411-4F60-B2D9-00EA26C20D7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7" name="Rectangle 16"/>
          <p:cNvSpPr/>
          <p:nvPr/>
        </p:nvSpPr>
        <p:spPr bwMode="auto">
          <a:xfrm>
            <a:off x="842165" y="1916832"/>
            <a:ext cx="1403196" cy="48279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main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42165" y="2552945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 smtClean="0">
                <a:solidFill>
                  <a:schemeClr val="bg2"/>
                </a:solidFill>
              </a:rPr>
              <a:t>countDown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b="1" dirty="0" smtClean="0">
                <a:solidFill>
                  <a:schemeClr val="bg2"/>
                </a:solidFill>
              </a:rPr>
              <a:t>n </a:t>
            </a:r>
            <a:r>
              <a:rPr lang="en-US" sz="1400" b="1" dirty="0" smtClean="0">
                <a:solidFill>
                  <a:schemeClr val="bg2"/>
                </a:solidFill>
              </a:rPr>
              <a:t>= </a:t>
            </a:r>
            <a:r>
              <a:rPr lang="en-US" sz="1400" b="1" dirty="0" smtClean="0">
                <a:solidFill>
                  <a:schemeClr val="bg2"/>
                </a:solidFill>
              </a:rPr>
              <a:t>4</a:t>
            </a:r>
            <a:endParaRPr lang="en-US" sz="1400" b="1" dirty="0" smtClean="0">
              <a:solidFill>
                <a:schemeClr val="bg2"/>
              </a:solidFill>
            </a:endParaRPr>
          </a:p>
          <a:p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44062" y="3433898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 smtClean="0">
                <a:solidFill>
                  <a:schemeClr val="bg2"/>
                </a:solidFill>
              </a:rPr>
              <a:t>countDown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3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0913" y="6165304"/>
            <a:ext cx="1949495" cy="216024"/>
          </a:xfrm>
          <a:prstGeom prst="rect">
            <a:avLst/>
          </a:prstGeom>
          <a:solidFill>
            <a:schemeClr val="tx1"/>
          </a:solidFill>
          <a:ln w="38100">
            <a:noFill/>
            <a:headEnd type="none" w="med" len="med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56" y="105793"/>
            <a:ext cx="3231778" cy="260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手繪多邊形 12"/>
          <p:cNvSpPr/>
          <p:nvPr/>
        </p:nvSpPr>
        <p:spPr bwMode="auto">
          <a:xfrm>
            <a:off x="391635" y="2244423"/>
            <a:ext cx="564668" cy="443232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文字方塊 22"/>
          <p:cNvSpPr txBox="1"/>
          <p:nvPr/>
        </p:nvSpPr>
        <p:spPr>
          <a:xfrm>
            <a:off x="5220575" y="2718931"/>
            <a:ext cx="1728192" cy="4616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426" y="1463518"/>
            <a:ext cx="2484000" cy="782001"/>
          </a:xfrm>
          <a:prstGeom prst="rect">
            <a:avLst/>
          </a:prstGeom>
          <a:ln w="31750"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直線接點 18"/>
          <p:cNvCxnSpPr>
            <a:stCxn id="23" idx="3"/>
          </p:cNvCxnSpPr>
          <p:nvPr/>
        </p:nvCxnSpPr>
        <p:spPr bwMode="auto">
          <a:xfrm>
            <a:off x="2245361" y="2896480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83" y="2227142"/>
            <a:ext cx="2520280" cy="108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文字方塊 22"/>
          <p:cNvSpPr txBox="1"/>
          <p:nvPr/>
        </p:nvSpPr>
        <p:spPr>
          <a:xfrm>
            <a:off x="5220575" y="3473932"/>
            <a:ext cx="1728192" cy="6463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n-US" altLang="zh-HK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2" name="直線接點 51"/>
          <p:cNvCxnSpPr/>
          <p:nvPr/>
        </p:nvCxnSpPr>
        <p:spPr bwMode="auto">
          <a:xfrm>
            <a:off x="2245357" y="3717032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879" y="3191710"/>
            <a:ext cx="2520280" cy="108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直線接點 54"/>
          <p:cNvCxnSpPr/>
          <p:nvPr/>
        </p:nvCxnSpPr>
        <p:spPr bwMode="auto">
          <a:xfrm>
            <a:off x="2047819" y="4653136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24"/>
          <p:cNvSpPr/>
          <p:nvPr/>
        </p:nvSpPr>
        <p:spPr bwMode="auto">
          <a:xfrm>
            <a:off x="842165" y="4314910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 smtClean="0">
                <a:solidFill>
                  <a:schemeClr val="bg2"/>
                </a:solidFill>
              </a:rPr>
              <a:t>countDown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2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17" y="4151301"/>
            <a:ext cx="2520280" cy="108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手繪多邊形 55"/>
          <p:cNvSpPr/>
          <p:nvPr/>
        </p:nvSpPr>
        <p:spPr bwMode="auto">
          <a:xfrm>
            <a:off x="391635" y="3068960"/>
            <a:ext cx="564668" cy="648072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手繪多邊形 56"/>
          <p:cNvSpPr/>
          <p:nvPr/>
        </p:nvSpPr>
        <p:spPr bwMode="auto">
          <a:xfrm>
            <a:off x="391635" y="3933056"/>
            <a:ext cx="564668" cy="648072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手繪多邊形 57"/>
          <p:cNvSpPr/>
          <p:nvPr/>
        </p:nvSpPr>
        <p:spPr bwMode="auto">
          <a:xfrm>
            <a:off x="391635" y="4869160"/>
            <a:ext cx="564668" cy="648072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9" name="文字方塊 22"/>
          <p:cNvSpPr txBox="1"/>
          <p:nvPr/>
        </p:nvSpPr>
        <p:spPr>
          <a:xfrm>
            <a:off x="5220575" y="4252987"/>
            <a:ext cx="1728192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altLang="zh-HK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直線接點 59"/>
          <p:cNvCxnSpPr/>
          <p:nvPr/>
        </p:nvCxnSpPr>
        <p:spPr bwMode="auto">
          <a:xfrm>
            <a:off x="2051357" y="5621139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55" y="5119304"/>
            <a:ext cx="2520280" cy="108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文字方塊 22"/>
          <p:cNvSpPr txBox="1"/>
          <p:nvPr/>
        </p:nvSpPr>
        <p:spPr>
          <a:xfrm>
            <a:off x="5220575" y="5220990"/>
            <a:ext cx="1728192" cy="1015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altLang="zh-HK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"/>
          <p:cNvSpPr/>
          <p:nvPr/>
        </p:nvSpPr>
        <p:spPr bwMode="auto">
          <a:xfrm>
            <a:off x="841488" y="5190202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err="1" smtClean="0">
                <a:solidFill>
                  <a:schemeClr val="bg2"/>
                </a:solidFill>
              </a:rPr>
              <a:t>countDown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1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7504" y="2127485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4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07504" y="3017677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3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07504" y="3920589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2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07504" y="4838580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1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6" name="手繪多邊形 45"/>
          <p:cNvSpPr/>
          <p:nvPr/>
        </p:nvSpPr>
        <p:spPr bwMode="auto">
          <a:xfrm>
            <a:off x="2892042" y="4901609"/>
            <a:ext cx="518072" cy="1052624"/>
          </a:xfrm>
          <a:custGeom>
            <a:avLst/>
            <a:gdLst>
              <a:gd name="connsiteX0" fmla="*/ 0 w 518072"/>
              <a:gd name="connsiteY0" fmla="*/ 1052624 h 1052624"/>
              <a:gd name="connsiteX1" fmla="*/ 478465 w 518072"/>
              <a:gd name="connsiteY1" fmla="*/ 712382 h 1052624"/>
              <a:gd name="connsiteX2" fmla="*/ 457200 w 518072"/>
              <a:gd name="connsiteY2" fmla="*/ 0 h 10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072" h="1052624">
                <a:moveTo>
                  <a:pt x="0" y="1052624"/>
                </a:moveTo>
                <a:cubicBezTo>
                  <a:pt x="201132" y="970221"/>
                  <a:pt x="402265" y="887819"/>
                  <a:pt x="478465" y="712382"/>
                </a:cubicBezTo>
                <a:cubicBezTo>
                  <a:pt x="554665" y="536945"/>
                  <a:pt x="505932" y="268472"/>
                  <a:pt x="457200" y="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8" name="手繪多邊形 67"/>
          <p:cNvSpPr/>
          <p:nvPr/>
        </p:nvSpPr>
        <p:spPr bwMode="auto">
          <a:xfrm>
            <a:off x="2892042" y="3933056"/>
            <a:ext cx="518072" cy="1052624"/>
          </a:xfrm>
          <a:custGeom>
            <a:avLst/>
            <a:gdLst>
              <a:gd name="connsiteX0" fmla="*/ 0 w 518072"/>
              <a:gd name="connsiteY0" fmla="*/ 1052624 h 1052624"/>
              <a:gd name="connsiteX1" fmla="*/ 478465 w 518072"/>
              <a:gd name="connsiteY1" fmla="*/ 712382 h 1052624"/>
              <a:gd name="connsiteX2" fmla="*/ 457200 w 518072"/>
              <a:gd name="connsiteY2" fmla="*/ 0 h 10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072" h="1052624">
                <a:moveTo>
                  <a:pt x="0" y="1052624"/>
                </a:moveTo>
                <a:cubicBezTo>
                  <a:pt x="201132" y="970221"/>
                  <a:pt x="402265" y="887819"/>
                  <a:pt x="478465" y="712382"/>
                </a:cubicBezTo>
                <a:cubicBezTo>
                  <a:pt x="554665" y="536945"/>
                  <a:pt x="505932" y="268472"/>
                  <a:pt x="457200" y="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9" name="手繪多邊形 68"/>
          <p:cNvSpPr/>
          <p:nvPr/>
        </p:nvSpPr>
        <p:spPr bwMode="auto">
          <a:xfrm>
            <a:off x="2892042" y="2982648"/>
            <a:ext cx="518072" cy="1052624"/>
          </a:xfrm>
          <a:custGeom>
            <a:avLst/>
            <a:gdLst>
              <a:gd name="connsiteX0" fmla="*/ 0 w 518072"/>
              <a:gd name="connsiteY0" fmla="*/ 1052624 h 1052624"/>
              <a:gd name="connsiteX1" fmla="*/ 478465 w 518072"/>
              <a:gd name="connsiteY1" fmla="*/ 712382 h 1052624"/>
              <a:gd name="connsiteX2" fmla="*/ 457200 w 518072"/>
              <a:gd name="connsiteY2" fmla="*/ 0 h 1052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072" h="1052624">
                <a:moveTo>
                  <a:pt x="0" y="1052624"/>
                </a:moveTo>
                <a:cubicBezTo>
                  <a:pt x="201132" y="970221"/>
                  <a:pt x="402265" y="887819"/>
                  <a:pt x="478465" y="712382"/>
                </a:cubicBezTo>
                <a:cubicBezTo>
                  <a:pt x="554665" y="536945"/>
                  <a:pt x="505932" y="268472"/>
                  <a:pt x="457200" y="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手繪多邊形 46"/>
          <p:cNvSpPr/>
          <p:nvPr/>
        </p:nvSpPr>
        <p:spPr bwMode="auto">
          <a:xfrm>
            <a:off x="2892042" y="1839432"/>
            <a:ext cx="577496" cy="1201479"/>
          </a:xfrm>
          <a:custGeom>
            <a:avLst/>
            <a:gdLst>
              <a:gd name="connsiteX0" fmla="*/ 0 w 577496"/>
              <a:gd name="connsiteY0" fmla="*/ 1201479 h 1201479"/>
              <a:gd name="connsiteX1" fmla="*/ 563526 w 577496"/>
              <a:gd name="connsiteY1" fmla="*/ 797442 h 1201479"/>
              <a:gd name="connsiteX2" fmla="*/ 350875 w 577496"/>
              <a:gd name="connsiteY2" fmla="*/ 0 h 120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496" h="1201479">
                <a:moveTo>
                  <a:pt x="0" y="1201479"/>
                </a:moveTo>
                <a:cubicBezTo>
                  <a:pt x="252523" y="1099583"/>
                  <a:pt x="505047" y="997688"/>
                  <a:pt x="563526" y="797442"/>
                </a:cubicBezTo>
                <a:cubicBezTo>
                  <a:pt x="622005" y="597196"/>
                  <a:pt x="486440" y="298598"/>
                  <a:pt x="350875" y="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字方塊 22"/>
          <p:cNvSpPr txBox="1"/>
          <p:nvPr/>
        </p:nvSpPr>
        <p:spPr>
          <a:xfrm>
            <a:off x="3924070" y="548680"/>
            <a:ext cx="1728192" cy="120032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CountDown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altLang="zh-HK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Go!</a:t>
            </a:r>
            <a:endParaRPr lang="en-US" altLang="zh-HK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507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13" grpId="0" animBg="1"/>
      <p:bldP spid="42" grpId="0" animBg="1"/>
      <p:bldP spid="51" grpId="0" animBg="1"/>
      <p:bldP spid="48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49" grpId="0" animBg="1"/>
      <p:bldP spid="63" grpId="0" animBg="1"/>
      <p:bldP spid="64" grpId="0" animBg="1"/>
      <p:bldP spid="65" grpId="0" animBg="1"/>
      <p:bldP spid="66" grpId="0" animBg="1"/>
      <p:bldP spid="46" grpId="0" animBg="1"/>
      <p:bldP spid="68" grpId="0" animBg="1"/>
      <p:bldP spid="69" grpId="0" animBg="1"/>
      <p:bldP spid="47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6876718" y="5831376"/>
            <a:ext cx="0" cy="480715"/>
          </a:xfrm>
          <a:prstGeom prst="line">
            <a:avLst/>
          </a:pr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(C) VTC, Prepared by sm-lau@vtc.edu.hk</a:t>
            </a:r>
            <a:endParaRPr lang="en-US" altLang="zh-TW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51520" y="2759356"/>
            <a:ext cx="801823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5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 = 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167689" y="2759356"/>
            <a:ext cx="609600" cy="469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5 x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4355710" y="4616136"/>
            <a:ext cx="609600" cy="469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3 x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761580" y="3673756"/>
            <a:ext cx="609600" cy="469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4 x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509820" y="3673756"/>
            <a:ext cx="44595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3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1900701" y="3673756"/>
            <a:ext cx="716863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4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 =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5070209" y="5558516"/>
            <a:ext cx="71889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2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 =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5918886" y="5558516"/>
            <a:ext cx="609600" cy="4699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2 x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131988" y="3215378"/>
            <a:ext cx="0" cy="458378"/>
          </a:xfrm>
          <a:prstGeom prst="line">
            <a:avLst/>
          </a:pr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689904" y="6360113"/>
            <a:ext cx="196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TW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pitchFamily="18" charset="-120"/>
              </a:rPr>
              <a:t>return condition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767237" y="4135421"/>
            <a:ext cx="0" cy="480715"/>
          </a:xfrm>
          <a:prstGeom prst="line">
            <a:avLst/>
          </a:pr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887157" y="2759356"/>
            <a:ext cx="44595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4!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3511541" y="4616136"/>
            <a:ext cx="716863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3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 =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5086924" y="4616136"/>
            <a:ext cx="464125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!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5322419" y="5077801"/>
            <a:ext cx="0" cy="480715"/>
          </a:xfrm>
          <a:prstGeom prst="line">
            <a:avLst/>
          </a:pr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657809" y="5562633"/>
            <a:ext cx="445956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1</a:t>
            </a:r>
            <a:r>
              <a:rPr lang="en-US" altLang="zh-TW" dirty="0" smtClean="0">
                <a:solidFill>
                  <a:schemeClr val="bg2"/>
                </a:solidFill>
                <a:ea typeface="新細明體" pitchFamily="18" charset="-120"/>
              </a:rPr>
              <a:t>!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6907287" y="5094075"/>
            <a:ext cx="690937" cy="1405145"/>
          </a:xfrm>
          <a:custGeom>
            <a:avLst/>
            <a:gdLst>
              <a:gd name="connsiteX0" fmla="*/ 482583 w 690937"/>
              <a:gd name="connsiteY0" fmla="*/ 1405145 h 1405145"/>
              <a:gd name="connsiteX1" fmla="*/ 673969 w 690937"/>
              <a:gd name="connsiteY1" fmla="*/ 246196 h 1405145"/>
              <a:gd name="connsiteX2" fmla="*/ 99811 w 690937"/>
              <a:gd name="connsiteY2" fmla="*/ 12280 h 1405145"/>
              <a:gd name="connsiteX3" fmla="*/ 4118 w 690937"/>
              <a:gd name="connsiteY3" fmla="*/ 469480 h 14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937" h="1405145">
                <a:moveTo>
                  <a:pt x="482583" y="1405145"/>
                </a:moveTo>
                <a:cubicBezTo>
                  <a:pt x="610173" y="941742"/>
                  <a:pt x="737764" y="478340"/>
                  <a:pt x="673969" y="246196"/>
                </a:cubicBezTo>
                <a:cubicBezTo>
                  <a:pt x="610174" y="14052"/>
                  <a:pt x="211453" y="-24934"/>
                  <a:pt x="99811" y="12280"/>
                </a:cubicBezTo>
                <a:cubicBezTo>
                  <a:pt x="-11831" y="49494"/>
                  <a:pt x="-3857" y="259487"/>
                  <a:pt x="4118" y="46948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手繪多邊形 7"/>
          <p:cNvSpPr/>
          <p:nvPr/>
        </p:nvSpPr>
        <p:spPr bwMode="auto">
          <a:xfrm>
            <a:off x="5413679" y="4057241"/>
            <a:ext cx="498295" cy="1506314"/>
          </a:xfrm>
          <a:custGeom>
            <a:avLst/>
            <a:gdLst>
              <a:gd name="connsiteX0" fmla="*/ 239464 w 498295"/>
              <a:gd name="connsiteY0" fmla="*/ 1506314 h 1506314"/>
              <a:gd name="connsiteX1" fmla="*/ 494646 w 498295"/>
              <a:gd name="connsiteY1" fmla="*/ 262305 h 1506314"/>
              <a:gd name="connsiteX2" fmla="*/ 69343 w 498295"/>
              <a:gd name="connsiteY2" fmla="*/ 17756 h 1506314"/>
              <a:gd name="connsiteX3" fmla="*/ 5548 w 498295"/>
              <a:gd name="connsiteY3" fmla="*/ 560016 h 150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95" h="1506314">
                <a:moveTo>
                  <a:pt x="239464" y="1506314"/>
                </a:moveTo>
                <a:cubicBezTo>
                  <a:pt x="381231" y="1008356"/>
                  <a:pt x="522999" y="510398"/>
                  <a:pt x="494646" y="262305"/>
                </a:cubicBezTo>
                <a:cubicBezTo>
                  <a:pt x="466293" y="14212"/>
                  <a:pt x="150859" y="-31862"/>
                  <a:pt x="69343" y="17756"/>
                </a:cubicBezTo>
                <a:cubicBezTo>
                  <a:pt x="-12173" y="67374"/>
                  <a:pt x="-3313" y="313695"/>
                  <a:pt x="5548" y="560016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手繪多邊形 47"/>
          <p:cNvSpPr/>
          <p:nvPr/>
        </p:nvSpPr>
        <p:spPr bwMode="auto">
          <a:xfrm>
            <a:off x="3798755" y="3109822"/>
            <a:ext cx="498295" cy="1506314"/>
          </a:xfrm>
          <a:custGeom>
            <a:avLst/>
            <a:gdLst>
              <a:gd name="connsiteX0" fmla="*/ 239464 w 498295"/>
              <a:gd name="connsiteY0" fmla="*/ 1506314 h 1506314"/>
              <a:gd name="connsiteX1" fmla="*/ 494646 w 498295"/>
              <a:gd name="connsiteY1" fmla="*/ 262305 h 1506314"/>
              <a:gd name="connsiteX2" fmla="*/ 69343 w 498295"/>
              <a:gd name="connsiteY2" fmla="*/ 17756 h 1506314"/>
              <a:gd name="connsiteX3" fmla="*/ 5548 w 498295"/>
              <a:gd name="connsiteY3" fmla="*/ 560016 h 150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95" h="1506314">
                <a:moveTo>
                  <a:pt x="239464" y="1506314"/>
                </a:moveTo>
                <a:cubicBezTo>
                  <a:pt x="381231" y="1008356"/>
                  <a:pt x="522999" y="510398"/>
                  <a:pt x="494646" y="262305"/>
                </a:cubicBezTo>
                <a:cubicBezTo>
                  <a:pt x="466293" y="14212"/>
                  <a:pt x="150859" y="-31862"/>
                  <a:pt x="69343" y="17756"/>
                </a:cubicBezTo>
                <a:cubicBezTo>
                  <a:pt x="-12173" y="67374"/>
                  <a:pt x="-3313" y="313695"/>
                  <a:pt x="5548" y="560016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9" name="手繪多邊形 48"/>
          <p:cNvSpPr/>
          <p:nvPr/>
        </p:nvSpPr>
        <p:spPr bwMode="auto">
          <a:xfrm>
            <a:off x="2259132" y="2233399"/>
            <a:ext cx="498295" cy="1410881"/>
          </a:xfrm>
          <a:custGeom>
            <a:avLst/>
            <a:gdLst>
              <a:gd name="connsiteX0" fmla="*/ 239464 w 498295"/>
              <a:gd name="connsiteY0" fmla="*/ 1506314 h 1506314"/>
              <a:gd name="connsiteX1" fmla="*/ 494646 w 498295"/>
              <a:gd name="connsiteY1" fmla="*/ 262305 h 1506314"/>
              <a:gd name="connsiteX2" fmla="*/ 69343 w 498295"/>
              <a:gd name="connsiteY2" fmla="*/ 17756 h 1506314"/>
              <a:gd name="connsiteX3" fmla="*/ 5548 w 498295"/>
              <a:gd name="connsiteY3" fmla="*/ 560016 h 150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95" h="1506314">
                <a:moveTo>
                  <a:pt x="239464" y="1506314"/>
                </a:moveTo>
                <a:cubicBezTo>
                  <a:pt x="381231" y="1008356"/>
                  <a:pt x="522999" y="510398"/>
                  <a:pt x="494646" y="262305"/>
                </a:cubicBezTo>
                <a:cubicBezTo>
                  <a:pt x="466293" y="14212"/>
                  <a:pt x="150859" y="-31862"/>
                  <a:pt x="69343" y="17756"/>
                </a:cubicBezTo>
                <a:cubicBezTo>
                  <a:pt x="-12173" y="67374"/>
                  <a:pt x="-3313" y="313695"/>
                  <a:pt x="5548" y="560016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987150" y="4700514"/>
            <a:ext cx="30168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1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487419" y="3673756"/>
            <a:ext cx="30168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2000" dirty="0">
                <a:solidFill>
                  <a:schemeClr val="bg2"/>
                </a:solidFill>
                <a:latin typeface="Arial Narrow" pitchFamily="34" charset="0"/>
              </a:rPr>
              <a:t>2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852263" y="2720345"/>
            <a:ext cx="30168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6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323241" y="1854555"/>
            <a:ext cx="41870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solidFill>
                  <a:schemeClr val="bg2"/>
                </a:solidFill>
                <a:latin typeface="Arial Narrow" pitchFamily="34" charset="0"/>
              </a:rPr>
              <a:t>24</a:t>
            </a:r>
            <a:endParaRPr lang="zh-HK" altLang="en-US" sz="20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4867327" y="68168"/>
            <a:ext cx="4190435" cy="353943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defTabSz="358775">
              <a:spcBef>
                <a:spcPts val="0"/>
              </a:spcBef>
              <a:defRPr sz="2000">
                <a:solidFill>
                  <a:schemeClr val="bg2"/>
                </a:solidFill>
                <a:latin typeface="Arial Narrow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public class </a:t>
            </a:r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Factorial {</a:t>
            </a:r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 smtClean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kumimoji="1" lang="en-US" altLang="zh-TW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kumimoji="1" lang="en-US" altLang="zh-TW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227367" y="387789"/>
            <a:ext cx="3686379" cy="84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>
            <a:outerShdw blurRad="40000" dist="23000" dir="8400000" sx="104000" sy="104000" rotWithShape="0">
              <a:schemeClr val="accent6">
                <a:lumMod val="40000"/>
                <a:lumOff val="6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358775">
              <a:spcBef>
                <a:spcPts val="0"/>
              </a:spcBef>
            </a:pP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public </a:t>
            </a: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static void main(String [ ] </a:t>
            </a:r>
            <a:r>
              <a:rPr kumimoji="1" lang="en-US" altLang="zh-HK" sz="1600" kern="0" dirty="0" err="1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args</a:t>
            </a: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) {</a:t>
            </a:r>
          </a:p>
          <a:p>
            <a:pPr defTabSz="358775">
              <a:spcBef>
                <a:spcPts val="0"/>
              </a:spcBef>
            </a:pPr>
            <a:r>
              <a:rPr kumimoji="1" lang="en-US" altLang="zh-HK" sz="1600" kern="0" dirty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	</a:t>
            </a:r>
            <a:r>
              <a:rPr kumimoji="1" lang="en-US" altLang="zh-HK" sz="1600" kern="0" dirty="0" err="1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System.out.println</a:t>
            </a: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( factorial(5) );</a:t>
            </a:r>
            <a:endParaRPr kumimoji="1" lang="en-US" altLang="zh-HK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defTabSz="358775">
              <a:spcBef>
                <a:spcPts val="0"/>
              </a:spcBef>
            </a:pPr>
            <a:r>
              <a:rPr kumimoji="1" lang="en-US" altLang="zh-HK" sz="1600" kern="0" dirty="0" smtClean="0">
                <a:solidFill>
                  <a:srgbClr val="000000"/>
                </a:solidFill>
                <a:latin typeface="Arial Unicode MS" panose="020B0604020202020204" pitchFamily="34" charset="-120"/>
                <a:ea typeface="Arial Unicode MS" pitchFamily="34" charset="-120"/>
                <a:cs typeface="Arial Unicode MS" pitchFamily="34" charset="-120"/>
              </a:rPr>
              <a:t>}</a:t>
            </a:r>
            <a:endParaRPr kumimoji="1" lang="en-US" altLang="zh-HK" sz="1600" kern="0" dirty="0">
              <a:solidFill>
                <a:srgbClr val="000000"/>
              </a:solidFill>
              <a:latin typeface="Arial Unicode MS" panose="020B0604020202020204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5227367" y="1298091"/>
            <a:ext cx="3686379" cy="2062103"/>
          </a:xfrm>
          <a:prstGeom prst="rect">
            <a:avLst/>
          </a:prstGeom>
          <a:solidFill>
            <a:srgbClr val="CCFFFF"/>
          </a:solidFill>
          <a:ln w="25400" algn="ctr">
            <a:solidFill>
              <a:srgbClr val="0000CC"/>
            </a:solidFill>
            <a:miter lim="800000"/>
            <a:headEnd/>
            <a:tailEnd/>
          </a:ln>
          <a:effectLst>
            <a:outerShdw blurRad="127000" dist="38100" dir="8100000" sx="102000" sy="102000" algn="tr" rotWithShape="0">
              <a:srgbClr val="00B0F0">
                <a:alpha val="40000"/>
              </a:srgb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None/>
              <a:tabLst/>
              <a:defRPr kumimoji="1" sz="20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0"/>
                <a:cs typeface="Arial Unicode MS" pitchFamily="34" charset="-120"/>
              </a:defRPr>
            </a:lvl1pPr>
            <a:lvl2pPr marL="742950" indent="-285750" eaLnBrk="0" hangingPunct="0">
              <a:buClr>
                <a:schemeClr val="accent2"/>
              </a:buClr>
              <a:buSzPct val="80000"/>
              <a:buChar char="¨"/>
              <a:defRPr kumimoji="1" sz="2800">
                <a:ea typeface="Arial Unicode MS" pitchFamily="34" charset="-120"/>
                <a:cs typeface="Arial Unicode MS" pitchFamily="34" charset="-120"/>
              </a:defRPr>
            </a:lvl2pPr>
            <a:lvl3pPr marL="1143000" indent="-228600" eaLnBrk="0" hangingPunct="0">
              <a:buClr>
                <a:schemeClr val="bg2"/>
              </a:buClr>
              <a:buSzPct val="65000"/>
              <a:buChar char="n"/>
              <a:defRPr kumimoji="1">
                <a:ea typeface="Arial Unicode MS" pitchFamily="34" charset="-120"/>
                <a:cs typeface="Arial Unicode MS" pitchFamily="34" charset="-12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¨"/>
              <a:defRPr kumimoji="1" sz="2000">
                <a:ea typeface="Arial Unicode MS" pitchFamily="34" charset="-120"/>
                <a:cs typeface="Arial Unicode MS" pitchFamily="34" charset="-120"/>
              </a:defRPr>
            </a:lvl4pPr>
            <a:lvl5pPr marL="2057400" indent="-228600" eaLnBrk="0" hangingPunct="0">
              <a:buClr>
                <a:schemeClr val="bg2"/>
              </a:buClr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kumimoji="1" sz="2000">
                <a:ea typeface="Arial Unicode MS" pitchFamily="34" charset="-120"/>
                <a:cs typeface="Arial Unicode MS" pitchFamily="34" charset="-120"/>
              </a:defRPr>
            </a:lvl9pPr>
          </a:lstStyle>
          <a:p>
            <a:pPr algn="l" defTabSz="360363"/>
            <a:r>
              <a:rPr lang="en-US" altLang="zh-TW" sz="1600" dirty="0" smtClean="0">
                <a:latin typeface="Arial Unicode MS" panose="020B0604020202020204" pitchFamily="34" charset="-120"/>
              </a:rPr>
              <a:t>public </a:t>
            </a:r>
            <a:r>
              <a:rPr lang="en-US" altLang="zh-TW" sz="1600" dirty="0">
                <a:latin typeface="Arial Unicode MS" panose="020B0604020202020204" pitchFamily="34" charset="-120"/>
              </a:rPr>
              <a:t>static 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long factorial(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</a:t>
            </a:r>
            <a:r>
              <a:rPr lang="en-US" altLang="zh-TW" sz="1600" dirty="0">
                <a:latin typeface="Arial Unicode MS" panose="020B0604020202020204" pitchFamily="34" charset="-120"/>
              </a:rPr>
              <a:t>n) {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long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ans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if (n == 1)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ans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= 1;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else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ans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 = n * factorial(n-1);</a:t>
            </a: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	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return </a:t>
            </a:r>
            <a:r>
              <a:rPr lang="en-US" altLang="zh-TW" sz="1600" dirty="0" err="1" smtClean="0">
                <a:latin typeface="Arial Unicode MS" panose="020B0604020202020204" pitchFamily="34" charset="-120"/>
              </a:rPr>
              <a:t>ans</a:t>
            </a:r>
            <a:r>
              <a:rPr lang="en-US" altLang="zh-TW" sz="1600" dirty="0" smtClean="0">
                <a:latin typeface="Arial Unicode MS" panose="020B0604020202020204" pitchFamily="34" charset="-120"/>
              </a:rPr>
              <a:t>;</a:t>
            </a:r>
            <a:endParaRPr lang="en-US" altLang="zh-TW" sz="1600" dirty="0">
              <a:latin typeface="Arial Unicode MS" panose="020B0604020202020204" pitchFamily="34" charset="-120"/>
            </a:endParaRPr>
          </a:p>
          <a:p>
            <a:pPr algn="l" defTabSz="360363">
              <a:spcBef>
                <a:spcPts val="0"/>
              </a:spcBef>
            </a:pPr>
            <a:r>
              <a:rPr lang="en-US" altLang="zh-TW" sz="1600" dirty="0">
                <a:latin typeface="Arial Unicode MS" panose="020B0604020202020204" pitchFamily="34" charset="-120"/>
              </a:rPr>
              <a:t>}</a:t>
            </a:r>
            <a:endParaRPr lang="en-US" altLang="zh-TW" sz="1600" dirty="0">
              <a:latin typeface="Arial Unicode MS" panose="020B0604020202020204" pitchFamily="34" charset="-120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673099" y="6295323"/>
            <a:ext cx="962123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1! = 1</a:t>
            </a:r>
          </a:p>
        </p:txBody>
      </p:sp>
    </p:spTree>
    <p:extLst>
      <p:ext uri="{BB962C8B-B14F-4D97-AF65-F5344CB8AC3E}">
        <p14:creationId xmlns:p14="http://schemas.microsoft.com/office/powerpoint/2010/main" val="18947458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41" grpId="0"/>
      <p:bldP spid="23" grpId="0" animBg="1"/>
      <p:bldP spid="43" grpId="0" animBg="1"/>
      <p:bldP spid="44" grpId="0" animBg="1"/>
      <p:bldP spid="45" grpId="0" animBg="1"/>
      <p:bldP spid="46" grpId="0" animBg="1"/>
      <p:bldP spid="6" grpId="0" animBg="1"/>
      <p:bldP spid="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94EC-11C1-42CB-9295-13A06D773171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9" name="Rectangle 17"/>
          <p:cNvSpPr/>
          <p:nvPr/>
        </p:nvSpPr>
        <p:spPr bwMode="auto">
          <a:xfrm flipV="1">
            <a:off x="751675" y="116632"/>
            <a:ext cx="1584176" cy="6480720"/>
          </a:xfrm>
          <a:prstGeom prst="rect">
            <a:avLst/>
          </a:prstGeom>
          <a:ln w="25400">
            <a:headEnd type="none" w="med" len="med"/>
            <a:tailEnd type="stealth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6"/>
          <p:cNvSpPr/>
          <p:nvPr/>
        </p:nvSpPr>
        <p:spPr bwMode="auto">
          <a:xfrm>
            <a:off x="842165" y="209906"/>
            <a:ext cx="1403196" cy="48279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main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11" name="Rectangle 22"/>
          <p:cNvSpPr/>
          <p:nvPr/>
        </p:nvSpPr>
        <p:spPr bwMode="auto">
          <a:xfrm>
            <a:off x="842165" y="1043214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factorial():</a:t>
            </a:r>
            <a:endParaRPr lang="en-US" sz="1400" b="1" dirty="0" smtClean="0">
              <a:solidFill>
                <a:schemeClr val="bg2"/>
              </a:solidFill>
            </a:endParaRPr>
          </a:p>
          <a:p>
            <a:r>
              <a:rPr lang="en-US" sz="1400" b="1" dirty="0" smtClean="0">
                <a:solidFill>
                  <a:schemeClr val="bg2"/>
                </a:solidFill>
              </a:rPr>
              <a:t>n </a:t>
            </a:r>
            <a:r>
              <a:rPr lang="en-US" sz="1400" b="1" dirty="0" smtClean="0">
                <a:solidFill>
                  <a:schemeClr val="bg2"/>
                </a:solidFill>
              </a:rPr>
              <a:t>= </a:t>
            </a:r>
            <a:r>
              <a:rPr lang="en-US" sz="1400" b="1" dirty="0">
                <a:solidFill>
                  <a:schemeClr val="bg2"/>
                </a:solidFill>
              </a:rPr>
              <a:t>5</a:t>
            </a:r>
            <a:endParaRPr lang="en-US" sz="1400" b="1" dirty="0" smtClean="0">
              <a:solidFill>
                <a:schemeClr val="bg2"/>
              </a:solidFill>
            </a:endParaRPr>
          </a:p>
          <a:p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12" name="Rectangle 24"/>
          <p:cNvSpPr/>
          <p:nvPr/>
        </p:nvSpPr>
        <p:spPr bwMode="auto">
          <a:xfrm>
            <a:off x="844062" y="3429000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HK" sz="1400" b="1" dirty="0">
                <a:solidFill>
                  <a:schemeClr val="bg2"/>
                </a:solidFill>
              </a:rPr>
              <a:t>factorial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3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13" name="手繪多邊形 12"/>
          <p:cNvSpPr/>
          <p:nvPr/>
        </p:nvSpPr>
        <p:spPr bwMode="auto">
          <a:xfrm>
            <a:off x="391635" y="1556792"/>
            <a:ext cx="564668" cy="986847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文字方塊 22"/>
          <p:cNvSpPr txBox="1"/>
          <p:nvPr/>
        </p:nvSpPr>
        <p:spPr>
          <a:xfrm>
            <a:off x="6228184" y="3498553"/>
            <a:ext cx="1728192" cy="8309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C:\&gt; java </a:t>
            </a:r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Factorial</a:t>
            </a:r>
            <a:endParaRPr lang="en-US" altLang="zh-HK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HK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120</a:t>
            </a:r>
            <a:endParaRPr lang="en-US" altLang="zh-HK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直線接點 15"/>
          <p:cNvCxnSpPr>
            <a:stCxn id="11" idx="3"/>
          </p:cNvCxnSpPr>
          <p:nvPr/>
        </p:nvCxnSpPr>
        <p:spPr bwMode="auto">
          <a:xfrm>
            <a:off x="2245361" y="1386749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 bwMode="auto">
          <a:xfrm>
            <a:off x="2245357" y="3791463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 bwMode="auto">
          <a:xfrm>
            <a:off x="2047819" y="4929594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4"/>
          <p:cNvSpPr/>
          <p:nvPr/>
        </p:nvSpPr>
        <p:spPr bwMode="auto">
          <a:xfrm>
            <a:off x="842165" y="4581128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HK" sz="1400" b="1" dirty="0">
                <a:solidFill>
                  <a:schemeClr val="bg2"/>
                </a:solidFill>
              </a:rPr>
              <a:t>factorial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2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 bwMode="auto">
          <a:xfrm>
            <a:off x="2051357" y="6076876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24"/>
          <p:cNvSpPr/>
          <p:nvPr/>
        </p:nvSpPr>
        <p:spPr bwMode="auto">
          <a:xfrm>
            <a:off x="841488" y="5766266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HK" sz="1400" b="1" dirty="0">
                <a:solidFill>
                  <a:schemeClr val="bg2"/>
                </a:solidFill>
              </a:rPr>
              <a:t>factorial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1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7504" y="1484784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>
                <a:solidFill>
                  <a:schemeClr val="bg2"/>
                </a:solidFill>
                <a:latin typeface="Arial Narrow" pitchFamily="34" charset="0"/>
              </a:rPr>
              <a:t>4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107504" y="2636912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3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7504" y="3851756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2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7504" y="5013176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1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0620"/>
            <a:ext cx="3181902" cy="271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 bwMode="auto">
          <a:xfrm>
            <a:off x="570913" y="6597352"/>
            <a:ext cx="1949495" cy="216024"/>
          </a:xfrm>
          <a:prstGeom prst="rect">
            <a:avLst/>
          </a:prstGeom>
          <a:solidFill>
            <a:schemeClr val="tx1"/>
          </a:solidFill>
          <a:ln w="38100">
            <a:noFill/>
            <a:headEnd type="none" w="med" len="med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7" name="Rectangle 24"/>
          <p:cNvSpPr/>
          <p:nvPr/>
        </p:nvSpPr>
        <p:spPr bwMode="auto">
          <a:xfrm>
            <a:off x="841488" y="2235451"/>
            <a:ext cx="1403196" cy="687070"/>
          </a:xfrm>
          <a:prstGeom prst="rect">
            <a:avLst/>
          </a:prstGeom>
          <a:ln>
            <a:headEnd type="none" w="med" len="med"/>
            <a:tailEnd type="stealth" w="lg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HK" sz="1400" b="1" dirty="0">
                <a:solidFill>
                  <a:schemeClr val="bg2"/>
                </a:solidFill>
              </a:rPr>
              <a:t>factorial</a:t>
            </a:r>
            <a:r>
              <a:rPr lang="en-US" sz="1400" b="1" dirty="0" smtClean="0">
                <a:solidFill>
                  <a:schemeClr val="bg2"/>
                </a:solidFill>
              </a:rPr>
              <a:t>():</a:t>
            </a:r>
          </a:p>
          <a:p>
            <a:r>
              <a:rPr lang="en-US" sz="1400" b="1" dirty="0" smtClean="0">
                <a:solidFill>
                  <a:schemeClr val="bg2"/>
                </a:solidFill>
              </a:rPr>
              <a:t>n = 4</a:t>
            </a:r>
            <a:endParaRPr lang="en-US" sz="1400" b="1" dirty="0" smtClean="0">
              <a:solidFill>
                <a:schemeClr val="bg2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96" y="102519"/>
            <a:ext cx="2560637" cy="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直線接點 52"/>
          <p:cNvCxnSpPr/>
          <p:nvPr/>
        </p:nvCxnSpPr>
        <p:spPr bwMode="auto">
          <a:xfrm>
            <a:off x="2267744" y="2586170"/>
            <a:ext cx="1098602" cy="0"/>
          </a:xfrm>
          <a:prstGeom prst="line">
            <a:avLst/>
          </a:prstGeom>
          <a:ln>
            <a:solidFill>
              <a:srgbClr val="0033CC"/>
            </a:solidFill>
            <a:prstDash val="sysDash"/>
            <a:headEnd type="none" w="med" len="me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1" y="767127"/>
            <a:ext cx="2103288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1" y="5532750"/>
            <a:ext cx="2103288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1" y="4337064"/>
            <a:ext cx="2103288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1" y="1955954"/>
            <a:ext cx="2103288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21" y="3151923"/>
            <a:ext cx="2103288" cy="124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手繪多邊形 53"/>
          <p:cNvSpPr/>
          <p:nvPr/>
        </p:nvSpPr>
        <p:spPr bwMode="auto">
          <a:xfrm>
            <a:off x="391635" y="2749569"/>
            <a:ext cx="564668" cy="986847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5" name="手繪多邊形 54"/>
          <p:cNvSpPr/>
          <p:nvPr/>
        </p:nvSpPr>
        <p:spPr bwMode="auto">
          <a:xfrm>
            <a:off x="391635" y="3942746"/>
            <a:ext cx="564668" cy="986847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手繪多邊形 55"/>
          <p:cNvSpPr/>
          <p:nvPr/>
        </p:nvSpPr>
        <p:spPr bwMode="auto">
          <a:xfrm>
            <a:off x="391635" y="5100661"/>
            <a:ext cx="564668" cy="986847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手繪多邊形 56"/>
          <p:cNvSpPr/>
          <p:nvPr/>
        </p:nvSpPr>
        <p:spPr bwMode="auto">
          <a:xfrm>
            <a:off x="391635" y="563363"/>
            <a:ext cx="564668" cy="771925"/>
          </a:xfrm>
          <a:custGeom>
            <a:avLst/>
            <a:gdLst>
              <a:gd name="connsiteX0" fmla="*/ 564668 w 564668"/>
              <a:gd name="connsiteY0" fmla="*/ 0 h 563525"/>
              <a:gd name="connsiteX1" fmla="*/ 1143 w 564668"/>
              <a:gd name="connsiteY1" fmla="*/ 159488 h 563525"/>
              <a:gd name="connsiteX2" fmla="*/ 447710 w 564668"/>
              <a:gd name="connsiteY2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668" h="563525">
                <a:moveTo>
                  <a:pt x="564668" y="0"/>
                </a:moveTo>
                <a:cubicBezTo>
                  <a:pt x="292652" y="32783"/>
                  <a:pt x="20636" y="65567"/>
                  <a:pt x="1143" y="159488"/>
                </a:cubicBezTo>
                <a:cubicBezTo>
                  <a:pt x="-18350" y="253409"/>
                  <a:pt x="214680" y="408467"/>
                  <a:pt x="447710" y="563525"/>
                </a:cubicBezTo>
              </a:path>
            </a:pathLst>
          </a:custGeom>
          <a:noFill/>
          <a:ln w="38100">
            <a:solidFill>
              <a:srgbClr val="006600"/>
            </a:solidFill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107504" y="431318"/>
            <a:ext cx="2904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lang="en-US" altLang="zh-HK" sz="1800" dirty="0" smtClean="0">
                <a:solidFill>
                  <a:schemeClr val="bg2"/>
                </a:solidFill>
                <a:latin typeface="Arial Narrow" pitchFamily="34" charset="0"/>
              </a:rPr>
              <a:t>5</a:t>
            </a:r>
            <a:endParaRPr lang="zh-HK" altLang="en-US" sz="1800" dirty="0" smtClean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5" name="手繪多邊形 44"/>
          <p:cNvSpPr/>
          <p:nvPr/>
        </p:nvSpPr>
        <p:spPr bwMode="auto">
          <a:xfrm>
            <a:off x="3453234" y="4677203"/>
            <a:ext cx="1051472" cy="1776760"/>
          </a:xfrm>
          <a:custGeom>
            <a:avLst/>
            <a:gdLst>
              <a:gd name="connsiteX0" fmla="*/ 0 w 1051472"/>
              <a:gd name="connsiteY0" fmla="*/ 1776760 h 1776760"/>
              <a:gd name="connsiteX1" fmla="*/ 1010093 w 1051472"/>
              <a:gd name="connsiteY1" fmla="*/ 479588 h 1776760"/>
              <a:gd name="connsiteX2" fmla="*/ 829339 w 1051472"/>
              <a:gd name="connsiteY2" fmla="*/ 1123 h 1776760"/>
              <a:gd name="connsiteX3" fmla="*/ 574158 w 1051472"/>
              <a:gd name="connsiteY3" fmla="*/ 373262 h 177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472" h="1776760">
                <a:moveTo>
                  <a:pt x="0" y="1776760"/>
                </a:moveTo>
                <a:cubicBezTo>
                  <a:pt x="435935" y="1276144"/>
                  <a:pt x="871870" y="775528"/>
                  <a:pt x="1010093" y="479588"/>
                </a:cubicBezTo>
                <a:cubicBezTo>
                  <a:pt x="1148316" y="183648"/>
                  <a:pt x="901995" y="18844"/>
                  <a:pt x="829339" y="1123"/>
                </a:cubicBezTo>
                <a:cubicBezTo>
                  <a:pt x="756683" y="-16598"/>
                  <a:pt x="665420" y="178332"/>
                  <a:pt x="574158" y="373262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手繪多邊形 62"/>
          <p:cNvSpPr/>
          <p:nvPr/>
        </p:nvSpPr>
        <p:spPr bwMode="auto">
          <a:xfrm>
            <a:off x="3453234" y="3448684"/>
            <a:ext cx="1051472" cy="1776760"/>
          </a:xfrm>
          <a:custGeom>
            <a:avLst/>
            <a:gdLst>
              <a:gd name="connsiteX0" fmla="*/ 0 w 1051472"/>
              <a:gd name="connsiteY0" fmla="*/ 1776760 h 1776760"/>
              <a:gd name="connsiteX1" fmla="*/ 1010093 w 1051472"/>
              <a:gd name="connsiteY1" fmla="*/ 479588 h 1776760"/>
              <a:gd name="connsiteX2" fmla="*/ 829339 w 1051472"/>
              <a:gd name="connsiteY2" fmla="*/ 1123 h 1776760"/>
              <a:gd name="connsiteX3" fmla="*/ 574158 w 1051472"/>
              <a:gd name="connsiteY3" fmla="*/ 373262 h 177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472" h="1776760">
                <a:moveTo>
                  <a:pt x="0" y="1776760"/>
                </a:moveTo>
                <a:cubicBezTo>
                  <a:pt x="435935" y="1276144"/>
                  <a:pt x="871870" y="775528"/>
                  <a:pt x="1010093" y="479588"/>
                </a:cubicBezTo>
                <a:cubicBezTo>
                  <a:pt x="1148316" y="183648"/>
                  <a:pt x="901995" y="18844"/>
                  <a:pt x="829339" y="1123"/>
                </a:cubicBezTo>
                <a:cubicBezTo>
                  <a:pt x="756683" y="-16598"/>
                  <a:pt x="665420" y="178332"/>
                  <a:pt x="574158" y="373262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手繪多邊形 63"/>
          <p:cNvSpPr/>
          <p:nvPr/>
        </p:nvSpPr>
        <p:spPr bwMode="auto">
          <a:xfrm>
            <a:off x="3453234" y="2292216"/>
            <a:ext cx="1051472" cy="1776760"/>
          </a:xfrm>
          <a:custGeom>
            <a:avLst/>
            <a:gdLst>
              <a:gd name="connsiteX0" fmla="*/ 0 w 1051472"/>
              <a:gd name="connsiteY0" fmla="*/ 1776760 h 1776760"/>
              <a:gd name="connsiteX1" fmla="*/ 1010093 w 1051472"/>
              <a:gd name="connsiteY1" fmla="*/ 479588 h 1776760"/>
              <a:gd name="connsiteX2" fmla="*/ 829339 w 1051472"/>
              <a:gd name="connsiteY2" fmla="*/ 1123 h 1776760"/>
              <a:gd name="connsiteX3" fmla="*/ 574158 w 1051472"/>
              <a:gd name="connsiteY3" fmla="*/ 373262 h 177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472" h="1776760">
                <a:moveTo>
                  <a:pt x="0" y="1776760"/>
                </a:moveTo>
                <a:cubicBezTo>
                  <a:pt x="435935" y="1276144"/>
                  <a:pt x="871870" y="775528"/>
                  <a:pt x="1010093" y="479588"/>
                </a:cubicBezTo>
                <a:cubicBezTo>
                  <a:pt x="1148316" y="183648"/>
                  <a:pt x="901995" y="18844"/>
                  <a:pt x="829339" y="1123"/>
                </a:cubicBezTo>
                <a:cubicBezTo>
                  <a:pt x="756683" y="-16598"/>
                  <a:pt x="665420" y="178332"/>
                  <a:pt x="574158" y="373262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手繪多邊形 64"/>
          <p:cNvSpPr/>
          <p:nvPr/>
        </p:nvSpPr>
        <p:spPr bwMode="auto">
          <a:xfrm>
            <a:off x="3453234" y="1067574"/>
            <a:ext cx="1051472" cy="1776760"/>
          </a:xfrm>
          <a:custGeom>
            <a:avLst/>
            <a:gdLst>
              <a:gd name="connsiteX0" fmla="*/ 0 w 1051472"/>
              <a:gd name="connsiteY0" fmla="*/ 1776760 h 1776760"/>
              <a:gd name="connsiteX1" fmla="*/ 1010093 w 1051472"/>
              <a:gd name="connsiteY1" fmla="*/ 479588 h 1776760"/>
              <a:gd name="connsiteX2" fmla="*/ 829339 w 1051472"/>
              <a:gd name="connsiteY2" fmla="*/ 1123 h 1776760"/>
              <a:gd name="connsiteX3" fmla="*/ 574158 w 1051472"/>
              <a:gd name="connsiteY3" fmla="*/ 373262 h 177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472" h="1776760">
                <a:moveTo>
                  <a:pt x="0" y="1776760"/>
                </a:moveTo>
                <a:cubicBezTo>
                  <a:pt x="435935" y="1276144"/>
                  <a:pt x="871870" y="775528"/>
                  <a:pt x="1010093" y="479588"/>
                </a:cubicBezTo>
                <a:cubicBezTo>
                  <a:pt x="1148316" y="183648"/>
                  <a:pt x="901995" y="18844"/>
                  <a:pt x="829339" y="1123"/>
                </a:cubicBezTo>
                <a:cubicBezTo>
                  <a:pt x="756683" y="-16598"/>
                  <a:pt x="665420" y="178332"/>
                  <a:pt x="574158" y="373262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字方塊 22"/>
          <p:cNvSpPr txBox="1"/>
          <p:nvPr/>
        </p:nvSpPr>
        <p:spPr>
          <a:xfrm>
            <a:off x="4583764" y="5949280"/>
            <a:ext cx="12843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1;</a:t>
            </a:r>
          </a:p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1;</a:t>
            </a:r>
            <a:endParaRPr lang="en-US" altLang="zh-H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字方塊 22"/>
          <p:cNvSpPr txBox="1"/>
          <p:nvPr/>
        </p:nvSpPr>
        <p:spPr>
          <a:xfrm>
            <a:off x="4583764" y="4762293"/>
            <a:ext cx="12843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2 * 1;</a:t>
            </a:r>
          </a:p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2;</a:t>
            </a:r>
            <a:endParaRPr lang="en-US" altLang="zh-H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文字方塊 22"/>
          <p:cNvSpPr txBox="1"/>
          <p:nvPr/>
        </p:nvSpPr>
        <p:spPr>
          <a:xfrm>
            <a:off x="4583764" y="3626972"/>
            <a:ext cx="12843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3 * 2;</a:t>
            </a:r>
          </a:p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6;</a:t>
            </a:r>
            <a:endParaRPr lang="en-US" altLang="zh-H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文字方塊 22"/>
          <p:cNvSpPr txBox="1"/>
          <p:nvPr/>
        </p:nvSpPr>
        <p:spPr>
          <a:xfrm>
            <a:off x="4583764" y="2399439"/>
            <a:ext cx="12843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4 * 6;</a:t>
            </a:r>
          </a:p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24;</a:t>
            </a:r>
            <a:endParaRPr lang="en-US" altLang="zh-H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手繪多邊形 58"/>
          <p:cNvSpPr/>
          <p:nvPr/>
        </p:nvSpPr>
        <p:spPr bwMode="auto">
          <a:xfrm>
            <a:off x="3466214" y="467833"/>
            <a:ext cx="648586" cy="1222744"/>
          </a:xfrm>
          <a:custGeom>
            <a:avLst/>
            <a:gdLst>
              <a:gd name="connsiteX0" fmla="*/ 0 w 648586"/>
              <a:gd name="connsiteY0" fmla="*/ 1222744 h 1222744"/>
              <a:gd name="connsiteX1" fmla="*/ 478465 w 648586"/>
              <a:gd name="connsiteY1" fmla="*/ 669851 h 1222744"/>
              <a:gd name="connsiteX2" fmla="*/ 648586 w 648586"/>
              <a:gd name="connsiteY2" fmla="*/ 0 h 122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586" h="1222744">
                <a:moveTo>
                  <a:pt x="0" y="1222744"/>
                </a:moveTo>
                <a:cubicBezTo>
                  <a:pt x="185183" y="1048193"/>
                  <a:pt x="370367" y="873642"/>
                  <a:pt x="478465" y="669851"/>
                </a:cubicBezTo>
                <a:cubicBezTo>
                  <a:pt x="586563" y="466060"/>
                  <a:pt x="617574" y="233030"/>
                  <a:pt x="648586" y="0"/>
                </a:cubicBezTo>
              </a:path>
            </a:pathLst>
          </a:custGeom>
          <a:ln w="31750">
            <a:headEnd type="none" w="med" len="med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字方塊 22"/>
          <p:cNvSpPr txBox="1"/>
          <p:nvPr/>
        </p:nvSpPr>
        <p:spPr>
          <a:xfrm>
            <a:off x="4583764" y="1223174"/>
            <a:ext cx="128438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5 *  24</a:t>
            </a:r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H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return 120;</a:t>
            </a:r>
          </a:p>
        </p:txBody>
      </p:sp>
    </p:spTree>
    <p:extLst>
      <p:ext uri="{BB962C8B-B14F-4D97-AF65-F5344CB8AC3E}">
        <p14:creationId xmlns:p14="http://schemas.microsoft.com/office/powerpoint/2010/main" val="35898511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45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59" grpId="0" animBg="1"/>
      <p:bldP spid="72" grpId="0" animBg="1"/>
    </p:bldLst>
  </p:timing>
</p:sld>
</file>

<file path=ppt/theme/theme1.xml><?xml version="1.0" encoding="utf-8"?>
<a:theme xmlns:a="http://schemas.openxmlformats.org/drawingml/2006/main" name="Presentation on brainstorming">
  <a:themeElements>
    <a:clrScheme name="smlau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>
          <a:solidFill>
            <a:srgbClr val="006600"/>
          </a:solidFill>
          <a:headEnd type="none" w="med" len="med"/>
          <a:tailEnd type="stealth" w="lg" len="lg"/>
        </a:ln>
      </a:spPr>
      <a:bodyPr rtlCol="0" anchor="ctr"/>
      <a:lstStyle>
        <a:defPPr algn="ctr">
          <a:defRPr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 bwMode="auto">
        <a:ln>
          <a:solidFill>
            <a:srgbClr val="006600"/>
          </a:solidFill>
          <a:headEnd type="none" w="med" len="med"/>
          <a:tailEnd type="arrow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rgbClr val="7030A0"/>
            </a:solidFill>
            <a:latin typeface="Arial Narrow" pitchFamily="34" charset="0"/>
          </a:defRPr>
        </a:defPPr>
      </a:lstStyle>
    </a:txDef>
  </a:objectDefaults>
  <a:extraClrSchemeLst>
    <a:extraClrScheme>
      <a:clrScheme name="Default Design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6106</TotalTime>
  <Words>734</Words>
  <Application>Microsoft Office PowerPoint</Application>
  <PresentationFormat>如螢幕大小 (4:3)</PresentationFormat>
  <Paragraphs>260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Presentation on brainstorming</vt:lpstr>
      <vt:lpstr>3.5 Recursion</vt:lpstr>
      <vt:lpstr>Java Method Stack</vt:lpstr>
      <vt:lpstr>PowerPoint 簡報</vt:lpstr>
      <vt:lpstr>PowerPoint 簡報</vt:lpstr>
      <vt:lpstr>Recursion</vt:lpstr>
      <vt:lpstr>CountDown</vt:lpstr>
      <vt:lpstr>PowerPoint 簡報</vt:lpstr>
      <vt:lpstr>Factorial </vt:lpstr>
      <vt:lpstr>PowerPoint 簡報</vt:lpstr>
      <vt:lpstr>Example – Fibonacci Series</vt:lpstr>
      <vt:lpstr>PowerPoint 簡報</vt:lpstr>
      <vt:lpstr>Tower of Hanoi</vt:lpstr>
      <vt:lpstr>Exercise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sm-lau</dc:creator>
  <cp:lastModifiedBy>sm-lau</cp:lastModifiedBy>
  <cp:revision>436</cp:revision>
  <cp:lastPrinted>1601-01-01T00:00:00Z</cp:lastPrinted>
  <dcterms:created xsi:type="dcterms:W3CDTF">2011-07-30T12:14:45Z</dcterms:created>
  <dcterms:modified xsi:type="dcterms:W3CDTF">2014-10-29T18:42:45Z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TC010184371033</vt:lpwstr>
  </property>
</Properties>
</file>