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69" r:id="rId2"/>
    <p:sldId id="313" r:id="rId3"/>
    <p:sldId id="314" r:id="rId4"/>
    <p:sldId id="315" r:id="rId5"/>
    <p:sldId id="316" r:id="rId6"/>
    <p:sldId id="317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28" r:id="rId16"/>
    <p:sldId id="329" r:id="rId17"/>
    <p:sldId id="332" r:id="rId18"/>
    <p:sldId id="330" r:id="rId19"/>
    <p:sldId id="331" r:id="rId20"/>
    <p:sldId id="333" r:id="rId21"/>
    <p:sldId id="334" r:id="rId22"/>
    <p:sldId id="335" r:id="rId23"/>
    <p:sldId id="336" r:id="rId24"/>
    <p:sldId id="270" r:id="rId25"/>
  </p:sldIdLst>
  <p:sldSz cx="9144000" cy="6858000" type="screen4x3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66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CC"/>
    <a:srgbClr val="006600"/>
    <a:srgbClr val="CC00FF"/>
    <a:srgbClr val="FF6600"/>
    <a:srgbClr val="0033CC"/>
    <a:srgbClr val="33CCFF"/>
    <a:srgbClr val="00FFFF"/>
    <a:srgbClr val="C9E28A"/>
    <a:srgbClr val="CC99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 autoAdjust="0"/>
    <p:restoredTop sz="94660" autoAdjust="0"/>
  </p:normalViewPr>
  <p:slideViewPr>
    <p:cSldViewPr>
      <p:cViewPr varScale="1">
        <p:scale>
          <a:sx n="81" d="100"/>
          <a:sy n="81" d="100"/>
        </p:scale>
        <p:origin x="-10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-2070" y="-96"/>
      </p:cViewPr>
      <p:guideLst>
        <p:guide orient="horz" pos="2924"/>
        <p:guide pos="218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>
                <a:latin typeface="Times New Roman" pitchFamily="18" charset="0"/>
              </a:defRPr>
            </a:lvl1pPr>
          </a:lstStyle>
          <a:p>
            <a:fld id="{39D6FB95-8BF6-42F9-9C36-FE9202468C4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74115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21" tIns="0" rIns="19321" bIns="0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 altLang="zh-TW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21" tIns="0" rIns="19321" bIns="0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endParaRPr lang="en-US" altLang="zh-TW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52525" y="696913"/>
            <a:ext cx="4641850" cy="3481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410075"/>
            <a:ext cx="50958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82" tIns="46692" rIns="93382" bIns="466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21" tIns="0" rIns="19321" bIns="0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 altLang="zh-TW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21" tIns="0" rIns="19321" bIns="0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fld id="{81025FE0-5053-40FF-B8DB-7B53C492A77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669084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Rectangle 17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1371600"/>
            <a:ext cx="6477000" cy="1905000"/>
          </a:xfrm>
        </p:spPr>
        <p:txBody>
          <a:bodyPr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r">
              <a:lnSpc>
                <a:spcPct val="100000"/>
              </a:lnSpc>
              <a:defRPr sz="3600" b="1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60000" dist="29997" dir="5400000" sy="-100000" algn="bl" rotWithShape="0"/>
                </a:effectLst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altLang="zh-TW" dirty="0"/>
          </a:p>
        </p:txBody>
      </p:sp>
      <p:sp>
        <p:nvSpPr>
          <p:cNvPr id="3090" name="Rectangle 1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352800"/>
            <a:ext cx="6477000" cy="457200"/>
          </a:xfrm>
          <a:ln w="12700"/>
        </p:spPr>
        <p:txBody>
          <a:bodyPr lIns="91440" tIns="0" rIns="91440" bIns="0" anchor="ctr"/>
          <a:lstStyle>
            <a:lvl1pPr marL="0" indent="0" algn="r">
              <a:spcBef>
                <a:spcPct val="0"/>
              </a:spcBef>
              <a:buClrTx/>
              <a:buFontTx/>
              <a:buNone/>
              <a:defRPr sz="2000"/>
            </a:lvl1pPr>
          </a:lstStyle>
          <a:p>
            <a:r>
              <a:rPr lang="zh-TW" altLang="en-US" dirty="0" smtClean="0"/>
              <a:t>按一下以編輯母片副標題樣式</a:t>
            </a:r>
            <a:endParaRPr lang="en-US" altLang="zh-TW" dirty="0"/>
          </a:p>
        </p:txBody>
      </p:sp>
      <p:sp>
        <p:nvSpPr>
          <p:cNvPr id="3102" name="Rectangle 30"/>
          <p:cNvSpPr>
            <a:spLocks noGrp="1" noChangeArrowheads="1"/>
          </p:cNvSpPr>
          <p:nvPr>
            <p:ph type="ftr" sz="quarter" idx="3"/>
          </p:nvPr>
        </p:nvSpPr>
        <p:spPr>
          <a:xfrm>
            <a:off x="971600" y="6248400"/>
            <a:ext cx="64960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3103" name="Rectangle 3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2C97731-158F-49E0-A5ED-003ECE74E439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DB246E-3960-49AD-9113-664C8DBFD538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324600" y="819150"/>
            <a:ext cx="1447800" cy="481965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981200" y="819150"/>
            <a:ext cx="4191000" cy="48196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F3E76B-03B1-410B-A5F5-0EEDAB0B08E7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scene3d>
            <a:camera prst="orthographicFront"/>
            <a:lightRig rig="threePt" dir="t"/>
          </a:scene3d>
          <a:sp3d prstMaterial="metal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>
              <a:defRPr sz="3200" b="1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7624" y="1752600"/>
            <a:ext cx="6912768" cy="4340696"/>
          </a:xfrm>
        </p:spPr>
        <p:txBody>
          <a:bodyPr/>
          <a:lstStyle>
            <a:lvl1pPr>
              <a:spcBef>
                <a:spcPts val="1200"/>
              </a:spcBef>
              <a:buSzPct val="140000"/>
              <a:buFontTx/>
              <a:buBlip>
                <a:blip r:embed="rId2"/>
              </a:buBlip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>
              <a:spcBef>
                <a:spcPts val="1200"/>
              </a:spcBef>
              <a:defRPr sz="20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>
              <a:spcBef>
                <a:spcPts val="1200"/>
              </a:spcBef>
              <a:defRPr sz="18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>
              <a:spcBef>
                <a:spcPts val="600"/>
              </a:spcBef>
              <a:defRPr sz="16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>
              <a:spcBef>
                <a:spcPts val="600"/>
              </a:spcBef>
              <a:defRPr sz="14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99592" y="6248400"/>
            <a:ext cx="324036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AE71CC-1411-4F60-B2D9-00EA26C20D7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CEA109-1BFF-4C89-8FFF-CFCDD02F23BF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981200" y="1752600"/>
            <a:ext cx="28194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53000" y="1752600"/>
            <a:ext cx="28194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99836-16A1-45E9-B469-8D88B11D3632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795C13-7FEC-4D46-853B-2FB2A5301245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A9B046-BF8A-44EB-B17F-3328D778310B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899592" y="6248400"/>
            <a:ext cx="6568008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dirty="0" smtClean="0"/>
              <a:t>(C) VTC, Prepared by sm-lau@vtc.edu.hk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8F94EC-11C1-42CB-9295-13A06D773171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52E0E3-4501-478B-A145-40FAF8E9F93B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29932B-6A8C-4BA8-B3B4-DCA8FF70D454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819150"/>
            <a:ext cx="5791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81200" y="1752600"/>
            <a:ext cx="57912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1048" name="Rectangle 2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248400"/>
            <a:ext cx="2667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+mn-lt"/>
                <a:ea typeface="新細明體" charset="-120"/>
              </a:defRPr>
            </a:lvl1pPr>
          </a:lstStyle>
          <a:p>
            <a:endParaRPr lang="en-US" altLang="zh-TW"/>
          </a:p>
        </p:txBody>
      </p:sp>
      <p:sp>
        <p:nvSpPr>
          <p:cNvPr id="1049" name="Rectangle 2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3886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+mn-lt"/>
                <a:ea typeface="新細明體" charset="-120"/>
              </a:defRPr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1050" name="Rectangle 2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84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+mn-lt"/>
                <a:ea typeface="新細明體" charset="-120"/>
              </a:defRPr>
            </a:lvl1pPr>
          </a:lstStyle>
          <a:p>
            <a:fld id="{9762AC32-42AE-4F9F-872D-376377B5BBB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/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chemeClr val="bg1"/>
        </a:buClr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200">
          <a:solidFill>
            <a:schemeClr val="bg1"/>
          </a:solidFill>
          <a:latin typeface="+mn-lt"/>
        </a:defRPr>
      </a:lvl2pPr>
      <a:lvl3pPr marL="108585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chemeClr val="bg1"/>
          </a:solidFill>
          <a:latin typeface="+mn-lt"/>
        </a:defRPr>
      </a:lvl3pPr>
      <a:lvl4pPr marL="142875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>
          <a:solidFill>
            <a:schemeClr val="bg1"/>
          </a:solidFill>
          <a:latin typeface="+mn-lt"/>
        </a:defRPr>
      </a:lvl4pPr>
      <a:lvl5pPr marL="177165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9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1187624" y="1371600"/>
            <a:ext cx="6660976" cy="1905000"/>
          </a:xfrm>
        </p:spPr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4.1 – 4.4 (a) Objects and Classes</a:t>
            </a:r>
            <a:endParaRPr lang="en-US" altLang="zh-TW" dirty="0">
              <a:ea typeface="新細明體" charset="-120"/>
            </a:endParaRPr>
          </a:p>
        </p:txBody>
      </p:sp>
      <p:sp>
        <p:nvSpPr>
          <p:cNvPr id="4131" name="Rectangle 35"/>
          <p:cNvSpPr>
            <a:spLocks noGrp="1" noChangeArrowheads="1"/>
          </p:cNvSpPr>
          <p:nvPr>
            <p:ph type="subTitle" idx="1"/>
          </p:nvPr>
        </p:nvSpPr>
        <p:spPr>
          <a:xfrm>
            <a:off x="971600" y="3352800"/>
            <a:ext cx="6877000" cy="1228328"/>
          </a:xfrm>
        </p:spPr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ITP3914 – Programming</a:t>
            </a:r>
          </a:p>
          <a:p>
            <a:pPr>
              <a:spcBef>
                <a:spcPts val="600"/>
              </a:spcBef>
            </a:pPr>
            <a:r>
              <a:rPr lang="en-US" altLang="zh-TW" sz="1800" dirty="0" smtClean="0">
                <a:ea typeface="新細明體" charset="-120"/>
              </a:rPr>
              <a:t>Part 4 – Programming with Objects and Classes</a:t>
            </a:r>
            <a:endParaRPr lang="en-US" altLang="zh-TW" sz="1800" dirty="0">
              <a:ea typeface="新細明體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C97731-158F-49E0-A5ED-003ECE74E439}" type="slidenum">
              <a:rPr lang="en-US" altLang="zh-TW" smtClean="0"/>
              <a:pPr/>
              <a:t>1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88913" y="1628800"/>
            <a:ext cx="6400800" cy="3949700"/>
          </a:xfrm>
          <a:prstGeom prst="rect">
            <a:avLst/>
          </a:prstGeom>
          <a:solidFill>
            <a:srgbClr val="FFFFCC"/>
          </a:solidFill>
          <a:ln w="9525">
            <a:solidFill>
              <a:srgbClr val="3333C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public class </a:t>
            </a:r>
            <a:r>
              <a:rPr kumimoji="1" lang="en-US" altLang="zh-TW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RectangleUser</a:t>
            </a: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{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public static void main(String [] </a:t>
            </a:r>
            <a:r>
              <a:rPr kumimoji="1" lang="en-US" altLang="zh-TW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argv</a:t>
            </a: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)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{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     </a:t>
            </a:r>
            <a:r>
              <a:rPr kumimoji="1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Rectangle r1= new Rectangle(30,  10);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     Rectangle r2= new Rectangle(25,20);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     double    area;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     area = r1.area();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     </a:t>
            </a:r>
            <a:r>
              <a:rPr kumimoji="1" lang="en-US" altLang="zh-TW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System.out.println</a:t>
            </a: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("r1 area " + area);	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     area = r2.area();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     </a:t>
            </a:r>
            <a:r>
              <a:rPr kumimoji="1" lang="en-US" altLang="zh-TW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System.out.println</a:t>
            </a: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("r2 area " + area);	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}</a:t>
            </a:r>
            <a:endParaRPr kumimoji="1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charset="-120"/>
            </a:endParaRPr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070" y="3356992"/>
            <a:ext cx="4108652" cy="3435975"/>
          </a:xfrm>
          <a:prstGeom prst="rect">
            <a:avLst/>
          </a:prstGeom>
          <a:effectLst>
            <a:outerShdw blurRad="127000" dist="38100" dir="8100000" sx="102000" sy="102000" algn="tr" rotWithShape="0">
              <a:srgbClr val="7030A0">
                <a:alpha val="40000"/>
              </a:srgbClr>
            </a:outerShdw>
          </a:effec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7055296" cy="533400"/>
          </a:xfrm>
        </p:spPr>
        <p:txBody>
          <a:bodyPr/>
          <a:lstStyle/>
          <a:p>
            <a:r>
              <a:rPr lang="en-US" altLang="zh-HK" sz="2800" dirty="0" smtClean="0"/>
              <a:t>Calling constructor with parameters</a:t>
            </a:r>
            <a:endParaRPr lang="zh-HK" altLang="en-US" sz="28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10</a:t>
            </a:fld>
            <a:endParaRPr lang="en-US" altLang="zh-TW"/>
          </a:p>
        </p:txBody>
      </p:sp>
      <p:cxnSp>
        <p:nvCxnSpPr>
          <p:cNvPr id="10" name="直線單箭頭接點 9"/>
          <p:cNvCxnSpPr/>
          <p:nvPr/>
        </p:nvCxnSpPr>
        <p:spPr bwMode="auto">
          <a:xfrm>
            <a:off x="4716016" y="2780928"/>
            <a:ext cx="1180924" cy="151216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 bwMode="auto">
          <a:xfrm>
            <a:off x="5184068" y="2780928"/>
            <a:ext cx="1648976" cy="151216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675404" y="4674622"/>
            <a:ext cx="2311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1600" b="1" dirty="0" smtClean="0">
                <a:solidFill>
                  <a:srgbClr val="FF0000"/>
                </a:solidFill>
                <a:latin typeface="Arial Narrow" pitchFamily="34" charset="0"/>
              </a:rPr>
              <a:t>l</a:t>
            </a:r>
            <a:endParaRPr lang="zh-HK" altLang="en-US" sz="1600" b="1" dirty="0" smtClean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5896940" y="4674622"/>
            <a:ext cx="475260" cy="33855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16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30</a:t>
            </a: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569762" y="4674622"/>
            <a:ext cx="316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1600" b="1" dirty="0">
                <a:solidFill>
                  <a:srgbClr val="FF0000"/>
                </a:solidFill>
                <a:latin typeface="Arial Narrow" pitchFamily="34" charset="0"/>
              </a:rPr>
              <a:t>w</a:t>
            </a:r>
            <a:endParaRPr lang="zh-HK" altLang="en-US" sz="1600" b="1" dirty="0" smtClean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6833044" y="4674622"/>
            <a:ext cx="475260" cy="33855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HK" sz="1600" dirty="0">
                <a:solidFill>
                  <a:schemeClr val="bg2"/>
                </a:solidFill>
                <a:latin typeface="Arial" charset="0"/>
              </a:rPr>
              <a:t>1</a:t>
            </a:r>
            <a:r>
              <a:rPr kumimoji="0" lang="en-US" altLang="zh-HK" sz="16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0</a:t>
            </a: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67230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 animBg="1"/>
      <p:bldP spid="17" grpId="0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11</a:t>
            </a:fld>
            <a:endParaRPr lang="en-US" altLang="zh-TW"/>
          </a:p>
        </p:txBody>
      </p:sp>
      <p:pic>
        <p:nvPicPr>
          <p:cNvPr id="6" name="Picture 4" descr="rectangle_cons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836712"/>
            <a:ext cx="5040560" cy="5230678"/>
          </a:xfrm>
          <a:prstGeom prst="rect">
            <a:avLst/>
          </a:prstGeom>
          <a:noFill/>
          <a:ln>
            <a:noFill/>
          </a:ln>
          <a:effectLst>
            <a:outerShdw blurRad="254000" dist="38100" dir="8100000" sx="102000" sy="102000" algn="tr" rotWithShape="0">
              <a:srgbClr val="7030A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3491880" y="2504250"/>
            <a:ext cx="3744416" cy="369332"/>
          </a:xfrm>
          <a:prstGeom prst="rect">
            <a:avLst/>
          </a:prstGeom>
          <a:solidFill>
            <a:srgbClr val="FFFF00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HK" sz="1800" b="1" dirty="0" smtClean="0">
                <a:solidFill>
                  <a:srgbClr val="0033CC"/>
                </a:solidFill>
                <a:latin typeface="Arial Narrow" pitchFamily="34" charset="0"/>
              </a:rPr>
              <a:t>Rectangle r1 = new Rectangle(30, 10);</a:t>
            </a:r>
            <a:endParaRPr lang="zh-HK" altLang="en-US" sz="1800" b="1" dirty="0" smtClean="0">
              <a:solidFill>
                <a:srgbClr val="0033CC"/>
              </a:solidFill>
              <a:latin typeface="Arial Narrow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851920" y="3635732"/>
            <a:ext cx="3744416" cy="369332"/>
          </a:xfrm>
          <a:prstGeom prst="rect">
            <a:avLst/>
          </a:prstGeom>
          <a:solidFill>
            <a:srgbClr val="FFFF00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HK" sz="1800" b="1" dirty="0" smtClean="0">
                <a:solidFill>
                  <a:srgbClr val="0033CC"/>
                </a:solidFill>
                <a:latin typeface="Arial Narrow" pitchFamily="34" charset="0"/>
              </a:rPr>
              <a:t>Rectangle r2 = new Rectangle(25, </a:t>
            </a:r>
            <a:r>
              <a:rPr lang="en-US" altLang="zh-HK" sz="1800" b="1" dirty="0">
                <a:solidFill>
                  <a:srgbClr val="0033CC"/>
                </a:solidFill>
                <a:latin typeface="Arial Narrow" pitchFamily="34" charset="0"/>
              </a:rPr>
              <a:t>2</a:t>
            </a:r>
            <a:r>
              <a:rPr lang="en-US" altLang="zh-HK" sz="1800" b="1" dirty="0" smtClean="0">
                <a:solidFill>
                  <a:srgbClr val="0033CC"/>
                </a:solidFill>
                <a:latin typeface="Arial Narrow" pitchFamily="34" charset="0"/>
              </a:rPr>
              <a:t>0);</a:t>
            </a:r>
            <a:endParaRPr lang="zh-HK" altLang="en-US" sz="1800" b="1" dirty="0" smtClean="0">
              <a:solidFill>
                <a:srgbClr val="0033CC"/>
              </a:solidFill>
              <a:latin typeface="Arial Narrow" pitchFamily="34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843808" y="1331476"/>
            <a:ext cx="720080" cy="369332"/>
          </a:xfrm>
          <a:prstGeom prst="rect">
            <a:avLst/>
          </a:prstGeom>
          <a:solidFill>
            <a:srgbClr val="FFC000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HK" sz="1800" b="1" dirty="0" smtClean="0">
                <a:solidFill>
                  <a:srgbClr val="0033CC"/>
                </a:solidFill>
                <a:latin typeface="Arial Narrow" pitchFamily="34" charset="0"/>
              </a:rPr>
              <a:t>r1</a:t>
            </a:r>
            <a:endParaRPr lang="zh-HK" altLang="en-US" sz="1800" b="1" dirty="0" smtClean="0">
              <a:solidFill>
                <a:srgbClr val="0033CC"/>
              </a:solidFill>
              <a:latin typeface="Arial Narrow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843808" y="4725144"/>
            <a:ext cx="720080" cy="369332"/>
          </a:xfrm>
          <a:prstGeom prst="rect">
            <a:avLst/>
          </a:prstGeom>
          <a:solidFill>
            <a:srgbClr val="FFC000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HK" sz="1800" b="1" dirty="0" smtClean="0">
                <a:solidFill>
                  <a:srgbClr val="0033CC"/>
                </a:solidFill>
                <a:latin typeface="Arial Narrow" pitchFamily="34" charset="0"/>
              </a:rPr>
              <a:t>r2</a:t>
            </a:r>
            <a:endParaRPr lang="zh-HK" altLang="en-US" sz="1800" b="1" dirty="0" smtClean="0">
              <a:solidFill>
                <a:srgbClr val="0033CC"/>
              </a:solidFill>
              <a:latin typeface="Arial Narrow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979712" y="2196473"/>
            <a:ext cx="1080120" cy="307777"/>
          </a:xfrm>
          <a:prstGeom prst="rect">
            <a:avLst/>
          </a:prstGeom>
          <a:solidFill>
            <a:srgbClr val="FFFF00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HK" sz="1400" b="1" dirty="0" smtClean="0">
                <a:solidFill>
                  <a:srgbClr val="0033CC"/>
                </a:solidFill>
                <a:latin typeface="Arial Narrow" pitchFamily="34" charset="0"/>
              </a:rPr>
              <a:t>area()</a:t>
            </a:r>
            <a:endParaRPr lang="zh-HK" altLang="en-US" sz="1400" b="1" dirty="0" smtClean="0">
              <a:solidFill>
                <a:srgbClr val="0033CC"/>
              </a:solidFill>
              <a:latin typeface="Arial Narrow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979712" y="5589240"/>
            <a:ext cx="1080120" cy="307777"/>
          </a:xfrm>
          <a:prstGeom prst="rect">
            <a:avLst/>
          </a:prstGeom>
          <a:solidFill>
            <a:srgbClr val="FFFF00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HK" sz="1400" b="1" dirty="0" smtClean="0">
                <a:solidFill>
                  <a:srgbClr val="0033CC"/>
                </a:solidFill>
                <a:latin typeface="Arial Narrow" pitchFamily="34" charset="0"/>
              </a:rPr>
              <a:t>area()</a:t>
            </a:r>
            <a:endParaRPr lang="zh-HK" altLang="en-US" sz="1400" b="1" dirty="0" smtClean="0">
              <a:solidFill>
                <a:srgbClr val="0033CC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59866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Constructor – more details</a:t>
            </a:r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12</a:t>
            </a:fld>
            <a:endParaRPr lang="en-US" altLang="zh-TW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28600" y="1636345"/>
            <a:ext cx="4719464" cy="2800767"/>
          </a:xfrm>
          <a:prstGeom prst="rect">
            <a:avLst/>
          </a:prstGeom>
          <a:solidFill>
            <a:schemeClr val="tx1"/>
          </a:solidFill>
          <a:ln w="9525">
            <a:solidFill>
              <a:srgbClr val="3333CC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public class </a:t>
            </a:r>
            <a:r>
              <a:rPr kumimoji="1" lang="en-US" altLang="zh-TW" sz="16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Rectangle</a:t>
            </a:r>
            <a:r>
              <a:rPr kumimoji="1" lang="en-US" altLang="zh-TW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{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private double length;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private double width;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charset="-12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public </a:t>
            </a:r>
            <a:r>
              <a:rPr kumimoji="1" lang="en-US" altLang="zh-TW" sz="1600" b="0" i="0" u="none" strike="noStrike" kern="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Rectangle</a:t>
            </a:r>
            <a:r>
              <a:rPr kumimoji="1" lang="en-US" altLang="zh-TW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(double l, double w)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{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     length = l;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     width = w;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…..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}</a:t>
            </a:r>
            <a:endParaRPr kumimoji="1" lang="zh-TW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charset="-120"/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H="1" flipV="1">
            <a:off x="1375048" y="2889081"/>
            <a:ext cx="762000" cy="1143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HK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679848" y="3753177"/>
            <a:ext cx="2473325" cy="392113"/>
          </a:xfrm>
          <a:prstGeom prst="rect">
            <a:avLst/>
          </a:prstGeom>
          <a:solidFill>
            <a:srgbClr val="FFFF99"/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No return type here</a:t>
            </a:r>
          </a:p>
        </p:txBody>
      </p:sp>
      <p:pic>
        <p:nvPicPr>
          <p:cNvPr id="9" name="圖片 8" descr="k238781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03848" y="4571414"/>
            <a:ext cx="1235411" cy="1521882"/>
          </a:xfrm>
          <a:prstGeom prst="rect">
            <a:avLst/>
          </a:prstGeom>
        </p:spPr>
      </p:pic>
      <p:grpSp>
        <p:nvGrpSpPr>
          <p:cNvPr id="10" name="群組 7"/>
          <p:cNvGrpSpPr/>
          <p:nvPr/>
        </p:nvGrpSpPr>
        <p:grpSpPr>
          <a:xfrm>
            <a:off x="4355976" y="4168178"/>
            <a:ext cx="4482581" cy="1959256"/>
            <a:chOff x="4143" y="685804"/>
            <a:chExt cx="1241681" cy="914406"/>
          </a:xfrm>
          <a:effectLst>
            <a:outerShdw blurRad="127000" dist="38100" dir="2700000" sx="102000" sy="102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1" name="圓角矩形 10"/>
            <p:cNvSpPr/>
            <p:nvPr/>
          </p:nvSpPr>
          <p:spPr>
            <a:xfrm>
              <a:off x="4143" y="685804"/>
              <a:ext cx="1241681" cy="914406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圓角矩形 4"/>
            <p:cNvSpPr/>
            <p:nvPr/>
          </p:nvSpPr>
          <p:spPr>
            <a:xfrm>
              <a:off x="48781" y="730442"/>
              <a:ext cx="1152405" cy="82513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176213" lvl="0" indent="-176213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itchFamily="34" charset="0"/>
                <a:buChar char="•"/>
              </a:pPr>
              <a:r>
                <a:rPr lang="en-US" altLang="zh-TW" sz="1800" dirty="0" smtClean="0">
                  <a:solidFill>
                    <a:schemeClr val="bg2"/>
                  </a:solidFill>
                </a:rPr>
                <a:t>Constructors can take arguments but cannot return a value.</a:t>
              </a:r>
            </a:p>
            <a:p>
              <a:pPr marL="176213" lvl="0" indent="-176213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itchFamily="34" charset="0"/>
                <a:buChar char="•"/>
              </a:pPr>
              <a:r>
                <a:rPr lang="en-US" altLang="zh-TW" sz="1800" kern="1200" dirty="0" smtClean="0">
                  <a:solidFill>
                    <a:schemeClr val="bg2"/>
                  </a:solidFill>
                </a:rPr>
                <a:t>Constructors are NOT allowed to specify a return type (NOT EVEN </a:t>
              </a:r>
              <a:r>
                <a:rPr lang="en-US" altLang="zh-TW" sz="1800" b="1" kern="120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void</a:t>
              </a:r>
              <a:r>
                <a:rPr lang="en-US" altLang="zh-TW" sz="1800" kern="1200" dirty="0" smtClean="0">
                  <a:solidFill>
                    <a:schemeClr val="bg2"/>
                  </a:solidFill>
                </a:rPr>
                <a:t>).</a:t>
              </a:r>
              <a:endParaRPr lang="zh-TW" altLang="en-US" sz="1800" kern="1200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753650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6767264" cy="533400"/>
          </a:xfrm>
        </p:spPr>
        <p:txBody>
          <a:bodyPr/>
          <a:lstStyle/>
          <a:p>
            <a:r>
              <a:rPr lang="en-US" altLang="zh-HK" dirty="0" smtClean="0"/>
              <a:t>No-Argument Constructors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7624" y="1556792"/>
            <a:ext cx="6912768" cy="4752528"/>
          </a:xfrm>
        </p:spPr>
        <p:txBody>
          <a:bodyPr/>
          <a:lstStyle/>
          <a:p>
            <a:r>
              <a:rPr lang="en-US" altLang="zh-HK" sz="2000" dirty="0" smtClean="0"/>
              <a:t>A no-argument constructor takes no argument, e.g. </a:t>
            </a:r>
            <a:r>
              <a:rPr lang="en-US" altLang="zh-HK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Rectangle()</a:t>
            </a:r>
          </a:p>
          <a:p>
            <a:r>
              <a:rPr lang="en-US" altLang="zh-HK" sz="2000" dirty="0" smtClean="0"/>
              <a:t>If no constructors are defined for a class, then compiler (</a:t>
            </a:r>
            <a:r>
              <a:rPr lang="en-US" altLang="zh-HK" sz="2000" dirty="0" err="1" smtClean="0"/>
              <a:t>javac</a:t>
            </a:r>
            <a:r>
              <a:rPr lang="en-US" altLang="zh-HK" sz="2000" dirty="0" smtClean="0"/>
              <a:t>) creates a default constructor which is a no-argument constructor.</a:t>
            </a:r>
          </a:p>
          <a:p>
            <a:r>
              <a:rPr lang="en-US" altLang="zh-HK" sz="2000" dirty="0" smtClean="0"/>
              <a:t>If constructors are defined for a class, but none of them are no-argument constructors, an attempt to create an object instance using no-argument constructor will cause a syntax error.</a:t>
            </a:r>
          </a:p>
          <a:p>
            <a:r>
              <a:rPr lang="en-US" altLang="zh-HK" sz="2000" dirty="0" smtClean="0"/>
              <a:t>That is, you can call a no-argument constructor if:</a:t>
            </a:r>
          </a:p>
          <a:p>
            <a:pPr lvl="1"/>
            <a:r>
              <a:rPr lang="en-US" altLang="zh-HK" sz="1600" dirty="0" smtClean="0"/>
              <a:t>You have defined a no-argument constructor for the class, or</a:t>
            </a:r>
          </a:p>
          <a:p>
            <a:pPr lvl="1">
              <a:spcBef>
                <a:spcPts val="600"/>
              </a:spcBef>
            </a:pPr>
            <a:r>
              <a:rPr lang="en-US" altLang="zh-HK" sz="1600" dirty="0" smtClean="0"/>
              <a:t>You have defined no constructor at all (then one is provided by </a:t>
            </a:r>
            <a:r>
              <a:rPr lang="en-US" altLang="zh-HK" sz="1600" dirty="0" err="1" smtClean="0"/>
              <a:t>javac</a:t>
            </a:r>
            <a:r>
              <a:rPr lang="en-US" altLang="zh-HK" sz="1600" dirty="0" smtClean="0"/>
              <a:t>).</a:t>
            </a:r>
            <a:endParaRPr lang="zh-HK" altLang="en-US" sz="16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0413538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Overloading Constructors</a:t>
            </a:r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14</a:t>
            </a:fld>
            <a:endParaRPr lang="en-US" altLang="zh-TW"/>
          </a:p>
        </p:txBody>
      </p:sp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323528" y="1394866"/>
            <a:ext cx="4536504" cy="4770438"/>
          </a:xfrm>
          <a:prstGeom prst="rect">
            <a:avLst/>
          </a:prstGeom>
          <a:solidFill>
            <a:srgbClr val="FFFFCC"/>
          </a:solidFill>
          <a:ln w="9525">
            <a:solidFill>
              <a:srgbClr val="3333CC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public class Rectangle {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private double length;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private double width;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charset="-12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public </a:t>
            </a:r>
            <a:r>
              <a:rPr kumimoji="1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Rectangle</a:t>
            </a: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     length = 0;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     width = 0;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charset="-12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public </a:t>
            </a:r>
            <a:r>
              <a:rPr kumimoji="1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Rectangle</a:t>
            </a: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(double l, double w)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{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     length = l;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     width = w;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…..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}</a:t>
            </a:r>
            <a:endParaRPr kumimoji="1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charset="-120"/>
            </a:endParaRPr>
          </a:p>
        </p:txBody>
      </p:sp>
      <p:sp>
        <p:nvSpPr>
          <p:cNvPr id="45" name="Text Box 11"/>
          <p:cNvSpPr txBox="1">
            <a:spLocks noChangeArrowheads="1"/>
          </p:cNvSpPr>
          <p:nvPr/>
        </p:nvSpPr>
        <p:spPr bwMode="auto">
          <a:xfrm>
            <a:off x="5859907" y="2215062"/>
            <a:ext cx="2833463" cy="206210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1600" dirty="0">
                <a:solidFill>
                  <a:schemeClr val="bg2"/>
                </a:solidFill>
                <a:ea typeface="新細明體" pitchFamily="18" charset="-120"/>
              </a:rPr>
              <a:t>The appropriate </a:t>
            </a:r>
            <a:r>
              <a:rPr lang="en-US" altLang="zh-TW" sz="1600" dirty="0" smtClean="0">
                <a:solidFill>
                  <a:schemeClr val="bg2"/>
                </a:solidFill>
                <a:ea typeface="新細明體" pitchFamily="18" charset="-120"/>
              </a:rPr>
              <a:t>constructor is </a:t>
            </a:r>
            <a:r>
              <a:rPr lang="en-US" altLang="zh-TW" sz="1600" dirty="0">
                <a:solidFill>
                  <a:schemeClr val="bg2"/>
                </a:solidFill>
                <a:ea typeface="新細明體" pitchFamily="18" charset="-120"/>
              </a:rPr>
              <a:t>invoked by matching the </a:t>
            </a:r>
            <a:r>
              <a:rPr lang="en-US" altLang="zh-TW" sz="1600" dirty="0" smtClean="0">
                <a:solidFill>
                  <a:schemeClr val="bg2"/>
                </a:solidFill>
                <a:ea typeface="新細明體" pitchFamily="18" charset="-120"/>
              </a:rPr>
              <a:t>number</a:t>
            </a:r>
            <a:r>
              <a:rPr lang="en-US" altLang="zh-TW" sz="1600" dirty="0">
                <a:solidFill>
                  <a:schemeClr val="bg2"/>
                </a:solidFill>
                <a:ea typeface="新細明體" pitchFamily="18" charset="-120"/>
              </a:rPr>
              <a:t>, types and order of</a:t>
            </a:r>
          </a:p>
          <a:p>
            <a:pPr>
              <a:defRPr/>
            </a:pPr>
            <a:r>
              <a:rPr lang="en-US" altLang="zh-TW" sz="1600" dirty="0">
                <a:solidFill>
                  <a:schemeClr val="bg2"/>
                </a:solidFill>
                <a:ea typeface="新細明體" pitchFamily="18" charset="-120"/>
              </a:rPr>
              <a:t>the arguments specified in </a:t>
            </a:r>
          </a:p>
          <a:p>
            <a:pPr>
              <a:defRPr/>
            </a:pPr>
            <a:r>
              <a:rPr lang="en-US" altLang="zh-TW" sz="1600" dirty="0">
                <a:solidFill>
                  <a:schemeClr val="bg2"/>
                </a:solidFill>
                <a:ea typeface="新細明體" pitchFamily="18" charset="-120"/>
              </a:rPr>
              <a:t>the constructor call with </a:t>
            </a:r>
          </a:p>
          <a:p>
            <a:pPr>
              <a:defRPr/>
            </a:pPr>
            <a:r>
              <a:rPr lang="en-US" altLang="zh-TW" sz="1600" dirty="0">
                <a:solidFill>
                  <a:schemeClr val="bg2"/>
                </a:solidFill>
                <a:ea typeface="新細明體" pitchFamily="18" charset="-120"/>
              </a:rPr>
              <a:t>those defined in the signature.</a:t>
            </a:r>
          </a:p>
        </p:txBody>
      </p:sp>
      <p:sp>
        <p:nvSpPr>
          <p:cNvPr id="48" name="矩形 47"/>
          <p:cNvSpPr/>
          <p:nvPr/>
        </p:nvSpPr>
        <p:spPr bwMode="auto">
          <a:xfrm>
            <a:off x="698629" y="2487165"/>
            <a:ext cx="3997221" cy="1517899"/>
          </a:xfrm>
          <a:prstGeom prst="rect">
            <a:avLst/>
          </a:prstGeom>
          <a:solidFill>
            <a:schemeClr val="bg1">
              <a:lumMod val="60000"/>
              <a:lumOff val="40000"/>
              <a:alpha val="56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698629" y="4071340"/>
            <a:ext cx="3997221" cy="1517900"/>
          </a:xfrm>
          <a:prstGeom prst="rect">
            <a:avLst/>
          </a:prstGeom>
          <a:solidFill>
            <a:srgbClr val="92D050">
              <a:alpha val="56000"/>
            </a:srgbClr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3131840" y="4633738"/>
            <a:ext cx="4968552" cy="2179638"/>
          </a:xfrm>
          <a:prstGeom prst="rect">
            <a:avLst/>
          </a:prstGeom>
          <a:solidFill>
            <a:schemeClr val="tx1"/>
          </a:solidFill>
          <a:ln w="9525">
            <a:solidFill>
              <a:srgbClr val="3333CC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7030A0">
                <a:alpha val="40000"/>
              </a:srgbClr>
            </a:outerShdw>
          </a:effec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public class </a:t>
            </a:r>
            <a:r>
              <a:rPr kumimoji="1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RectangleUser</a:t>
            </a: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{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public static void main(String [] </a:t>
            </a:r>
            <a:r>
              <a:rPr kumimoji="1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argv</a:t>
            </a: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)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{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     </a:t>
            </a: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Rectangle r1 = new Rectangle();</a:t>
            </a: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     </a:t>
            </a: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Rectangle r2 = new Rectangle(25.3, 20.4);</a:t>
            </a: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     …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}</a:t>
            </a:r>
            <a:endParaRPr kumimoji="1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charset="-120"/>
            </a:endParaRPr>
          </a:p>
        </p:txBody>
      </p:sp>
      <p:cxnSp>
        <p:nvCxnSpPr>
          <p:cNvPr id="53" name="肘形接點 52"/>
          <p:cNvCxnSpPr/>
          <p:nvPr/>
        </p:nvCxnSpPr>
        <p:spPr bwMode="auto">
          <a:xfrm>
            <a:off x="698627" y="2659851"/>
            <a:ext cx="3081284" cy="2871496"/>
          </a:xfrm>
          <a:prstGeom prst="bentConnector3">
            <a:avLst>
              <a:gd name="adj1" fmla="val -15362"/>
            </a:avLst>
          </a:prstGeom>
          <a:ln w="38100">
            <a:solidFill>
              <a:srgbClr val="CC00FF"/>
            </a:solidFill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肘形接點 53"/>
          <p:cNvCxnSpPr/>
          <p:nvPr/>
        </p:nvCxnSpPr>
        <p:spPr bwMode="auto">
          <a:xfrm>
            <a:off x="698629" y="4316723"/>
            <a:ext cx="3081282" cy="1632557"/>
          </a:xfrm>
          <a:prstGeom prst="bentConnector3">
            <a:avLst>
              <a:gd name="adj1" fmla="val -8601"/>
            </a:avLst>
          </a:prstGeom>
          <a:ln w="38100">
            <a:solidFill>
              <a:srgbClr val="006600"/>
            </a:solidFill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7" name="群組 46"/>
          <p:cNvGrpSpPr/>
          <p:nvPr/>
        </p:nvGrpSpPr>
        <p:grpSpPr>
          <a:xfrm>
            <a:off x="2794839" y="2537609"/>
            <a:ext cx="2857281" cy="1601201"/>
            <a:chOff x="2794839" y="2537609"/>
            <a:chExt cx="2857281" cy="1601201"/>
          </a:xfrm>
        </p:grpSpPr>
        <p:sp>
          <p:nvSpPr>
            <p:cNvPr id="43" name="Line 8"/>
            <p:cNvSpPr>
              <a:spLocks noChangeShapeType="1"/>
            </p:cNvSpPr>
            <p:nvPr/>
          </p:nvSpPr>
          <p:spPr bwMode="auto">
            <a:xfrm flipH="1" flipV="1">
              <a:off x="2794839" y="2691010"/>
              <a:ext cx="1143000" cy="304800"/>
            </a:xfrm>
            <a:prstGeom prst="line">
              <a:avLst/>
            </a:prstGeom>
            <a:ln>
              <a:headEnd/>
              <a:tailEnd type="triangle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HK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Line 9"/>
            <p:cNvSpPr>
              <a:spLocks noChangeShapeType="1"/>
            </p:cNvSpPr>
            <p:nvPr/>
          </p:nvSpPr>
          <p:spPr bwMode="auto">
            <a:xfrm flipH="1">
              <a:off x="2794839" y="3376810"/>
              <a:ext cx="1143000" cy="762000"/>
            </a:xfrm>
            <a:prstGeom prst="line">
              <a:avLst/>
            </a:prstGeom>
            <a:ln>
              <a:headEnd/>
              <a:tailEnd type="triangle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HK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Text Box 7"/>
            <p:cNvSpPr txBox="1">
              <a:spLocks noChangeArrowheads="1"/>
            </p:cNvSpPr>
            <p:nvPr/>
          </p:nvSpPr>
          <p:spPr bwMode="auto">
            <a:xfrm>
              <a:off x="3203848" y="2537609"/>
              <a:ext cx="2448272" cy="1569660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rgbClr val="339966"/>
              </a:solidFill>
              <a:miter lim="800000"/>
              <a:headEnd/>
              <a:tailEnd/>
            </a:ln>
            <a:effectLst>
              <a:outerShdw blurRad="254000" dist="38100" dir="8100000" sx="102000" sy="102000" algn="tr" rotWithShape="0">
                <a:srgbClr val="92D050">
                  <a:alpha val="40000"/>
                </a:srgbClr>
              </a:outerShdw>
            </a:effectLst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新細明體" pitchFamily="18" charset="-120"/>
                </a:rPr>
                <a:t>A constructor can be </a:t>
              </a:r>
              <a:r>
                <a:rPr kumimoji="0" lang="en-US" altLang="zh-TW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新細明體" pitchFamily="18" charset="-120"/>
                </a:rPr>
                <a:t>overloaded </a:t>
              </a:r>
              <a:r>
                <a:rPr kumimoji="0" lang="en-US" altLang="zh-TW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新細明體" pitchFamily="18" charset="-120"/>
                </a:rPr>
                <a:t>(that is, several constructors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新細明體" pitchFamily="18" charset="-120"/>
                </a:rPr>
                <a:t>exists in the same class, but with different signatures).</a:t>
              </a:r>
            </a:p>
          </p:txBody>
        </p:sp>
      </p:grpSp>
      <p:grpSp>
        <p:nvGrpSpPr>
          <p:cNvPr id="46" name="群組 45"/>
          <p:cNvGrpSpPr/>
          <p:nvPr/>
        </p:nvGrpSpPr>
        <p:grpSpPr>
          <a:xfrm>
            <a:off x="2771800" y="1620390"/>
            <a:ext cx="3238500" cy="866775"/>
            <a:chOff x="2771800" y="1620390"/>
            <a:chExt cx="3238500" cy="866775"/>
          </a:xfrm>
        </p:grpSpPr>
        <p:sp>
          <p:nvSpPr>
            <p:cNvPr id="36" name="Line 16"/>
            <p:cNvSpPr>
              <a:spLocks noChangeShapeType="1"/>
            </p:cNvSpPr>
            <p:nvPr/>
          </p:nvSpPr>
          <p:spPr bwMode="auto">
            <a:xfrm flipH="1">
              <a:off x="2771800" y="1801365"/>
              <a:ext cx="864096" cy="685800"/>
            </a:xfrm>
            <a:prstGeom prst="line">
              <a:avLst/>
            </a:prstGeom>
            <a:ln>
              <a:headEnd/>
              <a:tailEnd type="triangle" w="lg" len="lg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HK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Text Box 15"/>
            <p:cNvSpPr txBox="1">
              <a:spLocks noChangeArrowheads="1"/>
            </p:cNvSpPr>
            <p:nvPr/>
          </p:nvSpPr>
          <p:spPr bwMode="auto">
            <a:xfrm>
              <a:off x="3381400" y="1620390"/>
              <a:ext cx="2628900" cy="36195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rgbClr val="FF6600"/>
              </a:solidFill>
              <a:miter lim="800000"/>
              <a:headEnd/>
              <a:tailEnd/>
            </a:ln>
            <a:effectLst>
              <a:outerShdw blurRad="254000" dist="38100" dir="8100000" sx="102000" sy="102000" algn="tr" rotWithShape="0">
                <a:srgbClr val="FFC000">
                  <a:alpha val="4000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新細明體" pitchFamily="18" charset="-120"/>
                </a:rPr>
                <a:t>A no-argument constructor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698332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8" grpId="0" animBg="1"/>
      <p:bldP spid="48" grpId="1" animBg="1"/>
      <p:bldP spid="48" grpId="2" animBg="1"/>
      <p:bldP spid="4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15</a:t>
            </a:fld>
            <a:endParaRPr lang="en-US" altLang="zh-TW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539552" y="188640"/>
            <a:ext cx="5943600" cy="6463308"/>
          </a:xfrm>
          <a:prstGeom prst="rect">
            <a:avLst/>
          </a:prstGeom>
          <a:solidFill>
            <a:schemeClr val="tx1"/>
          </a:solidFill>
          <a:ln w="12700">
            <a:solidFill>
              <a:srgbClr val="3333C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public class </a:t>
            </a: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Rectangle</a:t>
            </a: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{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private double length;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private double width;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charset="-12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kern="0" dirty="0" smtClean="0">
                <a:solidFill>
                  <a:srgbClr val="000000"/>
                </a:solidFill>
              </a:rPr>
              <a:t>     public Rectangle()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kern="0" dirty="0">
                <a:solidFill>
                  <a:srgbClr val="000000"/>
                </a:solidFill>
              </a:rPr>
              <a:t> 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         length = 0;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kern="0" dirty="0">
                <a:solidFill>
                  <a:srgbClr val="000000"/>
                </a:solidFill>
              </a:rPr>
              <a:t> 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         width = 0;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kern="0" dirty="0">
                <a:solidFill>
                  <a:srgbClr val="000000"/>
                </a:solidFill>
              </a:rPr>
              <a:t> 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   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800" kern="0" dirty="0">
              <a:solidFill>
                <a:srgbClr val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public </a:t>
            </a: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Rectangle</a:t>
            </a: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(double l, double w) {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     length = l;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     width = w;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charset="-12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public double area() {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     return length * width;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}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800" kern="0" dirty="0">
              <a:solidFill>
                <a:srgbClr val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     public static void main(String []</a:t>
            </a:r>
            <a:r>
              <a:rPr kumimoji="1" lang="en-US" altLang="zh-TW" sz="18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 </a:t>
            </a:r>
            <a:r>
              <a:rPr kumimoji="1" lang="en-US" altLang="zh-TW" sz="1800" b="1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args</a:t>
            </a:r>
            <a:r>
              <a:rPr kumimoji="1" lang="en-US" altLang="zh-TW" sz="18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1800" b="1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Rectangle r1 = new Rectangle();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1800" b="1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….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 </a:t>
            </a:r>
            <a:r>
              <a:rPr kumimoji="1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   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}</a:t>
            </a:r>
            <a:endParaRPr kumimoji="1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charset="-12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5312466" y="3380436"/>
            <a:ext cx="3652022" cy="158417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bg2"/>
                </a:solidFill>
                <a:latin typeface="Century Gothic" pitchFamily="34" charset="0"/>
              </a:rPr>
              <a:t>If you wish, you can put both object definition and main() in the same class.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Century Gothic" pitchFamily="34" charset="0"/>
            </a:endParaRPr>
          </a:p>
        </p:txBody>
      </p:sp>
      <p:pic>
        <p:nvPicPr>
          <p:cNvPr id="11" name="圖片 8" descr="k238781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77055" y="3411583"/>
            <a:ext cx="1235411" cy="152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29752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IVE\11-12 Semester I\ICT4523S - Software Quality and Project Management\Lecture Notes\D1 - Software Testing techniques\picture\k238455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564904"/>
            <a:ext cx="1920533" cy="1739776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 bwMode="auto">
          <a:xfrm>
            <a:off x="2627784" y="3366000"/>
            <a:ext cx="4536504" cy="658800"/>
          </a:xfrm>
          <a:prstGeom prst="rect">
            <a:avLst/>
          </a:prstGeom>
          <a:solidFill>
            <a:srgbClr val="C9E28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solidFill>
                  <a:srgbClr val="006600"/>
                </a:solidFill>
                <a:effectLst>
                  <a:reflection blurRad="6350" stA="55000" endA="300" endPos="45500" dir="5400000" sy="-100000" algn="bl" rotWithShape="0"/>
                </a:effectLst>
              </a:rPr>
              <a:t>Part 2 – Access Specifiers</a:t>
            </a:r>
            <a:endParaRPr kumimoji="0" lang="zh-TW" altLang="en-US" b="0" i="0" u="none" strike="noStrike" cap="none" normalizeH="0" baseline="0" dirty="0" smtClean="0">
              <a:ln>
                <a:noFill/>
              </a:ln>
              <a:solidFill>
                <a:srgbClr val="006600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94EC-11C1-42CB-9295-13A06D773171}" type="slidenum">
              <a:rPr lang="en-US" altLang="zh-TW" smtClean="0"/>
              <a:pPr/>
              <a:t>16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6628412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 - Encapsulation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17</a:t>
            </a:fld>
            <a:endParaRPr lang="en-US" altLang="zh-TW"/>
          </a:p>
        </p:txBody>
      </p:sp>
      <p:pic>
        <p:nvPicPr>
          <p:cNvPr id="6" name="Picture 5" descr="p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19874"/>
            <a:ext cx="3899212" cy="3153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993660" y="1690700"/>
            <a:ext cx="4826812" cy="4618620"/>
          </a:xfrm>
          <a:effectLst>
            <a:outerShdw blurRad="254000" dist="38100" dir="8100000" sx="102000" sy="102000" algn="tr" rotWithShape="0">
              <a:srgbClr val="7030A0">
                <a:alpha val="40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lvl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kumimoji="1" lang="en-US" altLang="zh-TW" sz="2000" dirty="0">
                <a:latin typeface="Tahoma"/>
                <a:ea typeface="新細明體"/>
                <a:cs typeface="+mn-cs"/>
              </a:rPr>
              <a:t>Packaging related data and procedures together is called </a:t>
            </a:r>
            <a:r>
              <a:rPr kumimoji="1" lang="en-US" altLang="zh-TW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ea typeface="新細明體"/>
                <a:cs typeface="+mn-cs"/>
              </a:rPr>
              <a:t>encapsulation</a:t>
            </a:r>
            <a:r>
              <a:rPr kumimoji="1" lang="en-US" altLang="zh-TW" sz="2000" dirty="0">
                <a:latin typeface="Tahoma"/>
                <a:ea typeface="新細明體"/>
                <a:cs typeface="+mn-cs"/>
              </a:rPr>
              <a:t>.</a:t>
            </a:r>
          </a:p>
          <a:p>
            <a:pPr lvl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kumimoji="1" lang="en-US" altLang="zh-TW" sz="2000" dirty="0">
                <a:latin typeface="Tahoma"/>
                <a:ea typeface="新細明體"/>
                <a:cs typeface="+mn-cs"/>
              </a:rPr>
              <a:t>In the OO approach, the data inside an object is accessed only by the object</a:t>
            </a:r>
            <a:r>
              <a:rPr kumimoji="1" lang="en-US" altLang="zh-TW" sz="2000" dirty="0">
                <a:latin typeface="Times New Roman" pitchFamily="18" charset="0"/>
                <a:ea typeface="新細明體"/>
                <a:cs typeface="+mn-cs"/>
              </a:rPr>
              <a:t>’</a:t>
            </a:r>
            <a:r>
              <a:rPr kumimoji="1" lang="en-US" altLang="zh-TW" sz="2000" dirty="0">
                <a:latin typeface="Tahoma"/>
                <a:ea typeface="新細明體"/>
                <a:cs typeface="+mn-cs"/>
              </a:rPr>
              <a:t>s method.</a:t>
            </a:r>
          </a:p>
          <a:p>
            <a:pPr lvl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kumimoji="1" lang="en-US" altLang="zh-TW" sz="2000" dirty="0">
                <a:latin typeface="Times New Roman" pitchFamily="18" charset="0"/>
                <a:ea typeface="新細明體"/>
                <a:cs typeface="+mn-cs"/>
              </a:rPr>
              <a:t>“</a:t>
            </a:r>
            <a:r>
              <a:rPr kumimoji="1" lang="en-US" altLang="zh-TW" sz="2000" dirty="0">
                <a:latin typeface="Tahoma"/>
                <a:ea typeface="新細明體"/>
                <a:cs typeface="+mn-cs"/>
              </a:rPr>
              <a:t>Users</a:t>
            </a:r>
            <a:r>
              <a:rPr kumimoji="1" lang="en-US" altLang="zh-TW" sz="2000" dirty="0">
                <a:latin typeface="Times New Roman" pitchFamily="18" charset="0"/>
                <a:ea typeface="新細明體"/>
                <a:cs typeface="+mn-cs"/>
              </a:rPr>
              <a:t>”</a:t>
            </a:r>
            <a:r>
              <a:rPr kumimoji="1" lang="en-US" altLang="zh-TW" sz="2000" dirty="0">
                <a:latin typeface="Tahoma"/>
                <a:ea typeface="新細明體"/>
                <a:cs typeface="+mn-cs"/>
              </a:rPr>
              <a:t> of the object must call the object</a:t>
            </a:r>
            <a:r>
              <a:rPr kumimoji="1" lang="en-US" altLang="zh-TW" sz="2000" dirty="0">
                <a:latin typeface="Times New Roman" pitchFamily="18" charset="0"/>
                <a:ea typeface="新細明體"/>
                <a:cs typeface="+mn-cs"/>
              </a:rPr>
              <a:t>’</a:t>
            </a:r>
            <a:r>
              <a:rPr kumimoji="1" lang="en-US" altLang="zh-TW" sz="2000" dirty="0">
                <a:latin typeface="Tahoma"/>
                <a:ea typeface="新細明體"/>
                <a:cs typeface="+mn-cs"/>
              </a:rPr>
              <a:t>s method for getting or setting the object</a:t>
            </a:r>
            <a:r>
              <a:rPr kumimoji="1" lang="en-US" altLang="zh-TW" sz="2000" dirty="0">
                <a:latin typeface="Times New Roman" pitchFamily="18" charset="0"/>
                <a:ea typeface="新細明體"/>
                <a:cs typeface="+mn-cs"/>
              </a:rPr>
              <a:t>’</a:t>
            </a:r>
            <a:r>
              <a:rPr kumimoji="1" lang="en-US" altLang="zh-TW" sz="2000" dirty="0">
                <a:latin typeface="Tahoma"/>
                <a:ea typeface="新細明體"/>
                <a:cs typeface="+mn-cs"/>
              </a:rPr>
              <a:t>s instance variables indirectly.</a:t>
            </a:r>
          </a:p>
          <a:p>
            <a:pPr lvl="0"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kumimoji="1" lang="en-US" altLang="zh-TW" sz="2000" dirty="0">
                <a:latin typeface="Tahoma"/>
                <a:ea typeface="新細明體"/>
                <a:cs typeface="+mn-cs"/>
              </a:rPr>
              <a:t>This protects the instance variables from being in an inconsistent or unreasonable state.</a:t>
            </a:r>
            <a:endParaRPr kumimoji="1" lang="zh-TW" altLang="en-US" sz="2000" dirty="0">
              <a:latin typeface="Tahoma"/>
              <a:ea typeface="新細明體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1999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Access Specifiers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18</a:t>
            </a:fld>
            <a:endParaRPr lang="en-US" altLang="zh-TW"/>
          </a:p>
        </p:txBody>
      </p:sp>
      <p:grpSp>
        <p:nvGrpSpPr>
          <p:cNvPr id="24" name="Group 23"/>
          <p:cNvGrpSpPr/>
          <p:nvPr/>
        </p:nvGrpSpPr>
        <p:grpSpPr>
          <a:xfrm>
            <a:off x="1763688" y="1556792"/>
            <a:ext cx="5871187" cy="1862048"/>
            <a:chOff x="1509125" y="1628800"/>
            <a:chExt cx="5871187" cy="1862048"/>
          </a:xfrm>
        </p:grpSpPr>
        <p:sp>
          <p:nvSpPr>
            <p:cNvPr id="6" name="Text Box 3"/>
            <p:cNvSpPr txBox="1">
              <a:spLocks noChangeArrowheads="1"/>
            </p:cNvSpPr>
            <p:nvPr/>
          </p:nvSpPr>
          <p:spPr bwMode="auto">
            <a:xfrm>
              <a:off x="1509125" y="1628800"/>
              <a:ext cx="5871187" cy="18620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3333CC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50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新細明體" charset="-120"/>
                </a:rPr>
                <a:t>public class </a:t>
              </a:r>
              <a:r>
                <a:rPr kumimoji="1" lang="en-US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itchFamily="34" charset="0"/>
                  <a:ea typeface="新細明體" charset="-120"/>
                </a:rPr>
                <a:t>Rectangle</a:t>
              </a:r>
              <a:r>
                <a:rPr kumimoji="1" lang="en-US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新細明體" charset="-120"/>
                </a:rPr>
                <a:t> {  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新細明體" charset="-120"/>
                </a:rPr>
                <a:t>     private double length;   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新細明體" charset="-120"/>
                </a:rPr>
                <a:t>     private double width;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新細明體" charset="-120"/>
                </a:rPr>
                <a:t>     …..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新細明體" charset="-120"/>
                </a:rPr>
                <a:t>}</a:t>
              </a:r>
              <a:endParaRPr kumimoji="1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endParaRPr>
            </a:p>
          </p:txBody>
        </p:sp>
        <p:sp>
          <p:nvSpPr>
            <p:cNvPr id="8" name="Text Box 17"/>
            <p:cNvSpPr txBox="1">
              <a:spLocks noChangeArrowheads="1"/>
            </p:cNvSpPr>
            <p:nvPr/>
          </p:nvSpPr>
          <p:spPr bwMode="auto">
            <a:xfrm>
              <a:off x="4978118" y="2051050"/>
              <a:ext cx="2057400" cy="873894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25400">
              <a:solidFill>
                <a:srgbClr val="008000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600" dirty="0" smtClean="0">
                  <a:solidFill>
                    <a:schemeClr val="bg2"/>
                  </a:solidFill>
                </a:rPr>
                <a:t>Instance </a:t>
              </a:r>
              <a:r>
                <a:rPr lang="en-US" altLang="zh-TW" sz="1600" dirty="0">
                  <a:solidFill>
                    <a:schemeClr val="bg2"/>
                  </a:solidFill>
                </a:rPr>
                <a:t>Variables</a:t>
              </a:r>
            </a:p>
          </p:txBody>
        </p:sp>
        <p:sp>
          <p:nvSpPr>
            <p:cNvPr id="9" name="Rectangle 18"/>
            <p:cNvSpPr>
              <a:spLocks noChangeArrowheads="1"/>
            </p:cNvSpPr>
            <p:nvPr/>
          </p:nvSpPr>
          <p:spPr bwMode="auto">
            <a:xfrm>
              <a:off x="1853918" y="2051050"/>
              <a:ext cx="3124200" cy="873894"/>
            </a:xfrm>
            <a:prstGeom prst="rect">
              <a:avLst/>
            </a:prstGeom>
            <a:noFill/>
            <a:ln w="25400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2108481" y="3645024"/>
            <a:ext cx="5181600" cy="570442"/>
          </a:xfrm>
          <a:prstGeom prst="rect">
            <a:avLst/>
          </a:prstGeom>
          <a:solidFill>
            <a:srgbClr val="CCFFCC">
              <a:alpha val="50195"/>
            </a:srgbClr>
          </a:solidFill>
          <a:ln w="25400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private    double    length;</a:t>
            </a:r>
            <a:endParaRPr kumimoji="1" lang="en-US" altLang="zh-TW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charset="-120"/>
            </a:endParaRPr>
          </a:p>
        </p:txBody>
      </p:sp>
      <p:grpSp>
        <p:nvGrpSpPr>
          <p:cNvPr id="10" name="Group 24"/>
          <p:cNvGrpSpPr>
            <a:grpSpLocks/>
          </p:cNvGrpSpPr>
          <p:nvPr/>
        </p:nvGrpSpPr>
        <p:grpSpPr bwMode="auto">
          <a:xfrm>
            <a:off x="2018251" y="4077072"/>
            <a:ext cx="1770063" cy="985838"/>
            <a:chOff x="432" y="2592"/>
            <a:chExt cx="1115" cy="621"/>
          </a:xfrm>
        </p:grpSpPr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432" y="2976"/>
              <a:ext cx="1115" cy="23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新細明體" charset="-120"/>
                </a:rPr>
                <a:t>Access specifier</a:t>
              </a: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1248" y="2592"/>
              <a:ext cx="0" cy="384"/>
            </a:xfrm>
            <a:prstGeom prst="line">
              <a:avLst/>
            </a:prstGeom>
            <a:noFill/>
            <a:ln w="57150">
              <a:solidFill>
                <a:srgbClr val="3333CC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3" name="Group 23"/>
          <p:cNvGrpSpPr>
            <a:grpSpLocks/>
          </p:cNvGrpSpPr>
          <p:nvPr/>
        </p:nvGrpSpPr>
        <p:grpSpPr bwMode="auto">
          <a:xfrm>
            <a:off x="2551651" y="4077072"/>
            <a:ext cx="2484438" cy="1747838"/>
            <a:chOff x="768" y="2592"/>
            <a:chExt cx="1565" cy="1101"/>
          </a:xfrm>
        </p:grpSpPr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768" y="3456"/>
              <a:ext cx="1565" cy="23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新細明體" charset="-120"/>
                </a:rPr>
                <a:t>Data type specification</a:t>
              </a: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2064" y="2592"/>
              <a:ext cx="0" cy="864"/>
            </a:xfrm>
            <a:prstGeom prst="line">
              <a:avLst/>
            </a:prstGeom>
            <a:noFill/>
            <a:ln w="57150">
              <a:solidFill>
                <a:srgbClr val="3333CC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6" name="Group 22"/>
          <p:cNvGrpSpPr>
            <a:grpSpLocks/>
          </p:cNvGrpSpPr>
          <p:nvPr/>
        </p:nvGrpSpPr>
        <p:grpSpPr bwMode="auto">
          <a:xfrm>
            <a:off x="4761451" y="4077072"/>
            <a:ext cx="1638300" cy="2509838"/>
            <a:chOff x="2160" y="2592"/>
            <a:chExt cx="1032" cy="1581"/>
          </a:xfrm>
        </p:grpSpPr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2160" y="3936"/>
              <a:ext cx="1032" cy="23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新細明體" charset="-120"/>
                </a:rPr>
                <a:t>Variable name</a:t>
              </a:r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2931" y="2592"/>
              <a:ext cx="0" cy="1344"/>
            </a:xfrm>
            <a:prstGeom prst="line">
              <a:avLst/>
            </a:prstGeom>
            <a:noFill/>
            <a:ln w="57150">
              <a:solidFill>
                <a:srgbClr val="3333CC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6" name="AutoShape 6"/>
          <p:cNvSpPr>
            <a:spLocks noChangeArrowheads="1"/>
          </p:cNvSpPr>
          <p:nvPr/>
        </p:nvSpPr>
        <p:spPr bwMode="auto">
          <a:xfrm rot="5400000">
            <a:off x="4804851" y="2988595"/>
            <a:ext cx="855660" cy="457200"/>
          </a:xfrm>
          <a:custGeom>
            <a:avLst/>
            <a:gdLst>
              <a:gd name="T0" fmla="*/ 20 w 21600"/>
              <a:gd name="T1" fmla="*/ 0 h 21600"/>
              <a:gd name="T2" fmla="*/ 0 w 21600"/>
              <a:gd name="T3" fmla="*/ 2 h 21600"/>
              <a:gd name="T4" fmla="*/ 20 w 21600"/>
              <a:gd name="T5" fmla="*/ 4 h 21600"/>
              <a:gd name="T6" fmla="*/ 27 w 21600"/>
              <a:gd name="T7" fmla="*/ 2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00E4A8"/>
          </a:solidFill>
          <a:ln w="9525">
            <a:solidFill>
              <a:srgbClr val="3333CC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8565908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680592" y="4725144"/>
            <a:ext cx="3323456" cy="457200"/>
          </a:xfrm>
          <a:prstGeom prst="rect">
            <a:avLst/>
          </a:prstGeom>
          <a:solidFill>
            <a:srgbClr val="FFFF99"/>
          </a:solidFill>
          <a:ln w="25400">
            <a:solidFill>
              <a:srgbClr val="339966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Instance Variables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19</a:t>
            </a:fld>
            <a:endParaRPr lang="en-US" altLang="zh-TW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67544" y="2060848"/>
            <a:ext cx="5184576" cy="1219200"/>
          </a:xfrm>
          <a:prstGeom prst="rect">
            <a:avLst/>
          </a:prstGeom>
          <a:solidFill>
            <a:schemeClr val="tx1"/>
          </a:solidFill>
          <a:ln w="9525">
            <a:solidFill>
              <a:srgbClr val="3333CC"/>
            </a:solidFill>
            <a:miter lim="800000"/>
            <a:headEnd/>
            <a:tailEnd/>
          </a:ln>
        </p:spPr>
        <p:txBody>
          <a:bodyPr/>
          <a:lstStyle>
            <a:lvl1pPr defTabSz="3746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defTabSz="3746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defTabSz="3746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defTabSz="3746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defTabSz="3746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defTabSz="3746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defTabSz="3746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defTabSz="3746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defTabSz="3746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marL="0" marR="0" lvl="0" indent="0" defTabSz="3746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public class </a:t>
            </a:r>
            <a:r>
              <a:rPr kumimoji="1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BankAccount</a:t>
            </a: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{    </a:t>
            </a:r>
          </a:p>
          <a:p>
            <a:pPr marL="0" marR="0" lvl="0" indent="0" defTabSz="3746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</a:t>
            </a:r>
            <a:r>
              <a:rPr kumimoji="1" lang="en-US" altLang="zh-TW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新細明體" charset="-120"/>
              </a:rPr>
              <a:t>public</a:t>
            </a: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新細明體" charset="-120"/>
              </a:rPr>
              <a:t> </a:t>
            </a: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double balance = 99999999999;     </a:t>
            </a:r>
          </a:p>
          <a:p>
            <a:pPr marL="0" marR="0" lvl="0" indent="0" defTabSz="3746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…..</a:t>
            </a:r>
          </a:p>
          <a:p>
            <a:pPr marL="0" marR="0" lvl="0" indent="0" defTabSz="3746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}</a:t>
            </a:r>
            <a:endParaRPr kumimoji="1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charset="-12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971600" y="3482131"/>
            <a:ext cx="5688632" cy="2539157"/>
          </a:xfrm>
          <a:prstGeom prst="rect">
            <a:avLst/>
          </a:prstGeom>
          <a:noFill/>
          <a:ln w="9525">
            <a:solidFill>
              <a:srgbClr val="3333CC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defTabSz="3746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defTabSz="3746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defTabSz="3746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defTabSz="3746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defTabSz="3746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defTabSz="3746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defTabSz="3746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defTabSz="3746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defTabSz="3746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marL="0" marR="0" lvl="0" indent="0" defTabSz="3746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public class Thief {    </a:t>
            </a:r>
          </a:p>
          <a:p>
            <a:pPr marL="0" marR="0" lvl="0" indent="0" defTabSz="3746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public static void main(String [] </a:t>
            </a:r>
            <a:r>
              <a:rPr kumimoji="1" lang="en-US" altLang="zh-TW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argv</a:t>
            </a: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)    </a:t>
            </a:r>
          </a:p>
          <a:p>
            <a:pPr marL="0" marR="0" lvl="0" indent="0" defTabSz="3746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{        </a:t>
            </a:r>
          </a:p>
          <a:p>
            <a:pPr marL="0" marR="0" lvl="0" indent="0" defTabSz="3746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	</a:t>
            </a:r>
            <a:r>
              <a:rPr kumimoji="1" lang="en-US" altLang="zh-TW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BankAccount</a:t>
            </a: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</a:t>
            </a:r>
            <a:r>
              <a:rPr kumimoji="1" lang="en-US" altLang="zh-TW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billGates</a:t>
            </a: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= new </a:t>
            </a:r>
            <a:r>
              <a:rPr kumimoji="1" lang="en-US" altLang="zh-TW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BankAccount</a:t>
            </a: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();        </a:t>
            </a:r>
          </a:p>
          <a:p>
            <a:pPr marL="0" marR="0" lvl="0" indent="0" defTabSz="3746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	</a:t>
            </a:r>
            <a:r>
              <a:rPr kumimoji="1" lang="en-US" altLang="zh-TW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billGates.balance</a:t>
            </a:r>
            <a:r>
              <a:rPr kumimoji="1" lang="en-US" altLang="zh-TW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= 0;</a:t>
            </a:r>
          </a:p>
          <a:p>
            <a:pPr marL="0" marR="0" lvl="0" indent="0" defTabSz="3746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	…</a:t>
            </a:r>
          </a:p>
          <a:p>
            <a:pPr marL="0" marR="0" lvl="0" indent="0" defTabSz="3746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}</a:t>
            </a:r>
          </a:p>
          <a:p>
            <a:pPr marL="0" marR="0" lvl="0" indent="0" defTabSz="3746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}</a:t>
            </a:r>
            <a:endParaRPr kumimoji="1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charset="-120"/>
            </a:endParaRPr>
          </a:p>
        </p:txBody>
      </p:sp>
      <p:pic>
        <p:nvPicPr>
          <p:cNvPr id="6" name="Picture 15" descr="public_vari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954" y="2420888"/>
            <a:ext cx="2380555" cy="1872208"/>
          </a:xfrm>
          <a:prstGeom prst="rect">
            <a:avLst/>
          </a:prstGeom>
          <a:noFill/>
          <a:ln>
            <a:noFill/>
          </a:ln>
          <a:effectLst>
            <a:outerShdw blurRad="254000" dist="38100" dir="8100000" sx="102000" sy="102000" algn="tr" rotWithShape="0">
              <a:srgbClr val="7030A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bd06145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973314"/>
            <a:ext cx="1057275" cy="133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ounded Rectangle 10"/>
          <p:cNvSpPr/>
          <p:nvPr/>
        </p:nvSpPr>
        <p:spPr bwMode="auto">
          <a:xfrm>
            <a:off x="3065301" y="1294249"/>
            <a:ext cx="5704011" cy="100811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public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 instance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 variables can be used by anyone. </a:t>
            </a: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1800" baseline="0" dirty="0" smtClean="0">
                <a:solidFill>
                  <a:schemeClr val="bg2"/>
                </a:solidFill>
                <a:latin typeface="Arial" charset="0"/>
              </a:rPr>
              <a:t>No encapsulation!</a:t>
            </a: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No protection!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66181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96296E-6 L 0.33872 -2.96296E-6 " pathEditMode="relative" rAng="0" ptsTypes="AA">
                                      <p:cBhvr>
                                        <p:cTn id="23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IVE\11-12 Semester I\ICT4523S - Software Quality and Project Management\Lecture Notes\D1 - Software Testing techniques\picture\k238455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564904"/>
            <a:ext cx="1920533" cy="1739776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 bwMode="auto">
          <a:xfrm>
            <a:off x="1835696" y="3366000"/>
            <a:ext cx="6552728" cy="658800"/>
          </a:xfrm>
          <a:prstGeom prst="rect">
            <a:avLst/>
          </a:prstGeom>
          <a:solidFill>
            <a:srgbClr val="C9E28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solidFill>
                  <a:srgbClr val="006600"/>
                </a:solidFill>
                <a:effectLst>
                  <a:reflection blurRad="6350" stA="55000" endA="300" endPos="45500" dir="5400000" sy="-100000" algn="bl" rotWithShape="0"/>
                </a:effectLst>
              </a:rPr>
              <a:t>Part 1 – Defining, Creating, and Using Objects</a:t>
            </a:r>
            <a:endParaRPr kumimoji="0" lang="zh-TW" altLang="en-US" b="0" i="0" u="none" strike="noStrike" cap="none" normalizeH="0" baseline="0" dirty="0" smtClean="0">
              <a:ln>
                <a:noFill/>
              </a:ln>
              <a:solidFill>
                <a:srgbClr val="006600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94EC-11C1-42CB-9295-13A06D773171}" type="slidenum">
              <a:rPr lang="en-US" altLang="zh-TW" smtClean="0"/>
              <a:pPr/>
              <a:t>2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6920619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Instance Variables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20</a:t>
            </a:fld>
            <a:endParaRPr lang="en-US" altLang="zh-TW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074164" y="4776117"/>
            <a:ext cx="4724400" cy="457200"/>
          </a:xfrm>
          <a:prstGeom prst="rect">
            <a:avLst/>
          </a:prstGeom>
          <a:solidFill>
            <a:srgbClr val="FFFF99"/>
          </a:solidFill>
          <a:ln w="25400">
            <a:solidFill>
              <a:srgbClr val="339966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312164" y="1880517"/>
            <a:ext cx="5943600" cy="1689100"/>
          </a:xfrm>
          <a:prstGeom prst="rect">
            <a:avLst/>
          </a:prstGeom>
          <a:noFill/>
          <a:ln w="9525">
            <a:solidFill>
              <a:srgbClr val="33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746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defTabSz="3746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defTabSz="3746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defTabSz="3746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defTabSz="3746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defTabSz="3746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defTabSz="3746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defTabSz="3746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defTabSz="3746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marL="0" marR="0" lvl="0" indent="0" defTabSz="3746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public class Rectangle {    </a:t>
            </a:r>
          </a:p>
          <a:p>
            <a:pPr marL="0" marR="0" lvl="0" indent="0" defTabSz="3746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</a:t>
            </a:r>
            <a:r>
              <a:rPr kumimoji="1" lang="en-US" altLang="zh-TW" sz="2000" b="1" i="0" u="non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新細明體" charset="-120"/>
              </a:rPr>
              <a:t>private</a:t>
            </a: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新細明體" charset="-120"/>
              </a:rPr>
              <a:t> </a:t>
            </a: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double length;     </a:t>
            </a:r>
          </a:p>
          <a:p>
            <a:pPr marL="0" marR="0" lvl="0" indent="0" defTabSz="3746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</a:t>
            </a:r>
            <a:r>
              <a:rPr kumimoji="1" lang="en-US" altLang="zh-TW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新細明體" charset="-120"/>
              </a:rPr>
              <a:t>private</a:t>
            </a: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新細明體" charset="-120"/>
              </a:rPr>
              <a:t> </a:t>
            </a: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double width;</a:t>
            </a:r>
          </a:p>
          <a:p>
            <a:pPr marL="0" marR="0" lvl="0" indent="0" defTabSz="3746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charset="-120"/>
            </a:endParaRPr>
          </a:p>
          <a:p>
            <a:pPr marL="0" marR="0" lvl="0" indent="0" defTabSz="3746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…..</a:t>
            </a:r>
          </a:p>
          <a:p>
            <a:pPr marL="0" marR="0" lvl="0" indent="0" defTabSz="3746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}</a:t>
            </a:r>
            <a:endParaRPr kumimoji="1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charset="-120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312164" y="3709317"/>
            <a:ext cx="5943600" cy="2239963"/>
          </a:xfrm>
          <a:prstGeom prst="rect">
            <a:avLst/>
          </a:prstGeom>
          <a:noFill/>
          <a:ln w="9525">
            <a:solidFill>
              <a:srgbClr val="33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746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defTabSz="3746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defTabSz="3746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defTabSz="3746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defTabSz="3746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defTabSz="3746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defTabSz="3746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defTabSz="3746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defTabSz="3746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marL="0" marR="0" lvl="0" indent="0" defTabSz="3746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public class </a:t>
            </a:r>
            <a:r>
              <a:rPr kumimoji="1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RectangleUser</a:t>
            </a: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{    </a:t>
            </a:r>
          </a:p>
          <a:p>
            <a:pPr marL="0" marR="0" lvl="0" indent="0" defTabSz="3746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public static void main(String [] </a:t>
            </a:r>
            <a:r>
              <a:rPr kumimoji="1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argv</a:t>
            </a: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)    </a:t>
            </a:r>
          </a:p>
          <a:p>
            <a:pPr marL="0" marR="0" lvl="0" indent="0" defTabSz="3746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{        </a:t>
            </a:r>
          </a:p>
          <a:p>
            <a:pPr marL="0" marR="0" lvl="0" indent="0" defTabSz="3746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	Rectangle r1 = new Rectangle(25.3, 20.4);        </a:t>
            </a:r>
          </a:p>
          <a:p>
            <a:pPr marL="0" marR="0" lvl="0" indent="0" defTabSz="3746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	</a:t>
            </a:r>
            <a:r>
              <a:rPr kumimoji="1" lang="en-US" altLang="zh-TW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System.out.println</a:t>
            </a: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( </a:t>
            </a: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r1.length</a:t>
            </a: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);</a:t>
            </a:r>
          </a:p>
          <a:p>
            <a:pPr marL="0" marR="0" lvl="0" indent="0" defTabSz="3746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	…</a:t>
            </a:r>
          </a:p>
          <a:p>
            <a:pPr marL="0" marR="0" lvl="0" indent="0" defTabSz="3746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}</a:t>
            </a:r>
          </a:p>
          <a:p>
            <a:pPr marL="0" marR="0" lvl="0" indent="0" defTabSz="3746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}</a:t>
            </a:r>
            <a:endParaRPr kumimoji="1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charset="-120"/>
            </a:endParaRPr>
          </a:p>
        </p:txBody>
      </p:sp>
      <p:grpSp>
        <p:nvGrpSpPr>
          <p:cNvPr id="16" name="Group 7"/>
          <p:cNvGrpSpPr>
            <a:grpSpLocks/>
          </p:cNvGrpSpPr>
          <p:nvPr/>
        </p:nvGrpSpPr>
        <p:grpSpPr bwMode="auto">
          <a:xfrm>
            <a:off x="4211960" y="2261517"/>
            <a:ext cx="3041650" cy="2667000"/>
            <a:chOff x="2208" y="2400"/>
            <a:chExt cx="1916" cy="1680"/>
          </a:xfrm>
        </p:grpSpPr>
        <p:pic>
          <p:nvPicPr>
            <p:cNvPr id="17" name="Picture 8" descr="bd05915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2" y="3264"/>
              <a:ext cx="812" cy="816"/>
            </a:xfrm>
            <a:prstGeom prst="rect">
              <a:avLst/>
            </a:prstGeom>
            <a:noFill/>
            <a:ln>
              <a:noFill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AutoShape 9"/>
            <p:cNvSpPr>
              <a:spLocks noChangeArrowheads="1"/>
            </p:cNvSpPr>
            <p:nvPr/>
          </p:nvSpPr>
          <p:spPr bwMode="auto">
            <a:xfrm flipH="1">
              <a:off x="2208" y="2400"/>
              <a:ext cx="1680" cy="624"/>
            </a:xfrm>
            <a:prstGeom prst="wedgeRectCallout">
              <a:avLst>
                <a:gd name="adj1" fmla="val -37204"/>
                <a:gd name="adj2" fmla="val 124676"/>
              </a:avLst>
            </a:prstGeom>
            <a:solidFill>
              <a:srgbClr val="FFFF00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1C1C1C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Text Box 10"/>
            <p:cNvSpPr txBox="1">
              <a:spLocks noChangeArrowheads="1"/>
            </p:cNvSpPr>
            <p:nvPr/>
          </p:nvSpPr>
          <p:spPr bwMode="auto">
            <a:xfrm>
              <a:off x="2256" y="2448"/>
              <a:ext cx="1680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6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新細明體" charset="-120"/>
                </a:rPr>
                <a:t>length</a:t>
              </a:r>
              <a:r>
                <a:rPr kumimoji="1" lang="en-US" altLang="zh-TW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新細明體" charset="-120"/>
                </a:rPr>
                <a:t> is private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新細明體" charset="-120"/>
                </a:rPr>
                <a:t>and cannot be accessed outside the class.</a:t>
              </a:r>
            </a:p>
          </p:txBody>
        </p:sp>
      </p:grp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2051720" y="5523830"/>
            <a:ext cx="6605931" cy="923330"/>
          </a:xfrm>
          <a:prstGeom prst="rect">
            <a:avLst/>
          </a:prstGeom>
          <a:solidFill>
            <a:srgbClr val="FFFF00"/>
          </a:solidFill>
          <a:ln w="25400">
            <a:solidFill>
              <a:srgbClr val="FF0000"/>
            </a:solidFill>
            <a:miter lim="800000"/>
            <a:headEnd/>
            <a:tailEnd/>
          </a:ln>
          <a:effectLst>
            <a:outerShdw dist="107763" dir="2700000" algn="ctr" rotWithShape="0">
              <a:srgbClr val="1C1C1C">
                <a:alpha val="50000"/>
              </a:srgbClr>
            </a:outerShdw>
          </a:effec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RectangleUser.java:5: length has private access in Rectangle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   	r1.length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	^</a:t>
            </a:r>
          </a:p>
        </p:txBody>
      </p:sp>
    </p:spTree>
    <p:extLst>
      <p:ext uri="{BB962C8B-B14F-4D97-AF65-F5344CB8AC3E}">
        <p14:creationId xmlns:p14="http://schemas.microsoft.com/office/powerpoint/2010/main" val="74922688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Getter methods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21</a:t>
            </a:fld>
            <a:endParaRPr lang="en-US" altLang="zh-TW"/>
          </a:p>
        </p:txBody>
      </p:sp>
      <p:sp>
        <p:nvSpPr>
          <p:cNvPr id="6" name="Rectangle 15"/>
          <p:cNvSpPr>
            <a:spLocks noChangeArrowheads="1"/>
          </p:cNvSpPr>
          <p:nvPr/>
        </p:nvSpPr>
        <p:spPr bwMode="auto">
          <a:xfrm>
            <a:off x="557822" y="3544466"/>
            <a:ext cx="3222090" cy="907926"/>
          </a:xfrm>
          <a:prstGeom prst="rect">
            <a:avLst/>
          </a:prstGeom>
          <a:solidFill>
            <a:srgbClr val="CCFFCC"/>
          </a:solidFill>
          <a:ln w="25400">
            <a:solidFill>
              <a:srgbClr val="339966"/>
            </a:solidFill>
            <a:miter lim="800000"/>
            <a:headEnd/>
            <a:tailEnd/>
          </a:ln>
        </p:spPr>
        <p:txBody>
          <a:bodyPr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557822" y="2547392"/>
            <a:ext cx="3222090" cy="853058"/>
          </a:xfrm>
          <a:prstGeom prst="rect">
            <a:avLst/>
          </a:prstGeom>
          <a:solidFill>
            <a:srgbClr val="CCFFCC"/>
          </a:solidFill>
          <a:ln w="25400">
            <a:solidFill>
              <a:srgbClr val="339966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53022" y="1556792"/>
            <a:ext cx="6263194" cy="3046988"/>
          </a:xfrm>
          <a:prstGeom prst="rect">
            <a:avLst/>
          </a:prstGeom>
          <a:noFill/>
          <a:ln w="9525">
            <a:solidFill>
              <a:srgbClr val="33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3746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defTabSz="3746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defTabSz="3746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defTabSz="3746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defTabSz="3746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defTabSz="3746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defTabSz="3746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defTabSz="3746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defTabSz="3746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marL="0" marR="0" lvl="0" indent="0" defTabSz="3746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public class Rectangle {    </a:t>
            </a:r>
          </a:p>
          <a:p>
            <a:pPr marL="0" marR="0" lvl="0" indent="0" defTabSz="3746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</a:t>
            </a:r>
            <a:r>
              <a:rPr kumimoji="1" lang="en-US" altLang="zh-TW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private</a:t>
            </a: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double length;     </a:t>
            </a:r>
          </a:p>
          <a:p>
            <a:pPr marL="0" marR="0" lvl="0" indent="0" defTabSz="3746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</a:t>
            </a:r>
            <a:r>
              <a:rPr kumimoji="1" lang="en-US" altLang="zh-TW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private</a:t>
            </a: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double width;</a:t>
            </a:r>
          </a:p>
          <a:p>
            <a:pPr marL="0" marR="0" lvl="0" indent="0" defTabSz="3746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…..</a:t>
            </a:r>
          </a:p>
          <a:p>
            <a:pPr marL="0" marR="0" lvl="0" indent="0" defTabSz="3746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</a:t>
            </a:r>
            <a:r>
              <a:rPr kumimoji="1" lang="en-US" altLang="zh-TW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public double </a:t>
            </a:r>
            <a:r>
              <a:rPr kumimoji="1" lang="en-US" altLang="zh-TW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getLength</a:t>
            </a:r>
            <a:r>
              <a:rPr kumimoji="1" lang="en-US" altLang="zh-TW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()  {</a:t>
            </a:r>
          </a:p>
          <a:p>
            <a:pPr marL="0" marR="0" lvl="0" indent="0" defTabSz="3746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	return length;</a:t>
            </a:r>
          </a:p>
          <a:p>
            <a:pPr marL="0" marR="0" lvl="0" indent="0" defTabSz="3746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}</a:t>
            </a:r>
          </a:p>
          <a:p>
            <a:pPr marL="0" marR="0" lvl="0" indent="0" defTabSz="3746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charset="-120"/>
            </a:endParaRPr>
          </a:p>
          <a:p>
            <a:pPr marL="0" marR="0" lvl="0" indent="0" defTabSz="3746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</a:t>
            </a:r>
            <a:r>
              <a:rPr kumimoji="1" lang="en-US" altLang="zh-TW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public double </a:t>
            </a:r>
            <a:r>
              <a:rPr kumimoji="1" lang="en-US" altLang="zh-TW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getWidth</a:t>
            </a:r>
            <a:r>
              <a:rPr kumimoji="1" lang="en-US" altLang="zh-TW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() {</a:t>
            </a:r>
          </a:p>
          <a:p>
            <a:pPr marL="0" marR="0" lvl="0" indent="0" defTabSz="3746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	return width;</a:t>
            </a:r>
          </a:p>
          <a:p>
            <a:pPr marL="0" marR="0" lvl="0" indent="0" defTabSz="3746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}</a:t>
            </a:r>
          </a:p>
          <a:p>
            <a:pPr marL="0" marR="0" lvl="0" indent="0" defTabSz="3746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}</a:t>
            </a:r>
            <a:endParaRPr kumimoji="1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charset="-120"/>
            </a:endParaRPr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3760316" y="2680370"/>
            <a:ext cx="275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rPr>
              <a:t>Getter for length</a:t>
            </a:r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3760316" y="376049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rPr>
              <a:t>Getter for width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763688" y="4269921"/>
            <a:ext cx="5400600" cy="2239963"/>
          </a:xfrm>
          <a:prstGeom prst="rect">
            <a:avLst/>
          </a:prstGeom>
          <a:solidFill>
            <a:srgbClr val="FFFFCC"/>
          </a:solidFill>
          <a:ln w="25400">
            <a:solidFill>
              <a:srgbClr val="3333CC"/>
            </a:solidFill>
            <a:miter lim="800000"/>
            <a:headEnd/>
            <a:tailEnd/>
          </a:ln>
          <a:effectLst>
            <a:outerShdw blurRad="254000" dist="38100" dir="8100000" sx="102000" sy="102000" algn="tr" rotWithShape="0">
              <a:srgbClr val="7030A0">
                <a:alpha val="40000"/>
              </a:srgbClr>
            </a:outerShdw>
          </a:effectLst>
        </p:spPr>
        <p:txBody>
          <a:bodyPr wrap="square">
            <a:spAutoFit/>
          </a:bodyPr>
          <a:lstStyle>
            <a:lvl1pPr defTabSz="3746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defTabSz="3746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defTabSz="3746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defTabSz="3746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defTabSz="3746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defTabSz="3746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defTabSz="3746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defTabSz="3746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defTabSz="3746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marL="0" marR="0" lvl="0" indent="0" defTabSz="3746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public class </a:t>
            </a:r>
            <a:r>
              <a:rPr kumimoji="1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RectangleUser</a:t>
            </a: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{    </a:t>
            </a:r>
          </a:p>
          <a:p>
            <a:pPr marL="0" marR="0" lvl="0" indent="0" defTabSz="3746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public static void main(String [] </a:t>
            </a:r>
            <a:r>
              <a:rPr kumimoji="1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argv</a:t>
            </a: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)    </a:t>
            </a:r>
          </a:p>
          <a:p>
            <a:pPr marL="0" marR="0" lvl="0" indent="0" defTabSz="3746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{        </a:t>
            </a:r>
          </a:p>
          <a:p>
            <a:pPr marL="0" marR="0" lvl="0" indent="0" defTabSz="3746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	Rectangle r1 = new Rectangle(25.3, 20.4);        </a:t>
            </a:r>
          </a:p>
          <a:p>
            <a:pPr marL="0" marR="0" lvl="0" indent="0" defTabSz="3746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	</a:t>
            </a:r>
            <a:r>
              <a:rPr kumimoji="1" lang="en-US" altLang="zh-TW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System.out.println</a:t>
            </a: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( </a:t>
            </a: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r1.getLength()</a:t>
            </a: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);</a:t>
            </a:r>
          </a:p>
          <a:p>
            <a:pPr marL="0" marR="0" lvl="0" indent="0" defTabSz="3746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	…</a:t>
            </a:r>
          </a:p>
          <a:p>
            <a:pPr marL="0" marR="0" lvl="0" indent="0" defTabSz="3746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}</a:t>
            </a:r>
          </a:p>
          <a:p>
            <a:pPr marL="0" marR="0" lvl="0" indent="0" defTabSz="3746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}</a:t>
            </a:r>
            <a:endParaRPr kumimoji="1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charset="-12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483768" y="5389902"/>
            <a:ext cx="4400798" cy="457200"/>
          </a:xfrm>
          <a:prstGeom prst="rect">
            <a:avLst/>
          </a:prstGeom>
          <a:noFill/>
          <a:ln w="25400">
            <a:solidFill>
              <a:srgbClr val="339966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3384619" y="260648"/>
            <a:ext cx="5704011" cy="224464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In order to access private variables, a public getter method is provided.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 </a:t>
            </a:r>
          </a:p>
          <a:p>
            <a:pPr marL="342900" marR="0" indent="-34290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000" dirty="0" smtClean="0">
                <a:solidFill>
                  <a:schemeClr val="bg2"/>
                </a:solidFill>
                <a:latin typeface="Arial" charset="0"/>
              </a:rPr>
              <a:t>The getter method simply returns the value of the private variable. </a:t>
            </a:r>
          </a:p>
          <a:p>
            <a:pPr marL="342900" marR="0" indent="-34290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By convention, a getter method has a name </a:t>
            </a:r>
            <a:r>
              <a:rPr kumimoji="0" lang="en-US" sz="2000" b="1" i="0" u="none" strike="noStrike" cap="none" normalizeH="0" dirty="0" err="1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getXXX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()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where XXX is the variable name.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22471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Setter Methods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22</a:t>
            </a:fld>
            <a:endParaRPr lang="en-US" altLang="zh-TW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01650" y="2460858"/>
            <a:ext cx="4646414" cy="1752600"/>
          </a:xfrm>
          <a:prstGeom prst="rect">
            <a:avLst/>
          </a:prstGeom>
          <a:solidFill>
            <a:srgbClr val="CCFFCC"/>
          </a:solidFill>
          <a:ln w="25400">
            <a:solidFill>
              <a:srgbClr val="339966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0650" y="1698858"/>
            <a:ext cx="5315446" cy="2831544"/>
          </a:xfrm>
          <a:prstGeom prst="rect">
            <a:avLst/>
          </a:prstGeom>
          <a:noFill/>
          <a:ln w="9525">
            <a:solidFill>
              <a:srgbClr val="33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3746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defTabSz="3746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defTabSz="3746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defTabSz="3746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defTabSz="3746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defTabSz="3746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defTabSz="3746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defTabSz="3746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defTabSz="3746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marL="0" marR="0" lvl="0" indent="0" defTabSz="3746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public class Student {    </a:t>
            </a:r>
          </a:p>
          <a:p>
            <a:pPr marL="0" marR="0" lvl="0" indent="0" defTabSz="3746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</a:t>
            </a:r>
            <a:r>
              <a:rPr kumimoji="1" lang="en-US" altLang="zh-TW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private</a:t>
            </a: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</a:t>
            </a:r>
            <a:r>
              <a:rPr kumimoji="1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int</a:t>
            </a: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score=0;     </a:t>
            </a:r>
          </a:p>
          <a:p>
            <a:pPr marL="0" marR="0" lvl="0" indent="0" defTabSz="3746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…..</a:t>
            </a:r>
          </a:p>
          <a:p>
            <a:pPr marL="0" marR="0" lvl="0" indent="0" defTabSz="3746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</a:t>
            </a:r>
            <a:r>
              <a:rPr kumimoji="1" lang="en-US" altLang="zh-TW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public void </a:t>
            </a:r>
            <a:r>
              <a:rPr kumimoji="1" lang="en-US" altLang="zh-TW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setScore</a:t>
            </a:r>
            <a:r>
              <a:rPr kumimoji="1" lang="en-US" altLang="zh-TW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( </a:t>
            </a:r>
            <a:r>
              <a:rPr kumimoji="1" lang="en-US" altLang="zh-TW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int</a:t>
            </a:r>
            <a:r>
              <a:rPr kumimoji="1" lang="en-US" altLang="zh-TW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value )</a:t>
            </a:r>
          </a:p>
          <a:p>
            <a:pPr marL="0" marR="0" lvl="0" indent="0" defTabSz="3746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{</a:t>
            </a:r>
          </a:p>
          <a:p>
            <a:pPr marL="0" marR="0" lvl="0" indent="0" defTabSz="3746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	if (value &gt;= 0 &amp;&amp; value &lt;= 100) </a:t>
            </a:r>
          </a:p>
          <a:p>
            <a:pPr marL="0" marR="0" lvl="0" indent="0" defTabSz="3746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		score = value;</a:t>
            </a:r>
          </a:p>
          <a:p>
            <a:pPr marL="0" marR="0" lvl="0" indent="0" defTabSz="3746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	else</a:t>
            </a:r>
          </a:p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TW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		</a:t>
            </a:r>
            <a:r>
              <a:rPr kumimoji="1" lang="en-US" altLang="zh-TW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System.out.println</a:t>
            </a:r>
            <a:r>
              <a:rPr kumimoji="1" lang="en-US" altLang="zh-TW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(</a:t>
            </a:r>
            <a:r>
              <a:rPr lang="en-US" altLang="zh-TW" sz="1600" kern="0" dirty="0">
                <a:solidFill>
                  <a:srgbClr val="000000"/>
                </a:solidFill>
              </a:rPr>
              <a:t>"</a:t>
            </a:r>
            <a:r>
              <a:rPr kumimoji="1" lang="en-US" altLang="zh-TW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Invalid value</a:t>
            </a:r>
            <a:r>
              <a:rPr lang="en-US" altLang="zh-TW" sz="1600" kern="0" dirty="0">
                <a:solidFill>
                  <a:srgbClr val="000000"/>
                </a:solidFill>
              </a:rPr>
              <a:t>"</a:t>
            </a:r>
            <a:r>
              <a:rPr kumimoji="1" lang="en-US" altLang="zh-TW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);</a:t>
            </a:r>
          </a:p>
          <a:p>
            <a:pPr marL="0" marR="0" lvl="0" indent="0" defTabSz="3746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}</a:t>
            </a:r>
          </a:p>
          <a:p>
            <a:pPr marL="0" marR="0" lvl="0" indent="0" defTabSz="3746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}</a:t>
            </a:r>
            <a:endParaRPr kumimoji="1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charset="-12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987824" y="1772816"/>
            <a:ext cx="2559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rPr>
              <a:t>Setter for score</a:t>
            </a:r>
          </a:p>
        </p:txBody>
      </p:sp>
      <p:grpSp>
        <p:nvGrpSpPr>
          <p:cNvPr id="9" name="Group 13"/>
          <p:cNvGrpSpPr>
            <a:grpSpLocks/>
          </p:cNvGrpSpPr>
          <p:nvPr/>
        </p:nvGrpSpPr>
        <p:grpSpPr bwMode="auto">
          <a:xfrm>
            <a:off x="5000873" y="2230016"/>
            <a:ext cx="2163763" cy="849313"/>
            <a:chOff x="2840" y="3696"/>
            <a:chExt cx="1363" cy="534"/>
          </a:xfrm>
        </p:grpSpPr>
        <p:sp>
          <p:nvSpPr>
            <p:cNvPr id="10" name="AutoShape 11"/>
            <p:cNvSpPr>
              <a:spLocks noChangeArrowheads="1"/>
            </p:cNvSpPr>
            <p:nvPr/>
          </p:nvSpPr>
          <p:spPr bwMode="auto">
            <a:xfrm flipH="1">
              <a:off x="2840" y="3696"/>
              <a:ext cx="1363" cy="534"/>
            </a:xfrm>
            <a:prstGeom prst="wedgeRectCallout">
              <a:avLst>
                <a:gd name="adj1" fmla="val 81412"/>
                <a:gd name="adj2" fmla="val 55754"/>
              </a:avLst>
            </a:prstGeom>
            <a:solidFill>
              <a:srgbClr val="FFFF00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1C1C1C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2840" y="3696"/>
              <a:ext cx="1361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新細明體" charset="-120"/>
                </a:rPr>
                <a:t>Protects variable </a:t>
              </a:r>
              <a:r>
                <a:rPr kumimoji="1" lang="en-US" altLang="zh-TW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49" charset="0"/>
                  <a:ea typeface="新細明體" charset="-120"/>
                </a:rPr>
                <a:t>score</a:t>
              </a:r>
              <a:r>
                <a:rPr kumimoji="1" lang="en-US" altLang="zh-TW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新細明體" charset="-120"/>
                </a:rPr>
                <a:t> from storing invalid values.</a:t>
              </a:r>
            </a:p>
          </p:txBody>
        </p:sp>
      </p:grp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971600" y="4005064"/>
            <a:ext cx="4339952" cy="22399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3333CC"/>
            </a:solidFill>
            <a:miter lim="800000"/>
            <a:headEnd/>
            <a:tailEnd/>
          </a:ln>
          <a:effectLst>
            <a:outerShdw blurRad="254000" dist="38100" dir="8100000" sx="102000" sy="102000" algn="tr" rotWithShape="0">
              <a:srgbClr val="7030A0">
                <a:alpha val="40000"/>
              </a:srgbClr>
            </a:outerShdw>
          </a:effectLst>
        </p:spPr>
        <p:txBody>
          <a:bodyPr wrap="square">
            <a:spAutoFit/>
          </a:bodyPr>
          <a:lstStyle>
            <a:lvl1pPr defTabSz="3746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defTabSz="3746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defTabSz="3746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defTabSz="3746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defTabSz="3746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defTabSz="3746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defTabSz="3746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defTabSz="3746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defTabSz="3746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marL="0" marR="0" lvl="0" indent="0" defTabSz="3746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public class Teacher {    </a:t>
            </a:r>
          </a:p>
          <a:p>
            <a:pPr marL="0" marR="0" lvl="0" indent="0" defTabSz="3746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public static void main(String [] </a:t>
            </a:r>
            <a:r>
              <a:rPr kumimoji="1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argv</a:t>
            </a: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)    </a:t>
            </a:r>
          </a:p>
          <a:p>
            <a:pPr marL="0" marR="0" lvl="0" indent="0" defTabSz="3746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{        </a:t>
            </a:r>
          </a:p>
          <a:p>
            <a:pPr marL="0" marR="0" lvl="0" indent="0" defTabSz="3746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	Student peter = new Student();        </a:t>
            </a:r>
          </a:p>
          <a:p>
            <a:pPr marL="0" marR="0" lvl="0" indent="0" defTabSz="3746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	</a:t>
            </a:r>
            <a:r>
              <a:rPr kumimoji="1" lang="en-US" altLang="zh-TW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peter.setScore</a:t>
            </a: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(60);</a:t>
            </a:r>
          </a:p>
          <a:p>
            <a:pPr marL="0" marR="0" lvl="0" indent="0" defTabSz="3746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	…</a:t>
            </a:r>
          </a:p>
          <a:p>
            <a:pPr marL="0" marR="0" lvl="0" indent="0" defTabSz="3746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	}</a:t>
            </a:r>
          </a:p>
          <a:p>
            <a:pPr marL="0" marR="0" lvl="0" indent="0" defTabSz="3746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}</a:t>
            </a:r>
            <a:endParaRPr kumimoji="1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charset="-120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711152" y="5125045"/>
            <a:ext cx="2559050" cy="457200"/>
          </a:xfrm>
          <a:prstGeom prst="rect">
            <a:avLst/>
          </a:prstGeom>
          <a:noFill/>
          <a:ln w="25400">
            <a:solidFill>
              <a:srgbClr val="339966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5" name="群組 14"/>
          <p:cNvGrpSpPr/>
          <p:nvPr/>
        </p:nvGrpSpPr>
        <p:grpSpPr>
          <a:xfrm>
            <a:off x="5000873" y="4932056"/>
            <a:ext cx="3099519" cy="1180186"/>
            <a:chOff x="5000873" y="4932056"/>
            <a:chExt cx="3099519" cy="1180186"/>
          </a:xfrm>
          <a:effectLst>
            <a:outerShdw blurRad="254000" dist="38100" dir="8100000" sx="104000" sy="104000" algn="tr" rotWithShape="0">
              <a:srgbClr val="FF0000">
                <a:alpha val="40000"/>
              </a:srgbClr>
            </a:outerShdw>
          </a:effectLst>
        </p:grpSpPr>
        <p:pic>
          <p:nvPicPr>
            <p:cNvPr id="1030" name="Picture 6" descr="C:\WORKING DATA\IVE\NHD\picture\vmo0468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0873" y="4932056"/>
              <a:ext cx="997305" cy="1169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文字方塊 2"/>
            <p:cNvSpPr txBox="1"/>
            <p:nvPr/>
          </p:nvSpPr>
          <p:spPr>
            <a:xfrm>
              <a:off x="6012519" y="5096579"/>
              <a:ext cx="208787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K" sz="2000" dirty="0" smtClean="0">
                  <a:solidFill>
                    <a:schemeClr val="bg2"/>
                  </a:solidFill>
                  <a:latin typeface="Arial Narrow" pitchFamily="34" charset="0"/>
                </a:rPr>
                <a:t>Can you tell me the benefits of using a setter method?</a:t>
              </a:r>
              <a:endParaRPr lang="zh-HK" altLang="en-US" sz="2000" dirty="0" smtClean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957188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81199" y="819150"/>
            <a:ext cx="6775209" cy="533400"/>
          </a:xfrm>
        </p:spPr>
        <p:txBody>
          <a:bodyPr/>
          <a:lstStyle/>
          <a:p>
            <a:r>
              <a:rPr lang="en-US" altLang="zh-HK" dirty="0" smtClean="0"/>
              <a:t>                   private Methods</a:t>
            </a:r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23</a:t>
            </a:fld>
            <a:endParaRPr lang="en-US" altLang="zh-TW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07504" y="188640"/>
            <a:ext cx="3888432" cy="58169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rgbClr val="3333CC"/>
            </a:solidFill>
            <a:miter lim="800000"/>
            <a:headEnd/>
            <a:tailEnd/>
          </a:ln>
          <a:effectLst>
            <a:outerShdw blurRad="254000" dist="38100" dir="8100000" sx="102000" sy="102000" algn="tr" rotWithShape="0">
              <a:srgbClr val="7030A0">
                <a:alpha val="40000"/>
              </a:srgbClr>
            </a:outerShdw>
          </a:effectLst>
        </p:spPr>
        <p:txBody>
          <a:bodyPr wrap="square">
            <a:spAutoFit/>
          </a:bodyPr>
          <a:lstStyle>
            <a:lvl1pPr defTabSz="3746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defTabSz="3746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defTabSz="3746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defTabSz="3746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defTabSz="3746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defTabSz="3746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defTabSz="3746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defTabSz="3746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defTabSz="3746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lvl="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TW" sz="1200" kern="0" dirty="0" smtClean="0">
                <a:solidFill>
                  <a:srgbClr val="000000"/>
                </a:solidFill>
              </a:rPr>
              <a:t>import </a:t>
            </a:r>
            <a:r>
              <a:rPr lang="en-US" altLang="zh-TW" sz="1200" kern="0" dirty="0" err="1">
                <a:solidFill>
                  <a:srgbClr val="000000"/>
                </a:solidFill>
              </a:rPr>
              <a:t>java.text.DecimalFormat</a:t>
            </a:r>
            <a:r>
              <a:rPr lang="en-US" altLang="zh-TW" sz="1200" kern="0" dirty="0">
                <a:solidFill>
                  <a:srgbClr val="000000"/>
                </a:solidFill>
              </a:rPr>
              <a:t>;</a:t>
            </a:r>
          </a:p>
          <a:p>
            <a:pPr lvl="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altLang="zh-TW" sz="1200" kern="0" dirty="0">
              <a:solidFill>
                <a:srgbClr val="000000"/>
              </a:solidFill>
            </a:endParaRPr>
          </a:p>
          <a:p>
            <a:pPr lvl="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TW" sz="1200" kern="0" dirty="0">
                <a:solidFill>
                  <a:srgbClr val="000000"/>
                </a:solidFill>
              </a:rPr>
              <a:t>public class </a:t>
            </a:r>
            <a:r>
              <a:rPr lang="en-US" altLang="zh-TW" sz="1200" kern="0" dirty="0" err="1">
                <a:solidFill>
                  <a:srgbClr val="000000"/>
                </a:solidFill>
              </a:rPr>
              <a:t>MyTime</a:t>
            </a:r>
            <a:r>
              <a:rPr lang="en-US" altLang="zh-TW" sz="1200" kern="0" dirty="0">
                <a:solidFill>
                  <a:srgbClr val="000000"/>
                </a:solidFill>
              </a:rPr>
              <a:t> {</a:t>
            </a:r>
          </a:p>
          <a:p>
            <a:pPr lvl="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TW" sz="1200" kern="0" dirty="0">
                <a:solidFill>
                  <a:srgbClr val="000000"/>
                </a:solidFill>
              </a:rPr>
              <a:t>	private </a:t>
            </a:r>
            <a:r>
              <a:rPr lang="en-US" altLang="zh-TW" sz="1200" kern="0" dirty="0" err="1">
                <a:solidFill>
                  <a:srgbClr val="000000"/>
                </a:solidFill>
              </a:rPr>
              <a:t>int</a:t>
            </a:r>
            <a:r>
              <a:rPr lang="en-US" altLang="zh-TW" sz="1200" kern="0" dirty="0">
                <a:solidFill>
                  <a:srgbClr val="000000"/>
                </a:solidFill>
              </a:rPr>
              <a:t> hour;</a:t>
            </a:r>
          </a:p>
          <a:p>
            <a:pPr lvl="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TW" sz="1200" kern="0" dirty="0">
                <a:solidFill>
                  <a:srgbClr val="000000"/>
                </a:solidFill>
              </a:rPr>
              <a:t>	private </a:t>
            </a:r>
            <a:r>
              <a:rPr lang="en-US" altLang="zh-TW" sz="1200" kern="0" dirty="0" err="1">
                <a:solidFill>
                  <a:srgbClr val="000000"/>
                </a:solidFill>
              </a:rPr>
              <a:t>int</a:t>
            </a:r>
            <a:r>
              <a:rPr lang="en-US" altLang="zh-TW" sz="1200" kern="0" dirty="0">
                <a:solidFill>
                  <a:srgbClr val="000000"/>
                </a:solidFill>
              </a:rPr>
              <a:t> minute;</a:t>
            </a:r>
          </a:p>
          <a:p>
            <a:pPr lvl="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TW" sz="1200" kern="0" dirty="0">
                <a:solidFill>
                  <a:srgbClr val="000000"/>
                </a:solidFill>
              </a:rPr>
              <a:t>	private </a:t>
            </a:r>
            <a:r>
              <a:rPr lang="en-US" altLang="zh-TW" sz="1200" kern="0" dirty="0" err="1">
                <a:solidFill>
                  <a:srgbClr val="000000"/>
                </a:solidFill>
              </a:rPr>
              <a:t>int</a:t>
            </a:r>
            <a:r>
              <a:rPr lang="en-US" altLang="zh-TW" sz="1200" kern="0" dirty="0">
                <a:solidFill>
                  <a:srgbClr val="000000"/>
                </a:solidFill>
              </a:rPr>
              <a:t> second;</a:t>
            </a:r>
          </a:p>
          <a:p>
            <a:pPr lvl="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altLang="zh-TW" sz="1200" kern="0" dirty="0">
              <a:solidFill>
                <a:srgbClr val="000000"/>
              </a:solidFill>
            </a:endParaRPr>
          </a:p>
          <a:p>
            <a:pPr lvl="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TW" sz="1200" kern="0" dirty="0">
                <a:solidFill>
                  <a:srgbClr val="000000"/>
                </a:solidFill>
              </a:rPr>
              <a:t>	public </a:t>
            </a:r>
            <a:r>
              <a:rPr lang="en-US" altLang="zh-TW" sz="1200" kern="0" dirty="0" err="1">
                <a:solidFill>
                  <a:srgbClr val="000000"/>
                </a:solidFill>
              </a:rPr>
              <a:t>MyTime</a:t>
            </a:r>
            <a:r>
              <a:rPr lang="en-US" altLang="zh-TW" sz="1200" kern="0" dirty="0" smtClean="0">
                <a:solidFill>
                  <a:srgbClr val="000000"/>
                </a:solidFill>
              </a:rPr>
              <a:t>() {</a:t>
            </a:r>
            <a:endParaRPr lang="en-US" altLang="zh-TW" sz="1200" kern="0" dirty="0">
              <a:solidFill>
                <a:srgbClr val="000000"/>
              </a:solidFill>
            </a:endParaRPr>
          </a:p>
          <a:p>
            <a:pPr lvl="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TW" sz="1200" kern="0" dirty="0">
                <a:solidFill>
                  <a:srgbClr val="000000"/>
                </a:solidFill>
              </a:rPr>
              <a:t>		</a:t>
            </a:r>
            <a:r>
              <a:rPr lang="en-US" altLang="zh-TW" sz="1200" kern="0" dirty="0" err="1">
                <a:solidFill>
                  <a:srgbClr val="000000"/>
                </a:solidFill>
              </a:rPr>
              <a:t>setTime</a:t>
            </a:r>
            <a:r>
              <a:rPr lang="en-US" altLang="zh-TW" sz="1200" kern="0" dirty="0">
                <a:solidFill>
                  <a:srgbClr val="000000"/>
                </a:solidFill>
              </a:rPr>
              <a:t>(0, 0, 0);</a:t>
            </a:r>
          </a:p>
          <a:p>
            <a:pPr lvl="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TW" sz="1200" kern="0" dirty="0">
                <a:solidFill>
                  <a:srgbClr val="000000"/>
                </a:solidFill>
              </a:rPr>
              <a:t>	}</a:t>
            </a:r>
          </a:p>
          <a:p>
            <a:pPr lvl="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altLang="zh-TW" sz="1200" kern="0" dirty="0">
              <a:solidFill>
                <a:srgbClr val="000000"/>
              </a:solidFill>
            </a:endParaRPr>
          </a:p>
          <a:p>
            <a:pPr lvl="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TW" sz="1200" kern="0" dirty="0">
                <a:solidFill>
                  <a:srgbClr val="000000"/>
                </a:solidFill>
              </a:rPr>
              <a:t>	public void </a:t>
            </a:r>
            <a:r>
              <a:rPr lang="en-US" altLang="zh-TW" sz="1200" kern="0" dirty="0" err="1">
                <a:solidFill>
                  <a:srgbClr val="000000"/>
                </a:solidFill>
              </a:rPr>
              <a:t>setTime</a:t>
            </a:r>
            <a:r>
              <a:rPr lang="en-US" altLang="zh-TW" sz="1200" kern="0" dirty="0">
                <a:solidFill>
                  <a:srgbClr val="000000"/>
                </a:solidFill>
              </a:rPr>
              <a:t>(</a:t>
            </a:r>
            <a:r>
              <a:rPr lang="en-US" altLang="zh-TW" sz="1200" kern="0" dirty="0" err="1">
                <a:solidFill>
                  <a:srgbClr val="000000"/>
                </a:solidFill>
              </a:rPr>
              <a:t>int</a:t>
            </a:r>
            <a:r>
              <a:rPr lang="en-US" altLang="zh-TW" sz="1200" kern="0" dirty="0">
                <a:solidFill>
                  <a:srgbClr val="000000"/>
                </a:solidFill>
              </a:rPr>
              <a:t> h, </a:t>
            </a:r>
            <a:r>
              <a:rPr lang="en-US" altLang="zh-TW" sz="1200" kern="0" dirty="0" err="1">
                <a:solidFill>
                  <a:srgbClr val="000000"/>
                </a:solidFill>
              </a:rPr>
              <a:t>int</a:t>
            </a:r>
            <a:r>
              <a:rPr lang="en-US" altLang="zh-TW" sz="1200" kern="0" dirty="0">
                <a:solidFill>
                  <a:srgbClr val="000000"/>
                </a:solidFill>
              </a:rPr>
              <a:t> m, </a:t>
            </a:r>
            <a:r>
              <a:rPr lang="en-US" altLang="zh-TW" sz="1200" kern="0" dirty="0" err="1">
                <a:solidFill>
                  <a:srgbClr val="000000"/>
                </a:solidFill>
              </a:rPr>
              <a:t>int</a:t>
            </a:r>
            <a:r>
              <a:rPr lang="en-US" altLang="zh-TW" sz="1200" kern="0" dirty="0">
                <a:solidFill>
                  <a:srgbClr val="000000"/>
                </a:solidFill>
              </a:rPr>
              <a:t> s</a:t>
            </a:r>
            <a:r>
              <a:rPr lang="en-US" altLang="zh-TW" sz="1200" kern="0" dirty="0" smtClean="0">
                <a:solidFill>
                  <a:srgbClr val="000000"/>
                </a:solidFill>
              </a:rPr>
              <a:t>) </a:t>
            </a:r>
            <a:r>
              <a:rPr lang="en-US" altLang="zh-TW" sz="1200" kern="0" dirty="0">
                <a:solidFill>
                  <a:srgbClr val="000000"/>
                </a:solidFill>
              </a:rPr>
              <a:t>	{</a:t>
            </a:r>
          </a:p>
          <a:p>
            <a:pPr lvl="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TW" sz="1200" kern="0" dirty="0">
                <a:solidFill>
                  <a:srgbClr val="000000"/>
                </a:solidFill>
              </a:rPr>
              <a:t>		</a:t>
            </a:r>
            <a:r>
              <a:rPr lang="en-US" altLang="zh-TW" sz="1200" kern="0" dirty="0" err="1">
                <a:solidFill>
                  <a:srgbClr val="000000"/>
                </a:solidFill>
              </a:rPr>
              <a:t>setHour</a:t>
            </a:r>
            <a:r>
              <a:rPr lang="en-US" altLang="zh-TW" sz="1200" kern="0" dirty="0">
                <a:solidFill>
                  <a:srgbClr val="000000"/>
                </a:solidFill>
              </a:rPr>
              <a:t>(h);</a:t>
            </a:r>
          </a:p>
          <a:p>
            <a:pPr lvl="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TW" sz="1200" kern="0" dirty="0">
                <a:solidFill>
                  <a:srgbClr val="000000"/>
                </a:solidFill>
              </a:rPr>
              <a:t>		</a:t>
            </a:r>
            <a:r>
              <a:rPr lang="en-US" altLang="zh-TW" sz="1200" kern="0" dirty="0" err="1">
                <a:solidFill>
                  <a:srgbClr val="000000"/>
                </a:solidFill>
              </a:rPr>
              <a:t>setMinute</a:t>
            </a:r>
            <a:r>
              <a:rPr lang="en-US" altLang="zh-TW" sz="1200" kern="0" dirty="0">
                <a:solidFill>
                  <a:srgbClr val="000000"/>
                </a:solidFill>
              </a:rPr>
              <a:t>(m);</a:t>
            </a:r>
          </a:p>
          <a:p>
            <a:pPr lvl="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TW" sz="1200" kern="0" dirty="0">
                <a:solidFill>
                  <a:srgbClr val="000000"/>
                </a:solidFill>
              </a:rPr>
              <a:t>		</a:t>
            </a:r>
            <a:r>
              <a:rPr lang="en-US" altLang="zh-TW" sz="1200" kern="0" dirty="0" err="1">
                <a:solidFill>
                  <a:srgbClr val="000000"/>
                </a:solidFill>
              </a:rPr>
              <a:t>setSecond</a:t>
            </a:r>
            <a:r>
              <a:rPr lang="en-US" altLang="zh-TW" sz="1200" kern="0" dirty="0">
                <a:solidFill>
                  <a:srgbClr val="000000"/>
                </a:solidFill>
              </a:rPr>
              <a:t>(s);</a:t>
            </a:r>
          </a:p>
          <a:p>
            <a:pPr lvl="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TW" sz="1200" kern="0" dirty="0">
                <a:solidFill>
                  <a:srgbClr val="000000"/>
                </a:solidFill>
              </a:rPr>
              <a:t>	}</a:t>
            </a:r>
          </a:p>
          <a:p>
            <a:pPr lvl="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altLang="zh-TW" sz="1200" kern="0" dirty="0">
              <a:solidFill>
                <a:srgbClr val="000000"/>
              </a:solidFill>
            </a:endParaRPr>
          </a:p>
          <a:p>
            <a:pPr lvl="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TW" sz="1200" kern="0" dirty="0">
                <a:solidFill>
                  <a:srgbClr val="000000"/>
                </a:solidFill>
              </a:rPr>
              <a:t>	private void </a:t>
            </a:r>
            <a:r>
              <a:rPr lang="en-US" altLang="zh-TW" sz="1200" kern="0" dirty="0" err="1">
                <a:solidFill>
                  <a:srgbClr val="000000"/>
                </a:solidFill>
              </a:rPr>
              <a:t>setHour</a:t>
            </a:r>
            <a:r>
              <a:rPr lang="en-US" altLang="zh-TW" sz="1200" kern="0" dirty="0">
                <a:solidFill>
                  <a:srgbClr val="000000"/>
                </a:solidFill>
              </a:rPr>
              <a:t>(</a:t>
            </a:r>
            <a:r>
              <a:rPr lang="en-US" altLang="zh-TW" sz="1200" kern="0" dirty="0" err="1">
                <a:solidFill>
                  <a:srgbClr val="000000"/>
                </a:solidFill>
              </a:rPr>
              <a:t>int</a:t>
            </a:r>
            <a:r>
              <a:rPr lang="en-US" altLang="zh-TW" sz="1200" kern="0" dirty="0">
                <a:solidFill>
                  <a:srgbClr val="000000"/>
                </a:solidFill>
              </a:rPr>
              <a:t> h) { </a:t>
            </a:r>
          </a:p>
          <a:p>
            <a:pPr lvl="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TW" sz="1200" kern="0" dirty="0">
                <a:solidFill>
                  <a:srgbClr val="000000"/>
                </a:solidFill>
              </a:rPr>
              <a:t>		if (h&gt;=0 &amp;&amp; h&lt;=23) </a:t>
            </a:r>
          </a:p>
          <a:p>
            <a:pPr lvl="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TW" sz="1200" kern="0" dirty="0">
                <a:solidFill>
                  <a:srgbClr val="000000"/>
                </a:solidFill>
              </a:rPr>
              <a:t>			hour = h;</a:t>
            </a:r>
          </a:p>
          <a:p>
            <a:pPr lvl="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TW" sz="1200" kern="0" dirty="0">
                <a:solidFill>
                  <a:srgbClr val="000000"/>
                </a:solidFill>
              </a:rPr>
              <a:t>	}</a:t>
            </a:r>
          </a:p>
          <a:p>
            <a:pPr lvl="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altLang="zh-TW" sz="1200" kern="0" dirty="0">
              <a:solidFill>
                <a:srgbClr val="000000"/>
              </a:solidFill>
            </a:endParaRPr>
          </a:p>
          <a:p>
            <a:pPr lvl="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TW" sz="1200" kern="0" dirty="0">
                <a:solidFill>
                  <a:srgbClr val="000000"/>
                </a:solidFill>
              </a:rPr>
              <a:t>	private void </a:t>
            </a:r>
            <a:r>
              <a:rPr lang="en-US" altLang="zh-TW" sz="1200" kern="0" dirty="0" err="1">
                <a:solidFill>
                  <a:srgbClr val="000000"/>
                </a:solidFill>
              </a:rPr>
              <a:t>setMinute</a:t>
            </a:r>
            <a:r>
              <a:rPr lang="en-US" altLang="zh-TW" sz="1200" kern="0" dirty="0">
                <a:solidFill>
                  <a:srgbClr val="000000"/>
                </a:solidFill>
              </a:rPr>
              <a:t>(</a:t>
            </a:r>
            <a:r>
              <a:rPr lang="en-US" altLang="zh-TW" sz="1200" kern="0" dirty="0" err="1">
                <a:solidFill>
                  <a:srgbClr val="000000"/>
                </a:solidFill>
              </a:rPr>
              <a:t>int</a:t>
            </a:r>
            <a:r>
              <a:rPr lang="en-US" altLang="zh-TW" sz="1200" kern="0" dirty="0">
                <a:solidFill>
                  <a:srgbClr val="000000"/>
                </a:solidFill>
              </a:rPr>
              <a:t> m) {</a:t>
            </a:r>
          </a:p>
          <a:p>
            <a:pPr lvl="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TW" sz="1200" kern="0" dirty="0">
                <a:solidFill>
                  <a:srgbClr val="000000"/>
                </a:solidFill>
              </a:rPr>
              <a:t>		if (m&gt;=0 &amp;&amp; m&lt;=59) </a:t>
            </a:r>
          </a:p>
          <a:p>
            <a:pPr lvl="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TW" sz="1200" kern="0" dirty="0">
                <a:solidFill>
                  <a:srgbClr val="000000"/>
                </a:solidFill>
              </a:rPr>
              <a:t>			minute = m;</a:t>
            </a:r>
          </a:p>
          <a:p>
            <a:pPr lvl="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TW" sz="1200" kern="0" dirty="0">
                <a:solidFill>
                  <a:srgbClr val="000000"/>
                </a:solidFill>
              </a:rPr>
              <a:t>	}</a:t>
            </a:r>
          </a:p>
          <a:p>
            <a:pPr lvl="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altLang="zh-TW" sz="1200" kern="0" dirty="0">
              <a:solidFill>
                <a:srgbClr val="000000"/>
              </a:solidFill>
            </a:endParaRPr>
          </a:p>
          <a:p>
            <a:pPr lvl="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TW" sz="1200" kern="0" dirty="0">
                <a:solidFill>
                  <a:srgbClr val="000000"/>
                </a:solidFill>
              </a:rPr>
              <a:t>	private void </a:t>
            </a:r>
            <a:r>
              <a:rPr lang="en-US" altLang="zh-TW" sz="1200" kern="0" dirty="0" err="1">
                <a:solidFill>
                  <a:srgbClr val="000000"/>
                </a:solidFill>
              </a:rPr>
              <a:t>setSecond</a:t>
            </a:r>
            <a:r>
              <a:rPr lang="en-US" altLang="zh-TW" sz="1200" kern="0" dirty="0">
                <a:solidFill>
                  <a:srgbClr val="000000"/>
                </a:solidFill>
              </a:rPr>
              <a:t>(</a:t>
            </a:r>
            <a:r>
              <a:rPr lang="en-US" altLang="zh-TW" sz="1200" kern="0" dirty="0" err="1">
                <a:solidFill>
                  <a:srgbClr val="000000"/>
                </a:solidFill>
              </a:rPr>
              <a:t>int</a:t>
            </a:r>
            <a:r>
              <a:rPr lang="en-US" altLang="zh-TW" sz="1200" kern="0" dirty="0">
                <a:solidFill>
                  <a:srgbClr val="000000"/>
                </a:solidFill>
              </a:rPr>
              <a:t> s) {</a:t>
            </a:r>
          </a:p>
          <a:p>
            <a:pPr lvl="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TW" sz="1200" kern="0" dirty="0">
                <a:solidFill>
                  <a:srgbClr val="000000"/>
                </a:solidFill>
              </a:rPr>
              <a:t>		if (s&gt;=0 &amp;&amp; s&lt;=59) </a:t>
            </a:r>
          </a:p>
          <a:p>
            <a:pPr lvl="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TW" sz="1200" kern="0" dirty="0">
                <a:solidFill>
                  <a:srgbClr val="000000"/>
                </a:solidFill>
              </a:rPr>
              <a:t>			second = s;</a:t>
            </a:r>
          </a:p>
          <a:p>
            <a:pPr lvl="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TW" sz="1200" kern="0" dirty="0">
                <a:solidFill>
                  <a:srgbClr val="000000"/>
                </a:solidFill>
              </a:rPr>
              <a:t>	}</a:t>
            </a: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3347864" y="1495770"/>
            <a:ext cx="4824536" cy="41549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rgbClr val="3333CC"/>
            </a:solidFill>
            <a:miter lim="800000"/>
            <a:headEnd/>
            <a:tailEnd/>
          </a:ln>
          <a:effectLst>
            <a:outerShdw blurRad="254000" dist="38100" dir="8100000" sx="102000" sy="102000" algn="tr" rotWithShape="0">
              <a:srgbClr val="7030A0">
                <a:alpha val="40000"/>
              </a:srgbClr>
            </a:outerShdw>
          </a:effectLst>
        </p:spPr>
        <p:txBody>
          <a:bodyPr wrap="square">
            <a:spAutoFit/>
          </a:bodyPr>
          <a:lstStyle>
            <a:lvl1pPr defTabSz="3746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defTabSz="3746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defTabSz="3746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defTabSz="3746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defTabSz="3746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defTabSz="3746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defTabSz="3746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defTabSz="3746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defTabSz="3746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lvl="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TW" sz="1200" kern="0" dirty="0">
                <a:solidFill>
                  <a:srgbClr val="000000"/>
                </a:solidFill>
              </a:rPr>
              <a:t>	</a:t>
            </a:r>
            <a:r>
              <a:rPr lang="en-US" altLang="zh-TW" sz="1200" kern="0" dirty="0" smtClean="0">
                <a:solidFill>
                  <a:srgbClr val="000000"/>
                </a:solidFill>
              </a:rPr>
              <a:t>public </a:t>
            </a:r>
            <a:r>
              <a:rPr lang="en-US" altLang="zh-TW" sz="1200" kern="0" dirty="0">
                <a:solidFill>
                  <a:srgbClr val="000000"/>
                </a:solidFill>
              </a:rPr>
              <a:t>void </a:t>
            </a:r>
            <a:r>
              <a:rPr lang="en-US" altLang="zh-TW" sz="1200" kern="0" dirty="0" err="1">
                <a:solidFill>
                  <a:srgbClr val="000000"/>
                </a:solidFill>
              </a:rPr>
              <a:t>printTime</a:t>
            </a:r>
            <a:r>
              <a:rPr lang="en-US" altLang="zh-TW" sz="1200" kern="0" dirty="0">
                <a:solidFill>
                  <a:srgbClr val="000000"/>
                </a:solidFill>
              </a:rPr>
              <a:t>() {</a:t>
            </a:r>
          </a:p>
          <a:p>
            <a:pPr lvl="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TW" sz="1200" kern="0" dirty="0">
                <a:solidFill>
                  <a:srgbClr val="000000"/>
                </a:solidFill>
              </a:rPr>
              <a:t>		</a:t>
            </a:r>
            <a:r>
              <a:rPr lang="en-US" altLang="zh-TW" sz="1200" kern="0" dirty="0" err="1">
                <a:solidFill>
                  <a:srgbClr val="000000"/>
                </a:solidFill>
              </a:rPr>
              <a:t>DecimalFormat</a:t>
            </a:r>
            <a:r>
              <a:rPr lang="en-US" altLang="zh-TW" sz="1200" kern="0" dirty="0">
                <a:solidFill>
                  <a:srgbClr val="000000"/>
                </a:solidFill>
              </a:rPr>
              <a:t> </a:t>
            </a:r>
            <a:r>
              <a:rPr lang="en-US" altLang="zh-TW" sz="1200" kern="0" dirty="0" err="1">
                <a:solidFill>
                  <a:srgbClr val="000000"/>
                </a:solidFill>
              </a:rPr>
              <a:t>twoDigits</a:t>
            </a:r>
            <a:r>
              <a:rPr lang="en-US" altLang="zh-TW" sz="1200" kern="0" dirty="0">
                <a:solidFill>
                  <a:srgbClr val="000000"/>
                </a:solidFill>
              </a:rPr>
              <a:t> = new </a:t>
            </a:r>
            <a:r>
              <a:rPr lang="en-US" altLang="zh-TW" sz="1200" kern="0" dirty="0" err="1">
                <a:solidFill>
                  <a:srgbClr val="000000"/>
                </a:solidFill>
              </a:rPr>
              <a:t>DecimalFormat</a:t>
            </a:r>
            <a:r>
              <a:rPr lang="en-US" altLang="zh-TW" sz="1200" kern="0" dirty="0">
                <a:solidFill>
                  <a:srgbClr val="000000"/>
                </a:solidFill>
              </a:rPr>
              <a:t>("00");</a:t>
            </a:r>
          </a:p>
          <a:p>
            <a:pPr lvl="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altLang="zh-TW" sz="1200" kern="0" dirty="0">
              <a:solidFill>
                <a:srgbClr val="000000"/>
              </a:solidFill>
            </a:endParaRPr>
          </a:p>
          <a:p>
            <a:pPr lvl="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TW" sz="1200" kern="0" dirty="0">
                <a:solidFill>
                  <a:srgbClr val="000000"/>
                </a:solidFill>
              </a:rPr>
              <a:t>		</a:t>
            </a:r>
            <a:r>
              <a:rPr lang="en-US" altLang="zh-TW" sz="1200" kern="0" dirty="0" err="1">
                <a:solidFill>
                  <a:srgbClr val="000000"/>
                </a:solidFill>
              </a:rPr>
              <a:t>System.out.println</a:t>
            </a:r>
            <a:r>
              <a:rPr lang="en-US" altLang="zh-TW" sz="1200" kern="0" dirty="0">
                <a:solidFill>
                  <a:srgbClr val="000000"/>
                </a:solidFill>
              </a:rPr>
              <a:t>(</a:t>
            </a:r>
          </a:p>
          <a:p>
            <a:pPr lvl="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TW" sz="1200" kern="0" dirty="0">
                <a:solidFill>
                  <a:srgbClr val="000000"/>
                </a:solidFill>
              </a:rPr>
              <a:t>			</a:t>
            </a:r>
            <a:r>
              <a:rPr lang="en-US" altLang="zh-TW" sz="1200" kern="0" dirty="0" err="1">
                <a:solidFill>
                  <a:srgbClr val="000000"/>
                </a:solidFill>
              </a:rPr>
              <a:t>twoDigits.format</a:t>
            </a:r>
            <a:r>
              <a:rPr lang="en-US" altLang="zh-TW" sz="1200" kern="0" dirty="0">
                <a:solidFill>
                  <a:srgbClr val="000000"/>
                </a:solidFill>
              </a:rPr>
              <a:t>(hour) + ":" +</a:t>
            </a:r>
          </a:p>
          <a:p>
            <a:pPr lvl="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TW" sz="1200" kern="0" dirty="0">
                <a:solidFill>
                  <a:srgbClr val="000000"/>
                </a:solidFill>
              </a:rPr>
              <a:t>			</a:t>
            </a:r>
            <a:r>
              <a:rPr lang="en-US" altLang="zh-TW" sz="1200" kern="0" dirty="0" err="1">
                <a:solidFill>
                  <a:srgbClr val="000000"/>
                </a:solidFill>
              </a:rPr>
              <a:t>twoDigits.format</a:t>
            </a:r>
            <a:r>
              <a:rPr lang="en-US" altLang="zh-TW" sz="1200" kern="0" dirty="0">
                <a:solidFill>
                  <a:srgbClr val="000000"/>
                </a:solidFill>
              </a:rPr>
              <a:t>(minute) + ":" +</a:t>
            </a:r>
          </a:p>
          <a:p>
            <a:pPr lvl="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TW" sz="1200" kern="0" dirty="0">
                <a:solidFill>
                  <a:srgbClr val="000000"/>
                </a:solidFill>
              </a:rPr>
              <a:t>			</a:t>
            </a:r>
            <a:r>
              <a:rPr lang="en-US" altLang="zh-TW" sz="1200" kern="0" dirty="0" err="1">
                <a:solidFill>
                  <a:srgbClr val="000000"/>
                </a:solidFill>
              </a:rPr>
              <a:t>twoDigits.format</a:t>
            </a:r>
            <a:r>
              <a:rPr lang="en-US" altLang="zh-TW" sz="1200" kern="0" dirty="0">
                <a:solidFill>
                  <a:srgbClr val="000000"/>
                </a:solidFill>
              </a:rPr>
              <a:t>(second)</a:t>
            </a:r>
          </a:p>
          <a:p>
            <a:pPr lvl="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TW" sz="1200" kern="0" dirty="0">
                <a:solidFill>
                  <a:srgbClr val="000000"/>
                </a:solidFill>
              </a:rPr>
              <a:t>		);</a:t>
            </a:r>
          </a:p>
          <a:p>
            <a:pPr lvl="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TW" sz="1200" kern="0" dirty="0">
                <a:solidFill>
                  <a:srgbClr val="000000"/>
                </a:solidFill>
              </a:rPr>
              <a:t>	}</a:t>
            </a:r>
          </a:p>
          <a:p>
            <a:pPr lvl="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altLang="zh-TW" sz="1200" kern="0" dirty="0">
              <a:solidFill>
                <a:srgbClr val="000000"/>
              </a:solidFill>
            </a:endParaRPr>
          </a:p>
          <a:p>
            <a:pPr lvl="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TW" sz="1200" kern="0" dirty="0">
                <a:solidFill>
                  <a:srgbClr val="000000"/>
                </a:solidFill>
              </a:rPr>
              <a:t>	public static void main(String [] </a:t>
            </a:r>
            <a:r>
              <a:rPr lang="en-US" altLang="zh-TW" sz="1200" kern="0" dirty="0" err="1">
                <a:solidFill>
                  <a:srgbClr val="000000"/>
                </a:solidFill>
              </a:rPr>
              <a:t>args</a:t>
            </a:r>
            <a:r>
              <a:rPr lang="en-US" altLang="zh-TW" sz="1200" kern="0" dirty="0">
                <a:solidFill>
                  <a:srgbClr val="000000"/>
                </a:solidFill>
              </a:rPr>
              <a:t>) {</a:t>
            </a:r>
          </a:p>
          <a:p>
            <a:pPr lvl="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TW" sz="1200" kern="0" dirty="0">
                <a:solidFill>
                  <a:srgbClr val="000000"/>
                </a:solidFill>
              </a:rPr>
              <a:t>		</a:t>
            </a:r>
            <a:r>
              <a:rPr lang="en-US" altLang="zh-TW" sz="1200" kern="0" dirty="0" err="1">
                <a:solidFill>
                  <a:srgbClr val="000000"/>
                </a:solidFill>
              </a:rPr>
              <a:t>MyTime</a:t>
            </a:r>
            <a:r>
              <a:rPr lang="en-US" altLang="zh-TW" sz="1200" kern="0" dirty="0">
                <a:solidFill>
                  <a:srgbClr val="000000"/>
                </a:solidFill>
              </a:rPr>
              <a:t> t = new </a:t>
            </a:r>
            <a:r>
              <a:rPr lang="en-US" altLang="zh-TW" sz="1200" kern="0" dirty="0" err="1">
                <a:solidFill>
                  <a:srgbClr val="000000"/>
                </a:solidFill>
              </a:rPr>
              <a:t>MyTime</a:t>
            </a:r>
            <a:r>
              <a:rPr lang="en-US" altLang="zh-TW" sz="1200" kern="0" dirty="0">
                <a:solidFill>
                  <a:srgbClr val="000000"/>
                </a:solidFill>
              </a:rPr>
              <a:t>();</a:t>
            </a:r>
          </a:p>
          <a:p>
            <a:pPr lvl="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TW" sz="1200" kern="0" dirty="0">
                <a:solidFill>
                  <a:srgbClr val="000000"/>
                </a:solidFill>
              </a:rPr>
              <a:t>		</a:t>
            </a:r>
            <a:r>
              <a:rPr lang="en-US" altLang="zh-TW" sz="1200" kern="0" dirty="0" err="1">
                <a:solidFill>
                  <a:srgbClr val="000000"/>
                </a:solidFill>
              </a:rPr>
              <a:t>t.printTime</a:t>
            </a:r>
            <a:r>
              <a:rPr lang="en-US" altLang="zh-TW" sz="1200" kern="0" dirty="0">
                <a:solidFill>
                  <a:srgbClr val="000000"/>
                </a:solidFill>
              </a:rPr>
              <a:t>();</a:t>
            </a:r>
          </a:p>
          <a:p>
            <a:pPr lvl="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altLang="zh-TW" sz="1200" kern="0" dirty="0">
              <a:solidFill>
                <a:srgbClr val="000000"/>
              </a:solidFill>
            </a:endParaRPr>
          </a:p>
          <a:p>
            <a:pPr lvl="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TW" sz="1200" kern="0" dirty="0">
                <a:solidFill>
                  <a:srgbClr val="000000"/>
                </a:solidFill>
              </a:rPr>
              <a:t>		</a:t>
            </a:r>
            <a:r>
              <a:rPr lang="en-US" altLang="zh-TW" sz="1200" kern="0" dirty="0" err="1">
                <a:solidFill>
                  <a:srgbClr val="000000"/>
                </a:solidFill>
              </a:rPr>
              <a:t>t.setTime</a:t>
            </a:r>
            <a:r>
              <a:rPr lang="en-US" altLang="zh-TW" sz="1200" kern="0" dirty="0">
                <a:solidFill>
                  <a:srgbClr val="000000"/>
                </a:solidFill>
              </a:rPr>
              <a:t>(13, 27, 6);</a:t>
            </a:r>
          </a:p>
          <a:p>
            <a:pPr lvl="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TW" sz="1200" kern="0" dirty="0">
                <a:solidFill>
                  <a:srgbClr val="000000"/>
                </a:solidFill>
              </a:rPr>
              <a:t>		</a:t>
            </a:r>
            <a:r>
              <a:rPr lang="en-US" altLang="zh-TW" sz="1200" kern="0" dirty="0" err="1">
                <a:solidFill>
                  <a:srgbClr val="000000"/>
                </a:solidFill>
              </a:rPr>
              <a:t>t.printTime</a:t>
            </a:r>
            <a:r>
              <a:rPr lang="en-US" altLang="zh-TW" sz="1200" kern="0" dirty="0">
                <a:solidFill>
                  <a:srgbClr val="000000"/>
                </a:solidFill>
              </a:rPr>
              <a:t>();</a:t>
            </a:r>
          </a:p>
          <a:p>
            <a:pPr lvl="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altLang="zh-TW" sz="1200" kern="0" dirty="0">
              <a:solidFill>
                <a:srgbClr val="000000"/>
              </a:solidFill>
            </a:endParaRPr>
          </a:p>
          <a:p>
            <a:pPr lvl="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TW" sz="1200" kern="0" dirty="0">
                <a:solidFill>
                  <a:srgbClr val="000000"/>
                </a:solidFill>
              </a:rPr>
              <a:t>		</a:t>
            </a:r>
            <a:r>
              <a:rPr lang="en-US" altLang="zh-TW" sz="1200" kern="0" dirty="0" err="1">
                <a:solidFill>
                  <a:srgbClr val="000000"/>
                </a:solidFill>
              </a:rPr>
              <a:t>t.setTime</a:t>
            </a:r>
            <a:r>
              <a:rPr lang="en-US" altLang="zh-TW" sz="1200" kern="0" dirty="0">
                <a:solidFill>
                  <a:srgbClr val="000000"/>
                </a:solidFill>
              </a:rPr>
              <a:t>(99, 00, 00);</a:t>
            </a:r>
          </a:p>
          <a:p>
            <a:pPr lvl="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TW" sz="1200" kern="0" dirty="0">
                <a:solidFill>
                  <a:srgbClr val="000000"/>
                </a:solidFill>
              </a:rPr>
              <a:t>		</a:t>
            </a:r>
            <a:r>
              <a:rPr lang="en-US" altLang="zh-TW" sz="1200" kern="0" dirty="0" err="1">
                <a:solidFill>
                  <a:srgbClr val="000000"/>
                </a:solidFill>
              </a:rPr>
              <a:t>t.printTime</a:t>
            </a:r>
            <a:r>
              <a:rPr lang="en-US" altLang="zh-TW" sz="1200" kern="0" dirty="0">
                <a:solidFill>
                  <a:srgbClr val="000000"/>
                </a:solidFill>
              </a:rPr>
              <a:t>();</a:t>
            </a:r>
          </a:p>
          <a:p>
            <a:pPr lvl="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TW" sz="1200" kern="0" dirty="0">
                <a:solidFill>
                  <a:srgbClr val="000000"/>
                </a:solidFill>
              </a:rPr>
              <a:t>	}</a:t>
            </a:r>
          </a:p>
          <a:p>
            <a:pPr lvl="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altLang="zh-TW" sz="1200" kern="0" dirty="0">
              <a:solidFill>
                <a:srgbClr val="000000"/>
              </a:solidFill>
            </a:endParaRPr>
          </a:p>
          <a:p>
            <a:pPr lvl="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TW" sz="1200" kern="0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6" name="AutoShape 21"/>
          <p:cNvSpPr>
            <a:spLocks noChangeArrowheads="1"/>
          </p:cNvSpPr>
          <p:nvPr/>
        </p:nvSpPr>
        <p:spPr bwMode="auto">
          <a:xfrm>
            <a:off x="3563888" y="5485353"/>
            <a:ext cx="4392488" cy="1328023"/>
          </a:xfrm>
          <a:prstGeom prst="flowChartAlternateProcess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Access specifiers are used both for instance variables and methods.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TW" sz="1600" kern="0" noProof="0" dirty="0" smtClean="0">
                <a:solidFill>
                  <a:sysClr val="windowText" lastClr="000000"/>
                </a:solidFill>
              </a:rPr>
              <a:t>private methods can only be called from inside the object.</a:t>
            </a:r>
            <a:endParaRPr kumimoji="0" lang="en-US" altLang="zh-TW" sz="1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363" y="2377048"/>
            <a:ext cx="2244133" cy="1772032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文字方塊 12"/>
          <p:cNvSpPr txBox="1"/>
          <p:nvPr/>
        </p:nvSpPr>
        <p:spPr>
          <a:xfrm>
            <a:off x="6792362" y="4223990"/>
            <a:ext cx="2244133" cy="10772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HK" sz="1600" dirty="0" smtClean="0">
                <a:latin typeface="Arial Narrow" pitchFamily="34" charset="0"/>
              </a:rPr>
              <a:t>C:\&gt; java </a:t>
            </a:r>
            <a:r>
              <a:rPr lang="en-US" altLang="zh-HK" sz="1600" dirty="0" err="1" smtClean="0">
                <a:latin typeface="Arial Narrow" pitchFamily="34" charset="0"/>
              </a:rPr>
              <a:t>MyTime</a:t>
            </a:r>
            <a:endParaRPr lang="en-US" altLang="zh-HK" sz="1600" dirty="0" smtClean="0">
              <a:latin typeface="Arial Narrow" pitchFamily="34" charset="0"/>
            </a:endParaRPr>
          </a:p>
          <a:p>
            <a:r>
              <a:rPr lang="en-US" altLang="zh-HK" sz="1600" dirty="0" smtClean="0">
                <a:latin typeface="Arial Narrow" pitchFamily="34" charset="0"/>
              </a:rPr>
              <a:t>00:00:00</a:t>
            </a:r>
          </a:p>
          <a:p>
            <a:r>
              <a:rPr lang="en-US" altLang="zh-HK" sz="1600" dirty="0" smtClean="0">
                <a:latin typeface="Arial Narrow" pitchFamily="34" charset="0"/>
              </a:rPr>
              <a:t>13:27:06</a:t>
            </a:r>
          </a:p>
          <a:p>
            <a:r>
              <a:rPr lang="en-US" altLang="zh-HK" sz="1600" dirty="0" smtClean="0">
                <a:latin typeface="Arial Narrow" pitchFamily="34" charset="0"/>
              </a:rPr>
              <a:t>13:00:00</a:t>
            </a:r>
            <a:endParaRPr lang="zh-HK" altLang="en-US" sz="1600" dirty="0" smtClean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75414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k238354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52120" y="3933056"/>
            <a:ext cx="1282700" cy="2159000"/>
          </a:xfrm>
          <a:prstGeom prst="rect">
            <a:avLst/>
          </a:prstGeom>
        </p:spPr>
      </p:pic>
      <p:grpSp>
        <p:nvGrpSpPr>
          <p:cNvPr id="8" name="群組 7"/>
          <p:cNvGrpSpPr/>
          <p:nvPr/>
        </p:nvGrpSpPr>
        <p:grpSpPr>
          <a:xfrm>
            <a:off x="6660232" y="3284984"/>
            <a:ext cx="1584176" cy="2808312"/>
            <a:chOff x="4143" y="685804"/>
            <a:chExt cx="1241681" cy="914406"/>
          </a:xfrm>
          <a:effectLst>
            <a:outerShdw blurRad="127000" dist="38100" dir="2700000" sx="102000" sy="102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9" name="圓角矩形 8"/>
            <p:cNvSpPr/>
            <p:nvPr/>
          </p:nvSpPr>
          <p:spPr>
            <a:xfrm>
              <a:off x="4143" y="685804"/>
              <a:ext cx="1241681" cy="914406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圓角矩形 4"/>
            <p:cNvSpPr/>
            <p:nvPr/>
          </p:nvSpPr>
          <p:spPr>
            <a:xfrm>
              <a:off x="48781" y="730442"/>
              <a:ext cx="1152405" cy="82513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800" b="1" dirty="0" smtClean="0">
                  <a:solidFill>
                    <a:schemeClr val="bg2"/>
                  </a:solidFill>
                </a:rPr>
                <a:t>END.</a:t>
              </a:r>
              <a:endParaRPr lang="zh-TW" altLang="en-US" sz="1800" b="1" kern="1200" dirty="0">
                <a:solidFill>
                  <a:schemeClr val="bg2"/>
                </a:solidFill>
              </a:endParaRPr>
            </a:p>
          </p:txBody>
        </p:sp>
      </p:grp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94EC-11C1-42CB-9295-13A06D773171}" type="slidenum">
              <a:rPr lang="en-US" altLang="zh-TW" smtClean="0"/>
              <a:pPr/>
              <a:t>24</a:t>
            </a:fld>
            <a:endParaRPr lang="en-US" altLang="zh-TW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The Rectangle Class</a:t>
            </a:r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3</a:t>
            </a:fld>
            <a:endParaRPr lang="en-US" altLang="zh-TW"/>
          </a:p>
        </p:txBody>
      </p:sp>
      <p:sp>
        <p:nvSpPr>
          <p:cNvPr id="30" name="Text Box 3"/>
          <p:cNvSpPr txBox="1">
            <a:spLocks noChangeArrowheads="1"/>
          </p:cNvSpPr>
          <p:nvPr/>
        </p:nvSpPr>
        <p:spPr bwMode="auto">
          <a:xfrm>
            <a:off x="257969" y="2016017"/>
            <a:ext cx="5943600" cy="4221295"/>
          </a:xfrm>
          <a:prstGeom prst="rect">
            <a:avLst/>
          </a:prstGeom>
          <a:solidFill>
            <a:srgbClr val="FFFFFF"/>
          </a:solidFill>
          <a:ln w="9525">
            <a:solidFill>
              <a:srgbClr val="3333C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public class </a:t>
            </a: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Rectangle</a:t>
            </a: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{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private double length;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private double width;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charset="-12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public double area()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{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     return length * width;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}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charset="-12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public double perimeter()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     return (length + width) * 2;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}</a:t>
            </a:r>
            <a:endParaRPr kumimoji="1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charset="-120"/>
            </a:endParaRPr>
          </a:p>
        </p:txBody>
      </p:sp>
      <p:pic>
        <p:nvPicPr>
          <p:cNvPr id="43" name="Picture 20" descr="rectangle_cla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541616"/>
            <a:ext cx="2579327" cy="2036685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4" name="群組 63"/>
          <p:cNvGrpSpPr/>
          <p:nvPr/>
        </p:nvGrpSpPr>
        <p:grpSpPr>
          <a:xfrm>
            <a:off x="611560" y="3209876"/>
            <a:ext cx="5187950" cy="1295400"/>
            <a:chOff x="611560" y="3209876"/>
            <a:chExt cx="5187950" cy="1295400"/>
          </a:xfrm>
        </p:grpSpPr>
        <p:sp>
          <p:nvSpPr>
            <p:cNvPr id="57" name="Text Box 11"/>
            <p:cNvSpPr txBox="1">
              <a:spLocks noChangeArrowheads="1"/>
            </p:cNvSpPr>
            <p:nvPr/>
          </p:nvSpPr>
          <p:spPr bwMode="auto">
            <a:xfrm>
              <a:off x="4149726" y="3209876"/>
              <a:ext cx="1649784" cy="1295400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25400">
              <a:solidFill>
                <a:srgbClr val="008000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新細明體" charset="-120"/>
                </a:rPr>
                <a:t>Method area()</a:t>
              </a:r>
            </a:p>
          </p:txBody>
        </p:sp>
        <p:sp>
          <p:nvSpPr>
            <p:cNvPr id="58" name="Rectangle 12"/>
            <p:cNvSpPr>
              <a:spLocks noChangeArrowheads="1"/>
            </p:cNvSpPr>
            <p:nvPr/>
          </p:nvSpPr>
          <p:spPr bwMode="auto">
            <a:xfrm>
              <a:off x="611560" y="3209876"/>
              <a:ext cx="3538166" cy="1295400"/>
            </a:xfrm>
            <a:prstGeom prst="rect">
              <a:avLst/>
            </a:prstGeom>
            <a:noFill/>
            <a:ln w="25400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5" name="群組 64"/>
          <p:cNvGrpSpPr/>
          <p:nvPr/>
        </p:nvGrpSpPr>
        <p:grpSpPr>
          <a:xfrm>
            <a:off x="614735" y="4578301"/>
            <a:ext cx="5184776" cy="1295400"/>
            <a:chOff x="614735" y="4578301"/>
            <a:chExt cx="5184776" cy="1295400"/>
          </a:xfrm>
        </p:grpSpPr>
        <p:sp>
          <p:nvSpPr>
            <p:cNvPr id="60" name="Text Box 16"/>
            <p:cNvSpPr txBox="1">
              <a:spLocks noChangeArrowheads="1"/>
            </p:cNvSpPr>
            <p:nvPr/>
          </p:nvSpPr>
          <p:spPr bwMode="auto">
            <a:xfrm>
              <a:off x="4149727" y="4578301"/>
              <a:ext cx="1649784" cy="1295400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25400">
              <a:solidFill>
                <a:srgbClr val="008000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新細明體" charset="-120"/>
                </a:rPr>
                <a:t>Method perimeter()</a:t>
              </a:r>
            </a:p>
          </p:txBody>
        </p:sp>
        <p:sp>
          <p:nvSpPr>
            <p:cNvPr id="61" name="Rectangle 17"/>
            <p:cNvSpPr>
              <a:spLocks noChangeArrowheads="1"/>
            </p:cNvSpPr>
            <p:nvPr/>
          </p:nvSpPr>
          <p:spPr bwMode="auto">
            <a:xfrm>
              <a:off x="614735" y="4578301"/>
              <a:ext cx="3534991" cy="1295400"/>
            </a:xfrm>
            <a:prstGeom prst="rect">
              <a:avLst/>
            </a:prstGeom>
            <a:noFill/>
            <a:ln w="25400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2" name="Text Box 14"/>
          <p:cNvSpPr txBox="1">
            <a:spLocks noChangeArrowheads="1"/>
          </p:cNvSpPr>
          <p:nvPr/>
        </p:nvSpPr>
        <p:spPr bwMode="auto">
          <a:xfrm>
            <a:off x="6012160" y="4828827"/>
            <a:ext cx="2736304" cy="107721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新細明體" pitchFamily="18" charset="-120"/>
              </a:rPr>
              <a:t>Note that only the class is defined. No actual object instance has been created so far. </a:t>
            </a:r>
          </a:p>
        </p:txBody>
      </p:sp>
      <p:grpSp>
        <p:nvGrpSpPr>
          <p:cNvPr id="63" name="群組 62"/>
          <p:cNvGrpSpPr/>
          <p:nvPr/>
        </p:nvGrpSpPr>
        <p:grpSpPr>
          <a:xfrm>
            <a:off x="611560" y="2420888"/>
            <a:ext cx="5181600" cy="646113"/>
            <a:chOff x="611560" y="2420888"/>
            <a:chExt cx="5181600" cy="646113"/>
          </a:xfrm>
        </p:grpSpPr>
        <p:sp>
          <p:nvSpPr>
            <p:cNvPr id="54" name="Text Box 5"/>
            <p:cNvSpPr txBox="1">
              <a:spLocks noChangeArrowheads="1"/>
            </p:cNvSpPr>
            <p:nvPr/>
          </p:nvSpPr>
          <p:spPr bwMode="auto">
            <a:xfrm>
              <a:off x="4149726" y="2420888"/>
              <a:ext cx="1643434" cy="646113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25400">
              <a:solidFill>
                <a:srgbClr val="008000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新細明體" charset="-120"/>
                </a:rPr>
                <a:t>Instance Variables</a:t>
              </a:r>
            </a:p>
          </p:txBody>
        </p:sp>
        <p:sp>
          <p:nvSpPr>
            <p:cNvPr id="55" name="Rectangle 6"/>
            <p:cNvSpPr>
              <a:spLocks noChangeArrowheads="1"/>
            </p:cNvSpPr>
            <p:nvPr/>
          </p:nvSpPr>
          <p:spPr bwMode="auto">
            <a:xfrm>
              <a:off x="611560" y="2420888"/>
              <a:ext cx="3538166" cy="646113"/>
            </a:xfrm>
            <a:prstGeom prst="rect">
              <a:avLst/>
            </a:prstGeom>
            <a:noFill/>
            <a:ln w="25400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6" name="群組 65"/>
          <p:cNvGrpSpPr/>
          <p:nvPr/>
        </p:nvGrpSpPr>
        <p:grpSpPr>
          <a:xfrm>
            <a:off x="682180" y="1434669"/>
            <a:ext cx="5387230" cy="3506499"/>
            <a:chOff x="682180" y="1434669"/>
            <a:chExt cx="5387230" cy="3506499"/>
          </a:xfrm>
        </p:grpSpPr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682180" y="2484129"/>
              <a:ext cx="792087" cy="303189"/>
            </a:xfrm>
            <a:prstGeom prst="rect">
              <a:avLst/>
            </a:prstGeom>
            <a:solidFill>
              <a:srgbClr val="CC99FF">
                <a:alpha val="52940"/>
              </a:srgbClr>
            </a:solidFill>
            <a:ln w="9525">
              <a:solidFill>
                <a:srgbClr val="800080"/>
              </a:solidFill>
              <a:miter lim="800000"/>
              <a:headEnd/>
              <a:tailEnd/>
            </a:ln>
          </p:spPr>
          <p:txBody>
            <a:bodyPr wrap="none" anchor="ctr">
              <a:normAutofit fontScale="70000" lnSpcReduction="20000"/>
            </a:bodyPr>
            <a:lstStyle/>
            <a:p>
              <a:endParaRPr lang="zh-TW" altLang="en-US"/>
            </a:p>
          </p:txBody>
        </p:sp>
        <p:sp>
          <p:nvSpPr>
            <p:cNvPr id="39" name="Rectangle 26"/>
            <p:cNvSpPr>
              <a:spLocks noChangeArrowheads="1"/>
            </p:cNvSpPr>
            <p:nvPr/>
          </p:nvSpPr>
          <p:spPr bwMode="auto">
            <a:xfrm>
              <a:off x="682180" y="2770265"/>
              <a:ext cx="792087" cy="296736"/>
            </a:xfrm>
            <a:prstGeom prst="rect">
              <a:avLst/>
            </a:prstGeom>
            <a:solidFill>
              <a:srgbClr val="CC99FF">
                <a:alpha val="52940"/>
              </a:srgbClr>
            </a:solidFill>
            <a:ln w="9525">
              <a:solidFill>
                <a:srgbClr val="800080"/>
              </a:solidFill>
              <a:miter lim="800000"/>
              <a:headEnd/>
              <a:tailEnd/>
            </a:ln>
          </p:spPr>
          <p:txBody>
            <a:bodyPr wrap="none" anchor="ctr">
              <a:normAutofit fontScale="62500" lnSpcReduction="20000"/>
            </a:bodyPr>
            <a:lstStyle/>
            <a:p>
              <a:endParaRPr lang="zh-TW" altLang="en-US"/>
            </a:p>
          </p:txBody>
        </p:sp>
        <p:sp>
          <p:nvSpPr>
            <p:cNvPr id="40" name="Rectangle 26"/>
            <p:cNvSpPr>
              <a:spLocks noChangeArrowheads="1"/>
            </p:cNvSpPr>
            <p:nvPr/>
          </p:nvSpPr>
          <p:spPr bwMode="auto">
            <a:xfrm>
              <a:off x="682181" y="4697967"/>
              <a:ext cx="649460" cy="243201"/>
            </a:xfrm>
            <a:prstGeom prst="rect">
              <a:avLst/>
            </a:prstGeom>
            <a:solidFill>
              <a:srgbClr val="CC99FF">
                <a:alpha val="52940"/>
              </a:srgbClr>
            </a:solidFill>
            <a:ln w="9525">
              <a:solidFill>
                <a:srgbClr val="800080"/>
              </a:solidFill>
              <a:miter lim="800000"/>
              <a:headEnd/>
              <a:tailEnd/>
            </a:ln>
          </p:spPr>
          <p:txBody>
            <a:bodyPr wrap="none" anchor="ctr">
              <a:normAutofit fontScale="47500" lnSpcReduction="20000"/>
            </a:bodyPr>
            <a:lstStyle/>
            <a:p>
              <a:endParaRPr lang="zh-TW" altLang="en-US"/>
            </a:p>
          </p:txBody>
        </p:sp>
        <p:sp>
          <p:nvSpPr>
            <p:cNvPr id="36" name="Line 27"/>
            <p:cNvSpPr>
              <a:spLocks noChangeShapeType="1"/>
            </p:cNvSpPr>
            <p:nvPr/>
          </p:nvSpPr>
          <p:spPr bwMode="auto">
            <a:xfrm flipH="1">
              <a:off x="1474267" y="1511786"/>
              <a:ext cx="2459558" cy="972344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HK" altLang="en-US"/>
            </a:p>
          </p:txBody>
        </p:sp>
        <p:sp>
          <p:nvSpPr>
            <p:cNvPr id="37" name="Line 28"/>
            <p:cNvSpPr>
              <a:spLocks noChangeShapeType="1"/>
            </p:cNvSpPr>
            <p:nvPr/>
          </p:nvSpPr>
          <p:spPr bwMode="auto">
            <a:xfrm flipH="1">
              <a:off x="1474266" y="1727686"/>
              <a:ext cx="2459559" cy="1190947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HK" altLang="en-US"/>
            </a:p>
          </p:txBody>
        </p:sp>
        <p:sp>
          <p:nvSpPr>
            <p:cNvPr id="38" name="Line 29"/>
            <p:cNvSpPr>
              <a:spLocks noChangeShapeType="1"/>
            </p:cNvSpPr>
            <p:nvPr/>
          </p:nvSpPr>
          <p:spPr bwMode="auto">
            <a:xfrm flipH="1">
              <a:off x="1331640" y="1872149"/>
              <a:ext cx="2818085" cy="2825818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HK" altLang="en-US"/>
            </a:p>
          </p:txBody>
        </p:sp>
        <p:sp>
          <p:nvSpPr>
            <p:cNvPr id="32" name="Text Box 23"/>
            <p:cNvSpPr txBox="1">
              <a:spLocks noChangeArrowheads="1"/>
            </p:cNvSpPr>
            <p:nvPr/>
          </p:nvSpPr>
          <p:spPr bwMode="auto">
            <a:xfrm>
              <a:off x="3419872" y="1434669"/>
              <a:ext cx="2649538" cy="941388"/>
            </a:xfrm>
            <a:prstGeom prst="rect">
              <a:avLst/>
            </a:prstGeom>
            <a:solidFill>
              <a:srgbClr val="CC99FF"/>
            </a:solidFill>
            <a:ln w="25400">
              <a:solidFill>
                <a:srgbClr val="80008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1C1C1C">
                  <a:alpha val="50000"/>
                </a:srgbClr>
              </a:outerShdw>
            </a:effec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新細明體" pitchFamily="18" charset="-120"/>
                </a:rPr>
                <a:t>Don’t ask me what “</a:t>
              </a:r>
              <a:r>
                <a:rPr kumimoji="0" lang="en-US" altLang="zh-TW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ea typeface="新細明體" pitchFamily="18" charset="-120"/>
                </a:rPr>
                <a:t>private</a:t>
              </a:r>
              <a:r>
                <a:rPr kumimoji="0" lang="en-US" altLang="zh-TW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新細明體" pitchFamily="18" charset="-120"/>
                </a:rPr>
                <a:t>” and “</a:t>
              </a:r>
              <a:r>
                <a:rPr kumimoji="0" lang="en-US" altLang="zh-TW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ea typeface="新細明體" pitchFamily="18" charset="-120"/>
                </a:rPr>
                <a:t>public</a:t>
              </a:r>
              <a:r>
                <a:rPr kumimoji="0" lang="en-US" altLang="zh-TW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新細明體" pitchFamily="18" charset="-120"/>
                </a:rPr>
                <a:t>” means by now.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6876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Creating Rectangle Objects</a:t>
            </a:r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7612141" y="6237312"/>
            <a:ext cx="685800" cy="304800"/>
          </a:xfrm>
        </p:spPr>
        <p:txBody>
          <a:bodyPr/>
          <a:lstStyle/>
          <a:p>
            <a:fld id="{F8AE71CC-1411-4F60-B2D9-00EA26C20D76}" type="slidenum">
              <a:rPr lang="en-US" altLang="zh-TW" smtClean="0"/>
              <a:pPr/>
              <a:t>4</a:t>
            </a:fld>
            <a:endParaRPr lang="en-US" altLang="zh-TW"/>
          </a:p>
        </p:txBody>
      </p:sp>
      <p:sp>
        <p:nvSpPr>
          <p:cNvPr id="10" name="WordArt 9"/>
          <p:cNvSpPr>
            <a:spLocks noChangeArrowheads="1" noChangeShapeType="1" noTextEdit="1"/>
          </p:cNvSpPr>
          <p:nvPr/>
        </p:nvSpPr>
        <p:spPr bwMode="auto">
          <a:xfrm>
            <a:off x="2068835" y="4723712"/>
            <a:ext cx="2143125" cy="1009179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HK" sz="3200" kern="10" dirty="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Object</a:t>
            </a:r>
          </a:p>
          <a:p>
            <a:pPr algn="ctr"/>
            <a:r>
              <a:rPr lang="en-US" altLang="zh-HK" sz="3200" kern="10" dirty="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Instantiation</a:t>
            </a:r>
            <a:endParaRPr lang="zh-HK" altLang="en-US" sz="3200" kern="10" dirty="0">
              <a:ln w="19050">
                <a:solidFill>
                  <a:srgbClr val="99CCFF"/>
                </a:solidFill>
                <a:round/>
                <a:headEnd/>
                <a:tailEnd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Impact"/>
            </a:endParaRPr>
          </a:p>
        </p:txBody>
      </p:sp>
      <p:pic>
        <p:nvPicPr>
          <p:cNvPr id="11" name="Picture 14" descr="rectangle_inst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61" y="4365104"/>
            <a:ext cx="1778118" cy="175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6" descr="rectangle_inst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058" y="4365104"/>
            <a:ext cx="1778118" cy="1751313"/>
          </a:xfrm>
          <a:prstGeom prst="rect">
            <a:avLst/>
          </a:prstGeom>
          <a:noFill/>
          <a:ln>
            <a:noFill/>
          </a:ln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976" y="1412776"/>
            <a:ext cx="3863080" cy="2791310"/>
          </a:xfrm>
          <a:prstGeom prst="rect">
            <a:avLst/>
          </a:prstGeom>
        </p:spPr>
      </p:pic>
      <p:sp>
        <p:nvSpPr>
          <p:cNvPr id="13" name="AutoShape 7"/>
          <p:cNvSpPr>
            <a:spLocks noChangeArrowheads="1"/>
          </p:cNvSpPr>
          <p:nvPr/>
        </p:nvSpPr>
        <p:spPr bwMode="auto">
          <a:xfrm rot="10800000">
            <a:off x="755576" y="2996952"/>
            <a:ext cx="576064" cy="1367786"/>
          </a:xfrm>
          <a:custGeom>
            <a:avLst/>
            <a:gdLst>
              <a:gd name="T0" fmla="*/ 384 w 21600"/>
              <a:gd name="T1" fmla="*/ 0 h 21600"/>
              <a:gd name="T2" fmla="*/ 230 w 21600"/>
              <a:gd name="T3" fmla="*/ 369 h 21600"/>
              <a:gd name="T4" fmla="*/ 0 w 21600"/>
              <a:gd name="T5" fmla="*/ 780 h 21600"/>
              <a:gd name="T6" fmla="*/ 212 w 21600"/>
              <a:gd name="T7" fmla="*/ 862 h 21600"/>
              <a:gd name="T8" fmla="*/ 424 w 21600"/>
              <a:gd name="T9" fmla="*/ 665 h 21600"/>
              <a:gd name="T10" fmla="*/ 537 w 21600"/>
              <a:gd name="T11" fmla="*/ 369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7490 h 21600"/>
              <a:gd name="T20" fmla="*/ 17055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9257"/>
                </a:lnTo>
                <a:lnTo>
                  <a:pt x="13803" y="9257"/>
                </a:lnTo>
                <a:lnTo>
                  <a:pt x="13803" y="17482"/>
                </a:lnTo>
                <a:lnTo>
                  <a:pt x="0" y="17482"/>
                </a:lnTo>
                <a:lnTo>
                  <a:pt x="0" y="21600"/>
                </a:lnTo>
                <a:lnTo>
                  <a:pt x="17054" y="21600"/>
                </a:lnTo>
                <a:lnTo>
                  <a:pt x="17054" y="9257"/>
                </a:lnTo>
                <a:lnTo>
                  <a:pt x="21600" y="9257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endParaRPr lang="zh-HK" altLang="en-US"/>
          </a:p>
        </p:txBody>
      </p:sp>
      <p:sp>
        <p:nvSpPr>
          <p:cNvPr id="14" name="AutoShape 8"/>
          <p:cNvSpPr>
            <a:spLocks noChangeArrowheads="1"/>
          </p:cNvSpPr>
          <p:nvPr/>
        </p:nvSpPr>
        <p:spPr bwMode="auto">
          <a:xfrm rot="10800000" flipH="1">
            <a:off x="5004049" y="2997318"/>
            <a:ext cx="529408" cy="1367786"/>
          </a:xfrm>
          <a:custGeom>
            <a:avLst/>
            <a:gdLst>
              <a:gd name="T0" fmla="*/ 384 w 21600"/>
              <a:gd name="T1" fmla="*/ 0 h 21600"/>
              <a:gd name="T2" fmla="*/ 230 w 21600"/>
              <a:gd name="T3" fmla="*/ 369 h 21600"/>
              <a:gd name="T4" fmla="*/ 0 w 21600"/>
              <a:gd name="T5" fmla="*/ 780 h 21600"/>
              <a:gd name="T6" fmla="*/ 212 w 21600"/>
              <a:gd name="T7" fmla="*/ 862 h 21600"/>
              <a:gd name="T8" fmla="*/ 424 w 21600"/>
              <a:gd name="T9" fmla="*/ 665 h 21600"/>
              <a:gd name="T10" fmla="*/ 537 w 21600"/>
              <a:gd name="T11" fmla="*/ 369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7490 h 21600"/>
              <a:gd name="T20" fmla="*/ 17055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9257"/>
                </a:lnTo>
                <a:lnTo>
                  <a:pt x="13803" y="9257"/>
                </a:lnTo>
                <a:lnTo>
                  <a:pt x="13803" y="17482"/>
                </a:lnTo>
                <a:lnTo>
                  <a:pt x="0" y="17482"/>
                </a:lnTo>
                <a:lnTo>
                  <a:pt x="0" y="21600"/>
                </a:lnTo>
                <a:lnTo>
                  <a:pt x="17054" y="21600"/>
                </a:lnTo>
                <a:lnTo>
                  <a:pt x="17054" y="9257"/>
                </a:lnTo>
                <a:lnTo>
                  <a:pt x="21600" y="9257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endParaRPr lang="zh-HK" altLang="en-US"/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5724128" y="2208266"/>
            <a:ext cx="3096344" cy="1200329"/>
          </a:xfrm>
          <a:prstGeom prst="rect">
            <a:avLst/>
          </a:prstGeom>
          <a:solidFill>
            <a:srgbClr val="FFFF00"/>
          </a:solidFill>
          <a:ln w="25400">
            <a:solidFill>
              <a:srgbClr val="FF0000"/>
            </a:solidFill>
            <a:miter lim="800000"/>
            <a:headEnd/>
            <a:tailEnd/>
          </a:ln>
          <a:effectLst>
            <a:outerShdw dist="107763" dir="2700000" algn="ctr" rotWithShape="0">
              <a:srgbClr val="1C1C1C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新細明體" pitchFamily="18" charset="-120"/>
              </a:rPr>
              <a:t>We need to have another Java program to create the object instances and instruct them to </a:t>
            </a: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新細明體" pitchFamily="18" charset="-120"/>
              </a:rPr>
              <a:t>work.</a:t>
            </a:r>
            <a:endParaRPr kumimoji="0" lang="en-US" altLang="zh-TW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1067585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The </a:t>
            </a:r>
            <a:r>
              <a:rPr lang="en-US" altLang="zh-HK" dirty="0" err="1" smtClean="0"/>
              <a:t>RectangleUser</a:t>
            </a:r>
            <a:r>
              <a:rPr lang="en-US" altLang="zh-HK" dirty="0" smtClean="0"/>
              <a:t> Class</a:t>
            </a:r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5</a:t>
            </a:fld>
            <a:endParaRPr lang="en-US" altLang="zh-TW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07504" y="2466800"/>
            <a:ext cx="5943600" cy="4084638"/>
          </a:xfrm>
          <a:prstGeom prst="rect">
            <a:avLst/>
          </a:prstGeom>
          <a:solidFill>
            <a:schemeClr val="tx1"/>
          </a:solidFill>
          <a:ln w="9525">
            <a:solidFill>
              <a:srgbClr val="3333C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public class </a:t>
            </a:r>
            <a:r>
              <a:rPr kumimoji="1" lang="en-US" altLang="zh-TW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RectangleUser</a:t>
            </a: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{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public static void main(String [] </a:t>
            </a:r>
            <a:r>
              <a:rPr kumimoji="1" lang="en-US" altLang="zh-TW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argv</a:t>
            </a: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)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{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     Rectangle r1= new Rectangle( );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     Rectangle r2= new Rectangle( );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     double    area;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     area = r1. area();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     </a:t>
            </a:r>
            <a:r>
              <a:rPr kumimoji="1" lang="en-US" altLang="zh-TW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System.out.println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("r1 </a:t>
            </a: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area " + area);			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     area = r2.area();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     </a:t>
            </a:r>
            <a:r>
              <a:rPr kumimoji="1" lang="en-US" altLang="zh-TW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System.out.println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("r2 </a:t>
            </a: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area " + area);	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}</a:t>
            </a:r>
            <a:endParaRPr kumimoji="1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charset="-12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55576" y="3288976"/>
            <a:ext cx="3960440" cy="68999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971600" y="1340768"/>
            <a:ext cx="4896544" cy="105402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Object Instantiation</a:t>
            </a:r>
          </a:p>
          <a:p>
            <a:pPr marL="0" marR="0" lvl="0" indent="0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ct val="70000"/>
              <a:buFont typeface="Wingdings" pitchFamily="2" charset="2"/>
              <a:buChar char="q"/>
              <a:tabLst/>
              <a:defRPr/>
            </a:pP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</a:t>
            </a: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Two objects of class </a:t>
            </a: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新細明體" charset="-120"/>
              </a:rPr>
              <a:t>Rectangle</a:t>
            </a: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are created.</a:t>
            </a:r>
          </a:p>
          <a:p>
            <a:pPr marL="0" marR="0" lvl="0" indent="0" defTabSz="914400" eaLnBrk="1" fontAlgn="b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ct val="70000"/>
              <a:buFont typeface="Wingdings" pitchFamily="2" charset="2"/>
              <a:buChar char="q"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Referenced by </a:t>
            </a:r>
            <a:r>
              <a:rPr kumimoji="1" lang="en-US" altLang="zh-TW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新細明體" charset="-120"/>
              </a:rPr>
              <a:t>r1</a:t>
            </a:r>
            <a:r>
              <a:rPr kumimoji="1" lang="en-US" altLang="zh-TW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</a:t>
            </a: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and </a:t>
            </a:r>
            <a:r>
              <a:rPr kumimoji="1" lang="en-US" altLang="zh-TW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新細明體" charset="-120"/>
              </a:rPr>
              <a:t>r2</a:t>
            </a: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.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755577" y="4509119"/>
            <a:ext cx="2664295" cy="360362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" name="向下箭號 17"/>
          <p:cNvSpPr/>
          <p:nvPr/>
        </p:nvSpPr>
        <p:spPr bwMode="auto">
          <a:xfrm>
            <a:off x="4139952" y="2394792"/>
            <a:ext cx="720080" cy="894184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9" name="上彎箭號 18"/>
          <p:cNvSpPr/>
          <p:nvPr/>
        </p:nvSpPr>
        <p:spPr bwMode="auto">
          <a:xfrm rot="16200000">
            <a:off x="4247964" y="3681025"/>
            <a:ext cx="648073" cy="2304256"/>
          </a:xfrm>
          <a:prstGeom prst="bentUpArrow">
            <a:avLst>
              <a:gd name="adj1" fmla="val 25000"/>
              <a:gd name="adj2" fmla="val 31413"/>
              <a:gd name="adj3" fmla="val 37827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3563888" y="5157192"/>
            <a:ext cx="4320480" cy="163009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250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Calling the area() Method</a:t>
            </a:r>
          </a:p>
          <a:p>
            <a:pPr marL="0" marR="0" lvl="0" indent="0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ct val="70000"/>
              <a:buFont typeface="Wingdings" pitchFamily="2" charset="2"/>
              <a:buChar char="q"/>
              <a:tabLst/>
              <a:defRPr/>
            </a:pP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</a:t>
            </a: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Sends a message to </a:t>
            </a:r>
            <a:r>
              <a:rPr kumimoji="1" lang="en-US" altLang="zh-TW" sz="16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新細明體" charset="-120"/>
              </a:rPr>
              <a:t>r1</a:t>
            </a: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.</a:t>
            </a:r>
          </a:p>
          <a:p>
            <a:pPr marL="0" marR="0" lvl="0" indent="0" defTabSz="914400" eaLnBrk="1" fontAlgn="b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ct val="70000"/>
              <a:buFont typeface="Wingdings" pitchFamily="2" charset="2"/>
              <a:buChar char="q"/>
              <a:tabLst/>
              <a:defRPr/>
            </a:pP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Request </a:t>
            </a:r>
            <a:r>
              <a:rPr kumimoji="1" lang="en-US" altLang="zh-TW" sz="16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新細明體" charset="-120"/>
              </a:rPr>
              <a:t>r1</a:t>
            </a:r>
            <a:r>
              <a:rPr kumimoji="1" lang="en-US" altLang="zh-TW" sz="16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</a:t>
            </a: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to perform </a:t>
            </a:r>
            <a:r>
              <a:rPr kumimoji="1" lang="en-US" altLang="zh-TW" sz="16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新細明體" charset="-120"/>
              </a:rPr>
              <a:t>area()</a:t>
            </a: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.</a:t>
            </a:r>
          </a:p>
          <a:p>
            <a:pPr marL="0" marR="0" lvl="0" indent="0" defTabSz="914400" eaLnBrk="1" fontAlgn="b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ct val="70000"/>
              <a:buFont typeface="Wingdings" pitchFamily="2" charset="2"/>
              <a:buChar char="q"/>
              <a:tabLst/>
              <a:defRPr/>
            </a:pP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The method then calculates and returns the area of </a:t>
            </a:r>
            <a:r>
              <a:rPr kumimoji="1" lang="en-US" altLang="zh-TW" sz="16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新細明體" charset="-120"/>
              </a:rPr>
              <a:t>r1</a:t>
            </a: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.</a:t>
            </a:r>
          </a:p>
        </p:txBody>
      </p:sp>
      <p:grpSp>
        <p:nvGrpSpPr>
          <p:cNvPr id="27" name="群組 26"/>
          <p:cNvGrpSpPr/>
          <p:nvPr/>
        </p:nvGrpSpPr>
        <p:grpSpPr>
          <a:xfrm>
            <a:off x="5364088" y="2684769"/>
            <a:ext cx="1654759" cy="1968367"/>
            <a:chOff x="5220072" y="2540753"/>
            <a:chExt cx="1654759" cy="1968367"/>
          </a:xfrm>
        </p:grpSpPr>
        <p:pic>
          <p:nvPicPr>
            <p:cNvPr id="20" name="Picture 14" descr="rectangle_instanc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0072" y="2540753"/>
              <a:ext cx="1654759" cy="1629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文字方塊 21"/>
            <p:cNvSpPr txBox="1"/>
            <p:nvPr/>
          </p:nvSpPr>
          <p:spPr>
            <a:xfrm>
              <a:off x="5868144" y="4170566"/>
              <a:ext cx="333746" cy="338554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HK" sz="1600" dirty="0" smtClean="0">
                  <a:solidFill>
                    <a:schemeClr val="bg2"/>
                  </a:solidFill>
                  <a:latin typeface="Arial Narrow" pitchFamily="34" charset="0"/>
                </a:rPr>
                <a:t>r1</a:t>
              </a:r>
              <a:endParaRPr lang="zh-HK" altLang="en-US" sz="1600" dirty="0" smtClean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7237721" y="2684769"/>
            <a:ext cx="1654759" cy="1968367"/>
            <a:chOff x="7093705" y="2540753"/>
            <a:chExt cx="1654759" cy="1968367"/>
          </a:xfrm>
        </p:grpSpPr>
        <p:pic>
          <p:nvPicPr>
            <p:cNvPr id="25" name="Picture 14" descr="rectangle_instanc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3705" y="2540753"/>
              <a:ext cx="1654759" cy="1629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文字方塊 25"/>
            <p:cNvSpPr txBox="1"/>
            <p:nvPr/>
          </p:nvSpPr>
          <p:spPr>
            <a:xfrm>
              <a:off x="7740352" y="4170566"/>
              <a:ext cx="3337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K" sz="1600" dirty="0" smtClean="0">
                  <a:solidFill>
                    <a:schemeClr val="bg2"/>
                  </a:solidFill>
                  <a:latin typeface="Arial Narrow" pitchFamily="34" charset="0"/>
                </a:rPr>
                <a:t>r2</a:t>
              </a:r>
              <a:endParaRPr lang="zh-HK" altLang="en-US" sz="1600" dirty="0" smtClean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017294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8" grpId="0" animBg="1"/>
      <p:bldP spid="19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Constructors</a:t>
            </a:r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6</a:t>
            </a:fld>
            <a:endParaRPr lang="en-US" altLang="zh-TW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51520" y="1556792"/>
            <a:ext cx="5943600" cy="4221163"/>
          </a:xfrm>
          <a:prstGeom prst="rect">
            <a:avLst/>
          </a:prstGeom>
          <a:solidFill>
            <a:schemeClr val="tx1"/>
          </a:solidFill>
          <a:ln w="9525">
            <a:solidFill>
              <a:srgbClr val="3333C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public class </a:t>
            </a: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Rectangle</a:t>
            </a: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{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private double length;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private double width;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charset="-12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public </a:t>
            </a: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Rectangle</a:t>
            </a: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( )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{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     length =0;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     width = 0;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charset="-12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public double area()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{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     return length * width;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}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}</a:t>
            </a:r>
            <a:endParaRPr kumimoji="1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charset="-12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053408" y="2700338"/>
            <a:ext cx="1440159" cy="1490663"/>
          </a:xfrm>
          <a:prstGeom prst="rect">
            <a:avLst/>
          </a:prstGeom>
          <a:solidFill>
            <a:srgbClr val="CCFFCC">
              <a:alpha val="50195"/>
            </a:srgbClr>
          </a:solidFill>
          <a:ln w="25400">
            <a:solidFill>
              <a:srgbClr val="008000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Constructor Rectangle( )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11560" y="2700338"/>
            <a:ext cx="2441848" cy="1490663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295328" y="4005064"/>
            <a:ext cx="5741168" cy="191133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250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Constructor: </a:t>
            </a: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新細明體" charset="-120"/>
              </a:rPr>
              <a:t>Rectangle( )</a:t>
            </a:r>
          </a:p>
          <a:p>
            <a:pPr marL="273050" marR="0" lvl="0" indent="-273050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ct val="70000"/>
              <a:buFont typeface="Wingdings" pitchFamily="2" charset="2"/>
              <a:buChar char="q"/>
              <a:tabLst/>
              <a:defRPr/>
            </a:pP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S</a:t>
            </a: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ame name as the class.</a:t>
            </a:r>
          </a:p>
          <a:p>
            <a:pPr marL="273050" marR="0" lvl="0" indent="-273050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ct val="70000"/>
              <a:buFont typeface="Wingdings" pitchFamily="2" charset="2"/>
              <a:buChar char="q"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Automatically called when an object is instantiated.</a:t>
            </a:r>
          </a:p>
          <a:p>
            <a:pPr marL="273050" marR="0" lvl="0" indent="-273050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ct val="70000"/>
              <a:buFont typeface="Wingdings" pitchFamily="2" charset="2"/>
              <a:buChar char="q"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Used to set up the object instance upon its creation.</a:t>
            </a:r>
          </a:p>
          <a:p>
            <a:pPr marL="273050" marR="0" lvl="0" indent="-273050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ct val="70000"/>
              <a:buFont typeface="Wingdings" pitchFamily="2" charset="2"/>
              <a:buChar char="q"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For example, initializing instance variables.</a:t>
            </a:r>
          </a:p>
        </p:txBody>
      </p:sp>
    </p:spTree>
    <p:extLst>
      <p:ext uri="{BB962C8B-B14F-4D97-AF65-F5344CB8AC3E}">
        <p14:creationId xmlns:p14="http://schemas.microsoft.com/office/powerpoint/2010/main" val="252197196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6839272" cy="533400"/>
          </a:xfrm>
        </p:spPr>
        <p:txBody>
          <a:bodyPr/>
          <a:lstStyle/>
          <a:p>
            <a:r>
              <a:rPr lang="en-US" altLang="zh-HK" dirty="0" smtClean="0"/>
              <a:t>Instantiation – Calling constructor</a:t>
            </a:r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7</a:t>
            </a:fld>
            <a:endParaRPr lang="en-US" altLang="zh-TW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51520" y="1916832"/>
            <a:ext cx="5943600" cy="4357687"/>
          </a:xfrm>
          <a:prstGeom prst="rect">
            <a:avLst/>
          </a:prstGeom>
          <a:solidFill>
            <a:schemeClr val="tx1"/>
          </a:solidFill>
          <a:ln w="9525">
            <a:solidFill>
              <a:srgbClr val="3333C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public class </a:t>
            </a:r>
            <a:r>
              <a:rPr kumimoji="1" lang="en-US" altLang="zh-TW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RectangleUser</a:t>
            </a: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{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public static void main(String [] </a:t>
            </a:r>
            <a:r>
              <a:rPr kumimoji="1" lang="en-US" altLang="zh-TW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argv</a:t>
            </a: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)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{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     Rectangle r1 = </a:t>
            </a: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new Rectangle( )</a:t>
            </a: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;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     Rectangle r2 = </a:t>
            </a: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new Rectangle( )</a:t>
            </a: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;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     double    area;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     area = r1.area();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     </a:t>
            </a:r>
            <a:r>
              <a:rPr kumimoji="1" lang="en-US" altLang="zh-TW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System.out.println</a:t>
            </a: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(</a:t>
            </a:r>
            <a:r>
              <a:rPr lang="en-US" altLang="zh-TW" sz="1800" kern="0" dirty="0">
                <a:solidFill>
                  <a:srgbClr val="000000"/>
                </a:solidFill>
              </a:rPr>
              <a:t>"</a:t>
            </a: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r1 area=" + area);			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     area = r2.area();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     </a:t>
            </a:r>
            <a:r>
              <a:rPr kumimoji="1" lang="en-US" altLang="zh-TW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System.out.println</a:t>
            </a: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(</a:t>
            </a:r>
            <a:r>
              <a:rPr lang="en-US" altLang="zh-TW" sz="1800" kern="0" dirty="0">
                <a:solidFill>
                  <a:srgbClr val="000000"/>
                </a:solidFill>
              </a:rPr>
              <a:t>"</a:t>
            </a: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r2 area=" + area);			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}</a:t>
            </a:r>
            <a:endParaRPr kumimoji="1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charset="-12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71600" y="2708920"/>
            <a:ext cx="3816424" cy="695300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779912" y="4097393"/>
            <a:ext cx="5103415" cy="188163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250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Object Instantiation</a:t>
            </a:r>
          </a:p>
          <a:p>
            <a:pPr marL="0" marR="0" lvl="0" indent="0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ct val="70000"/>
              <a:buFont typeface="Wingdings" pitchFamily="2" charset="2"/>
              <a:buChar char="q"/>
              <a:tabLst/>
              <a:defRPr/>
            </a:pP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</a:t>
            </a: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charset="-120"/>
              </a:rPr>
              <a:t>Two objects of class Rectangle are created.</a:t>
            </a:r>
          </a:p>
          <a:p>
            <a:pPr marL="0" marR="0" lvl="0" indent="0" defTabSz="914400" eaLnBrk="1" fontAlgn="b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ct val="70000"/>
              <a:buFont typeface="Wingdings" pitchFamily="2" charset="2"/>
              <a:buChar char="q"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charset="-120"/>
              </a:rPr>
              <a:t>  Referenced by </a:t>
            </a:r>
            <a:r>
              <a:rPr kumimoji="1" lang="en-US" altLang="zh-TW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新細明體" charset="-120"/>
              </a:rPr>
              <a:t>r1</a:t>
            </a:r>
            <a:r>
              <a:rPr kumimoji="1" lang="en-US" altLang="zh-TW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charset="-120"/>
              </a:rPr>
              <a:t>  </a:t>
            </a: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charset="-120"/>
              </a:rPr>
              <a:t>and </a:t>
            </a:r>
            <a:r>
              <a:rPr kumimoji="1" lang="en-US" altLang="zh-TW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新細明體" charset="-120"/>
              </a:rPr>
              <a:t>r2</a:t>
            </a: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charset="-120"/>
              </a:rPr>
              <a:t>.</a:t>
            </a:r>
          </a:p>
          <a:p>
            <a:pPr marL="0" marR="0" lvl="0" indent="0" defTabSz="914400" eaLnBrk="1" fontAlgn="b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ct val="70000"/>
              <a:buFont typeface="Wingdings" pitchFamily="2" charset="2"/>
              <a:buChar char="q"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charset="-120"/>
              </a:rPr>
              <a:t>  The statement: </a:t>
            </a:r>
            <a:r>
              <a:rPr kumimoji="1" lang="en-US" altLang="zh-TW" sz="1800" b="0" i="0" u="non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itchFamily="49" charset="0"/>
                <a:ea typeface="新細明體" charset="-120"/>
              </a:rPr>
              <a:t>new Rectangle()</a:t>
            </a:r>
            <a:r>
              <a:rPr kumimoji="1" lang="en-US" altLang="zh-TW" sz="1800" b="0" i="0" u="non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新細明體" charset="-120"/>
              </a:rPr>
              <a:t> </a:t>
            </a:r>
          </a:p>
          <a:p>
            <a:pPr marL="0" marR="0" lvl="0" indent="0" defTabSz="914400" eaLnBrk="1" fontAlgn="b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charset="-120"/>
              </a:rPr>
              <a:t>     actually means that the constructor is called.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412776"/>
            <a:ext cx="3240360" cy="2341357"/>
          </a:xfrm>
          <a:prstGeom prst="rect">
            <a:avLst/>
          </a:prstGeom>
          <a:effectLst>
            <a:outerShdw blurRad="127000" dist="38100" dir="8100000" sx="102000" sy="102000" algn="tr" rotWithShape="0">
              <a:srgbClr val="7030A0">
                <a:alpha val="40000"/>
              </a:srgbClr>
            </a:outerShdw>
          </a:effectLst>
        </p:spPr>
      </p:pic>
      <p:sp>
        <p:nvSpPr>
          <p:cNvPr id="3" name="弧形 2"/>
          <p:cNvSpPr/>
          <p:nvPr/>
        </p:nvSpPr>
        <p:spPr bwMode="auto">
          <a:xfrm rot="14325362">
            <a:off x="4601344" y="1453570"/>
            <a:ext cx="792088" cy="1767343"/>
          </a:xfrm>
          <a:prstGeom prst="arc">
            <a:avLst>
              <a:gd name="adj1" fmla="val 16200000"/>
              <a:gd name="adj2" fmla="val 6079567"/>
            </a:avLst>
          </a:prstGeom>
          <a:ln>
            <a:solidFill>
              <a:srgbClr val="006600"/>
            </a:solidFill>
            <a:headEnd type="none" w="med" len="med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6605453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7596336" y="6226174"/>
            <a:ext cx="685800" cy="304800"/>
          </a:xfrm>
        </p:spPr>
        <p:txBody>
          <a:bodyPr/>
          <a:lstStyle/>
          <a:p>
            <a:fld id="{F8AE71CC-1411-4F60-B2D9-00EA26C20D76}" type="slidenum">
              <a:rPr lang="en-US" altLang="zh-TW" smtClean="0"/>
              <a:pPr/>
              <a:t>8</a:t>
            </a:fld>
            <a:endParaRPr lang="en-US" altLang="zh-TW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5" y="1122906"/>
            <a:ext cx="3490526" cy="2522118"/>
          </a:xfrm>
          <a:prstGeom prst="rect">
            <a:avLst/>
          </a:prstGeom>
          <a:effectLst>
            <a:outerShdw blurRad="127000" dist="38100" dir="8100000" sx="102000" sy="102000" algn="tr" rotWithShape="0">
              <a:srgbClr val="7030A0">
                <a:alpha val="40000"/>
              </a:srgbClr>
            </a:outerShdw>
          </a:effectLst>
        </p:spPr>
      </p:pic>
      <p:pic>
        <p:nvPicPr>
          <p:cNvPr id="6" name="Picture 4" descr="rectangle_cons_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92" y="1700808"/>
            <a:ext cx="5120043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107504" y="3379978"/>
            <a:ext cx="1368152" cy="369332"/>
          </a:xfrm>
          <a:prstGeom prst="rect">
            <a:avLst/>
          </a:prstGeom>
          <a:solidFill>
            <a:srgbClr val="FFFF00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HK" sz="1800" b="1" dirty="0" smtClean="0">
                <a:solidFill>
                  <a:srgbClr val="0033CC"/>
                </a:solidFill>
                <a:latin typeface="Arial Narrow" pitchFamily="34" charset="0"/>
              </a:rPr>
              <a:t>area()</a:t>
            </a:r>
            <a:endParaRPr lang="zh-HK" altLang="en-US" sz="1800" b="1" dirty="0" smtClean="0">
              <a:solidFill>
                <a:srgbClr val="0033CC"/>
              </a:solidFill>
              <a:latin typeface="Arial Narrow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123729" y="4068699"/>
            <a:ext cx="3312368" cy="369332"/>
          </a:xfrm>
          <a:prstGeom prst="rect">
            <a:avLst/>
          </a:prstGeom>
          <a:solidFill>
            <a:srgbClr val="FFFF00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HK" sz="1800" b="1" dirty="0" smtClean="0">
                <a:solidFill>
                  <a:srgbClr val="0033CC"/>
                </a:solidFill>
                <a:latin typeface="Arial Narrow" pitchFamily="34" charset="0"/>
              </a:rPr>
              <a:t>Rectangle r1 = new Rectangle()</a:t>
            </a:r>
            <a:endParaRPr lang="zh-HK" altLang="en-US" sz="1800" b="1" dirty="0" smtClean="0">
              <a:solidFill>
                <a:srgbClr val="0033CC"/>
              </a:solidFill>
              <a:latin typeface="Arial Narrow" pitchFamily="34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270979" y="2348880"/>
            <a:ext cx="936104" cy="369332"/>
          </a:xfrm>
          <a:prstGeom prst="rect">
            <a:avLst/>
          </a:prstGeom>
          <a:solidFill>
            <a:srgbClr val="FFC000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HK" sz="1800" b="1" dirty="0" smtClean="0">
                <a:solidFill>
                  <a:srgbClr val="0033CC"/>
                </a:solidFill>
                <a:latin typeface="Arial Narrow" pitchFamily="34" charset="0"/>
              </a:rPr>
              <a:t>r1</a:t>
            </a:r>
            <a:endParaRPr lang="zh-HK" altLang="en-US" sz="1800" b="1" dirty="0" smtClean="0">
              <a:solidFill>
                <a:srgbClr val="0033CC"/>
              </a:solidFill>
              <a:latin typeface="Arial Narrow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002675" y="5733256"/>
            <a:ext cx="2773901" cy="33855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HK" sz="1600" dirty="0" smtClean="0">
                <a:solidFill>
                  <a:schemeClr val="bg2"/>
                </a:solidFill>
                <a:latin typeface="Arial Narrow" pitchFamily="34" charset="0"/>
              </a:rPr>
              <a:t>Object instantiation of r2 is similar. </a:t>
            </a:r>
            <a:endParaRPr lang="zh-HK" altLang="en-US" sz="1600" dirty="0" smtClean="0">
              <a:solidFill>
                <a:schemeClr val="bg2"/>
              </a:solidFill>
              <a:latin typeface="Arial Narrow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5" y="3860525"/>
            <a:ext cx="3490526" cy="2603705"/>
          </a:xfrm>
          <a:prstGeom prst="rect">
            <a:avLst/>
          </a:prstGeom>
          <a:effectLst>
            <a:outerShdw blurRad="254000" dist="38100" dir="8100000" sx="102000" sy="102000" algn="tr" rotWithShape="0">
              <a:srgbClr val="7030A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467556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Constructor again</a:t>
            </a:r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9</a:t>
            </a:fld>
            <a:endParaRPr lang="en-US" altLang="zh-TW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57200" y="1600200"/>
            <a:ext cx="5943600" cy="4224338"/>
          </a:xfrm>
          <a:prstGeom prst="rect">
            <a:avLst/>
          </a:prstGeom>
          <a:solidFill>
            <a:schemeClr val="tx1"/>
          </a:solidFill>
          <a:ln w="12700">
            <a:solidFill>
              <a:srgbClr val="3333C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public class </a:t>
            </a: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Rectangle</a:t>
            </a: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{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private double length;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private double width;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charset="-12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public </a:t>
            </a: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Rectangle</a:t>
            </a: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(double l, double w)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{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     length = l;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     width = w;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charset="-12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public double area()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{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     return length * width;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     }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}</a:t>
            </a:r>
            <a:endParaRPr kumimoji="1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charset="-120"/>
            </a:endParaRPr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762000" y="2700338"/>
            <a:ext cx="5562600" cy="1490663"/>
            <a:chOff x="480" y="2112"/>
            <a:chExt cx="3504" cy="720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2976" y="2112"/>
              <a:ext cx="1008" cy="720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25400">
              <a:solidFill>
                <a:srgbClr val="008000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新細明體" charset="-120"/>
                </a:rPr>
                <a:t>Constructor Rectangle()</a:t>
              </a: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480" y="2112"/>
              <a:ext cx="2496" cy="720"/>
            </a:xfrm>
            <a:prstGeom prst="rect">
              <a:avLst/>
            </a:prstGeom>
            <a:noFill/>
            <a:ln w="25400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350871" y="4365104"/>
            <a:ext cx="5184576" cy="187220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250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Constructor: </a:t>
            </a: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新細明體" charset="-120"/>
              </a:rPr>
              <a:t>Rectangle(double l, double w)</a:t>
            </a:r>
          </a:p>
          <a:p>
            <a:pPr marL="266700" marR="0" lvl="0" indent="-266700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ct val="70000"/>
              <a:buFont typeface="Wingdings" pitchFamily="2" charset="2"/>
              <a:buChar char="q"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Constructor is a method, thus can take parameters.</a:t>
            </a:r>
          </a:p>
          <a:p>
            <a:pPr marL="266700" marR="0" lvl="0" indent="-266700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ct val="70000"/>
              <a:buFont typeface="Wingdings" pitchFamily="2" charset="2"/>
              <a:buChar char="q"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</a:rPr>
              <a:t>The parameters are usually used to initiate instance variables.</a:t>
            </a:r>
          </a:p>
        </p:txBody>
      </p:sp>
    </p:spTree>
    <p:extLst>
      <p:ext uri="{BB962C8B-B14F-4D97-AF65-F5344CB8AC3E}">
        <p14:creationId xmlns:p14="http://schemas.microsoft.com/office/powerpoint/2010/main" val="373648934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 on brainstorming">
  <a:themeElements>
    <a:clrScheme name="smlau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Default Design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  <a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a:style>
    </a:spDef>
    <a:lnDef>
      <a:spPr bwMode="auto">
        <a:ln>
          <a:solidFill>
            <a:srgbClr val="006600"/>
          </a:solidFill>
          <a:headEnd type="none" w="med" len="med"/>
          <a:tailEnd type="arrow"/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rgbClr val="7030A0"/>
            </a:solidFill>
            <a:latin typeface="Arial Narrow" pitchFamily="34" charset="0"/>
          </a:defRPr>
        </a:defPPr>
      </a:lstStyle>
    </a:txDef>
  </a:objectDefaults>
  <a:extraClrSchemeLst>
    <a:extraClrScheme>
      <a:clrScheme name="Default Design 1">
        <a:dk1>
          <a:srgbClr val="FFCC00"/>
        </a:dk1>
        <a:lt1>
          <a:srgbClr val="F8F8F8"/>
        </a:lt1>
        <a:dk2>
          <a:srgbClr val="000000"/>
        </a:dk2>
        <a:lt2>
          <a:srgbClr val="6666FF"/>
        </a:lt2>
        <a:accent1>
          <a:srgbClr val="669900"/>
        </a:accent1>
        <a:accent2>
          <a:srgbClr val="006600"/>
        </a:accent2>
        <a:accent3>
          <a:srgbClr val="AAAAAA"/>
        </a:accent3>
        <a:accent4>
          <a:srgbClr val="D4D4D4"/>
        </a:accent4>
        <a:accent5>
          <a:srgbClr val="B8CAAA"/>
        </a:accent5>
        <a:accent6>
          <a:srgbClr val="005C00"/>
        </a:accent6>
        <a:hlink>
          <a:srgbClr val="0099FF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868686"/>
        </a:dk1>
        <a:lt1>
          <a:srgbClr val="FFFFFF"/>
        </a:lt1>
        <a:dk2>
          <a:srgbClr val="009999"/>
        </a:dk2>
        <a:lt2>
          <a:srgbClr val="6600FF"/>
        </a:lt2>
        <a:accent1>
          <a:srgbClr val="9999FF"/>
        </a:accent1>
        <a:accent2>
          <a:srgbClr val="CBCBCB"/>
        </a:accent2>
        <a:accent3>
          <a:srgbClr val="FFFFFF"/>
        </a:accent3>
        <a:accent4>
          <a:srgbClr val="727272"/>
        </a:accent4>
        <a:accent5>
          <a:srgbClr val="CACAFF"/>
        </a:accent5>
        <a:accent6>
          <a:srgbClr val="B8B8B8"/>
        </a:accent6>
        <a:hlink>
          <a:srgbClr val="6600FF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C1C1C"/>
        </a:dk1>
        <a:lt1>
          <a:srgbClr val="FFFFFF"/>
        </a:lt1>
        <a:dk2>
          <a:srgbClr val="000000"/>
        </a:dk2>
        <a:lt2>
          <a:srgbClr val="969696"/>
        </a:lt2>
        <a:accent1>
          <a:srgbClr val="DDDDDD"/>
        </a:accent1>
        <a:accent2>
          <a:srgbClr val="CBCBCB"/>
        </a:accent2>
        <a:accent3>
          <a:srgbClr val="FFFFFF"/>
        </a:accent3>
        <a:accent4>
          <a:srgbClr val="161616"/>
        </a:accent4>
        <a:accent5>
          <a:srgbClr val="EBEBEB"/>
        </a:accent5>
        <a:accent6>
          <a:srgbClr val="B8B8B8"/>
        </a:accent6>
        <a:hlink>
          <a:srgbClr val="4D4D4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FFCC00"/>
        </a:dk1>
        <a:lt1>
          <a:srgbClr val="FFFFCC"/>
        </a:lt1>
        <a:dk2>
          <a:srgbClr val="000099"/>
        </a:dk2>
        <a:lt2>
          <a:srgbClr val="00CC00"/>
        </a:lt2>
        <a:accent1>
          <a:srgbClr val="3333FF"/>
        </a:accent1>
        <a:accent2>
          <a:srgbClr val="3333CC"/>
        </a:accent2>
        <a:accent3>
          <a:srgbClr val="AAAACA"/>
        </a:accent3>
        <a:accent4>
          <a:srgbClr val="DADAAE"/>
        </a:accent4>
        <a:accent5>
          <a:srgbClr val="ADADFF"/>
        </a:accent5>
        <a:accent6>
          <a:srgbClr val="2D2DB9"/>
        </a:accent6>
        <a:hlink>
          <a:srgbClr val="0099FF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FFFF00"/>
        </a:dk1>
        <a:lt1>
          <a:srgbClr val="FFFFFF"/>
        </a:lt1>
        <a:dk2>
          <a:srgbClr val="FF0033"/>
        </a:dk2>
        <a:lt2>
          <a:srgbClr val="000000"/>
        </a:lt2>
        <a:accent1>
          <a:srgbClr val="330099"/>
        </a:accent1>
        <a:accent2>
          <a:srgbClr val="CC0000"/>
        </a:accent2>
        <a:accent3>
          <a:srgbClr val="FFAAAD"/>
        </a:accent3>
        <a:accent4>
          <a:srgbClr val="DADADA"/>
        </a:accent4>
        <a:accent5>
          <a:srgbClr val="ADAACA"/>
        </a:accent5>
        <a:accent6>
          <a:srgbClr val="B90000"/>
        </a:accent6>
        <a:hlink>
          <a:srgbClr val="0099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2942</TotalTime>
  <Words>1549</Words>
  <Application>Microsoft Office PowerPoint</Application>
  <PresentationFormat>如螢幕大小 (4:3)</PresentationFormat>
  <Paragraphs>429</Paragraphs>
  <Slides>24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5" baseType="lpstr">
      <vt:lpstr>Presentation on brainstorming</vt:lpstr>
      <vt:lpstr>4.1 – 4.4 (a) Objects and Classes</vt:lpstr>
      <vt:lpstr>PowerPoint 簡報</vt:lpstr>
      <vt:lpstr>The Rectangle Class</vt:lpstr>
      <vt:lpstr>Creating Rectangle Objects</vt:lpstr>
      <vt:lpstr>The RectangleUser Class</vt:lpstr>
      <vt:lpstr>Constructors</vt:lpstr>
      <vt:lpstr>Instantiation – Calling constructor</vt:lpstr>
      <vt:lpstr>PowerPoint 簡報</vt:lpstr>
      <vt:lpstr>Constructor again</vt:lpstr>
      <vt:lpstr>Calling constructor with parameters</vt:lpstr>
      <vt:lpstr>PowerPoint 簡報</vt:lpstr>
      <vt:lpstr>Constructor – more details</vt:lpstr>
      <vt:lpstr>No-Argument Constructors</vt:lpstr>
      <vt:lpstr>Overloading Constructors</vt:lpstr>
      <vt:lpstr>PowerPoint 簡報</vt:lpstr>
      <vt:lpstr>PowerPoint 簡報</vt:lpstr>
      <vt:lpstr>Revision - Encapsulation</vt:lpstr>
      <vt:lpstr>Types of Access Specifiers</vt:lpstr>
      <vt:lpstr>public Instance Variables</vt:lpstr>
      <vt:lpstr>private Instance Variables</vt:lpstr>
      <vt:lpstr>Getter methods</vt:lpstr>
      <vt:lpstr>Setter Methods</vt:lpstr>
      <vt:lpstr>                   private Methods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Creativity Session</dc:title>
  <dc:creator>sm-lau</dc:creator>
  <cp:lastModifiedBy>sm-lau</cp:lastModifiedBy>
  <cp:revision>229</cp:revision>
  <cp:lastPrinted>1601-01-01T00:00:00Z</cp:lastPrinted>
  <dcterms:created xsi:type="dcterms:W3CDTF">2011-07-30T12:14:45Z</dcterms:created>
  <dcterms:modified xsi:type="dcterms:W3CDTF">2014-09-05T14:07:29Z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TC010184371033</vt:lpwstr>
  </property>
</Properties>
</file>