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9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6" r:id="rId13"/>
    <p:sldId id="327" r:id="rId14"/>
    <p:sldId id="328" r:id="rId15"/>
    <p:sldId id="336" r:id="rId16"/>
    <p:sldId id="337" r:id="rId17"/>
    <p:sldId id="339" r:id="rId18"/>
    <p:sldId id="340" r:id="rId19"/>
    <p:sldId id="341" r:id="rId20"/>
    <p:sldId id="342" r:id="rId21"/>
    <p:sldId id="343" r:id="rId22"/>
    <p:sldId id="346" r:id="rId23"/>
    <p:sldId id="345" r:id="rId24"/>
    <p:sldId id="353" r:id="rId25"/>
    <p:sldId id="347" r:id="rId26"/>
    <p:sldId id="348" r:id="rId27"/>
    <p:sldId id="270" r:id="rId28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3300"/>
    <a:srgbClr val="33CCFF"/>
    <a:srgbClr val="CCFF99"/>
    <a:srgbClr val="66FFFF"/>
    <a:srgbClr val="99FF99"/>
    <a:srgbClr val="006600"/>
    <a:srgbClr val="CCFFCC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372" autoAdjust="0"/>
    <p:restoredTop sz="94718" autoAdjust="0"/>
  </p:normalViewPr>
  <p:slideViewPr>
    <p:cSldViewPr>
      <p:cViewPr varScale="1">
        <p:scale>
          <a:sx n="61" d="100"/>
          <a:sy n="61" d="100"/>
        </p:scale>
        <p:origin x="-13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070" y="-96"/>
      </p:cViewPr>
      <p:guideLst>
        <p:guide orient="horz" pos="2924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fld id="{39D6FB95-8BF6-42F9-9C36-FE9202468C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115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81025FE0-5053-40FF-B8DB-7B53C492A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6908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r">
              <a:lnSpc>
                <a:spcPct val="100000"/>
              </a:lnSpc>
              <a:defRPr sz="3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29997" dir="5400000" sy="-100000" algn="bl" rotWithShape="0"/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altLang="zh-TW" dirty="0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ln w="12700"/>
        </p:spPr>
        <p:txBody>
          <a:bodyPr lIns="91440" tIns="0" rIns="91440" bIns="0" anchor="ctr"/>
          <a:lstStyle>
            <a:lvl1pPr marL="0" indent="0" algn="r">
              <a:spcBef>
                <a:spcPct val="0"/>
              </a:spcBef>
              <a:buClrTx/>
              <a:buFontTx/>
              <a:buNone/>
              <a:defRPr sz="2000"/>
            </a:lvl1pPr>
          </a:lstStyle>
          <a:p>
            <a:r>
              <a:rPr lang="zh-TW" altLang="en-US" dirty="0" smtClean="0"/>
              <a:t>按一下以編輯母片副標題樣式</a:t>
            </a:r>
            <a:endParaRPr lang="en-US" altLang="zh-TW" dirty="0"/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ftr" sz="quarter" idx="3"/>
          </p:nvPr>
        </p:nvSpPr>
        <p:spPr>
          <a:xfrm>
            <a:off x="971600" y="6248400"/>
            <a:ext cx="6496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2C97731-158F-49E0-A5ED-003ECE74E43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B246E-3960-49AD-9113-664C8DBFD5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3E76B-03B1-410B-A5F5-0EEDAB0B08E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32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4340696"/>
          </a:xfrm>
        </p:spPr>
        <p:txBody>
          <a:bodyPr/>
          <a:lstStyle>
            <a:lvl1pPr>
              <a:spcBef>
                <a:spcPts val="1200"/>
              </a:spcBef>
              <a:buSzPct val="140000"/>
              <a:buFontTx/>
              <a:buBlip>
                <a:blip r:embed="rId2"/>
              </a:buBlip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1200"/>
              </a:spcBef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1200"/>
              </a:spcBef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600"/>
              </a:spcBef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600"/>
              </a:spcBef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E71CC-1411-4F60-B2D9-00EA26C20D7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EA109-1BFF-4C89-8FFF-CFCDD02F23B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99836-16A1-45E9-B469-8D88B11D363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95C13-7FEC-4D46-853B-2FB2A530124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9B046-BF8A-44EB-B17F-3328D77831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6568008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(C) VTC, Prepared by sm-lau@vtc.edu.hk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94EC-11C1-42CB-9295-13A06D7731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2E0E3-4501-478B-A145-40FAF8E9F93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9932B-6A8C-4BA8-B3B4-DCA8FF70D4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fld id="{9762AC32-42AE-4F9F-872D-376377B5BBB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4.1-4.4 (b) More </a:t>
            </a:r>
            <a:r>
              <a:rPr lang="en-US" altLang="zh-TW" dirty="0" smtClean="0">
                <a:ea typeface="新細明體" charset="-120"/>
              </a:rPr>
              <a:t>on Objects and Classes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352800"/>
            <a:ext cx="6877000" cy="1228328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ITP3914 – Programming</a:t>
            </a:r>
            <a:endParaRPr lang="en-US" altLang="zh-TW" dirty="0" smtClean="0">
              <a:ea typeface="新細明體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1800" dirty="0" smtClean="0">
                <a:ea typeface="新細明體" charset="-120"/>
              </a:rPr>
              <a:t>Part </a:t>
            </a:r>
            <a:r>
              <a:rPr lang="en-US" altLang="zh-TW" sz="1800" dirty="0" smtClean="0">
                <a:ea typeface="新細明體" charset="-120"/>
              </a:rPr>
              <a:t>4 </a:t>
            </a:r>
            <a:r>
              <a:rPr lang="en-US" altLang="zh-TW" sz="1800" dirty="0" smtClean="0">
                <a:ea typeface="新細明體" charset="-120"/>
              </a:rPr>
              <a:t>– Programming with Objects and Classes</a:t>
            </a:r>
            <a:endParaRPr lang="en-US" altLang="zh-TW" sz="1800" dirty="0"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97731-158F-49E0-A5ED-003ECE74E439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251520" y="332656"/>
            <a:ext cx="7632848" cy="627864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363538"/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import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java.text.DecimalFormat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;</a:t>
            </a:r>
          </a:p>
          <a:p>
            <a:pPr defTabSz="363538">
              <a:spcBef>
                <a:spcPts val="1200"/>
              </a:spcBef>
            </a:pP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class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MyTime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 defTabSz="363538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private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hour;</a:t>
            </a:r>
          </a:p>
          <a:p>
            <a:pPr defTabSz="363538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private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minute;</a:t>
            </a:r>
          </a:p>
          <a:p>
            <a:pPr defTabSz="363538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private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second;</a:t>
            </a:r>
          </a:p>
          <a:p>
            <a:pPr defTabSz="363538">
              <a:spcBef>
                <a:spcPts val="12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public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MyTime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() {</a:t>
            </a:r>
          </a:p>
          <a:p>
            <a:pPr defTabSz="363538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setTime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(0, 0, 0);</a:t>
            </a:r>
          </a:p>
          <a:p>
            <a:pPr defTabSz="363538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363538">
              <a:spcBef>
                <a:spcPts val="12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public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MyTime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h,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m,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s) {</a:t>
            </a:r>
          </a:p>
          <a:p>
            <a:pPr defTabSz="363538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setTime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(h, m, s);</a:t>
            </a:r>
          </a:p>
          <a:p>
            <a:pPr defTabSz="363538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363538">
              <a:spcBef>
                <a:spcPts val="12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public void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setTime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h,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m,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s) {</a:t>
            </a:r>
          </a:p>
          <a:p>
            <a:pPr defTabSz="363538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if (h&gt;=0 &amp;&amp; h&lt;=23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) hour 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= h;</a:t>
            </a:r>
          </a:p>
          <a:p>
            <a:pPr defTabSz="363538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if (m&gt;=0 &amp;&amp; m&lt;=59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) minute 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= m;</a:t>
            </a:r>
          </a:p>
          <a:p>
            <a:pPr defTabSz="363538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if (s&gt;=0 &amp;&amp; s&lt;=59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)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second = s;</a:t>
            </a:r>
          </a:p>
          <a:p>
            <a:pPr defTabSz="363538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363538">
              <a:spcBef>
                <a:spcPts val="12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public String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toString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() {</a:t>
            </a:r>
          </a:p>
          <a:p>
            <a:pPr defTabSz="363538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DecimalFormat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twoDigits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= new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DecimalFormat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("00");</a:t>
            </a:r>
          </a:p>
          <a:p>
            <a:pPr defTabSz="363538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return ( (hour==12 || hour==0) ? 12 : hour % 12 ) 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+ ":" 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+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twoDigits.format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(minute) +</a:t>
            </a:r>
          </a:p>
          <a:p>
            <a:pPr defTabSz="363538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	":" +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twoDigits.format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(second) 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+ ( 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hour &lt; 12 ? " AM" : " PM" );</a:t>
            </a:r>
          </a:p>
          <a:p>
            <a:pPr defTabSz="363538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363538"/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1600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779912" y="1196752"/>
            <a:ext cx="5112568" cy="20928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363538" algn="l"/>
              </a:tabLst>
            </a:pP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class </a:t>
            </a:r>
            <a:r>
              <a:rPr lang="en-US" altLang="zh-HK" sz="2000" dirty="0" err="1">
                <a:solidFill>
                  <a:schemeClr val="bg2"/>
                </a:solidFill>
                <a:latin typeface="Arial Narrow" pitchFamily="34" charset="0"/>
              </a:rPr>
              <a:t>MyTimeUser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>
              <a:tabLst>
                <a:tab pos="363538" algn="l"/>
              </a:tabLst>
            </a:pP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public static void main(String [] </a:t>
            </a:r>
            <a:r>
              <a:rPr lang="en-US" altLang="zh-HK" sz="2000" dirty="0" err="1">
                <a:solidFill>
                  <a:schemeClr val="bg2"/>
                </a:solidFill>
                <a:latin typeface="Arial Narrow" pitchFamily="34" charset="0"/>
              </a:rPr>
              <a:t>args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) {</a:t>
            </a:r>
          </a:p>
          <a:p>
            <a:pPr>
              <a:tabLst>
                <a:tab pos="363538" algn="l"/>
              </a:tabLst>
            </a:pP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2000" dirty="0" err="1">
                <a:solidFill>
                  <a:schemeClr val="bg2"/>
                </a:solidFill>
                <a:latin typeface="Arial Narrow" pitchFamily="34" charset="0"/>
              </a:rPr>
              <a:t>MyTime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2000" dirty="0" err="1">
                <a:solidFill>
                  <a:schemeClr val="bg2"/>
                </a:solidFill>
                <a:latin typeface="Arial Narrow" pitchFamily="34" charset="0"/>
              </a:rPr>
              <a:t>mt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 = new </a:t>
            </a:r>
            <a:r>
              <a:rPr lang="en-US" altLang="zh-HK" sz="2000" dirty="0" err="1">
                <a:solidFill>
                  <a:schemeClr val="bg2"/>
                </a:solidFill>
                <a:latin typeface="Arial Narrow" pitchFamily="34" charset="0"/>
              </a:rPr>
              <a:t>MyTime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(15, 26, 37);</a:t>
            </a:r>
          </a:p>
          <a:p>
            <a:pPr>
              <a:spcBef>
                <a:spcPts val="1200"/>
              </a:spcBef>
              <a:tabLst>
                <a:tab pos="363538" algn="l"/>
              </a:tabLst>
            </a:pPr>
            <a:r>
              <a:rPr lang="en-US" altLang="zh-HK" sz="2000" b="1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2000" b="1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2000" b="1" dirty="0">
                <a:solidFill>
                  <a:schemeClr val="bg2"/>
                </a:solidFill>
                <a:latin typeface="Arial Narrow" pitchFamily="34" charset="0"/>
              </a:rPr>
              <a:t>("The time </a:t>
            </a:r>
            <a:r>
              <a:rPr lang="en-US" altLang="zh-HK" sz="2000" b="1" dirty="0" smtClean="0">
                <a:solidFill>
                  <a:schemeClr val="bg2"/>
                </a:solidFill>
                <a:latin typeface="Arial Narrow" pitchFamily="34" charset="0"/>
              </a:rPr>
              <a:t>is </a:t>
            </a:r>
            <a:r>
              <a:rPr lang="en-US" altLang="zh-HK" sz="2000" b="1" dirty="0">
                <a:solidFill>
                  <a:schemeClr val="bg2"/>
                </a:solidFill>
                <a:latin typeface="Arial Narrow" pitchFamily="34" charset="0"/>
              </a:rPr>
              <a:t>" + </a:t>
            </a:r>
            <a:r>
              <a:rPr lang="en-US" altLang="zh-HK" sz="2000" b="1" dirty="0" err="1">
                <a:solidFill>
                  <a:schemeClr val="bg2"/>
                </a:solidFill>
                <a:latin typeface="Arial Narrow" pitchFamily="34" charset="0"/>
              </a:rPr>
              <a:t>mt</a:t>
            </a:r>
            <a:r>
              <a:rPr lang="en-US" altLang="zh-HK" sz="2000" b="1" dirty="0">
                <a:solidFill>
                  <a:schemeClr val="bg2"/>
                </a:solidFill>
                <a:latin typeface="Arial Narrow" pitchFamily="34" charset="0"/>
              </a:rPr>
              <a:t>);</a:t>
            </a:r>
          </a:p>
          <a:p>
            <a:pPr>
              <a:tabLst>
                <a:tab pos="363538" algn="l"/>
              </a:tabLst>
            </a:pP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>
              <a:tabLst>
                <a:tab pos="363538" algn="l"/>
              </a:tabLst>
            </a:pP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779912" y="3645024"/>
            <a:ext cx="3600400" cy="83099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chemeClr val="tx1"/>
                </a:solidFill>
                <a:latin typeface="Arial Narrow" pitchFamily="34" charset="0"/>
              </a:rPr>
              <a:t>C:\&gt; java </a:t>
            </a:r>
            <a:r>
              <a:rPr lang="en-US" altLang="zh-HK" dirty="0" err="1" smtClean="0">
                <a:solidFill>
                  <a:schemeClr val="tx1"/>
                </a:solidFill>
                <a:latin typeface="Arial Narrow" pitchFamily="34" charset="0"/>
              </a:rPr>
              <a:t>MyTimeUser</a:t>
            </a:r>
            <a:endParaRPr lang="en-US" altLang="zh-HK" dirty="0" smtClean="0">
              <a:solidFill>
                <a:schemeClr val="tx1"/>
              </a:solidFill>
              <a:latin typeface="Arial Narrow" pitchFamily="34" charset="0"/>
            </a:endParaRPr>
          </a:p>
          <a:p>
            <a:r>
              <a:rPr lang="en-US" altLang="zh-HK" dirty="0" smtClean="0">
                <a:solidFill>
                  <a:schemeClr val="tx1"/>
                </a:solidFill>
                <a:latin typeface="Arial Narrow" pitchFamily="34" charset="0"/>
              </a:rPr>
              <a:t>The time is 3:26:37 PM</a:t>
            </a:r>
            <a:endParaRPr lang="zh-HK" altLang="en-US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89312" y="447328"/>
            <a:ext cx="4030960" cy="533400"/>
          </a:xfrm>
        </p:spPr>
        <p:txBody>
          <a:bodyPr/>
          <a:lstStyle/>
          <a:p>
            <a:r>
              <a:rPr lang="en-US" altLang="zh-HK" dirty="0" smtClean="0"/>
              <a:t>Another example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246744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5472608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3 – </a:t>
            </a: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variables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34009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35" name="文字方塊 34"/>
          <p:cNvSpPr txBox="1"/>
          <p:nvPr/>
        </p:nvSpPr>
        <p:spPr>
          <a:xfrm>
            <a:off x="504936" y="2598394"/>
            <a:ext cx="3600400" cy="30162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69875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public class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FinalError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 defTabSz="269875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private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count=0;</a:t>
            </a:r>
          </a:p>
          <a:p>
            <a:pPr defTabSz="269875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800" b="1" dirty="0">
                <a:solidFill>
                  <a:srgbClr val="0033CC"/>
                </a:solidFill>
                <a:latin typeface="Arial Narrow" pitchFamily="34" charset="0"/>
              </a:rPr>
              <a:t>private </a:t>
            </a:r>
            <a:r>
              <a:rPr lang="en-US" altLang="zh-HK" sz="1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final </a:t>
            </a:r>
            <a:r>
              <a:rPr lang="en-US" altLang="zh-HK" sz="1800" b="1" dirty="0" err="1">
                <a:solidFill>
                  <a:srgbClr val="0033CC"/>
                </a:solidFill>
                <a:latin typeface="Arial Narrow" pitchFamily="34" charset="0"/>
              </a:rPr>
              <a:t>int</a:t>
            </a:r>
            <a:r>
              <a:rPr lang="en-US" altLang="zh-HK" sz="1800" b="1" dirty="0">
                <a:solidFill>
                  <a:srgbClr val="0033CC"/>
                </a:solidFill>
                <a:latin typeface="Arial Narrow" pitchFamily="34" charset="0"/>
              </a:rPr>
              <a:t> </a:t>
            </a:r>
            <a:r>
              <a:rPr lang="en-US" altLang="zh-HK" sz="1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INCREMENT</a:t>
            </a:r>
            <a:r>
              <a:rPr lang="en-US" altLang="zh-HK" sz="1800" b="1" dirty="0">
                <a:solidFill>
                  <a:srgbClr val="0033CC"/>
                </a:solidFill>
                <a:latin typeface="Arial Narrow" pitchFamily="34" charset="0"/>
              </a:rPr>
              <a:t> = 5;</a:t>
            </a:r>
          </a:p>
          <a:p>
            <a:pPr defTabSz="269875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setIncrement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() {</a:t>
            </a:r>
          </a:p>
          <a:p>
            <a:pPr defTabSz="269875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b="1" dirty="0">
                <a:solidFill>
                  <a:srgbClr val="FF0000"/>
                </a:solidFill>
                <a:latin typeface="Arial Narrow" pitchFamily="34" charset="0"/>
              </a:rPr>
              <a:t>INCREMENT += 10;</a:t>
            </a:r>
          </a:p>
          <a:p>
            <a:pPr defTabSz="269875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269875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getCount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() {</a:t>
            </a:r>
          </a:p>
          <a:p>
            <a:pPr defTabSz="269875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return count;</a:t>
            </a:r>
          </a:p>
          <a:p>
            <a:pPr defTabSz="269875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269875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}		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905536" y="5013176"/>
            <a:ext cx="6984776" cy="140466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altLang="zh-HK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C:\&gt; java </a:t>
            </a:r>
            <a:r>
              <a:rPr lang="en-US" altLang="zh-HK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ChangeReference</a:t>
            </a:r>
            <a:endParaRPr lang="en-US" altLang="zh-HK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HK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FinalError.java:6: error: cannot assign a value to final variable INCREMENT</a:t>
            </a:r>
          </a:p>
          <a:p>
            <a:r>
              <a:rPr lang="en-US" altLang="zh-HK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INCREMENT += 10;</a:t>
            </a:r>
          </a:p>
          <a:p>
            <a:r>
              <a:rPr lang="en-US" altLang="zh-HK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^</a:t>
            </a:r>
          </a:p>
          <a:p>
            <a:r>
              <a:rPr lang="en-US" altLang="zh-HK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 error</a:t>
            </a:r>
            <a:endParaRPr lang="en-US" altLang="zh-HK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04048" y="1745521"/>
            <a:ext cx="3919644" cy="13234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40000" dist="20000" dir="5400000" sx="102000" sy="102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The </a:t>
            </a:r>
            <a:r>
              <a:rPr lang="en-US" altLang="zh-HK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zh-HK" sz="2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keyword specifies that the associated variable is </a:t>
            </a:r>
            <a:r>
              <a:rPr lang="en-US" altLang="zh-HK" sz="2000" b="1" dirty="0" smtClean="0">
                <a:solidFill>
                  <a:schemeClr val="bg2"/>
                </a:solidFill>
                <a:latin typeface="Arial Narrow" pitchFamily="34" charset="0"/>
              </a:rPr>
              <a:t>NOT modifiable </a:t>
            </a: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and that any attempt to modify the variable is an error. </a:t>
            </a:r>
            <a:endParaRPr lang="zh-HK" altLang="en-US" sz="20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4" name="向下箭號 13"/>
          <p:cNvSpPr/>
          <p:nvPr/>
        </p:nvSpPr>
        <p:spPr bwMode="auto">
          <a:xfrm rot="5400000">
            <a:off x="3141410" y="3495739"/>
            <a:ext cx="553742" cy="944045"/>
          </a:xfrm>
          <a:prstGeom prst="downArrow">
            <a:avLst>
              <a:gd name="adj1" fmla="val 36065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889312" y="3596560"/>
            <a:ext cx="2592288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This program statement causes a compilation error. 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9632" y="30810"/>
            <a:ext cx="3413000" cy="3110158"/>
            <a:chOff x="1259632" y="30810"/>
            <a:chExt cx="3413000" cy="3110158"/>
          </a:xfrm>
        </p:grpSpPr>
        <p:cxnSp>
          <p:nvCxnSpPr>
            <p:cNvPr id="20" name="直線單箭頭接點 19"/>
            <p:cNvCxnSpPr>
              <a:stCxn id="90" idx="2"/>
            </p:cNvCxnSpPr>
            <p:nvPr/>
          </p:nvCxnSpPr>
          <p:spPr bwMode="auto">
            <a:xfrm flipH="1">
              <a:off x="2678262" y="2251524"/>
              <a:ext cx="287870" cy="88944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群組 1"/>
            <p:cNvGrpSpPr/>
            <p:nvPr/>
          </p:nvGrpSpPr>
          <p:grpSpPr>
            <a:xfrm>
              <a:off x="1259632" y="30810"/>
              <a:ext cx="3413000" cy="2220714"/>
              <a:chOff x="1259632" y="30810"/>
              <a:chExt cx="3413000" cy="2220714"/>
            </a:xfrm>
          </p:grpSpPr>
          <p:grpSp>
            <p:nvGrpSpPr>
              <p:cNvPr id="89" name="群組 7"/>
              <p:cNvGrpSpPr/>
              <p:nvPr/>
            </p:nvGrpSpPr>
            <p:grpSpPr>
              <a:xfrm>
                <a:off x="1259632" y="1189398"/>
                <a:ext cx="3413000" cy="1062126"/>
                <a:chOff x="4143" y="685804"/>
                <a:chExt cx="1241681" cy="914406"/>
              </a:xfrm>
              <a:effectLst>
                <a:outerShdw blurRad="127000" dist="38100" dir="2700000" sx="102000" sy="102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7500000"/>
                </a:lightRig>
              </a:scene3d>
            </p:grpSpPr>
            <p:sp>
              <p:nvSpPr>
                <p:cNvPr id="90" name="圓角矩形 89"/>
                <p:cNvSpPr/>
                <p:nvPr/>
              </p:nvSpPr>
              <p:spPr>
                <a:xfrm>
                  <a:off x="4143" y="685804"/>
                  <a:ext cx="1241681" cy="914406"/>
                </a:xfrm>
                <a:prstGeom prst="roundRect">
                  <a:avLst/>
                </a:prstGeom>
                <a:sp3d prstMaterial="plastic">
                  <a:bevelT w="127000" h="25400" prst="relaxedInset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1" name="圓角矩形 4"/>
                <p:cNvSpPr/>
                <p:nvPr/>
              </p:nvSpPr>
              <p:spPr>
                <a:xfrm>
                  <a:off x="50503" y="730442"/>
                  <a:ext cx="1152405" cy="825130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53340" tIns="53340" rIns="53340" bIns="53340" numCol="1" spcCol="1270" anchor="ctr" anchorCtr="0">
                  <a:noAutofit/>
                </a:bodyPr>
                <a:lstStyle/>
                <a:p>
                  <a:pPr lvl="0" defTabSz="622300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altLang="zh-TW" sz="1600" dirty="0" smtClean="0">
                      <a:solidFill>
                        <a:schemeClr val="bg2"/>
                      </a:solidFill>
                    </a:rPr>
                    <a:t>By convention, a final variable has a name composed of all UPPERCASE letters.</a:t>
                  </a:r>
                  <a:endParaRPr lang="en-US" altLang="zh-TW" sz="1600" dirty="0">
                    <a:solidFill>
                      <a:schemeClr val="bg2"/>
                    </a:solidFill>
                  </a:endParaRPr>
                </a:p>
              </p:txBody>
            </p:sp>
          </p:grpSp>
          <p:pic>
            <p:nvPicPr>
              <p:cNvPr id="15" name="圖片 14" descr="k2387817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353" b="98824" l="4348" r="100000">
                            <a14:foregroundMark x1="18841" y1="10588" x2="18841" y2="10588"/>
                            <a14:foregroundMark x1="32609" y1="8235" x2="32609" y2="8235"/>
                            <a14:foregroundMark x1="44203" y1="17647" x2="44203" y2="1764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445393" y="30810"/>
                <a:ext cx="982591" cy="12104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59972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839272" cy="533400"/>
          </a:xfrm>
        </p:spPr>
        <p:txBody>
          <a:bodyPr/>
          <a:lstStyle/>
          <a:p>
            <a:r>
              <a:rPr lang="en-US" altLang="zh-HK" dirty="0" smtClean="0"/>
              <a:t>Example use of </a:t>
            </a: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zh-HK" dirty="0" smtClean="0"/>
              <a:t> variable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467544" y="2028324"/>
            <a:ext cx="6228692" cy="3570208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358775">
              <a:spcBef>
                <a:spcPts val="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import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java.util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.*;</a:t>
            </a:r>
          </a:p>
          <a:p>
            <a:pPr defTabSz="358775">
              <a:spcBef>
                <a:spcPts val="60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class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AvgScore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static void main(String 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[ ]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args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) {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final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NUMSTUDENT</a:t>
            </a:r>
            <a:r>
              <a:rPr lang="en-US" altLang="zh-HK" sz="18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= 45;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total = 0;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Scanner keyboard = new Scanner(System.in);</a:t>
            </a:r>
          </a:p>
          <a:p>
            <a:pPr defTabSz="358775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for (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=0;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&lt; </a:t>
            </a:r>
            <a:r>
              <a:rPr lang="en-US" altLang="zh-HK" sz="1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NUMSTUDENT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;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++) {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	total +=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keyboard.nextInt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();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}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("Average score = " + total / </a:t>
            </a:r>
            <a:r>
              <a:rPr lang="en-US" altLang="zh-HK" sz="1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NUMSTUDENT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);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44008" y="1772816"/>
            <a:ext cx="4104456" cy="16312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40000" dist="20000" dir="5400000" sx="102000" sy="102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To change the number of students, only the </a:t>
            </a:r>
            <a:r>
              <a:rPr lang="en-US" altLang="zh-HK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 variable </a:t>
            </a:r>
            <a:r>
              <a:rPr lang="en-US" altLang="zh-HK" sz="2000" b="1" dirty="0" smtClean="0">
                <a:solidFill>
                  <a:schemeClr val="bg2"/>
                </a:solidFill>
                <a:latin typeface="Arial Narrow" pitchFamily="34" charset="0"/>
              </a:rPr>
              <a:t>NUMSTUDENT</a:t>
            </a: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 needs to be changed.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The program is more robust and less pone to careless mistakes.</a:t>
            </a:r>
            <a:endParaRPr lang="zh-HK" altLang="en-US" sz="20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8411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767264" cy="533400"/>
          </a:xfrm>
        </p:spPr>
        <p:txBody>
          <a:bodyPr/>
          <a:lstStyle/>
          <a:p>
            <a:r>
              <a:rPr lang="en-US" altLang="zh-HK" dirty="0" smtClean="0"/>
              <a:t>Initialization of </a:t>
            </a: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zh-HK" dirty="0" smtClean="0"/>
              <a:t> variables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844837" y="2028324"/>
            <a:ext cx="3583147" cy="39241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358775">
              <a:spcBef>
                <a:spcPts val="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class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FinalInit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private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count=0;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private final </a:t>
            </a:r>
            <a:r>
              <a:rPr lang="en-US" altLang="zh-HK" sz="1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int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INCREMENT;</a:t>
            </a:r>
          </a:p>
          <a:p>
            <a:pPr defTabSz="358775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FinalInit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inc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) {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rgbClr val="0033CC"/>
                </a:solidFill>
                <a:latin typeface="Arial Narrow" pitchFamily="34" charset="0"/>
              </a:rPr>
              <a:t>		</a:t>
            </a:r>
            <a:r>
              <a:rPr lang="en-US" altLang="zh-HK" sz="1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INCREMENT = </a:t>
            </a:r>
            <a:r>
              <a:rPr lang="en-US" altLang="zh-HK" sz="1800" b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inc</a:t>
            </a:r>
            <a:r>
              <a:rPr lang="en-US" altLang="zh-HK" sz="1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;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358775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void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stepUp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() {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count += INCREMENT;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358775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getCount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() {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return count;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95936" y="2359265"/>
            <a:ext cx="3888432" cy="16312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40000" dist="20000" dir="5400000" sx="102000" sy="102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If a </a:t>
            </a:r>
            <a:r>
              <a:rPr lang="en-US" altLang="zh-HK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 variable has not been initialized when being declared, it can be assigned with a value in the </a:t>
            </a:r>
            <a:r>
              <a:rPr lang="en-US" altLang="zh-HK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constructors</a:t>
            </a:r>
            <a:r>
              <a:rPr lang="en-US" altLang="zh-HK" sz="2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(but only constructors, not other methods).</a:t>
            </a:r>
            <a:endParaRPr lang="zh-HK" altLang="en-US" sz="20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417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5472608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4 – Garbage collection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6074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539551" y="764704"/>
            <a:ext cx="5547309" cy="238526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363538"/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class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FinalizeEg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 defTabSz="363538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FinalizeEg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() {</a:t>
            </a:r>
          </a:p>
          <a:p>
            <a:pPr defTabSz="363538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("Object created");</a:t>
            </a:r>
          </a:p>
          <a:p>
            <a:pPr defTabSz="363538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363538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800" b="1" dirty="0">
                <a:solidFill>
                  <a:schemeClr val="bg2"/>
                </a:solidFill>
                <a:latin typeface="Arial Narrow" pitchFamily="34" charset="0"/>
              </a:rPr>
              <a:t>protected void 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finalize()</a:t>
            </a:r>
            <a:r>
              <a:rPr lang="en-US" altLang="zh-HK" sz="1800" b="1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 defTabSz="363538"/>
            <a:r>
              <a:rPr lang="en-US" altLang="zh-HK" sz="1800" b="1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b="1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800" b="1" dirty="0">
                <a:solidFill>
                  <a:schemeClr val="bg2"/>
                </a:solidFill>
                <a:latin typeface="Arial Narrow" pitchFamily="34" charset="0"/>
              </a:rPr>
              <a:t>("method finalize() executed");</a:t>
            </a:r>
          </a:p>
          <a:p>
            <a:pPr defTabSz="363538"/>
            <a:r>
              <a:rPr lang="en-US" altLang="zh-HK" sz="1800" b="1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363538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39552" y="3284984"/>
            <a:ext cx="4032448" cy="23391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363538"/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class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FinalizeEgUser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 defTabSz="363538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static void main(String []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args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) {</a:t>
            </a:r>
          </a:p>
          <a:p>
            <a:pPr defTabSz="363538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FinalizeEg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obj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= new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FinalizeEg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();</a:t>
            </a:r>
          </a:p>
          <a:p>
            <a:pPr defTabSz="363538">
              <a:spcBef>
                <a:spcPts val="600"/>
              </a:spcBef>
            </a:pP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	</a:t>
            </a:r>
            <a:r>
              <a:rPr lang="en-US" altLang="zh-HK" sz="1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obj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= null;</a:t>
            </a:r>
          </a:p>
          <a:p>
            <a:pPr defTabSz="363538">
              <a:spcBef>
                <a:spcPts val="600"/>
              </a:spcBef>
            </a:pP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	</a:t>
            </a:r>
            <a:r>
              <a:rPr lang="en-US" altLang="zh-HK" sz="1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System.gc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();</a:t>
            </a:r>
          </a:p>
          <a:p>
            <a:pPr defTabSz="363538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363538"/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927629" y="1999729"/>
            <a:ext cx="2964852" cy="9233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C:\&gt; java </a:t>
            </a:r>
            <a:r>
              <a:rPr lang="en-US" altLang="zh-HK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FinalizeEgUser</a:t>
            </a:r>
            <a:endParaRPr lang="en-US" altLang="zh-HK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HK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 created</a:t>
            </a:r>
          </a:p>
          <a:p>
            <a:r>
              <a:rPr lang="en-US" altLang="zh-HK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 finalize() executed</a:t>
            </a:r>
            <a:endParaRPr lang="zh-HK" alt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5780870" y="3648230"/>
            <a:ext cx="2315026" cy="2046943"/>
            <a:chOff x="6259712" y="3839974"/>
            <a:chExt cx="2315026" cy="2046943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712" y="5039192"/>
              <a:ext cx="1276350" cy="847725"/>
            </a:xfrm>
            <a:prstGeom prst="rect">
              <a:avLst/>
            </a:prstGeom>
          </p:spPr>
        </p:pic>
        <p:sp>
          <p:nvSpPr>
            <p:cNvPr id="24" name="橢圓 23"/>
            <p:cNvSpPr/>
            <p:nvPr/>
          </p:nvSpPr>
          <p:spPr bwMode="auto">
            <a:xfrm>
              <a:off x="7214985" y="3839974"/>
              <a:ext cx="1359753" cy="1359753"/>
            </a:xfrm>
            <a:prstGeom prst="ellipse">
              <a:avLst/>
            </a:prstGeom>
            <a:solidFill>
              <a:srgbClr val="CCFF99"/>
            </a:solidFill>
            <a:ln w="3175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手繪多邊形 16"/>
            <p:cNvSpPr/>
            <p:nvPr/>
          </p:nvSpPr>
          <p:spPr bwMode="auto">
            <a:xfrm>
              <a:off x="7307265" y="4894727"/>
              <a:ext cx="361079" cy="190436"/>
            </a:xfrm>
            <a:custGeom>
              <a:avLst/>
              <a:gdLst>
                <a:gd name="connsiteX0" fmla="*/ 0 w 381266"/>
                <a:gd name="connsiteY0" fmla="*/ 222250 h 222250"/>
                <a:gd name="connsiteX1" fmla="*/ 31750 w 381266"/>
                <a:gd name="connsiteY1" fmla="*/ 203200 h 222250"/>
                <a:gd name="connsiteX2" fmla="*/ 50800 w 381266"/>
                <a:gd name="connsiteY2" fmla="*/ 190500 h 222250"/>
                <a:gd name="connsiteX3" fmla="*/ 76200 w 381266"/>
                <a:gd name="connsiteY3" fmla="*/ 152400 h 222250"/>
                <a:gd name="connsiteX4" fmla="*/ 88900 w 381266"/>
                <a:gd name="connsiteY4" fmla="*/ 133350 h 222250"/>
                <a:gd name="connsiteX5" fmla="*/ 107950 w 381266"/>
                <a:gd name="connsiteY5" fmla="*/ 127000 h 222250"/>
                <a:gd name="connsiteX6" fmla="*/ 133350 w 381266"/>
                <a:gd name="connsiteY6" fmla="*/ 88900 h 222250"/>
                <a:gd name="connsiteX7" fmla="*/ 139700 w 381266"/>
                <a:gd name="connsiteY7" fmla="*/ 69850 h 222250"/>
                <a:gd name="connsiteX8" fmla="*/ 152400 w 381266"/>
                <a:gd name="connsiteY8" fmla="*/ 50800 h 222250"/>
                <a:gd name="connsiteX9" fmla="*/ 190500 w 381266"/>
                <a:gd name="connsiteY9" fmla="*/ 38100 h 222250"/>
                <a:gd name="connsiteX10" fmla="*/ 209550 w 381266"/>
                <a:gd name="connsiteY10" fmla="*/ 25400 h 222250"/>
                <a:gd name="connsiteX11" fmla="*/ 266700 w 381266"/>
                <a:gd name="connsiteY11" fmla="*/ 6350 h 222250"/>
                <a:gd name="connsiteX12" fmla="*/ 285750 w 381266"/>
                <a:gd name="connsiteY12" fmla="*/ 0 h 222250"/>
                <a:gd name="connsiteX13" fmla="*/ 368300 w 381266"/>
                <a:gd name="connsiteY13" fmla="*/ 6350 h 222250"/>
                <a:gd name="connsiteX14" fmla="*/ 374650 w 381266"/>
                <a:gd name="connsiteY14" fmla="*/ 50800 h 222250"/>
                <a:gd name="connsiteX15" fmla="*/ 336550 w 381266"/>
                <a:gd name="connsiteY15" fmla="*/ 63500 h 222250"/>
                <a:gd name="connsiteX16" fmla="*/ 330200 w 381266"/>
                <a:gd name="connsiteY16" fmla="*/ 698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266" h="222250">
                  <a:moveTo>
                    <a:pt x="0" y="222250"/>
                  </a:moveTo>
                  <a:cubicBezTo>
                    <a:pt x="10583" y="215900"/>
                    <a:pt x="21284" y="209741"/>
                    <a:pt x="31750" y="203200"/>
                  </a:cubicBezTo>
                  <a:cubicBezTo>
                    <a:pt x="38222" y="199155"/>
                    <a:pt x="45774" y="196243"/>
                    <a:pt x="50800" y="190500"/>
                  </a:cubicBezTo>
                  <a:cubicBezTo>
                    <a:pt x="60851" y="179013"/>
                    <a:pt x="67733" y="165100"/>
                    <a:pt x="76200" y="152400"/>
                  </a:cubicBezTo>
                  <a:cubicBezTo>
                    <a:pt x="80433" y="146050"/>
                    <a:pt x="81660" y="135763"/>
                    <a:pt x="88900" y="133350"/>
                  </a:cubicBezTo>
                  <a:lnTo>
                    <a:pt x="107950" y="127000"/>
                  </a:lnTo>
                  <a:cubicBezTo>
                    <a:pt x="116417" y="114300"/>
                    <a:pt x="128523" y="103380"/>
                    <a:pt x="133350" y="88900"/>
                  </a:cubicBezTo>
                  <a:cubicBezTo>
                    <a:pt x="135467" y="82550"/>
                    <a:pt x="136707" y="75837"/>
                    <a:pt x="139700" y="69850"/>
                  </a:cubicBezTo>
                  <a:cubicBezTo>
                    <a:pt x="143113" y="63024"/>
                    <a:pt x="145928" y="54845"/>
                    <a:pt x="152400" y="50800"/>
                  </a:cubicBezTo>
                  <a:cubicBezTo>
                    <a:pt x="163752" y="43705"/>
                    <a:pt x="179361" y="45526"/>
                    <a:pt x="190500" y="38100"/>
                  </a:cubicBezTo>
                  <a:cubicBezTo>
                    <a:pt x="196850" y="33867"/>
                    <a:pt x="202576" y="28500"/>
                    <a:pt x="209550" y="25400"/>
                  </a:cubicBezTo>
                  <a:lnTo>
                    <a:pt x="266700" y="6350"/>
                  </a:lnTo>
                  <a:lnTo>
                    <a:pt x="285750" y="0"/>
                  </a:lnTo>
                  <a:cubicBezTo>
                    <a:pt x="313267" y="2117"/>
                    <a:pt x="341634" y="-761"/>
                    <a:pt x="368300" y="6350"/>
                  </a:cubicBezTo>
                  <a:cubicBezTo>
                    <a:pt x="385036" y="10813"/>
                    <a:pt x="383772" y="42981"/>
                    <a:pt x="374650" y="50800"/>
                  </a:cubicBezTo>
                  <a:cubicBezTo>
                    <a:pt x="364486" y="59512"/>
                    <a:pt x="346016" y="54034"/>
                    <a:pt x="336550" y="63500"/>
                  </a:cubicBezTo>
                  <a:lnTo>
                    <a:pt x="330200" y="69850"/>
                  </a:lnTo>
                </a:path>
              </a:pathLst>
            </a:custGeom>
            <a:noFill/>
            <a:ln w="12700">
              <a:solidFill>
                <a:srgbClr val="990033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 rot="20201411">
              <a:off x="6443480" y="5329131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26a28c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4788024" y="3515996"/>
            <a:ext cx="54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HK" sz="18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obj</a:t>
            </a:r>
            <a:endParaRPr lang="zh-HK" altLang="en-US" sz="18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0" name="上彎箭號 19"/>
          <p:cNvSpPr/>
          <p:nvPr/>
        </p:nvSpPr>
        <p:spPr bwMode="auto">
          <a:xfrm rot="5400000">
            <a:off x="5861575" y="3764728"/>
            <a:ext cx="615959" cy="777371"/>
          </a:xfrm>
          <a:prstGeom prst="bentUpArrow">
            <a:avLst/>
          </a:prstGeom>
          <a:solidFill>
            <a:schemeClr val="bg2">
              <a:lumMod val="50000"/>
              <a:lumOff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316702" y="3501008"/>
            <a:ext cx="1008704" cy="3353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209719" y="3940639"/>
            <a:ext cx="3146257" cy="324000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316702" y="3506850"/>
            <a:ext cx="1008704" cy="3353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26a28c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209718" y="4293096"/>
            <a:ext cx="3146257" cy="324000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316702" y="3501008"/>
            <a:ext cx="1008704" cy="3353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null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712400" y="3570001"/>
            <a:ext cx="7489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K" alt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sym typeface="Symbol"/>
              </a:rPr>
              <a:t></a:t>
            </a:r>
            <a:endParaRPr lang="zh-HK" altLang="en-US" sz="8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209717" y="4653136"/>
            <a:ext cx="3146257" cy="324000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1763686" y="4961724"/>
            <a:ext cx="2592288" cy="1179908"/>
            <a:chOff x="1763686" y="4961724"/>
            <a:chExt cx="2592288" cy="1179908"/>
          </a:xfrm>
        </p:grpSpPr>
        <p:sp>
          <p:nvSpPr>
            <p:cNvPr id="37" name="向下箭號 36"/>
            <p:cNvSpPr/>
            <p:nvPr/>
          </p:nvSpPr>
          <p:spPr bwMode="auto">
            <a:xfrm rot="10800000">
              <a:off x="1835696" y="4961724"/>
              <a:ext cx="553742" cy="472022"/>
            </a:xfrm>
            <a:prstGeom prst="downArrow">
              <a:avLst>
                <a:gd name="adj1" fmla="val 36065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763686" y="5433746"/>
              <a:ext cx="2592288" cy="70788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HK" sz="2000" dirty="0" smtClean="0">
                  <a:solidFill>
                    <a:schemeClr val="bg2"/>
                  </a:solidFill>
                  <a:latin typeface="Arial Narrow" pitchFamily="34" charset="0"/>
                </a:rPr>
                <a:t>Suggest Java to invoke the garbage collector. 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256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3" grpId="1" animBg="1"/>
      <p:bldP spid="26" grpId="0" animBg="1"/>
      <p:bldP spid="28" grpId="0" animBg="1"/>
      <p:bldP spid="28" grpId="1" animBg="1"/>
      <p:bldP spid="29" grpId="0" animBg="1"/>
      <p:bldP spid="30" grpId="0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Garbage collection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An object instance owns various resources such as memory space and opened files. </a:t>
            </a:r>
          </a:p>
          <a:p>
            <a:r>
              <a:rPr lang="en-US" altLang="zh-HK" dirty="0" smtClean="0"/>
              <a:t>When an object instance is no longer used in the program (i.e. there are no references to the object), the object is marked as a </a:t>
            </a:r>
            <a:r>
              <a:rPr lang="en-US" altLang="zh-HK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garbage</a:t>
            </a:r>
            <a:r>
              <a:rPr lang="en-US" altLang="zh-HK" dirty="0" smtClean="0"/>
              <a:t>.</a:t>
            </a:r>
          </a:p>
          <a:p>
            <a:r>
              <a:rPr lang="en-US" altLang="zh-HK" dirty="0" smtClean="0"/>
              <a:t>Java performs </a:t>
            </a:r>
            <a:r>
              <a:rPr lang="en-US" altLang="zh-HK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 garbage collection</a:t>
            </a:r>
            <a:r>
              <a:rPr lang="en-US" altLang="zh-HK" dirty="0" smtClean="0"/>
              <a:t>. </a:t>
            </a:r>
          </a:p>
          <a:p>
            <a:pPr lvl="1"/>
            <a:r>
              <a:rPr lang="en-US" altLang="zh-HK" dirty="0" smtClean="0"/>
              <a:t>Java checks if there is any garbage objects from time to time, and automatically destroys the garbage objects and reclaims the resources.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52916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752600"/>
            <a:ext cx="4680520" cy="3044552"/>
          </a:xfrm>
        </p:spPr>
        <p:txBody>
          <a:bodyPr/>
          <a:lstStyle/>
          <a:p>
            <a:r>
              <a:rPr lang="en-US" altLang="zh-HK" sz="2000" dirty="0" smtClean="0"/>
              <a:t>In the example, the statement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HK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altLang="zh-HK" sz="2000" dirty="0" smtClean="0">
                <a:latin typeface="Courier New" pitchFamily="49" charset="0"/>
                <a:cs typeface="Courier New" pitchFamily="49" charset="0"/>
              </a:rPr>
              <a:t> = null; </a:t>
            </a:r>
          </a:p>
          <a:p>
            <a:pPr marL="363538" indent="0">
              <a:spcBef>
                <a:spcPts val="0"/>
              </a:spcBef>
              <a:buNone/>
            </a:pPr>
            <a:r>
              <a:rPr lang="en-US" altLang="zh-HK" sz="2000" dirty="0" smtClean="0"/>
              <a:t>sets the reference variable </a:t>
            </a:r>
            <a:r>
              <a:rPr lang="en-US" altLang="zh-HK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altLang="zh-HK" sz="2000" dirty="0" smtClean="0"/>
              <a:t> to </a:t>
            </a: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zh-HK" sz="2000" dirty="0" smtClean="0"/>
              <a:t>, thus </a:t>
            </a:r>
            <a:r>
              <a:rPr lang="en-US" altLang="zh-HK" sz="2000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altLang="zh-HK" sz="2000" dirty="0" smtClean="0"/>
              <a:t> no more references the object instance. </a:t>
            </a:r>
          </a:p>
          <a:p>
            <a:r>
              <a:rPr lang="en-US" altLang="zh-HK" sz="2000" dirty="0" smtClean="0"/>
              <a:t>Since </a:t>
            </a:r>
            <a:r>
              <a:rPr lang="en-US" altLang="zh-HK" sz="2000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altLang="zh-HK" sz="2000" dirty="0" smtClean="0"/>
              <a:t> was the only variable referencing the object instance, no more variable references the object instance any more. </a:t>
            </a:r>
            <a:endParaRPr lang="zh-HK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18</a:t>
            </a:fld>
            <a:endParaRPr lang="en-US" alt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04864"/>
            <a:ext cx="3534547" cy="2141218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1078487" y="4797152"/>
            <a:ext cx="709391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SzPct val="140000"/>
              <a:buFontTx/>
              <a:buBlip>
                <a:blip r:embed="rId3"/>
              </a:buBlip>
              <a:defRPr sz="24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08585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4287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17716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zh-HK" sz="2000" dirty="0" smtClean="0"/>
              <a:t>The object instance thus became a garbage.</a:t>
            </a:r>
          </a:p>
          <a:p>
            <a:r>
              <a:rPr lang="en-US" altLang="zh-HK" sz="2000" dirty="0" smtClean="0"/>
              <a:t>The statement </a:t>
            </a:r>
            <a:r>
              <a:rPr lang="en-US" altLang="zh-HK" sz="2000" dirty="0" err="1">
                <a:latin typeface="Courier New" pitchFamily="49" charset="0"/>
                <a:cs typeface="Courier New" pitchFamily="49" charset="0"/>
              </a:rPr>
              <a:t>System.gc</a:t>
            </a: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altLang="zh-HK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suggests</a:t>
            </a:r>
            <a:r>
              <a:rPr lang="en-US" altLang="zh-HK" sz="20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HK" sz="2000" dirty="0" smtClean="0"/>
              <a:t>to Java that garbage collection be executed.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18162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752600"/>
            <a:ext cx="4392488" cy="2604255"/>
          </a:xfrm>
        </p:spPr>
        <p:txBody>
          <a:bodyPr/>
          <a:lstStyle/>
          <a:p>
            <a:r>
              <a:rPr lang="en-US" altLang="zh-HK" sz="2000" dirty="0" smtClean="0"/>
              <a:t>A finalizer is a method that performs any cleanup operation before an object instance is garbage collected.</a:t>
            </a:r>
          </a:p>
          <a:p>
            <a:r>
              <a:rPr lang="en-US" altLang="zh-HK" sz="2000" dirty="0" smtClean="0"/>
              <a:t>The finalizer method is called by the Java garbage collector automatically and implicitly.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19</a:t>
            </a:fld>
            <a:endParaRPr lang="en-US" altLang="zh-TW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61" y="2556654"/>
            <a:ext cx="3986759" cy="1800200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1071211" y="4356854"/>
            <a:ext cx="7101189" cy="180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SzPct val="140000"/>
              <a:buFontTx/>
              <a:buBlip>
                <a:blip r:embed="rId3"/>
              </a:buBlip>
              <a:defRPr sz="24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08585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4287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17716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zh-HK" sz="2000" dirty="0" smtClean="0"/>
              <a:t>The finalizer method is declared as:</a:t>
            </a:r>
          </a:p>
          <a:p>
            <a:pPr marL="892175" indent="0">
              <a:buNone/>
            </a:pPr>
            <a:r>
              <a:rPr lang="en-US" altLang="zh-HK" sz="1800" dirty="0" smtClean="0"/>
              <a:t>protected void </a:t>
            </a:r>
            <a:r>
              <a:rPr lang="en-US" altLang="zh-HK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finalize</a:t>
            </a:r>
            <a:r>
              <a:rPr lang="en-US" altLang="zh-HK" sz="1800" dirty="0" smtClean="0"/>
              <a:t>() {</a:t>
            </a:r>
          </a:p>
          <a:p>
            <a:pPr marL="892175" indent="0">
              <a:spcBef>
                <a:spcPts val="0"/>
              </a:spcBef>
              <a:buNone/>
            </a:pPr>
            <a:r>
              <a:rPr lang="en-US" altLang="zh-HK" sz="1800" dirty="0"/>
              <a:t>	</a:t>
            </a:r>
            <a:r>
              <a:rPr lang="en-US" altLang="zh-HK" sz="1800" dirty="0" smtClean="0"/>
              <a:t>…</a:t>
            </a:r>
          </a:p>
          <a:p>
            <a:pPr marL="892175" indent="0">
              <a:spcBef>
                <a:spcPts val="0"/>
              </a:spcBef>
              <a:buNone/>
            </a:pPr>
            <a:r>
              <a:rPr lang="en-US" altLang="zh-HK" sz="1800" dirty="0"/>
              <a:t>}</a:t>
            </a:r>
            <a:endParaRPr lang="zh-HK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838623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4176464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1 – Object Reference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92061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Another Example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107504" y="2024293"/>
            <a:ext cx="4752527" cy="42627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65113">
              <a:spcBef>
                <a:spcPts val="0"/>
              </a:spcBef>
            </a:pP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class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FinalTest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private </a:t>
            </a:r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static</a:t>
            </a:r>
            <a:r>
              <a:rPr lang="en-US" altLang="zh-HK" sz="1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count=0;</a:t>
            </a:r>
          </a:p>
          <a:p>
            <a:pPr defTabSz="265113">
              <a:spcBef>
                <a:spcPts val="6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public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FinalTest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() {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count++;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("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FinalTest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object created");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265113">
              <a:spcBef>
                <a:spcPts val="6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public </a:t>
            </a:r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static</a:t>
            </a:r>
            <a:r>
              <a:rPr lang="en-US" altLang="zh-HK" sz="1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getCount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() {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return count;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265113">
              <a:spcBef>
                <a:spcPts val="6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600" b="1" dirty="0">
                <a:solidFill>
                  <a:schemeClr val="bg2"/>
                </a:solidFill>
                <a:latin typeface="Arial Narrow" pitchFamily="34" charset="0"/>
              </a:rPr>
              <a:t>protected void </a:t>
            </a:r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finalize</a:t>
            </a:r>
            <a:r>
              <a:rPr lang="en-US" altLang="zh-HK" sz="1600" b="1" dirty="0">
                <a:solidFill>
                  <a:schemeClr val="bg2"/>
                </a:solidFill>
                <a:latin typeface="Arial Narrow" pitchFamily="34" charset="0"/>
              </a:rPr>
              <a:t>() {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b="1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600" b="1" dirty="0">
                <a:solidFill>
                  <a:schemeClr val="bg2"/>
                </a:solidFill>
                <a:latin typeface="Arial Narrow" pitchFamily="34" charset="0"/>
              </a:rPr>
              <a:t>("Destroying object:");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b="1" dirty="0">
                <a:solidFill>
                  <a:schemeClr val="bg2"/>
                </a:solidFill>
                <a:latin typeface="Arial Narrow" pitchFamily="34" charset="0"/>
              </a:rPr>
              <a:t>		count--;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b="1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b="1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600" b="1" dirty="0">
                <a:solidFill>
                  <a:schemeClr val="bg2"/>
                </a:solidFill>
                <a:latin typeface="Arial Narrow" pitchFamily="34" charset="0"/>
              </a:rPr>
              <a:t>("Count becomes " + count);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b="1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b="1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600" b="1" dirty="0">
                <a:solidFill>
                  <a:schemeClr val="bg2"/>
                </a:solidFill>
                <a:latin typeface="Arial Narrow" pitchFamily="34" charset="0"/>
              </a:rPr>
              <a:t>("</a:t>
            </a:r>
            <a:r>
              <a:rPr lang="en-US" altLang="zh-HK" sz="1600" b="1" dirty="0" err="1">
                <a:solidFill>
                  <a:schemeClr val="bg2"/>
                </a:solidFill>
                <a:latin typeface="Arial Narrow" pitchFamily="34" charset="0"/>
              </a:rPr>
              <a:t>FinalTest</a:t>
            </a:r>
            <a:r>
              <a:rPr lang="en-US" altLang="zh-HK" sz="1600" b="1" dirty="0">
                <a:solidFill>
                  <a:schemeClr val="bg2"/>
                </a:solidFill>
                <a:latin typeface="Arial Narrow" pitchFamily="34" charset="0"/>
              </a:rPr>
              <a:t> object destroyed\n");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b="1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1600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987824" y="227261"/>
            <a:ext cx="4248472" cy="4924425"/>
          </a:xfrm>
          <a:prstGeom prst="rect">
            <a:avLst/>
          </a:prstGeom>
          <a:solidFill>
            <a:srgbClr val="CCFFCC"/>
          </a:solidFill>
          <a:ln>
            <a:solidFill>
              <a:srgbClr val="0066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180975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public class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FinalTestUser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 defTabSz="180975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public static void main(String []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args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) {</a:t>
            </a:r>
          </a:p>
          <a:p>
            <a:pPr defTabSz="180975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("Class Count = " + </a:t>
            </a:r>
            <a:endParaRPr lang="en-US" altLang="zh-HK" sz="1600" dirty="0" smtClean="0">
              <a:solidFill>
                <a:schemeClr val="bg2"/>
              </a:solidFill>
              <a:latin typeface="Arial Narrow" pitchFamily="34" charset="0"/>
            </a:endParaRPr>
          </a:p>
          <a:p>
            <a:pPr defTabSz="180975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									</a:t>
            </a:r>
            <a:r>
              <a:rPr lang="en-US" altLang="zh-HK" sz="1600" dirty="0" err="1" smtClean="0">
                <a:solidFill>
                  <a:schemeClr val="bg2"/>
                </a:solidFill>
                <a:latin typeface="Arial Narrow" pitchFamily="34" charset="0"/>
              </a:rPr>
              <a:t>FinalTest.getCount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());</a:t>
            </a:r>
            <a:endParaRPr lang="en-US" altLang="zh-HK" sz="16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180975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 smtClean="0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();</a:t>
            </a:r>
          </a:p>
          <a:p>
            <a:pPr defTabSz="180975">
              <a:spcBef>
                <a:spcPts val="6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FinalTest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ft1 = new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FinalTest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();</a:t>
            </a:r>
          </a:p>
          <a:p>
            <a:pPr defTabSz="180975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("ft1 Count = " + ft1.getCount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());</a:t>
            </a:r>
            <a:endParaRPr lang="en-US" altLang="zh-HK" sz="16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180975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();</a:t>
            </a:r>
          </a:p>
          <a:p>
            <a:pPr defTabSz="180975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FinalTest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ft2 = new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FinalTest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();</a:t>
            </a:r>
          </a:p>
          <a:p>
            <a:pPr defTabSz="180975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("ft2 Count = " + ft2.getCount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());</a:t>
            </a:r>
            <a:endParaRPr lang="en-US" altLang="zh-HK" sz="16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180975">
              <a:spcBef>
                <a:spcPts val="600"/>
              </a:spcBef>
            </a:pP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("-----------------------");</a:t>
            </a:r>
          </a:p>
          <a:p>
            <a:pPr defTabSz="180975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ft1 = null;</a:t>
            </a:r>
          </a:p>
          <a:p>
            <a:pPr defTabSz="180975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ft2 = null;</a:t>
            </a:r>
          </a:p>
          <a:p>
            <a:pPr defTabSz="180975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System.gc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();</a:t>
            </a:r>
          </a:p>
          <a:p>
            <a:pPr defTabSz="180975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("-----------------------");</a:t>
            </a:r>
          </a:p>
          <a:p>
            <a:pPr defTabSz="180975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("Class Count = " + </a:t>
            </a:r>
            <a:endParaRPr lang="en-US" altLang="zh-HK" sz="1600" dirty="0" smtClean="0">
              <a:solidFill>
                <a:schemeClr val="bg2"/>
              </a:solidFill>
              <a:latin typeface="Arial Narrow" pitchFamily="34" charset="0"/>
            </a:endParaRPr>
          </a:p>
          <a:p>
            <a:pPr defTabSz="180975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									</a:t>
            </a:r>
            <a:r>
              <a:rPr lang="en-US" altLang="zh-HK" sz="1600" dirty="0" err="1" smtClean="0">
                <a:solidFill>
                  <a:schemeClr val="bg2"/>
                </a:solidFill>
                <a:latin typeface="Arial Narrow" pitchFamily="34" charset="0"/>
              </a:rPr>
              <a:t>FinalTest.getCount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());</a:t>
            </a:r>
            <a:endParaRPr lang="en-US" altLang="zh-HK" sz="16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180975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180975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}		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732240" y="2492896"/>
            <a:ext cx="2304256" cy="397031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C:\&gt; java  </a:t>
            </a:r>
            <a:r>
              <a:rPr lang="en-US" altLang="zh-HK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FinalTestUser</a:t>
            </a:r>
            <a:endParaRPr lang="en-US" altLang="zh-HK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HK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Class Count = 0</a:t>
            </a:r>
          </a:p>
          <a:p>
            <a:endParaRPr lang="en-US" altLang="zh-HK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HK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FinalTest</a:t>
            </a:r>
            <a:r>
              <a:rPr lang="en-US" altLang="zh-HK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object created</a:t>
            </a:r>
          </a:p>
          <a:p>
            <a:r>
              <a:rPr lang="en-US" altLang="zh-HK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ft1 Count = 1</a:t>
            </a:r>
          </a:p>
          <a:p>
            <a:endParaRPr lang="en-US" altLang="zh-HK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HK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FinalTest</a:t>
            </a:r>
            <a:r>
              <a:rPr lang="en-US" altLang="zh-HK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object created</a:t>
            </a:r>
          </a:p>
          <a:p>
            <a:r>
              <a:rPr lang="en-US" altLang="zh-HK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ft2 Count = 2</a:t>
            </a:r>
          </a:p>
          <a:p>
            <a:r>
              <a:rPr lang="en-US" altLang="zh-HK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-----------------------</a:t>
            </a:r>
          </a:p>
          <a:p>
            <a:r>
              <a:rPr lang="en-US" altLang="zh-HK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-----------------------</a:t>
            </a:r>
          </a:p>
          <a:p>
            <a:r>
              <a:rPr lang="en-US" altLang="zh-HK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Destroying object:</a:t>
            </a:r>
          </a:p>
          <a:p>
            <a:r>
              <a:rPr lang="en-US" altLang="zh-HK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 becomes 1</a:t>
            </a:r>
          </a:p>
          <a:p>
            <a:r>
              <a:rPr lang="en-US" altLang="zh-HK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FinalTest</a:t>
            </a:r>
            <a:r>
              <a:rPr lang="en-US" altLang="zh-H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HK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 destroyed</a:t>
            </a:r>
          </a:p>
          <a:p>
            <a:r>
              <a:rPr lang="en-US" altLang="zh-HK" sz="1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Class Count = </a:t>
            </a:r>
            <a:r>
              <a:rPr lang="en-US" altLang="zh-HK" sz="1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altLang="zh-HK" sz="14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HK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HK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Destroying object:</a:t>
            </a:r>
          </a:p>
          <a:p>
            <a:r>
              <a:rPr lang="en-US" altLang="zh-HK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 becomes 0</a:t>
            </a:r>
          </a:p>
          <a:p>
            <a:r>
              <a:rPr lang="en-US" altLang="zh-HK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FinalTest</a:t>
            </a:r>
            <a:r>
              <a:rPr lang="en-US" altLang="zh-HK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object destroyed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3817270" y="5201582"/>
            <a:ext cx="2926410" cy="1496723"/>
            <a:chOff x="3817270" y="5201582"/>
            <a:chExt cx="2926410" cy="1496723"/>
          </a:xfrm>
        </p:grpSpPr>
        <p:sp>
          <p:nvSpPr>
            <p:cNvPr id="11" name="文字方塊 10"/>
            <p:cNvSpPr txBox="1"/>
            <p:nvPr/>
          </p:nvSpPr>
          <p:spPr>
            <a:xfrm>
              <a:off x="3817270" y="6051974"/>
              <a:ext cx="2592288" cy="646331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HK" sz="1800" dirty="0" smtClean="0">
                  <a:solidFill>
                    <a:schemeClr val="bg2"/>
                  </a:solidFill>
                  <a:latin typeface="Arial Narrow" pitchFamily="34" charset="0"/>
                </a:rPr>
                <a:t>Can you explain why this line of output goes to here?</a:t>
              </a:r>
              <a:endParaRPr lang="zh-HK" altLang="en-US" sz="18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13" name="上彎箭號 12"/>
            <p:cNvSpPr/>
            <p:nvPr/>
          </p:nvSpPr>
          <p:spPr bwMode="auto">
            <a:xfrm rot="5400000" flipH="1">
              <a:off x="5952724" y="5261018"/>
              <a:ext cx="850392" cy="731520"/>
            </a:xfrm>
            <a:prstGeom prst="bent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2372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5472608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5 – Objects and methods again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3529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5436096" y="4726885"/>
            <a:ext cx="2664296" cy="6463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C:\&gt; java  </a:t>
            </a:r>
            <a:r>
              <a:rPr lang="en-US" altLang="zh-HK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CircleTest</a:t>
            </a:r>
            <a:endParaRPr lang="en-US" altLang="zh-HK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HK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true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51520" y="332656"/>
            <a:ext cx="4968552" cy="62940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65113">
              <a:spcBef>
                <a:spcPts val="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class </a:t>
            </a:r>
            <a:r>
              <a:rPr lang="en-US" altLang="zh-HK" sz="1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Circle</a:t>
            </a:r>
            <a:r>
              <a:rPr lang="en-US" altLang="zh-HK" sz="18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{</a:t>
            </a:r>
          </a:p>
          <a:p>
            <a:pPr defTabSz="265113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private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x, y;</a:t>
            </a:r>
          </a:p>
          <a:p>
            <a:pPr defTabSz="265113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private double radius;</a:t>
            </a:r>
          </a:p>
          <a:p>
            <a:pPr defTabSz="265113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Circle(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x,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y, double radius) {</a:t>
            </a:r>
          </a:p>
          <a:p>
            <a:pPr defTabSz="265113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this.x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= x;</a:t>
            </a:r>
          </a:p>
          <a:p>
            <a:pPr defTabSz="265113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this.y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= y;</a:t>
            </a:r>
          </a:p>
          <a:p>
            <a:pPr defTabSz="265113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this.radius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= radius;</a:t>
            </a:r>
          </a:p>
          <a:p>
            <a:pPr defTabSz="265113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265113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getX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() { return x; }</a:t>
            </a:r>
          </a:p>
          <a:p>
            <a:pPr defTabSz="265113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getY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() { return y; }</a:t>
            </a:r>
          </a:p>
          <a:p>
            <a:pPr defTabSz="265113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double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getRadius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() { return radius; }</a:t>
            </a:r>
          </a:p>
          <a:p>
            <a:pPr defTabSz="265113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public </a:t>
            </a:r>
            <a:r>
              <a:rPr lang="en-US" altLang="zh-HK" sz="1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boolean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altLang="zh-HK" sz="1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isOverlap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(</a:t>
            </a:r>
            <a:r>
              <a:rPr lang="en-US" altLang="zh-HK" sz="1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Circle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c) {</a:t>
            </a:r>
          </a:p>
          <a:p>
            <a:pPr defTabSz="265113">
              <a:spcBef>
                <a:spcPts val="0"/>
              </a:spcBef>
            </a:pP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	double distance = </a:t>
            </a:r>
            <a:r>
              <a:rPr lang="en-US" altLang="zh-HK" sz="1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Math.sqrt</a:t>
            </a:r>
            <a:r>
              <a:rPr lang="en-US" altLang="zh-HK" sz="1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( </a:t>
            </a:r>
          </a:p>
          <a:p>
            <a:pPr defTabSz="265113">
              <a:spcBef>
                <a:spcPts val="0"/>
              </a:spcBef>
            </a:pP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</a:t>
            </a:r>
            <a:r>
              <a:rPr lang="en-US" altLang="zh-HK" sz="1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						(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x-</a:t>
            </a:r>
            <a:r>
              <a:rPr lang="en-US" altLang="zh-HK" sz="1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c.getX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())*(x-</a:t>
            </a:r>
            <a:r>
              <a:rPr lang="en-US" altLang="zh-HK" sz="1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c.getX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()) + </a:t>
            </a:r>
            <a:endParaRPr lang="en-US" altLang="zh-HK" sz="18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defTabSz="265113">
              <a:spcBef>
                <a:spcPts val="0"/>
              </a:spcBef>
            </a:pP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</a:t>
            </a:r>
            <a:r>
              <a:rPr lang="en-US" altLang="zh-HK" sz="1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						(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y-</a:t>
            </a:r>
            <a:r>
              <a:rPr lang="en-US" altLang="zh-HK" sz="1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c.getY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())*(y-</a:t>
            </a:r>
            <a:r>
              <a:rPr lang="en-US" altLang="zh-HK" sz="1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c.getY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()));</a:t>
            </a:r>
          </a:p>
          <a:p>
            <a:pPr defTabSz="265113">
              <a:spcBef>
                <a:spcPts val="0"/>
              </a:spcBef>
            </a:pP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	if (distance &lt; (</a:t>
            </a:r>
            <a:r>
              <a:rPr lang="en-US" altLang="zh-HK" sz="1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radius+c.getRadius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()))</a:t>
            </a:r>
          </a:p>
          <a:p>
            <a:pPr defTabSz="265113">
              <a:spcBef>
                <a:spcPts val="0"/>
              </a:spcBef>
            </a:pP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		return true; </a:t>
            </a:r>
          </a:p>
          <a:p>
            <a:pPr defTabSz="265113">
              <a:spcBef>
                <a:spcPts val="0"/>
              </a:spcBef>
            </a:pP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	else</a:t>
            </a:r>
          </a:p>
          <a:p>
            <a:pPr defTabSz="265113">
              <a:spcBef>
                <a:spcPts val="0"/>
              </a:spcBef>
            </a:pP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		return false;</a:t>
            </a:r>
          </a:p>
          <a:p>
            <a:pPr defTabSz="265113">
              <a:spcBef>
                <a:spcPts val="0"/>
              </a:spcBef>
            </a:pP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}</a:t>
            </a:r>
          </a:p>
          <a:p>
            <a:pPr defTabSz="265113">
              <a:spcBef>
                <a:spcPts val="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55976" y="2134597"/>
            <a:ext cx="4248472" cy="21082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180975">
              <a:spcBef>
                <a:spcPts val="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class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CircleTest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 defTabSz="1809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static void main(String 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[ ]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args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) {</a:t>
            </a:r>
          </a:p>
          <a:p>
            <a:pPr defTabSz="1809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Circle c1 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= new Circle(1, 1, 2.5);</a:t>
            </a:r>
          </a:p>
          <a:p>
            <a:pPr defTabSz="1809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Circle c2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= new Circle(3, 4, 3.5);</a:t>
            </a:r>
          </a:p>
          <a:p>
            <a:pPr defTabSz="180975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( </a:t>
            </a:r>
            <a:r>
              <a:rPr lang="en-US" altLang="zh-HK" sz="1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c1</a:t>
            </a:r>
            <a:r>
              <a:rPr lang="en-US" altLang="zh-HK" sz="1800" b="1" dirty="0" smtClean="0">
                <a:solidFill>
                  <a:schemeClr val="bg2"/>
                </a:solidFill>
                <a:latin typeface="Arial Narrow" pitchFamily="34" charset="0"/>
              </a:rPr>
              <a:t>.isOverlap(</a:t>
            </a:r>
            <a:r>
              <a:rPr lang="en-US" altLang="zh-HK" sz="1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c2</a:t>
            </a:r>
            <a:r>
              <a:rPr lang="en-US" altLang="zh-HK" sz="1800" b="1" dirty="0" smtClean="0">
                <a:solidFill>
                  <a:schemeClr val="bg2"/>
                </a:solidFill>
                <a:latin typeface="Arial Narrow" pitchFamily="34" charset="0"/>
              </a:rPr>
              <a:t>) 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);</a:t>
            </a:r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1809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180975">
              <a:spcBef>
                <a:spcPts val="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55976" y="908720"/>
            <a:ext cx="3942928" cy="92333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This example illustrates</a:t>
            </a:r>
            <a:r>
              <a:rPr kumimoji="0" lang="en-US" altLang="zh-TW" sz="1800" b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 the mechanism of passing an object reference to a method.</a:t>
            </a:r>
            <a:endParaRPr kumimoji="0" lang="en-US" altLang="zh-TW" sz="18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新細明體" pitchFamily="18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035622" y="188640"/>
            <a:ext cx="2280794" cy="533400"/>
          </a:xfrm>
        </p:spPr>
        <p:txBody>
          <a:bodyPr/>
          <a:lstStyle/>
          <a:p>
            <a:r>
              <a:rPr lang="en-US" altLang="zh-HK" dirty="0" smtClean="0"/>
              <a:t>Example 1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86835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25" name="投影片編號版面配置區 4"/>
          <p:cNvSpPr txBox="1">
            <a:spLocks/>
          </p:cNvSpPr>
          <p:nvPr/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+mn-lt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F8AE71CC-1411-4F60-B2D9-00EA26C20D76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15" name="文字方塊 14"/>
          <p:cNvSpPr txBox="1"/>
          <p:nvPr/>
        </p:nvSpPr>
        <p:spPr>
          <a:xfrm>
            <a:off x="683568" y="764704"/>
            <a:ext cx="5729924" cy="23237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180975">
              <a:spcBef>
                <a:spcPts val="0"/>
              </a:spcBef>
            </a:pP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class </a:t>
            </a:r>
            <a:r>
              <a:rPr lang="en-US" altLang="zh-HK" sz="2000" dirty="0" err="1">
                <a:solidFill>
                  <a:schemeClr val="bg2"/>
                </a:solidFill>
                <a:latin typeface="Arial Narrow" pitchFamily="34" charset="0"/>
              </a:rPr>
              <a:t>CircleTest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 defTabSz="180975">
              <a:spcBef>
                <a:spcPts val="0"/>
              </a:spcBef>
            </a:pP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public static void main(String </a:t>
            </a: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[ ] </a:t>
            </a:r>
            <a:r>
              <a:rPr lang="en-US" altLang="zh-HK" sz="2000" dirty="0" err="1">
                <a:solidFill>
                  <a:schemeClr val="bg2"/>
                </a:solidFill>
                <a:latin typeface="Arial Narrow" pitchFamily="34" charset="0"/>
              </a:rPr>
              <a:t>args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) {</a:t>
            </a:r>
          </a:p>
          <a:p>
            <a:pPr defTabSz="180975">
              <a:spcBef>
                <a:spcPts val="0"/>
              </a:spcBef>
            </a:pP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Circle c1 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= new Circle(1, 1, 2.5);</a:t>
            </a:r>
          </a:p>
          <a:p>
            <a:pPr defTabSz="180975">
              <a:spcBef>
                <a:spcPts val="0"/>
              </a:spcBef>
            </a:pP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Circle c2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 = new Circle(3, 4, 3.5);</a:t>
            </a:r>
          </a:p>
          <a:p>
            <a:pPr defTabSz="180975">
              <a:spcBef>
                <a:spcPts val="600"/>
              </a:spcBef>
            </a:pP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20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( </a:t>
            </a:r>
            <a:r>
              <a:rPr lang="en-US" altLang="zh-HK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c1</a:t>
            </a:r>
            <a:r>
              <a:rPr lang="en-US" altLang="zh-HK" sz="2000" b="1" dirty="0" smtClean="0">
                <a:solidFill>
                  <a:srgbClr val="0033CC"/>
                </a:solidFill>
                <a:latin typeface="Arial Narrow" pitchFamily="34" charset="0"/>
              </a:rPr>
              <a:t>.isOverlap( </a:t>
            </a:r>
            <a:r>
              <a:rPr lang="en-US" altLang="zh-HK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c2 </a:t>
            </a:r>
            <a:r>
              <a:rPr lang="en-US" altLang="zh-HK" sz="2000" b="1" dirty="0" smtClean="0">
                <a:solidFill>
                  <a:srgbClr val="0033CC"/>
                </a:solidFill>
                <a:latin typeface="Arial Narrow" pitchFamily="34" charset="0"/>
              </a:rPr>
              <a:t>)</a:t>
            </a:r>
            <a:r>
              <a:rPr lang="en-US" altLang="zh-HK" sz="2000" b="1" dirty="0" smtClean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);</a:t>
            </a:r>
            <a:endParaRPr lang="en-US" altLang="zh-HK" sz="20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180975">
              <a:spcBef>
                <a:spcPts val="0"/>
              </a:spcBef>
            </a:pP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180975">
              <a:spcBef>
                <a:spcPts val="0"/>
              </a:spcBef>
            </a:pP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475618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梯形 57"/>
          <p:cNvSpPr/>
          <p:nvPr/>
        </p:nvSpPr>
        <p:spPr bwMode="auto">
          <a:xfrm rot="6345015">
            <a:off x="3390063" y="3263363"/>
            <a:ext cx="2051727" cy="3572327"/>
          </a:xfrm>
          <a:prstGeom prst="trapezoid">
            <a:avLst>
              <a:gd name="adj" fmla="val 30988"/>
            </a:avLst>
          </a:prstGeom>
          <a:solidFill>
            <a:srgbClr val="99FF99"/>
          </a:solidFill>
          <a:ln>
            <a:headEnd type="none" w="med" len="med"/>
            <a:tailEnd type="none" w="med" len="med"/>
          </a:ln>
          <a:effectLst>
            <a:softEdge rad="1270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6088884" y="1261267"/>
            <a:ext cx="2655219" cy="2383757"/>
            <a:chOff x="2608613" y="3594535"/>
            <a:chExt cx="2655219" cy="2383757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8613" y="5130567"/>
              <a:ext cx="1276350" cy="847725"/>
            </a:xfrm>
            <a:prstGeom prst="rect">
              <a:avLst/>
            </a:prstGeom>
          </p:spPr>
        </p:pic>
        <p:sp>
          <p:nvSpPr>
            <p:cNvPr id="28" name="橢圓 27"/>
            <p:cNvSpPr/>
            <p:nvPr/>
          </p:nvSpPr>
          <p:spPr bwMode="auto">
            <a:xfrm>
              <a:off x="3535640" y="3594535"/>
              <a:ext cx="1728192" cy="172819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0">
              <a:solidFill>
                <a:srgbClr val="F6E50A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手繪多邊形 32"/>
            <p:cNvSpPr/>
            <p:nvPr/>
          </p:nvSpPr>
          <p:spPr bwMode="auto">
            <a:xfrm>
              <a:off x="3656166" y="4954288"/>
              <a:ext cx="381266" cy="222250"/>
            </a:xfrm>
            <a:custGeom>
              <a:avLst/>
              <a:gdLst>
                <a:gd name="connsiteX0" fmla="*/ 0 w 381266"/>
                <a:gd name="connsiteY0" fmla="*/ 222250 h 222250"/>
                <a:gd name="connsiteX1" fmla="*/ 31750 w 381266"/>
                <a:gd name="connsiteY1" fmla="*/ 203200 h 222250"/>
                <a:gd name="connsiteX2" fmla="*/ 50800 w 381266"/>
                <a:gd name="connsiteY2" fmla="*/ 190500 h 222250"/>
                <a:gd name="connsiteX3" fmla="*/ 76200 w 381266"/>
                <a:gd name="connsiteY3" fmla="*/ 152400 h 222250"/>
                <a:gd name="connsiteX4" fmla="*/ 88900 w 381266"/>
                <a:gd name="connsiteY4" fmla="*/ 133350 h 222250"/>
                <a:gd name="connsiteX5" fmla="*/ 107950 w 381266"/>
                <a:gd name="connsiteY5" fmla="*/ 127000 h 222250"/>
                <a:gd name="connsiteX6" fmla="*/ 133350 w 381266"/>
                <a:gd name="connsiteY6" fmla="*/ 88900 h 222250"/>
                <a:gd name="connsiteX7" fmla="*/ 139700 w 381266"/>
                <a:gd name="connsiteY7" fmla="*/ 69850 h 222250"/>
                <a:gd name="connsiteX8" fmla="*/ 152400 w 381266"/>
                <a:gd name="connsiteY8" fmla="*/ 50800 h 222250"/>
                <a:gd name="connsiteX9" fmla="*/ 190500 w 381266"/>
                <a:gd name="connsiteY9" fmla="*/ 38100 h 222250"/>
                <a:gd name="connsiteX10" fmla="*/ 209550 w 381266"/>
                <a:gd name="connsiteY10" fmla="*/ 25400 h 222250"/>
                <a:gd name="connsiteX11" fmla="*/ 266700 w 381266"/>
                <a:gd name="connsiteY11" fmla="*/ 6350 h 222250"/>
                <a:gd name="connsiteX12" fmla="*/ 285750 w 381266"/>
                <a:gd name="connsiteY12" fmla="*/ 0 h 222250"/>
                <a:gd name="connsiteX13" fmla="*/ 368300 w 381266"/>
                <a:gd name="connsiteY13" fmla="*/ 6350 h 222250"/>
                <a:gd name="connsiteX14" fmla="*/ 374650 w 381266"/>
                <a:gd name="connsiteY14" fmla="*/ 50800 h 222250"/>
                <a:gd name="connsiteX15" fmla="*/ 336550 w 381266"/>
                <a:gd name="connsiteY15" fmla="*/ 63500 h 222250"/>
                <a:gd name="connsiteX16" fmla="*/ 330200 w 381266"/>
                <a:gd name="connsiteY16" fmla="*/ 698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266" h="222250">
                  <a:moveTo>
                    <a:pt x="0" y="222250"/>
                  </a:moveTo>
                  <a:cubicBezTo>
                    <a:pt x="10583" y="215900"/>
                    <a:pt x="21284" y="209741"/>
                    <a:pt x="31750" y="203200"/>
                  </a:cubicBezTo>
                  <a:cubicBezTo>
                    <a:pt x="38222" y="199155"/>
                    <a:pt x="45774" y="196243"/>
                    <a:pt x="50800" y="190500"/>
                  </a:cubicBezTo>
                  <a:cubicBezTo>
                    <a:pt x="60851" y="179013"/>
                    <a:pt x="67733" y="165100"/>
                    <a:pt x="76200" y="152400"/>
                  </a:cubicBezTo>
                  <a:cubicBezTo>
                    <a:pt x="80433" y="146050"/>
                    <a:pt x="81660" y="135763"/>
                    <a:pt x="88900" y="133350"/>
                  </a:cubicBezTo>
                  <a:lnTo>
                    <a:pt x="107950" y="127000"/>
                  </a:lnTo>
                  <a:cubicBezTo>
                    <a:pt x="116417" y="114300"/>
                    <a:pt x="128523" y="103380"/>
                    <a:pt x="133350" y="88900"/>
                  </a:cubicBezTo>
                  <a:cubicBezTo>
                    <a:pt x="135467" y="82550"/>
                    <a:pt x="136707" y="75837"/>
                    <a:pt x="139700" y="69850"/>
                  </a:cubicBezTo>
                  <a:cubicBezTo>
                    <a:pt x="143113" y="63024"/>
                    <a:pt x="145928" y="54845"/>
                    <a:pt x="152400" y="50800"/>
                  </a:cubicBezTo>
                  <a:cubicBezTo>
                    <a:pt x="163752" y="43705"/>
                    <a:pt x="179361" y="45526"/>
                    <a:pt x="190500" y="38100"/>
                  </a:cubicBezTo>
                  <a:cubicBezTo>
                    <a:pt x="196850" y="33867"/>
                    <a:pt x="202576" y="28500"/>
                    <a:pt x="209550" y="25400"/>
                  </a:cubicBezTo>
                  <a:lnTo>
                    <a:pt x="266700" y="6350"/>
                  </a:lnTo>
                  <a:lnTo>
                    <a:pt x="285750" y="0"/>
                  </a:lnTo>
                  <a:cubicBezTo>
                    <a:pt x="313267" y="2117"/>
                    <a:pt x="341634" y="-761"/>
                    <a:pt x="368300" y="6350"/>
                  </a:cubicBezTo>
                  <a:cubicBezTo>
                    <a:pt x="385036" y="10813"/>
                    <a:pt x="383772" y="42981"/>
                    <a:pt x="374650" y="50800"/>
                  </a:cubicBezTo>
                  <a:cubicBezTo>
                    <a:pt x="364486" y="59512"/>
                    <a:pt x="346016" y="54034"/>
                    <a:pt x="336550" y="63500"/>
                  </a:cubicBezTo>
                  <a:lnTo>
                    <a:pt x="330200" y="69850"/>
                  </a:lnTo>
                </a:path>
              </a:pathLst>
            </a:custGeom>
            <a:noFill/>
            <a:ln w="12700">
              <a:solidFill>
                <a:srgbClr val="990033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 rot="20201411">
              <a:off x="2794529" y="5420506"/>
              <a:ext cx="730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11a75a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grpSp>
          <p:nvGrpSpPr>
            <p:cNvPr id="41" name="群組 40"/>
            <p:cNvGrpSpPr/>
            <p:nvPr/>
          </p:nvGrpSpPr>
          <p:grpSpPr>
            <a:xfrm>
              <a:off x="3779912" y="3936082"/>
              <a:ext cx="1069564" cy="1045098"/>
              <a:chOff x="2789931" y="4544142"/>
              <a:chExt cx="1069564" cy="1045098"/>
            </a:xfrm>
          </p:grpSpPr>
          <p:sp>
            <p:nvSpPr>
              <p:cNvPr id="42" name="矩形 41"/>
              <p:cNvSpPr/>
              <p:nvPr/>
            </p:nvSpPr>
            <p:spPr bwMode="auto">
              <a:xfrm>
                <a:off x="3429850" y="4569403"/>
                <a:ext cx="429645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HK" sz="1400" b="0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</a:rPr>
                  <a:t>3</a:t>
                </a:r>
                <a:endParaRPr kumimoji="0" lang="zh-HK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2789931" y="4544142"/>
                <a:ext cx="6415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HK" sz="1600" dirty="0" smtClean="0">
                    <a:solidFill>
                      <a:schemeClr val="bg2"/>
                    </a:solidFill>
                    <a:latin typeface="Arial Narrow" pitchFamily="34" charset="0"/>
                  </a:rPr>
                  <a:t>x</a:t>
                </a:r>
                <a:endParaRPr lang="zh-HK" altLang="en-US" sz="1600" dirty="0" smtClean="0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 bwMode="auto">
              <a:xfrm>
                <a:off x="3429850" y="4929443"/>
                <a:ext cx="429645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HK" sz="1400" b="0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</a:rPr>
                  <a:t>4</a:t>
                </a:r>
                <a:endParaRPr kumimoji="0" lang="zh-HK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2789931" y="4904182"/>
                <a:ext cx="6415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HK" sz="1600" dirty="0" smtClean="0">
                    <a:solidFill>
                      <a:schemeClr val="bg2"/>
                    </a:solidFill>
                    <a:latin typeface="Arial Narrow" pitchFamily="34" charset="0"/>
                  </a:rPr>
                  <a:t>y</a:t>
                </a:r>
                <a:endParaRPr lang="zh-HK" altLang="en-US" sz="1600" dirty="0" smtClean="0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 bwMode="auto">
              <a:xfrm>
                <a:off x="3429850" y="5275947"/>
                <a:ext cx="429645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HK" sz="1400" dirty="0">
                    <a:solidFill>
                      <a:schemeClr val="bg2"/>
                    </a:solidFill>
                    <a:latin typeface="Arial" charset="0"/>
                  </a:rPr>
                  <a:t>3</a:t>
                </a:r>
                <a:r>
                  <a:rPr kumimoji="0" lang="en-US" altLang="zh-HK" sz="1400" b="0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</a:rPr>
                  <a:t>.5</a:t>
                </a:r>
                <a:endParaRPr kumimoji="0" lang="zh-HK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2789931" y="5250686"/>
                <a:ext cx="6415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HK" sz="1600" dirty="0" smtClean="0">
                    <a:solidFill>
                      <a:schemeClr val="bg2"/>
                    </a:solidFill>
                    <a:latin typeface="Arial Narrow" pitchFamily="34" charset="0"/>
                  </a:rPr>
                  <a:t>radius</a:t>
                </a:r>
                <a:endParaRPr lang="zh-HK" altLang="en-US" sz="1600" dirty="0" smtClean="0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</p:grp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24</a:t>
            </a:fld>
            <a:endParaRPr lang="en-US" altLang="zh-TW"/>
          </a:p>
        </p:txBody>
      </p:sp>
      <p:grpSp>
        <p:nvGrpSpPr>
          <p:cNvPr id="50" name="群組 49"/>
          <p:cNvGrpSpPr/>
          <p:nvPr/>
        </p:nvGrpSpPr>
        <p:grpSpPr>
          <a:xfrm>
            <a:off x="980677" y="3717032"/>
            <a:ext cx="2655219" cy="2383757"/>
            <a:chOff x="6127541" y="620688"/>
            <a:chExt cx="2655219" cy="2383757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541" y="2156720"/>
              <a:ext cx="1276350" cy="847725"/>
            </a:xfrm>
            <a:prstGeom prst="rect">
              <a:avLst/>
            </a:prstGeom>
          </p:spPr>
        </p:pic>
        <p:sp>
          <p:nvSpPr>
            <p:cNvPr id="9" name="橢圓 8"/>
            <p:cNvSpPr/>
            <p:nvPr/>
          </p:nvSpPr>
          <p:spPr bwMode="auto">
            <a:xfrm>
              <a:off x="7054568" y="620688"/>
              <a:ext cx="1728192" cy="1728192"/>
            </a:xfrm>
            <a:prstGeom prst="ellipse">
              <a:avLst/>
            </a:prstGeom>
            <a:solidFill>
              <a:srgbClr val="CCFFCC"/>
            </a:solidFill>
            <a:ln w="3175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手繪多邊形 16"/>
            <p:cNvSpPr/>
            <p:nvPr/>
          </p:nvSpPr>
          <p:spPr bwMode="auto">
            <a:xfrm>
              <a:off x="7175094" y="1980441"/>
              <a:ext cx="381266" cy="222250"/>
            </a:xfrm>
            <a:custGeom>
              <a:avLst/>
              <a:gdLst>
                <a:gd name="connsiteX0" fmla="*/ 0 w 381266"/>
                <a:gd name="connsiteY0" fmla="*/ 222250 h 222250"/>
                <a:gd name="connsiteX1" fmla="*/ 31750 w 381266"/>
                <a:gd name="connsiteY1" fmla="*/ 203200 h 222250"/>
                <a:gd name="connsiteX2" fmla="*/ 50800 w 381266"/>
                <a:gd name="connsiteY2" fmla="*/ 190500 h 222250"/>
                <a:gd name="connsiteX3" fmla="*/ 76200 w 381266"/>
                <a:gd name="connsiteY3" fmla="*/ 152400 h 222250"/>
                <a:gd name="connsiteX4" fmla="*/ 88900 w 381266"/>
                <a:gd name="connsiteY4" fmla="*/ 133350 h 222250"/>
                <a:gd name="connsiteX5" fmla="*/ 107950 w 381266"/>
                <a:gd name="connsiteY5" fmla="*/ 127000 h 222250"/>
                <a:gd name="connsiteX6" fmla="*/ 133350 w 381266"/>
                <a:gd name="connsiteY6" fmla="*/ 88900 h 222250"/>
                <a:gd name="connsiteX7" fmla="*/ 139700 w 381266"/>
                <a:gd name="connsiteY7" fmla="*/ 69850 h 222250"/>
                <a:gd name="connsiteX8" fmla="*/ 152400 w 381266"/>
                <a:gd name="connsiteY8" fmla="*/ 50800 h 222250"/>
                <a:gd name="connsiteX9" fmla="*/ 190500 w 381266"/>
                <a:gd name="connsiteY9" fmla="*/ 38100 h 222250"/>
                <a:gd name="connsiteX10" fmla="*/ 209550 w 381266"/>
                <a:gd name="connsiteY10" fmla="*/ 25400 h 222250"/>
                <a:gd name="connsiteX11" fmla="*/ 266700 w 381266"/>
                <a:gd name="connsiteY11" fmla="*/ 6350 h 222250"/>
                <a:gd name="connsiteX12" fmla="*/ 285750 w 381266"/>
                <a:gd name="connsiteY12" fmla="*/ 0 h 222250"/>
                <a:gd name="connsiteX13" fmla="*/ 368300 w 381266"/>
                <a:gd name="connsiteY13" fmla="*/ 6350 h 222250"/>
                <a:gd name="connsiteX14" fmla="*/ 374650 w 381266"/>
                <a:gd name="connsiteY14" fmla="*/ 50800 h 222250"/>
                <a:gd name="connsiteX15" fmla="*/ 336550 w 381266"/>
                <a:gd name="connsiteY15" fmla="*/ 63500 h 222250"/>
                <a:gd name="connsiteX16" fmla="*/ 330200 w 381266"/>
                <a:gd name="connsiteY16" fmla="*/ 698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266" h="222250">
                  <a:moveTo>
                    <a:pt x="0" y="222250"/>
                  </a:moveTo>
                  <a:cubicBezTo>
                    <a:pt x="10583" y="215900"/>
                    <a:pt x="21284" y="209741"/>
                    <a:pt x="31750" y="203200"/>
                  </a:cubicBezTo>
                  <a:cubicBezTo>
                    <a:pt x="38222" y="199155"/>
                    <a:pt x="45774" y="196243"/>
                    <a:pt x="50800" y="190500"/>
                  </a:cubicBezTo>
                  <a:cubicBezTo>
                    <a:pt x="60851" y="179013"/>
                    <a:pt x="67733" y="165100"/>
                    <a:pt x="76200" y="152400"/>
                  </a:cubicBezTo>
                  <a:cubicBezTo>
                    <a:pt x="80433" y="146050"/>
                    <a:pt x="81660" y="135763"/>
                    <a:pt x="88900" y="133350"/>
                  </a:cubicBezTo>
                  <a:lnTo>
                    <a:pt x="107950" y="127000"/>
                  </a:lnTo>
                  <a:cubicBezTo>
                    <a:pt x="116417" y="114300"/>
                    <a:pt x="128523" y="103380"/>
                    <a:pt x="133350" y="88900"/>
                  </a:cubicBezTo>
                  <a:cubicBezTo>
                    <a:pt x="135467" y="82550"/>
                    <a:pt x="136707" y="75837"/>
                    <a:pt x="139700" y="69850"/>
                  </a:cubicBezTo>
                  <a:cubicBezTo>
                    <a:pt x="143113" y="63024"/>
                    <a:pt x="145928" y="54845"/>
                    <a:pt x="152400" y="50800"/>
                  </a:cubicBezTo>
                  <a:cubicBezTo>
                    <a:pt x="163752" y="43705"/>
                    <a:pt x="179361" y="45526"/>
                    <a:pt x="190500" y="38100"/>
                  </a:cubicBezTo>
                  <a:cubicBezTo>
                    <a:pt x="196850" y="33867"/>
                    <a:pt x="202576" y="28500"/>
                    <a:pt x="209550" y="25400"/>
                  </a:cubicBezTo>
                  <a:lnTo>
                    <a:pt x="266700" y="6350"/>
                  </a:lnTo>
                  <a:lnTo>
                    <a:pt x="285750" y="0"/>
                  </a:lnTo>
                  <a:cubicBezTo>
                    <a:pt x="313267" y="2117"/>
                    <a:pt x="341634" y="-761"/>
                    <a:pt x="368300" y="6350"/>
                  </a:cubicBezTo>
                  <a:cubicBezTo>
                    <a:pt x="385036" y="10813"/>
                    <a:pt x="383772" y="42981"/>
                    <a:pt x="374650" y="50800"/>
                  </a:cubicBezTo>
                  <a:cubicBezTo>
                    <a:pt x="364486" y="59512"/>
                    <a:pt x="346016" y="54034"/>
                    <a:pt x="336550" y="63500"/>
                  </a:cubicBezTo>
                  <a:lnTo>
                    <a:pt x="330200" y="69850"/>
                  </a:lnTo>
                </a:path>
              </a:pathLst>
            </a:custGeom>
            <a:noFill/>
            <a:ln w="12700">
              <a:solidFill>
                <a:srgbClr val="990033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 rot="20201411">
              <a:off x="6311308" y="2446659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19e15c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7299227" y="966210"/>
              <a:ext cx="1069564" cy="1045098"/>
              <a:chOff x="2789931" y="4544142"/>
              <a:chExt cx="1069564" cy="1045098"/>
            </a:xfrm>
          </p:grpSpPr>
          <p:sp>
            <p:nvSpPr>
              <p:cNvPr id="11" name="矩形 10"/>
              <p:cNvSpPr/>
              <p:nvPr/>
            </p:nvSpPr>
            <p:spPr bwMode="auto">
              <a:xfrm>
                <a:off x="3429850" y="4569403"/>
                <a:ext cx="429645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HK" sz="1400" b="0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</a:rPr>
                  <a:t>1</a:t>
                </a:r>
                <a:endParaRPr kumimoji="0" lang="zh-HK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2789931" y="4544142"/>
                <a:ext cx="6415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HK" sz="1600" dirty="0" smtClean="0">
                    <a:solidFill>
                      <a:schemeClr val="bg2"/>
                    </a:solidFill>
                    <a:latin typeface="Arial Narrow" pitchFamily="34" charset="0"/>
                  </a:rPr>
                  <a:t>x</a:t>
                </a:r>
                <a:endParaRPr lang="zh-HK" altLang="en-US" sz="1600" dirty="0" smtClean="0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3429850" y="4929443"/>
                <a:ext cx="429645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HK" sz="1400" b="0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</a:rPr>
                  <a:t>1</a:t>
                </a:r>
                <a:endParaRPr kumimoji="0" lang="zh-HK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2789931" y="4904182"/>
                <a:ext cx="6415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HK" sz="1600" dirty="0" smtClean="0">
                    <a:solidFill>
                      <a:schemeClr val="bg2"/>
                    </a:solidFill>
                    <a:latin typeface="Arial Narrow" pitchFamily="34" charset="0"/>
                  </a:rPr>
                  <a:t>y</a:t>
                </a:r>
                <a:endParaRPr lang="zh-HK" altLang="en-US" sz="1600" dirty="0" smtClean="0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 bwMode="auto">
              <a:xfrm>
                <a:off x="3429850" y="5275947"/>
                <a:ext cx="429645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HK" sz="1400" b="0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</a:rPr>
                  <a:t>2.5</a:t>
                </a:r>
                <a:endParaRPr kumimoji="0" lang="zh-HK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2789931" y="5250686"/>
                <a:ext cx="6415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HK" sz="1600" dirty="0" smtClean="0">
                    <a:solidFill>
                      <a:schemeClr val="bg2"/>
                    </a:solidFill>
                    <a:latin typeface="Arial Narrow" pitchFamily="34" charset="0"/>
                  </a:rPr>
                  <a:t>radius</a:t>
                </a:r>
                <a:endParaRPr lang="zh-HK" altLang="en-US" sz="1600" dirty="0" smtClean="0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</p:grpSp>
      <p:sp>
        <p:nvSpPr>
          <p:cNvPr id="25" name="投影片編號版面配置區 4"/>
          <p:cNvSpPr txBox="1">
            <a:spLocks/>
          </p:cNvSpPr>
          <p:nvPr/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+mn-lt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F8AE71CC-1411-4F60-B2D9-00EA26C20D76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15" name="文字方塊 14"/>
          <p:cNvSpPr txBox="1"/>
          <p:nvPr/>
        </p:nvSpPr>
        <p:spPr>
          <a:xfrm>
            <a:off x="683568" y="764704"/>
            <a:ext cx="5729924" cy="23237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180975">
              <a:spcBef>
                <a:spcPts val="0"/>
              </a:spcBef>
            </a:pP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class </a:t>
            </a:r>
            <a:r>
              <a:rPr lang="en-US" altLang="zh-HK" sz="2000" dirty="0" err="1">
                <a:solidFill>
                  <a:schemeClr val="bg2"/>
                </a:solidFill>
                <a:latin typeface="Arial Narrow" pitchFamily="34" charset="0"/>
              </a:rPr>
              <a:t>CircleTest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 defTabSz="180975">
              <a:spcBef>
                <a:spcPts val="0"/>
              </a:spcBef>
            </a:pP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public static void main(String </a:t>
            </a: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[ ] </a:t>
            </a:r>
            <a:r>
              <a:rPr lang="en-US" altLang="zh-HK" sz="2000" dirty="0" err="1">
                <a:solidFill>
                  <a:schemeClr val="bg2"/>
                </a:solidFill>
                <a:latin typeface="Arial Narrow" pitchFamily="34" charset="0"/>
              </a:rPr>
              <a:t>args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) {</a:t>
            </a:r>
          </a:p>
          <a:p>
            <a:pPr defTabSz="180975">
              <a:spcBef>
                <a:spcPts val="0"/>
              </a:spcBef>
            </a:pP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Circle c1 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= new Circle(1, 1, 2.5);</a:t>
            </a:r>
          </a:p>
          <a:p>
            <a:pPr defTabSz="180975">
              <a:spcBef>
                <a:spcPts val="0"/>
              </a:spcBef>
            </a:pP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Circle c2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 = new Circle(3, 4, 3.5);</a:t>
            </a:r>
          </a:p>
          <a:p>
            <a:pPr defTabSz="180975">
              <a:spcBef>
                <a:spcPts val="600"/>
              </a:spcBef>
            </a:pP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20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( </a:t>
            </a:r>
            <a:r>
              <a:rPr lang="en-US" altLang="zh-HK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c1</a:t>
            </a:r>
            <a:r>
              <a:rPr lang="en-US" altLang="zh-HK" sz="2000" b="1" dirty="0" smtClean="0">
                <a:solidFill>
                  <a:srgbClr val="0033CC"/>
                </a:solidFill>
                <a:latin typeface="Arial Narrow" pitchFamily="34" charset="0"/>
              </a:rPr>
              <a:t>.isOverlap( </a:t>
            </a:r>
            <a:r>
              <a:rPr lang="en-US" altLang="zh-HK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c2 </a:t>
            </a:r>
            <a:r>
              <a:rPr lang="en-US" altLang="zh-HK" sz="2000" b="1" dirty="0" smtClean="0">
                <a:solidFill>
                  <a:srgbClr val="0033CC"/>
                </a:solidFill>
                <a:latin typeface="Arial Narrow" pitchFamily="34" charset="0"/>
              </a:rPr>
              <a:t>)</a:t>
            </a:r>
            <a:r>
              <a:rPr lang="en-US" altLang="zh-HK" sz="2000" b="1" dirty="0" smtClean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);</a:t>
            </a:r>
            <a:endParaRPr lang="en-US" altLang="zh-HK" sz="20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180975">
              <a:spcBef>
                <a:spcPts val="0"/>
              </a:spcBef>
            </a:pP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180975">
              <a:spcBef>
                <a:spcPts val="0"/>
              </a:spcBef>
            </a:pP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	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975293" y="111531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c1</a:t>
            </a:r>
            <a:endParaRPr lang="zh-HK" altLang="en-US" sz="16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292079" y="1118562"/>
            <a:ext cx="792088" cy="3353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19e15c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75293" y="1987915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c2</a:t>
            </a:r>
            <a:endParaRPr lang="zh-HK" altLang="en-US" sz="16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" name="向右箭號 1"/>
          <p:cNvSpPr/>
          <p:nvPr/>
        </p:nvSpPr>
        <p:spPr bwMode="auto">
          <a:xfrm>
            <a:off x="6084166" y="1930742"/>
            <a:ext cx="796805" cy="418138"/>
          </a:xfrm>
          <a:prstGeom prst="rightArrow">
            <a:avLst/>
          </a:prstGeom>
          <a:solidFill>
            <a:schemeClr val="bg2">
              <a:lumMod val="50000"/>
              <a:lumOff val="50000"/>
              <a:alpha val="6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292079" y="1991161"/>
            <a:ext cx="792088" cy="3353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400" dirty="0" smtClean="0">
                <a:solidFill>
                  <a:schemeClr val="bg2"/>
                </a:solidFill>
                <a:latin typeface="Arial" charset="0"/>
              </a:rPr>
              <a:t>11a75a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5" name="上彎箭號 54"/>
          <p:cNvSpPr/>
          <p:nvPr/>
        </p:nvSpPr>
        <p:spPr bwMode="auto">
          <a:xfrm rot="10800000">
            <a:off x="2316261" y="1195035"/>
            <a:ext cx="2687783" cy="2378845"/>
          </a:xfrm>
          <a:prstGeom prst="bentUpArrow">
            <a:avLst>
              <a:gd name="adj1" fmla="val 7943"/>
              <a:gd name="adj2" fmla="val 10953"/>
              <a:gd name="adj3" fmla="val 11957"/>
            </a:avLst>
          </a:prstGeom>
          <a:solidFill>
            <a:schemeClr val="bg2">
              <a:lumMod val="50000"/>
              <a:lumOff val="50000"/>
              <a:alpha val="6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004044" y="3378966"/>
            <a:ext cx="7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11a75a</a:t>
            </a:r>
            <a:endParaRPr lang="zh-HK" altLang="en-US" sz="16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923928" y="4033748"/>
            <a:ext cx="4593798" cy="2308324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  <a:effectLst>
            <a:glow rad="101600">
              <a:srgbClr val="99FF99">
                <a:alpha val="4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63500"/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65113">
              <a:spcBef>
                <a:spcPts val="600"/>
              </a:spcBef>
            </a:pP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boolean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isOverlap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</a:t>
            </a:r>
            <a:r>
              <a:rPr lang="en-US" altLang="zh-HK" sz="1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Circle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) {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double distance =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Math.sqrt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( 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							(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x-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c.getX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())*(x-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c.getX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()) + </a:t>
            </a:r>
            <a:endParaRPr lang="en-US" altLang="zh-HK" sz="1600" dirty="0" smtClean="0">
              <a:solidFill>
                <a:schemeClr val="bg2"/>
              </a:solidFill>
              <a:latin typeface="Arial Narrow" pitchFamily="34" charset="0"/>
            </a:endParaRPr>
          </a:p>
          <a:p>
            <a:pPr defTabSz="265113">
              <a:spcBef>
                <a:spcPts val="0"/>
              </a:spcBef>
            </a:pP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							(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y-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c.getY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())*(y-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c.getY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()));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if (distance &lt; (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radius+c.getRadius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()))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return true; 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else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return false;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1600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999291" y="4142610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</a:t>
            </a:r>
            <a:endParaRPr lang="zh-HK" altLang="en-US" sz="16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7316077" y="4145856"/>
            <a:ext cx="792088" cy="3353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400" dirty="0" smtClean="0">
                <a:solidFill>
                  <a:schemeClr val="bg2"/>
                </a:solidFill>
                <a:latin typeface="Arial" charset="0"/>
              </a:rPr>
              <a:t>11a75a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64" name="弧形接點 63"/>
          <p:cNvCxnSpPr/>
          <p:nvPr/>
        </p:nvCxnSpPr>
        <p:spPr bwMode="auto">
          <a:xfrm rot="16200000" flipH="1">
            <a:off x="4400727" y="2399657"/>
            <a:ext cx="1703357" cy="1672958"/>
          </a:xfrm>
          <a:prstGeom prst="curvedConnector3">
            <a:avLst/>
          </a:prstGeom>
          <a:ln w="5080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弧形接點 65"/>
          <p:cNvCxnSpPr>
            <a:stCxn id="62" idx="0"/>
          </p:cNvCxnSpPr>
          <p:nvPr/>
        </p:nvCxnSpPr>
        <p:spPr bwMode="auto">
          <a:xfrm rot="5400000" flipH="1" flipV="1">
            <a:off x="7442142" y="3358397"/>
            <a:ext cx="1057439" cy="517481"/>
          </a:xfrm>
          <a:prstGeom prst="curvedConnector3">
            <a:avLst/>
          </a:prstGeom>
          <a:ln w="5080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416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9" grpId="0"/>
      <p:bldP spid="21" grpId="0" animBg="1"/>
      <p:bldP spid="39" grpId="0"/>
      <p:bldP spid="2" grpId="0" animBg="1"/>
      <p:bldP spid="40" grpId="0" animBg="1"/>
      <p:bldP spid="55" grpId="0" animBg="1"/>
      <p:bldP spid="56" grpId="0"/>
      <p:bldP spid="57" grpId="0" animBg="1"/>
      <p:bldP spid="61" grpId="0"/>
      <p:bldP spid="6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4995292" y="4700401"/>
            <a:ext cx="2664296" cy="6463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C:\&gt; java  </a:t>
            </a:r>
            <a:r>
              <a:rPr lang="en-US" altLang="zh-HK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FractionUser</a:t>
            </a:r>
            <a:endParaRPr lang="en-US" altLang="zh-HK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HK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3/4 * 10 = 15/2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95536" y="116632"/>
            <a:ext cx="4320480" cy="6555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65113">
              <a:spcBef>
                <a:spcPts val="0"/>
              </a:spcBef>
            </a:pP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class Fraction {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private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num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, den;</a:t>
            </a:r>
          </a:p>
          <a:p>
            <a:pPr defTabSz="265113">
              <a:spcBef>
                <a:spcPts val="6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public Fraction(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num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,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den) {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this.num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=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num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this.den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= den;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265113">
              <a:spcBef>
                <a:spcPts val="6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private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findGcd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a,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b) {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if (b==0)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	return a;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else if (b&gt;a)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	return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findGcd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(b, a);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else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	return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findGcd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(b,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a%b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);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265113">
              <a:spcBef>
                <a:spcPts val="6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public String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toString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() 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{ return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num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+ "/" + 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den; }</a:t>
            </a:r>
            <a:endParaRPr lang="en-US" altLang="zh-HK" sz="16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265113">
              <a:spcBef>
                <a:spcPts val="6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public Fraction multiply(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n) {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num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=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this.num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* n;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den =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this.den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gcd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=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findGcd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num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, den);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num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=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num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/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gcd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den = den /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gcd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	Fraction f = new Fraction(</a:t>
            </a:r>
            <a:r>
              <a:rPr lang="en-US" altLang="zh-HK" sz="16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num</a:t>
            </a:r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, den);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return f;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1600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55976" y="2204864"/>
            <a:ext cx="4248472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1809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public class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FractionUser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 defTabSz="1809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static void main(String []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args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) {</a:t>
            </a:r>
          </a:p>
          <a:p>
            <a:pPr defTabSz="1809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Fraction f1 = new Fraction(3, 4);</a:t>
            </a:r>
          </a:p>
          <a:p>
            <a:pPr defTabSz="180975">
              <a:spcBef>
                <a:spcPts val="0"/>
              </a:spcBef>
            </a:pP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	Fraction f2 = f1.multiply(10);</a:t>
            </a:r>
          </a:p>
          <a:p>
            <a:pPr defTabSz="1809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(f1 + " * 10 = " + f2);</a:t>
            </a:r>
          </a:p>
          <a:p>
            <a:pPr defTabSz="1809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180975">
              <a:spcBef>
                <a:spcPts val="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55976" y="908720"/>
            <a:ext cx="3942928" cy="92333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This example illustrates</a:t>
            </a:r>
            <a:r>
              <a:rPr kumimoji="0" lang="en-US" altLang="zh-TW" sz="1800" b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 the mechanism of returning an object from a method.</a:t>
            </a:r>
            <a:endParaRPr kumimoji="0" lang="en-US" altLang="zh-TW" sz="18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新細明體" pitchFamily="18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035622" y="188640"/>
            <a:ext cx="2280794" cy="533400"/>
          </a:xfrm>
        </p:spPr>
        <p:txBody>
          <a:bodyPr/>
          <a:lstStyle/>
          <a:p>
            <a:r>
              <a:rPr lang="en-US" altLang="zh-HK" dirty="0" smtClean="0"/>
              <a:t>Example 2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98210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字方塊 48"/>
          <p:cNvSpPr txBox="1"/>
          <p:nvPr/>
        </p:nvSpPr>
        <p:spPr>
          <a:xfrm>
            <a:off x="323528" y="622261"/>
            <a:ext cx="5618932" cy="22621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1809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public class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FractionUser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 defTabSz="1809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static void main(String 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[ ]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args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) {</a:t>
            </a:r>
          </a:p>
          <a:p>
            <a:pPr defTabSz="180975">
              <a:spcBef>
                <a:spcPts val="600"/>
              </a:spcBef>
            </a:pP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	Fraction f1 = new Fraction(3, 4);</a:t>
            </a:r>
          </a:p>
          <a:p>
            <a:pPr defTabSz="180975">
              <a:spcBef>
                <a:spcPts val="600"/>
              </a:spcBef>
            </a:pP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	Fraction f2 = f1.multiply(10);</a:t>
            </a:r>
          </a:p>
          <a:p>
            <a:pPr defTabSz="180975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(f1 + " * 10 = " + f2);</a:t>
            </a:r>
          </a:p>
          <a:p>
            <a:pPr defTabSz="1809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180975">
              <a:spcBef>
                <a:spcPts val="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(C) VTC, Prepared by sm-lau@vtc.edu.hk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25" name="投影片編號版面配置區 4"/>
          <p:cNvSpPr txBox="1">
            <a:spLocks/>
          </p:cNvSpPr>
          <p:nvPr/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+mn-lt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F8AE71CC-1411-4F60-B2D9-00EA26C20D76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39" name="文字方塊 38"/>
          <p:cNvSpPr txBox="1"/>
          <p:nvPr/>
        </p:nvSpPr>
        <p:spPr>
          <a:xfrm>
            <a:off x="4427984" y="184482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f2</a:t>
            </a:r>
            <a:endParaRPr lang="zh-HK" altLang="en-US" sz="18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427984" y="11153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f1</a:t>
            </a:r>
            <a:endParaRPr lang="zh-HK" altLang="en-US" sz="18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上彎箭號 54"/>
          <p:cNvSpPr/>
          <p:nvPr/>
        </p:nvSpPr>
        <p:spPr bwMode="auto">
          <a:xfrm rot="10800000">
            <a:off x="3923927" y="1234715"/>
            <a:ext cx="504054" cy="2378845"/>
          </a:xfrm>
          <a:prstGeom prst="bentUpArrow">
            <a:avLst>
              <a:gd name="adj1" fmla="val 32400"/>
              <a:gd name="adj2" fmla="val 36960"/>
              <a:gd name="adj3" fmla="val 37333"/>
            </a:avLst>
          </a:prstGeom>
          <a:solidFill>
            <a:schemeClr val="bg2">
              <a:lumMod val="50000"/>
              <a:lumOff val="50000"/>
              <a:alpha val="6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816778" y="1118562"/>
            <a:ext cx="792088" cy="3353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24b36a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8" name="梯形 57"/>
          <p:cNvSpPr/>
          <p:nvPr/>
        </p:nvSpPr>
        <p:spPr bwMode="auto">
          <a:xfrm rot="6345015">
            <a:off x="4042185" y="3492311"/>
            <a:ext cx="2035543" cy="3066894"/>
          </a:xfrm>
          <a:prstGeom prst="trapezoid">
            <a:avLst>
              <a:gd name="adj" fmla="val 22708"/>
            </a:avLst>
          </a:prstGeom>
          <a:solidFill>
            <a:srgbClr val="99FF99"/>
          </a:solidFill>
          <a:ln>
            <a:headEnd type="none" w="med" len="med"/>
            <a:tailEnd type="none" w="med" len="med"/>
          </a:ln>
          <a:effectLst>
            <a:softEdge rad="1270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956109" y="4033748"/>
            <a:ext cx="3864363" cy="2462213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  <a:effectLst>
            <a:glow rad="101600">
              <a:srgbClr val="99FF99">
                <a:alpha val="4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63500"/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65113">
              <a:spcBef>
                <a:spcPts val="6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public Fraction multiply(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n) {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num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=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this.num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* n;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den =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this.den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gcd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=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findGcd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num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, den);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num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=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num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/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gcd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den = den /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gcd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;</a:t>
            </a:r>
          </a:p>
          <a:p>
            <a:pPr defTabSz="265113">
              <a:spcBef>
                <a:spcPts val="600"/>
              </a:spcBef>
            </a:pPr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Fraction f = new Fraction(</a:t>
            </a:r>
            <a:r>
              <a:rPr lang="en-US" altLang="zh-HK" sz="16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num</a:t>
            </a:r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, den);</a:t>
            </a:r>
          </a:p>
          <a:p>
            <a:pPr defTabSz="265113">
              <a:spcBef>
                <a:spcPts val="600"/>
              </a:spcBef>
            </a:pPr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return f;</a:t>
            </a:r>
          </a:p>
          <a:p>
            <a:pPr defTabSz="265113">
              <a:spcBef>
                <a:spcPts val="0"/>
              </a:spcBef>
            </a:pP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1600" dirty="0">
              <a:solidFill>
                <a:schemeClr val="bg2"/>
              </a:solidFill>
              <a:latin typeface="Arial Narrow" pitchFamily="34" charset="0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1796835" y="3717032"/>
            <a:ext cx="2655219" cy="2383757"/>
            <a:chOff x="1796835" y="3717032"/>
            <a:chExt cx="2655219" cy="2383757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6835" y="5253064"/>
              <a:ext cx="1276350" cy="847725"/>
            </a:xfrm>
            <a:prstGeom prst="rect">
              <a:avLst/>
            </a:prstGeom>
          </p:spPr>
        </p:pic>
        <p:sp>
          <p:nvSpPr>
            <p:cNvPr id="9" name="橢圓 8"/>
            <p:cNvSpPr/>
            <p:nvPr/>
          </p:nvSpPr>
          <p:spPr bwMode="auto">
            <a:xfrm>
              <a:off x="2723862" y="3717032"/>
              <a:ext cx="1728192" cy="1728192"/>
            </a:xfrm>
            <a:prstGeom prst="ellipse">
              <a:avLst/>
            </a:prstGeom>
            <a:solidFill>
              <a:srgbClr val="CCFFCC"/>
            </a:solidFill>
            <a:ln w="3175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手繪多邊形 16"/>
            <p:cNvSpPr/>
            <p:nvPr/>
          </p:nvSpPr>
          <p:spPr bwMode="auto">
            <a:xfrm>
              <a:off x="2844388" y="5076785"/>
              <a:ext cx="381266" cy="222250"/>
            </a:xfrm>
            <a:custGeom>
              <a:avLst/>
              <a:gdLst>
                <a:gd name="connsiteX0" fmla="*/ 0 w 381266"/>
                <a:gd name="connsiteY0" fmla="*/ 222250 h 222250"/>
                <a:gd name="connsiteX1" fmla="*/ 31750 w 381266"/>
                <a:gd name="connsiteY1" fmla="*/ 203200 h 222250"/>
                <a:gd name="connsiteX2" fmla="*/ 50800 w 381266"/>
                <a:gd name="connsiteY2" fmla="*/ 190500 h 222250"/>
                <a:gd name="connsiteX3" fmla="*/ 76200 w 381266"/>
                <a:gd name="connsiteY3" fmla="*/ 152400 h 222250"/>
                <a:gd name="connsiteX4" fmla="*/ 88900 w 381266"/>
                <a:gd name="connsiteY4" fmla="*/ 133350 h 222250"/>
                <a:gd name="connsiteX5" fmla="*/ 107950 w 381266"/>
                <a:gd name="connsiteY5" fmla="*/ 127000 h 222250"/>
                <a:gd name="connsiteX6" fmla="*/ 133350 w 381266"/>
                <a:gd name="connsiteY6" fmla="*/ 88900 h 222250"/>
                <a:gd name="connsiteX7" fmla="*/ 139700 w 381266"/>
                <a:gd name="connsiteY7" fmla="*/ 69850 h 222250"/>
                <a:gd name="connsiteX8" fmla="*/ 152400 w 381266"/>
                <a:gd name="connsiteY8" fmla="*/ 50800 h 222250"/>
                <a:gd name="connsiteX9" fmla="*/ 190500 w 381266"/>
                <a:gd name="connsiteY9" fmla="*/ 38100 h 222250"/>
                <a:gd name="connsiteX10" fmla="*/ 209550 w 381266"/>
                <a:gd name="connsiteY10" fmla="*/ 25400 h 222250"/>
                <a:gd name="connsiteX11" fmla="*/ 266700 w 381266"/>
                <a:gd name="connsiteY11" fmla="*/ 6350 h 222250"/>
                <a:gd name="connsiteX12" fmla="*/ 285750 w 381266"/>
                <a:gd name="connsiteY12" fmla="*/ 0 h 222250"/>
                <a:gd name="connsiteX13" fmla="*/ 368300 w 381266"/>
                <a:gd name="connsiteY13" fmla="*/ 6350 h 222250"/>
                <a:gd name="connsiteX14" fmla="*/ 374650 w 381266"/>
                <a:gd name="connsiteY14" fmla="*/ 50800 h 222250"/>
                <a:gd name="connsiteX15" fmla="*/ 336550 w 381266"/>
                <a:gd name="connsiteY15" fmla="*/ 63500 h 222250"/>
                <a:gd name="connsiteX16" fmla="*/ 330200 w 381266"/>
                <a:gd name="connsiteY16" fmla="*/ 698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266" h="222250">
                  <a:moveTo>
                    <a:pt x="0" y="222250"/>
                  </a:moveTo>
                  <a:cubicBezTo>
                    <a:pt x="10583" y="215900"/>
                    <a:pt x="21284" y="209741"/>
                    <a:pt x="31750" y="203200"/>
                  </a:cubicBezTo>
                  <a:cubicBezTo>
                    <a:pt x="38222" y="199155"/>
                    <a:pt x="45774" y="196243"/>
                    <a:pt x="50800" y="190500"/>
                  </a:cubicBezTo>
                  <a:cubicBezTo>
                    <a:pt x="60851" y="179013"/>
                    <a:pt x="67733" y="165100"/>
                    <a:pt x="76200" y="152400"/>
                  </a:cubicBezTo>
                  <a:cubicBezTo>
                    <a:pt x="80433" y="146050"/>
                    <a:pt x="81660" y="135763"/>
                    <a:pt x="88900" y="133350"/>
                  </a:cubicBezTo>
                  <a:lnTo>
                    <a:pt x="107950" y="127000"/>
                  </a:lnTo>
                  <a:cubicBezTo>
                    <a:pt x="116417" y="114300"/>
                    <a:pt x="128523" y="103380"/>
                    <a:pt x="133350" y="88900"/>
                  </a:cubicBezTo>
                  <a:cubicBezTo>
                    <a:pt x="135467" y="82550"/>
                    <a:pt x="136707" y="75837"/>
                    <a:pt x="139700" y="69850"/>
                  </a:cubicBezTo>
                  <a:cubicBezTo>
                    <a:pt x="143113" y="63024"/>
                    <a:pt x="145928" y="54845"/>
                    <a:pt x="152400" y="50800"/>
                  </a:cubicBezTo>
                  <a:cubicBezTo>
                    <a:pt x="163752" y="43705"/>
                    <a:pt x="179361" y="45526"/>
                    <a:pt x="190500" y="38100"/>
                  </a:cubicBezTo>
                  <a:cubicBezTo>
                    <a:pt x="196850" y="33867"/>
                    <a:pt x="202576" y="28500"/>
                    <a:pt x="209550" y="25400"/>
                  </a:cubicBezTo>
                  <a:lnTo>
                    <a:pt x="266700" y="6350"/>
                  </a:lnTo>
                  <a:lnTo>
                    <a:pt x="285750" y="0"/>
                  </a:lnTo>
                  <a:cubicBezTo>
                    <a:pt x="313267" y="2117"/>
                    <a:pt x="341634" y="-761"/>
                    <a:pt x="368300" y="6350"/>
                  </a:cubicBezTo>
                  <a:cubicBezTo>
                    <a:pt x="385036" y="10813"/>
                    <a:pt x="383772" y="42981"/>
                    <a:pt x="374650" y="50800"/>
                  </a:cubicBezTo>
                  <a:cubicBezTo>
                    <a:pt x="364486" y="59512"/>
                    <a:pt x="346016" y="54034"/>
                    <a:pt x="336550" y="63500"/>
                  </a:cubicBezTo>
                  <a:lnTo>
                    <a:pt x="330200" y="69850"/>
                  </a:lnTo>
                </a:path>
              </a:pathLst>
            </a:custGeom>
            <a:noFill/>
            <a:ln w="12700">
              <a:solidFill>
                <a:srgbClr val="990033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 rot="20201411">
              <a:off x="1976595" y="5543003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24b36a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3579805" y="4267835"/>
              <a:ext cx="429645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1400" dirty="0" smtClean="0">
                  <a:solidFill>
                    <a:schemeClr val="bg2"/>
                  </a:solidFill>
                  <a:latin typeface="Arial" charset="0"/>
                </a:rPr>
                <a:t>3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2939886" y="4242574"/>
              <a:ext cx="6415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1600" dirty="0" err="1" smtClean="0">
                  <a:solidFill>
                    <a:schemeClr val="bg2"/>
                  </a:solidFill>
                  <a:latin typeface="Arial Narrow" pitchFamily="34" charset="0"/>
                </a:rPr>
                <a:t>num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3579805" y="4627875"/>
              <a:ext cx="429645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4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2939886" y="4602614"/>
              <a:ext cx="6415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den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60" name="向右箭號 59"/>
          <p:cNvSpPr/>
          <p:nvPr/>
        </p:nvSpPr>
        <p:spPr bwMode="auto">
          <a:xfrm>
            <a:off x="5608866" y="1820421"/>
            <a:ext cx="1267390" cy="418138"/>
          </a:xfrm>
          <a:prstGeom prst="rightArrow">
            <a:avLst/>
          </a:prstGeom>
          <a:solidFill>
            <a:schemeClr val="bg2">
              <a:lumMod val="50000"/>
              <a:lumOff val="50000"/>
              <a:alpha val="6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816778" y="1848070"/>
            <a:ext cx="792088" cy="3353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400" dirty="0" smtClean="0">
                <a:solidFill>
                  <a:schemeClr val="bg2"/>
                </a:solidFill>
                <a:latin typeface="Arial" charset="0"/>
              </a:rPr>
              <a:t>12e36e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6088884" y="1477291"/>
            <a:ext cx="2655219" cy="2383757"/>
            <a:chOff x="6088884" y="1477291"/>
            <a:chExt cx="2655219" cy="2383757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884" y="3013323"/>
              <a:ext cx="1276350" cy="847725"/>
            </a:xfrm>
            <a:prstGeom prst="rect">
              <a:avLst/>
            </a:prstGeom>
          </p:spPr>
        </p:pic>
        <p:sp>
          <p:nvSpPr>
            <p:cNvPr id="28" name="橢圓 27"/>
            <p:cNvSpPr/>
            <p:nvPr/>
          </p:nvSpPr>
          <p:spPr bwMode="auto">
            <a:xfrm>
              <a:off x="7015911" y="1477291"/>
              <a:ext cx="1728192" cy="172819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手繪多邊形 32"/>
            <p:cNvSpPr/>
            <p:nvPr/>
          </p:nvSpPr>
          <p:spPr bwMode="auto">
            <a:xfrm>
              <a:off x="7136437" y="2837044"/>
              <a:ext cx="381266" cy="222250"/>
            </a:xfrm>
            <a:custGeom>
              <a:avLst/>
              <a:gdLst>
                <a:gd name="connsiteX0" fmla="*/ 0 w 381266"/>
                <a:gd name="connsiteY0" fmla="*/ 222250 h 222250"/>
                <a:gd name="connsiteX1" fmla="*/ 31750 w 381266"/>
                <a:gd name="connsiteY1" fmla="*/ 203200 h 222250"/>
                <a:gd name="connsiteX2" fmla="*/ 50800 w 381266"/>
                <a:gd name="connsiteY2" fmla="*/ 190500 h 222250"/>
                <a:gd name="connsiteX3" fmla="*/ 76200 w 381266"/>
                <a:gd name="connsiteY3" fmla="*/ 152400 h 222250"/>
                <a:gd name="connsiteX4" fmla="*/ 88900 w 381266"/>
                <a:gd name="connsiteY4" fmla="*/ 133350 h 222250"/>
                <a:gd name="connsiteX5" fmla="*/ 107950 w 381266"/>
                <a:gd name="connsiteY5" fmla="*/ 127000 h 222250"/>
                <a:gd name="connsiteX6" fmla="*/ 133350 w 381266"/>
                <a:gd name="connsiteY6" fmla="*/ 88900 h 222250"/>
                <a:gd name="connsiteX7" fmla="*/ 139700 w 381266"/>
                <a:gd name="connsiteY7" fmla="*/ 69850 h 222250"/>
                <a:gd name="connsiteX8" fmla="*/ 152400 w 381266"/>
                <a:gd name="connsiteY8" fmla="*/ 50800 h 222250"/>
                <a:gd name="connsiteX9" fmla="*/ 190500 w 381266"/>
                <a:gd name="connsiteY9" fmla="*/ 38100 h 222250"/>
                <a:gd name="connsiteX10" fmla="*/ 209550 w 381266"/>
                <a:gd name="connsiteY10" fmla="*/ 25400 h 222250"/>
                <a:gd name="connsiteX11" fmla="*/ 266700 w 381266"/>
                <a:gd name="connsiteY11" fmla="*/ 6350 h 222250"/>
                <a:gd name="connsiteX12" fmla="*/ 285750 w 381266"/>
                <a:gd name="connsiteY12" fmla="*/ 0 h 222250"/>
                <a:gd name="connsiteX13" fmla="*/ 368300 w 381266"/>
                <a:gd name="connsiteY13" fmla="*/ 6350 h 222250"/>
                <a:gd name="connsiteX14" fmla="*/ 374650 w 381266"/>
                <a:gd name="connsiteY14" fmla="*/ 50800 h 222250"/>
                <a:gd name="connsiteX15" fmla="*/ 336550 w 381266"/>
                <a:gd name="connsiteY15" fmla="*/ 63500 h 222250"/>
                <a:gd name="connsiteX16" fmla="*/ 330200 w 381266"/>
                <a:gd name="connsiteY16" fmla="*/ 698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266" h="222250">
                  <a:moveTo>
                    <a:pt x="0" y="222250"/>
                  </a:moveTo>
                  <a:cubicBezTo>
                    <a:pt x="10583" y="215900"/>
                    <a:pt x="21284" y="209741"/>
                    <a:pt x="31750" y="203200"/>
                  </a:cubicBezTo>
                  <a:cubicBezTo>
                    <a:pt x="38222" y="199155"/>
                    <a:pt x="45774" y="196243"/>
                    <a:pt x="50800" y="190500"/>
                  </a:cubicBezTo>
                  <a:cubicBezTo>
                    <a:pt x="60851" y="179013"/>
                    <a:pt x="67733" y="165100"/>
                    <a:pt x="76200" y="152400"/>
                  </a:cubicBezTo>
                  <a:cubicBezTo>
                    <a:pt x="80433" y="146050"/>
                    <a:pt x="81660" y="135763"/>
                    <a:pt x="88900" y="133350"/>
                  </a:cubicBezTo>
                  <a:lnTo>
                    <a:pt x="107950" y="127000"/>
                  </a:lnTo>
                  <a:cubicBezTo>
                    <a:pt x="116417" y="114300"/>
                    <a:pt x="128523" y="103380"/>
                    <a:pt x="133350" y="88900"/>
                  </a:cubicBezTo>
                  <a:cubicBezTo>
                    <a:pt x="135467" y="82550"/>
                    <a:pt x="136707" y="75837"/>
                    <a:pt x="139700" y="69850"/>
                  </a:cubicBezTo>
                  <a:cubicBezTo>
                    <a:pt x="143113" y="63024"/>
                    <a:pt x="145928" y="54845"/>
                    <a:pt x="152400" y="50800"/>
                  </a:cubicBezTo>
                  <a:cubicBezTo>
                    <a:pt x="163752" y="43705"/>
                    <a:pt x="179361" y="45526"/>
                    <a:pt x="190500" y="38100"/>
                  </a:cubicBezTo>
                  <a:cubicBezTo>
                    <a:pt x="196850" y="33867"/>
                    <a:pt x="202576" y="28500"/>
                    <a:pt x="209550" y="25400"/>
                  </a:cubicBezTo>
                  <a:lnTo>
                    <a:pt x="266700" y="6350"/>
                  </a:lnTo>
                  <a:lnTo>
                    <a:pt x="285750" y="0"/>
                  </a:lnTo>
                  <a:cubicBezTo>
                    <a:pt x="313267" y="2117"/>
                    <a:pt x="341634" y="-761"/>
                    <a:pt x="368300" y="6350"/>
                  </a:cubicBezTo>
                  <a:cubicBezTo>
                    <a:pt x="385036" y="10813"/>
                    <a:pt x="383772" y="42981"/>
                    <a:pt x="374650" y="50800"/>
                  </a:cubicBezTo>
                  <a:cubicBezTo>
                    <a:pt x="364486" y="59512"/>
                    <a:pt x="346016" y="54034"/>
                    <a:pt x="336550" y="63500"/>
                  </a:cubicBezTo>
                  <a:lnTo>
                    <a:pt x="330200" y="69850"/>
                  </a:lnTo>
                </a:path>
              </a:pathLst>
            </a:custGeom>
            <a:noFill/>
            <a:ln w="12700">
              <a:solidFill>
                <a:srgbClr val="990033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 rot="20201411">
              <a:off x="6268645" y="3303262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12e36e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7948223" y="2014101"/>
              <a:ext cx="429645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15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308304" y="1988840"/>
              <a:ext cx="6415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1600" dirty="0" err="1" smtClean="0">
                  <a:solidFill>
                    <a:schemeClr val="bg2"/>
                  </a:solidFill>
                  <a:latin typeface="Arial Narrow" pitchFamily="34" charset="0"/>
                </a:rPr>
                <a:t>num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7948223" y="2374141"/>
              <a:ext cx="429645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1400" dirty="0">
                  <a:solidFill>
                    <a:schemeClr val="bg2"/>
                  </a:solidFill>
                  <a:latin typeface="Arial" charset="0"/>
                </a:rPr>
                <a:t>2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7308304" y="2348880"/>
              <a:ext cx="6415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den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524328" y="3356992"/>
            <a:ext cx="1040047" cy="1437224"/>
            <a:chOff x="7524328" y="3356992"/>
            <a:chExt cx="1040047" cy="1437224"/>
          </a:xfrm>
        </p:grpSpPr>
        <p:sp>
          <p:nvSpPr>
            <p:cNvPr id="61" name="文字方塊 60"/>
            <p:cNvSpPr txBox="1"/>
            <p:nvPr/>
          </p:nvSpPr>
          <p:spPr>
            <a:xfrm>
              <a:off x="7524328" y="4424884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f</a:t>
              </a:r>
              <a:endParaRPr lang="zh-HK" altLang="en-US" sz="1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7772287" y="4428130"/>
              <a:ext cx="792088" cy="3353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1400" dirty="0" smtClean="0">
                  <a:solidFill>
                    <a:schemeClr val="bg2"/>
                  </a:solidFill>
                  <a:latin typeface="Arial" charset="0"/>
                </a:rPr>
                <a:t>12e36e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直線單箭頭接點 9"/>
            <p:cNvCxnSpPr>
              <a:stCxn id="62" idx="0"/>
            </p:cNvCxnSpPr>
            <p:nvPr/>
          </p:nvCxnSpPr>
          <p:spPr bwMode="auto">
            <a:xfrm flipV="1">
              <a:off x="8168331" y="3356992"/>
              <a:ext cx="0" cy="1071138"/>
            </a:xfrm>
            <a:prstGeom prst="straightConnector1">
              <a:avLst/>
            </a:prstGeom>
            <a:ln w="50800"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矩形 62"/>
          <p:cNvSpPr/>
          <p:nvPr/>
        </p:nvSpPr>
        <p:spPr bwMode="auto">
          <a:xfrm>
            <a:off x="666887" y="1279888"/>
            <a:ext cx="3146257" cy="324000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5212821" y="5897104"/>
            <a:ext cx="3146257" cy="324000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666886" y="1603888"/>
            <a:ext cx="3146257" cy="324000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5212822" y="5580000"/>
            <a:ext cx="3146257" cy="324000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70" name="弧形向右箭號 69"/>
          <p:cNvSpPr/>
          <p:nvPr/>
        </p:nvSpPr>
        <p:spPr bwMode="auto">
          <a:xfrm rot="20853034" flipV="1">
            <a:off x="4796732" y="1871618"/>
            <a:ext cx="551189" cy="4313202"/>
          </a:xfrm>
          <a:prstGeom prst="curvedRightArrow">
            <a:avLst>
              <a:gd name="adj1" fmla="val 59065"/>
              <a:gd name="adj2" fmla="val 139140"/>
              <a:gd name="adj3" fmla="val 41120"/>
            </a:avLst>
          </a:prstGeom>
          <a:gradFill>
            <a:gsLst>
              <a:gs pos="0">
                <a:srgbClr val="66FFFF"/>
              </a:gs>
              <a:gs pos="80000">
                <a:srgbClr val="33CCFF"/>
              </a:gs>
              <a:gs pos="100000">
                <a:srgbClr val="0070C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734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9" grpId="0"/>
      <p:bldP spid="55" grpId="0" animBg="1"/>
      <p:bldP spid="21" grpId="0" animBg="1"/>
      <p:bldP spid="58" grpId="0" animBg="1"/>
      <p:bldP spid="58" grpId="1" animBg="1"/>
      <p:bldP spid="57" grpId="0" animBg="1"/>
      <p:bldP spid="57" grpId="1" animBg="1"/>
      <p:bldP spid="60" grpId="0" animBg="1"/>
      <p:bldP spid="40" grpId="0" animBg="1"/>
      <p:bldP spid="63" grpId="0" animBg="1"/>
      <p:bldP spid="63" grpId="1" animBg="1"/>
      <p:bldP spid="65" grpId="0" animBg="1"/>
      <p:bldP spid="65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k23835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3933056"/>
            <a:ext cx="1282700" cy="21590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6660232" y="3284984"/>
            <a:ext cx="1584176" cy="2808312"/>
            <a:chOff x="4143" y="685804"/>
            <a:chExt cx="1241681" cy="914406"/>
          </a:xfrm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圓角矩形 8"/>
            <p:cNvSpPr/>
            <p:nvPr/>
          </p:nvSpPr>
          <p:spPr>
            <a:xfrm>
              <a:off x="4143" y="685804"/>
              <a:ext cx="1241681" cy="914406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圓角矩形 4"/>
            <p:cNvSpPr/>
            <p:nvPr/>
          </p:nvSpPr>
          <p:spPr>
            <a:xfrm>
              <a:off x="48781" y="730442"/>
              <a:ext cx="1152405" cy="82513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800" b="1" dirty="0" smtClean="0">
                  <a:solidFill>
                    <a:schemeClr val="bg2"/>
                  </a:solidFill>
                </a:rPr>
                <a:t>END.</a:t>
              </a:r>
              <a:endParaRPr lang="zh-TW" altLang="en-US" sz="1800" b="1" kern="1200" dirty="0">
                <a:solidFill>
                  <a:schemeClr val="bg2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Object Reference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539552" y="1556792"/>
            <a:ext cx="4680520" cy="3293209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public class Rectangle {    </a:t>
            </a:r>
          </a:p>
          <a:p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    private double length;     </a:t>
            </a:r>
          </a:p>
          <a:p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    private double width;</a:t>
            </a:r>
          </a:p>
          <a:p>
            <a:pPr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    public Rectangle(double l, double w) 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 {</a:t>
            </a:r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  <a:p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         length = l;        </a:t>
            </a:r>
          </a:p>
          <a:p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         width = w;    </a:t>
            </a:r>
          </a:p>
          <a:p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    }</a:t>
            </a:r>
          </a:p>
          <a:p>
            <a:pPr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    public double 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area()  {        </a:t>
            </a:r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  <a:p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         return length * width;    </a:t>
            </a:r>
          </a:p>
          <a:p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    } </a:t>
            </a:r>
          </a:p>
          <a:p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879812" y="3003341"/>
            <a:ext cx="4680520" cy="32932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class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RectangleUser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{    </a:t>
            </a:r>
          </a:p>
          <a:p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    public static void main(String 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[ ]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argv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) {        </a:t>
            </a:r>
          </a:p>
          <a:p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    Rectangle r1 = new Rectangle(30.1, 10.2);        </a:t>
            </a:r>
          </a:p>
          <a:p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         Rectangle r2 = new Rectangle(25.4, 20.5);        </a:t>
            </a:r>
          </a:p>
          <a:p>
            <a:pPr>
              <a:spcBef>
                <a:spcPts val="60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          </a:t>
            </a:r>
            <a:r>
              <a:rPr lang="en-US" altLang="zh-HK" sz="18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System.out.println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("r1=" + r1);</a:t>
            </a:r>
          </a:p>
          <a:p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          </a:t>
            </a:r>
            <a:r>
              <a:rPr lang="en-US" altLang="zh-HK" sz="1800" dirty="0" err="1" smtClean="0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("r2=" + r2);</a:t>
            </a:r>
          </a:p>
          <a:p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          </a:t>
            </a:r>
            <a:r>
              <a:rPr lang="en-US" altLang="zh-HK" sz="1800" dirty="0" err="1" smtClean="0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         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("r1 area " + r1.area()); </a:t>
            </a:r>
          </a:p>
          <a:p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        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("r2 area " + r2.area());  </a:t>
            </a:r>
          </a:p>
          <a:p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    }</a:t>
            </a:r>
          </a:p>
          <a:p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355976" y="1700808"/>
            <a:ext cx="4392488" cy="1200329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We know that </a:t>
            </a:r>
            <a:r>
              <a:rPr kumimoji="0" lang="en-US" altLang="zh-TW" sz="18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r1</a:t>
            </a:r>
            <a:r>
              <a:rPr kumimoji="0" lang="en-US" altLang="zh-TW" sz="18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 references</a:t>
            </a:r>
            <a:r>
              <a:rPr kumimoji="0" lang="en-US" altLang="zh-TW" sz="1800" b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 an object instance of class </a:t>
            </a:r>
            <a:r>
              <a:rPr lang="en-US" altLang="zh-TW" sz="1800" kern="0" dirty="0">
                <a:solidFill>
                  <a:sysClr val="windowText" lastClr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Rectangle</a:t>
            </a:r>
            <a:r>
              <a:rPr kumimoji="0" lang="en-US" altLang="zh-TW" sz="1800" b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1800" kern="0" baseline="0" dirty="0" smtClean="0">
                <a:solidFill>
                  <a:sysClr val="windowText" lastClr="000000"/>
                </a:solidFill>
                <a:ea typeface="新細明體" pitchFamily="18" charset="-120"/>
              </a:rPr>
              <a:t>But</a:t>
            </a:r>
            <a:r>
              <a:rPr lang="en-US" altLang="zh-TW" sz="1800" kern="0" dirty="0" smtClean="0">
                <a:solidFill>
                  <a:sysClr val="windowText" lastClr="000000"/>
                </a:solidFill>
                <a:ea typeface="新細明體" pitchFamily="18" charset="-120"/>
              </a:rPr>
              <a:t> what actually is a reference?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18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But</a:t>
            </a:r>
            <a:r>
              <a:rPr kumimoji="0" lang="en-US" altLang="zh-TW" sz="1800" b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 what actually does </a:t>
            </a:r>
            <a:r>
              <a:rPr lang="en-US" altLang="zh-TW" sz="1800" kern="0" dirty="0">
                <a:solidFill>
                  <a:sysClr val="windowText" lastClr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r1</a:t>
            </a:r>
            <a:r>
              <a:rPr kumimoji="0" lang="en-US" altLang="zh-TW" sz="1800" b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18" charset="-120"/>
              </a:rPr>
              <a:t> store</a:t>
            </a:r>
            <a:r>
              <a:rPr lang="en-US" altLang="zh-TW" sz="1800" kern="0" dirty="0" smtClean="0">
                <a:solidFill>
                  <a:sysClr val="windowText" lastClr="000000"/>
                </a:solidFill>
                <a:ea typeface="新細明體" pitchFamily="18" charset="-120"/>
              </a:rPr>
              <a:t>?</a:t>
            </a:r>
            <a:endParaRPr kumimoji="0" lang="en-US" altLang="zh-TW" sz="18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02654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</a:t>
            </a:fld>
            <a:endParaRPr lang="en-US" altLang="zh-TW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9058"/>
            <a:ext cx="3597113" cy="2589379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47" y="2228728"/>
            <a:ext cx="1276350" cy="847725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 bwMode="auto">
          <a:xfrm>
            <a:off x="6712074" y="692696"/>
            <a:ext cx="1728192" cy="1728192"/>
          </a:xfrm>
          <a:prstGeom prst="ellipse">
            <a:avLst/>
          </a:prstGeom>
          <a:solidFill>
            <a:srgbClr val="CCFFCC"/>
          </a:solidFill>
          <a:ln w="3175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6928098" y="1218238"/>
            <a:ext cx="1191957" cy="698594"/>
            <a:chOff x="5612292" y="4005064"/>
            <a:chExt cx="1191957" cy="698594"/>
          </a:xfrm>
        </p:grpSpPr>
        <p:sp>
          <p:nvSpPr>
            <p:cNvPr id="8" name="矩形 7"/>
            <p:cNvSpPr/>
            <p:nvPr/>
          </p:nvSpPr>
          <p:spPr bwMode="auto">
            <a:xfrm>
              <a:off x="6252211" y="4030325"/>
              <a:ext cx="552038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30.1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612292" y="4005064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length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252211" y="4390365"/>
              <a:ext cx="552038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10.2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612292" y="4365104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width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29" name="手繪多邊形 28"/>
          <p:cNvSpPr/>
          <p:nvPr/>
        </p:nvSpPr>
        <p:spPr bwMode="auto">
          <a:xfrm>
            <a:off x="6832600" y="2052449"/>
            <a:ext cx="381266" cy="222250"/>
          </a:xfrm>
          <a:custGeom>
            <a:avLst/>
            <a:gdLst>
              <a:gd name="connsiteX0" fmla="*/ 0 w 381266"/>
              <a:gd name="connsiteY0" fmla="*/ 222250 h 222250"/>
              <a:gd name="connsiteX1" fmla="*/ 31750 w 381266"/>
              <a:gd name="connsiteY1" fmla="*/ 203200 h 222250"/>
              <a:gd name="connsiteX2" fmla="*/ 50800 w 381266"/>
              <a:gd name="connsiteY2" fmla="*/ 190500 h 222250"/>
              <a:gd name="connsiteX3" fmla="*/ 76200 w 381266"/>
              <a:gd name="connsiteY3" fmla="*/ 152400 h 222250"/>
              <a:gd name="connsiteX4" fmla="*/ 88900 w 381266"/>
              <a:gd name="connsiteY4" fmla="*/ 133350 h 222250"/>
              <a:gd name="connsiteX5" fmla="*/ 107950 w 381266"/>
              <a:gd name="connsiteY5" fmla="*/ 127000 h 222250"/>
              <a:gd name="connsiteX6" fmla="*/ 133350 w 381266"/>
              <a:gd name="connsiteY6" fmla="*/ 88900 h 222250"/>
              <a:gd name="connsiteX7" fmla="*/ 139700 w 381266"/>
              <a:gd name="connsiteY7" fmla="*/ 69850 h 222250"/>
              <a:gd name="connsiteX8" fmla="*/ 152400 w 381266"/>
              <a:gd name="connsiteY8" fmla="*/ 50800 h 222250"/>
              <a:gd name="connsiteX9" fmla="*/ 190500 w 381266"/>
              <a:gd name="connsiteY9" fmla="*/ 38100 h 222250"/>
              <a:gd name="connsiteX10" fmla="*/ 209550 w 381266"/>
              <a:gd name="connsiteY10" fmla="*/ 25400 h 222250"/>
              <a:gd name="connsiteX11" fmla="*/ 266700 w 381266"/>
              <a:gd name="connsiteY11" fmla="*/ 6350 h 222250"/>
              <a:gd name="connsiteX12" fmla="*/ 285750 w 381266"/>
              <a:gd name="connsiteY12" fmla="*/ 0 h 222250"/>
              <a:gd name="connsiteX13" fmla="*/ 368300 w 381266"/>
              <a:gd name="connsiteY13" fmla="*/ 6350 h 222250"/>
              <a:gd name="connsiteX14" fmla="*/ 374650 w 381266"/>
              <a:gd name="connsiteY14" fmla="*/ 50800 h 222250"/>
              <a:gd name="connsiteX15" fmla="*/ 336550 w 381266"/>
              <a:gd name="connsiteY15" fmla="*/ 63500 h 222250"/>
              <a:gd name="connsiteX16" fmla="*/ 330200 w 381266"/>
              <a:gd name="connsiteY16" fmla="*/ 698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1266" h="222250">
                <a:moveTo>
                  <a:pt x="0" y="222250"/>
                </a:moveTo>
                <a:cubicBezTo>
                  <a:pt x="10583" y="215900"/>
                  <a:pt x="21284" y="209741"/>
                  <a:pt x="31750" y="203200"/>
                </a:cubicBezTo>
                <a:cubicBezTo>
                  <a:pt x="38222" y="199155"/>
                  <a:pt x="45774" y="196243"/>
                  <a:pt x="50800" y="190500"/>
                </a:cubicBezTo>
                <a:cubicBezTo>
                  <a:pt x="60851" y="179013"/>
                  <a:pt x="67733" y="165100"/>
                  <a:pt x="76200" y="152400"/>
                </a:cubicBezTo>
                <a:cubicBezTo>
                  <a:pt x="80433" y="146050"/>
                  <a:pt x="81660" y="135763"/>
                  <a:pt x="88900" y="133350"/>
                </a:cubicBezTo>
                <a:lnTo>
                  <a:pt x="107950" y="127000"/>
                </a:lnTo>
                <a:cubicBezTo>
                  <a:pt x="116417" y="114300"/>
                  <a:pt x="128523" y="103380"/>
                  <a:pt x="133350" y="88900"/>
                </a:cubicBezTo>
                <a:cubicBezTo>
                  <a:pt x="135467" y="82550"/>
                  <a:pt x="136707" y="75837"/>
                  <a:pt x="139700" y="69850"/>
                </a:cubicBezTo>
                <a:cubicBezTo>
                  <a:pt x="143113" y="63024"/>
                  <a:pt x="145928" y="54845"/>
                  <a:pt x="152400" y="50800"/>
                </a:cubicBezTo>
                <a:cubicBezTo>
                  <a:pt x="163752" y="43705"/>
                  <a:pt x="179361" y="45526"/>
                  <a:pt x="190500" y="38100"/>
                </a:cubicBezTo>
                <a:cubicBezTo>
                  <a:pt x="196850" y="33867"/>
                  <a:pt x="202576" y="28500"/>
                  <a:pt x="209550" y="25400"/>
                </a:cubicBezTo>
                <a:lnTo>
                  <a:pt x="266700" y="6350"/>
                </a:lnTo>
                <a:lnTo>
                  <a:pt x="285750" y="0"/>
                </a:lnTo>
                <a:cubicBezTo>
                  <a:pt x="313267" y="2117"/>
                  <a:pt x="341634" y="-761"/>
                  <a:pt x="368300" y="6350"/>
                </a:cubicBezTo>
                <a:cubicBezTo>
                  <a:pt x="385036" y="10813"/>
                  <a:pt x="383772" y="42981"/>
                  <a:pt x="374650" y="50800"/>
                </a:cubicBezTo>
                <a:cubicBezTo>
                  <a:pt x="364486" y="59512"/>
                  <a:pt x="346016" y="54034"/>
                  <a:pt x="336550" y="63500"/>
                </a:cubicBezTo>
                <a:lnTo>
                  <a:pt x="330200" y="69850"/>
                </a:lnTo>
              </a:path>
            </a:pathLst>
          </a:custGeom>
          <a:noFill/>
          <a:ln w="12700">
            <a:solidFill>
              <a:srgbClr val="990033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0" name="文字方塊 29"/>
          <p:cNvSpPr txBox="1"/>
          <p:nvPr/>
        </p:nvSpPr>
        <p:spPr>
          <a:xfrm rot="20201411">
            <a:off x="5968814" y="2518667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19e15c</a:t>
            </a:r>
            <a:endParaRPr lang="zh-HK" altLang="en-US" sz="16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83968" y="78392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r1</a:t>
            </a:r>
            <a:endParaRPr lang="zh-HK" altLang="en-US" sz="18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4" name="上彎箭號 33"/>
          <p:cNvSpPr/>
          <p:nvPr/>
        </p:nvSpPr>
        <p:spPr bwMode="auto">
          <a:xfrm rot="5400000">
            <a:off x="5640577" y="855107"/>
            <a:ext cx="615959" cy="1168938"/>
          </a:xfrm>
          <a:prstGeom prst="bentUpArrow">
            <a:avLst/>
          </a:prstGeom>
          <a:solidFill>
            <a:schemeClr val="bg2">
              <a:lumMod val="50000"/>
              <a:lumOff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643416" y="787172"/>
            <a:ext cx="1008704" cy="3353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19e15c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444028" y="2996952"/>
            <a:ext cx="3756156" cy="369332"/>
          </a:xfrm>
          <a:prstGeom prst="rect">
            <a:avLst/>
          </a:prstGeom>
          <a:solidFill>
            <a:srgbClr val="66FF66"/>
          </a:solidFill>
          <a:effectLst>
            <a:glow rad="254000">
              <a:srgbClr val="66FF66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Rectangle r1 = new Rectangle(30.1, 10.2);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4283968" y="3789040"/>
            <a:ext cx="4156298" cy="2709978"/>
            <a:chOff x="4283968" y="3789040"/>
            <a:chExt cx="4156298" cy="2709978"/>
          </a:xfrm>
        </p:grpSpPr>
        <p:pic>
          <p:nvPicPr>
            <p:cNvPr id="56" name="圖片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047" y="5325072"/>
              <a:ext cx="1276350" cy="847725"/>
            </a:xfrm>
            <a:prstGeom prst="rect">
              <a:avLst/>
            </a:prstGeom>
          </p:spPr>
        </p:pic>
        <p:sp>
          <p:nvSpPr>
            <p:cNvPr id="57" name="橢圓 56"/>
            <p:cNvSpPr/>
            <p:nvPr/>
          </p:nvSpPr>
          <p:spPr bwMode="auto">
            <a:xfrm>
              <a:off x="6712074" y="3789040"/>
              <a:ext cx="1728192" cy="1728192"/>
            </a:xfrm>
            <a:prstGeom prst="ellipse">
              <a:avLst/>
            </a:prstGeom>
            <a:solidFill>
              <a:srgbClr val="FFFFCC"/>
            </a:solidFill>
            <a:ln w="317500">
              <a:solidFill>
                <a:srgbClr val="F6E50A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7568017" y="4339843"/>
              <a:ext cx="552038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25.4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6928098" y="4314582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length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7568017" y="4699883"/>
              <a:ext cx="552038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20.5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928098" y="4674622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width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59" name="手繪多邊形 58"/>
            <p:cNvSpPr/>
            <p:nvPr/>
          </p:nvSpPr>
          <p:spPr bwMode="auto">
            <a:xfrm>
              <a:off x="6832600" y="5148793"/>
              <a:ext cx="381266" cy="222250"/>
            </a:xfrm>
            <a:custGeom>
              <a:avLst/>
              <a:gdLst>
                <a:gd name="connsiteX0" fmla="*/ 0 w 381266"/>
                <a:gd name="connsiteY0" fmla="*/ 222250 h 222250"/>
                <a:gd name="connsiteX1" fmla="*/ 31750 w 381266"/>
                <a:gd name="connsiteY1" fmla="*/ 203200 h 222250"/>
                <a:gd name="connsiteX2" fmla="*/ 50800 w 381266"/>
                <a:gd name="connsiteY2" fmla="*/ 190500 h 222250"/>
                <a:gd name="connsiteX3" fmla="*/ 76200 w 381266"/>
                <a:gd name="connsiteY3" fmla="*/ 152400 h 222250"/>
                <a:gd name="connsiteX4" fmla="*/ 88900 w 381266"/>
                <a:gd name="connsiteY4" fmla="*/ 133350 h 222250"/>
                <a:gd name="connsiteX5" fmla="*/ 107950 w 381266"/>
                <a:gd name="connsiteY5" fmla="*/ 127000 h 222250"/>
                <a:gd name="connsiteX6" fmla="*/ 133350 w 381266"/>
                <a:gd name="connsiteY6" fmla="*/ 88900 h 222250"/>
                <a:gd name="connsiteX7" fmla="*/ 139700 w 381266"/>
                <a:gd name="connsiteY7" fmla="*/ 69850 h 222250"/>
                <a:gd name="connsiteX8" fmla="*/ 152400 w 381266"/>
                <a:gd name="connsiteY8" fmla="*/ 50800 h 222250"/>
                <a:gd name="connsiteX9" fmla="*/ 190500 w 381266"/>
                <a:gd name="connsiteY9" fmla="*/ 38100 h 222250"/>
                <a:gd name="connsiteX10" fmla="*/ 209550 w 381266"/>
                <a:gd name="connsiteY10" fmla="*/ 25400 h 222250"/>
                <a:gd name="connsiteX11" fmla="*/ 266700 w 381266"/>
                <a:gd name="connsiteY11" fmla="*/ 6350 h 222250"/>
                <a:gd name="connsiteX12" fmla="*/ 285750 w 381266"/>
                <a:gd name="connsiteY12" fmla="*/ 0 h 222250"/>
                <a:gd name="connsiteX13" fmla="*/ 368300 w 381266"/>
                <a:gd name="connsiteY13" fmla="*/ 6350 h 222250"/>
                <a:gd name="connsiteX14" fmla="*/ 374650 w 381266"/>
                <a:gd name="connsiteY14" fmla="*/ 50800 h 222250"/>
                <a:gd name="connsiteX15" fmla="*/ 336550 w 381266"/>
                <a:gd name="connsiteY15" fmla="*/ 63500 h 222250"/>
                <a:gd name="connsiteX16" fmla="*/ 330200 w 381266"/>
                <a:gd name="connsiteY16" fmla="*/ 698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266" h="222250">
                  <a:moveTo>
                    <a:pt x="0" y="222250"/>
                  </a:moveTo>
                  <a:cubicBezTo>
                    <a:pt x="10583" y="215900"/>
                    <a:pt x="21284" y="209741"/>
                    <a:pt x="31750" y="203200"/>
                  </a:cubicBezTo>
                  <a:cubicBezTo>
                    <a:pt x="38222" y="199155"/>
                    <a:pt x="45774" y="196243"/>
                    <a:pt x="50800" y="190500"/>
                  </a:cubicBezTo>
                  <a:cubicBezTo>
                    <a:pt x="60851" y="179013"/>
                    <a:pt x="67733" y="165100"/>
                    <a:pt x="76200" y="152400"/>
                  </a:cubicBezTo>
                  <a:cubicBezTo>
                    <a:pt x="80433" y="146050"/>
                    <a:pt x="81660" y="135763"/>
                    <a:pt x="88900" y="133350"/>
                  </a:cubicBezTo>
                  <a:lnTo>
                    <a:pt x="107950" y="127000"/>
                  </a:lnTo>
                  <a:cubicBezTo>
                    <a:pt x="116417" y="114300"/>
                    <a:pt x="128523" y="103380"/>
                    <a:pt x="133350" y="88900"/>
                  </a:cubicBezTo>
                  <a:cubicBezTo>
                    <a:pt x="135467" y="82550"/>
                    <a:pt x="136707" y="75837"/>
                    <a:pt x="139700" y="69850"/>
                  </a:cubicBezTo>
                  <a:cubicBezTo>
                    <a:pt x="143113" y="63024"/>
                    <a:pt x="145928" y="54845"/>
                    <a:pt x="152400" y="50800"/>
                  </a:cubicBezTo>
                  <a:cubicBezTo>
                    <a:pt x="163752" y="43705"/>
                    <a:pt x="179361" y="45526"/>
                    <a:pt x="190500" y="38100"/>
                  </a:cubicBezTo>
                  <a:cubicBezTo>
                    <a:pt x="196850" y="33867"/>
                    <a:pt x="202576" y="28500"/>
                    <a:pt x="209550" y="25400"/>
                  </a:cubicBezTo>
                  <a:lnTo>
                    <a:pt x="266700" y="6350"/>
                  </a:lnTo>
                  <a:lnTo>
                    <a:pt x="285750" y="0"/>
                  </a:lnTo>
                  <a:cubicBezTo>
                    <a:pt x="313267" y="2117"/>
                    <a:pt x="341634" y="-761"/>
                    <a:pt x="368300" y="6350"/>
                  </a:cubicBezTo>
                  <a:cubicBezTo>
                    <a:pt x="385036" y="10813"/>
                    <a:pt x="383772" y="42981"/>
                    <a:pt x="374650" y="50800"/>
                  </a:cubicBezTo>
                  <a:cubicBezTo>
                    <a:pt x="364486" y="59512"/>
                    <a:pt x="346016" y="54034"/>
                    <a:pt x="336550" y="63500"/>
                  </a:cubicBezTo>
                  <a:lnTo>
                    <a:pt x="330200" y="69850"/>
                  </a:lnTo>
                </a:path>
              </a:pathLst>
            </a:custGeom>
            <a:noFill/>
            <a:ln w="12700">
              <a:solidFill>
                <a:srgbClr val="990033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0" name="文字方塊 59"/>
            <p:cNvSpPr txBox="1"/>
            <p:nvPr/>
          </p:nvSpPr>
          <p:spPr>
            <a:xfrm rot="20201411">
              <a:off x="5970963" y="5615011"/>
              <a:ext cx="730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11a75a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4283968" y="388027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r2</a:t>
              </a:r>
              <a:endParaRPr lang="zh-HK" altLang="en-US" sz="1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54" name="上彎箭號 53"/>
            <p:cNvSpPr/>
            <p:nvPr/>
          </p:nvSpPr>
          <p:spPr bwMode="auto">
            <a:xfrm rot="5400000">
              <a:off x="5640577" y="3951451"/>
              <a:ext cx="615959" cy="1168938"/>
            </a:xfrm>
            <a:prstGeom prst="bentUpArrow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4643416" y="3883516"/>
              <a:ext cx="1008704" cy="3353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11a75a</a:t>
              </a: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4444028" y="6129686"/>
              <a:ext cx="3756156" cy="369332"/>
            </a:xfrm>
            <a:prstGeom prst="rect">
              <a:avLst/>
            </a:prstGeom>
            <a:solidFill>
              <a:srgbClr val="FFFF00"/>
            </a:solidFill>
            <a:effectLst>
              <a:glow rad="254000">
                <a:srgbClr val="FFFF00">
                  <a:alpha val="40000"/>
                </a:srgb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HK" sz="1800" dirty="0" smtClean="0">
                  <a:solidFill>
                    <a:schemeClr val="bg2"/>
                  </a:solidFill>
                  <a:latin typeface="Arial Narrow" pitchFamily="34" charset="0"/>
                </a:rPr>
                <a:t>Rectangle r2 = new Rectangle(25.4, 20.5);</a:t>
              </a:r>
            </a:p>
          </p:txBody>
        </p:sp>
      </p:grp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200361" y="4915034"/>
            <a:ext cx="4011599" cy="1754326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kern="0" dirty="0" smtClean="0">
                <a:solidFill>
                  <a:sysClr val="windowText" lastClr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r1</a:t>
            </a:r>
            <a:r>
              <a:rPr lang="en-US" altLang="zh-TW" sz="1800" kern="0" dirty="0" smtClean="0">
                <a:solidFill>
                  <a:sysClr val="windowText" lastClr="000000"/>
                </a:solidFill>
                <a:ea typeface="新細明體" pitchFamily="18" charset="-120"/>
              </a:rPr>
              <a:t> and </a:t>
            </a:r>
            <a:r>
              <a:rPr lang="en-US" altLang="zh-TW" sz="1800" kern="0" dirty="0">
                <a:solidFill>
                  <a:sysClr val="windowText" lastClr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r2</a:t>
            </a:r>
            <a:r>
              <a:rPr lang="en-US" altLang="zh-TW" sz="1800" kern="0" dirty="0" smtClean="0">
                <a:solidFill>
                  <a:sysClr val="windowText" lastClr="000000"/>
                </a:solidFill>
                <a:ea typeface="新細明體" pitchFamily="18" charset="-120"/>
              </a:rPr>
              <a:t> are </a:t>
            </a:r>
            <a:r>
              <a:rPr lang="en-US" altLang="zh-TW" sz="1800" b="1" kern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reference variables</a:t>
            </a:r>
            <a:r>
              <a:rPr lang="en-US" altLang="zh-TW" sz="1800" kern="0" dirty="0" smtClean="0">
                <a:solidFill>
                  <a:sysClr val="windowText" lastClr="000000"/>
                </a:solidFill>
                <a:ea typeface="新細明體" pitchFamily="18" charset="-120"/>
              </a:rPr>
              <a:t>, storing the reference of an object instance. By using a reference, we are able to locate and instruct an object instance for performing its methods.</a:t>
            </a:r>
            <a:endParaRPr kumimoji="0" lang="en-US" altLang="zh-TW" sz="18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新細明體" pitchFamily="18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94" y="1072603"/>
            <a:ext cx="3893996" cy="2696569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1221953" y="2996952"/>
            <a:ext cx="2990007" cy="175432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C:\&gt; java </a:t>
            </a:r>
            <a:r>
              <a:rPr lang="en-US" altLang="zh-HK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RectangleUser</a:t>
            </a:r>
            <a:endParaRPr lang="en-US" altLang="zh-HK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HK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r1=Rectangle@19e15c</a:t>
            </a:r>
          </a:p>
          <a:p>
            <a:r>
              <a:rPr lang="en-US" altLang="zh-HK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r2=Rectangle@11a75a</a:t>
            </a:r>
          </a:p>
          <a:p>
            <a:endParaRPr lang="en-US" altLang="zh-HK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HK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r1 area 307.02</a:t>
            </a:r>
          </a:p>
          <a:p>
            <a:r>
              <a:rPr lang="en-US" altLang="zh-HK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r2 area 520.6999999999</a:t>
            </a:r>
            <a:endParaRPr lang="zh-HK" altLang="en-US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8913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85" name="上彎箭號 84"/>
          <p:cNvSpPr/>
          <p:nvPr/>
        </p:nvSpPr>
        <p:spPr bwMode="auto">
          <a:xfrm rot="5400000">
            <a:off x="4596493" y="2455154"/>
            <a:ext cx="2929330" cy="1704148"/>
          </a:xfrm>
          <a:prstGeom prst="bentUpArrow">
            <a:avLst>
              <a:gd name="adj1" fmla="val 10095"/>
              <a:gd name="adj2" fmla="val 12331"/>
              <a:gd name="adj3" fmla="val 19784"/>
            </a:avLst>
          </a:prstGeom>
          <a:solidFill>
            <a:schemeClr val="bg2">
              <a:lumMod val="50000"/>
              <a:lumOff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5</a:t>
            </a:fld>
            <a:endParaRPr lang="en-US" altLang="zh-TW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474"/>
            <a:ext cx="3597113" cy="2589379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6112004" y="1412776"/>
            <a:ext cx="2655219" cy="2383757"/>
            <a:chOff x="6050984" y="1755321"/>
            <a:chExt cx="2655219" cy="2383757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0984" y="3291353"/>
              <a:ext cx="1276350" cy="847725"/>
            </a:xfrm>
            <a:prstGeom prst="rect">
              <a:avLst/>
            </a:prstGeom>
          </p:spPr>
        </p:pic>
        <p:sp>
          <p:nvSpPr>
            <p:cNvPr id="7" name="橢圓 6"/>
            <p:cNvSpPr/>
            <p:nvPr/>
          </p:nvSpPr>
          <p:spPr bwMode="auto">
            <a:xfrm>
              <a:off x="6978011" y="1755321"/>
              <a:ext cx="1728192" cy="1728192"/>
            </a:xfrm>
            <a:prstGeom prst="ellipse">
              <a:avLst/>
            </a:prstGeom>
            <a:solidFill>
              <a:srgbClr val="CCFFCC"/>
            </a:solidFill>
            <a:ln w="3175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7194035" y="2280863"/>
              <a:ext cx="1191957" cy="698594"/>
              <a:chOff x="5612292" y="4005064"/>
              <a:chExt cx="1191957" cy="698594"/>
            </a:xfrm>
          </p:grpSpPr>
          <p:sp>
            <p:nvSpPr>
              <p:cNvPr id="8" name="矩形 7"/>
              <p:cNvSpPr/>
              <p:nvPr/>
            </p:nvSpPr>
            <p:spPr bwMode="auto">
              <a:xfrm>
                <a:off x="6252211" y="4030325"/>
                <a:ext cx="552038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HK" sz="1400" b="0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</a:rPr>
                  <a:t>1.0</a:t>
                </a:r>
                <a:endParaRPr kumimoji="0" lang="zh-HK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5612292" y="4005064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1600" dirty="0" smtClean="0">
                    <a:solidFill>
                      <a:schemeClr val="bg2"/>
                    </a:solidFill>
                    <a:latin typeface="Arial Narrow" pitchFamily="34" charset="0"/>
                  </a:rPr>
                  <a:t>length</a:t>
                </a:r>
                <a:endParaRPr lang="zh-HK" altLang="en-US" sz="1600" dirty="0" smtClean="0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6252211" y="4390365"/>
                <a:ext cx="552038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HK" sz="1400" b="0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</a:rPr>
                  <a:t>2.0</a:t>
                </a:r>
                <a:endParaRPr kumimoji="0" lang="zh-HK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5612292" y="4365104"/>
                <a:ext cx="5757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1600" dirty="0" smtClean="0">
                    <a:solidFill>
                      <a:schemeClr val="bg2"/>
                    </a:solidFill>
                    <a:latin typeface="Arial Narrow" pitchFamily="34" charset="0"/>
                  </a:rPr>
                  <a:t>width</a:t>
                </a:r>
                <a:endParaRPr lang="zh-HK" altLang="en-US" sz="1600" dirty="0" smtClean="0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  <p:sp>
          <p:nvSpPr>
            <p:cNvPr id="29" name="手繪多邊形 28"/>
            <p:cNvSpPr/>
            <p:nvPr/>
          </p:nvSpPr>
          <p:spPr bwMode="auto">
            <a:xfrm>
              <a:off x="7098537" y="3115074"/>
              <a:ext cx="381266" cy="222250"/>
            </a:xfrm>
            <a:custGeom>
              <a:avLst/>
              <a:gdLst>
                <a:gd name="connsiteX0" fmla="*/ 0 w 381266"/>
                <a:gd name="connsiteY0" fmla="*/ 222250 h 222250"/>
                <a:gd name="connsiteX1" fmla="*/ 31750 w 381266"/>
                <a:gd name="connsiteY1" fmla="*/ 203200 h 222250"/>
                <a:gd name="connsiteX2" fmla="*/ 50800 w 381266"/>
                <a:gd name="connsiteY2" fmla="*/ 190500 h 222250"/>
                <a:gd name="connsiteX3" fmla="*/ 76200 w 381266"/>
                <a:gd name="connsiteY3" fmla="*/ 152400 h 222250"/>
                <a:gd name="connsiteX4" fmla="*/ 88900 w 381266"/>
                <a:gd name="connsiteY4" fmla="*/ 133350 h 222250"/>
                <a:gd name="connsiteX5" fmla="*/ 107950 w 381266"/>
                <a:gd name="connsiteY5" fmla="*/ 127000 h 222250"/>
                <a:gd name="connsiteX6" fmla="*/ 133350 w 381266"/>
                <a:gd name="connsiteY6" fmla="*/ 88900 h 222250"/>
                <a:gd name="connsiteX7" fmla="*/ 139700 w 381266"/>
                <a:gd name="connsiteY7" fmla="*/ 69850 h 222250"/>
                <a:gd name="connsiteX8" fmla="*/ 152400 w 381266"/>
                <a:gd name="connsiteY8" fmla="*/ 50800 h 222250"/>
                <a:gd name="connsiteX9" fmla="*/ 190500 w 381266"/>
                <a:gd name="connsiteY9" fmla="*/ 38100 h 222250"/>
                <a:gd name="connsiteX10" fmla="*/ 209550 w 381266"/>
                <a:gd name="connsiteY10" fmla="*/ 25400 h 222250"/>
                <a:gd name="connsiteX11" fmla="*/ 266700 w 381266"/>
                <a:gd name="connsiteY11" fmla="*/ 6350 h 222250"/>
                <a:gd name="connsiteX12" fmla="*/ 285750 w 381266"/>
                <a:gd name="connsiteY12" fmla="*/ 0 h 222250"/>
                <a:gd name="connsiteX13" fmla="*/ 368300 w 381266"/>
                <a:gd name="connsiteY13" fmla="*/ 6350 h 222250"/>
                <a:gd name="connsiteX14" fmla="*/ 374650 w 381266"/>
                <a:gd name="connsiteY14" fmla="*/ 50800 h 222250"/>
                <a:gd name="connsiteX15" fmla="*/ 336550 w 381266"/>
                <a:gd name="connsiteY15" fmla="*/ 63500 h 222250"/>
                <a:gd name="connsiteX16" fmla="*/ 330200 w 381266"/>
                <a:gd name="connsiteY16" fmla="*/ 698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266" h="222250">
                  <a:moveTo>
                    <a:pt x="0" y="222250"/>
                  </a:moveTo>
                  <a:cubicBezTo>
                    <a:pt x="10583" y="215900"/>
                    <a:pt x="21284" y="209741"/>
                    <a:pt x="31750" y="203200"/>
                  </a:cubicBezTo>
                  <a:cubicBezTo>
                    <a:pt x="38222" y="199155"/>
                    <a:pt x="45774" y="196243"/>
                    <a:pt x="50800" y="190500"/>
                  </a:cubicBezTo>
                  <a:cubicBezTo>
                    <a:pt x="60851" y="179013"/>
                    <a:pt x="67733" y="165100"/>
                    <a:pt x="76200" y="152400"/>
                  </a:cubicBezTo>
                  <a:cubicBezTo>
                    <a:pt x="80433" y="146050"/>
                    <a:pt x="81660" y="135763"/>
                    <a:pt x="88900" y="133350"/>
                  </a:cubicBezTo>
                  <a:lnTo>
                    <a:pt x="107950" y="127000"/>
                  </a:lnTo>
                  <a:cubicBezTo>
                    <a:pt x="116417" y="114300"/>
                    <a:pt x="128523" y="103380"/>
                    <a:pt x="133350" y="88900"/>
                  </a:cubicBezTo>
                  <a:cubicBezTo>
                    <a:pt x="135467" y="82550"/>
                    <a:pt x="136707" y="75837"/>
                    <a:pt x="139700" y="69850"/>
                  </a:cubicBezTo>
                  <a:cubicBezTo>
                    <a:pt x="143113" y="63024"/>
                    <a:pt x="145928" y="54845"/>
                    <a:pt x="152400" y="50800"/>
                  </a:cubicBezTo>
                  <a:cubicBezTo>
                    <a:pt x="163752" y="43705"/>
                    <a:pt x="179361" y="45526"/>
                    <a:pt x="190500" y="38100"/>
                  </a:cubicBezTo>
                  <a:cubicBezTo>
                    <a:pt x="196850" y="33867"/>
                    <a:pt x="202576" y="28500"/>
                    <a:pt x="209550" y="25400"/>
                  </a:cubicBezTo>
                  <a:lnTo>
                    <a:pt x="266700" y="6350"/>
                  </a:lnTo>
                  <a:lnTo>
                    <a:pt x="285750" y="0"/>
                  </a:lnTo>
                  <a:cubicBezTo>
                    <a:pt x="313267" y="2117"/>
                    <a:pt x="341634" y="-761"/>
                    <a:pt x="368300" y="6350"/>
                  </a:cubicBezTo>
                  <a:cubicBezTo>
                    <a:pt x="385036" y="10813"/>
                    <a:pt x="383772" y="42981"/>
                    <a:pt x="374650" y="50800"/>
                  </a:cubicBezTo>
                  <a:cubicBezTo>
                    <a:pt x="364486" y="59512"/>
                    <a:pt x="346016" y="54034"/>
                    <a:pt x="336550" y="63500"/>
                  </a:cubicBezTo>
                  <a:lnTo>
                    <a:pt x="330200" y="69850"/>
                  </a:lnTo>
                </a:path>
              </a:pathLst>
            </a:custGeom>
            <a:noFill/>
            <a:ln w="12700">
              <a:solidFill>
                <a:srgbClr val="990033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 rot="20201411">
              <a:off x="6230744" y="3581292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20a34d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4610925" y="1504006"/>
            <a:ext cx="2249058" cy="963629"/>
            <a:chOff x="4549905" y="1846551"/>
            <a:chExt cx="2249058" cy="963629"/>
          </a:xfrm>
        </p:grpSpPr>
        <p:sp>
          <p:nvSpPr>
            <p:cNvPr id="32" name="文字方塊 31"/>
            <p:cNvSpPr txBox="1"/>
            <p:nvPr/>
          </p:nvSpPr>
          <p:spPr>
            <a:xfrm>
              <a:off x="4549905" y="184655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r1</a:t>
              </a:r>
              <a:endParaRPr lang="zh-HK" altLang="en-US" sz="1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4" name="上彎箭號 33"/>
            <p:cNvSpPr/>
            <p:nvPr/>
          </p:nvSpPr>
          <p:spPr bwMode="auto">
            <a:xfrm rot="5400000">
              <a:off x="5906514" y="1917732"/>
              <a:ext cx="615959" cy="1168938"/>
            </a:xfrm>
            <a:prstGeom prst="bentUpArrow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909353" y="1849797"/>
              <a:ext cx="1008704" cy="3353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1600" dirty="0" smtClean="0">
                  <a:solidFill>
                    <a:schemeClr val="bg2"/>
                  </a:solidFill>
                  <a:latin typeface="Arial" charset="0"/>
                </a:rPr>
                <a:t>20a34d</a:t>
              </a: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821302" y="2204864"/>
            <a:ext cx="4254754" cy="29238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69875"/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class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ChangeReference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 defTabSz="269875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static void main(String 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[ ]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args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) {</a:t>
            </a:r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269875">
              <a:spcBef>
                <a:spcPts val="12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Rectangle r1 = new Rectangle(1.0, 2.0);</a:t>
            </a:r>
          </a:p>
          <a:p>
            <a:pPr defTabSz="269875">
              <a:spcBef>
                <a:spcPts val="12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(</a:t>
            </a:r>
            <a:r>
              <a:rPr lang="en-US" altLang="zh-HK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"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area = </a:t>
            </a:r>
            <a:r>
              <a:rPr lang="en-US" altLang="zh-HK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"</a:t>
            </a:r>
            <a:r>
              <a:rPr lang="en-US" altLang="zh-HK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+  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r1.area() );</a:t>
            </a:r>
          </a:p>
          <a:p>
            <a:pPr defTabSz="269875">
              <a:spcBef>
                <a:spcPts val="12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r1 = new Rectangle(3.0, 4.0);</a:t>
            </a:r>
          </a:p>
          <a:p>
            <a:pPr defTabSz="269875">
              <a:spcBef>
                <a:spcPts val="12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 smtClean="0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(</a:t>
            </a:r>
            <a:r>
              <a:rPr lang="en-US" altLang="zh-HK" sz="1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"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area = </a:t>
            </a:r>
            <a:r>
              <a:rPr lang="en-US" altLang="zh-HK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" 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+ r1.area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() );</a:t>
            </a:r>
          </a:p>
          <a:p>
            <a:pPr defTabSz="269875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269875"/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36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5791200" cy="533400"/>
          </a:xfrm>
        </p:spPr>
        <p:txBody>
          <a:bodyPr/>
          <a:lstStyle/>
          <a:p>
            <a:r>
              <a:rPr lang="en-US" altLang="zh-HK" dirty="0" smtClean="0"/>
              <a:t>Changing a Reference</a:t>
            </a:r>
            <a:endParaRPr lang="zh-HK" altLang="en-US" dirty="0"/>
          </a:p>
        </p:txBody>
      </p:sp>
      <p:sp>
        <p:nvSpPr>
          <p:cNvPr id="2" name="矩形 1"/>
          <p:cNvSpPr/>
          <p:nvPr/>
        </p:nvSpPr>
        <p:spPr bwMode="auto">
          <a:xfrm>
            <a:off x="1347449" y="2940622"/>
            <a:ext cx="3578305" cy="324000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275856" y="5229200"/>
            <a:ext cx="2832579" cy="112426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altLang="zh-HK" sz="2000" dirty="0" smtClean="0">
                <a:solidFill>
                  <a:schemeClr val="tx1"/>
                </a:solidFill>
                <a:latin typeface="Arial Narrow" pitchFamily="34" charset="0"/>
              </a:rPr>
              <a:t>C:\&gt; java </a:t>
            </a:r>
            <a:r>
              <a:rPr lang="en-US" altLang="zh-HK" sz="2000" dirty="0" err="1" smtClean="0">
                <a:solidFill>
                  <a:schemeClr val="tx1"/>
                </a:solidFill>
                <a:latin typeface="Arial Narrow" pitchFamily="34" charset="0"/>
              </a:rPr>
              <a:t>ChangeReference</a:t>
            </a:r>
            <a:endParaRPr lang="en-US" altLang="zh-HK" sz="2000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404836" y="5589240"/>
            <a:ext cx="2136795" cy="307777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HK" sz="2000" dirty="0" smtClean="0">
                <a:solidFill>
                  <a:schemeClr val="tx1"/>
                </a:solidFill>
                <a:latin typeface="Arial Narrow" pitchFamily="34" charset="0"/>
              </a:rPr>
              <a:t>area = 2.0</a:t>
            </a:r>
          </a:p>
        </p:txBody>
      </p:sp>
      <p:sp>
        <p:nvSpPr>
          <p:cNvPr id="42" name="矩形 41"/>
          <p:cNvSpPr/>
          <p:nvPr/>
        </p:nvSpPr>
        <p:spPr bwMode="auto">
          <a:xfrm>
            <a:off x="1347449" y="3368460"/>
            <a:ext cx="3578305" cy="324000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414429" y="5897017"/>
            <a:ext cx="2136795" cy="307777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HK" sz="2000" dirty="0" smtClean="0">
                <a:solidFill>
                  <a:schemeClr val="tx1"/>
                </a:solidFill>
                <a:latin typeface="Arial Narrow" pitchFamily="34" charset="0"/>
              </a:rPr>
              <a:t>area = 12.0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1347449" y="4221521"/>
            <a:ext cx="3578305" cy="324000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347449" y="3797407"/>
            <a:ext cx="3578305" cy="324000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6165253" y="3717032"/>
            <a:ext cx="2655219" cy="2383757"/>
            <a:chOff x="6104233" y="3717032"/>
            <a:chExt cx="2655219" cy="2383757"/>
          </a:xfrm>
        </p:grpSpPr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4233" y="5253064"/>
              <a:ext cx="1276350" cy="847725"/>
            </a:xfrm>
            <a:prstGeom prst="rect">
              <a:avLst/>
            </a:prstGeom>
          </p:spPr>
        </p:pic>
        <p:sp>
          <p:nvSpPr>
            <p:cNvPr id="76" name="橢圓 75"/>
            <p:cNvSpPr/>
            <p:nvPr/>
          </p:nvSpPr>
          <p:spPr bwMode="auto">
            <a:xfrm>
              <a:off x="7031260" y="3717032"/>
              <a:ext cx="1728192" cy="1728192"/>
            </a:xfrm>
            <a:prstGeom prst="ellipse">
              <a:avLst/>
            </a:prstGeom>
            <a:solidFill>
              <a:srgbClr val="FFFFCC"/>
            </a:solidFill>
            <a:ln w="317500">
              <a:solidFill>
                <a:srgbClr val="F6E50A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grpSp>
          <p:nvGrpSpPr>
            <p:cNvPr id="77" name="群組 76"/>
            <p:cNvGrpSpPr/>
            <p:nvPr/>
          </p:nvGrpSpPr>
          <p:grpSpPr>
            <a:xfrm>
              <a:off x="7247284" y="4242574"/>
              <a:ext cx="1191957" cy="698594"/>
              <a:chOff x="5612292" y="4005064"/>
              <a:chExt cx="1191957" cy="698594"/>
            </a:xfrm>
          </p:grpSpPr>
          <p:sp>
            <p:nvSpPr>
              <p:cNvPr id="78" name="矩形 77"/>
              <p:cNvSpPr/>
              <p:nvPr/>
            </p:nvSpPr>
            <p:spPr bwMode="auto">
              <a:xfrm>
                <a:off x="6252211" y="4030325"/>
                <a:ext cx="552038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HK" sz="1400" b="0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</a:rPr>
                  <a:t>3.0</a:t>
                </a:r>
                <a:endParaRPr kumimoji="0" lang="zh-HK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5612292" y="4005064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1600" dirty="0" smtClean="0">
                    <a:solidFill>
                      <a:schemeClr val="bg2"/>
                    </a:solidFill>
                    <a:latin typeface="Arial Narrow" pitchFamily="34" charset="0"/>
                  </a:rPr>
                  <a:t>length</a:t>
                </a:r>
                <a:endParaRPr lang="zh-HK" altLang="en-US" sz="1600" dirty="0" smtClean="0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 bwMode="auto">
              <a:xfrm>
                <a:off x="6252211" y="4390365"/>
                <a:ext cx="552038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HK" sz="1400" b="0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</a:rPr>
                  <a:t>4.0</a:t>
                </a:r>
                <a:endParaRPr kumimoji="0" lang="zh-HK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5612292" y="4365104"/>
                <a:ext cx="5757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1600" dirty="0" smtClean="0">
                    <a:solidFill>
                      <a:schemeClr val="bg2"/>
                    </a:solidFill>
                    <a:latin typeface="Arial Narrow" pitchFamily="34" charset="0"/>
                  </a:rPr>
                  <a:t>width</a:t>
                </a:r>
                <a:endParaRPr lang="zh-HK" altLang="en-US" sz="1600" dirty="0" smtClean="0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</p:grpSp>
        <p:sp>
          <p:nvSpPr>
            <p:cNvPr id="82" name="手繪多邊形 81"/>
            <p:cNvSpPr/>
            <p:nvPr/>
          </p:nvSpPr>
          <p:spPr bwMode="auto">
            <a:xfrm>
              <a:off x="7151786" y="5076785"/>
              <a:ext cx="381266" cy="222250"/>
            </a:xfrm>
            <a:custGeom>
              <a:avLst/>
              <a:gdLst>
                <a:gd name="connsiteX0" fmla="*/ 0 w 381266"/>
                <a:gd name="connsiteY0" fmla="*/ 222250 h 222250"/>
                <a:gd name="connsiteX1" fmla="*/ 31750 w 381266"/>
                <a:gd name="connsiteY1" fmla="*/ 203200 h 222250"/>
                <a:gd name="connsiteX2" fmla="*/ 50800 w 381266"/>
                <a:gd name="connsiteY2" fmla="*/ 190500 h 222250"/>
                <a:gd name="connsiteX3" fmla="*/ 76200 w 381266"/>
                <a:gd name="connsiteY3" fmla="*/ 152400 h 222250"/>
                <a:gd name="connsiteX4" fmla="*/ 88900 w 381266"/>
                <a:gd name="connsiteY4" fmla="*/ 133350 h 222250"/>
                <a:gd name="connsiteX5" fmla="*/ 107950 w 381266"/>
                <a:gd name="connsiteY5" fmla="*/ 127000 h 222250"/>
                <a:gd name="connsiteX6" fmla="*/ 133350 w 381266"/>
                <a:gd name="connsiteY6" fmla="*/ 88900 h 222250"/>
                <a:gd name="connsiteX7" fmla="*/ 139700 w 381266"/>
                <a:gd name="connsiteY7" fmla="*/ 69850 h 222250"/>
                <a:gd name="connsiteX8" fmla="*/ 152400 w 381266"/>
                <a:gd name="connsiteY8" fmla="*/ 50800 h 222250"/>
                <a:gd name="connsiteX9" fmla="*/ 190500 w 381266"/>
                <a:gd name="connsiteY9" fmla="*/ 38100 h 222250"/>
                <a:gd name="connsiteX10" fmla="*/ 209550 w 381266"/>
                <a:gd name="connsiteY10" fmla="*/ 25400 h 222250"/>
                <a:gd name="connsiteX11" fmla="*/ 266700 w 381266"/>
                <a:gd name="connsiteY11" fmla="*/ 6350 h 222250"/>
                <a:gd name="connsiteX12" fmla="*/ 285750 w 381266"/>
                <a:gd name="connsiteY12" fmla="*/ 0 h 222250"/>
                <a:gd name="connsiteX13" fmla="*/ 368300 w 381266"/>
                <a:gd name="connsiteY13" fmla="*/ 6350 h 222250"/>
                <a:gd name="connsiteX14" fmla="*/ 374650 w 381266"/>
                <a:gd name="connsiteY14" fmla="*/ 50800 h 222250"/>
                <a:gd name="connsiteX15" fmla="*/ 336550 w 381266"/>
                <a:gd name="connsiteY15" fmla="*/ 63500 h 222250"/>
                <a:gd name="connsiteX16" fmla="*/ 330200 w 381266"/>
                <a:gd name="connsiteY16" fmla="*/ 698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266" h="222250">
                  <a:moveTo>
                    <a:pt x="0" y="222250"/>
                  </a:moveTo>
                  <a:cubicBezTo>
                    <a:pt x="10583" y="215900"/>
                    <a:pt x="21284" y="209741"/>
                    <a:pt x="31750" y="203200"/>
                  </a:cubicBezTo>
                  <a:cubicBezTo>
                    <a:pt x="38222" y="199155"/>
                    <a:pt x="45774" y="196243"/>
                    <a:pt x="50800" y="190500"/>
                  </a:cubicBezTo>
                  <a:cubicBezTo>
                    <a:pt x="60851" y="179013"/>
                    <a:pt x="67733" y="165100"/>
                    <a:pt x="76200" y="152400"/>
                  </a:cubicBezTo>
                  <a:cubicBezTo>
                    <a:pt x="80433" y="146050"/>
                    <a:pt x="81660" y="135763"/>
                    <a:pt x="88900" y="133350"/>
                  </a:cubicBezTo>
                  <a:lnTo>
                    <a:pt x="107950" y="127000"/>
                  </a:lnTo>
                  <a:cubicBezTo>
                    <a:pt x="116417" y="114300"/>
                    <a:pt x="128523" y="103380"/>
                    <a:pt x="133350" y="88900"/>
                  </a:cubicBezTo>
                  <a:cubicBezTo>
                    <a:pt x="135467" y="82550"/>
                    <a:pt x="136707" y="75837"/>
                    <a:pt x="139700" y="69850"/>
                  </a:cubicBezTo>
                  <a:cubicBezTo>
                    <a:pt x="143113" y="63024"/>
                    <a:pt x="145928" y="54845"/>
                    <a:pt x="152400" y="50800"/>
                  </a:cubicBezTo>
                  <a:cubicBezTo>
                    <a:pt x="163752" y="43705"/>
                    <a:pt x="179361" y="45526"/>
                    <a:pt x="190500" y="38100"/>
                  </a:cubicBezTo>
                  <a:cubicBezTo>
                    <a:pt x="196850" y="33867"/>
                    <a:pt x="202576" y="28500"/>
                    <a:pt x="209550" y="25400"/>
                  </a:cubicBezTo>
                  <a:lnTo>
                    <a:pt x="266700" y="6350"/>
                  </a:lnTo>
                  <a:lnTo>
                    <a:pt x="285750" y="0"/>
                  </a:lnTo>
                  <a:cubicBezTo>
                    <a:pt x="313267" y="2117"/>
                    <a:pt x="341634" y="-761"/>
                    <a:pt x="368300" y="6350"/>
                  </a:cubicBezTo>
                  <a:cubicBezTo>
                    <a:pt x="385036" y="10813"/>
                    <a:pt x="383772" y="42981"/>
                    <a:pt x="374650" y="50800"/>
                  </a:cubicBezTo>
                  <a:cubicBezTo>
                    <a:pt x="364486" y="59512"/>
                    <a:pt x="346016" y="54034"/>
                    <a:pt x="336550" y="63500"/>
                  </a:cubicBezTo>
                  <a:lnTo>
                    <a:pt x="330200" y="69850"/>
                  </a:lnTo>
                </a:path>
              </a:pathLst>
            </a:custGeom>
            <a:noFill/>
            <a:ln w="12700">
              <a:solidFill>
                <a:srgbClr val="990033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83" name="文字方塊 82"/>
            <p:cNvSpPr txBox="1"/>
            <p:nvPr/>
          </p:nvSpPr>
          <p:spPr>
            <a:xfrm rot="20201411">
              <a:off x="6283994" y="5543003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32b64a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5881423" y="1427292"/>
            <a:ext cx="861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K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sym typeface="Symbol"/>
              </a:rPr>
              <a:t></a:t>
            </a:r>
            <a:endParaRPr lang="zh-HK" altLang="en-US" sz="9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4977530" y="1507255"/>
            <a:ext cx="1008704" cy="335308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35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32b64a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35496" y="4588482"/>
            <a:ext cx="3054668" cy="2045386"/>
            <a:chOff x="35496" y="4588482"/>
            <a:chExt cx="3054668" cy="2045386"/>
          </a:xfrm>
        </p:grpSpPr>
        <p:grpSp>
          <p:nvGrpSpPr>
            <p:cNvPr id="89" name="群組 7"/>
            <p:cNvGrpSpPr/>
            <p:nvPr/>
          </p:nvGrpSpPr>
          <p:grpSpPr>
            <a:xfrm>
              <a:off x="93203" y="5517232"/>
              <a:ext cx="2996961" cy="1116636"/>
              <a:chOff x="4143" y="685804"/>
              <a:chExt cx="1241681" cy="914406"/>
            </a:xfrm>
            <a:effectLst>
              <a:outerShdw blurRad="127000" dist="38100" dir="2700000" sx="102000" sy="102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90" name="圓角矩形 89"/>
              <p:cNvSpPr/>
              <p:nvPr/>
            </p:nvSpPr>
            <p:spPr>
              <a:xfrm>
                <a:off x="4143" y="685804"/>
                <a:ext cx="1241681" cy="914406"/>
              </a:xfrm>
              <a:prstGeom prst="roundRect">
                <a:avLst/>
              </a:prstGeom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1" name="圓角矩形 4"/>
              <p:cNvSpPr/>
              <p:nvPr/>
            </p:nvSpPr>
            <p:spPr>
              <a:xfrm>
                <a:off x="48781" y="730442"/>
                <a:ext cx="1152405" cy="82513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defTabSz="6223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TW" sz="1600" dirty="0" smtClean="0">
                    <a:solidFill>
                      <a:schemeClr val="bg2"/>
                    </a:solidFill>
                  </a:rPr>
                  <a:t>The same reference variable can be used to reference different object instances.</a:t>
                </a:r>
                <a:endParaRPr lang="en-US" altLang="zh-TW" sz="1600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46" name="圖片 45" descr="k2387817.jpg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353" b="98824" l="4348" r="100000">
                          <a14:foregroundMark x1="18841" y1="10588" x2="18841" y2="10588"/>
                          <a14:foregroundMark x1="32609" y1="8235" x2="32609" y2="8235"/>
                          <a14:foregroundMark x1="44203" y1="17647" x2="44203" y2="176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496" y="4588482"/>
              <a:ext cx="812381" cy="1000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74006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2" grpId="0" animBg="1"/>
      <p:bldP spid="2" grpId="1" animBg="1"/>
      <p:bldP spid="40" grpId="0" animBg="1"/>
      <p:bldP spid="42" grpId="0" animBg="1"/>
      <p:bldP spid="42" grpId="1" animBg="1"/>
      <p:bldP spid="43" grpId="0" animBg="1"/>
      <p:bldP spid="44" grpId="0" animBg="1"/>
      <p:bldP spid="45" grpId="0" animBg="1"/>
      <p:bldP spid="45" grpId="1" animBg="1"/>
      <p:bldP spid="10" grpId="0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The </a:t>
            </a: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zh-HK" dirty="0" smtClean="0"/>
              <a:t> reference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395536" y="1268760"/>
            <a:ext cx="6048672" cy="498598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class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MyTime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private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hour;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private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minute;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private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second;</a:t>
            </a:r>
          </a:p>
          <a:p>
            <a:pPr defTabSz="358775">
              <a:spcBef>
                <a:spcPts val="12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MyTime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() {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setTime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(0, 0, 0);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358775">
              <a:spcBef>
                <a:spcPts val="12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MyTime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hour,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minute,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second) {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setTime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(hour, minute, second);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358775">
              <a:spcBef>
                <a:spcPts val="12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void </a:t>
            </a:r>
            <a:r>
              <a:rPr lang="en-US" altLang="zh-HK" sz="1800" dirty="0" err="1" smtClean="0">
                <a:solidFill>
                  <a:schemeClr val="bg2"/>
                </a:solidFill>
                <a:latin typeface="Arial Narrow" pitchFamily="34" charset="0"/>
              </a:rPr>
              <a:t>setTime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 ( </a:t>
            </a:r>
            <a:r>
              <a:rPr lang="en-US" altLang="zh-HK" sz="1800" dirty="0" err="1" smtClean="0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800" b="1" dirty="0">
                <a:solidFill>
                  <a:schemeClr val="bg2"/>
                </a:solidFill>
                <a:latin typeface="Arial Narrow" pitchFamily="34" charset="0"/>
              </a:rPr>
              <a:t>hour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,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800" b="1" dirty="0">
                <a:solidFill>
                  <a:schemeClr val="bg2"/>
                </a:solidFill>
                <a:latin typeface="Arial Narrow" pitchFamily="34" charset="0"/>
              </a:rPr>
              <a:t>minute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,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800" b="1" dirty="0" smtClean="0">
                <a:solidFill>
                  <a:schemeClr val="bg2"/>
                </a:solidFill>
                <a:latin typeface="Arial Narrow" pitchFamily="34" charset="0"/>
              </a:rPr>
              <a:t>second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 ) 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{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this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.</a:t>
            </a:r>
            <a:r>
              <a:rPr lang="en-US" altLang="zh-HK" sz="1800" b="1" dirty="0" err="1">
                <a:solidFill>
                  <a:schemeClr val="bg2"/>
                </a:solidFill>
                <a:latin typeface="Arial Narrow" pitchFamily="34" charset="0"/>
              </a:rPr>
              <a:t>hour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= ( (hour &gt;= 0 &amp;&amp; hour &lt; 24) ? hour : 0);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this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.</a:t>
            </a:r>
            <a:r>
              <a:rPr lang="en-US" altLang="zh-HK" sz="1800" b="1" dirty="0" err="1">
                <a:solidFill>
                  <a:schemeClr val="bg2"/>
                </a:solidFill>
                <a:latin typeface="Arial Narrow" pitchFamily="34" charset="0"/>
              </a:rPr>
              <a:t>minute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= ( (minute &gt;= 0 &amp;&amp; minute &lt; 60) ? minute : 0 );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this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.</a:t>
            </a:r>
            <a:r>
              <a:rPr lang="en-US" altLang="zh-HK" sz="1800" b="1" dirty="0" err="1">
                <a:solidFill>
                  <a:schemeClr val="bg2"/>
                </a:solidFill>
                <a:latin typeface="Arial Narrow" pitchFamily="34" charset="0"/>
              </a:rPr>
              <a:t>second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= ( (second &gt;= 0 &amp;&amp; second &lt; 60) ? second : 0 );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358775">
              <a:spcBef>
                <a:spcPts val="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83768" y="5786251"/>
            <a:ext cx="4464496" cy="923330"/>
          </a:xfrm>
          <a:prstGeom prst="rect">
            <a:avLst/>
          </a:prstGeom>
          <a:ln w="38100"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1800" kern="0" dirty="0" smtClean="0">
                <a:solidFill>
                  <a:sysClr val="windowText" lastClr="000000"/>
                </a:solidFill>
                <a:ea typeface="新細明體" pitchFamily="18" charset="-120"/>
              </a:rPr>
              <a:t>Each object instance has the </a:t>
            </a:r>
            <a:r>
              <a:rPr lang="en-US" altLang="zh-TW" sz="1800" kern="0" dirty="0" smtClean="0">
                <a:solidFill>
                  <a:sysClr val="windowText" lastClr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this</a:t>
            </a:r>
            <a:r>
              <a:rPr lang="en-US" altLang="zh-TW" sz="1800" kern="0" dirty="0" smtClean="0">
                <a:solidFill>
                  <a:sysClr val="windowText" lastClr="000000"/>
                </a:solidFill>
                <a:ea typeface="新細明體" pitchFamily="18" charset="-120"/>
              </a:rPr>
              <a:t> reference which is a reference to the object instance itself.</a:t>
            </a:r>
          </a:p>
        </p:txBody>
      </p:sp>
      <p:cxnSp>
        <p:nvCxnSpPr>
          <p:cNvPr id="10" name="直線單箭頭接點 9"/>
          <p:cNvCxnSpPr>
            <a:stCxn id="8" idx="2"/>
          </p:cNvCxnSpPr>
          <p:nvPr/>
        </p:nvCxnSpPr>
        <p:spPr bwMode="auto">
          <a:xfrm flipH="1">
            <a:off x="3131840" y="3034120"/>
            <a:ext cx="2484276" cy="1475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" idx="2"/>
          </p:cNvCxnSpPr>
          <p:nvPr/>
        </p:nvCxnSpPr>
        <p:spPr bwMode="auto">
          <a:xfrm flipH="1">
            <a:off x="3995936" y="3034120"/>
            <a:ext cx="1620180" cy="1475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2"/>
          </p:cNvCxnSpPr>
          <p:nvPr/>
        </p:nvCxnSpPr>
        <p:spPr bwMode="auto">
          <a:xfrm flipH="1">
            <a:off x="5004048" y="3034120"/>
            <a:ext cx="612068" cy="1475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03848" y="1556792"/>
            <a:ext cx="4824536" cy="1477328"/>
          </a:xfrm>
          <a:prstGeom prst="rect">
            <a:avLst/>
          </a:prstGeom>
          <a:ln w="38100">
            <a:solidFill>
              <a:srgbClr val="FFC000"/>
            </a:solidFill>
            <a:headEnd/>
            <a:tailEnd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1800" kern="0" dirty="0" smtClean="0">
                <a:solidFill>
                  <a:sysClr val="windowText" lastClr="000000"/>
                </a:solidFill>
                <a:ea typeface="新細明體" pitchFamily="18" charset="-120"/>
              </a:rPr>
              <a:t>The parameter names are the same as the instance variable names.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1800" kern="0" dirty="0" smtClean="0">
                <a:solidFill>
                  <a:sysClr val="windowText" lastClr="000000"/>
                </a:solidFill>
                <a:ea typeface="新細明體" pitchFamily="18" charset="-120"/>
              </a:rPr>
              <a:t>The instance variables are hidden.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1800" kern="0" dirty="0" smtClean="0">
                <a:solidFill>
                  <a:sysClr val="windowText" lastClr="000000"/>
                </a:solidFill>
                <a:ea typeface="新細明體" pitchFamily="18" charset="-120"/>
              </a:rPr>
              <a:t>How can we access the instance variables?</a:t>
            </a:r>
          </a:p>
        </p:txBody>
      </p:sp>
      <p:cxnSp>
        <p:nvCxnSpPr>
          <p:cNvPr id="19" name="直線單箭頭接點 18"/>
          <p:cNvCxnSpPr>
            <a:stCxn id="7" idx="1"/>
          </p:cNvCxnSpPr>
          <p:nvPr/>
        </p:nvCxnSpPr>
        <p:spPr bwMode="auto">
          <a:xfrm flipH="1" flipV="1">
            <a:off x="1475656" y="5661248"/>
            <a:ext cx="1008112" cy="5866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513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7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582" y="4178394"/>
            <a:ext cx="1276350" cy="847725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 bwMode="auto">
          <a:xfrm>
            <a:off x="4385609" y="1982278"/>
            <a:ext cx="2388276" cy="2388276"/>
          </a:xfrm>
          <a:prstGeom prst="ellipse">
            <a:avLst/>
          </a:prstGeom>
          <a:solidFill>
            <a:srgbClr val="CCFFCC"/>
          </a:solidFill>
          <a:ln w="3175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3" name="手繪多邊形 12"/>
          <p:cNvSpPr/>
          <p:nvPr/>
        </p:nvSpPr>
        <p:spPr bwMode="auto">
          <a:xfrm>
            <a:off x="4529641" y="3960024"/>
            <a:ext cx="599554" cy="222250"/>
          </a:xfrm>
          <a:custGeom>
            <a:avLst/>
            <a:gdLst>
              <a:gd name="connsiteX0" fmla="*/ 0 w 381266"/>
              <a:gd name="connsiteY0" fmla="*/ 222250 h 222250"/>
              <a:gd name="connsiteX1" fmla="*/ 31750 w 381266"/>
              <a:gd name="connsiteY1" fmla="*/ 203200 h 222250"/>
              <a:gd name="connsiteX2" fmla="*/ 50800 w 381266"/>
              <a:gd name="connsiteY2" fmla="*/ 190500 h 222250"/>
              <a:gd name="connsiteX3" fmla="*/ 76200 w 381266"/>
              <a:gd name="connsiteY3" fmla="*/ 152400 h 222250"/>
              <a:gd name="connsiteX4" fmla="*/ 88900 w 381266"/>
              <a:gd name="connsiteY4" fmla="*/ 133350 h 222250"/>
              <a:gd name="connsiteX5" fmla="*/ 107950 w 381266"/>
              <a:gd name="connsiteY5" fmla="*/ 127000 h 222250"/>
              <a:gd name="connsiteX6" fmla="*/ 133350 w 381266"/>
              <a:gd name="connsiteY6" fmla="*/ 88900 h 222250"/>
              <a:gd name="connsiteX7" fmla="*/ 139700 w 381266"/>
              <a:gd name="connsiteY7" fmla="*/ 69850 h 222250"/>
              <a:gd name="connsiteX8" fmla="*/ 152400 w 381266"/>
              <a:gd name="connsiteY8" fmla="*/ 50800 h 222250"/>
              <a:gd name="connsiteX9" fmla="*/ 190500 w 381266"/>
              <a:gd name="connsiteY9" fmla="*/ 38100 h 222250"/>
              <a:gd name="connsiteX10" fmla="*/ 209550 w 381266"/>
              <a:gd name="connsiteY10" fmla="*/ 25400 h 222250"/>
              <a:gd name="connsiteX11" fmla="*/ 266700 w 381266"/>
              <a:gd name="connsiteY11" fmla="*/ 6350 h 222250"/>
              <a:gd name="connsiteX12" fmla="*/ 285750 w 381266"/>
              <a:gd name="connsiteY12" fmla="*/ 0 h 222250"/>
              <a:gd name="connsiteX13" fmla="*/ 368300 w 381266"/>
              <a:gd name="connsiteY13" fmla="*/ 6350 h 222250"/>
              <a:gd name="connsiteX14" fmla="*/ 374650 w 381266"/>
              <a:gd name="connsiteY14" fmla="*/ 50800 h 222250"/>
              <a:gd name="connsiteX15" fmla="*/ 336550 w 381266"/>
              <a:gd name="connsiteY15" fmla="*/ 63500 h 222250"/>
              <a:gd name="connsiteX16" fmla="*/ 330200 w 381266"/>
              <a:gd name="connsiteY16" fmla="*/ 698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1266" h="222250">
                <a:moveTo>
                  <a:pt x="0" y="222250"/>
                </a:moveTo>
                <a:cubicBezTo>
                  <a:pt x="10583" y="215900"/>
                  <a:pt x="21284" y="209741"/>
                  <a:pt x="31750" y="203200"/>
                </a:cubicBezTo>
                <a:cubicBezTo>
                  <a:pt x="38222" y="199155"/>
                  <a:pt x="45774" y="196243"/>
                  <a:pt x="50800" y="190500"/>
                </a:cubicBezTo>
                <a:cubicBezTo>
                  <a:pt x="60851" y="179013"/>
                  <a:pt x="67733" y="165100"/>
                  <a:pt x="76200" y="152400"/>
                </a:cubicBezTo>
                <a:cubicBezTo>
                  <a:pt x="80433" y="146050"/>
                  <a:pt x="81660" y="135763"/>
                  <a:pt x="88900" y="133350"/>
                </a:cubicBezTo>
                <a:lnTo>
                  <a:pt x="107950" y="127000"/>
                </a:lnTo>
                <a:cubicBezTo>
                  <a:pt x="116417" y="114300"/>
                  <a:pt x="128523" y="103380"/>
                  <a:pt x="133350" y="88900"/>
                </a:cubicBezTo>
                <a:cubicBezTo>
                  <a:pt x="135467" y="82550"/>
                  <a:pt x="136707" y="75837"/>
                  <a:pt x="139700" y="69850"/>
                </a:cubicBezTo>
                <a:cubicBezTo>
                  <a:pt x="143113" y="63024"/>
                  <a:pt x="145928" y="54845"/>
                  <a:pt x="152400" y="50800"/>
                </a:cubicBezTo>
                <a:cubicBezTo>
                  <a:pt x="163752" y="43705"/>
                  <a:pt x="179361" y="45526"/>
                  <a:pt x="190500" y="38100"/>
                </a:cubicBezTo>
                <a:cubicBezTo>
                  <a:pt x="196850" y="33867"/>
                  <a:pt x="202576" y="28500"/>
                  <a:pt x="209550" y="25400"/>
                </a:cubicBezTo>
                <a:lnTo>
                  <a:pt x="266700" y="6350"/>
                </a:lnTo>
                <a:lnTo>
                  <a:pt x="285750" y="0"/>
                </a:lnTo>
                <a:cubicBezTo>
                  <a:pt x="313267" y="2117"/>
                  <a:pt x="341634" y="-761"/>
                  <a:pt x="368300" y="6350"/>
                </a:cubicBezTo>
                <a:cubicBezTo>
                  <a:pt x="385036" y="10813"/>
                  <a:pt x="383772" y="42981"/>
                  <a:pt x="374650" y="50800"/>
                </a:cubicBezTo>
                <a:cubicBezTo>
                  <a:pt x="364486" y="59512"/>
                  <a:pt x="346016" y="54034"/>
                  <a:pt x="336550" y="63500"/>
                </a:cubicBezTo>
                <a:lnTo>
                  <a:pt x="330200" y="69850"/>
                </a:lnTo>
              </a:path>
            </a:pathLst>
          </a:custGeom>
          <a:noFill/>
          <a:ln w="25400">
            <a:solidFill>
              <a:srgbClr val="990033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文字方塊 13"/>
          <p:cNvSpPr txBox="1"/>
          <p:nvPr/>
        </p:nvSpPr>
        <p:spPr>
          <a:xfrm rot="20201411">
            <a:off x="3642349" y="4468333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19e15c</a:t>
            </a:r>
            <a:endParaRPr lang="zh-HK" altLang="en-US" sz="16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881879" y="2733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8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mt</a:t>
            </a:r>
            <a:endParaRPr lang="zh-HK" altLang="en-US" sz="18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6" name="上彎箭號 15"/>
          <p:cNvSpPr/>
          <p:nvPr/>
        </p:nvSpPr>
        <p:spPr bwMode="auto">
          <a:xfrm rot="5400000">
            <a:off x="3314112" y="2804773"/>
            <a:ext cx="615959" cy="1168938"/>
          </a:xfrm>
          <a:prstGeom prst="bentUpArrow">
            <a:avLst/>
          </a:prstGeom>
          <a:solidFill>
            <a:schemeClr val="bg2">
              <a:lumMod val="50000"/>
              <a:lumOff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316951" y="2736838"/>
            <a:ext cx="1008704" cy="3353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19e15c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369385" y="5127575"/>
            <a:ext cx="4368568" cy="461665"/>
          </a:xfrm>
          <a:prstGeom prst="rect">
            <a:avLst/>
          </a:prstGeom>
          <a:solidFill>
            <a:srgbClr val="66FF66"/>
          </a:solidFill>
          <a:effectLst>
            <a:glow rad="254000">
              <a:srgbClr val="66FF66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zh-HK" dirty="0" err="1" smtClean="0">
                <a:solidFill>
                  <a:schemeClr val="bg2"/>
                </a:solidFill>
                <a:latin typeface="Arial Narrow" pitchFamily="34" charset="0"/>
              </a:rPr>
              <a:t>MyTime</a:t>
            </a:r>
            <a:r>
              <a:rPr lang="en-US" altLang="zh-HK" dirty="0" smtClean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dirty="0" err="1" smtClean="0">
                <a:solidFill>
                  <a:schemeClr val="bg2"/>
                </a:solidFill>
                <a:latin typeface="Arial Narrow" pitchFamily="34" charset="0"/>
              </a:rPr>
              <a:t>mt</a:t>
            </a:r>
            <a:r>
              <a:rPr lang="en-US" altLang="zh-HK" dirty="0" smtClean="0">
                <a:solidFill>
                  <a:schemeClr val="bg2"/>
                </a:solidFill>
                <a:latin typeface="Arial Narrow" pitchFamily="34" charset="0"/>
              </a:rPr>
              <a:t> = new </a:t>
            </a:r>
            <a:r>
              <a:rPr lang="en-US" altLang="zh-HK" dirty="0" err="1" smtClean="0">
                <a:solidFill>
                  <a:schemeClr val="bg2"/>
                </a:solidFill>
                <a:latin typeface="Arial Narrow" pitchFamily="34" charset="0"/>
              </a:rPr>
              <a:t>MyTime</a:t>
            </a:r>
            <a:r>
              <a:rPr lang="en-US" altLang="zh-HK" dirty="0" smtClean="0">
                <a:solidFill>
                  <a:schemeClr val="bg2"/>
                </a:solidFill>
                <a:latin typeface="Arial Narrow" pitchFamily="34" charset="0"/>
              </a:rPr>
              <a:t>(6, 24, 40);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4739248" y="2462109"/>
            <a:ext cx="1590577" cy="1428613"/>
            <a:chOff x="6221783" y="4601967"/>
            <a:chExt cx="1590577" cy="1428613"/>
          </a:xfrm>
        </p:grpSpPr>
        <p:sp>
          <p:nvSpPr>
            <p:cNvPr id="9" name="矩形 8"/>
            <p:cNvSpPr/>
            <p:nvPr/>
          </p:nvSpPr>
          <p:spPr bwMode="auto">
            <a:xfrm>
              <a:off x="6928084" y="4627228"/>
              <a:ext cx="552038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6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221783" y="4601967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hour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928084" y="4987268"/>
              <a:ext cx="552038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24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221783" y="4962007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minute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928084" y="5337459"/>
              <a:ext cx="552038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1400" dirty="0" smtClean="0">
                  <a:solidFill>
                    <a:schemeClr val="bg2"/>
                  </a:solidFill>
                  <a:latin typeface="Arial" charset="0"/>
                </a:rPr>
                <a:t>40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221783" y="5312198"/>
              <a:ext cx="726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second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928084" y="5686509"/>
              <a:ext cx="884276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1600" dirty="0" smtClean="0">
                  <a:solidFill>
                    <a:schemeClr val="bg2"/>
                  </a:solidFill>
                  <a:latin typeface="Arial" charset="0"/>
                </a:rPr>
                <a:t>19e15c</a:t>
              </a: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393432" y="566124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this</a:t>
              </a:r>
              <a:endParaRPr lang="zh-HK" altLang="en-US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</p:grpSp>
      <p:sp>
        <p:nvSpPr>
          <p:cNvPr id="25" name="弧形箭號 (上彎) 24"/>
          <p:cNvSpPr/>
          <p:nvPr/>
        </p:nvSpPr>
        <p:spPr bwMode="auto">
          <a:xfrm rot="20237225">
            <a:off x="5951067" y="3608779"/>
            <a:ext cx="1210807" cy="628674"/>
          </a:xfrm>
          <a:prstGeom prst="curvedUpArrow">
            <a:avLst/>
          </a:prstGeom>
          <a:solidFill>
            <a:schemeClr val="bg2">
              <a:lumMod val="50000"/>
              <a:lumOff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012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5472608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2 – The </a:t>
            </a:r>
            <a:r>
              <a:rPr lang="en-US" altLang="zh-TW" dirty="0" err="1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method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33202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323528" y="1168291"/>
            <a:ext cx="4824536" cy="470898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363538"/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public class Dob {</a:t>
            </a:r>
          </a:p>
          <a:p>
            <a:pPr defTabSz="363538"/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private </a:t>
            </a:r>
            <a:r>
              <a:rPr lang="en-US" altLang="zh-HK" sz="20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 day;</a:t>
            </a:r>
          </a:p>
          <a:p>
            <a:pPr defTabSz="363538"/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private </a:t>
            </a:r>
            <a:r>
              <a:rPr lang="en-US" altLang="zh-HK" sz="20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 month;</a:t>
            </a:r>
          </a:p>
          <a:p>
            <a:pPr defTabSz="363538"/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private </a:t>
            </a:r>
            <a:r>
              <a:rPr lang="en-US" altLang="zh-HK" sz="20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 year;</a:t>
            </a:r>
          </a:p>
          <a:p>
            <a:pPr defTabSz="363538"/>
            <a:endParaRPr lang="en-US" altLang="zh-HK" sz="20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363538"/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public Dob(</a:t>
            </a:r>
            <a:r>
              <a:rPr lang="en-US" altLang="zh-HK" sz="20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 day, </a:t>
            </a:r>
            <a:r>
              <a:rPr lang="en-US" altLang="zh-HK" sz="20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 month, </a:t>
            </a:r>
            <a:r>
              <a:rPr lang="en-US" altLang="zh-HK" sz="20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 year) {</a:t>
            </a:r>
          </a:p>
          <a:p>
            <a:pPr defTabSz="363538"/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2000" dirty="0" err="1">
                <a:solidFill>
                  <a:schemeClr val="bg2"/>
                </a:solidFill>
                <a:latin typeface="Arial Narrow" pitchFamily="34" charset="0"/>
              </a:rPr>
              <a:t>this.day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 = day;</a:t>
            </a:r>
          </a:p>
          <a:p>
            <a:pPr defTabSz="363538"/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2000" dirty="0" err="1">
                <a:solidFill>
                  <a:schemeClr val="bg2"/>
                </a:solidFill>
                <a:latin typeface="Arial Narrow" pitchFamily="34" charset="0"/>
              </a:rPr>
              <a:t>this.month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 = month;</a:t>
            </a:r>
          </a:p>
          <a:p>
            <a:pPr defTabSz="363538"/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2000" dirty="0" err="1">
                <a:solidFill>
                  <a:schemeClr val="bg2"/>
                </a:solidFill>
                <a:latin typeface="Arial Narrow" pitchFamily="34" charset="0"/>
              </a:rPr>
              <a:t>this.year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 = year;</a:t>
            </a:r>
          </a:p>
          <a:p>
            <a:pPr defTabSz="363538"/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363538"/>
            <a:endParaRPr lang="en-US" altLang="zh-HK" sz="20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363538"/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2000" b="1" dirty="0">
                <a:solidFill>
                  <a:schemeClr val="bg2"/>
                </a:solidFill>
                <a:latin typeface="Arial Narrow" pitchFamily="34" charset="0"/>
              </a:rPr>
              <a:t>public String </a:t>
            </a:r>
            <a:r>
              <a:rPr lang="en-US" altLang="zh-HK" sz="2000" b="1" dirty="0" err="1">
                <a:solidFill>
                  <a:schemeClr val="bg2"/>
                </a:solidFill>
                <a:latin typeface="Arial Narrow" pitchFamily="34" charset="0"/>
              </a:rPr>
              <a:t>toString</a:t>
            </a:r>
            <a:r>
              <a:rPr lang="en-US" altLang="zh-HK" sz="2000" b="1" dirty="0">
                <a:solidFill>
                  <a:schemeClr val="bg2"/>
                </a:solidFill>
                <a:latin typeface="Arial Narrow" pitchFamily="34" charset="0"/>
              </a:rPr>
              <a:t>() {</a:t>
            </a:r>
          </a:p>
          <a:p>
            <a:pPr defTabSz="363538"/>
            <a:r>
              <a:rPr lang="en-US" altLang="zh-HK" sz="2000" b="1" dirty="0">
                <a:solidFill>
                  <a:schemeClr val="bg2"/>
                </a:solidFill>
                <a:latin typeface="Arial Narrow" pitchFamily="34" charset="0"/>
              </a:rPr>
              <a:t>		return day + "/" + month + "/" + year;</a:t>
            </a:r>
          </a:p>
          <a:p>
            <a:pPr defTabSz="363538"/>
            <a:r>
              <a:rPr lang="en-US" altLang="zh-HK" sz="2000" b="1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363538"/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2000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55776" y="616039"/>
            <a:ext cx="6120680" cy="20928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363538" algn="l"/>
              </a:tabLst>
            </a:pP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public class </a:t>
            </a:r>
            <a:r>
              <a:rPr lang="en-US" altLang="zh-HK" sz="2000" dirty="0" err="1">
                <a:solidFill>
                  <a:schemeClr val="bg2"/>
                </a:solidFill>
                <a:latin typeface="Arial Narrow" pitchFamily="34" charset="0"/>
              </a:rPr>
              <a:t>DobUser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>
              <a:tabLst>
                <a:tab pos="363538" algn="l"/>
              </a:tabLst>
            </a:pP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public static void main(String </a:t>
            </a: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[ ] </a:t>
            </a:r>
            <a:r>
              <a:rPr lang="en-US" altLang="zh-HK" sz="2000" dirty="0" err="1">
                <a:solidFill>
                  <a:schemeClr val="bg2"/>
                </a:solidFill>
                <a:latin typeface="Arial Narrow" pitchFamily="34" charset="0"/>
              </a:rPr>
              <a:t>args</a:t>
            </a: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) {</a:t>
            </a:r>
          </a:p>
          <a:p>
            <a:pPr>
              <a:tabLst>
                <a:tab pos="363538" algn="l"/>
              </a:tabLst>
            </a:pP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	Dob peter = new Dob(12, 1, 1985);</a:t>
            </a:r>
          </a:p>
          <a:p>
            <a:pPr>
              <a:spcBef>
                <a:spcPts val="1200"/>
              </a:spcBef>
              <a:tabLst>
                <a:tab pos="363538" algn="l"/>
              </a:tabLst>
            </a:pPr>
            <a:r>
              <a:rPr lang="en-US" altLang="zh-HK" sz="2000" b="1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2000" b="1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2000" b="1" dirty="0">
                <a:solidFill>
                  <a:schemeClr val="bg2"/>
                </a:solidFill>
                <a:latin typeface="Arial Narrow" pitchFamily="34" charset="0"/>
              </a:rPr>
              <a:t>("Peter's birthday: " + </a:t>
            </a:r>
            <a:r>
              <a:rPr lang="en-US" altLang="zh-HK" sz="2000" b="1" dirty="0" smtClean="0">
                <a:solidFill>
                  <a:schemeClr val="bg2"/>
                </a:solidFill>
                <a:latin typeface="Arial Narrow" pitchFamily="34" charset="0"/>
              </a:rPr>
              <a:t>  peter   );</a:t>
            </a:r>
            <a:endParaRPr lang="en-US" altLang="zh-HK" sz="2000" b="1" dirty="0">
              <a:solidFill>
                <a:schemeClr val="bg2"/>
              </a:solidFill>
              <a:latin typeface="Arial Narrow" pitchFamily="34" charset="0"/>
            </a:endParaRPr>
          </a:p>
          <a:p>
            <a:pPr>
              <a:tabLst>
                <a:tab pos="363538" algn="l"/>
              </a:tabLst>
            </a:pPr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>
              <a:tabLst>
                <a:tab pos="363538" algn="l"/>
              </a:tabLst>
            </a:pP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2000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419872" y="3921143"/>
            <a:ext cx="3600400" cy="83099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chemeClr val="tx1"/>
                </a:solidFill>
                <a:latin typeface="Arial Narrow" pitchFamily="34" charset="0"/>
              </a:rPr>
              <a:t>C:\&gt; java </a:t>
            </a:r>
            <a:r>
              <a:rPr lang="en-US" altLang="zh-HK" dirty="0" err="1" smtClean="0">
                <a:solidFill>
                  <a:schemeClr val="tx1"/>
                </a:solidFill>
                <a:latin typeface="Arial Narrow" pitchFamily="34" charset="0"/>
              </a:rPr>
              <a:t>DobUser</a:t>
            </a:r>
            <a:endParaRPr lang="en-US" altLang="zh-HK" dirty="0" smtClean="0">
              <a:solidFill>
                <a:schemeClr val="tx1"/>
              </a:solidFill>
              <a:latin typeface="Arial Narrow" pitchFamily="34" charset="0"/>
            </a:endParaRPr>
          </a:p>
          <a:p>
            <a:r>
              <a:rPr lang="en-US" altLang="zh-HK" dirty="0" smtClean="0">
                <a:solidFill>
                  <a:schemeClr val="tx1"/>
                </a:solidFill>
                <a:latin typeface="Arial Narrow" pitchFamily="34" charset="0"/>
              </a:rPr>
              <a:t>Peter’s birthday: 12/1/1985</a:t>
            </a:r>
            <a:endParaRPr lang="zh-HK" altLang="en-US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596336" y="1700808"/>
            <a:ext cx="720080" cy="432048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2123729" y="2132856"/>
            <a:ext cx="6624735" cy="1440160"/>
            <a:chOff x="2123729" y="2132856"/>
            <a:chExt cx="6624735" cy="1440160"/>
          </a:xfrm>
        </p:grpSpPr>
        <p:sp>
          <p:nvSpPr>
            <p:cNvPr id="10" name="文字方塊 9"/>
            <p:cNvSpPr txBox="1"/>
            <p:nvPr/>
          </p:nvSpPr>
          <p:spPr>
            <a:xfrm flipH="1">
              <a:off x="2123729" y="3111351"/>
              <a:ext cx="6624735" cy="461665"/>
            </a:xfrm>
            <a:prstGeom prst="rect">
              <a:avLst/>
            </a:prstGeom>
            <a:solidFill>
              <a:srgbClr val="FFFF00"/>
            </a:solidFill>
            <a:effectLst>
              <a:glow rad="304800">
                <a:srgbClr val="FFFF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dirty="0" err="1" smtClean="0">
                  <a:solidFill>
                    <a:schemeClr val="bg2"/>
                  </a:solidFill>
                  <a:latin typeface="Arial Narrow" pitchFamily="34" charset="0"/>
                </a:rPr>
                <a:t>System.out.println</a:t>
              </a:r>
              <a:r>
                <a:rPr lang="en-US" altLang="zh-HK" dirty="0">
                  <a:solidFill>
                    <a:schemeClr val="bg2"/>
                  </a:solidFill>
                  <a:latin typeface="Arial Narrow" pitchFamily="34" charset="0"/>
                </a:rPr>
                <a:t>("Peter's birthday: " + </a:t>
              </a:r>
              <a:r>
                <a:rPr lang="en-US" altLang="zh-HK" dirty="0" smtClean="0">
                  <a:solidFill>
                    <a:schemeClr val="bg2"/>
                  </a:solidFill>
                  <a:latin typeface="Arial Narrow" pitchFamily="34" charset="0"/>
                </a:rPr>
                <a:t> </a:t>
              </a:r>
              <a:r>
                <a:rPr lang="en-US" altLang="zh-HK" dirty="0" err="1" smtClean="0">
                  <a:solidFill>
                    <a:schemeClr val="bg2"/>
                  </a:solidFill>
                  <a:latin typeface="Arial Narrow" pitchFamily="34" charset="0"/>
                </a:rPr>
                <a:t>peter.toString</a:t>
              </a:r>
              <a:r>
                <a:rPr lang="en-US" altLang="zh-HK" dirty="0" smtClean="0">
                  <a:solidFill>
                    <a:schemeClr val="bg2"/>
                  </a:solidFill>
                  <a:latin typeface="Arial Narrow" pitchFamily="34" charset="0"/>
                </a:rPr>
                <a:t>() );</a:t>
              </a:r>
              <a:endParaRPr lang="zh-HK" altLang="en-US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6660233" y="3154542"/>
              <a:ext cx="1764000" cy="3960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直線單箭頭接點 13"/>
            <p:cNvCxnSpPr>
              <a:stCxn id="11" idx="2"/>
              <a:endCxn id="12" idx="0"/>
            </p:cNvCxnSpPr>
            <p:nvPr/>
          </p:nvCxnSpPr>
          <p:spPr bwMode="auto">
            <a:xfrm flipH="1">
              <a:off x="7542233" y="2132856"/>
              <a:ext cx="414143" cy="1021686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3707905" y="4077072"/>
            <a:ext cx="4608512" cy="2636152"/>
            <a:chOff x="3707905" y="4077072"/>
            <a:chExt cx="4608512" cy="2636152"/>
          </a:xfrm>
        </p:grpSpPr>
        <p:pic>
          <p:nvPicPr>
            <p:cNvPr id="16" name="圖片 15" descr="k2387817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0145" y="4077072"/>
              <a:ext cx="994066" cy="1224573"/>
            </a:xfrm>
            <a:prstGeom prst="rect">
              <a:avLst/>
            </a:prstGeom>
          </p:spPr>
        </p:pic>
        <p:grpSp>
          <p:nvGrpSpPr>
            <p:cNvPr id="17" name="群組 7"/>
            <p:cNvGrpSpPr/>
            <p:nvPr/>
          </p:nvGrpSpPr>
          <p:grpSpPr>
            <a:xfrm>
              <a:off x="3707905" y="5229200"/>
              <a:ext cx="4608512" cy="1484024"/>
              <a:chOff x="4143" y="685804"/>
              <a:chExt cx="1241681" cy="914406"/>
            </a:xfrm>
            <a:effectLst>
              <a:outerShdw blurRad="127000" dist="38100" dir="2700000" sx="102000" sy="102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18" name="圓角矩形 17"/>
              <p:cNvSpPr/>
              <p:nvPr/>
            </p:nvSpPr>
            <p:spPr>
              <a:xfrm>
                <a:off x="4143" y="685804"/>
                <a:ext cx="1241681" cy="914406"/>
              </a:xfrm>
              <a:prstGeom prst="roundRect">
                <a:avLst/>
              </a:prstGeom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圓角矩形 4"/>
              <p:cNvSpPr/>
              <p:nvPr/>
            </p:nvSpPr>
            <p:spPr>
              <a:xfrm>
                <a:off x="48781" y="730442"/>
                <a:ext cx="1152405" cy="82513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defTabSz="6223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TW" sz="2000" dirty="0" smtClean="0">
                    <a:solidFill>
                      <a:schemeClr val="bg2"/>
                    </a:solidFill>
                  </a:rPr>
                  <a:t>Concatenating a String with an object reference results in an implicit call to the object’s </a:t>
                </a:r>
                <a:r>
                  <a:rPr lang="en-US" altLang="zh-TW" sz="2000" dirty="0" err="1" smtClean="0">
                    <a:solidFill>
                      <a:schemeClr val="bg2"/>
                    </a:solidFill>
                    <a:latin typeface="Courier New" pitchFamily="49" charset="0"/>
                    <a:cs typeface="Courier New" pitchFamily="49" charset="0"/>
                  </a:rPr>
                  <a:t>toString</a:t>
                </a:r>
                <a:r>
                  <a:rPr lang="en-US" altLang="zh-TW" sz="2000" dirty="0" smtClean="0">
                    <a:solidFill>
                      <a:schemeClr val="bg2"/>
                    </a:solidFill>
                    <a:latin typeface="Courier New" pitchFamily="49" charset="0"/>
                    <a:cs typeface="Courier New" pitchFamily="49" charset="0"/>
                  </a:rPr>
                  <a:t>() </a:t>
                </a:r>
                <a:r>
                  <a:rPr lang="en-US" altLang="zh-TW" sz="2000" dirty="0" smtClean="0">
                    <a:solidFill>
                      <a:schemeClr val="bg2"/>
                    </a:solidFill>
                  </a:rPr>
                  <a:t>method.</a:t>
                </a:r>
                <a:endParaRPr lang="en-US" altLang="zh-TW" sz="2000" dirty="0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59875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on brainstorming">
  <a:themeElements>
    <a:clrScheme name="smlau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006600"/>
          </a:solidFill>
          <a:headEnd type="none" w="med" len="med"/>
          <a:tailEnd type="stealth" w="lg" len="lg"/>
        </a:ln>
      </a:spPr>
      <a:bodyPr rtlCol="0" anchor="ctr"/>
      <a:lstStyle>
        <a:defPPr algn="ctr">
          <a:defRPr/>
        </a:defPPr>
      </a:lstStyle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spDef>
    <a:lnDef>
      <a:spPr bwMode="auto">
        <a:ln>
          <a:solidFill>
            <a:srgbClr val="006600"/>
          </a:solidFill>
          <a:headEnd type="none" w="med" len="med"/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rgbClr val="7030A0"/>
            </a:solidFill>
            <a:latin typeface="Arial Narrow" pitchFamily="34" charset="0"/>
          </a:defRPr>
        </a:defPPr>
      </a:lstStyle>
    </a:txDef>
  </a:objectDefaults>
  <a:extraClrSchemeLst>
    <a:extraClrScheme>
      <a:clrScheme name="Default Design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5850</TotalTime>
  <Words>1271</Words>
  <Application>Microsoft Office PowerPoint</Application>
  <PresentationFormat>如螢幕大小 (4:3)</PresentationFormat>
  <Paragraphs>519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Presentation on brainstorming</vt:lpstr>
      <vt:lpstr>4.1-4.4 (b) More on Objects and Classes</vt:lpstr>
      <vt:lpstr>PowerPoint 簡報</vt:lpstr>
      <vt:lpstr>Object Reference</vt:lpstr>
      <vt:lpstr>PowerPoint 簡報</vt:lpstr>
      <vt:lpstr>Changing a Reference</vt:lpstr>
      <vt:lpstr>The this reference</vt:lpstr>
      <vt:lpstr>PowerPoint 簡報</vt:lpstr>
      <vt:lpstr>PowerPoint 簡報</vt:lpstr>
      <vt:lpstr>PowerPoint 簡報</vt:lpstr>
      <vt:lpstr>Another example</vt:lpstr>
      <vt:lpstr>PowerPoint 簡報</vt:lpstr>
      <vt:lpstr>PowerPoint 簡報</vt:lpstr>
      <vt:lpstr>Example use of final variable</vt:lpstr>
      <vt:lpstr>Initialization of final variables</vt:lpstr>
      <vt:lpstr>PowerPoint 簡報</vt:lpstr>
      <vt:lpstr>PowerPoint 簡報</vt:lpstr>
      <vt:lpstr>Garbage collection</vt:lpstr>
      <vt:lpstr>PowerPoint 簡報</vt:lpstr>
      <vt:lpstr>PowerPoint 簡報</vt:lpstr>
      <vt:lpstr>Another Example</vt:lpstr>
      <vt:lpstr>PowerPoint 簡報</vt:lpstr>
      <vt:lpstr>Example 1</vt:lpstr>
      <vt:lpstr>PowerPoint 簡報</vt:lpstr>
      <vt:lpstr>PowerPoint 簡報</vt:lpstr>
      <vt:lpstr>Example 2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sm-lau</dc:creator>
  <cp:lastModifiedBy>sm-lau</cp:lastModifiedBy>
  <cp:revision>410</cp:revision>
  <cp:lastPrinted>1601-01-01T00:00:00Z</cp:lastPrinted>
  <dcterms:created xsi:type="dcterms:W3CDTF">2011-07-30T12:14:45Z</dcterms:created>
  <dcterms:modified xsi:type="dcterms:W3CDTF">2014-08-23T13:47:17Z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TC010184371033</vt:lpwstr>
  </property>
</Properties>
</file>