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9" r:id="rId2"/>
    <p:sldId id="331" r:id="rId3"/>
    <p:sldId id="332" r:id="rId4"/>
    <p:sldId id="333" r:id="rId5"/>
    <p:sldId id="334" r:id="rId6"/>
    <p:sldId id="335" r:id="rId7"/>
    <p:sldId id="270" r:id="rId8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3300"/>
    <a:srgbClr val="33CCFF"/>
    <a:srgbClr val="CCFF99"/>
    <a:srgbClr val="66FFFF"/>
    <a:srgbClr val="99FF99"/>
    <a:srgbClr val="006600"/>
    <a:srgbClr val="CCFFCC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3372" autoAdjust="0"/>
    <p:restoredTop sz="94718" autoAdjust="0"/>
  </p:normalViewPr>
  <p:slideViewPr>
    <p:cSldViewPr>
      <p:cViewPr varScale="1">
        <p:scale>
          <a:sx n="61" d="100"/>
          <a:sy n="61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115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90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4.5 Class vs Instance variables and methods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1228328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Programming</a:t>
            </a:r>
            <a:endParaRPr lang="en-US" altLang="zh-TW" dirty="0" smtClean="0">
              <a:ea typeface="新細明體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1800" dirty="0" smtClean="0">
                <a:ea typeface="新細明體" charset="-120"/>
              </a:rPr>
              <a:t>Part </a:t>
            </a:r>
            <a:r>
              <a:rPr lang="en-US" altLang="zh-TW" sz="1800" dirty="0" smtClean="0">
                <a:ea typeface="新細明體" charset="-120"/>
              </a:rPr>
              <a:t>4 </a:t>
            </a:r>
            <a:r>
              <a:rPr lang="en-US" altLang="zh-TW" sz="1800" dirty="0" smtClean="0">
                <a:ea typeface="新細明體" charset="-120"/>
              </a:rPr>
              <a:t>– Programming with Objects and Classes</a:t>
            </a:r>
            <a:endParaRPr lang="en-US" altLang="zh-TW" sz="1800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79512" y="3309952"/>
            <a:ext cx="3384376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5113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static</a:t>
            </a:r>
            <a:r>
              <a:rPr lang="en-US" altLang="zh-HK" sz="1800" b="1" dirty="0">
                <a:solidFill>
                  <a:srgbClr val="0033CC"/>
                </a:solidFill>
                <a:latin typeface="Arial Narrow" pitchFamily="34" charset="0"/>
              </a:rPr>
              <a:t> </a:t>
            </a:r>
            <a:r>
              <a:rPr lang="en-US" altLang="zh-HK" sz="1800" b="1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b="1" dirty="0" err="1">
                <a:solidFill>
                  <a:schemeClr val="bg2"/>
                </a:solidFill>
                <a:latin typeface="Arial Narrow" pitchFamily="34" charset="0"/>
              </a:rPr>
              <a:t>numStudent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 = 0;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private String name;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…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What is a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HK" dirty="0" smtClean="0"/>
              <a:t> variable?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556792"/>
            <a:ext cx="6912768" cy="2016224"/>
          </a:xfrm>
        </p:spPr>
        <p:txBody>
          <a:bodyPr/>
          <a:lstStyle/>
          <a:p>
            <a:r>
              <a:rPr lang="en-US" altLang="zh-HK" sz="2000" dirty="0" smtClean="0"/>
              <a:t>Normally, each object instance has its own copy of instance variables. </a:t>
            </a:r>
          </a:p>
          <a:p>
            <a:r>
              <a:rPr lang="en-US" altLang="zh-HK" sz="2000" dirty="0" smtClean="0"/>
              <a:t>With a </a:t>
            </a:r>
            <a:r>
              <a:rPr lang="en-US" altLang="zh-H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H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HK" sz="2000" dirty="0" smtClean="0"/>
              <a:t>variable, only one copy of the variable exists and is </a:t>
            </a:r>
            <a:r>
              <a:rPr lang="en-US" altLang="zh-HK" sz="2000" b="1" dirty="0" smtClean="0"/>
              <a:t>shared</a:t>
            </a:r>
            <a:r>
              <a:rPr lang="en-US" altLang="zh-HK" sz="2000" dirty="0" smtClean="0"/>
              <a:t> by all object instances of the class.</a:t>
            </a:r>
            <a:endParaRPr lang="zh-HK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</a:t>
            </a:fld>
            <a:endParaRPr lang="en-US" altLang="zh-TW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030929"/>
            <a:ext cx="5300849" cy="30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63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179512" y="256891"/>
            <a:ext cx="3456384" cy="5109091"/>
          </a:xfrm>
          <a:prstGeom prst="rect">
            <a:avLst/>
          </a:prstGeom>
          <a:solidFill>
            <a:srgbClr val="FFCCF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6700"/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266700"/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private 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static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numStudent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= 0;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private String name;</a:t>
            </a:r>
          </a:p>
          <a:p>
            <a:pPr defTabSz="266700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this.name = "Ghost";</a:t>
            </a:r>
          </a:p>
          <a:p>
            <a:pPr defTabSz="266700"/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latin typeface="Arial Narrow" pitchFamily="34" charset="0"/>
              </a:rPr>
              <a:t>numStudent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++;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6700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(String name) {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this.name = name;</a:t>
            </a:r>
          </a:p>
          <a:p>
            <a:pPr defTabSz="266700"/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latin typeface="Arial Narrow" pitchFamily="34" charset="0"/>
              </a:rPr>
              <a:t>numStudent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++;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6700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String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getName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return name;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6700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getNumStudent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return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numStudent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87825" y="3585701"/>
            <a:ext cx="597666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static void main(String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s1 = new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("Peter");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("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of Student = " +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	s1.getNumStudent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());</a:t>
            </a:r>
          </a:p>
          <a:p>
            <a:pPr defTabSz="266700"/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s2 = new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("John");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("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of Student = " +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	s2.getNumStudent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());</a:t>
            </a:r>
          </a:p>
          <a:p>
            <a:pPr defTabSz="266700"/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s3 = new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("Mary");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("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of Student = " +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s3.getNumStudent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());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266700"/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18064" y="5157192"/>
            <a:ext cx="2395303" cy="14773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</a:t>
            </a:r>
            <a:r>
              <a:rPr lang="en-US" altLang="zh-HK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HdSeStudent</a:t>
            </a:r>
            <a:endParaRPr lang="en-US" altLang="zh-HK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Student = </a:t>
            </a:r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HK" alt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HK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Student = </a:t>
            </a:r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zh-HK" alt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HK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Student = </a:t>
            </a:r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HK" alt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116632"/>
            <a:ext cx="1560401" cy="14903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132856"/>
            <a:ext cx="1724403" cy="142500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1754722" cy="142500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132856"/>
            <a:ext cx="1728192" cy="142500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6300192" y="873510"/>
            <a:ext cx="329252" cy="251234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rgbClr val="CCFF99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300192" y="873510"/>
            <a:ext cx="329252" cy="251234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rgbClr val="CCFF99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00192" y="873510"/>
            <a:ext cx="329252" cy="251234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rgbClr val="CCFF99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>
                <a:solidFill>
                  <a:schemeClr val="bg2"/>
                </a:solidFill>
                <a:latin typeface="Arial" charset="0"/>
              </a:rPr>
              <a:t>3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565179" y="3933056"/>
            <a:ext cx="5327301" cy="576064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4788024" y="1124744"/>
            <a:ext cx="1512168" cy="1152128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 bwMode="auto">
          <a:xfrm>
            <a:off x="3565179" y="4725144"/>
            <a:ext cx="5327301" cy="576064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 flipV="1">
            <a:off x="6432319" y="1092591"/>
            <a:ext cx="155905" cy="1184281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 bwMode="auto">
          <a:xfrm>
            <a:off x="3563888" y="5544000"/>
            <a:ext cx="5327301" cy="576064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 flipV="1">
            <a:off x="6588224" y="1124744"/>
            <a:ext cx="1800200" cy="1152128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118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7" grpId="1" animBg="1"/>
      <p:bldP spid="23" grpId="0" animBg="1"/>
      <p:bldP spid="23" grpId="1" animBg="1"/>
      <p:bldP spid="27" grpId="0" animBg="1"/>
      <p:bldP spid="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HK" dirty="0" smtClean="0"/>
              <a:t> methods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628800"/>
            <a:ext cx="6912768" cy="4464496"/>
          </a:xfrm>
        </p:spPr>
        <p:txBody>
          <a:bodyPr/>
          <a:lstStyle/>
          <a:p>
            <a:r>
              <a:rPr lang="en-US" altLang="zh-HK" sz="2000" dirty="0" smtClean="0"/>
              <a:t>Recall that a 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HK" sz="2000" dirty="0" smtClean="0"/>
              <a:t> variable belongs to the whole class, not a particular object instance. </a:t>
            </a:r>
          </a:p>
          <a:p>
            <a:r>
              <a:rPr lang="en-US" altLang="zh-HK" sz="2000" dirty="0" smtClean="0"/>
              <a:t>Thus, a 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HK" sz="2000" dirty="0" smtClean="0"/>
              <a:t> variable exists even if no object instance of the class has been created yet.</a:t>
            </a:r>
          </a:p>
          <a:p>
            <a:r>
              <a:rPr lang="en-US" altLang="zh-HK" sz="2000" b="1" dirty="0" smtClean="0"/>
              <a:t>Problem</a:t>
            </a:r>
            <a:r>
              <a:rPr lang="en-US" altLang="zh-HK" sz="2000" dirty="0" smtClean="0"/>
              <a:t> – How can we access a 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HK" sz="2000" dirty="0" smtClean="0"/>
              <a:t> variable before an object instantiation of that class?</a:t>
            </a:r>
          </a:p>
          <a:p>
            <a:r>
              <a:rPr lang="en-US" altLang="zh-HK" sz="2000" b="1" dirty="0" smtClean="0"/>
              <a:t>Solution</a:t>
            </a:r>
            <a:r>
              <a:rPr lang="en-US" altLang="zh-HK" sz="2000" dirty="0" smtClean="0"/>
              <a:t> – 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HK" sz="2000" dirty="0" smtClean="0"/>
              <a:t> methods</a:t>
            </a:r>
          </a:p>
          <a:p>
            <a:pPr lvl="1"/>
            <a:r>
              <a:rPr lang="en-US" altLang="zh-HK" sz="1800" dirty="0" smtClean="0"/>
              <a:t>Use the keyword </a:t>
            </a:r>
            <a:r>
              <a:rPr lang="en-US" altLang="zh-HK" dirty="0">
                <a:latin typeface="Courier New" pitchFamily="49" charset="0"/>
                <a:ea typeface="+mn-ea"/>
                <a:cs typeface="Courier New" pitchFamily="49" charset="0"/>
              </a:rPr>
              <a:t>static</a:t>
            </a:r>
            <a:r>
              <a:rPr lang="en-US" altLang="zh-HK" sz="1800" dirty="0" smtClean="0"/>
              <a:t> to define a </a:t>
            </a:r>
            <a:r>
              <a:rPr lang="en-US" altLang="zh-HK" dirty="0">
                <a:latin typeface="Courier New" pitchFamily="49" charset="0"/>
                <a:ea typeface="+mn-ea"/>
                <a:cs typeface="Courier New" pitchFamily="49" charset="0"/>
              </a:rPr>
              <a:t>static</a:t>
            </a:r>
            <a:r>
              <a:rPr lang="en-US" altLang="zh-HK" sz="1800" dirty="0" smtClean="0"/>
              <a:t> method:</a:t>
            </a:r>
          </a:p>
          <a:p>
            <a:pPr marL="457200" lvl="1" indent="0" algn="ctr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getNumStudent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() { … }</a:t>
            </a:r>
          </a:p>
          <a:p>
            <a:pPr lvl="1"/>
            <a:r>
              <a:rPr lang="en-US" altLang="zh-HK" sz="1800" dirty="0" smtClean="0"/>
              <a:t>You can call a </a:t>
            </a:r>
            <a:r>
              <a:rPr lang="en-US" altLang="zh-HK" dirty="0">
                <a:latin typeface="Courier New" pitchFamily="49" charset="0"/>
                <a:ea typeface="+mn-ea"/>
                <a:cs typeface="Courier New" pitchFamily="49" charset="0"/>
              </a:rPr>
              <a:t>static</a:t>
            </a:r>
            <a:r>
              <a:rPr lang="en-US" altLang="zh-HK" sz="1800" dirty="0" smtClean="0"/>
              <a:t> method via its class name:</a:t>
            </a:r>
          </a:p>
          <a:p>
            <a:pPr marL="457200" lvl="1" indent="0" algn="ctr">
              <a:buNone/>
            </a:pP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HdSeStudent.getNumStudent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zh-HK" altLang="en-US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4658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107504" y="256891"/>
            <a:ext cx="3672408" cy="5109091"/>
          </a:xfrm>
          <a:prstGeom prst="rect">
            <a:avLst/>
          </a:prstGeom>
          <a:solidFill>
            <a:srgbClr val="FFCCF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6700"/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2 {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266700"/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private 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static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numStudent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= 0;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private String name;</a:t>
            </a:r>
          </a:p>
          <a:p>
            <a:pPr defTabSz="266700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this.name = "Ghost";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numStudent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++;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6700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HdSeStudent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(String name) {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this.name = name;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numStudent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++;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6700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String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getName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return name;</a:t>
            </a:r>
          </a:p>
          <a:p>
            <a:pPr defTabSz="266700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6700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static</a:t>
            </a:r>
            <a:r>
              <a:rPr lang="en-US" altLang="zh-HK" sz="1800" b="1" dirty="0" smtClean="0">
                <a:solidFill>
                  <a:srgbClr val="0033CC"/>
                </a:solidFill>
                <a:latin typeface="Arial Narrow" pitchFamily="34" charset="0"/>
              </a:rPr>
              <a:t> </a:t>
            </a:r>
            <a:r>
              <a:rPr lang="en-US" altLang="zh-HK" sz="1800" b="1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b="1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b="1" dirty="0" err="1">
                <a:solidFill>
                  <a:schemeClr val="bg2"/>
                </a:solidFill>
                <a:latin typeface="Arial Narrow" pitchFamily="34" charset="0"/>
              </a:rPr>
              <a:t>getNumStudent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6700"/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		return </a:t>
            </a:r>
            <a:r>
              <a:rPr lang="en-US" altLang="zh-HK" sz="1800" b="1" dirty="0" err="1">
                <a:solidFill>
                  <a:schemeClr val="bg2"/>
                </a:solidFill>
                <a:latin typeface="Arial Narrow" pitchFamily="34" charset="0"/>
              </a:rPr>
              <a:t>numStudent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266700"/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b="1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19903" y="2924944"/>
            <a:ext cx="5344585" cy="37856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static void main(String 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of Student = " + </a:t>
            </a:r>
            <a:endParaRPr lang="en-US" altLang="zh-HK" sz="1600" dirty="0" smtClean="0">
              <a:solidFill>
                <a:schemeClr val="bg2"/>
              </a:solidFill>
              <a:latin typeface="Arial Narrow" pitchFamily="34" charset="0"/>
            </a:endParaRP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								</a:t>
            </a:r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HdSeStudent2</a:t>
            </a:r>
            <a:r>
              <a:rPr lang="en-US" altLang="zh-HK" sz="1600" b="1" dirty="0" smtClean="0">
                <a:solidFill>
                  <a:schemeClr val="bg2"/>
                </a:solidFill>
                <a:latin typeface="Arial Narrow" pitchFamily="34" charset="0"/>
              </a:rPr>
              <a:t>.getNumStudent() 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);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("------------------");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HdSeStudent2 s1 = new HdSeStudent2("Peter");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of Student = " + s1.getNumStudent());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HdSeStudent2 s2 = new HdSeStudent2("John");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of Student = " + s2.getNumStudent());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HdSeStudent2 s3 = new HdSeStudent2("Mary");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of Student = " + s3.getNumStudent());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("------------------");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of Student = " + </a:t>
            </a:r>
            <a:endParaRPr lang="en-US" altLang="zh-HK" sz="1600" dirty="0" smtClean="0">
              <a:solidFill>
                <a:schemeClr val="bg2"/>
              </a:solidFill>
              <a:latin typeface="Arial Narrow" pitchFamily="34" charset="0"/>
            </a:endParaRP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								</a:t>
            </a:r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HdSeStudent2</a:t>
            </a:r>
            <a:r>
              <a:rPr lang="en-US" altLang="zh-HK" sz="1600" b="1" dirty="0" smtClean="0">
                <a:solidFill>
                  <a:schemeClr val="bg2"/>
                </a:solidFill>
                <a:latin typeface="Arial Narrow" pitchFamily="34" charset="0"/>
              </a:rPr>
              <a:t>.getNumStudent() 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);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6700"/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36737" y="934849"/>
            <a:ext cx="2395303" cy="206210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HdSeStudent2</a:t>
            </a:r>
          </a:p>
          <a:p>
            <a:r>
              <a:rPr lang="en-US" altLang="zh-HK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HK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Student = 0</a:t>
            </a:r>
          </a:p>
          <a:p>
            <a:r>
              <a:rPr lang="en-US" altLang="zh-HK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------------------</a:t>
            </a:r>
          </a:p>
          <a:p>
            <a:r>
              <a:rPr lang="en-US" altLang="zh-HK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HK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Student = 1</a:t>
            </a:r>
          </a:p>
          <a:p>
            <a:r>
              <a:rPr lang="en-US" altLang="zh-HK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HK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Student = 2</a:t>
            </a:r>
          </a:p>
          <a:p>
            <a:r>
              <a:rPr lang="en-US" altLang="zh-HK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HK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Student = 3</a:t>
            </a:r>
          </a:p>
          <a:p>
            <a:r>
              <a:rPr lang="en-US" altLang="zh-HK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------------------</a:t>
            </a:r>
          </a:p>
          <a:p>
            <a:r>
              <a:rPr lang="en-US" altLang="zh-HK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HK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Student = 3</a:t>
            </a:r>
            <a:endParaRPr lang="zh-HK" alt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76" y="525643"/>
            <a:ext cx="3779175" cy="21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83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335216" cy="533400"/>
          </a:xfrm>
        </p:spPr>
        <p:txBody>
          <a:bodyPr/>
          <a:lstStyle/>
          <a:p>
            <a:r>
              <a:rPr lang="en-US" altLang="zh-HK" dirty="0" smtClean="0"/>
              <a:t>Some more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HK" dirty="0" smtClean="0"/>
              <a:t> examples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7200800" cy="4340696"/>
          </a:xfrm>
        </p:spPr>
        <p:txBody>
          <a:bodyPr/>
          <a:lstStyle/>
          <a:p>
            <a:r>
              <a:rPr lang="en-US" altLang="zh-HK" sz="2000" dirty="0" smtClean="0"/>
              <a:t>In the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altLang="zh-HK" sz="2000" dirty="0" smtClean="0"/>
              <a:t> class, </a:t>
            </a:r>
          </a:p>
          <a:p>
            <a:pPr lvl="1">
              <a:spcBef>
                <a:spcPts val="600"/>
              </a:spcBef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public static final double PI = 3.14159;</a:t>
            </a:r>
          </a:p>
          <a:p>
            <a:pPr lvl="1">
              <a:spcBef>
                <a:spcPts val="600"/>
              </a:spcBef>
            </a:pPr>
            <a:r>
              <a:rPr lang="en-US" altLang="zh-HK" sz="1800" dirty="0" smtClean="0"/>
              <a:t>Can you tell why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PI</a:t>
            </a:r>
            <a:r>
              <a:rPr lang="en-US" altLang="zh-HK" sz="1800" dirty="0" smtClean="0"/>
              <a:t> is defined as so?</a:t>
            </a:r>
          </a:p>
          <a:p>
            <a:pPr lvl="1">
              <a:spcBef>
                <a:spcPts val="600"/>
              </a:spcBef>
            </a:pPr>
            <a:r>
              <a:rPr lang="en-US" altLang="zh-HK" sz="1800" dirty="0" smtClean="0"/>
              <a:t>Example use: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area = radius*radius*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HK" sz="2000" dirty="0" smtClean="0"/>
              <a:t>Again in the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altLang="zh-HK" sz="2000" dirty="0" smtClean="0"/>
              <a:t> class,</a:t>
            </a:r>
          </a:p>
          <a:p>
            <a:pPr lvl="1">
              <a:spcBef>
                <a:spcPts val="600"/>
              </a:spcBef>
            </a:pPr>
            <a:r>
              <a:rPr lang="en-US" altLang="zh-HK" sz="1800" dirty="0">
                <a:latin typeface="Courier New" pitchFamily="49" charset="0"/>
                <a:ea typeface="+mn-ea"/>
                <a:cs typeface="Courier New" pitchFamily="49" charset="0"/>
              </a:rPr>
              <a:t>public static double </a:t>
            </a:r>
            <a:r>
              <a:rPr lang="en-US" altLang="zh-HK" sz="1800" dirty="0" err="1"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altLang="zh-HK" sz="1800" dirty="0">
                <a:latin typeface="Courier New" pitchFamily="49" charset="0"/>
                <a:ea typeface="+mn-ea"/>
                <a:cs typeface="Courier New" pitchFamily="49" charset="0"/>
              </a:rPr>
              <a:t>(double a) { … }</a:t>
            </a:r>
          </a:p>
          <a:p>
            <a:pPr lvl="1">
              <a:spcBef>
                <a:spcPts val="600"/>
              </a:spcBef>
            </a:pPr>
            <a:r>
              <a:rPr lang="en-US" altLang="zh-HK" sz="1800" dirty="0">
                <a:latin typeface="Courier New" pitchFamily="49" charset="0"/>
                <a:ea typeface="+mn-ea"/>
                <a:cs typeface="Courier New" pitchFamily="49" charset="0"/>
              </a:rPr>
              <a:t>public static double sin(double a) { … }</a:t>
            </a:r>
          </a:p>
          <a:p>
            <a:pPr lvl="1">
              <a:spcBef>
                <a:spcPts val="600"/>
              </a:spcBef>
            </a:pPr>
            <a:r>
              <a:rPr lang="en-US" altLang="zh-HK" sz="1800" dirty="0" smtClean="0"/>
              <a:t>Example use: </a:t>
            </a:r>
            <a:r>
              <a:rPr lang="en-US" altLang="zh-HK" sz="1800" dirty="0" err="1">
                <a:latin typeface="Courier New" pitchFamily="49" charset="0"/>
                <a:ea typeface="+mn-ea"/>
                <a:cs typeface="Courier New" pitchFamily="49" charset="0"/>
              </a:rPr>
              <a:t>System.out.print</a:t>
            </a:r>
            <a:r>
              <a:rPr lang="en-US" altLang="zh-HK" sz="180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HK" sz="1800" dirty="0" err="1">
                <a:latin typeface="Courier New" pitchFamily="49" charset="0"/>
                <a:ea typeface="+mn-ea"/>
                <a:cs typeface="Courier New" pitchFamily="49" charset="0"/>
              </a:rPr>
              <a:t>Math.sqrt</a:t>
            </a:r>
            <a:r>
              <a:rPr lang="en-US" altLang="zh-HK" sz="1800" dirty="0">
                <a:latin typeface="Courier New" pitchFamily="49" charset="0"/>
                <a:ea typeface="+mn-ea"/>
                <a:cs typeface="Courier New" pitchFamily="49" charset="0"/>
              </a:rPr>
              <a:t>(100.5));</a:t>
            </a:r>
          </a:p>
          <a:p>
            <a:r>
              <a:rPr lang="en-US" altLang="zh-HK" sz="2200" dirty="0" smtClean="0"/>
              <a:t>In a Java application:</a:t>
            </a:r>
          </a:p>
          <a:p>
            <a:pPr lvl="1"/>
            <a:r>
              <a:rPr lang="en-US" altLang="zh-HK" sz="1800" dirty="0">
                <a:latin typeface="Courier New" pitchFamily="49" charset="0"/>
                <a:ea typeface="+mn-ea"/>
                <a:cs typeface="Courier New" pitchFamily="49" charset="0"/>
              </a:rPr>
              <a:t>public static void main(…) { … }</a:t>
            </a:r>
          </a:p>
          <a:p>
            <a:pPr lvl="1"/>
            <a:r>
              <a:rPr lang="en-US" altLang="zh-HK" sz="1800" dirty="0" smtClean="0"/>
              <a:t>Can you tell why </a:t>
            </a:r>
            <a:r>
              <a:rPr lang="en-US" altLang="zh-HK" sz="1800" dirty="0">
                <a:latin typeface="Courier New" pitchFamily="49" charset="0"/>
                <a:ea typeface="+mn-ea"/>
                <a:cs typeface="Courier New" pitchFamily="49" charset="0"/>
              </a:rPr>
              <a:t>main() </a:t>
            </a:r>
            <a:r>
              <a:rPr lang="en-US" altLang="zh-HK" sz="1800" dirty="0" smtClean="0"/>
              <a:t>is defined as </a:t>
            </a:r>
            <a:r>
              <a:rPr lang="en-US" altLang="zh-HK" sz="1800" dirty="0">
                <a:latin typeface="Courier New" pitchFamily="49" charset="0"/>
                <a:ea typeface="+mn-ea"/>
                <a:cs typeface="Courier New" pitchFamily="49" charset="0"/>
              </a:rPr>
              <a:t>static</a:t>
            </a:r>
            <a:r>
              <a:rPr lang="en-US" altLang="zh-HK" sz="1800" dirty="0" smtClean="0"/>
              <a:t>?</a:t>
            </a:r>
            <a:endParaRPr lang="zh-HK" altLang="en-US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3695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k23835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3933056"/>
            <a:ext cx="1282700" cy="2159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660232" y="3284984"/>
            <a:ext cx="1584176" cy="2808312"/>
            <a:chOff x="4143" y="685804"/>
            <a:chExt cx="1241681" cy="914406"/>
          </a:xfrm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圓角矩形 8"/>
            <p:cNvSpPr/>
            <p:nvPr/>
          </p:nvSpPr>
          <p:spPr>
            <a:xfrm>
              <a:off x="4143" y="685804"/>
              <a:ext cx="1241681" cy="914406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圓角矩形 4"/>
            <p:cNvSpPr/>
            <p:nvPr/>
          </p:nvSpPr>
          <p:spPr>
            <a:xfrm>
              <a:off x="48781" y="730442"/>
              <a:ext cx="1152405" cy="82513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800" b="1" dirty="0" smtClean="0">
                  <a:solidFill>
                    <a:schemeClr val="bg2"/>
                  </a:solidFill>
                </a:rPr>
                <a:t>END.</a:t>
              </a:r>
              <a:endParaRPr lang="zh-TW" altLang="en-US" sz="1800" b="1" kern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smlau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006600"/>
          </a:solidFill>
          <a:headEnd type="none" w="med" len="med"/>
          <a:tailEnd type="stealth" w="lg" len="lg"/>
        </a:ln>
      </a:spPr>
      <a:bodyPr rtlCol="0" anchor="ctr"/>
      <a:lstStyle>
        <a:defPPr algn="ctr">
          <a:defRPr/>
        </a:defPPr>
      </a:lstStyle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spDef>
    <a:lnDef>
      <a:spPr bwMode="auto">
        <a:ln>
          <a:solidFill>
            <a:srgbClr val="006600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5862</TotalTime>
  <Words>368</Words>
  <Application>Microsoft Office PowerPoint</Application>
  <PresentationFormat>如螢幕大小 (4:3)</PresentationFormat>
  <Paragraphs>122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Presentation on brainstorming</vt:lpstr>
      <vt:lpstr>4.5 Class vs Instance variables and methods</vt:lpstr>
      <vt:lpstr>What is a static variable?</vt:lpstr>
      <vt:lpstr>PowerPoint 簡報</vt:lpstr>
      <vt:lpstr>static methods</vt:lpstr>
      <vt:lpstr>PowerPoint 簡報</vt:lpstr>
      <vt:lpstr>Some more static examples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410</cp:revision>
  <cp:lastPrinted>1601-01-01T00:00:00Z</cp:lastPrinted>
  <dcterms:created xsi:type="dcterms:W3CDTF">2011-07-30T12:14:45Z</dcterms:created>
  <dcterms:modified xsi:type="dcterms:W3CDTF">2014-08-23T13:35:57Z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