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9" r:id="rId2"/>
    <p:sldId id="350" r:id="rId3"/>
    <p:sldId id="351" r:id="rId4"/>
    <p:sldId id="352" r:id="rId5"/>
    <p:sldId id="355" r:id="rId6"/>
    <p:sldId id="356" r:id="rId7"/>
    <p:sldId id="358" r:id="rId8"/>
    <p:sldId id="371" r:id="rId9"/>
    <p:sldId id="364" r:id="rId10"/>
    <p:sldId id="360" r:id="rId11"/>
    <p:sldId id="365" r:id="rId12"/>
    <p:sldId id="367" r:id="rId13"/>
    <p:sldId id="270" r:id="rId14"/>
    <p:sldId id="370" r:id="rId15"/>
    <p:sldId id="330" r:id="rId16"/>
    <p:sldId id="357" r:id="rId17"/>
    <p:sldId id="366" r:id="rId18"/>
    <p:sldId id="369" r:id="rId19"/>
    <p:sldId id="372" r:id="rId20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3300"/>
    <a:srgbClr val="33CCFF"/>
    <a:srgbClr val="CCFF99"/>
    <a:srgbClr val="66FFFF"/>
    <a:srgbClr val="99FF99"/>
    <a:srgbClr val="006600"/>
    <a:srgbClr val="CCFFCC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372" autoAdjust="0"/>
    <p:restoredTop sz="94718" autoAdjust="0"/>
  </p:normalViewPr>
  <p:slideViewPr>
    <p:cSldViewPr>
      <p:cViewPr varScale="1">
        <p:scale>
          <a:sx n="48" d="100"/>
          <a:sy n="48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070" y="-96"/>
      </p:cViewPr>
      <p:guideLst>
        <p:guide orient="horz" pos="2924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fld id="{39D6FB95-8BF6-42F9-9C36-FE9202468C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115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81025FE0-5053-40FF-B8DB-7B53C492A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6908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r">
              <a:lnSpc>
                <a:spcPct val="100000"/>
              </a:lnSpc>
              <a:defRPr sz="3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29997" dir="5400000" sy="-100000" algn="bl" rotWithShape="0"/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altLang="zh-TW" dirty="0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ln w="12700"/>
        </p:spPr>
        <p:txBody>
          <a:bodyPr lIns="91440" tIns="0" rIns="91440" bIns="0" anchor="ctr"/>
          <a:lstStyle>
            <a:lvl1pPr marL="0" indent="0" algn="r">
              <a:spcBef>
                <a:spcPct val="0"/>
              </a:spcBef>
              <a:buClrTx/>
              <a:buFontTx/>
              <a:buNone/>
              <a:defRPr sz="2000"/>
            </a:lvl1pPr>
          </a:lstStyle>
          <a:p>
            <a:r>
              <a:rPr lang="zh-TW" altLang="en-US" dirty="0" smtClean="0"/>
              <a:t>按一下以編輯母片副標題樣式</a:t>
            </a:r>
            <a:endParaRPr lang="en-US" altLang="zh-TW" dirty="0"/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ftr" sz="quarter" idx="3"/>
          </p:nvPr>
        </p:nvSpPr>
        <p:spPr>
          <a:xfrm>
            <a:off x="971600" y="6248400"/>
            <a:ext cx="6496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2C97731-158F-49E0-A5ED-003ECE74E43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B246E-3960-49AD-9113-664C8DBFD5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3E76B-03B1-410B-A5F5-0EEDAB0B08E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32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4340696"/>
          </a:xfrm>
        </p:spPr>
        <p:txBody>
          <a:bodyPr/>
          <a:lstStyle>
            <a:lvl1pPr>
              <a:spcBef>
                <a:spcPts val="1200"/>
              </a:spcBef>
              <a:buSzPct val="140000"/>
              <a:buFontTx/>
              <a:buBlip>
                <a:blip r:embed="rId2"/>
              </a:buBlip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1200"/>
              </a:spcBef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1200"/>
              </a:spcBef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600"/>
              </a:spcBef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600"/>
              </a:spcBef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E71CC-1411-4F60-B2D9-00EA26C20D7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EA109-1BFF-4C89-8FFF-CFCDD02F23B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99836-16A1-45E9-B469-8D88B11D363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95C13-7FEC-4D46-853B-2FB2A530124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9B046-BF8A-44EB-B17F-3328D77831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6568008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(C) VTC, Prepared by sm-lau@vtc.edu.hk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94EC-11C1-42CB-9295-13A06D7731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2E0E3-4501-478B-A145-40FAF8E9F93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9932B-6A8C-4BA8-B3B4-DCA8FF70D4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fld id="{9762AC32-42AE-4F9F-872D-376377B5BBB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4.6 Array </a:t>
            </a:r>
            <a:r>
              <a:rPr lang="en-US" altLang="zh-TW" smtClean="0">
                <a:ea typeface="新細明體" charset="-120"/>
              </a:rPr>
              <a:t>as </a:t>
            </a:r>
            <a:r>
              <a:rPr lang="en-US" altLang="zh-TW" smtClean="0">
                <a:ea typeface="新細明體" charset="-120"/>
              </a:rPr>
              <a:t>an Object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352800"/>
            <a:ext cx="6877000" cy="1228328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ITP3914 – Programming</a:t>
            </a:r>
          </a:p>
          <a:p>
            <a:pPr>
              <a:spcBef>
                <a:spcPts val="600"/>
              </a:spcBef>
            </a:pPr>
            <a:r>
              <a:rPr lang="en-US" altLang="zh-TW" sz="1800" dirty="0" smtClean="0">
                <a:ea typeface="新細明體" charset="-120"/>
              </a:rPr>
              <a:t>Part 4 – Programming with Objects and Classes</a:t>
            </a:r>
            <a:endParaRPr lang="en-US" altLang="zh-TW" sz="1800" dirty="0"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97731-158F-49E0-A5ED-003ECE74E439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10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60719"/>
            <a:ext cx="3458863" cy="281893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23528" y="1681638"/>
            <a:ext cx="4464496" cy="44165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US" altLang="zh-HK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HdSe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public static void main(String [ ]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pPr defTabSz="271463"/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	Student [ ] </a:t>
            </a:r>
            <a:r>
              <a:rPr lang="en-US" altLang="zh-HK" sz="16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hdse</a:t>
            </a:r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= new Student[4];</a:t>
            </a:r>
          </a:p>
          <a:p>
            <a:pPr defTabSz="271463">
              <a:spcBef>
                <a:spcPts val="12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hdse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[0] = new Student("Andy", 40);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hdse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[1] = new Student("Brian", 60);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hdse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[2] = new Student("Candy", 75);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hdse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[3] = new Student("David", 82);</a:t>
            </a:r>
          </a:p>
          <a:p>
            <a:pPr defTabSz="271463">
              <a:spcBef>
                <a:spcPts val="12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sum=0;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for (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=0;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hdse.length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++) {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hdse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]);</a:t>
            </a:r>
          </a:p>
          <a:p>
            <a:pPr defTabSz="271463">
              <a:spcBef>
                <a:spcPts val="6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	sum +=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hdse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].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getScore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}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("Average = " + </a:t>
            </a:r>
            <a:endParaRPr lang="en-US" altLang="zh-HK" sz="16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HK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			(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double) sum /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hdse.length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 defTabSz="271463"/>
            <a:r>
              <a:rPr lang="en-US" altLang="zh-HK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HK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39" y="3814460"/>
            <a:ext cx="3096344" cy="184511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39" y="4370392"/>
            <a:ext cx="779223" cy="33395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39" y="4579452"/>
            <a:ext cx="779223" cy="33395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39" y="4795476"/>
            <a:ext cx="779223" cy="33395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39" y="5011500"/>
            <a:ext cx="779223" cy="33395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111" y="1700808"/>
            <a:ext cx="1422792" cy="129279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362" y="2347204"/>
            <a:ext cx="1422792" cy="129279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83" y="3503635"/>
            <a:ext cx="1422792" cy="129279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99" y="4795476"/>
            <a:ext cx="1419181" cy="1289180"/>
          </a:xfrm>
          <a:prstGeom prst="rect">
            <a:avLst/>
          </a:prstGeom>
        </p:spPr>
      </p:pic>
      <p:sp>
        <p:nvSpPr>
          <p:cNvPr id="18" name="手繪多邊形 17"/>
          <p:cNvSpPr/>
          <p:nvPr/>
        </p:nvSpPr>
        <p:spPr bwMode="auto">
          <a:xfrm>
            <a:off x="5890124" y="2731300"/>
            <a:ext cx="675233" cy="1729946"/>
          </a:xfrm>
          <a:custGeom>
            <a:avLst/>
            <a:gdLst>
              <a:gd name="connsiteX0" fmla="*/ 230389 w 675233"/>
              <a:gd name="connsiteY0" fmla="*/ 1729946 h 1729946"/>
              <a:gd name="connsiteX1" fmla="*/ 20324 w 675233"/>
              <a:gd name="connsiteY1" fmla="*/ 654908 h 1729946"/>
              <a:gd name="connsiteX2" fmla="*/ 675233 w 675233"/>
              <a:gd name="connsiteY2" fmla="*/ 0 h 172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233" h="1729946">
                <a:moveTo>
                  <a:pt x="230389" y="1729946"/>
                </a:moveTo>
                <a:cubicBezTo>
                  <a:pt x="88286" y="1336589"/>
                  <a:pt x="-53817" y="943232"/>
                  <a:pt x="20324" y="654908"/>
                </a:cubicBezTo>
                <a:cubicBezTo>
                  <a:pt x="94465" y="366584"/>
                  <a:pt x="384849" y="183292"/>
                  <a:pt x="675233" y="0"/>
                </a:cubicBezTo>
              </a:path>
            </a:pathLst>
          </a:custGeom>
          <a:noFill/>
          <a:ln w="38100">
            <a:solidFill>
              <a:srgbClr val="006600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手繪多邊形 18"/>
          <p:cNvSpPr/>
          <p:nvPr/>
        </p:nvSpPr>
        <p:spPr bwMode="auto">
          <a:xfrm>
            <a:off x="6591113" y="2966078"/>
            <a:ext cx="629152" cy="1729946"/>
          </a:xfrm>
          <a:custGeom>
            <a:avLst/>
            <a:gdLst>
              <a:gd name="connsiteX0" fmla="*/ 73098 w 629152"/>
              <a:gd name="connsiteY0" fmla="*/ 1729946 h 1729946"/>
              <a:gd name="connsiteX1" fmla="*/ 48384 w 629152"/>
              <a:gd name="connsiteY1" fmla="*/ 506627 h 1729946"/>
              <a:gd name="connsiteX2" fmla="*/ 629152 w 629152"/>
              <a:gd name="connsiteY2" fmla="*/ 0 h 172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152" h="1729946">
                <a:moveTo>
                  <a:pt x="73098" y="1729946"/>
                </a:moveTo>
                <a:cubicBezTo>
                  <a:pt x="14403" y="1262448"/>
                  <a:pt x="-44292" y="794951"/>
                  <a:pt x="48384" y="506627"/>
                </a:cubicBezTo>
                <a:cubicBezTo>
                  <a:pt x="141060" y="218303"/>
                  <a:pt x="385106" y="109151"/>
                  <a:pt x="629152" y="0"/>
                </a:cubicBezTo>
              </a:path>
            </a:pathLst>
          </a:custGeom>
          <a:noFill/>
          <a:ln w="38100">
            <a:solidFill>
              <a:srgbClr val="006600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手繪多邊形 19"/>
          <p:cNvSpPr/>
          <p:nvPr/>
        </p:nvSpPr>
        <p:spPr bwMode="auto">
          <a:xfrm>
            <a:off x="6688924" y="3937545"/>
            <a:ext cx="1013254" cy="968544"/>
          </a:xfrm>
          <a:custGeom>
            <a:avLst/>
            <a:gdLst>
              <a:gd name="connsiteX0" fmla="*/ 0 w 1013254"/>
              <a:gd name="connsiteY0" fmla="*/ 968544 h 968544"/>
              <a:gd name="connsiteX1" fmla="*/ 568411 w 1013254"/>
              <a:gd name="connsiteY1" fmla="*/ 128285 h 968544"/>
              <a:gd name="connsiteX2" fmla="*/ 1013254 w 1013254"/>
              <a:gd name="connsiteY2" fmla="*/ 17074 h 96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254" h="968544">
                <a:moveTo>
                  <a:pt x="0" y="968544"/>
                </a:moveTo>
                <a:cubicBezTo>
                  <a:pt x="199767" y="627703"/>
                  <a:pt x="399535" y="286863"/>
                  <a:pt x="568411" y="128285"/>
                </a:cubicBezTo>
                <a:cubicBezTo>
                  <a:pt x="737287" y="-30293"/>
                  <a:pt x="875270" y="-6610"/>
                  <a:pt x="1013254" y="17074"/>
                </a:cubicBezTo>
              </a:path>
            </a:pathLst>
          </a:custGeom>
          <a:noFill/>
          <a:ln w="38100">
            <a:solidFill>
              <a:srgbClr val="006600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手繪多邊形 20"/>
          <p:cNvSpPr/>
          <p:nvPr/>
        </p:nvSpPr>
        <p:spPr bwMode="auto">
          <a:xfrm>
            <a:off x="6701281" y="5015733"/>
            <a:ext cx="1186248" cy="137491"/>
          </a:xfrm>
          <a:custGeom>
            <a:avLst/>
            <a:gdLst>
              <a:gd name="connsiteX0" fmla="*/ 0 w 1186248"/>
              <a:gd name="connsiteY0" fmla="*/ 137491 h 137491"/>
              <a:gd name="connsiteX1" fmla="*/ 790832 w 1186248"/>
              <a:gd name="connsiteY1" fmla="*/ 1567 h 137491"/>
              <a:gd name="connsiteX2" fmla="*/ 1186248 w 1186248"/>
              <a:gd name="connsiteY2" fmla="*/ 75707 h 13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6248" h="137491">
                <a:moveTo>
                  <a:pt x="0" y="137491"/>
                </a:moveTo>
                <a:cubicBezTo>
                  <a:pt x="296562" y="74677"/>
                  <a:pt x="593124" y="11864"/>
                  <a:pt x="790832" y="1567"/>
                </a:cubicBezTo>
                <a:cubicBezTo>
                  <a:pt x="988540" y="-8730"/>
                  <a:pt x="1087394" y="33488"/>
                  <a:pt x="1186248" y="75707"/>
                </a:cubicBezTo>
              </a:path>
            </a:pathLst>
          </a:custGeom>
          <a:noFill/>
          <a:ln w="38100">
            <a:solidFill>
              <a:srgbClr val="006600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矩形 21"/>
          <p:cNvSpPr/>
          <p:nvPr/>
        </p:nvSpPr>
        <p:spPr bwMode="auto">
          <a:xfrm>
            <a:off x="899592" y="2194967"/>
            <a:ext cx="3416410" cy="29793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HK" altLang="en-US"/>
          </a:p>
        </p:txBody>
      </p:sp>
      <p:sp>
        <p:nvSpPr>
          <p:cNvPr id="23" name="矩形 22"/>
          <p:cNvSpPr/>
          <p:nvPr/>
        </p:nvSpPr>
        <p:spPr bwMode="auto">
          <a:xfrm>
            <a:off x="899592" y="2601937"/>
            <a:ext cx="3416410" cy="1008000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HK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3779912" y="151472"/>
            <a:ext cx="4611974" cy="1971487"/>
            <a:chOff x="3779912" y="151472"/>
            <a:chExt cx="4611974" cy="1971487"/>
          </a:xfrm>
        </p:grpSpPr>
        <p:sp>
          <p:nvSpPr>
            <p:cNvPr id="25" name="文字方塊 24"/>
            <p:cNvSpPr txBox="1"/>
            <p:nvPr/>
          </p:nvSpPr>
          <p:spPr>
            <a:xfrm>
              <a:off x="3851920" y="151472"/>
              <a:ext cx="4539966" cy="147732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US" altLang="zh-HK" sz="1800" dirty="0" smtClean="0">
                  <a:solidFill>
                    <a:schemeClr val="bg2"/>
                  </a:solidFill>
                  <a:latin typeface="Arial Narrow" pitchFamily="34" charset="0"/>
                </a:rPr>
                <a:t>This creates an array of </a:t>
              </a:r>
              <a:r>
                <a:rPr lang="en-US" altLang="zh-HK" sz="1800" b="1" dirty="0" smtClean="0">
                  <a:solidFill>
                    <a:schemeClr val="bg2"/>
                  </a:solidFill>
                  <a:latin typeface="Arial Narrow" pitchFamily="34" charset="0"/>
                </a:rPr>
                <a:t>Student</a:t>
              </a:r>
              <a:r>
                <a:rPr lang="en-US" altLang="zh-HK" sz="1800" dirty="0" smtClean="0">
                  <a:solidFill>
                    <a:schemeClr val="bg2"/>
                  </a:solidFill>
                  <a:latin typeface="Arial Narrow" pitchFamily="34" charset="0"/>
                </a:rPr>
                <a:t> references.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altLang="zh-HK" sz="1800" dirty="0" smtClean="0">
                  <a:solidFill>
                    <a:schemeClr val="bg2"/>
                  </a:solidFill>
                  <a:latin typeface="Arial Narrow" pitchFamily="34" charset="0"/>
                </a:rPr>
                <a:t>That is, each array element is capable of storing a reference to a </a:t>
              </a:r>
              <a:r>
                <a:rPr lang="en-US" altLang="zh-HK" sz="1800" b="1" dirty="0" smtClean="0">
                  <a:solidFill>
                    <a:schemeClr val="bg2"/>
                  </a:solidFill>
                  <a:latin typeface="Arial Narrow" pitchFamily="34" charset="0"/>
                </a:rPr>
                <a:t>Student</a:t>
              </a:r>
              <a:r>
                <a:rPr lang="en-US" altLang="zh-HK" sz="1800" dirty="0" smtClean="0">
                  <a:solidFill>
                    <a:schemeClr val="bg2"/>
                  </a:solidFill>
                  <a:latin typeface="Arial Narrow" pitchFamily="34" charset="0"/>
                </a:rPr>
                <a:t> object instance.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altLang="zh-HK" sz="1800" dirty="0" smtClean="0">
                  <a:solidFill>
                    <a:schemeClr val="bg2"/>
                  </a:solidFill>
                  <a:latin typeface="Arial Narrow" pitchFamily="34" charset="0"/>
                </a:rPr>
                <a:t>However, the </a:t>
              </a:r>
              <a:r>
                <a:rPr lang="en-US" altLang="zh-HK" sz="1800" b="1" dirty="0" smtClean="0">
                  <a:solidFill>
                    <a:schemeClr val="bg2"/>
                  </a:solidFill>
                  <a:latin typeface="Arial Narrow" pitchFamily="34" charset="0"/>
                </a:rPr>
                <a:t>Student</a:t>
              </a:r>
              <a:r>
                <a:rPr lang="en-US" altLang="zh-HK" sz="1800" dirty="0" smtClean="0">
                  <a:solidFill>
                    <a:schemeClr val="bg2"/>
                  </a:solidFill>
                  <a:latin typeface="Arial Narrow" pitchFamily="34" charset="0"/>
                </a:rPr>
                <a:t> object instances </a:t>
              </a:r>
              <a:r>
                <a:rPr lang="en-US" altLang="zh-HK" sz="1800" b="1" dirty="0" smtClean="0">
                  <a:solidFill>
                    <a:schemeClr val="bg2"/>
                  </a:solidFill>
                  <a:latin typeface="Arial Narrow" pitchFamily="34" charset="0"/>
                </a:rPr>
                <a:t>HAVE NOT BEEN CREATED </a:t>
              </a:r>
              <a:r>
                <a:rPr lang="en-US" altLang="zh-HK" sz="1800" dirty="0" smtClean="0">
                  <a:solidFill>
                    <a:schemeClr val="bg2"/>
                  </a:solidFill>
                  <a:latin typeface="Arial Narrow" pitchFamily="34" charset="0"/>
                </a:rPr>
                <a:t>yet. </a:t>
              </a:r>
              <a:endParaRPr lang="zh-HK" altLang="en-US" sz="18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4" name="向下箭號 23"/>
            <p:cNvSpPr/>
            <p:nvPr/>
          </p:nvSpPr>
          <p:spPr bwMode="auto">
            <a:xfrm>
              <a:off x="3779912" y="1494423"/>
              <a:ext cx="553742" cy="628536"/>
            </a:xfrm>
            <a:prstGeom prst="downArrow">
              <a:avLst>
                <a:gd name="adj1" fmla="val 36065"/>
                <a:gd name="adj2" fmla="val 50000"/>
              </a:avLst>
            </a:prstGeom>
            <a:gradFill>
              <a:gsLst>
                <a:gs pos="0">
                  <a:srgbClr val="92D050"/>
                </a:gs>
                <a:gs pos="80000">
                  <a:srgbClr val="99FF99"/>
                </a:gs>
                <a:gs pos="100000">
                  <a:srgbClr val="CCFF99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1149304" y="4526747"/>
            <a:ext cx="2558599" cy="338554"/>
          </a:xfrm>
          <a:prstGeom prst="rect">
            <a:avLst/>
          </a:prstGeom>
          <a:solidFill>
            <a:srgbClr val="66FFFF"/>
          </a:solidFill>
          <a:effectLst>
            <a:glow rad="228600">
              <a:srgbClr val="66FF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HK" sz="1600" b="1" dirty="0" smtClean="0">
                <a:solidFill>
                  <a:schemeClr val="bg2"/>
                </a:solidFill>
                <a:latin typeface="Arial Narrow" pitchFamily="34" charset="0"/>
              </a:rPr>
              <a:t>sum += </a:t>
            </a:r>
            <a:r>
              <a:rPr lang="en-US" altLang="zh-HK" sz="1600" b="1" dirty="0" err="1" smtClean="0">
                <a:solidFill>
                  <a:schemeClr val="bg2"/>
                </a:solidFill>
                <a:latin typeface="Arial Narrow" pitchFamily="34" charset="0"/>
              </a:rPr>
              <a:t>hdse</a:t>
            </a:r>
            <a:r>
              <a:rPr lang="en-US" altLang="zh-HK" sz="1600" b="1" dirty="0" smtClean="0">
                <a:solidFill>
                  <a:schemeClr val="bg2"/>
                </a:solidFill>
                <a:latin typeface="Arial Narrow" pitchFamily="34" charset="0"/>
              </a:rPr>
              <a:t>[</a:t>
            </a:r>
            <a:r>
              <a:rPr lang="en-US" altLang="zh-HK" sz="1600" b="1" dirty="0" err="1" smtClean="0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sz="1600" b="1" dirty="0" smtClean="0">
                <a:solidFill>
                  <a:schemeClr val="bg2"/>
                </a:solidFill>
                <a:latin typeface="Arial Narrow" pitchFamily="34" charset="0"/>
              </a:rPr>
              <a:t>].</a:t>
            </a:r>
            <a:r>
              <a:rPr lang="en-US" altLang="zh-HK" sz="1600" b="1" dirty="0" err="1" smtClean="0">
                <a:solidFill>
                  <a:schemeClr val="bg2"/>
                </a:solidFill>
                <a:latin typeface="Arial Narrow" pitchFamily="34" charset="0"/>
              </a:rPr>
              <a:t>getScore</a:t>
            </a:r>
            <a:r>
              <a:rPr lang="en-US" altLang="zh-HK" sz="1600" b="1" dirty="0" smtClean="0">
                <a:solidFill>
                  <a:schemeClr val="bg2"/>
                </a:solidFill>
                <a:latin typeface="Arial Narrow" pitchFamily="34" charset="0"/>
              </a:rPr>
              <a:t>();</a:t>
            </a:r>
            <a:endParaRPr lang="zh-HK" altLang="en-US" sz="1600" b="1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7783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4320480" cy="4052664"/>
          </a:xfrm>
        </p:spPr>
        <p:txBody>
          <a:bodyPr/>
          <a:lstStyle/>
          <a:p>
            <a:r>
              <a:rPr lang="en-US" sz="1800" dirty="0" smtClean="0"/>
              <a:t>A </a:t>
            </a:r>
            <a:r>
              <a:rPr lang="en-US" sz="1800" b="1" dirty="0" smtClean="0"/>
              <a:t>String</a:t>
            </a:r>
            <a:r>
              <a:rPr lang="en-US" sz="1800" dirty="0" smtClean="0"/>
              <a:t> is actually an object in Java. 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Thus, working with an array of </a:t>
            </a:r>
            <a:r>
              <a:rPr lang="en-US" sz="1800" b="1" dirty="0" smtClean="0"/>
              <a:t>String</a:t>
            </a:r>
            <a:r>
              <a:rPr lang="en-US" sz="1800" dirty="0" smtClean="0"/>
              <a:t> is actually no difference from working with an array of objects. 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6" name="文字方塊 7"/>
          <p:cNvSpPr txBox="1"/>
          <p:nvPr/>
        </p:nvSpPr>
        <p:spPr>
          <a:xfrm>
            <a:off x="4860032" y="2220828"/>
            <a:ext cx="4176464" cy="42627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71463">
              <a:spcBef>
                <a:spcPts val="0"/>
              </a:spcBef>
            </a:pPr>
            <a:r>
              <a:rPr lang="en-US" altLang="zh-HK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java.util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.*;</a:t>
            </a:r>
          </a:p>
          <a:p>
            <a:pPr defTabSz="271463">
              <a:spcBef>
                <a:spcPts val="600"/>
              </a:spcBef>
            </a:pPr>
            <a:r>
              <a:rPr lang="en-US" altLang="zh-HK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ArrString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pPr defTabSz="27146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public static void main(String </a:t>
            </a:r>
            <a:r>
              <a:rPr lang="en-US" altLang="zh-HK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 ]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pPr defTabSz="27146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Scanner keyboard = </a:t>
            </a:r>
            <a:endParaRPr lang="en-US" altLang="zh-HK" sz="16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defTabSz="27146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HK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		new 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Scanner(System.in);</a:t>
            </a:r>
          </a:p>
          <a:p>
            <a:pPr defTabSz="271463">
              <a:spcBef>
                <a:spcPts val="0"/>
              </a:spcBef>
            </a:pPr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	String </a:t>
            </a:r>
            <a:r>
              <a:rPr lang="en-US" altLang="zh-HK" sz="1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[ ] </a:t>
            </a:r>
            <a:r>
              <a:rPr lang="en-US" altLang="zh-HK" sz="16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nameList</a:t>
            </a:r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= new String[5];</a:t>
            </a:r>
          </a:p>
          <a:p>
            <a:pPr defTabSz="271463">
              <a:spcBef>
                <a:spcPts val="6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for (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=0;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nameList.length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++) {</a:t>
            </a:r>
          </a:p>
          <a:p>
            <a:pPr defTabSz="27146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System.out.print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("? ");</a:t>
            </a:r>
          </a:p>
          <a:p>
            <a:pPr defTabSz="27146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nameList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] =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keyboard.nextLine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defTabSz="27146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defTabSz="27146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HK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HK" sz="16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zh-HK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(“==========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“ </a:t>
            </a:r>
            <a:r>
              <a:rPr lang="en-US" altLang="zh-HK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altLang="zh-HK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defTabSz="271463">
              <a:spcBef>
                <a:spcPts val="6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for (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=0;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nameList.length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++) </a:t>
            </a:r>
          </a:p>
          <a:p>
            <a:pPr defTabSz="27146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nameList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] + ":" </a:t>
            </a:r>
            <a:endParaRPr lang="en-US" altLang="zh-HK" sz="16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defTabSz="27146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HK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			+ </a:t>
            </a:r>
            <a:r>
              <a:rPr lang="en-US" altLang="zh-HK" sz="16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nameList</a:t>
            </a:r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[</a:t>
            </a:r>
            <a:r>
              <a:rPr lang="en-US" altLang="zh-HK" sz="16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].length</a:t>
            </a:r>
            <a:r>
              <a:rPr lang="en-US" altLang="zh-HK" sz="1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() </a:t>
            </a:r>
            <a:r>
              <a:rPr lang="en-US" altLang="zh-HK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altLang="zh-HK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defTabSz="27146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 defTabSz="27146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8" name="文字方塊 6"/>
          <p:cNvSpPr txBox="1"/>
          <p:nvPr/>
        </p:nvSpPr>
        <p:spPr>
          <a:xfrm>
            <a:off x="5724128" y="188640"/>
            <a:ext cx="3168352" cy="230832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C:\&gt; java  </a:t>
            </a:r>
            <a:r>
              <a:rPr lang="en-US" altLang="zh-HK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ArrString</a:t>
            </a:r>
            <a:endParaRPr lang="en-US" altLang="zh-HK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H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? Gary Wong</a:t>
            </a:r>
          </a:p>
          <a:p>
            <a:r>
              <a:rPr lang="en-US" altLang="zh-H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? Albert Ho</a:t>
            </a:r>
          </a:p>
          <a:p>
            <a:r>
              <a:rPr lang="en-US" altLang="zh-H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? Clarence Lau</a:t>
            </a:r>
          </a:p>
          <a:p>
            <a:r>
              <a:rPr lang="en-US" altLang="zh-H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==========</a:t>
            </a:r>
          </a:p>
          <a:p>
            <a:r>
              <a:rPr lang="en-US" altLang="zh-H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Gary Wong:9</a:t>
            </a:r>
          </a:p>
          <a:p>
            <a:r>
              <a:rPr lang="en-US" altLang="zh-H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Albert Ho:9</a:t>
            </a:r>
          </a:p>
          <a:p>
            <a:r>
              <a:rPr lang="en-US" altLang="zh-H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Clarence Lau:12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52936"/>
            <a:ext cx="4392488" cy="326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33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72" y="1358042"/>
            <a:ext cx="4700816" cy="3035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12</a:t>
            </a:fld>
            <a:endParaRPr lang="en-US" altLang="zh-TW"/>
          </a:p>
        </p:txBody>
      </p:sp>
      <p:grpSp>
        <p:nvGrpSpPr>
          <p:cNvPr id="11" name="Group 10"/>
          <p:cNvGrpSpPr/>
          <p:nvPr/>
        </p:nvGrpSpPr>
        <p:grpSpPr>
          <a:xfrm>
            <a:off x="1289111" y="4437112"/>
            <a:ext cx="7243329" cy="2354491"/>
            <a:chOff x="894176" y="3861048"/>
            <a:chExt cx="7243329" cy="2354491"/>
          </a:xfrm>
        </p:grpSpPr>
        <p:sp>
          <p:nvSpPr>
            <p:cNvPr id="12" name="文字方塊 7"/>
            <p:cNvSpPr txBox="1"/>
            <p:nvPr/>
          </p:nvSpPr>
          <p:spPr>
            <a:xfrm>
              <a:off x="894176" y="3861048"/>
              <a:ext cx="7243329" cy="23544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defTabSz="271463">
                <a:spcBef>
                  <a:spcPts val="0"/>
                </a:spcBef>
              </a:pPr>
              <a:r>
                <a:rPr lang="en-US" altLang="zh-HK" sz="160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public </a:t>
              </a:r>
              <a:r>
                <a:rPr lang="en-US" altLang="zh-HK" sz="16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class </a:t>
              </a:r>
              <a:r>
                <a:rPr lang="en-US" altLang="zh-HK" sz="1600" b="1" dirty="0" err="1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CmdLine</a:t>
              </a:r>
              <a:r>
                <a:rPr lang="en-US" altLang="zh-HK" sz="16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{</a:t>
              </a:r>
            </a:p>
            <a:p>
              <a:pPr defTabSz="271463">
                <a:spcBef>
                  <a:spcPts val="1200"/>
                </a:spcBef>
              </a:pPr>
              <a:r>
                <a:rPr lang="en-US" altLang="zh-HK" sz="16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	public static void </a:t>
              </a:r>
              <a:r>
                <a:rPr lang="en-US" altLang="zh-HK" sz="160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main( </a:t>
              </a:r>
              <a:r>
                <a:rPr lang="en-US" altLang="zh-HK" sz="16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String [ ] </a:t>
              </a:r>
              <a:r>
                <a:rPr lang="en-US" altLang="zh-HK" sz="1600" b="1" dirty="0" err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args</a:t>
              </a:r>
              <a:r>
                <a:rPr lang="en-US" altLang="zh-HK" sz="16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HK" sz="160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) </a:t>
              </a:r>
              <a:r>
                <a:rPr lang="en-US" altLang="zh-HK" sz="16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{</a:t>
              </a:r>
            </a:p>
            <a:p>
              <a:pPr defTabSz="271463">
                <a:spcBef>
                  <a:spcPts val="1200"/>
                </a:spcBef>
              </a:pPr>
              <a:r>
                <a:rPr lang="en-US" altLang="zh-HK" sz="16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		</a:t>
              </a:r>
              <a:r>
                <a:rPr lang="en-US" altLang="zh-HK" sz="1600" dirty="0" err="1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System.out.println</a:t>
              </a:r>
              <a:r>
                <a:rPr lang="en-US" altLang="zh-HK" sz="16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("# of arguments = " + </a:t>
              </a:r>
              <a:r>
                <a:rPr lang="en-US" altLang="zh-HK" sz="1600" b="1" dirty="0" err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args.length</a:t>
              </a:r>
              <a:r>
                <a:rPr lang="en-US" altLang="zh-HK" sz="160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);</a:t>
              </a:r>
              <a:endPara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  <a:p>
              <a:pPr defTabSz="271463">
                <a:spcBef>
                  <a:spcPts val="600"/>
                </a:spcBef>
              </a:pPr>
              <a:r>
                <a:rPr lang="en-US" altLang="zh-HK" sz="16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		for (</a:t>
              </a:r>
              <a:r>
                <a:rPr lang="en-US" altLang="zh-HK" sz="1600" dirty="0" err="1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int</a:t>
              </a:r>
              <a:r>
                <a:rPr lang="en-US" altLang="zh-HK" sz="16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HK" sz="1600" dirty="0" err="1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altLang="zh-HK" sz="16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=0; </a:t>
              </a:r>
              <a:r>
                <a:rPr lang="en-US" altLang="zh-HK" sz="1600" dirty="0" err="1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altLang="zh-HK" sz="160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&lt; </a:t>
              </a:r>
              <a:r>
                <a:rPr lang="en-US" altLang="zh-HK" sz="1600" b="1" dirty="0" err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args.length</a:t>
              </a:r>
              <a:r>
                <a:rPr lang="en-US" altLang="zh-HK" sz="16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; </a:t>
              </a:r>
              <a:r>
                <a:rPr lang="en-US" altLang="zh-HK" sz="1600" dirty="0" err="1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altLang="zh-HK" sz="16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++)</a:t>
              </a:r>
            </a:p>
            <a:p>
              <a:pPr defTabSz="271463">
                <a:spcBef>
                  <a:spcPts val="0"/>
                </a:spcBef>
              </a:pPr>
              <a:r>
                <a:rPr lang="en-US" altLang="zh-HK" sz="16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			</a:t>
              </a:r>
              <a:r>
                <a:rPr lang="en-US" altLang="zh-HK" sz="1600" dirty="0" err="1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System.out.println</a:t>
              </a:r>
              <a:r>
                <a:rPr lang="en-US" altLang="zh-HK" sz="16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HK" sz="1600" dirty="0" err="1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altLang="zh-HK" sz="16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+ ": " + </a:t>
              </a:r>
              <a:r>
                <a:rPr lang="en-US" altLang="zh-HK" sz="1600" b="1" dirty="0" err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args</a:t>
              </a:r>
              <a:r>
                <a:rPr lang="en-US" altLang="zh-HK" sz="16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[</a:t>
              </a:r>
              <a:r>
                <a:rPr lang="en-US" altLang="zh-HK" sz="1600" b="1" dirty="0" err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altLang="zh-HK" sz="16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]</a:t>
              </a:r>
              <a:r>
                <a:rPr lang="en-US" altLang="zh-HK" sz="160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);</a:t>
              </a:r>
              <a:endPara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  <a:p>
              <a:pPr defTabSz="271463">
                <a:spcBef>
                  <a:spcPts val="0"/>
                </a:spcBef>
              </a:pPr>
              <a:r>
                <a:rPr lang="en-US" altLang="zh-HK" sz="16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	}</a:t>
              </a:r>
            </a:p>
            <a:p>
              <a:pPr defTabSz="271463">
                <a:spcBef>
                  <a:spcPts val="1200"/>
                </a:spcBef>
              </a:pPr>
              <a:r>
                <a:rPr lang="en-US" altLang="zh-HK" sz="160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}</a:t>
              </a:r>
              <a:endPara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181375" y="4240979"/>
              <a:ext cx="6775001" cy="1656184"/>
            </a:xfrm>
            <a:prstGeom prst="rect">
              <a:avLst/>
            </a:prstGeom>
            <a:solidFill>
              <a:srgbClr val="FFFF00">
                <a:alpha val="23000"/>
              </a:srgbClr>
            </a:solidFill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14" name="文字方塊 6"/>
          <p:cNvSpPr txBox="1"/>
          <p:nvPr/>
        </p:nvSpPr>
        <p:spPr>
          <a:xfrm>
            <a:off x="199495" y="2401728"/>
            <a:ext cx="3673689" cy="132343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C:\&gt; java  </a:t>
            </a:r>
            <a:r>
              <a:rPr lang="en-US" altLang="zh-HK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CmdLine</a:t>
            </a:r>
            <a:r>
              <a:rPr lang="en-US" altLang="zh-HK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apple orange pear</a:t>
            </a:r>
          </a:p>
          <a:p>
            <a:r>
              <a:rPr lang="en-US" altLang="zh-HK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 of arguments = 3</a:t>
            </a:r>
          </a:p>
          <a:p>
            <a:r>
              <a:rPr lang="en-US" altLang="zh-HK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0: apple</a:t>
            </a:r>
          </a:p>
          <a:p>
            <a:r>
              <a:rPr lang="en-US" altLang="zh-HK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1: orange</a:t>
            </a:r>
          </a:p>
          <a:p>
            <a:r>
              <a:rPr lang="en-US" altLang="zh-HK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2: pear</a:t>
            </a:r>
          </a:p>
        </p:txBody>
      </p:sp>
      <p:sp>
        <p:nvSpPr>
          <p:cNvPr id="9" name="文字方塊 6"/>
          <p:cNvSpPr txBox="1"/>
          <p:nvPr/>
        </p:nvSpPr>
        <p:spPr>
          <a:xfrm>
            <a:off x="199495" y="1610707"/>
            <a:ext cx="3673689" cy="33855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C:\&gt; java  </a:t>
            </a:r>
            <a:r>
              <a:rPr lang="en-US" altLang="zh-HK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CmdLine</a:t>
            </a:r>
            <a:r>
              <a:rPr lang="en-US" altLang="zh-HK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apple orange pear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873184" y="1589221"/>
            <a:ext cx="576064" cy="360040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  <a:ln>
            <a:headEnd type="none" w="med" len="med"/>
            <a:tailEnd type="stealth" w="lg" len="lg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auto">
          <a:xfrm>
            <a:off x="4625425" y="2728914"/>
            <a:ext cx="460925" cy="2229836"/>
          </a:xfrm>
          <a:custGeom>
            <a:avLst/>
            <a:gdLst>
              <a:gd name="connsiteX0" fmla="*/ 460925 w 460925"/>
              <a:gd name="connsiteY0" fmla="*/ 0 h 2300287"/>
              <a:gd name="connsiteX1" fmla="*/ 3725 w 460925"/>
              <a:gd name="connsiteY1" fmla="*/ 1000125 h 2300287"/>
              <a:gd name="connsiteX2" fmla="*/ 232325 w 460925"/>
              <a:gd name="connsiteY2" fmla="*/ 2300287 h 230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925" h="2300287">
                <a:moveTo>
                  <a:pt x="460925" y="0"/>
                </a:moveTo>
                <a:cubicBezTo>
                  <a:pt x="251375" y="308372"/>
                  <a:pt x="41825" y="616744"/>
                  <a:pt x="3725" y="1000125"/>
                </a:cubicBezTo>
                <a:cubicBezTo>
                  <a:pt x="-34375" y="1383506"/>
                  <a:pt x="232325" y="2300287"/>
                  <a:pt x="232325" y="2300287"/>
                </a:cubicBezTo>
              </a:path>
            </a:pathLst>
          </a:custGeom>
          <a:noFill/>
          <a:ln w="50800">
            <a:solidFill>
              <a:srgbClr val="FF3300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71813" y="335699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3300"/>
                </a:solidFill>
                <a:latin typeface="Arial Narrow" pitchFamily="34" charset="0"/>
              </a:rPr>
              <a:t>20b32c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71704"/>
            <a:ext cx="2879465" cy="2821392"/>
          </a:xfrm>
          <a:prstGeom prst="rect">
            <a:avLst/>
          </a:prstGeom>
        </p:spPr>
      </p:pic>
      <p:sp>
        <p:nvSpPr>
          <p:cNvPr id="23" name="Down Arrow 22"/>
          <p:cNvSpPr/>
          <p:nvPr/>
        </p:nvSpPr>
        <p:spPr bwMode="auto">
          <a:xfrm rot="10800000">
            <a:off x="6491531" y="3879056"/>
            <a:ext cx="288035" cy="1152786"/>
          </a:xfrm>
          <a:prstGeom prst="downArrow">
            <a:avLst/>
          </a:prstGeom>
          <a:solidFill>
            <a:schemeClr val="bg2">
              <a:lumMod val="50000"/>
              <a:lumOff val="50000"/>
            </a:schemeClr>
          </a:solidFill>
          <a:ln>
            <a:headEnd type="none" w="med" len="med"/>
            <a:tailEnd type="stealth" w="lg" len="lg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436096" y="4859868"/>
            <a:ext cx="1607978" cy="369332"/>
            <a:chOff x="251520" y="2204864"/>
            <a:chExt cx="1607978" cy="369332"/>
          </a:xfrm>
        </p:grpSpPr>
        <p:sp>
          <p:nvSpPr>
            <p:cNvPr id="15" name="文字方塊 53"/>
            <p:cNvSpPr txBox="1"/>
            <p:nvPr/>
          </p:nvSpPr>
          <p:spPr>
            <a:xfrm>
              <a:off x="251520" y="220486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1800" b="1" dirty="0" err="1" smtClean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args</a:t>
              </a:r>
              <a:endParaRPr lang="zh-HK" altLang="en-US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7" name="矩形 54"/>
            <p:cNvSpPr/>
            <p:nvPr/>
          </p:nvSpPr>
          <p:spPr bwMode="auto">
            <a:xfrm>
              <a:off x="1042449" y="2303745"/>
              <a:ext cx="817049" cy="26763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20b32c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5393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18" grpId="0" animBg="1"/>
      <p:bldP spid="19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k23835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3933056"/>
            <a:ext cx="1282700" cy="21590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6660232" y="3284984"/>
            <a:ext cx="1584176" cy="2808312"/>
            <a:chOff x="4143" y="685804"/>
            <a:chExt cx="1241681" cy="914406"/>
          </a:xfrm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圓角矩形 8"/>
            <p:cNvSpPr/>
            <p:nvPr/>
          </p:nvSpPr>
          <p:spPr>
            <a:xfrm>
              <a:off x="4143" y="685804"/>
              <a:ext cx="1241681" cy="914406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圓角矩形 4"/>
            <p:cNvSpPr/>
            <p:nvPr/>
          </p:nvSpPr>
          <p:spPr>
            <a:xfrm>
              <a:off x="48781" y="730442"/>
              <a:ext cx="1152405" cy="82513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800" b="1" dirty="0" smtClean="0">
                  <a:solidFill>
                    <a:schemeClr val="bg2"/>
                  </a:solidFill>
                </a:rPr>
                <a:t>END.</a:t>
              </a:r>
              <a:endParaRPr lang="zh-TW" altLang="en-US" sz="1800" b="1" kern="1200" dirty="0">
                <a:solidFill>
                  <a:schemeClr val="bg2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slides from now on are the source for preparing the pictures. </a:t>
            </a:r>
          </a:p>
          <a:p>
            <a:r>
              <a:rPr lang="en-US" dirty="0" smtClean="0"/>
              <a:t>DON’T show them to students.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16949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79512" y="3833768"/>
            <a:ext cx="1127120" cy="963383"/>
            <a:chOff x="179512" y="3833768"/>
            <a:chExt cx="1127120" cy="963383"/>
          </a:xfrm>
        </p:grpSpPr>
        <p:sp>
          <p:nvSpPr>
            <p:cNvPr id="32" name="文字方塊 31"/>
            <p:cNvSpPr txBox="1"/>
            <p:nvPr/>
          </p:nvSpPr>
          <p:spPr>
            <a:xfrm>
              <a:off x="179512" y="3833768"/>
              <a:ext cx="370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s</a:t>
              </a:r>
              <a:r>
                <a:rPr lang="en-US" altLang="zh-HK" sz="16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1</a:t>
              </a:r>
              <a:endParaRPr lang="zh-HK" altLang="en-US" sz="1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3" name="上彎箭號 32"/>
            <p:cNvSpPr/>
            <p:nvPr/>
          </p:nvSpPr>
          <p:spPr bwMode="auto">
            <a:xfrm rot="5400000">
              <a:off x="706416" y="4196937"/>
              <a:ext cx="615961" cy="584468"/>
            </a:xfrm>
            <a:prstGeom prst="bentUpArrow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496394" y="3837014"/>
              <a:ext cx="810238" cy="3353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19e15c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1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6568008" cy="304800"/>
          </a:xfrm>
        </p:spPr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2" name="投影片編號版面配置區 4"/>
          <p:cNvSpPr txBox="1">
            <a:spLocks/>
          </p:cNvSpPr>
          <p:nvPr/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+mn-lt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868F94EC-11C1-42CB-9295-13A06D773171}" type="slidenum">
              <a:rPr lang="en-US" altLang="zh-TW" smtClean="0"/>
              <a:pPr/>
              <a:t>15</a:t>
            </a:fld>
            <a:endParaRPr lang="en-US" altLang="zh-TW"/>
          </a:p>
        </p:txBody>
      </p:sp>
      <p:grpSp>
        <p:nvGrpSpPr>
          <p:cNvPr id="12" name="群組 11"/>
          <p:cNvGrpSpPr/>
          <p:nvPr/>
        </p:nvGrpSpPr>
        <p:grpSpPr>
          <a:xfrm>
            <a:off x="3563888" y="1340768"/>
            <a:ext cx="1893194" cy="1798027"/>
            <a:chOff x="3563888" y="1340768"/>
            <a:chExt cx="1893194" cy="1798027"/>
          </a:xfrm>
        </p:grpSpPr>
        <p:sp>
          <p:nvSpPr>
            <p:cNvPr id="21" name="矩形 20"/>
            <p:cNvSpPr/>
            <p:nvPr/>
          </p:nvSpPr>
          <p:spPr bwMode="auto">
            <a:xfrm>
              <a:off x="3563888" y="1340768"/>
              <a:ext cx="1893194" cy="1798027"/>
            </a:xfrm>
            <a:prstGeom prst="rect">
              <a:avLst/>
            </a:prstGeom>
            <a:solidFill>
              <a:srgbClr val="CCFF99">
                <a:alpha val="99000"/>
              </a:srgbClr>
            </a:solidFill>
            <a:ln w="38100">
              <a:solidFill>
                <a:srgbClr val="006600"/>
              </a:solidFill>
              <a:prstDash val="dash"/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3852740" y="1556792"/>
              <a:ext cx="1359753" cy="1359753"/>
            </a:xfrm>
            <a:prstGeom prst="ellipse">
              <a:avLst/>
            </a:prstGeom>
            <a:solidFill>
              <a:srgbClr val="CCFF99"/>
            </a:solidFill>
            <a:ln w="3175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341932" y="2299790"/>
              <a:ext cx="381369" cy="288032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35000">
                  <a:srgbClr val="92D050"/>
                </a:gs>
                <a:gs pos="100000">
                  <a:srgbClr val="CCFF99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1200" dirty="0">
                  <a:solidFill>
                    <a:schemeClr val="bg2"/>
                  </a:solidFill>
                  <a:latin typeface="Arial" charset="0"/>
                </a:rPr>
                <a:t>0</a:t>
              </a:r>
              <a:endParaRPr kumimoji="0" lang="zh-HK" altLang="en-US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925281" y="1965118"/>
              <a:ext cx="1243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600" b="1" dirty="0" err="1" smtClean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numStudent</a:t>
              </a:r>
              <a:endParaRPr lang="zh-HK" altLang="en-US" sz="16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6084168" y="4005064"/>
            <a:ext cx="2160240" cy="2092027"/>
            <a:chOff x="5796136" y="692696"/>
            <a:chExt cx="2160240" cy="2092027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1936998"/>
              <a:ext cx="1276350" cy="847725"/>
            </a:xfrm>
            <a:prstGeom prst="rect">
              <a:avLst/>
            </a:prstGeom>
          </p:spPr>
        </p:pic>
        <p:sp>
          <p:nvSpPr>
            <p:cNvPr id="24" name="橢圓 23"/>
            <p:cNvSpPr/>
            <p:nvPr/>
          </p:nvSpPr>
          <p:spPr bwMode="auto">
            <a:xfrm>
              <a:off x="6712074" y="692696"/>
              <a:ext cx="1244302" cy="1244302"/>
            </a:xfrm>
            <a:prstGeom prst="ellipse">
              <a:avLst/>
            </a:prstGeom>
            <a:solidFill>
              <a:srgbClr val="CCFF99"/>
            </a:solidFill>
            <a:ln w="3175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7027216" y="1317132"/>
              <a:ext cx="614018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2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Mary</a:t>
              </a:r>
              <a:endParaRPr kumimoji="0" lang="zh-HK" altLang="en-US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032700" y="983981"/>
              <a:ext cx="6030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name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30" name="手繪多邊形 29"/>
            <p:cNvSpPr/>
            <p:nvPr/>
          </p:nvSpPr>
          <p:spPr bwMode="auto">
            <a:xfrm>
              <a:off x="6876256" y="1694582"/>
              <a:ext cx="420228" cy="242416"/>
            </a:xfrm>
            <a:custGeom>
              <a:avLst/>
              <a:gdLst>
                <a:gd name="connsiteX0" fmla="*/ 0 w 381266"/>
                <a:gd name="connsiteY0" fmla="*/ 222250 h 222250"/>
                <a:gd name="connsiteX1" fmla="*/ 31750 w 381266"/>
                <a:gd name="connsiteY1" fmla="*/ 203200 h 222250"/>
                <a:gd name="connsiteX2" fmla="*/ 50800 w 381266"/>
                <a:gd name="connsiteY2" fmla="*/ 190500 h 222250"/>
                <a:gd name="connsiteX3" fmla="*/ 76200 w 381266"/>
                <a:gd name="connsiteY3" fmla="*/ 152400 h 222250"/>
                <a:gd name="connsiteX4" fmla="*/ 88900 w 381266"/>
                <a:gd name="connsiteY4" fmla="*/ 133350 h 222250"/>
                <a:gd name="connsiteX5" fmla="*/ 107950 w 381266"/>
                <a:gd name="connsiteY5" fmla="*/ 127000 h 222250"/>
                <a:gd name="connsiteX6" fmla="*/ 133350 w 381266"/>
                <a:gd name="connsiteY6" fmla="*/ 88900 h 222250"/>
                <a:gd name="connsiteX7" fmla="*/ 139700 w 381266"/>
                <a:gd name="connsiteY7" fmla="*/ 69850 h 222250"/>
                <a:gd name="connsiteX8" fmla="*/ 152400 w 381266"/>
                <a:gd name="connsiteY8" fmla="*/ 50800 h 222250"/>
                <a:gd name="connsiteX9" fmla="*/ 190500 w 381266"/>
                <a:gd name="connsiteY9" fmla="*/ 38100 h 222250"/>
                <a:gd name="connsiteX10" fmla="*/ 209550 w 381266"/>
                <a:gd name="connsiteY10" fmla="*/ 25400 h 222250"/>
                <a:gd name="connsiteX11" fmla="*/ 266700 w 381266"/>
                <a:gd name="connsiteY11" fmla="*/ 6350 h 222250"/>
                <a:gd name="connsiteX12" fmla="*/ 285750 w 381266"/>
                <a:gd name="connsiteY12" fmla="*/ 0 h 222250"/>
                <a:gd name="connsiteX13" fmla="*/ 368300 w 381266"/>
                <a:gd name="connsiteY13" fmla="*/ 6350 h 222250"/>
                <a:gd name="connsiteX14" fmla="*/ 374650 w 381266"/>
                <a:gd name="connsiteY14" fmla="*/ 50800 h 222250"/>
                <a:gd name="connsiteX15" fmla="*/ 336550 w 381266"/>
                <a:gd name="connsiteY15" fmla="*/ 63500 h 222250"/>
                <a:gd name="connsiteX16" fmla="*/ 330200 w 381266"/>
                <a:gd name="connsiteY16" fmla="*/ 698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266" h="222250">
                  <a:moveTo>
                    <a:pt x="0" y="222250"/>
                  </a:moveTo>
                  <a:cubicBezTo>
                    <a:pt x="10583" y="215900"/>
                    <a:pt x="21284" y="209741"/>
                    <a:pt x="31750" y="203200"/>
                  </a:cubicBezTo>
                  <a:cubicBezTo>
                    <a:pt x="38222" y="199155"/>
                    <a:pt x="45774" y="196243"/>
                    <a:pt x="50800" y="190500"/>
                  </a:cubicBezTo>
                  <a:cubicBezTo>
                    <a:pt x="60851" y="179013"/>
                    <a:pt x="67733" y="165100"/>
                    <a:pt x="76200" y="152400"/>
                  </a:cubicBezTo>
                  <a:cubicBezTo>
                    <a:pt x="80433" y="146050"/>
                    <a:pt x="81660" y="135763"/>
                    <a:pt x="88900" y="133350"/>
                  </a:cubicBezTo>
                  <a:lnTo>
                    <a:pt x="107950" y="127000"/>
                  </a:lnTo>
                  <a:cubicBezTo>
                    <a:pt x="116417" y="114300"/>
                    <a:pt x="128523" y="103380"/>
                    <a:pt x="133350" y="88900"/>
                  </a:cubicBezTo>
                  <a:cubicBezTo>
                    <a:pt x="135467" y="82550"/>
                    <a:pt x="136707" y="75837"/>
                    <a:pt x="139700" y="69850"/>
                  </a:cubicBezTo>
                  <a:cubicBezTo>
                    <a:pt x="143113" y="63024"/>
                    <a:pt x="145928" y="54845"/>
                    <a:pt x="152400" y="50800"/>
                  </a:cubicBezTo>
                  <a:cubicBezTo>
                    <a:pt x="163752" y="43705"/>
                    <a:pt x="179361" y="45526"/>
                    <a:pt x="190500" y="38100"/>
                  </a:cubicBezTo>
                  <a:cubicBezTo>
                    <a:pt x="196850" y="33867"/>
                    <a:pt x="202576" y="28500"/>
                    <a:pt x="209550" y="25400"/>
                  </a:cubicBezTo>
                  <a:lnTo>
                    <a:pt x="266700" y="6350"/>
                  </a:lnTo>
                  <a:lnTo>
                    <a:pt x="285750" y="0"/>
                  </a:lnTo>
                  <a:cubicBezTo>
                    <a:pt x="313267" y="2117"/>
                    <a:pt x="341634" y="-761"/>
                    <a:pt x="368300" y="6350"/>
                  </a:cubicBezTo>
                  <a:cubicBezTo>
                    <a:pt x="385036" y="10813"/>
                    <a:pt x="383772" y="42981"/>
                    <a:pt x="374650" y="50800"/>
                  </a:cubicBezTo>
                  <a:cubicBezTo>
                    <a:pt x="364486" y="59512"/>
                    <a:pt x="346016" y="54034"/>
                    <a:pt x="336550" y="63500"/>
                  </a:cubicBezTo>
                  <a:lnTo>
                    <a:pt x="330200" y="69850"/>
                  </a:lnTo>
                </a:path>
              </a:pathLst>
            </a:custGeom>
            <a:noFill/>
            <a:ln w="12700">
              <a:solidFill>
                <a:srgbClr val="990033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 rot="20201411">
              <a:off x="6049168" y="2205297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22c19d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3275856" y="4005064"/>
            <a:ext cx="2160240" cy="2092027"/>
            <a:chOff x="5796136" y="692696"/>
            <a:chExt cx="2160240" cy="2092027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1936998"/>
              <a:ext cx="1276350" cy="847725"/>
            </a:xfrm>
            <a:prstGeom prst="rect">
              <a:avLst/>
            </a:prstGeom>
          </p:spPr>
        </p:pic>
        <p:sp>
          <p:nvSpPr>
            <p:cNvPr id="39" name="橢圓 38"/>
            <p:cNvSpPr/>
            <p:nvPr/>
          </p:nvSpPr>
          <p:spPr bwMode="auto">
            <a:xfrm>
              <a:off x="6712074" y="692696"/>
              <a:ext cx="1244302" cy="1244302"/>
            </a:xfrm>
            <a:prstGeom prst="ellipse">
              <a:avLst/>
            </a:prstGeom>
            <a:solidFill>
              <a:srgbClr val="CCFF99"/>
            </a:solidFill>
            <a:ln w="3175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7027216" y="1317132"/>
              <a:ext cx="614018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1200" dirty="0" smtClean="0">
                  <a:solidFill>
                    <a:schemeClr val="bg2"/>
                  </a:solidFill>
                  <a:latin typeface="Arial" charset="0"/>
                </a:rPr>
                <a:t>John</a:t>
              </a:r>
              <a:endParaRPr kumimoji="0" lang="zh-HK" altLang="en-US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032700" y="983981"/>
              <a:ext cx="6030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name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42" name="手繪多邊形 41"/>
            <p:cNvSpPr/>
            <p:nvPr/>
          </p:nvSpPr>
          <p:spPr bwMode="auto">
            <a:xfrm>
              <a:off x="6876256" y="1694582"/>
              <a:ext cx="420228" cy="242416"/>
            </a:xfrm>
            <a:custGeom>
              <a:avLst/>
              <a:gdLst>
                <a:gd name="connsiteX0" fmla="*/ 0 w 381266"/>
                <a:gd name="connsiteY0" fmla="*/ 222250 h 222250"/>
                <a:gd name="connsiteX1" fmla="*/ 31750 w 381266"/>
                <a:gd name="connsiteY1" fmla="*/ 203200 h 222250"/>
                <a:gd name="connsiteX2" fmla="*/ 50800 w 381266"/>
                <a:gd name="connsiteY2" fmla="*/ 190500 h 222250"/>
                <a:gd name="connsiteX3" fmla="*/ 76200 w 381266"/>
                <a:gd name="connsiteY3" fmla="*/ 152400 h 222250"/>
                <a:gd name="connsiteX4" fmla="*/ 88900 w 381266"/>
                <a:gd name="connsiteY4" fmla="*/ 133350 h 222250"/>
                <a:gd name="connsiteX5" fmla="*/ 107950 w 381266"/>
                <a:gd name="connsiteY5" fmla="*/ 127000 h 222250"/>
                <a:gd name="connsiteX6" fmla="*/ 133350 w 381266"/>
                <a:gd name="connsiteY6" fmla="*/ 88900 h 222250"/>
                <a:gd name="connsiteX7" fmla="*/ 139700 w 381266"/>
                <a:gd name="connsiteY7" fmla="*/ 69850 h 222250"/>
                <a:gd name="connsiteX8" fmla="*/ 152400 w 381266"/>
                <a:gd name="connsiteY8" fmla="*/ 50800 h 222250"/>
                <a:gd name="connsiteX9" fmla="*/ 190500 w 381266"/>
                <a:gd name="connsiteY9" fmla="*/ 38100 h 222250"/>
                <a:gd name="connsiteX10" fmla="*/ 209550 w 381266"/>
                <a:gd name="connsiteY10" fmla="*/ 25400 h 222250"/>
                <a:gd name="connsiteX11" fmla="*/ 266700 w 381266"/>
                <a:gd name="connsiteY11" fmla="*/ 6350 h 222250"/>
                <a:gd name="connsiteX12" fmla="*/ 285750 w 381266"/>
                <a:gd name="connsiteY12" fmla="*/ 0 h 222250"/>
                <a:gd name="connsiteX13" fmla="*/ 368300 w 381266"/>
                <a:gd name="connsiteY13" fmla="*/ 6350 h 222250"/>
                <a:gd name="connsiteX14" fmla="*/ 374650 w 381266"/>
                <a:gd name="connsiteY14" fmla="*/ 50800 h 222250"/>
                <a:gd name="connsiteX15" fmla="*/ 336550 w 381266"/>
                <a:gd name="connsiteY15" fmla="*/ 63500 h 222250"/>
                <a:gd name="connsiteX16" fmla="*/ 330200 w 381266"/>
                <a:gd name="connsiteY16" fmla="*/ 698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266" h="222250">
                  <a:moveTo>
                    <a:pt x="0" y="222250"/>
                  </a:moveTo>
                  <a:cubicBezTo>
                    <a:pt x="10583" y="215900"/>
                    <a:pt x="21284" y="209741"/>
                    <a:pt x="31750" y="203200"/>
                  </a:cubicBezTo>
                  <a:cubicBezTo>
                    <a:pt x="38222" y="199155"/>
                    <a:pt x="45774" y="196243"/>
                    <a:pt x="50800" y="190500"/>
                  </a:cubicBezTo>
                  <a:cubicBezTo>
                    <a:pt x="60851" y="179013"/>
                    <a:pt x="67733" y="165100"/>
                    <a:pt x="76200" y="152400"/>
                  </a:cubicBezTo>
                  <a:cubicBezTo>
                    <a:pt x="80433" y="146050"/>
                    <a:pt x="81660" y="135763"/>
                    <a:pt x="88900" y="133350"/>
                  </a:cubicBezTo>
                  <a:lnTo>
                    <a:pt x="107950" y="127000"/>
                  </a:lnTo>
                  <a:cubicBezTo>
                    <a:pt x="116417" y="114300"/>
                    <a:pt x="128523" y="103380"/>
                    <a:pt x="133350" y="88900"/>
                  </a:cubicBezTo>
                  <a:cubicBezTo>
                    <a:pt x="135467" y="82550"/>
                    <a:pt x="136707" y="75837"/>
                    <a:pt x="139700" y="69850"/>
                  </a:cubicBezTo>
                  <a:cubicBezTo>
                    <a:pt x="143113" y="63024"/>
                    <a:pt x="145928" y="54845"/>
                    <a:pt x="152400" y="50800"/>
                  </a:cubicBezTo>
                  <a:cubicBezTo>
                    <a:pt x="163752" y="43705"/>
                    <a:pt x="179361" y="45526"/>
                    <a:pt x="190500" y="38100"/>
                  </a:cubicBezTo>
                  <a:cubicBezTo>
                    <a:pt x="196850" y="33867"/>
                    <a:pt x="202576" y="28500"/>
                    <a:pt x="209550" y="25400"/>
                  </a:cubicBezTo>
                  <a:lnTo>
                    <a:pt x="266700" y="6350"/>
                  </a:lnTo>
                  <a:lnTo>
                    <a:pt x="285750" y="0"/>
                  </a:lnTo>
                  <a:cubicBezTo>
                    <a:pt x="313267" y="2117"/>
                    <a:pt x="341634" y="-761"/>
                    <a:pt x="368300" y="6350"/>
                  </a:cubicBezTo>
                  <a:cubicBezTo>
                    <a:pt x="385036" y="10813"/>
                    <a:pt x="383772" y="42981"/>
                    <a:pt x="374650" y="50800"/>
                  </a:cubicBezTo>
                  <a:cubicBezTo>
                    <a:pt x="364486" y="59512"/>
                    <a:pt x="346016" y="54034"/>
                    <a:pt x="336550" y="63500"/>
                  </a:cubicBezTo>
                  <a:lnTo>
                    <a:pt x="330200" y="69850"/>
                  </a:lnTo>
                </a:path>
              </a:pathLst>
            </a:custGeom>
            <a:noFill/>
            <a:ln w="12700">
              <a:solidFill>
                <a:srgbClr val="990033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 rot="20201411">
              <a:off x="6045161" y="2205297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20b34e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539552" y="4005064"/>
            <a:ext cx="2160240" cy="2092027"/>
            <a:chOff x="5796136" y="692696"/>
            <a:chExt cx="2160240" cy="2092027"/>
          </a:xfrm>
        </p:grpSpPr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1936998"/>
              <a:ext cx="1276350" cy="847725"/>
            </a:xfrm>
            <a:prstGeom prst="rect">
              <a:avLst/>
            </a:prstGeom>
          </p:spPr>
        </p:pic>
        <p:sp>
          <p:nvSpPr>
            <p:cNvPr id="46" name="橢圓 45"/>
            <p:cNvSpPr/>
            <p:nvPr/>
          </p:nvSpPr>
          <p:spPr bwMode="auto">
            <a:xfrm>
              <a:off x="6712074" y="692696"/>
              <a:ext cx="1244302" cy="1244302"/>
            </a:xfrm>
            <a:prstGeom prst="ellipse">
              <a:avLst/>
            </a:prstGeom>
            <a:solidFill>
              <a:srgbClr val="CCFF99"/>
            </a:solidFill>
            <a:ln w="3175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7027216" y="1317132"/>
              <a:ext cx="614018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2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Peter</a:t>
              </a:r>
              <a:endParaRPr kumimoji="0" lang="zh-HK" altLang="en-US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032700" y="983981"/>
              <a:ext cx="6030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name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49" name="手繪多邊形 48"/>
            <p:cNvSpPr/>
            <p:nvPr/>
          </p:nvSpPr>
          <p:spPr bwMode="auto">
            <a:xfrm>
              <a:off x="6876256" y="1694582"/>
              <a:ext cx="420228" cy="242416"/>
            </a:xfrm>
            <a:custGeom>
              <a:avLst/>
              <a:gdLst>
                <a:gd name="connsiteX0" fmla="*/ 0 w 381266"/>
                <a:gd name="connsiteY0" fmla="*/ 222250 h 222250"/>
                <a:gd name="connsiteX1" fmla="*/ 31750 w 381266"/>
                <a:gd name="connsiteY1" fmla="*/ 203200 h 222250"/>
                <a:gd name="connsiteX2" fmla="*/ 50800 w 381266"/>
                <a:gd name="connsiteY2" fmla="*/ 190500 h 222250"/>
                <a:gd name="connsiteX3" fmla="*/ 76200 w 381266"/>
                <a:gd name="connsiteY3" fmla="*/ 152400 h 222250"/>
                <a:gd name="connsiteX4" fmla="*/ 88900 w 381266"/>
                <a:gd name="connsiteY4" fmla="*/ 133350 h 222250"/>
                <a:gd name="connsiteX5" fmla="*/ 107950 w 381266"/>
                <a:gd name="connsiteY5" fmla="*/ 127000 h 222250"/>
                <a:gd name="connsiteX6" fmla="*/ 133350 w 381266"/>
                <a:gd name="connsiteY6" fmla="*/ 88900 h 222250"/>
                <a:gd name="connsiteX7" fmla="*/ 139700 w 381266"/>
                <a:gd name="connsiteY7" fmla="*/ 69850 h 222250"/>
                <a:gd name="connsiteX8" fmla="*/ 152400 w 381266"/>
                <a:gd name="connsiteY8" fmla="*/ 50800 h 222250"/>
                <a:gd name="connsiteX9" fmla="*/ 190500 w 381266"/>
                <a:gd name="connsiteY9" fmla="*/ 38100 h 222250"/>
                <a:gd name="connsiteX10" fmla="*/ 209550 w 381266"/>
                <a:gd name="connsiteY10" fmla="*/ 25400 h 222250"/>
                <a:gd name="connsiteX11" fmla="*/ 266700 w 381266"/>
                <a:gd name="connsiteY11" fmla="*/ 6350 h 222250"/>
                <a:gd name="connsiteX12" fmla="*/ 285750 w 381266"/>
                <a:gd name="connsiteY12" fmla="*/ 0 h 222250"/>
                <a:gd name="connsiteX13" fmla="*/ 368300 w 381266"/>
                <a:gd name="connsiteY13" fmla="*/ 6350 h 222250"/>
                <a:gd name="connsiteX14" fmla="*/ 374650 w 381266"/>
                <a:gd name="connsiteY14" fmla="*/ 50800 h 222250"/>
                <a:gd name="connsiteX15" fmla="*/ 336550 w 381266"/>
                <a:gd name="connsiteY15" fmla="*/ 63500 h 222250"/>
                <a:gd name="connsiteX16" fmla="*/ 330200 w 381266"/>
                <a:gd name="connsiteY16" fmla="*/ 698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266" h="222250">
                  <a:moveTo>
                    <a:pt x="0" y="222250"/>
                  </a:moveTo>
                  <a:cubicBezTo>
                    <a:pt x="10583" y="215900"/>
                    <a:pt x="21284" y="209741"/>
                    <a:pt x="31750" y="203200"/>
                  </a:cubicBezTo>
                  <a:cubicBezTo>
                    <a:pt x="38222" y="199155"/>
                    <a:pt x="45774" y="196243"/>
                    <a:pt x="50800" y="190500"/>
                  </a:cubicBezTo>
                  <a:cubicBezTo>
                    <a:pt x="60851" y="179013"/>
                    <a:pt x="67733" y="165100"/>
                    <a:pt x="76200" y="152400"/>
                  </a:cubicBezTo>
                  <a:cubicBezTo>
                    <a:pt x="80433" y="146050"/>
                    <a:pt x="81660" y="135763"/>
                    <a:pt x="88900" y="133350"/>
                  </a:cubicBezTo>
                  <a:lnTo>
                    <a:pt x="107950" y="127000"/>
                  </a:lnTo>
                  <a:cubicBezTo>
                    <a:pt x="116417" y="114300"/>
                    <a:pt x="128523" y="103380"/>
                    <a:pt x="133350" y="88900"/>
                  </a:cubicBezTo>
                  <a:cubicBezTo>
                    <a:pt x="135467" y="82550"/>
                    <a:pt x="136707" y="75837"/>
                    <a:pt x="139700" y="69850"/>
                  </a:cubicBezTo>
                  <a:cubicBezTo>
                    <a:pt x="143113" y="63024"/>
                    <a:pt x="145928" y="54845"/>
                    <a:pt x="152400" y="50800"/>
                  </a:cubicBezTo>
                  <a:cubicBezTo>
                    <a:pt x="163752" y="43705"/>
                    <a:pt x="179361" y="45526"/>
                    <a:pt x="190500" y="38100"/>
                  </a:cubicBezTo>
                  <a:cubicBezTo>
                    <a:pt x="196850" y="33867"/>
                    <a:pt x="202576" y="28500"/>
                    <a:pt x="209550" y="25400"/>
                  </a:cubicBezTo>
                  <a:lnTo>
                    <a:pt x="266700" y="6350"/>
                  </a:lnTo>
                  <a:lnTo>
                    <a:pt x="285750" y="0"/>
                  </a:lnTo>
                  <a:cubicBezTo>
                    <a:pt x="313267" y="2117"/>
                    <a:pt x="341634" y="-761"/>
                    <a:pt x="368300" y="6350"/>
                  </a:cubicBezTo>
                  <a:cubicBezTo>
                    <a:pt x="385036" y="10813"/>
                    <a:pt x="383772" y="42981"/>
                    <a:pt x="374650" y="50800"/>
                  </a:cubicBezTo>
                  <a:cubicBezTo>
                    <a:pt x="364486" y="59512"/>
                    <a:pt x="346016" y="54034"/>
                    <a:pt x="336550" y="63500"/>
                  </a:cubicBezTo>
                  <a:lnTo>
                    <a:pt x="330200" y="69850"/>
                  </a:lnTo>
                </a:path>
              </a:pathLst>
            </a:custGeom>
            <a:noFill/>
            <a:ln w="12700">
              <a:solidFill>
                <a:srgbClr val="990033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0" name="文字方塊 49"/>
            <p:cNvSpPr txBox="1"/>
            <p:nvPr/>
          </p:nvSpPr>
          <p:spPr>
            <a:xfrm rot="20201411">
              <a:off x="6049168" y="2205297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19e15c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865659" y="3833768"/>
            <a:ext cx="1127120" cy="963383"/>
            <a:chOff x="2704021" y="3842636"/>
            <a:chExt cx="1127120" cy="963383"/>
          </a:xfrm>
        </p:grpSpPr>
        <p:sp>
          <p:nvSpPr>
            <p:cNvPr id="35" name="文字方塊 34"/>
            <p:cNvSpPr txBox="1"/>
            <p:nvPr/>
          </p:nvSpPr>
          <p:spPr>
            <a:xfrm>
              <a:off x="2704021" y="3842636"/>
              <a:ext cx="370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s2</a:t>
              </a:r>
              <a:endParaRPr lang="zh-HK" altLang="en-US" sz="1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53" name="上彎箭號 52"/>
            <p:cNvSpPr/>
            <p:nvPr/>
          </p:nvSpPr>
          <p:spPr bwMode="auto">
            <a:xfrm rot="5400000">
              <a:off x="3230925" y="4205805"/>
              <a:ext cx="615961" cy="584468"/>
            </a:xfrm>
            <a:prstGeom prst="bentUpArrow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3020903" y="3845882"/>
              <a:ext cx="810238" cy="3353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20b34e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5714167" y="3833768"/>
            <a:ext cx="1127120" cy="963383"/>
            <a:chOff x="5309945" y="3851504"/>
            <a:chExt cx="1127120" cy="963383"/>
          </a:xfrm>
        </p:grpSpPr>
        <p:sp>
          <p:nvSpPr>
            <p:cNvPr id="55" name="文字方塊 54"/>
            <p:cNvSpPr txBox="1"/>
            <p:nvPr/>
          </p:nvSpPr>
          <p:spPr>
            <a:xfrm>
              <a:off x="5309945" y="3851504"/>
              <a:ext cx="370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s3</a:t>
              </a:r>
              <a:endParaRPr lang="zh-HK" altLang="en-US" sz="1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56" name="上彎箭號 55"/>
            <p:cNvSpPr/>
            <p:nvPr/>
          </p:nvSpPr>
          <p:spPr bwMode="auto">
            <a:xfrm rot="5400000">
              <a:off x="5836849" y="4214673"/>
              <a:ext cx="615961" cy="584468"/>
            </a:xfrm>
            <a:prstGeom prst="bentUpArrow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5626827" y="3854750"/>
              <a:ext cx="810238" cy="3353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22c19d</a:t>
              </a: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6" name="直線單箭頭接點 5"/>
          <p:cNvCxnSpPr>
            <a:stCxn id="46" idx="0"/>
            <a:endCxn id="9" idx="1"/>
          </p:cNvCxnSpPr>
          <p:nvPr/>
        </p:nvCxnSpPr>
        <p:spPr bwMode="auto">
          <a:xfrm flipV="1">
            <a:off x="2077641" y="2443806"/>
            <a:ext cx="2264291" cy="1561258"/>
          </a:xfrm>
          <a:prstGeom prst="straightConnector1">
            <a:avLst/>
          </a:prstGeom>
          <a:ln>
            <a:solidFill>
              <a:srgbClr val="00660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39" idx="0"/>
            <a:endCxn id="9" idx="2"/>
          </p:cNvCxnSpPr>
          <p:nvPr/>
        </p:nvCxnSpPr>
        <p:spPr bwMode="auto">
          <a:xfrm flipH="1" flipV="1">
            <a:off x="4532617" y="2587822"/>
            <a:ext cx="281328" cy="1417242"/>
          </a:xfrm>
          <a:prstGeom prst="straightConnector1">
            <a:avLst/>
          </a:prstGeom>
          <a:ln>
            <a:solidFill>
              <a:srgbClr val="00660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4" idx="0"/>
            <a:endCxn id="9" idx="3"/>
          </p:cNvCxnSpPr>
          <p:nvPr/>
        </p:nvCxnSpPr>
        <p:spPr bwMode="auto">
          <a:xfrm flipH="1" flipV="1">
            <a:off x="4723301" y="2443806"/>
            <a:ext cx="2898956" cy="1561258"/>
          </a:xfrm>
          <a:prstGeom prst="straightConnector1">
            <a:avLst/>
          </a:prstGeom>
          <a:ln>
            <a:solidFill>
              <a:srgbClr val="00660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989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16</a:t>
            </a:fld>
            <a:endParaRPr lang="en-US" altLang="zh-TW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877" y="5220018"/>
            <a:ext cx="1276350" cy="847725"/>
          </a:xfrm>
          <a:prstGeom prst="rect">
            <a:avLst/>
          </a:prstGeom>
        </p:spPr>
      </p:pic>
      <p:sp>
        <p:nvSpPr>
          <p:cNvPr id="42" name="橢圓 41"/>
          <p:cNvSpPr/>
          <p:nvPr/>
        </p:nvSpPr>
        <p:spPr bwMode="auto">
          <a:xfrm>
            <a:off x="3619767" y="3372863"/>
            <a:ext cx="2053412" cy="2053412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3" name="手繪多邊形 42"/>
          <p:cNvSpPr/>
          <p:nvPr/>
        </p:nvSpPr>
        <p:spPr bwMode="auto">
          <a:xfrm>
            <a:off x="3821430" y="5043739"/>
            <a:ext cx="381266" cy="222250"/>
          </a:xfrm>
          <a:custGeom>
            <a:avLst/>
            <a:gdLst>
              <a:gd name="connsiteX0" fmla="*/ 0 w 381266"/>
              <a:gd name="connsiteY0" fmla="*/ 222250 h 222250"/>
              <a:gd name="connsiteX1" fmla="*/ 31750 w 381266"/>
              <a:gd name="connsiteY1" fmla="*/ 203200 h 222250"/>
              <a:gd name="connsiteX2" fmla="*/ 50800 w 381266"/>
              <a:gd name="connsiteY2" fmla="*/ 190500 h 222250"/>
              <a:gd name="connsiteX3" fmla="*/ 76200 w 381266"/>
              <a:gd name="connsiteY3" fmla="*/ 152400 h 222250"/>
              <a:gd name="connsiteX4" fmla="*/ 88900 w 381266"/>
              <a:gd name="connsiteY4" fmla="*/ 133350 h 222250"/>
              <a:gd name="connsiteX5" fmla="*/ 107950 w 381266"/>
              <a:gd name="connsiteY5" fmla="*/ 127000 h 222250"/>
              <a:gd name="connsiteX6" fmla="*/ 133350 w 381266"/>
              <a:gd name="connsiteY6" fmla="*/ 88900 h 222250"/>
              <a:gd name="connsiteX7" fmla="*/ 139700 w 381266"/>
              <a:gd name="connsiteY7" fmla="*/ 69850 h 222250"/>
              <a:gd name="connsiteX8" fmla="*/ 152400 w 381266"/>
              <a:gd name="connsiteY8" fmla="*/ 50800 h 222250"/>
              <a:gd name="connsiteX9" fmla="*/ 190500 w 381266"/>
              <a:gd name="connsiteY9" fmla="*/ 38100 h 222250"/>
              <a:gd name="connsiteX10" fmla="*/ 209550 w 381266"/>
              <a:gd name="connsiteY10" fmla="*/ 25400 h 222250"/>
              <a:gd name="connsiteX11" fmla="*/ 266700 w 381266"/>
              <a:gd name="connsiteY11" fmla="*/ 6350 h 222250"/>
              <a:gd name="connsiteX12" fmla="*/ 285750 w 381266"/>
              <a:gd name="connsiteY12" fmla="*/ 0 h 222250"/>
              <a:gd name="connsiteX13" fmla="*/ 368300 w 381266"/>
              <a:gd name="connsiteY13" fmla="*/ 6350 h 222250"/>
              <a:gd name="connsiteX14" fmla="*/ 374650 w 381266"/>
              <a:gd name="connsiteY14" fmla="*/ 50800 h 222250"/>
              <a:gd name="connsiteX15" fmla="*/ 336550 w 381266"/>
              <a:gd name="connsiteY15" fmla="*/ 63500 h 222250"/>
              <a:gd name="connsiteX16" fmla="*/ 330200 w 381266"/>
              <a:gd name="connsiteY16" fmla="*/ 698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1266" h="222250">
                <a:moveTo>
                  <a:pt x="0" y="222250"/>
                </a:moveTo>
                <a:cubicBezTo>
                  <a:pt x="10583" y="215900"/>
                  <a:pt x="21284" y="209741"/>
                  <a:pt x="31750" y="203200"/>
                </a:cubicBezTo>
                <a:cubicBezTo>
                  <a:pt x="38222" y="199155"/>
                  <a:pt x="45774" y="196243"/>
                  <a:pt x="50800" y="190500"/>
                </a:cubicBezTo>
                <a:cubicBezTo>
                  <a:pt x="60851" y="179013"/>
                  <a:pt x="67733" y="165100"/>
                  <a:pt x="76200" y="152400"/>
                </a:cubicBezTo>
                <a:cubicBezTo>
                  <a:pt x="80433" y="146050"/>
                  <a:pt x="81660" y="135763"/>
                  <a:pt x="88900" y="133350"/>
                </a:cubicBezTo>
                <a:lnTo>
                  <a:pt x="107950" y="127000"/>
                </a:lnTo>
                <a:cubicBezTo>
                  <a:pt x="116417" y="114300"/>
                  <a:pt x="128523" y="103380"/>
                  <a:pt x="133350" y="88900"/>
                </a:cubicBezTo>
                <a:cubicBezTo>
                  <a:pt x="135467" y="82550"/>
                  <a:pt x="136707" y="75837"/>
                  <a:pt x="139700" y="69850"/>
                </a:cubicBezTo>
                <a:cubicBezTo>
                  <a:pt x="143113" y="63024"/>
                  <a:pt x="145928" y="54845"/>
                  <a:pt x="152400" y="50800"/>
                </a:cubicBezTo>
                <a:cubicBezTo>
                  <a:pt x="163752" y="43705"/>
                  <a:pt x="179361" y="45526"/>
                  <a:pt x="190500" y="38100"/>
                </a:cubicBezTo>
                <a:cubicBezTo>
                  <a:pt x="196850" y="33867"/>
                  <a:pt x="202576" y="28500"/>
                  <a:pt x="209550" y="25400"/>
                </a:cubicBezTo>
                <a:lnTo>
                  <a:pt x="266700" y="6350"/>
                </a:lnTo>
                <a:lnTo>
                  <a:pt x="285750" y="0"/>
                </a:lnTo>
                <a:cubicBezTo>
                  <a:pt x="313267" y="2117"/>
                  <a:pt x="341634" y="-761"/>
                  <a:pt x="368300" y="6350"/>
                </a:cubicBezTo>
                <a:cubicBezTo>
                  <a:pt x="385036" y="10813"/>
                  <a:pt x="383772" y="42981"/>
                  <a:pt x="374650" y="50800"/>
                </a:cubicBezTo>
                <a:cubicBezTo>
                  <a:pt x="364486" y="59512"/>
                  <a:pt x="346016" y="54034"/>
                  <a:pt x="336550" y="63500"/>
                </a:cubicBezTo>
                <a:lnTo>
                  <a:pt x="330200" y="69850"/>
                </a:lnTo>
              </a:path>
            </a:pathLst>
          </a:custGeom>
          <a:noFill/>
          <a:ln w="12700">
            <a:solidFill>
              <a:srgbClr val="990033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4" name="文字方塊 43"/>
          <p:cNvSpPr txBox="1"/>
          <p:nvPr/>
        </p:nvSpPr>
        <p:spPr>
          <a:xfrm rot="20201411">
            <a:off x="2957645" y="5509957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20b32c</a:t>
            </a:r>
            <a:endParaRPr lang="zh-HK" altLang="en-US" sz="16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223398" y="3973802"/>
            <a:ext cx="846149" cy="3208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05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285324" y="352496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800" dirty="0" err="1" smtClean="0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 [ ][ ]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cxnSp>
        <p:nvCxnSpPr>
          <p:cNvPr id="49" name="直線接點 48"/>
          <p:cNvCxnSpPr/>
          <p:nvPr/>
        </p:nvCxnSpPr>
        <p:spPr bwMode="auto">
          <a:xfrm>
            <a:off x="4316638" y="3901794"/>
            <a:ext cx="634704" cy="0"/>
          </a:xfrm>
          <a:prstGeom prst="line">
            <a:avLst/>
          </a:prstGeom>
          <a:ln w="25400">
            <a:solidFill>
              <a:schemeClr val="bg2"/>
            </a:solidFill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 bwMode="auto">
          <a:xfrm>
            <a:off x="4222415" y="4693802"/>
            <a:ext cx="846149" cy="3208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05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223398" y="4333802"/>
            <a:ext cx="846149" cy="3208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05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907704" y="3954542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arr</a:t>
            </a:r>
            <a:endParaRPr lang="zh-HK" altLang="en-US" sz="16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6" name="上彎箭號 55"/>
          <p:cNvSpPr/>
          <p:nvPr/>
        </p:nvSpPr>
        <p:spPr bwMode="auto">
          <a:xfrm rot="5400000">
            <a:off x="2841166" y="3995648"/>
            <a:ext cx="470830" cy="747979"/>
          </a:xfrm>
          <a:prstGeom prst="bentUpArrow">
            <a:avLst>
              <a:gd name="adj1" fmla="val 25000"/>
              <a:gd name="adj2" fmla="val 25000"/>
              <a:gd name="adj3" fmla="val 44992"/>
            </a:avLst>
          </a:prstGeom>
          <a:solidFill>
            <a:schemeClr val="bg2">
              <a:lumMod val="50000"/>
              <a:lumOff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315631" y="3983447"/>
            <a:ext cx="817049" cy="267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20b32c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100" name="圖片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817" y="2276872"/>
            <a:ext cx="2074672" cy="1980621"/>
          </a:xfrm>
          <a:prstGeom prst="rect">
            <a:avLst/>
          </a:prstGeom>
        </p:spPr>
      </p:pic>
      <p:pic>
        <p:nvPicPr>
          <p:cNvPr id="101" name="圖片 10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188" y="1412776"/>
            <a:ext cx="2069140" cy="1980621"/>
          </a:xfrm>
          <a:prstGeom prst="rect">
            <a:avLst/>
          </a:prstGeom>
        </p:spPr>
      </p:pic>
      <p:pic>
        <p:nvPicPr>
          <p:cNvPr id="102" name="圖片 10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218" y="4149080"/>
            <a:ext cx="2074672" cy="1980621"/>
          </a:xfrm>
          <a:prstGeom prst="rect">
            <a:avLst/>
          </a:prstGeom>
        </p:spPr>
      </p:pic>
      <p:sp>
        <p:nvSpPr>
          <p:cNvPr id="114" name="手繪多邊形 113"/>
          <p:cNvSpPr/>
          <p:nvPr/>
        </p:nvSpPr>
        <p:spPr bwMode="auto">
          <a:xfrm>
            <a:off x="5022076" y="2700510"/>
            <a:ext cx="1452283" cy="1411941"/>
          </a:xfrm>
          <a:custGeom>
            <a:avLst/>
            <a:gdLst>
              <a:gd name="connsiteX0" fmla="*/ 0 w 1452283"/>
              <a:gd name="connsiteY0" fmla="*/ 1411941 h 1411941"/>
              <a:gd name="connsiteX1" fmla="*/ 941295 w 1452283"/>
              <a:gd name="connsiteY1" fmla="*/ 847165 h 1411941"/>
              <a:gd name="connsiteX2" fmla="*/ 1452283 w 1452283"/>
              <a:gd name="connsiteY2" fmla="*/ 0 h 141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283" h="1411941">
                <a:moveTo>
                  <a:pt x="0" y="1411941"/>
                </a:moveTo>
                <a:cubicBezTo>
                  <a:pt x="349624" y="1247215"/>
                  <a:pt x="699248" y="1082489"/>
                  <a:pt x="941295" y="847165"/>
                </a:cubicBezTo>
                <a:cubicBezTo>
                  <a:pt x="1183342" y="611841"/>
                  <a:pt x="1317812" y="305920"/>
                  <a:pt x="1452283" y="0"/>
                </a:cubicBezTo>
              </a:path>
            </a:pathLst>
          </a:custGeom>
          <a:ln w="5080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5" name="手繪多邊形 114"/>
          <p:cNvSpPr/>
          <p:nvPr/>
        </p:nvSpPr>
        <p:spPr bwMode="auto">
          <a:xfrm>
            <a:off x="5048971" y="3372863"/>
            <a:ext cx="2608729" cy="1116106"/>
          </a:xfrm>
          <a:custGeom>
            <a:avLst/>
            <a:gdLst>
              <a:gd name="connsiteX0" fmla="*/ 0 w 2608729"/>
              <a:gd name="connsiteY0" fmla="*/ 995082 h 995082"/>
              <a:gd name="connsiteX1" fmla="*/ 1358152 w 2608729"/>
              <a:gd name="connsiteY1" fmla="*/ 820270 h 995082"/>
              <a:gd name="connsiteX2" fmla="*/ 2608729 w 2608729"/>
              <a:gd name="connsiteY2" fmla="*/ 0 h 9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729" h="995082">
                <a:moveTo>
                  <a:pt x="0" y="995082"/>
                </a:moveTo>
                <a:cubicBezTo>
                  <a:pt x="461682" y="990599"/>
                  <a:pt x="923364" y="986117"/>
                  <a:pt x="1358152" y="820270"/>
                </a:cubicBezTo>
                <a:cubicBezTo>
                  <a:pt x="1792940" y="654423"/>
                  <a:pt x="2407023" y="127747"/>
                  <a:pt x="2608729" y="0"/>
                </a:cubicBezTo>
              </a:path>
            </a:pathLst>
          </a:custGeom>
          <a:noFill/>
          <a:ln w="5080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6" name="手繪多邊形 115"/>
          <p:cNvSpPr/>
          <p:nvPr/>
        </p:nvSpPr>
        <p:spPr bwMode="auto">
          <a:xfrm>
            <a:off x="5062418" y="4852039"/>
            <a:ext cx="1425388" cy="375232"/>
          </a:xfrm>
          <a:custGeom>
            <a:avLst/>
            <a:gdLst>
              <a:gd name="connsiteX0" fmla="*/ 0 w 1425388"/>
              <a:gd name="connsiteY0" fmla="*/ 0 h 375232"/>
              <a:gd name="connsiteX1" fmla="*/ 753035 w 1425388"/>
              <a:gd name="connsiteY1" fmla="*/ 363071 h 375232"/>
              <a:gd name="connsiteX2" fmla="*/ 1425388 w 1425388"/>
              <a:gd name="connsiteY2" fmla="*/ 295836 h 37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5388" h="375232">
                <a:moveTo>
                  <a:pt x="0" y="0"/>
                </a:moveTo>
                <a:cubicBezTo>
                  <a:pt x="257735" y="156882"/>
                  <a:pt x="515470" y="313765"/>
                  <a:pt x="753035" y="363071"/>
                </a:cubicBezTo>
                <a:cubicBezTo>
                  <a:pt x="990600" y="412377"/>
                  <a:pt x="1425388" y="295836"/>
                  <a:pt x="1425388" y="295836"/>
                </a:cubicBezTo>
              </a:path>
            </a:pathLst>
          </a:custGeom>
          <a:noFill/>
          <a:ln w="5080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2D array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582103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17</a:t>
            </a:fld>
            <a:endParaRPr lang="en-US" altLang="zh-TW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45" y="4738662"/>
            <a:ext cx="1276350" cy="847725"/>
          </a:xfrm>
          <a:prstGeom prst="rect">
            <a:avLst/>
          </a:prstGeom>
        </p:spPr>
      </p:pic>
      <p:sp>
        <p:nvSpPr>
          <p:cNvPr id="42" name="橢圓 41"/>
          <p:cNvSpPr/>
          <p:nvPr/>
        </p:nvSpPr>
        <p:spPr bwMode="auto">
          <a:xfrm>
            <a:off x="3331735" y="2891507"/>
            <a:ext cx="2053412" cy="2053412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3" name="手繪多邊形 42"/>
          <p:cNvSpPr/>
          <p:nvPr/>
        </p:nvSpPr>
        <p:spPr bwMode="auto">
          <a:xfrm>
            <a:off x="3533398" y="4562383"/>
            <a:ext cx="381266" cy="222250"/>
          </a:xfrm>
          <a:custGeom>
            <a:avLst/>
            <a:gdLst>
              <a:gd name="connsiteX0" fmla="*/ 0 w 381266"/>
              <a:gd name="connsiteY0" fmla="*/ 222250 h 222250"/>
              <a:gd name="connsiteX1" fmla="*/ 31750 w 381266"/>
              <a:gd name="connsiteY1" fmla="*/ 203200 h 222250"/>
              <a:gd name="connsiteX2" fmla="*/ 50800 w 381266"/>
              <a:gd name="connsiteY2" fmla="*/ 190500 h 222250"/>
              <a:gd name="connsiteX3" fmla="*/ 76200 w 381266"/>
              <a:gd name="connsiteY3" fmla="*/ 152400 h 222250"/>
              <a:gd name="connsiteX4" fmla="*/ 88900 w 381266"/>
              <a:gd name="connsiteY4" fmla="*/ 133350 h 222250"/>
              <a:gd name="connsiteX5" fmla="*/ 107950 w 381266"/>
              <a:gd name="connsiteY5" fmla="*/ 127000 h 222250"/>
              <a:gd name="connsiteX6" fmla="*/ 133350 w 381266"/>
              <a:gd name="connsiteY6" fmla="*/ 88900 h 222250"/>
              <a:gd name="connsiteX7" fmla="*/ 139700 w 381266"/>
              <a:gd name="connsiteY7" fmla="*/ 69850 h 222250"/>
              <a:gd name="connsiteX8" fmla="*/ 152400 w 381266"/>
              <a:gd name="connsiteY8" fmla="*/ 50800 h 222250"/>
              <a:gd name="connsiteX9" fmla="*/ 190500 w 381266"/>
              <a:gd name="connsiteY9" fmla="*/ 38100 h 222250"/>
              <a:gd name="connsiteX10" fmla="*/ 209550 w 381266"/>
              <a:gd name="connsiteY10" fmla="*/ 25400 h 222250"/>
              <a:gd name="connsiteX11" fmla="*/ 266700 w 381266"/>
              <a:gd name="connsiteY11" fmla="*/ 6350 h 222250"/>
              <a:gd name="connsiteX12" fmla="*/ 285750 w 381266"/>
              <a:gd name="connsiteY12" fmla="*/ 0 h 222250"/>
              <a:gd name="connsiteX13" fmla="*/ 368300 w 381266"/>
              <a:gd name="connsiteY13" fmla="*/ 6350 h 222250"/>
              <a:gd name="connsiteX14" fmla="*/ 374650 w 381266"/>
              <a:gd name="connsiteY14" fmla="*/ 50800 h 222250"/>
              <a:gd name="connsiteX15" fmla="*/ 336550 w 381266"/>
              <a:gd name="connsiteY15" fmla="*/ 63500 h 222250"/>
              <a:gd name="connsiteX16" fmla="*/ 330200 w 381266"/>
              <a:gd name="connsiteY16" fmla="*/ 698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1266" h="222250">
                <a:moveTo>
                  <a:pt x="0" y="222250"/>
                </a:moveTo>
                <a:cubicBezTo>
                  <a:pt x="10583" y="215900"/>
                  <a:pt x="21284" y="209741"/>
                  <a:pt x="31750" y="203200"/>
                </a:cubicBezTo>
                <a:cubicBezTo>
                  <a:pt x="38222" y="199155"/>
                  <a:pt x="45774" y="196243"/>
                  <a:pt x="50800" y="190500"/>
                </a:cubicBezTo>
                <a:cubicBezTo>
                  <a:pt x="60851" y="179013"/>
                  <a:pt x="67733" y="165100"/>
                  <a:pt x="76200" y="152400"/>
                </a:cubicBezTo>
                <a:cubicBezTo>
                  <a:pt x="80433" y="146050"/>
                  <a:pt x="81660" y="135763"/>
                  <a:pt x="88900" y="133350"/>
                </a:cubicBezTo>
                <a:lnTo>
                  <a:pt x="107950" y="127000"/>
                </a:lnTo>
                <a:cubicBezTo>
                  <a:pt x="116417" y="114300"/>
                  <a:pt x="128523" y="103380"/>
                  <a:pt x="133350" y="88900"/>
                </a:cubicBezTo>
                <a:cubicBezTo>
                  <a:pt x="135467" y="82550"/>
                  <a:pt x="136707" y="75837"/>
                  <a:pt x="139700" y="69850"/>
                </a:cubicBezTo>
                <a:cubicBezTo>
                  <a:pt x="143113" y="63024"/>
                  <a:pt x="145928" y="54845"/>
                  <a:pt x="152400" y="50800"/>
                </a:cubicBezTo>
                <a:cubicBezTo>
                  <a:pt x="163752" y="43705"/>
                  <a:pt x="179361" y="45526"/>
                  <a:pt x="190500" y="38100"/>
                </a:cubicBezTo>
                <a:cubicBezTo>
                  <a:pt x="196850" y="33867"/>
                  <a:pt x="202576" y="28500"/>
                  <a:pt x="209550" y="25400"/>
                </a:cubicBezTo>
                <a:lnTo>
                  <a:pt x="266700" y="6350"/>
                </a:lnTo>
                <a:lnTo>
                  <a:pt x="285750" y="0"/>
                </a:lnTo>
                <a:cubicBezTo>
                  <a:pt x="313267" y="2117"/>
                  <a:pt x="341634" y="-761"/>
                  <a:pt x="368300" y="6350"/>
                </a:cubicBezTo>
                <a:cubicBezTo>
                  <a:pt x="385036" y="10813"/>
                  <a:pt x="383772" y="42981"/>
                  <a:pt x="374650" y="50800"/>
                </a:cubicBezTo>
                <a:cubicBezTo>
                  <a:pt x="364486" y="59512"/>
                  <a:pt x="346016" y="54034"/>
                  <a:pt x="336550" y="63500"/>
                </a:cubicBezTo>
                <a:lnTo>
                  <a:pt x="330200" y="69850"/>
                </a:lnTo>
              </a:path>
            </a:pathLst>
          </a:custGeom>
          <a:noFill/>
          <a:ln w="12700">
            <a:solidFill>
              <a:srgbClr val="990033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4" name="文字方塊 43"/>
          <p:cNvSpPr txBox="1"/>
          <p:nvPr/>
        </p:nvSpPr>
        <p:spPr>
          <a:xfrm rot="20201411">
            <a:off x="2669613" y="5028601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20b32c</a:t>
            </a:r>
            <a:endParaRPr lang="zh-HK" altLang="en-US" sz="16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935366" y="3492446"/>
            <a:ext cx="846149" cy="3208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10a20b</a:t>
            </a:r>
            <a:endParaRPr kumimoji="0" lang="zh-HK" altLang="en-US" sz="105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923928" y="304361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String [ ]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cxnSp>
        <p:nvCxnSpPr>
          <p:cNvPr id="49" name="直線接點 48"/>
          <p:cNvCxnSpPr/>
          <p:nvPr/>
        </p:nvCxnSpPr>
        <p:spPr bwMode="auto">
          <a:xfrm>
            <a:off x="3935366" y="3412945"/>
            <a:ext cx="845166" cy="3746"/>
          </a:xfrm>
          <a:prstGeom prst="line">
            <a:avLst/>
          </a:prstGeom>
          <a:ln w="25400">
            <a:solidFill>
              <a:schemeClr val="bg2"/>
            </a:solidFill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 bwMode="auto">
          <a:xfrm>
            <a:off x="3934383" y="4212446"/>
            <a:ext cx="846149" cy="3208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33c42a</a:t>
            </a:r>
            <a:endParaRPr kumimoji="0" lang="zh-HK" altLang="en-US" sz="105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935366" y="3852446"/>
            <a:ext cx="846149" cy="3208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22b34d</a:t>
            </a:r>
            <a:endParaRPr kumimoji="0" lang="zh-HK" altLang="en-US" sz="105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43608" y="3473186"/>
            <a:ext cx="985150" cy="340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HK" sz="16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nameList</a:t>
            </a:r>
            <a:endParaRPr lang="zh-HK" altLang="en-US" sz="16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6" name="上彎箭號 55"/>
          <p:cNvSpPr/>
          <p:nvPr/>
        </p:nvSpPr>
        <p:spPr bwMode="auto">
          <a:xfrm rot="5400000">
            <a:off x="2553134" y="3514292"/>
            <a:ext cx="470830" cy="747979"/>
          </a:xfrm>
          <a:prstGeom prst="bentUpArrow">
            <a:avLst>
              <a:gd name="adj1" fmla="val 25000"/>
              <a:gd name="adj2" fmla="val 25000"/>
              <a:gd name="adj3" fmla="val 44992"/>
            </a:avLst>
          </a:prstGeom>
          <a:solidFill>
            <a:schemeClr val="bg2">
              <a:lumMod val="50000"/>
              <a:lumOff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027599" y="3502091"/>
            <a:ext cx="817049" cy="267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20b32c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14" name="手繪多邊形 113"/>
          <p:cNvSpPr/>
          <p:nvPr/>
        </p:nvSpPr>
        <p:spPr bwMode="auto">
          <a:xfrm>
            <a:off x="4734044" y="2004107"/>
            <a:ext cx="1621036" cy="1626988"/>
          </a:xfrm>
          <a:custGeom>
            <a:avLst/>
            <a:gdLst>
              <a:gd name="connsiteX0" fmla="*/ 0 w 1452283"/>
              <a:gd name="connsiteY0" fmla="*/ 1411941 h 1411941"/>
              <a:gd name="connsiteX1" fmla="*/ 941295 w 1452283"/>
              <a:gd name="connsiteY1" fmla="*/ 847165 h 1411941"/>
              <a:gd name="connsiteX2" fmla="*/ 1452283 w 1452283"/>
              <a:gd name="connsiteY2" fmla="*/ 0 h 141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283" h="1411941">
                <a:moveTo>
                  <a:pt x="0" y="1411941"/>
                </a:moveTo>
                <a:cubicBezTo>
                  <a:pt x="349624" y="1247215"/>
                  <a:pt x="699248" y="1082489"/>
                  <a:pt x="941295" y="847165"/>
                </a:cubicBezTo>
                <a:cubicBezTo>
                  <a:pt x="1183342" y="611841"/>
                  <a:pt x="1317812" y="305920"/>
                  <a:pt x="1452283" y="0"/>
                </a:cubicBezTo>
              </a:path>
            </a:pathLst>
          </a:custGeom>
          <a:ln w="5080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6" name="手繪多邊形 115"/>
          <p:cNvSpPr/>
          <p:nvPr/>
        </p:nvSpPr>
        <p:spPr bwMode="auto">
          <a:xfrm>
            <a:off x="4774386" y="4370683"/>
            <a:ext cx="1425388" cy="741710"/>
          </a:xfrm>
          <a:custGeom>
            <a:avLst/>
            <a:gdLst>
              <a:gd name="connsiteX0" fmla="*/ 0 w 1425388"/>
              <a:gd name="connsiteY0" fmla="*/ 0 h 375232"/>
              <a:gd name="connsiteX1" fmla="*/ 753035 w 1425388"/>
              <a:gd name="connsiteY1" fmla="*/ 363071 h 375232"/>
              <a:gd name="connsiteX2" fmla="*/ 1425388 w 1425388"/>
              <a:gd name="connsiteY2" fmla="*/ 295836 h 37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5388" h="375232">
                <a:moveTo>
                  <a:pt x="0" y="0"/>
                </a:moveTo>
                <a:cubicBezTo>
                  <a:pt x="257735" y="156882"/>
                  <a:pt x="515470" y="313765"/>
                  <a:pt x="753035" y="363071"/>
                </a:cubicBezTo>
                <a:cubicBezTo>
                  <a:pt x="990600" y="412377"/>
                  <a:pt x="1425388" y="295836"/>
                  <a:pt x="1425388" y="295836"/>
                </a:cubicBezTo>
              </a:path>
            </a:pathLst>
          </a:custGeom>
          <a:noFill/>
          <a:ln w="5080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995147" y="548680"/>
            <a:ext cx="2101867" cy="2000957"/>
            <a:chOff x="4995147" y="548680"/>
            <a:chExt cx="2101867" cy="2000957"/>
          </a:xfrm>
        </p:grpSpPr>
        <p:pic>
          <p:nvPicPr>
            <p:cNvPr id="33" name="圖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5147" y="1861205"/>
              <a:ext cx="1036515" cy="688432"/>
            </a:xfrm>
            <a:prstGeom prst="rect">
              <a:avLst/>
            </a:prstGeom>
          </p:spPr>
        </p:pic>
        <p:sp>
          <p:nvSpPr>
            <p:cNvPr id="34" name="橢圓 14"/>
            <p:cNvSpPr/>
            <p:nvPr/>
          </p:nvSpPr>
          <p:spPr bwMode="auto">
            <a:xfrm>
              <a:off x="5757921" y="548680"/>
              <a:ext cx="1339093" cy="1339093"/>
            </a:xfrm>
            <a:prstGeom prst="ellipse">
              <a:avLst/>
            </a:prstGeom>
            <a:solidFill>
              <a:srgbClr val="CCFFCC"/>
            </a:solidFill>
            <a:ln w="2540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手繪多邊形 15"/>
            <p:cNvSpPr/>
            <p:nvPr/>
          </p:nvSpPr>
          <p:spPr bwMode="auto">
            <a:xfrm>
              <a:off x="5878447" y="1636293"/>
              <a:ext cx="381266" cy="222250"/>
            </a:xfrm>
            <a:custGeom>
              <a:avLst/>
              <a:gdLst>
                <a:gd name="connsiteX0" fmla="*/ 0 w 381266"/>
                <a:gd name="connsiteY0" fmla="*/ 222250 h 222250"/>
                <a:gd name="connsiteX1" fmla="*/ 31750 w 381266"/>
                <a:gd name="connsiteY1" fmla="*/ 203200 h 222250"/>
                <a:gd name="connsiteX2" fmla="*/ 50800 w 381266"/>
                <a:gd name="connsiteY2" fmla="*/ 190500 h 222250"/>
                <a:gd name="connsiteX3" fmla="*/ 76200 w 381266"/>
                <a:gd name="connsiteY3" fmla="*/ 152400 h 222250"/>
                <a:gd name="connsiteX4" fmla="*/ 88900 w 381266"/>
                <a:gd name="connsiteY4" fmla="*/ 133350 h 222250"/>
                <a:gd name="connsiteX5" fmla="*/ 107950 w 381266"/>
                <a:gd name="connsiteY5" fmla="*/ 127000 h 222250"/>
                <a:gd name="connsiteX6" fmla="*/ 133350 w 381266"/>
                <a:gd name="connsiteY6" fmla="*/ 88900 h 222250"/>
                <a:gd name="connsiteX7" fmla="*/ 139700 w 381266"/>
                <a:gd name="connsiteY7" fmla="*/ 69850 h 222250"/>
                <a:gd name="connsiteX8" fmla="*/ 152400 w 381266"/>
                <a:gd name="connsiteY8" fmla="*/ 50800 h 222250"/>
                <a:gd name="connsiteX9" fmla="*/ 190500 w 381266"/>
                <a:gd name="connsiteY9" fmla="*/ 38100 h 222250"/>
                <a:gd name="connsiteX10" fmla="*/ 209550 w 381266"/>
                <a:gd name="connsiteY10" fmla="*/ 25400 h 222250"/>
                <a:gd name="connsiteX11" fmla="*/ 266700 w 381266"/>
                <a:gd name="connsiteY11" fmla="*/ 6350 h 222250"/>
                <a:gd name="connsiteX12" fmla="*/ 285750 w 381266"/>
                <a:gd name="connsiteY12" fmla="*/ 0 h 222250"/>
                <a:gd name="connsiteX13" fmla="*/ 368300 w 381266"/>
                <a:gd name="connsiteY13" fmla="*/ 6350 h 222250"/>
                <a:gd name="connsiteX14" fmla="*/ 374650 w 381266"/>
                <a:gd name="connsiteY14" fmla="*/ 50800 h 222250"/>
                <a:gd name="connsiteX15" fmla="*/ 336550 w 381266"/>
                <a:gd name="connsiteY15" fmla="*/ 63500 h 222250"/>
                <a:gd name="connsiteX16" fmla="*/ 330200 w 381266"/>
                <a:gd name="connsiteY16" fmla="*/ 698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266" h="222250">
                  <a:moveTo>
                    <a:pt x="0" y="222250"/>
                  </a:moveTo>
                  <a:cubicBezTo>
                    <a:pt x="10583" y="215900"/>
                    <a:pt x="21284" y="209741"/>
                    <a:pt x="31750" y="203200"/>
                  </a:cubicBezTo>
                  <a:cubicBezTo>
                    <a:pt x="38222" y="199155"/>
                    <a:pt x="45774" y="196243"/>
                    <a:pt x="50800" y="190500"/>
                  </a:cubicBezTo>
                  <a:cubicBezTo>
                    <a:pt x="60851" y="179013"/>
                    <a:pt x="67733" y="165100"/>
                    <a:pt x="76200" y="152400"/>
                  </a:cubicBezTo>
                  <a:cubicBezTo>
                    <a:pt x="80433" y="146050"/>
                    <a:pt x="81660" y="135763"/>
                    <a:pt x="88900" y="133350"/>
                  </a:cubicBezTo>
                  <a:lnTo>
                    <a:pt x="107950" y="127000"/>
                  </a:lnTo>
                  <a:cubicBezTo>
                    <a:pt x="116417" y="114300"/>
                    <a:pt x="128523" y="103380"/>
                    <a:pt x="133350" y="88900"/>
                  </a:cubicBezTo>
                  <a:cubicBezTo>
                    <a:pt x="135467" y="82550"/>
                    <a:pt x="136707" y="75837"/>
                    <a:pt x="139700" y="69850"/>
                  </a:cubicBezTo>
                  <a:cubicBezTo>
                    <a:pt x="143113" y="63024"/>
                    <a:pt x="145928" y="54845"/>
                    <a:pt x="152400" y="50800"/>
                  </a:cubicBezTo>
                  <a:cubicBezTo>
                    <a:pt x="163752" y="43705"/>
                    <a:pt x="179361" y="45526"/>
                    <a:pt x="190500" y="38100"/>
                  </a:cubicBezTo>
                  <a:cubicBezTo>
                    <a:pt x="196850" y="33867"/>
                    <a:pt x="202576" y="28500"/>
                    <a:pt x="209550" y="25400"/>
                  </a:cubicBezTo>
                  <a:lnTo>
                    <a:pt x="266700" y="6350"/>
                  </a:lnTo>
                  <a:lnTo>
                    <a:pt x="285750" y="0"/>
                  </a:lnTo>
                  <a:cubicBezTo>
                    <a:pt x="313267" y="2117"/>
                    <a:pt x="341634" y="-761"/>
                    <a:pt x="368300" y="6350"/>
                  </a:cubicBezTo>
                  <a:cubicBezTo>
                    <a:pt x="385036" y="10813"/>
                    <a:pt x="383772" y="42981"/>
                    <a:pt x="374650" y="50800"/>
                  </a:cubicBezTo>
                  <a:cubicBezTo>
                    <a:pt x="364486" y="59512"/>
                    <a:pt x="346016" y="54034"/>
                    <a:pt x="336550" y="63500"/>
                  </a:cubicBezTo>
                  <a:lnTo>
                    <a:pt x="330200" y="69850"/>
                  </a:lnTo>
                </a:path>
              </a:pathLst>
            </a:custGeom>
            <a:noFill/>
            <a:ln w="12700">
              <a:solidFill>
                <a:srgbClr val="990033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6" name="文字方塊 16"/>
            <p:cNvSpPr txBox="1"/>
            <p:nvPr/>
          </p:nvSpPr>
          <p:spPr>
            <a:xfrm rot="20201411">
              <a:off x="5077909" y="2085480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400" dirty="0" smtClean="0">
                  <a:solidFill>
                    <a:schemeClr val="bg2"/>
                  </a:solidFill>
                  <a:latin typeface="Arial Narrow" pitchFamily="34" charset="0"/>
                </a:rPr>
                <a:t>10a20b</a:t>
              </a:r>
              <a:endParaRPr lang="zh-HK" altLang="en-US" sz="14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45" name="文字方塊 22"/>
            <p:cNvSpPr txBox="1"/>
            <p:nvPr/>
          </p:nvSpPr>
          <p:spPr>
            <a:xfrm>
              <a:off x="6124024" y="741794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String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cxnSp>
          <p:nvCxnSpPr>
            <p:cNvPr id="46" name="直線接點 23"/>
            <p:cNvCxnSpPr/>
            <p:nvPr/>
          </p:nvCxnSpPr>
          <p:spPr bwMode="auto">
            <a:xfrm>
              <a:off x="6170246" y="1077014"/>
              <a:ext cx="526476" cy="0"/>
            </a:xfrm>
            <a:prstGeom prst="line">
              <a:avLst/>
            </a:prstGeom>
            <a:ln w="25400">
              <a:solidFill>
                <a:schemeClr val="bg2"/>
              </a:solidFill>
              <a:headEnd type="none" w="med" len="med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877972" y="1177007"/>
              <a:ext cx="1137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HK" sz="1400" b="1" dirty="0" smtClean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"</a:t>
              </a:r>
              <a:r>
                <a:rPr lang="en-US" sz="1400" b="1" dirty="0" smtClean="0">
                  <a:solidFill>
                    <a:srgbClr val="0033CC"/>
                  </a:solidFill>
                  <a:latin typeface="Arial Narrow" pitchFamily="34" charset="0"/>
                </a:rPr>
                <a:t>Gary Wong</a:t>
              </a:r>
              <a:r>
                <a:rPr lang="en-US" altLang="zh-HK" sz="1400" b="1" dirty="0" smtClean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"</a:t>
              </a:r>
              <a:endParaRPr lang="en-US" sz="1400" b="1" dirty="0" smtClean="0">
                <a:solidFill>
                  <a:srgbClr val="0033CC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46597" y="2004107"/>
            <a:ext cx="2101867" cy="2000957"/>
            <a:chOff x="6602298" y="1880091"/>
            <a:chExt cx="2101867" cy="2000957"/>
          </a:xfrm>
        </p:grpSpPr>
        <p:pic>
          <p:nvPicPr>
            <p:cNvPr id="57" name="圖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2298" y="3192616"/>
              <a:ext cx="1036515" cy="688432"/>
            </a:xfrm>
            <a:prstGeom prst="rect">
              <a:avLst/>
            </a:prstGeom>
          </p:spPr>
        </p:pic>
        <p:sp>
          <p:nvSpPr>
            <p:cNvPr id="58" name="橢圓 14"/>
            <p:cNvSpPr/>
            <p:nvPr/>
          </p:nvSpPr>
          <p:spPr bwMode="auto">
            <a:xfrm>
              <a:off x="7365072" y="1880091"/>
              <a:ext cx="1339093" cy="1339093"/>
            </a:xfrm>
            <a:prstGeom prst="ellipse">
              <a:avLst/>
            </a:prstGeom>
            <a:solidFill>
              <a:srgbClr val="CCFFCC"/>
            </a:solidFill>
            <a:ln w="2540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手繪多邊形 15"/>
            <p:cNvSpPr/>
            <p:nvPr/>
          </p:nvSpPr>
          <p:spPr bwMode="auto">
            <a:xfrm>
              <a:off x="7485598" y="2967704"/>
              <a:ext cx="381266" cy="222250"/>
            </a:xfrm>
            <a:custGeom>
              <a:avLst/>
              <a:gdLst>
                <a:gd name="connsiteX0" fmla="*/ 0 w 381266"/>
                <a:gd name="connsiteY0" fmla="*/ 222250 h 222250"/>
                <a:gd name="connsiteX1" fmla="*/ 31750 w 381266"/>
                <a:gd name="connsiteY1" fmla="*/ 203200 h 222250"/>
                <a:gd name="connsiteX2" fmla="*/ 50800 w 381266"/>
                <a:gd name="connsiteY2" fmla="*/ 190500 h 222250"/>
                <a:gd name="connsiteX3" fmla="*/ 76200 w 381266"/>
                <a:gd name="connsiteY3" fmla="*/ 152400 h 222250"/>
                <a:gd name="connsiteX4" fmla="*/ 88900 w 381266"/>
                <a:gd name="connsiteY4" fmla="*/ 133350 h 222250"/>
                <a:gd name="connsiteX5" fmla="*/ 107950 w 381266"/>
                <a:gd name="connsiteY5" fmla="*/ 127000 h 222250"/>
                <a:gd name="connsiteX6" fmla="*/ 133350 w 381266"/>
                <a:gd name="connsiteY6" fmla="*/ 88900 h 222250"/>
                <a:gd name="connsiteX7" fmla="*/ 139700 w 381266"/>
                <a:gd name="connsiteY7" fmla="*/ 69850 h 222250"/>
                <a:gd name="connsiteX8" fmla="*/ 152400 w 381266"/>
                <a:gd name="connsiteY8" fmla="*/ 50800 h 222250"/>
                <a:gd name="connsiteX9" fmla="*/ 190500 w 381266"/>
                <a:gd name="connsiteY9" fmla="*/ 38100 h 222250"/>
                <a:gd name="connsiteX10" fmla="*/ 209550 w 381266"/>
                <a:gd name="connsiteY10" fmla="*/ 25400 h 222250"/>
                <a:gd name="connsiteX11" fmla="*/ 266700 w 381266"/>
                <a:gd name="connsiteY11" fmla="*/ 6350 h 222250"/>
                <a:gd name="connsiteX12" fmla="*/ 285750 w 381266"/>
                <a:gd name="connsiteY12" fmla="*/ 0 h 222250"/>
                <a:gd name="connsiteX13" fmla="*/ 368300 w 381266"/>
                <a:gd name="connsiteY13" fmla="*/ 6350 h 222250"/>
                <a:gd name="connsiteX14" fmla="*/ 374650 w 381266"/>
                <a:gd name="connsiteY14" fmla="*/ 50800 h 222250"/>
                <a:gd name="connsiteX15" fmla="*/ 336550 w 381266"/>
                <a:gd name="connsiteY15" fmla="*/ 63500 h 222250"/>
                <a:gd name="connsiteX16" fmla="*/ 330200 w 381266"/>
                <a:gd name="connsiteY16" fmla="*/ 698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266" h="222250">
                  <a:moveTo>
                    <a:pt x="0" y="222250"/>
                  </a:moveTo>
                  <a:cubicBezTo>
                    <a:pt x="10583" y="215900"/>
                    <a:pt x="21284" y="209741"/>
                    <a:pt x="31750" y="203200"/>
                  </a:cubicBezTo>
                  <a:cubicBezTo>
                    <a:pt x="38222" y="199155"/>
                    <a:pt x="45774" y="196243"/>
                    <a:pt x="50800" y="190500"/>
                  </a:cubicBezTo>
                  <a:cubicBezTo>
                    <a:pt x="60851" y="179013"/>
                    <a:pt x="67733" y="165100"/>
                    <a:pt x="76200" y="152400"/>
                  </a:cubicBezTo>
                  <a:cubicBezTo>
                    <a:pt x="80433" y="146050"/>
                    <a:pt x="81660" y="135763"/>
                    <a:pt x="88900" y="133350"/>
                  </a:cubicBezTo>
                  <a:lnTo>
                    <a:pt x="107950" y="127000"/>
                  </a:lnTo>
                  <a:cubicBezTo>
                    <a:pt x="116417" y="114300"/>
                    <a:pt x="128523" y="103380"/>
                    <a:pt x="133350" y="88900"/>
                  </a:cubicBezTo>
                  <a:cubicBezTo>
                    <a:pt x="135467" y="82550"/>
                    <a:pt x="136707" y="75837"/>
                    <a:pt x="139700" y="69850"/>
                  </a:cubicBezTo>
                  <a:cubicBezTo>
                    <a:pt x="143113" y="63024"/>
                    <a:pt x="145928" y="54845"/>
                    <a:pt x="152400" y="50800"/>
                  </a:cubicBezTo>
                  <a:cubicBezTo>
                    <a:pt x="163752" y="43705"/>
                    <a:pt x="179361" y="45526"/>
                    <a:pt x="190500" y="38100"/>
                  </a:cubicBezTo>
                  <a:cubicBezTo>
                    <a:pt x="196850" y="33867"/>
                    <a:pt x="202576" y="28500"/>
                    <a:pt x="209550" y="25400"/>
                  </a:cubicBezTo>
                  <a:lnTo>
                    <a:pt x="266700" y="6350"/>
                  </a:lnTo>
                  <a:lnTo>
                    <a:pt x="285750" y="0"/>
                  </a:lnTo>
                  <a:cubicBezTo>
                    <a:pt x="313267" y="2117"/>
                    <a:pt x="341634" y="-761"/>
                    <a:pt x="368300" y="6350"/>
                  </a:cubicBezTo>
                  <a:cubicBezTo>
                    <a:pt x="385036" y="10813"/>
                    <a:pt x="383772" y="42981"/>
                    <a:pt x="374650" y="50800"/>
                  </a:cubicBezTo>
                  <a:cubicBezTo>
                    <a:pt x="364486" y="59512"/>
                    <a:pt x="346016" y="54034"/>
                    <a:pt x="336550" y="63500"/>
                  </a:cubicBezTo>
                  <a:lnTo>
                    <a:pt x="330200" y="69850"/>
                  </a:lnTo>
                </a:path>
              </a:pathLst>
            </a:custGeom>
            <a:noFill/>
            <a:ln w="12700">
              <a:solidFill>
                <a:srgbClr val="990033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0" name="文字方塊 16"/>
            <p:cNvSpPr txBox="1"/>
            <p:nvPr/>
          </p:nvSpPr>
          <p:spPr>
            <a:xfrm rot="20201411">
              <a:off x="6685061" y="3416891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400" dirty="0" smtClean="0">
                  <a:solidFill>
                    <a:schemeClr val="bg2"/>
                  </a:solidFill>
                  <a:latin typeface="Arial Narrow" pitchFamily="34" charset="0"/>
                </a:rPr>
                <a:t>22b34d</a:t>
              </a:r>
              <a:endParaRPr lang="zh-HK" altLang="en-US" sz="14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61" name="文字方塊 22"/>
            <p:cNvSpPr txBox="1"/>
            <p:nvPr/>
          </p:nvSpPr>
          <p:spPr>
            <a:xfrm>
              <a:off x="7731175" y="2073205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String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cxnSp>
          <p:nvCxnSpPr>
            <p:cNvPr id="62" name="直線接點 23"/>
            <p:cNvCxnSpPr/>
            <p:nvPr/>
          </p:nvCxnSpPr>
          <p:spPr bwMode="auto">
            <a:xfrm>
              <a:off x="7777397" y="2408425"/>
              <a:ext cx="526476" cy="0"/>
            </a:xfrm>
            <a:prstGeom prst="line">
              <a:avLst/>
            </a:prstGeom>
            <a:ln w="25400">
              <a:solidFill>
                <a:schemeClr val="bg2"/>
              </a:solidFill>
              <a:headEnd type="none" w="med" len="med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511631" y="2465183"/>
              <a:ext cx="1018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HK" sz="1400" b="1" dirty="0" smtClean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"</a:t>
              </a:r>
              <a:r>
                <a:rPr lang="en-US" sz="1400" b="1" dirty="0" smtClean="0">
                  <a:solidFill>
                    <a:srgbClr val="0033CC"/>
                  </a:solidFill>
                  <a:latin typeface="Arial Narrow" pitchFamily="34" charset="0"/>
                </a:rPr>
                <a:t>Albert Ho</a:t>
              </a:r>
              <a:r>
                <a:rPr lang="en-US" altLang="zh-HK" sz="1400" b="1" dirty="0" smtClean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"</a:t>
              </a:r>
              <a:endParaRPr lang="en-US" sz="1400" b="1" dirty="0" smtClean="0">
                <a:solidFill>
                  <a:srgbClr val="0033CC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36502" y="4236355"/>
            <a:ext cx="2101867" cy="2000957"/>
            <a:chOff x="5536502" y="4012867"/>
            <a:chExt cx="2101867" cy="2000957"/>
          </a:xfrm>
        </p:grpSpPr>
        <p:pic>
          <p:nvPicPr>
            <p:cNvPr id="65" name="圖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6502" y="5325392"/>
              <a:ext cx="1036515" cy="688432"/>
            </a:xfrm>
            <a:prstGeom prst="rect">
              <a:avLst/>
            </a:prstGeom>
          </p:spPr>
        </p:pic>
        <p:sp>
          <p:nvSpPr>
            <p:cNvPr id="66" name="橢圓 14"/>
            <p:cNvSpPr/>
            <p:nvPr/>
          </p:nvSpPr>
          <p:spPr bwMode="auto">
            <a:xfrm>
              <a:off x="6299276" y="4012867"/>
              <a:ext cx="1339093" cy="1339093"/>
            </a:xfrm>
            <a:prstGeom prst="ellipse">
              <a:avLst/>
            </a:prstGeom>
            <a:solidFill>
              <a:srgbClr val="CCFFCC"/>
            </a:solidFill>
            <a:ln w="2540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手繪多邊形 15"/>
            <p:cNvSpPr/>
            <p:nvPr/>
          </p:nvSpPr>
          <p:spPr bwMode="auto">
            <a:xfrm>
              <a:off x="6419802" y="5100480"/>
              <a:ext cx="381266" cy="222250"/>
            </a:xfrm>
            <a:custGeom>
              <a:avLst/>
              <a:gdLst>
                <a:gd name="connsiteX0" fmla="*/ 0 w 381266"/>
                <a:gd name="connsiteY0" fmla="*/ 222250 h 222250"/>
                <a:gd name="connsiteX1" fmla="*/ 31750 w 381266"/>
                <a:gd name="connsiteY1" fmla="*/ 203200 h 222250"/>
                <a:gd name="connsiteX2" fmla="*/ 50800 w 381266"/>
                <a:gd name="connsiteY2" fmla="*/ 190500 h 222250"/>
                <a:gd name="connsiteX3" fmla="*/ 76200 w 381266"/>
                <a:gd name="connsiteY3" fmla="*/ 152400 h 222250"/>
                <a:gd name="connsiteX4" fmla="*/ 88900 w 381266"/>
                <a:gd name="connsiteY4" fmla="*/ 133350 h 222250"/>
                <a:gd name="connsiteX5" fmla="*/ 107950 w 381266"/>
                <a:gd name="connsiteY5" fmla="*/ 127000 h 222250"/>
                <a:gd name="connsiteX6" fmla="*/ 133350 w 381266"/>
                <a:gd name="connsiteY6" fmla="*/ 88900 h 222250"/>
                <a:gd name="connsiteX7" fmla="*/ 139700 w 381266"/>
                <a:gd name="connsiteY7" fmla="*/ 69850 h 222250"/>
                <a:gd name="connsiteX8" fmla="*/ 152400 w 381266"/>
                <a:gd name="connsiteY8" fmla="*/ 50800 h 222250"/>
                <a:gd name="connsiteX9" fmla="*/ 190500 w 381266"/>
                <a:gd name="connsiteY9" fmla="*/ 38100 h 222250"/>
                <a:gd name="connsiteX10" fmla="*/ 209550 w 381266"/>
                <a:gd name="connsiteY10" fmla="*/ 25400 h 222250"/>
                <a:gd name="connsiteX11" fmla="*/ 266700 w 381266"/>
                <a:gd name="connsiteY11" fmla="*/ 6350 h 222250"/>
                <a:gd name="connsiteX12" fmla="*/ 285750 w 381266"/>
                <a:gd name="connsiteY12" fmla="*/ 0 h 222250"/>
                <a:gd name="connsiteX13" fmla="*/ 368300 w 381266"/>
                <a:gd name="connsiteY13" fmla="*/ 6350 h 222250"/>
                <a:gd name="connsiteX14" fmla="*/ 374650 w 381266"/>
                <a:gd name="connsiteY14" fmla="*/ 50800 h 222250"/>
                <a:gd name="connsiteX15" fmla="*/ 336550 w 381266"/>
                <a:gd name="connsiteY15" fmla="*/ 63500 h 222250"/>
                <a:gd name="connsiteX16" fmla="*/ 330200 w 381266"/>
                <a:gd name="connsiteY16" fmla="*/ 698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266" h="222250">
                  <a:moveTo>
                    <a:pt x="0" y="222250"/>
                  </a:moveTo>
                  <a:cubicBezTo>
                    <a:pt x="10583" y="215900"/>
                    <a:pt x="21284" y="209741"/>
                    <a:pt x="31750" y="203200"/>
                  </a:cubicBezTo>
                  <a:cubicBezTo>
                    <a:pt x="38222" y="199155"/>
                    <a:pt x="45774" y="196243"/>
                    <a:pt x="50800" y="190500"/>
                  </a:cubicBezTo>
                  <a:cubicBezTo>
                    <a:pt x="60851" y="179013"/>
                    <a:pt x="67733" y="165100"/>
                    <a:pt x="76200" y="152400"/>
                  </a:cubicBezTo>
                  <a:cubicBezTo>
                    <a:pt x="80433" y="146050"/>
                    <a:pt x="81660" y="135763"/>
                    <a:pt x="88900" y="133350"/>
                  </a:cubicBezTo>
                  <a:lnTo>
                    <a:pt x="107950" y="127000"/>
                  </a:lnTo>
                  <a:cubicBezTo>
                    <a:pt x="116417" y="114300"/>
                    <a:pt x="128523" y="103380"/>
                    <a:pt x="133350" y="88900"/>
                  </a:cubicBezTo>
                  <a:cubicBezTo>
                    <a:pt x="135467" y="82550"/>
                    <a:pt x="136707" y="75837"/>
                    <a:pt x="139700" y="69850"/>
                  </a:cubicBezTo>
                  <a:cubicBezTo>
                    <a:pt x="143113" y="63024"/>
                    <a:pt x="145928" y="54845"/>
                    <a:pt x="152400" y="50800"/>
                  </a:cubicBezTo>
                  <a:cubicBezTo>
                    <a:pt x="163752" y="43705"/>
                    <a:pt x="179361" y="45526"/>
                    <a:pt x="190500" y="38100"/>
                  </a:cubicBezTo>
                  <a:cubicBezTo>
                    <a:pt x="196850" y="33867"/>
                    <a:pt x="202576" y="28500"/>
                    <a:pt x="209550" y="25400"/>
                  </a:cubicBezTo>
                  <a:lnTo>
                    <a:pt x="266700" y="6350"/>
                  </a:lnTo>
                  <a:lnTo>
                    <a:pt x="285750" y="0"/>
                  </a:lnTo>
                  <a:cubicBezTo>
                    <a:pt x="313267" y="2117"/>
                    <a:pt x="341634" y="-761"/>
                    <a:pt x="368300" y="6350"/>
                  </a:cubicBezTo>
                  <a:cubicBezTo>
                    <a:pt x="385036" y="10813"/>
                    <a:pt x="383772" y="42981"/>
                    <a:pt x="374650" y="50800"/>
                  </a:cubicBezTo>
                  <a:cubicBezTo>
                    <a:pt x="364486" y="59512"/>
                    <a:pt x="346016" y="54034"/>
                    <a:pt x="336550" y="63500"/>
                  </a:cubicBezTo>
                  <a:lnTo>
                    <a:pt x="330200" y="69850"/>
                  </a:lnTo>
                </a:path>
              </a:pathLst>
            </a:custGeom>
            <a:noFill/>
            <a:ln w="12700">
              <a:solidFill>
                <a:srgbClr val="990033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8" name="文字方塊 16"/>
            <p:cNvSpPr txBox="1"/>
            <p:nvPr/>
          </p:nvSpPr>
          <p:spPr>
            <a:xfrm rot="20201411">
              <a:off x="5623272" y="5549667"/>
              <a:ext cx="667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400" dirty="0" smtClean="0">
                  <a:solidFill>
                    <a:schemeClr val="bg2"/>
                  </a:solidFill>
                  <a:latin typeface="Arial Narrow" pitchFamily="34" charset="0"/>
                </a:rPr>
                <a:t>33c42a</a:t>
              </a:r>
              <a:endParaRPr lang="zh-HK" altLang="en-US" sz="14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69" name="文字方塊 22"/>
            <p:cNvSpPr txBox="1"/>
            <p:nvPr/>
          </p:nvSpPr>
          <p:spPr>
            <a:xfrm>
              <a:off x="6665379" y="4205981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String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cxnSp>
          <p:nvCxnSpPr>
            <p:cNvPr id="70" name="直線接點 23"/>
            <p:cNvCxnSpPr/>
            <p:nvPr/>
          </p:nvCxnSpPr>
          <p:spPr bwMode="auto">
            <a:xfrm>
              <a:off x="6711601" y="4541201"/>
              <a:ext cx="526476" cy="0"/>
            </a:xfrm>
            <a:prstGeom prst="line">
              <a:avLst/>
            </a:prstGeom>
            <a:ln w="25400">
              <a:solidFill>
                <a:schemeClr val="bg2"/>
              </a:solidFill>
              <a:headEnd type="none" w="med" len="med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6355080" y="4581128"/>
              <a:ext cx="1279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HK" sz="1400" b="1" dirty="0" smtClean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"</a:t>
              </a:r>
              <a:r>
                <a:rPr lang="en-US" sz="1400" b="1" dirty="0" smtClean="0">
                  <a:solidFill>
                    <a:srgbClr val="0033CC"/>
                  </a:solidFill>
                  <a:latin typeface="Arial Narrow" pitchFamily="34" charset="0"/>
                </a:rPr>
                <a:t>Clarence Lau</a:t>
              </a:r>
              <a:r>
                <a:rPr lang="en-US" altLang="zh-HK" sz="1400" b="1" dirty="0" smtClean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"</a:t>
              </a:r>
              <a:endParaRPr lang="en-US" sz="1400" b="1" dirty="0" smtClean="0">
                <a:solidFill>
                  <a:srgbClr val="0033CC"/>
                </a:solidFill>
                <a:latin typeface="Arial Narrow" pitchFamily="34" charset="0"/>
              </a:endParaRPr>
            </a:p>
          </p:txBody>
        </p:sp>
      </p:grpSp>
      <p:sp>
        <p:nvSpPr>
          <p:cNvPr id="115" name="手繪多邊形 114"/>
          <p:cNvSpPr/>
          <p:nvPr/>
        </p:nvSpPr>
        <p:spPr bwMode="auto">
          <a:xfrm>
            <a:off x="4760939" y="2891507"/>
            <a:ext cx="2608729" cy="1116106"/>
          </a:xfrm>
          <a:custGeom>
            <a:avLst/>
            <a:gdLst>
              <a:gd name="connsiteX0" fmla="*/ 0 w 2608729"/>
              <a:gd name="connsiteY0" fmla="*/ 995082 h 995082"/>
              <a:gd name="connsiteX1" fmla="*/ 1358152 w 2608729"/>
              <a:gd name="connsiteY1" fmla="*/ 820270 h 995082"/>
              <a:gd name="connsiteX2" fmla="*/ 2608729 w 2608729"/>
              <a:gd name="connsiteY2" fmla="*/ 0 h 9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729" h="995082">
                <a:moveTo>
                  <a:pt x="0" y="995082"/>
                </a:moveTo>
                <a:cubicBezTo>
                  <a:pt x="461682" y="990599"/>
                  <a:pt x="923364" y="986117"/>
                  <a:pt x="1358152" y="820270"/>
                </a:cubicBezTo>
                <a:cubicBezTo>
                  <a:pt x="1792940" y="654423"/>
                  <a:pt x="2407023" y="127747"/>
                  <a:pt x="2608729" y="0"/>
                </a:cubicBezTo>
              </a:path>
            </a:pathLst>
          </a:custGeom>
          <a:noFill/>
          <a:ln w="5080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2" name="標題 2"/>
          <p:cNvSpPr>
            <a:spLocks noGrp="1"/>
          </p:cNvSpPr>
          <p:nvPr>
            <p:ph type="title"/>
          </p:nvPr>
        </p:nvSpPr>
        <p:spPr>
          <a:xfrm>
            <a:off x="1981200" y="819150"/>
            <a:ext cx="5791200" cy="533400"/>
          </a:xfrm>
        </p:spPr>
        <p:txBody>
          <a:bodyPr/>
          <a:lstStyle/>
          <a:p>
            <a:r>
              <a:rPr lang="en-US" altLang="zh-HK" dirty="0" smtClean="0"/>
              <a:t>Array of strings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989670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橢圓 41"/>
          <p:cNvSpPr/>
          <p:nvPr/>
        </p:nvSpPr>
        <p:spPr bwMode="auto">
          <a:xfrm>
            <a:off x="3331735" y="2891507"/>
            <a:ext cx="2053412" cy="2053412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3" name="手繪多邊形 42"/>
          <p:cNvSpPr/>
          <p:nvPr/>
        </p:nvSpPr>
        <p:spPr bwMode="auto">
          <a:xfrm>
            <a:off x="3331735" y="4562383"/>
            <a:ext cx="582929" cy="303622"/>
          </a:xfrm>
          <a:custGeom>
            <a:avLst/>
            <a:gdLst>
              <a:gd name="connsiteX0" fmla="*/ 0 w 381266"/>
              <a:gd name="connsiteY0" fmla="*/ 222250 h 222250"/>
              <a:gd name="connsiteX1" fmla="*/ 31750 w 381266"/>
              <a:gd name="connsiteY1" fmla="*/ 203200 h 222250"/>
              <a:gd name="connsiteX2" fmla="*/ 50800 w 381266"/>
              <a:gd name="connsiteY2" fmla="*/ 190500 h 222250"/>
              <a:gd name="connsiteX3" fmla="*/ 76200 w 381266"/>
              <a:gd name="connsiteY3" fmla="*/ 152400 h 222250"/>
              <a:gd name="connsiteX4" fmla="*/ 88900 w 381266"/>
              <a:gd name="connsiteY4" fmla="*/ 133350 h 222250"/>
              <a:gd name="connsiteX5" fmla="*/ 107950 w 381266"/>
              <a:gd name="connsiteY5" fmla="*/ 127000 h 222250"/>
              <a:gd name="connsiteX6" fmla="*/ 133350 w 381266"/>
              <a:gd name="connsiteY6" fmla="*/ 88900 h 222250"/>
              <a:gd name="connsiteX7" fmla="*/ 139700 w 381266"/>
              <a:gd name="connsiteY7" fmla="*/ 69850 h 222250"/>
              <a:gd name="connsiteX8" fmla="*/ 152400 w 381266"/>
              <a:gd name="connsiteY8" fmla="*/ 50800 h 222250"/>
              <a:gd name="connsiteX9" fmla="*/ 190500 w 381266"/>
              <a:gd name="connsiteY9" fmla="*/ 38100 h 222250"/>
              <a:gd name="connsiteX10" fmla="*/ 209550 w 381266"/>
              <a:gd name="connsiteY10" fmla="*/ 25400 h 222250"/>
              <a:gd name="connsiteX11" fmla="*/ 266700 w 381266"/>
              <a:gd name="connsiteY11" fmla="*/ 6350 h 222250"/>
              <a:gd name="connsiteX12" fmla="*/ 285750 w 381266"/>
              <a:gd name="connsiteY12" fmla="*/ 0 h 222250"/>
              <a:gd name="connsiteX13" fmla="*/ 368300 w 381266"/>
              <a:gd name="connsiteY13" fmla="*/ 6350 h 222250"/>
              <a:gd name="connsiteX14" fmla="*/ 374650 w 381266"/>
              <a:gd name="connsiteY14" fmla="*/ 50800 h 222250"/>
              <a:gd name="connsiteX15" fmla="*/ 336550 w 381266"/>
              <a:gd name="connsiteY15" fmla="*/ 63500 h 222250"/>
              <a:gd name="connsiteX16" fmla="*/ 330200 w 381266"/>
              <a:gd name="connsiteY16" fmla="*/ 698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1266" h="222250">
                <a:moveTo>
                  <a:pt x="0" y="222250"/>
                </a:moveTo>
                <a:cubicBezTo>
                  <a:pt x="10583" y="215900"/>
                  <a:pt x="21284" y="209741"/>
                  <a:pt x="31750" y="203200"/>
                </a:cubicBezTo>
                <a:cubicBezTo>
                  <a:pt x="38222" y="199155"/>
                  <a:pt x="45774" y="196243"/>
                  <a:pt x="50800" y="190500"/>
                </a:cubicBezTo>
                <a:cubicBezTo>
                  <a:pt x="60851" y="179013"/>
                  <a:pt x="67733" y="165100"/>
                  <a:pt x="76200" y="152400"/>
                </a:cubicBezTo>
                <a:cubicBezTo>
                  <a:pt x="80433" y="146050"/>
                  <a:pt x="81660" y="135763"/>
                  <a:pt x="88900" y="133350"/>
                </a:cubicBezTo>
                <a:lnTo>
                  <a:pt x="107950" y="127000"/>
                </a:lnTo>
                <a:cubicBezTo>
                  <a:pt x="116417" y="114300"/>
                  <a:pt x="128523" y="103380"/>
                  <a:pt x="133350" y="88900"/>
                </a:cubicBezTo>
                <a:cubicBezTo>
                  <a:pt x="135467" y="82550"/>
                  <a:pt x="136707" y="75837"/>
                  <a:pt x="139700" y="69850"/>
                </a:cubicBezTo>
                <a:cubicBezTo>
                  <a:pt x="143113" y="63024"/>
                  <a:pt x="145928" y="54845"/>
                  <a:pt x="152400" y="50800"/>
                </a:cubicBezTo>
                <a:cubicBezTo>
                  <a:pt x="163752" y="43705"/>
                  <a:pt x="179361" y="45526"/>
                  <a:pt x="190500" y="38100"/>
                </a:cubicBezTo>
                <a:cubicBezTo>
                  <a:pt x="196850" y="33867"/>
                  <a:pt x="202576" y="28500"/>
                  <a:pt x="209550" y="25400"/>
                </a:cubicBezTo>
                <a:lnTo>
                  <a:pt x="266700" y="6350"/>
                </a:lnTo>
                <a:lnTo>
                  <a:pt x="285750" y="0"/>
                </a:lnTo>
                <a:cubicBezTo>
                  <a:pt x="313267" y="2117"/>
                  <a:pt x="341634" y="-761"/>
                  <a:pt x="368300" y="6350"/>
                </a:cubicBezTo>
                <a:cubicBezTo>
                  <a:pt x="385036" y="10813"/>
                  <a:pt x="383772" y="42981"/>
                  <a:pt x="374650" y="50800"/>
                </a:cubicBezTo>
                <a:cubicBezTo>
                  <a:pt x="364486" y="59512"/>
                  <a:pt x="346016" y="54034"/>
                  <a:pt x="336550" y="63500"/>
                </a:cubicBezTo>
                <a:lnTo>
                  <a:pt x="330200" y="69850"/>
                </a:lnTo>
              </a:path>
            </a:pathLst>
          </a:custGeom>
          <a:noFill/>
          <a:ln w="12700">
            <a:solidFill>
              <a:srgbClr val="990033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7" name="矩形 46"/>
          <p:cNvSpPr/>
          <p:nvPr/>
        </p:nvSpPr>
        <p:spPr bwMode="auto">
          <a:xfrm>
            <a:off x="3935366" y="3492446"/>
            <a:ext cx="846149" cy="3208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10a20b</a:t>
            </a:r>
            <a:endParaRPr kumimoji="0" lang="zh-HK" altLang="en-US" sz="105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923928" y="304361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String [ ]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cxnSp>
        <p:nvCxnSpPr>
          <p:cNvPr id="49" name="直線接點 48"/>
          <p:cNvCxnSpPr/>
          <p:nvPr/>
        </p:nvCxnSpPr>
        <p:spPr bwMode="auto">
          <a:xfrm>
            <a:off x="3935366" y="3412945"/>
            <a:ext cx="845166" cy="3746"/>
          </a:xfrm>
          <a:prstGeom prst="line">
            <a:avLst/>
          </a:prstGeom>
          <a:ln w="25400">
            <a:solidFill>
              <a:schemeClr val="bg2"/>
            </a:solidFill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 bwMode="auto">
          <a:xfrm>
            <a:off x="3934383" y="4212446"/>
            <a:ext cx="846149" cy="3208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33c42a</a:t>
            </a:r>
            <a:endParaRPr kumimoji="0" lang="zh-HK" altLang="en-US" sz="105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935366" y="3852446"/>
            <a:ext cx="846149" cy="3208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22b34d</a:t>
            </a:r>
            <a:endParaRPr kumimoji="0" lang="zh-HK" altLang="en-US" sz="105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8458" y="2274840"/>
            <a:ext cx="985150" cy="340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HK" sz="16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args</a:t>
            </a:r>
            <a:endParaRPr lang="zh-HK" altLang="en-US" sz="16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6" name="上彎箭號 55"/>
          <p:cNvSpPr/>
          <p:nvPr/>
        </p:nvSpPr>
        <p:spPr bwMode="auto">
          <a:xfrm rot="5400000">
            <a:off x="1567984" y="2315946"/>
            <a:ext cx="470830" cy="747979"/>
          </a:xfrm>
          <a:prstGeom prst="bentUpArrow">
            <a:avLst>
              <a:gd name="adj1" fmla="val 25000"/>
              <a:gd name="adj2" fmla="val 25000"/>
              <a:gd name="adj3" fmla="val 44992"/>
            </a:avLst>
          </a:prstGeom>
          <a:solidFill>
            <a:schemeClr val="bg2">
              <a:lumMod val="50000"/>
              <a:lumOff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042449" y="2303745"/>
            <a:ext cx="817049" cy="267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20b32c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14" name="手繪多邊形 113"/>
          <p:cNvSpPr/>
          <p:nvPr/>
        </p:nvSpPr>
        <p:spPr bwMode="auto">
          <a:xfrm>
            <a:off x="4734044" y="2454519"/>
            <a:ext cx="736941" cy="1176575"/>
          </a:xfrm>
          <a:custGeom>
            <a:avLst/>
            <a:gdLst>
              <a:gd name="connsiteX0" fmla="*/ 0 w 1452283"/>
              <a:gd name="connsiteY0" fmla="*/ 1411941 h 1411941"/>
              <a:gd name="connsiteX1" fmla="*/ 941295 w 1452283"/>
              <a:gd name="connsiteY1" fmla="*/ 847165 h 1411941"/>
              <a:gd name="connsiteX2" fmla="*/ 1452283 w 1452283"/>
              <a:gd name="connsiteY2" fmla="*/ 0 h 141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283" h="1411941">
                <a:moveTo>
                  <a:pt x="0" y="1411941"/>
                </a:moveTo>
                <a:cubicBezTo>
                  <a:pt x="349624" y="1247215"/>
                  <a:pt x="699248" y="1082489"/>
                  <a:pt x="941295" y="847165"/>
                </a:cubicBezTo>
                <a:cubicBezTo>
                  <a:pt x="1183342" y="611841"/>
                  <a:pt x="1317812" y="305920"/>
                  <a:pt x="1452283" y="0"/>
                </a:cubicBezTo>
              </a:path>
            </a:pathLst>
          </a:custGeom>
          <a:ln w="5080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6" name="手繪多邊形 115"/>
          <p:cNvSpPr/>
          <p:nvPr/>
        </p:nvSpPr>
        <p:spPr bwMode="auto">
          <a:xfrm>
            <a:off x="4774387" y="4370682"/>
            <a:ext cx="949742" cy="956500"/>
          </a:xfrm>
          <a:custGeom>
            <a:avLst/>
            <a:gdLst>
              <a:gd name="connsiteX0" fmla="*/ 0 w 1425388"/>
              <a:gd name="connsiteY0" fmla="*/ 0 h 375232"/>
              <a:gd name="connsiteX1" fmla="*/ 753035 w 1425388"/>
              <a:gd name="connsiteY1" fmla="*/ 363071 h 375232"/>
              <a:gd name="connsiteX2" fmla="*/ 1425388 w 1425388"/>
              <a:gd name="connsiteY2" fmla="*/ 295836 h 37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5388" h="375232">
                <a:moveTo>
                  <a:pt x="0" y="0"/>
                </a:moveTo>
                <a:cubicBezTo>
                  <a:pt x="257735" y="156882"/>
                  <a:pt x="515470" y="313765"/>
                  <a:pt x="753035" y="363071"/>
                </a:cubicBezTo>
                <a:cubicBezTo>
                  <a:pt x="990600" y="412377"/>
                  <a:pt x="1425388" y="295836"/>
                  <a:pt x="1425388" y="295836"/>
                </a:cubicBezTo>
              </a:path>
            </a:pathLst>
          </a:custGeom>
          <a:noFill/>
          <a:ln w="5080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4885811" y="986592"/>
            <a:ext cx="1339093" cy="1339093"/>
            <a:chOff x="5478790" y="707963"/>
            <a:chExt cx="1339093" cy="1339093"/>
          </a:xfrm>
        </p:grpSpPr>
        <p:sp>
          <p:nvSpPr>
            <p:cNvPr id="34" name="橢圓 14"/>
            <p:cNvSpPr/>
            <p:nvPr/>
          </p:nvSpPr>
          <p:spPr bwMode="auto">
            <a:xfrm>
              <a:off x="5478790" y="707963"/>
              <a:ext cx="1339093" cy="1339093"/>
            </a:xfrm>
            <a:prstGeom prst="ellipse">
              <a:avLst/>
            </a:prstGeom>
            <a:solidFill>
              <a:srgbClr val="CCFFCC"/>
            </a:solidFill>
            <a:ln w="2540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文字方塊 22"/>
            <p:cNvSpPr txBox="1"/>
            <p:nvPr/>
          </p:nvSpPr>
          <p:spPr>
            <a:xfrm>
              <a:off x="5844893" y="901077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String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cxnSp>
          <p:nvCxnSpPr>
            <p:cNvPr id="46" name="直線接點 23"/>
            <p:cNvCxnSpPr/>
            <p:nvPr/>
          </p:nvCxnSpPr>
          <p:spPr bwMode="auto">
            <a:xfrm>
              <a:off x="5891115" y="1236297"/>
              <a:ext cx="526476" cy="0"/>
            </a:xfrm>
            <a:prstGeom prst="line">
              <a:avLst/>
            </a:prstGeom>
            <a:ln w="25400">
              <a:solidFill>
                <a:schemeClr val="bg2"/>
              </a:solidFill>
              <a:headEnd type="none" w="med" len="med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742629" y="1336290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HK" sz="1400" b="1" dirty="0" smtClean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"</a:t>
              </a:r>
              <a:r>
                <a:rPr lang="en-US" altLang="zh-HK" sz="1800" b="1" dirty="0" smtClean="0">
                  <a:solidFill>
                    <a:srgbClr val="0033CC"/>
                  </a:solidFill>
                  <a:latin typeface="Arial Narrow" pitchFamily="34" charset="0"/>
                </a:rPr>
                <a:t>apple</a:t>
              </a:r>
              <a:r>
                <a:rPr lang="en-US" altLang="zh-HK" sz="1400" b="1" dirty="0" smtClean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"</a:t>
              </a:r>
              <a:endParaRPr lang="en-US" sz="1400" b="1" dirty="0" smtClean="0">
                <a:solidFill>
                  <a:srgbClr val="0033CC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71574" y="2493630"/>
            <a:ext cx="1339093" cy="1339093"/>
            <a:chOff x="6918950" y="2220131"/>
            <a:chExt cx="1339093" cy="1339093"/>
          </a:xfrm>
        </p:grpSpPr>
        <p:sp>
          <p:nvSpPr>
            <p:cNvPr id="58" name="橢圓 14"/>
            <p:cNvSpPr/>
            <p:nvPr/>
          </p:nvSpPr>
          <p:spPr bwMode="auto">
            <a:xfrm>
              <a:off x="6918950" y="2220131"/>
              <a:ext cx="1339093" cy="1339093"/>
            </a:xfrm>
            <a:prstGeom prst="ellipse">
              <a:avLst/>
            </a:prstGeom>
            <a:solidFill>
              <a:srgbClr val="CCFFCC"/>
            </a:solidFill>
            <a:ln w="2540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文字方塊 22"/>
            <p:cNvSpPr txBox="1"/>
            <p:nvPr/>
          </p:nvSpPr>
          <p:spPr>
            <a:xfrm>
              <a:off x="7285053" y="2413245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String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cxnSp>
          <p:nvCxnSpPr>
            <p:cNvPr id="62" name="直線接點 23"/>
            <p:cNvCxnSpPr/>
            <p:nvPr/>
          </p:nvCxnSpPr>
          <p:spPr bwMode="auto">
            <a:xfrm>
              <a:off x="7331275" y="2748465"/>
              <a:ext cx="526476" cy="0"/>
            </a:xfrm>
            <a:prstGeom prst="line">
              <a:avLst/>
            </a:prstGeom>
            <a:ln w="25400">
              <a:solidFill>
                <a:schemeClr val="bg2"/>
              </a:solidFill>
              <a:headEnd type="none" w="med" len="med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079768" y="2805223"/>
              <a:ext cx="1034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HK" sz="1800" b="1" dirty="0" smtClean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"</a:t>
              </a:r>
              <a:r>
                <a:rPr lang="en-US" altLang="zh-HK" sz="1800" b="1" dirty="0" smtClean="0">
                  <a:solidFill>
                    <a:srgbClr val="0033CC"/>
                  </a:solidFill>
                  <a:latin typeface="Arial Narrow" pitchFamily="34" charset="0"/>
                </a:rPr>
                <a:t>o</a:t>
              </a:r>
              <a:r>
                <a:rPr lang="en-US" sz="1800" b="1" dirty="0" smtClean="0">
                  <a:solidFill>
                    <a:srgbClr val="0033CC"/>
                  </a:solidFill>
                  <a:latin typeface="Arial Narrow" pitchFamily="34" charset="0"/>
                </a:rPr>
                <a:t>range</a:t>
              </a:r>
              <a:r>
                <a:rPr lang="en-US" altLang="zh-HK" sz="1800" b="1" dirty="0" smtClean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"</a:t>
              </a:r>
              <a:endParaRPr lang="en-US" sz="1800" b="1" dirty="0" smtClean="0">
                <a:solidFill>
                  <a:srgbClr val="0033CC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52732" y="4334337"/>
            <a:ext cx="1339093" cy="1339093"/>
            <a:chOff x="6270878" y="4380371"/>
            <a:chExt cx="1339093" cy="1339093"/>
          </a:xfrm>
        </p:grpSpPr>
        <p:sp>
          <p:nvSpPr>
            <p:cNvPr id="66" name="橢圓 14"/>
            <p:cNvSpPr/>
            <p:nvPr/>
          </p:nvSpPr>
          <p:spPr bwMode="auto">
            <a:xfrm>
              <a:off x="6270878" y="4380371"/>
              <a:ext cx="1339093" cy="1339093"/>
            </a:xfrm>
            <a:prstGeom prst="ellipse">
              <a:avLst/>
            </a:prstGeom>
            <a:solidFill>
              <a:srgbClr val="CCFFCC"/>
            </a:solidFill>
            <a:ln w="2540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文字方塊 22"/>
            <p:cNvSpPr txBox="1"/>
            <p:nvPr/>
          </p:nvSpPr>
          <p:spPr>
            <a:xfrm>
              <a:off x="6636981" y="4573485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String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cxnSp>
          <p:nvCxnSpPr>
            <p:cNvPr id="70" name="直線接點 23"/>
            <p:cNvCxnSpPr/>
            <p:nvPr/>
          </p:nvCxnSpPr>
          <p:spPr bwMode="auto">
            <a:xfrm>
              <a:off x="6683203" y="4908705"/>
              <a:ext cx="526476" cy="0"/>
            </a:xfrm>
            <a:prstGeom prst="line">
              <a:avLst/>
            </a:prstGeom>
            <a:ln w="25400">
              <a:solidFill>
                <a:schemeClr val="bg2"/>
              </a:solidFill>
              <a:headEnd type="none" w="med" len="med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6564727" y="5003884"/>
              <a:ext cx="803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HK" sz="1800" b="1" dirty="0" smtClean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"</a:t>
              </a:r>
              <a:r>
                <a:rPr lang="en-US" sz="1800" b="1" dirty="0" smtClean="0">
                  <a:solidFill>
                    <a:srgbClr val="0033CC"/>
                  </a:solidFill>
                  <a:latin typeface="Arial Narrow" pitchFamily="34" charset="0"/>
                </a:rPr>
                <a:t>pear</a:t>
              </a:r>
              <a:r>
                <a:rPr lang="en-US" altLang="zh-HK" sz="1800" b="1" dirty="0" smtClean="0">
                  <a:solidFill>
                    <a:srgbClr val="0033CC"/>
                  </a:solidFill>
                  <a:latin typeface="Arial" pitchFamily="34" charset="0"/>
                  <a:cs typeface="Arial" pitchFamily="34" charset="0"/>
                </a:rPr>
                <a:t>"</a:t>
              </a:r>
              <a:endParaRPr lang="en-US" sz="1800" b="1" dirty="0" smtClean="0">
                <a:solidFill>
                  <a:srgbClr val="0033CC"/>
                </a:solidFill>
                <a:latin typeface="Arial Narrow" pitchFamily="34" charset="0"/>
              </a:endParaRPr>
            </a:p>
          </p:txBody>
        </p:sp>
      </p:grpSp>
      <p:sp>
        <p:nvSpPr>
          <p:cNvPr id="115" name="手繪多邊形 114"/>
          <p:cNvSpPr/>
          <p:nvPr/>
        </p:nvSpPr>
        <p:spPr bwMode="auto">
          <a:xfrm>
            <a:off x="4760940" y="3631093"/>
            <a:ext cx="1457895" cy="376519"/>
          </a:xfrm>
          <a:custGeom>
            <a:avLst/>
            <a:gdLst>
              <a:gd name="connsiteX0" fmla="*/ 0 w 2608729"/>
              <a:gd name="connsiteY0" fmla="*/ 995082 h 995082"/>
              <a:gd name="connsiteX1" fmla="*/ 1358152 w 2608729"/>
              <a:gd name="connsiteY1" fmla="*/ 820270 h 995082"/>
              <a:gd name="connsiteX2" fmla="*/ 2608729 w 2608729"/>
              <a:gd name="connsiteY2" fmla="*/ 0 h 9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729" h="995082">
                <a:moveTo>
                  <a:pt x="0" y="995082"/>
                </a:moveTo>
                <a:cubicBezTo>
                  <a:pt x="461682" y="990599"/>
                  <a:pt x="923364" y="986117"/>
                  <a:pt x="1358152" y="820270"/>
                </a:cubicBezTo>
                <a:cubicBezTo>
                  <a:pt x="1792940" y="654423"/>
                  <a:pt x="2407023" y="127747"/>
                  <a:pt x="2608729" y="0"/>
                </a:cubicBezTo>
              </a:path>
            </a:pathLst>
          </a:custGeom>
          <a:noFill/>
          <a:ln w="5080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1" name="標題 2"/>
          <p:cNvSpPr>
            <a:spLocks noGrp="1"/>
          </p:cNvSpPr>
          <p:nvPr>
            <p:ph type="title"/>
          </p:nvPr>
        </p:nvSpPr>
        <p:spPr>
          <a:xfrm>
            <a:off x="1981200" y="819150"/>
            <a:ext cx="3238872" cy="533400"/>
          </a:xfrm>
        </p:spPr>
        <p:txBody>
          <a:bodyPr/>
          <a:lstStyle/>
          <a:p>
            <a:r>
              <a:rPr lang="en-US" altLang="zh-HK" sz="2400" dirty="0" smtClean="0"/>
              <a:t>Command line </a:t>
            </a:r>
            <a:r>
              <a:rPr lang="en-US" altLang="zh-HK" sz="2400" dirty="0" err="1" smtClean="0"/>
              <a:t>args</a:t>
            </a:r>
            <a:endParaRPr lang="zh-HK" alt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11967" y="4866005"/>
            <a:ext cx="792088" cy="338554"/>
            <a:chOff x="2905483" y="5331449"/>
            <a:chExt cx="792088" cy="338554"/>
          </a:xfrm>
        </p:grpSpPr>
        <p:sp>
          <p:nvSpPr>
            <p:cNvPr id="12" name="Rectangle 11"/>
            <p:cNvSpPr/>
            <p:nvPr/>
          </p:nvSpPr>
          <p:spPr bwMode="auto">
            <a:xfrm rot="20120097">
              <a:off x="2905483" y="5332000"/>
              <a:ext cx="792088" cy="311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noFill/>
              <a:headEnd type="none" w="med" len="med"/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文字方塊 43"/>
            <p:cNvSpPr txBox="1"/>
            <p:nvPr/>
          </p:nvSpPr>
          <p:spPr>
            <a:xfrm rot="20153258">
              <a:off x="2936297" y="5331449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20b32c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95762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Objects with array variables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19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9" y="5154251"/>
            <a:ext cx="1276350" cy="847725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 bwMode="auto">
          <a:xfrm>
            <a:off x="2609579" y="3307096"/>
            <a:ext cx="2053412" cy="2053412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8" name="手繪多邊形 7"/>
          <p:cNvSpPr/>
          <p:nvPr/>
        </p:nvSpPr>
        <p:spPr bwMode="auto">
          <a:xfrm>
            <a:off x="2811242" y="4977972"/>
            <a:ext cx="381266" cy="222250"/>
          </a:xfrm>
          <a:custGeom>
            <a:avLst/>
            <a:gdLst>
              <a:gd name="connsiteX0" fmla="*/ 0 w 381266"/>
              <a:gd name="connsiteY0" fmla="*/ 222250 h 222250"/>
              <a:gd name="connsiteX1" fmla="*/ 31750 w 381266"/>
              <a:gd name="connsiteY1" fmla="*/ 203200 h 222250"/>
              <a:gd name="connsiteX2" fmla="*/ 50800 w 381266"/>
              <a:gd name="connsiteY2" fmla="*/ 190500 h 222250"/>
              <a:gd name="connsiteX3" fmla="*/ 76200 w 381266"/>
              <a:gd name="connsiteY3" fmla="*/ 152400 h 222250"/>
              <a:gd name="connsiteX4" fmla="*/ 88900 w 381266"/>
              <a:gd name="connsiteY4" fmla="*/ 133350 h 222250"/>
              <a:gd name="connsiteX5" fmla="*/ 107950 w 381266"/>
              <a:gd name="connsiteY5" fmla="*/ 127000 h 222250"/>
              <a:gd name="connsiteX6" fmla="*/ 133350 w 381266"/>
              <a:gd name="connsiteY6" fmla="*/ 88900 h 222250"/>
              <a:gd name="connsiteX7" fmla="*/ 139700 w 381266"/>
              <a:gd name="connsiteY7" fmla="*/ 69850 h 222250"/>
              <a:gd name="connsiteX8" fmla="*/ 152400 w 381266"/>
              <a:gd name="connsiteY8" fmla="*/ 50800 h 222250"/>
              <a:gd name="connsiteX9" fmla="*/ 190500 w 381266"/>
              <a:gd name="connsiteY9" fmla="*/ 38100 h 222250"/>
              <a:gd name="connsiteX10" fmla="*/ 209550 w 381266"/>
              <a:gd name="connsiteY10" fmla="*/ 25400 h 222250"/>
              <a:gd name="connsiteX11" fmla="*/ 266700 w 381266"/>
              <a:gd name="connsiteY11" fmla="*/ 6350 h 222250"/>
              <a:gd name="connsiteX12" fmla="*/ 285750 w 381266"/>
              <a:gd name="connsiteY12" fmla="*/ 0 h 222250"/>
              <a:gd name="connsiteX13" fmla="*/ 368300 w 381266"/>
              <a:gd name="connsiteY13" fmla="*/ 6350 h 222250"/>
              <a:gd name="connsiteX14" fmla="*/ 374650 w 381266"/>
              <a:gd name="connsiteY14" fmla="*/ 50800 h 222250"/>
              <a:gd name="connsiteX15" fmla="*/ 336550 w 381266"/>
              <a:gd name="connsiteY15" fmla="*/ 63500 h 222250"/>
              <a:gd name="connsiteX16" fmla="*/ 330200 w 381266"/>
              <a:gd name="connsiteY16" fmla="*/ 698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1266" h="222250">
                <a:moveTo>
                  <a:pt x="0" y="222250"/>
                </a:moveTo>
                <a:cubicBezTo>
                  <a:pt x="10583" y="215900"/>
                  <a:pt x="21284" y="209741"/>
                  <a:pt x="31750" y="203200"/>
                </a:cubicBezTo>
                <a:cubicBezTo>
                  <a:pt x="38222" y="199155"/>
                  <a:pt x="45774" y="196243"/>
                  <a:pt x="50800" y="190500"/>
                </a:cubicBezTo>
                <a:cubicBezTo>
                  <a:pt x="60851" y="179013"/>
                  <a:pt x="67733" y="165100"/>
                  <a:pt x="76200" y="152400"/>
                </a:cubicBezTo>
                <a:cubicBezTo>
                  <a:pt x="80433" y="146050"/>
                  <a:pt x="81660" y="135763"/>
                  <a:pt x="88900" y="133350"/>
                </a:cubicBezTo>
                <a:lnTo>
                  <a:pt x="107950" y="127000"/>
                </a:lnTo>
                <a:cubicBezTo>
                  <a:pt x="116417" y="114300"/>
                  <a:pt x="128523" y="103380"/>
                  <a:pt x="133350" y="88900"/>
                </a:cubicBezTo>
                <a:cubicBezTo>
                  <a:pt x="135467" y="82550"/>
                  <a:pt x="136707" y="75837"/>
                  <a:pt x="139700" y="69850"/>
                </a:cubicBezTo>
                <a:cubicBezTo>
                  <a:pt x="143113" y="63024"/>
                  <a:pt x="145928" y="54845"/>
                  <a:pt x="152400" y="50800"/>
                </a:cubicBezTo>
                <a:cubicBezTo>
                  <a:pt x="163752" y="43705"/>
                  <a:pt x="179361" y="45526"/>
                  <a:pt x="190500" y="38100"/>
                </a:cubicBezTo>
                <a:cubicBezTo>
                  <a:pt x="196850" y="33867"/>
                  <a:pt x="202576" y="28500"/>
                  <a:pt x="209550" y="25400"/>
                </a:cubicBezTo>
                <a:lnTo>
                  <a:pt x="266700" y="6350"/>
                </a:lnTo>
                <a:lnTo>
                  <a:pt x="285750" y="0"/>
                </a:lnTo>
                <a:cubicBezTo>
                  <a:pt x="313267" y="2117"/>
                  <a:pt x="341634" y="-761"/>
                  <a:pt x="368300" y="6350"/>
                </a:cubicBezTo>
                <a:cubicBezTo>
                  <a:pt x="385036" y="10813"/>
                  <a:pt x="383772" y="42981"/>
                  <a:pt x="374650" y="50800"/>
                </a:cubicBezTo>
                <a:cubicBezTo>
                  <a:pt x="364486" y="59512"/>
                  <a:pt x="346016" y="54034"/>
                  <a:pt x="336550" y="63500"/>
                </a:cubicBezTo>
                <a:lnTo>
                  <a:pt x="330200" y="69850"/>
                </a:lnTo>
              </a:path>
            </a:pathLst>
          </a:custGeom>
          <a:noFill/>
          <a:ln w="12700">
            <a:solidFill>
              <a:srgbClr val="990033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文字方塊 8"/>
          <p:cNvSpPr txBox="1"/>
          <p:nvPr/>
        </p:nvSpPr>
        <p:spPr>
          <a:xfrm rot="20201411">
            <a:off x="1947457" y="5444190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20b32c</a:t>
            </a:r>
            <a:endParaRPr lang="zh-HK" altLang="en-US" sz="16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82998" y="3573016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err="1" smtClean="0">
                <a:solidFill>
                  <a:schemeClr val="bg2"/>
                </a:solidFill>
                <a:latin typeface="Arial Narrow" pitchFamily="34" charset="0"/>
              </a:rPr>
              <a:t>StudentScore</a:t>
            </a:r>
            <a:endParaRPr lang="zh-HK" altLang="en-US" sz="16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cxnSp>
        <p:nvCxnSpPr>
          <p:cNvPr id="12" name="直線接點 11"/>
          <p:cNvCxnSpPr/>
          <p:nvPr/>
        </p:nvCxnSpPr>
        <p:spPr bwMode="auto">
          <a:xfrm>
            <a:off x="3131840" y="3888775"/>
            <a:ext cx="1091460" cy="0"/>
          </a:xfrm>
          <a:prstGeom prst="line">
            <a:avLst/>
          </a:prstGeom>
          <a:ln w="25400">
            <a:solidFill>
              <a:schemeClr val="bg2"/>
            </a:solidFill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55576" y="388877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HK" sz="1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peter</a:t>
            </a:r>
            <a:endParaRPr lang="zh-HK" altLang="en-US" sz="16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6" name="上彎箭號 15"/>
          <p:cNvSpPr/>
          <p:nvPr/>
        </p:nvSpPr>
        <p:spPr bwMode="auto">
          <a:xfrm rot="5400000">
            <a:off x="1830978" y="3929881"/>
            <a:ext cx="470830" cy="747979"/>
          </a:xfrm>
          <a:prstGeom prst="bentUpArrow">
            <a:avLst>
              <a:gd name="adj1" fmla="val 25000"/>
              <a:gd name="adj2" fmla="val 25000"/>
              <a:gd name="adj3" fmla="val 44992"/>
            </a:avLst>
          </a:prstGeom>
          <a:solidFill>
            <a:schemeClr val="bg2">
              <a:lumMod val="50000"/>
              <a:lumOff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305443" y="3917680"/>
            <a:ext cx="817049" cy="267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20b32c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594967" y="3987219"/>
            <a:ext cx="761009" cy="2421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1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s001</a:t>
            </a:r>
            <a:endParaRPr kumimoji="0" lang="zh-HK" altLang="en-US" sz="11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593984" y="4563219"/>
            <a:ext cx="761009" cy="2421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100" dirty="0" smtClean="0">
                <a:solidFill>
                  <a:schemeClr val="bg2"/>
                </a:solidFill>
                <a:latin typeface="Arial" charset="0"/>
              </a:rPr>
              <a:t>10a20b</a:t>
            </a:r>
            <a:endParaRPr kumimoji="0" lang="zh-HK" altLang="en-US" sz="11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594967" y="4275219"/>
            <a:ext cx="761009" cy="2421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1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Peter </a:t>
            </a:r>
            <a:r>
              <a:rPr kumimoji="0" lang="en-US" altLang="zh-HK" sz="11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Mak</a:t>
            </a:r>
            <a:endParaRPr kumimoji="0" lang="zh-HK" altLang="en-US" sz="11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222000" y="396981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HK" sz="1400" dirty="0" err="1" smtClean="0">
                <a:solidFill>
                  <a:schemeClr val="bg2"/>
                </a:solidFill>
                <a:latin typeface="Arial Narrow" pitchFamily="34" charset="0"/>
              </a:rPr>
              <a:t>stid</a:t>
            </a:r>
            <a:endParaRPr lang="zh-HK" altLang="en-US" sz="14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082539" y="428036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HK" sz="1400" dirty="0" smtClean="0">
                <a:solidFill>
                  <a:schemeClr val="bg2"/>
                </a:solidFill>
                <a:latin typeface="Arial Narrow" pitchFamily="34" charset="0"/>
              </a:rPr>
              <a:t>name</a:t>
            </a:r>
            <a:endParaRPr lang="zh-HK" altLang="en-US" sz="14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771557" y="4561383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HK" sz="1400" dirty="0" smtClean="0">
                <a:solidFill>
                  <a:schemeClr val="bg2"/>
                </a:solidFill>
                <a:latin typeface="Arial Narrow" pitchFamily="34" charset="0"/>
              </a:rPr>
              <a:t>homework</a:t>
            </a:r>
            <a:endParaRPr lang="zh-HK" altLang="en-US" sz="14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4846397" y="3374442"/>
            <a:ext cx="2101867" cy="2000957"/>
            <a:chOff x="6233530" y="3843253"/>
            <a:chExt cx="2101867" cy="2000957"/>
          </a:xfrm>
        </p:grpSpPr>
        <p:pic>
          <p:nvPicPr>
            <p:cNvPr id="30" name="圖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530" y="5155778"/>
              <a:ext cx="1036515" cy="688432"/>
            </a:xfrm>
            <a:prstGeom prst="rect">
              <a:avLst/>
            </a:prstGeom>
          </p:spPr>
        </p:pic>
        <p:sp>
          <p:nvSpPr>
            <p:cNvPr id="31" name="橢圓 14"/>
            <p:cNvSpPr/>
            <p:nvPr/>
          </p:nvSpPr>
          <p:spPr bwMode="auto">
            <a:xfrm>
              <a:off x="6996304" y="3843253"/>
              <a:ext cx="1339093" cy="1339093"/>
            </a:xfrm>
            <a:prstGeom prst="ellipse">
              <a:avLst/>
            </a:prstGeom>
            <a:solidFill>
              <a:srgbClr val="CCFFCC"/>
            </a:solidFill>
            <a:ln w="2540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手繪多邊形 15"/>
            <p:cNvSpPr/>
            <p:nvPr/>
          </p:nvSpPr>
          <p:spPr bwMode="auto">
            <a:xfrm>
              <a:off x="7116830" y="4930866"/>
              <a:ext cx="381266" cy="222250"/>
            </a:xfrm>
            <a:custGeom>
              <a:avLst/>
              <a:gdLst>
                <a:gd name="connsiteX0" fmla="*/ 0 w 381266"/>
                <a:gd name="connsiteY0" fmla="*/ 222250 h 222250"/>
                <a:gd name="connsiteX1" fmla="*/ 31750 w 381266"/>
                <a:gd name="connsiteY1" fmla="*/ 203200 h 222250"/>
                <a:gd name="connsiteX2" fmla="*/ 50800 w 381266"/>
                <a:gd name="connsiteY2" fmla="*/ 190500 h 222250"/>
                <a:gd name="connsiteX3" fmla="*/ 76200 w 381266"/>
                <a:gd name="connsiteY3" fmla="*/ 152400 h 222250"/>
                <a:gd name="connsiteX4" fmla="*/ 88900 w 381266"/>
                <a:gd name="connsiteY4" fmla="*/ 133350 h 222250"/>
                <a:gd name="connsiteX5" fmla="*/ 107950 w 381266"/>
                <a:gd name="connsiteY5" fmla="*/ 127000 h 222250"/>
                <a:gd name="connsiteX6" fmla="*/ 133350 w 381266"/>
                <a:gd name="connsiteY6" fmla="*/ 88900 h 222250"/>
                <a:gd name="connsiteX7" fmla="*/ 139700 w 381266"/>
                <a:gd name="connsiteY7" fmla="*/ 69850 h 222250"/>
                <a:gd name="connsiteX8" fmla="*/ 152400 w 381266"/>
                <a:gd name="connsiteY8" fmla="*/ 50800 h 222250"/>
                <a:gd name="connsiteX9" fmla="*/ 190500 w 381266"/>
                <a:gd name="connsiteY9" fmla="*/ 38100 h 222250"/>
                <a:gd name="connsiteX10" fmla="*/ 209550 w 381266"/>
                <a:gd name="connsiteY10" fmla="*/ 25400 h 222250"/>
                <a:gd name="connsiteX11" fmla="*/ 266700 w 381266"/>
                <a:gd name="connsiteY11" fmla="*/ 6350 h 222250"/>
                <a:gd name="connsiteX12" fmla="*/ 285750 w 381266"/>
                <a:gd name="connsiteY12" fmla="*/ 0 h 222250"/>
                <a:gd name="connsiteX13" fmla="*/ 368300 w 381266"/>
                <a:gd name="connsiteY13" fmla="*/ 6350 h 222250"/>
                <a:gd name="connsiteX14" fmla="*/ 374650 w 381266"/>
                <a:gd name="connsiteY14" fmla="*/ 50800 h 222250"/>
                <a:gd name="connsiteX15" fmla="*/ 336550 w 381266"/>
                <a:gd name="connsiteY15" fmla="*/ 63500 h 222250"/>
                <a:gd name="connsiteX16" fmla="*/ 330200 w 381266"/>
                <a:gd name="connsiteY16" fmla="*/ 698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266" h="222250">
                  <a:moveTo>
                    <a:pt x="0" y="222250"/>
                  </a:moveTo>
                  <a:cubicBezTo>
                    <a:pt x="10583" y="215900"/>
                    <a:pt x="21284" y="209741"/>
                    <a:pt x="31750" y="203200"/>
                  </a:cubicBezTo>
                  <a:cubicBezTo>
                    <a:pt x="38222" y="199155"/>
                    <a:pt x="45774" y="196243"/>
                    <a:pt x="50800" y="190500"/>
                  </a:cubicBezTo>
                  <a:cubicBezTo>
                    <a:pt x="60851" y="179013"/>
                    <a:pt x="67733" y="165100"/>
                    <a:pt x="76200" y="152400"/>
                  </a:cubicBezTo>
                  <a:cubicBezTo>
                    <a:pt x="80433" y="146050"/>
                    <a:pt x="81660" y="135763"/>
                    <a:pt x="88900" y="133350"/>
                  </a:cubicBezTo>
                  <a:lnTo>
                    <a:pt x="107950" y="127000"/>
                  </a:lnTo>
                  <a:cubicBezTo>
                    <a:pt x="116417" y="114300"/>
                    <a:pt x="128523" y="103380"/>
                    <a:pt x="133350" y="88900"/>
                  </a:cubicBezTo>
                  <a:cubicBezTo>
                    <a:pt x="135467" y="82550"/>
                    <a:pt x="136707" y="75837"/>
                    <a:pt x="139700" y="69850"/>
                  </a:cubicBezTo>
                  <a:cubicBezTo>
                    <a:pt x="143113" y="63024"/>
                    <a:pt x="145928" y="54845"/>
                    <a:pt x="152400" y="50800"/>
                  </a:cubicBezTo>
                  <a:cubicBezTo>
                    <a:pt x="163752" y="43705"/>
                    <a:pt x="179361" y="45526"/>
                    <a:pt x="190500" y="38100"/>
                  </a:cubicBezTo>
                  <a:cubicBezTo>
                    <a:pt x="196850" y="33867"/>
                    <a:pt x="202576" y="28500"/>
                    <a:pt x="209550" y="25400"/>
                  </a:cubicBezTo>
                  <a:lnTo>
                    <a:pt x="266700" y="6350"/>
                  </a:lnTo>
                  <a:lnTo>
                    <a:pt x="285750" y="0"/>
                  </a:lnTo>
                  <a:cubicBezTo>
                    <a:pt x="313267" y="2117"/>
                    <a:pt x="341634" y="-761"/>
                    <a:pt x="368300" y="6350"/>
                  </a:cubicBezTo>
                  <a:cubicBezTo>
                    <a:pt x="385036" y="10813"/>
                    <a:pt x="383772" y="42981"/>
                    <a:pt x="374650" y="50800"/>
                  </a:cubicBezTo>
                  <a:cubicBezTo>
                    <a:pt x="364486" y="59512"/>
                    <a:pt x="346016" y="54034"/>
                    <a:pt x="336550" y="63500"/>
                  </a:cubicBezTo>
                  <a:lnTo>
                    <a:pt x="330200" y="69850"/>
                  </a:lnTo>
                </a:path>
              </a:pathLst>
            </a:custGeom>
            <a:noFill/>
            <a:ln w="12700">
              <a:solidFill>
                <a:srgbClr val="990033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3" name="文字方塊 16"/>
            <p:cNvSpPr txBox="1"/>
            <p:nvPr/>
          </p:nvSpPr>
          <p:spPr>
            <a:xfrm rot="20201411">
              <a:off x="6316292" y="5380053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400" dirty="0" smtClean="0">
                  <a:solidFill>
                    <a:schemeClr val="bg2"/>
                  </a:solidFill>
                  <a:latin typeface="Arial Narrow" pitchFamily="34" charset="0"/>
                </a:rPr>
                <a:t>10a20b</a:t>
              </a:r>
              <a:endParaRPr lang="zh-HK" altLang="en-US" sz="14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34" name="文字方塊 22"/>
            <p:cNvSpPr txBox="1"/>
            <p:nvPr/>
          </p:nvSpPr>
          <p:spPr>
            <a:xfrm>
              <a:off x="7362407" y="4036367"/>
              <a:ext cx="5565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err="1" smtClean="0">
                  <a:solidFill>
                    <a:schemeClr val="bg2"/>
                  </a:solidFill>
                  <a:latin typeface="Arial Narrow" pitchFamily="34" charset="0"/>
                </a:rPr>
                <a:t>int</a:t>
              </a:r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 [ ]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cxnSp>
          <p:nvCxnSpPr>
            <p:cNvPr id="35" name="直線接點 23"/>
            <p:cNvCxnSpPr/>
            <p:nvPr/>
          </p:nvCxnSpPr>
          <p:spPr bwMode="auto">
            <a:xfrm>
              <a:off x="7408629" y="4371587"/>
              <a:ext cx="526476" cy="0"/>
            </a:xfrm>
            <a:prstGeom prst="line">
              <a:avLst/>
            </a:prstGeom>
            <a:ln w="25400">
              <a:solidFill>
                <a:schemeClr val="bg2"/>
              </a:solidFill>
              <a:headEnd type="none" w="med" len="med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 bwMode="auto">
            <a:xfrm>
              <a:off x="7203867" y="4469270"/>
              <a:ext cx="288000" cy="2421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1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59</a:t>
              </a:r>
              <a:endParaRPr kumimoji="0" lang="zh-HK" altLang="en-US" sz="11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7851867" y="4469270"/>
              <a:ext cx="288000" cy="2421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1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64</a:t>
              </a:r>
              <a:endParaRPr kumimoji="0" lang="zh-HK" altLang="en-US" sz="11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7527867" y="4469270"/>
              <a:ext cx="288000" cy="2421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1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83</a:t>
              </a:r>
              <a:endParaRPr kumimoji="0" lang="zh-HK" altLang="en-US" sz="11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2" name="手繪多邊形 21"/>
          <p:cNvSpPr/>
          <p:nvPr/>
        </p:nvSpPr>
        <p:spPr bwMode="auto">
          <a:xfrm>
            <a:off x="4280541" y="4227329"/>
            <a:ext cx="1227563" cy="487942"/>
          </a:xfrm>
          <a:custGeom>
            <a:avLst/>
            <a:gdLst>
              <a:gd name="connsiteX0" fmla="*/ 0 w 2608729"/>
              <a:gd name="connsiteY0" fmla="*/ 995082 h 995082"/>
              <a:gd name="connsiteX1" fmla="*/ 1358152 w 2608729"/>
              <a:gd name="connsiteY1" fmla="*/ 820270 h 995082"/>
              <a:gd name="connsiteX2" fmla="*/ 2608729 w 2608729"/>
              <a:gd name="connsiteY2" fmla="*/ 0 h 9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729" h="995082">
                <a:moveTo>
                  <a:pt x="0" y="995082"/>
                </a:moveTo>
                <a:cubicBezTo>
                  <a:pt x="461682" y="990599"/>
                  <a:pt x="923364" y="986117"/>
                  <a:pt x="1358152" y="820270"/>
                </a:cubicBezTo>
                <a:cubicBezTo>
                  <a:pt x="1792940" y="654423"/>
                  <a:pt x="2407023" y="127747"/>
                  <a:pt x="2608729" y="0"/>
                </a:cubicBezTo>
              </a:path>
            </a:pathLst>
          </a:custGeom>
          <a:noFill/>
          <a:ln w="5080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290671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Array as an object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3" y="1752600"/>
            <a:ext cx="6993399" cy="1125597"/>
          </a:xfrm>
        </p:spPr>
        <p:txBody>
          <a:bodyPr/>
          <a:lstStyle/>
          <a:p>
            <a:r>
              <a:rPr lang="en-US" altLang="zh-HK" sz="2000" dirty="0" smtClean="0"/>
              <a:t>An array is actually an object, thus it can have its own variable – </a:t>
            </a:r>
            <a:r>
              <a:rPr lang="en-US" altLang="zh-HK" sz="2000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altLang="zh-HK" sz="2000" dirty="0" smtClean="0"/>
              <a:t>.</a:t>
            </a:r>
            <a:endParaRPr lang="zh-HK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32" y="4669507"/>
            <a:ext cx="1276350" cy="847725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 bwMode="auto">
          <a:xfrm>
            <a:off x="6991759" y="3133475"/>
            <a:ext cx="1728192" cy="1728192"/>
          </a:xfrm>
          <a:prstGeom prst="ellipse">
            <a:avLst/>
          </a:prstGeom>
          <a:solidFill>
            <a:srgbClr val="CCFFCC"/>
          </a:solidFill>
          <a:ln w="3175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3" name="手繪多邊形 12"/>
          <p:cNvSpPr/>
          <p:nvPr/>
        </p:nvSpPr>
        <p:spPr bwMode="auto">
          <a:xfrm>
            <a:off x="7112285" y="4493228"/>
            <a:ext cx="381266" cy="222250"/>
          </a:xfrm>
          <a:custGeom>
            <a:avLst/>
            <a:gdLst>
              <a:gd name="connsiteX0" fmla="*/ 0 w 381266"/>
              <a:gd name="connsiteY0" fmla="*/ 222250 h 222250"/>
              <a:gd name="connsiteX1" fmla="*/ 31750 w 381266"/>
              <a:gd name="connsiteY1" fmla="*/ 203200 h 222250"/>
              <a:gd name="connsiteX2" fmla="*/ 50800 w 381266"/>
              <a:gd name="connsiteY2" fmla="*/ 190500 h 222250"/>
              <a:gd name="connsiteX3" fmla="*/ 76200 w 381266"/>
              <a:gd name="connsiteY3" fmla="*/ 152400 h 222250"/>
              <a:gd name="connsiteX4" fmla="*/ 88900 w 381266"/>
              <a:gd name="connsiteY4" fmla="*/ 133350 h 222250"/>
              <a:gd name="connsiteX5" fmla="*/ 107950 w 381266"/>
              <a:gd name="connsiteY5" fmla="*/ 127000 h 222250"/>
              <a:gd name="connsiteX6" fmla="*/ 133350 w 381266"/>
              <a:gd name="connsiteY6" fmla="*/ 88900 h 222250"/>
              <a:gd name="connsiteX7" fmla="*/ 139700 w 381266"/>
              <a:gd name="connsiteY7" fmla="*/ 69850 h 222250"/>
              <a:gd name="connsiteX8" fmla="*/ 152400 w 381266"/>
              <a:gd name="connsiteY8" fmla="*/ 50800 h 222250"/>
              <a:gd name="connsiteX9" fmla="*/ 190500 w 381266"/>
              <a:gd name="connsiteY9" fmla="*/ 38100 h 222250"/>
              <a:gd name="connsiteX10" fmla="*/ 209550 w 381266"/>
              <a:gd name="connsiteY10" fmla="*/ 25400 h 222250"/>
              <a:gd name="connsiteX11" fmla="*/ 266700 w 381266"/>
              <a:gd name="connsiteY11" fmla="*/ 6350 h 222250"/>
              <a:gd name="connsiteX12" fmla="*/ 285750 w 381266"/>
              <a:gd name="connsiteY12" fmla="*/ 0 h 222250"/>
              <a:gd name="connsiteX13" fmla="*/ 368300 w 381266"/>
              <a:gd name="connsiteY13" fmla="*/ 6350 h 222250"/>
              <a:gd name="connsiteX14" fmla="*/ 374650 w 381266"/>
              <a:gd name="connsiteY14" fmla="*/ 50800 h 222250"/>
              <a:gd name="connsiteX15" fmla="*/ 336550 w 381266"/>
              <a:gd name="connsiteY15" fmla="*/ 63500 h 222250"/>
              <a:gd name="connsiteX16" fmla="*/ 330200 w 381266"/>
              <a:gd name="connsiteY16" fmla="*/ 698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1266" h="222250">
                <a:moveTo>
                  <a:pt x="0" y="222250"/>
                </a:moveTo>
                <a:cubicBezTo>
                  <a:pt x="10583" y="215900"/>
                  <a:pt x="21284" y="209741"/>
                  <a:pt x="31750" y="203200"/>
                </a:cubicBezTo>
                <a:cubicBezTo>
                  <a:pt x="38222" y="199155"/>
                  <a:pt x="45774" y="196243"/>
                  <a:pt x="50800" y="190500"/>
                </a:cubicBezTo>
                <a:cubicBezTo>
                  <a:pt x="60851" y="179013"/>
                  <a:pt x="67733" y="165100"/>
                  <a:pt x="76200" y="152400"/>
                </a:cubicBezTo>
                <a:cubicBezTo>
                  <a:pt x="80433" y="146050"/>
                  <a:pt x="81660" y="135763"/>
                  <a:pt x="88900" y="133350"/>
                </a:cubicBezTo>
                <a:lnTo>
                  <a:pt x="107950" y="127000"/>
                </a:lnTo>
                <a:cubicBezTo>
                  <a:pt x="116417" y="114300"/>
                  <a:pt x="128523" y="103380"/>
                  <a:pt x="133350" y="88900"/>
                </a:cubicBezTo>
                <a:cubicBezTo>
                  <a:pt x="135467" y="82550"/>
                  <a:pt x="136707" y="75837"/>
                  <a:pt x="139700" y="69850"/>
                </a:cubicBezTo>
                <a:cubicBezTo>
                  <a:pt x="143113" y="63024"/>
                  <a:pt x="145928" y="54845"/>
                  <a:pt x="152400" y="50800"/>
                </a:cubicBezTo>
                <a:cubicBezTo>
                  <a:pt x="163752" y="43705"/>
                  <a:pt x="179361" y="45526"/>
                  <a:pt x="190500" y="38100"/>
                </a:cubicBezTo>
                <a:cubicBezTo>
                  <a:pt x="196850" y="33867"/>
                  <a:pt x="202576" y="28500"/>
                  <a:pt x="209550" y="25400"/>
                </a:cubicBezTo>
                <a:lnTo>
                  <a:pt x="266700" y="6350"/>
                </a:lnTo>
                <a:lnTo>
                  <a:pt x="285750" y="0"/>
                </a:lnTo>
                <a:cubicBezTo>
                  <a:pt x="313267" y="2117"/>
                  <a:pt x="341634" y="-761"/>
                  <a:pt x="368300" y="6350"/>
                </a:cubicBezTo>
                <a:cubicBezTo>
                  <a:pt x="385036" y="10813"/>
                  <a:pt x="383772" y="42981"/>
                  <a:pt x="374650" y="50800"/>
                </a:cubicBezTo>
                <a:cubicBezTo>
                  <a:pt x="364486" y="59512"/>
                  <a:pt x="346016" y="54034"/>
                  <a:pt x="336550" y="63500"/>
                </a:cubicBezTo>
                <a:lnTo>
                  <a:pt x="330200" y="69850"/>
                </a:lnTo>
              </a:path>
            </a:pathLst>
          </a:custGeom>
          <a:noFill/>
          <a:ln w="12700">
            <a:solidFill>
              <a:srgbClr val="990033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文字方塊 13"/>
          <p:cNvSpPr txBox="1"/>
          <p:nvPr/>
        </p:nvSpPr>
        <p:spPr>
          <a:xfrm rot="20201411">
            <a:off x="6248500" y="495944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20b32c</a:t>
            </a:r>
            <a:endParaRPr lang="zh-HK" altLang="en-US" sz="16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847517" y="3199046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myArray</a:t>
            </a:r>
            <a:endParaRPr lang="zh-HK" altLang="en-US" sz="16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6" name="上彎箭號 15"/>
          <p:cNvSpPr/>
          <p:nvPr/>
        </p:nvSpPr>
        <p:spPr bwMode="auto">
          <a:xfrm rot="5400000">
            <a:off x="6130741" y="3506366"/>
            <a:ext cx="615959" cy="747979"/>
          </a:xfrm>
          <a:prstGeom prst="bentUpArrow">
            <a:avLst/>
          </a:prstGeom>
          <a:solidFill>
            <a:schemeClr val="bg2">
              <a:lumMod val="50000"/>
              <a:lumOff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729024" y="3227951"/>
            <a:ext cx="859200" cy="3353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20b32c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23528" y="2706593"/>
            <a:ext cx="4478599" cy="29546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354013">
              <a:spcBef>
                <a:spcPts val="0"/>
              </a:spcBef>
            </a:pP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import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java.util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.*;</a:t>
            </a:r>
          </a:p>
          <a:p>
            <a:pPr defTabSz="354013">
              <a:spcBef>
                <a:spcPts val="600"/>
              </a:spcBef>
            </a:pP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class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BasicArray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 defTabSz="3540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public static void main(String 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[ ]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args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) {</a:t>
            </a:r>
          </a:p>
          <a:p>
            <a:pPr defTabSz="3540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Scanner keyboard = new Scanner(System.in);</a:t>
            </a:r>
          </a:p>
          <a:p>
            <a:pPr defTabSz="354013">
              <a:spcBef>
                <a:spcPts val="0"/>
              </a:spcBef>
            </a:pPr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		</a:t>
            </a:r>
            <a:r>
              <a:rPr lang="en-US" altLang="zh-HK" sz="16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int</a:t>
            </a:r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altLang="zh-HK" sz="1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[ ] </a:t>
            </a:r>
            <a:r>
              <a:rPr lang="en-US" altLang="zh-HK" sz="16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myArray</a:t>
            </a:r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= new </a:t>
            </a:r>
            <a:r>
              <a:rPr lang="en-US" altLang="zh-HK" sz="16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int</a:t>
            </a:r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[5];</a:t>
            </a:r>
          </a:p>
          <a:p>
            <a:pPr defTabSz="354013">
              <a:spcBef>
                <a:spcPts val="6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for (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=0;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&lt;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myArray.length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;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++) {</a:t>
            </a:r>
          </a:p>
          <a:p>
            <a:pPr defTabSz="3540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System.out.print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("? ");</a:t>
            </a:r>
          </a:p>
          <a:p>
            <a:pPr defTabSz="3540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myArray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[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] =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keyboard.nextInt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();</a:t>
            </a:r>
          </a:p>
          <a:p>
            <a:pPr defTabSz="3540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}</a:t>
            </a:r>
          </a:p>
          <a:p>
            <a:pPr defTabSz="354013">
              <a:spcBef>
                <a:spcPts val="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354013">
              <a:spcBef>
                <a:spcPts val="0"/>
              </a:spcBef>
            </a:pP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1600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966203" y="3742293"/>
            <a:ext cx="214820" cy="2825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5</a:t>
            </a:r>
            <a:endParaRPr kumimoji="0" lang="zh-HK" altLang="en-US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442967" y="3717032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400" dirty="0" smtClean="0">
                <a:solidFill>
                  <a:schemeClr val="bg2"/>
                </a:solidFill>
                <a:latin typeface="Arial Narrow" pitchFamily="34" charset="0"/>
              </a:rPr>
              <a:t>length</a:t>
            </a:r>
            <a:endParaRPr lang="zh-HK" altLang="en-US" sz="14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181023" y="4149080"/>
            <a:ext cx="142884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641023" y="4149080"/>
            <a:ext cx="142884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7821023" y="4149080"/>
            <a:ext cx="142884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461023" y="4149080"/>
            <a:ext cx="142884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8001023" y="4149080"/>
            <a:ext cx="142884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96336" y="3306470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err="1" smtClean="0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 [ ]</a:t>
            </a:r>
            <a:endParaRPr lang="zh-HK" altLang="en-US" sz="16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cxnSp>
        <p:nvCxnSpPr>
          <p:cNvPr id="28" name="直線接點 27"/>
          <p:cNvCxnSpPr/>
          <p:nvPr/>
        </p:nvCxnSpPr>
        <p:spPr bwMode="auto">
          <a:xfrm>
            <a:off x="7604473" y="3611287"/>
            <a:ext cx="540000" cy="0"/>
          </a:xfrm>
          <a:prstGeom prst="line">
            <a:avLst/>
          </a:prstGeom>
          <a:ln w="25400">
            <a:solidFill>
              <a:schemeClr val="bg2"/>
            </a:solidFill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1846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Passing arrays to methods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7" name="圓角矩形 6"/>
          <p:cNvSpPr/>
          <p:nvPr/>
        </p:nvSpPr>
        <p:spPr bwMode="auto">
          <a:xfrm>
            <a:off x="657538" y="2276872"/>
            <a:ext cx="8090926" cy="4392488"/>
          </a:xfrm>
          <a:prstGeom prst="roundRect">
            <a:avLst>
              <a:gd name="adj" fmla="val 4077"/>
            </a:avLst>
          </a:prstGeom>
          <a:solidFill>
            <a:srgbClr val="CCFFCC">
              <a:alpha val="63000"/>
            </a:srgbClr>
          </a:solidFill>
          <a:ln w="2540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public class </a:t>
            </a:r>
            <a:r>
              <a:rPr kumimoji="0" lang="en-US" altLang="zh-HK" sz="16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PassingArray</a:t>
            </a:r>
            <a:r>
              <a:rPr kumimoji="0" lang="en-US" altLang="zh-HK" sz="16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HK" sz="1600" baseline="0" dirty="0">
              <a:solidFill>
                <a:schemeClr val="bg2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HK" sz="1600" b="0" i="0" u="none" strike="noStrike" cap="none" normalizeH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HK" sz="1600" baseline="0" dirty="0">
              <a:solidFill>
                <a:schemeClr val="bg2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HK" sz="1600" b="0" i="0" u="none" strike="noStrike" cap="none" normalizeH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HK" sz="1600" baseline="0" dirty="0">
              <a:solidFill>
                <a:schemeClr val="bg2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HK" sz="1600" b="0" i="0" u="none" strike="noStrike" cap="none" normalizeH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HK" sz="1600" baseline="0" dirty="0">
              <a:solidFill>
                <a:schemeClr val="bg2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HK" sz="1600" b="0" i="0" u="none" strike="noStrike" cap="none" normalizeH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HK" sz="1600" baseline="0" dirty="0">
              <a:solidFill>
                <a:schemeClr val="bg2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HK" sz="1600" b="0" i="0" u="none" strike="noStrike" cap="none" normalizeH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HK" sz="1600" baseline="0" dirty="0">
              <a:solidFill>
                <a:schemeClr val="bg2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HK" sz="1600" b="0" i="0" u="none" strike="noStrike" cap="none" normalizeH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HK" sz="1600" baseline="0" dirty="0">
              <a:solidFill>
                <a:schemeClr val="bg2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HK" sz="1600" b="0" i="0" u="none" strike="noStrike" cap="none" normalizeH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HK" sz="1600" baseline="0" dirty="0">
              <a:solidFill>
                <a:schemeClr val="bg2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}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85304" y="2708920"/>
            <a:ext cx="5328592" cy="24776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65113">
              <a:spcBef>
                <a:spcPts val="0"/>
              </a:spcBef>
            </a:pP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public static void main(String </a:t>
            </a:r>
            <a:r>
              <a:rPr lang="en-US" altLang="zh-HK" sz="1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 ] </a:t>
            </a:r>
            <a:r>
              <a:rPr lang="en-US" altLang="zh-HK" sz="14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pPr defTabSz="265113">
              <a:spcBef>
                <a:spcPts val="0"/>
              </a:spcBef>
            </a:pPr>
            <a:r>
              <a:rPr lang="en-US" altLang="zh-HK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zh-HK" sz="1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[ ] </a:t>
            </a:r>
            <a:r>
              <a:rPr lang="en-US" altLang="zh-HK" sz="1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myArray</a:t>
            </a:r>
            <a:r>
              <a:rPr lang="en-US" altLang="zh-HK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= { 11, 22, 33, </a:t>
            </a:r>
            <a:r>
              <a:rPr lang="en-US" altLang="zh-HK" sz="1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44 </a:t>
            </a:r>
            <a:r>
              <a:rPr lang="en-US" altLang="zh-HK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};</a:t>
            </a:r>
          </a:p>
          <a:p>
            <a:pPr defTabSz="265113">
              <a:spcBef>
                <a:spcPts val="600"/>
              </a:spcBef>
            </a:pP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4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("Original Array:");</a:t>
            </a:r>
          </a:p>
          <a:p>
            <a:pPr defTabSz="265113">
              <a:spcBef>
                <a:spcPts val="0"/>
              </a:spcBef>
            </a:pP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for (</a:t>
            </a:r>
            <a:r>
              <a:rPr lang="en-US" altLang="zh-HK" sz="14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HK" sz="14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=0; </a:t>
            </a:r>
            <a:r>
              <a:rPr lang="en-US" altLang="zh-HK" sz="14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&lt; </a:t>
            </a:r>
            <a:r>
              <a:rPr lang="en-US" altLang="zh-HK" sz="14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myArray.length</a:t>
            </a: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altLang="zh-HK" sz="14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++)</a:t>
            </a:r>
          </a:p>
          <a:p>
            <a:pPr defTabSz="265113">
              <a:spcBef>
                <a:spcPts val="0"/>
              </a:spcBef>
            </a:pP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altLang="zh-HK" sz="14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HK" sz="14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myArray</a:t>
            </a: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HK" sz="14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]);</a:t>
            </a:r>
          </a:p>
          <a:p>
            <a:pPr defTabSz="265113">
              <a:spcBef>
                <a:spcPts val="600"/>
              </a:spcBef>
              <a:spcAft>
                <a:spcPts val="600"/>
              </a:spcAft>
            </a:pPr>
            <a:r>
              <a:rPr lang="en-US" altLang="zh-HK" sz="14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400" b="1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modifyArray</a:t>
            </a:r>
            <a:r>
              <a:rPr lang="en-US" altLang="zh-HK" sz="1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 </a:t>
            </a:r>
            <a:r>
              <a:rPr lang="en-US" altLang="zh-HK" sz="1400" b="1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myArray</a:t>
            </a:r>
            <a:r>
              <a:rPr lang="en-US" altLang="zh-HK" sz="1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zh-HK" sz="14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 ;</a:t>
            </a:r>
            <a:endParaRPr lang="en-US" altLang="zh-HK" sz="140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defTabSz="265113">
              <a:spcBef>
                <a:spcPts val="0"/>
              </a:spcBef>
            </a:pP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4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("\</a:t>
            </a:r>
            <a:r>
              <a:rPr lang="en-US" altLang="zh-HK" sz="14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nAfter</a:t>
            </a: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calling </a:t>
            </a:r>
            <a:r>
              <a:rPr lang="en-US" altLang="zh-HK" sz="14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modifyArray</a:t>
            </a: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():");</a:t>
            </a:r>
          </a:p>
          <a:p>
            <a:pPr defTabSz="265113">
              <a:spcBef>
                <a:spcPts val="0"/>
              </a:spcBef>
            </a:pP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for (</a:t>
            </a:r>
            <a:r>
              <a:rPr lang="en-US" altLang="zh-HK" sz="14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HK" sz="14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=0; </a:t>
            </a:r>
            <a:r>
              <a:rPr lang="en-US" altLang="zh-HK" sz="14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&lt; </a:t>
            </a:r>
            <a:r>
              <a:rPr lang="en-US" altLang="zh-HK" sz="14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myArray.length</a:t>
            </a: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altLang="zh-HK" sz="14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++)</a:t>
            </a:r>
          </a:p>
          <a:p>
            <a:pPr defTabSz="265113">
              <a:spcBef>
                <a:spcPts val="0"/>
              </a:spcBef>
            </a:pP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altLang="zh-HK" sz="14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HK" sz="14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myArray</a:t>
            </a: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HK" sz="14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]);</a:t>
            </a:r>
          </a:p>
          <a:p>
            <a:pPr defTabSz="265113">
              <a:spcBef>
                <a:spcPts val="0"/>
              </a:spcBef>
            </a:pP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HK" sz="1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HK" sz="14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85304" y="5301208"/>
            <a:ext cx="5328592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65113">
              <a:spcBef>
                <a:spcPts val="600"/>
              </a:spcBef>
            </a:pPr>
            <a:r>
              <a:rPr lang="en-US" altLang="zh-HK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HK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public static void </a:t>
            </a:r>
            <a:r>
              <a:rPr lang="en-US" altLang="zh-HK" sz="1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modifyArray</a:t>
            </a:r>
            <a:r>
              <a:rPr lang="en-US" altLang="zh-HK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 </a:t>
            </a:r>
            <a:r>
              <a:rPr lang="en-US" altLang="zh-HK" sz="1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zh-HK" sz="1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[ ] </a:t>
            </a:r>
            <a:r>
              <a:rPr lang="en-US" altLang="zh-HK" sz="1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HK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) {</a:t>
            </a:r>
          </a:p>
          <a:p>
            <a:pPr defTabSz="265113">
              <a:spcBef>
                <a:spcPts val="0"/>
              </a:spcBef>
            </a:pPr>
            <a:r>
              <a:rPr lang="en-US" altLang="zh-HK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	for (</a:t>
            </a:r>
            <a:r>
              <a:rPr lang="en-US" altLang="zh-HK" sz="1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j=0; j &lt; </a:t>
            </a:r>
            <a:r>
              <a:rPr lang="en-US" altLang="zh-HK" sz="1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arr.length</a:t>
            </a:r>
            <a:r>
              <a:rPr lang="en-US" altLang="zh-HK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; j++)</a:t>
            </a:r>
          </a:p>
          <a:p>
            <a:pPr defTabSz="265113">
              <a:spcBef>
                <a:spcPts val="0"/>
              </a:spcBef>
            </a:pPr>
            <a:r>
              <a:rPr lang="en-US" altLang="zh-HK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		</a:t>
            </a:r>
            <a:r>
              <a:rPr lang="en-US" altLang="zh-HK" sz="1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HK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[j] *= 2;</a:t>
            </a:r>
          </a:p>
          <a:p>
            <a:pPr defTabSz="265113">
              <a:spcBef>
                <a:spcPts val="0"/>
              </a:spcBef>
            </a:pPr>
            <a:r>
              <a:rPr lang="en-US" altLang="zh-HK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r>
              <a:rPr lang="en-US" altLang="zh-HK" sz="1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en-US" altLang="zh-HK" sz="14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4750685" y="2932437"/>
            <a:ext cx="3759281" cy="1728192"/>
            <a:chOff x="4276941" y="2284365"/>
            <a:chExt cx="3759281" cy="1728192"/>
          </a:xfrm>
        </p:grpSpPr>
        <p:sp>
          <p:nvSpPr>
            <p:cNvPr id="13" name="文字方塊 12"/>
            <p:cNvSpPr txBox="1"/>
            <p:nvPr/>
          </p:nvSpPr>
          <p:spPr>
            <a:xfrm>
              <a:off x="4276941" y="2702483"/>
              <a:ext cx="782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400" b="1" dirty="0" err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myArray</a:t>
              </a:r>
              <a:endParaRPr lang="zh-HK" altLang="en-US" sz="1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grpSp>
          <p:nvGrpSpPr>
            <p:cNvPr id="29" name="群組 28"/>
            <p:cNvGrpSpPr/>
            <p:nvPr/>
          </p:nvGrpSpPr>
          <p:grpSpPr>
            <a:xfrm>
              <a:off x="6308030" y="2284365"/>
              <a:ext cx="1728192" cy="1728192"/>
              <a:chOff x="6428210" y="2636912"/>
              <a:chExt cx="1728192" cy="1728192"/>
            </a:xfrm>
          </p:grpSpPr>
          <p:sp>
            <p:nvSpPr>
              <p:cNvPr id="10" name="橢圓 9"/>
              <p:cNvSpPr/>
              <p:nvPr/>
            </p:nvSpPr>
            <p:spPr bwMode="auto">
              <a:xfrm>
                <a:off x="6428210" y="2636912"/>
                <a:ext cx="1728192" cy="1728192"/>
              </a:xfrm>
              <a:prstGeom prst="ellipse">
                <a:avLst/>
              </a:prstGeom>
              <a:solidFill>
                <a:srgbClr val="CCFFCC"/>
              </a:solidFill>
              <a:ln w="3175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HK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7402654" y="3245730"/>
                <a:ext cx="214820" cy="28251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HK" sz="1200" b="0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</a:rPr>
                  <a:t>4</a:t>
                </a:r>
                <a:endParaRPr kumimoji="0" lang="zh-HK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6879418" y="3220469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1400" dirty="0" smtClean="0">
                    <a:solidFill>
                      <a:schemeClr val="bg2"/>
                    </a:solidFill>
                    <a:latin typeface="Arial Narrow" pitchFamily="34" charset="0"/>
                  </a:rPr>
                  <a:t>length</a:t>
                </a:r>
                <a:endParaRPr lang="zh-HK" altLang="en-US" sz="1400" dirty="0" smtClean="0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6744755" y="3580623"/>
                <a:ext cx="262003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HK" sz="1050" b="0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</a:rPr>
                  <a:t>11</a:t>
                </a:r>
                <a:endParaRPr kumimoji="0" lang="zh-HK" altLang="en-US" sz="9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7032787" y="2809907"/>
                <a:ext cx="546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1600" dirty="0" err="1" smtClean="0">
                    <a:solidFill>
                      <a:schemeClr val="bg2"/>
                    </a:solidFill>
                    <a:latin typeface="Arial Narrow" pitchFamily="34" charset="0"/>
                  </a:rPr>
                  <a:t>int</a:t>
                </a:r>
                <a:r>
                  <a:rPr lang="en-US" altLang="zh-HK" sz="1600" dirty="0" smtClean="0">
                    <a:solidFill>
                      <a:schemeClr val="bg2"/>
                    </a:solidFill>
                    <a:latin typeface="Arial Narrow" pitchFamily="34" charset="0"/>
                  </a:rPr>
                  <a:t> [ ]</a:t>
                </a:r>
                <a:endParaRPr lang="zh-HK" altLang="en-US" sz="1600" dirty="0" smtClean="0">
                  <a:solidFill>
                    <a:schemeClr val="bg2"/>
                  </a:solidFill>
                  <a:latin typeface="Arial Narrow" pitchFamily="34" charset="0"/>
                </a:endParaRPr>
              </a:p>
            </p:txBody>
          </p:sp>
          <p:cxnSp>
            <p:nvCxnSpPr>
              <p:cNvPr id="24" name="直線接點 23"/>
              <p:cNvCxnSpPr/>
              <p:nvPr/>
            </p:nvCxnSpPr>
            <p:spPr bwMode="auto">
              <a:xfrm>
                <a:off x="7040924" y="3114724"/>
                <a:ext cx="540000" cy="0"/>
              </a:xfrm>
              <a:prstGeom prst="line">
                <a:avLst/>
              </a:prstGeom>
              <a:ln w="25400">
                <a:solidFill>
                  <a:schemeClr val="bg2"/>
                </a:solidFill>
                <a:headEnd type="none" w="med" len="med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/>
              <p:cNvSpPr/>
              <p:nvPr/>
            </p:nvSpPr>
            <p:spPr bwMode="auto">
              <a:xfrm>
                <a:off x="7320443" y="3580509"/>
                <a:ext cx="262003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HK" sz="1050" b="0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</a:rPr>
                  <a:t>33</a:t>
                </a:r>
                <a:endParaRPr kumimoji="0" lang="zh-HK" altLang="en-US" sz="9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7608443" y="3580623"/>
                <a:ext cx="262003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HK" sz="1050" b="0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</a:rPr>
                  <a:t>44</a:t>
                </a:r>
                <a:endParaRPr kumimoji="0" lang="zh-HK" altLang="en-US" sz="9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7032443" y="3580623"/>
                <a:ext cx="262003" cy="28803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HK" sz="1050" b="0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</a:rPr>
                  <a:t>22</a:t>
                </a:r>
                <a:endParaRPr kumimoji="0" lang="zh-HK" altLang="en-US" sz="9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4" name="上彎箭號 13"/>
            <p:cNvSpPr/>
            <p:nvPr/>
          </p:nvSpPr>
          <p:spPr bwMode="auto">
            <a:xfrm rot="5400000">
              <a:off x="5567192" y="2930942"/>
              <a:ext cx="615959" cy="747979"/>
            </a:xfrm>
            <a:prstGeom prst="bentUpArrow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086440" y="2731388"/>
              <a:ext cx="709696" cy="27887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2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20b32c</a:t>
              </a:r>
              <a:endParaRPr kumimoji="0" lang="zh-HK" altLang="en-US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4387552" y="4869160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20b32c</a:t>
            </a:r>
            <a:endParaRPr lang="zh-HK" altLang="en-US" sz="1600" b="1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095956" y="5641503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4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arr</a:t>
            </a:r>
            <a:endParaRPr lang="zh-HK" altLang="en-US" sz="14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494186" y="5670408"/>
            <a:ext cx="709696" cy="2788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20b32c</a:t>
            </a:r>
            <a:endParaRPr kumimoji="0" lang="zh-HK" altLang="en-US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2" name="上彎箭號 41"/>
          <p:cNvSpPr/>
          <p:nvPr/>
        </p:nvSpPr>
        <p:spPr bwMode="auto">
          <a:xfrm>
            <a:off x="6242600" y="4774687"/>
            <a:ext cx="1728438" cy="1102586"/>
          </a:xfrm>
          <a:prstGeom prst="bentUpArrow">
            <a:avLst>
              <a:gd name="adj1" fmla="val 13428"/>
              <a:gd name="adj2" fmla="val 14200"/>
              <a:gd name="adj3" fmla="val 16514"/>
            </a:avLst>
          </a:prstGeom>
          <a:solidFill>
            <a:schemeClr val="bg2">
              <a:lumMod val="50000"/>
              <a:lumOff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617360" y="2952072"/>
            <a:ext cx="3002142" cy="270000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617360" y="3951909"/>
            <a:ext cx="3002142" cy="270000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31" name="弧形接點 30"/>
          <p:cNvCxnSpPr/>
          <p:nvPr/>
        </p:nvCxnSpPr>
        <p:spPr bwMode="auto">
          <a:xfrm rot="16200000" flipH="1">
            <a:off x="3367093" y="4270628"/>
            <a:ext cx="1197066" cy="1008114"/>
          </a:xfrm>
          <a:prstGeom prst="curvedConnector3">
            <a:avLst>
              <a:gd name="adj1" fmla="val 50000"/>
            </a:avLst>
          </a:prstGeom>
          <a:ln w="50800">
            <a:solidFill>
              <a:srgbClr val="0033CC"/>
            </a:solidFill>
            <a:headEnd type="none" w="med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3749600" y="1326915"/>
            <a:ext cx="5211957" cy="1309501"/>
            <a:chOff x="3749600" y="1326915"/>
            <a:chExt cx="5211957" cy="1309501"/>
          </a:xfrm>
        </p:grpSpPr>
        <p:grpSp>
          <p:nvGrpSpPr>
            <p:cNvPr id="52" name="群組 7"/>
            <p:cNvGrpSpPr/>
            <p:nvPr/>
          </p:nvGrpSpPr>
          <p:grpSpPr>
            <a:xfrm>
              <a:off x="4484252" y="1519780"/>
              <a:ext cx="4477305" cy="1116636"/>
              <a:chOff x="4143" y="685804"/>
              <a:chExt cx="1241681" cy="914406"/>
            </a:xfrm>
            <a:effectLst>
              <a:outerShdw blurRad="127000" dist="38100" dir="2700000" sx="102000" sy="102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53" name="圓角矩形 52"/>
              <p:cNvSpPr/>
              <p:nvPr/>
            </p:nvSpPr>
            <p:spPr>
              <a:xfrm>
                <a:off x="4143" y="685804"/>
                <a:ext cx="1241681" cy="914406"/>
              </a:xfrm>
              <a:prstGeom prst="roundRect">
                <a:avLst/>
              </a:prstGeom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4" name="圓角矩形 4"/>
              <p:cNvSpPr/>
              <p:nvPr/>
            </p:nvSpPr>
            <p:spPr>
              <a:xfrm>
                <a:off x="48781" y="730442"/>
                <a:ext cx="1152405" cy="82513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285750" lvl="0" indent="-285750" defTabSz="622300">
                  <a:lnSpc>
                    <a:spcPct val="90000"/>
                  </a:lnSpc>
                  <a:spcAft>
                    <a:spcPct val="35000"/>
                  </a:spcAft>
                  <a:buFont typeface="Arial" pitchFamily="34" charset="0"/>
                  <a:buChar char="•"/>
                </a:pPr>
                <a:r>
                  <a:rPr lang="en-US" altLang="zh-TW" sz="1600" dirty="0" smtClean="0">
                    <a:solidFill>
                      <a:schemeClr val="bg2"/>
                    </a:solidFill>
                  </a:rPr>
                  <a:t>What actually being passed is the object reference, not the object itself.</a:t>
                </a:r>
              </a:p>
              <a:p>
                <a:pPr marL="285750" lvl="0" indent="-285750" defTabSz="622300">
                  <a:lnSpc>
                    <a:spcPct val="90000"/>
                  </a:lnSpc>
                  <a:spcAft>
                    <a:spcPct val="35000"/>
                  </a:spcAft>
                  <a:buFont typeface="Arial" pitchFamily="34" charset="0"/>
                  <a:buChar char="•"/>
                </a:pPr>
                <a:r>
                  <a:rPr lang="en-US" altLang="zh-TW" sz="1600" dirty="0" smtClean="0">
                    <a:solidFill>
                      <a:schemeClr val="bg2"/>
                    </a:solidFill>
                  </a:rPr>
                  <a:t>Thus, array </a:t>
                </a:r>
                <a:r>
                  <a:rPr lang="en-US" altLang="zh-TW" sz="1600" dirty="0" err="1" smtClean="0">
                    <a:solidFill>
                      <a:schemeClr val="bg2"/>
                    </a:solidFill>
                    <a:latin typeface="Courier New" pitchFamily="49" charset="0"/>
                    <a:cs typeface="Courier New" pitchFamily="49" charset="0"/>
                  </a:rPr>
                  <a:t>arr</a:t>
                </a:r>
                <a:r>
                  <a:rPr lang="en-US" altLang="zh-TW" sz="1600" dirty="0" smtClean="0">
                    <a:solidFill>
                      <a:schemeClr val="bg2"/>
                    </a:solidFill>
                  </a:rPr>
                  <a:t> in the method refers to the same array </a:t>
                </a:r>
                <a:r>
                  <a:rPr lang="en-US" altLang="zh-TW" sz="1600" dirty="0" err="1">
                    <a:solidFill>
                      <a:schemeClr val="bg2"/>
                    </a:solidFill>
                    <a:latin typeface="Courier New" pitchFamily="49" charset="0"/>
                    <a:cs typeface="Courier New" pitchFamily="49" charset="0"/>
                  </a:rPr>
                  <a:t>myArray</a:t>
                </a:r>
                <a:r>
                  <a:rPr lang="en-US" altLang="zh-TW" sz="1600" dirty="0" smtClean="0">
                    <a:solidFill>
                      <a:schemeClr val="bg2"/>
                    </a:solidFill>
                  </a:rPr>
                  <a:t> in </a:t>
                </a:r>
                <a:r>
                  <a:rPr lang="en-US" altLang="zh-TW" sz="1600" dirty="0">
                    <a:solidFill>
                      <a:schemeClr val="bg2"/>
                    </a:solidFill>
                    <a:latin typeface="Courier New" pitchFamily="49" charset="0"/>
                    <a:cs typeface="Courier New" pitchFamily="49" charset="0"/>
                  </a:rPr>
                  <a:t>main()</a:t>
                </a:r>
                <a:r>
                  <a:rPr lang="en-US" altLang="zh-TW" sz="1600" dirty="0" smtClean="0">
                    <a:solidFill>
                      <a:schemeClr val="bg2"/>
                    </a:solidFill>
                  </a:rPr>
                  <a:t>.</a:t>
                </a:r>
                <a:endParaRPr lang="en-US" altLang="zh-TW" sz="1600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33" name="圖片 32" descr="k2387817.jpg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353" b="98824" l="4348" r="100000">
                          <a14:foregroundMark x1="18841" y1="10588" x2="18841" y2="10588"/>
                          <a14:foregroundMark x1="32609" y1="8235" x2="32609" y2="8235"/>
                          <a14:foregroundMark x1="44203" y1="17647" x2="44203" y2="176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49600" y="1326915"/>
              <a:ext cx="812381" cy="1000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8451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7" grpId="0"/>
      <p:bldP spid="38" grpId="0" animBg="1"/>
      <p:bldP spid="42" grpId="0" animBg="1"/>
      <p:bldP spid="44" grpId="0" animBg="1"/>
      <p:bldP spid="44" grpId="1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539552" y="1412776"/>
            <a:ext cx="4843359" cy="2462213"/>
          </a:xfrm>
          <a:prstGeom prst="rect">
            <a:avLst/>
          </a:prstGeom>
          <a:solidFill>
            <a:srgbClr val="CCFF99"/>
          </a:solidFill>
          <a:ln w="25400">
            <a:solidFill>
              <a:srgbClr val="0066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354013">
              <a:spcBef>
                <a:spcPts val="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class WhatIs2D {</a:t>
            </a:r>
          </a:p>
          <a:p>
            <a:pPr defTabSz="354013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public static void main(String </a:t>
            </a:r>
            <a:r>
              <a:rPr lang="en-US" altLang="zh-HK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 ] 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pPr defTabSz="354013">
              <a:spcBef>
                <a:spcPts val="600"/>
              </a:spcBef>
              <a:spcAft>
                <a:spcPts val="600"/>
              </a:spcAft>
            </a:pP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zh-HK" sz="1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[ ][ ] </a:t>
            </a:r>
            <a:r>
              <a:rPr lang="en-US" altLang="zh-HK" sz="1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= new </a:t>
            </a:r>
            <a:r>
              <a:rPr lang="en-US" altLang="zh-HK" sz="18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[3][4];</a:t>
            </a:r>
          </a:p>
          <a:p>
            <a:pPr defTabSz="354013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for (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=0; </a:t>
            </a:r>
            <a:r>
              <a:rPr lang="en-US" altLang="zh-HK" sz="18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&lt; </a:t>
            </a:r>
            <a:r>
              <a:rPr lang="en-US" altLang="zh-HK" sz="18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arr.length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altLang="zh-HK" sz="18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++) </a:t>
            </a:r>
            <a:endParaRPr lang="en-US" altLang="zh-HK" sz="18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defTabSz="354013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	for (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j=0; </a:t>
            </a:r>
            <a:r>
              <a:rPr lang="en-US" altLang="zh-HK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j &lt; </a:t>
            </a:r>
            <a:r>
              <a:rPr lang="en-US" altLang="zh-HK" sz="18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HK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HK" sz="18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].length; j++)</a:t>
            </a:r>
          </a:p>
          <a:p>
            <a:pPr defTabSz="354013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		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][j] = 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+ j;</a:t>
            </a:r>
          </a:p>
          <a:p>
            <a:pPr defTabSz="354013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 defTabSz="354013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6380" y="819150"/>
            <a:ext cx="7087620" cy="533400"/>
          </a:xfrm>
        </p:spPr>
        <p:txBody>
          <a:bodyPr/>
          <a:lstStyle/>
          <a:p>
            <a:r>
              <a:rPr lang="en-US" altLang="zh-HK" dirty="0" smtClean="0"/>
              <a:t>What actually is a 2D array?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</a:t>
            </a:fld>
            <a:endParaRPr lang="en-US" altLang="zh-TW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877" y="5220018"/>
            <a:ext cx="1276350" cy="847725"/>
          </a:xfrm>
          <a:prstGeom prst="rect">
            <a:avLst/>
          </a:prstGeom>
        </p:spPr>
      </p:pic>
      <p:sp>
        <p:nvSpPr>
          <p:cNvPr id="42" name="橢圓 41"/>
          <p:cNvSpPr/>
          <p:nvPr/>
        </p:nvSpPr>
        <p:spPr bwMode="auto">
          <a:xfrm>
            <a:off x="3619767" y="3372863"/>
            <a:ext cx="2053412" cy="2053412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3" name="手繪多邊形 42"/>
          <p:cNvSpPr/>
          <p:nvPr/>
        </p:nvSpPr>
        <p:spPr bwMode="auto">
          <a:xfrm>
            <a:off x="3821430" y="5043739"/>
            <a:ext cx="381266" cy="222250"/>
          </a:xfrm>
          <a:custGeom>
            <a:avLst/>
            <a:gdLst>
              <a:gd name="connsiteX0" fmla="*/ 0 w 381266"/>
              <a:gd name="connsiteY0" fmla="*/ 222250 h 222250"/>
              <a:gd name="connsiteX1" fmla="*/ 31750 w 381266"/>
              <a:gd name="connsiteY1" fmla="*/ 203200 h 222250"/>
              <a:gd name="connsiteX2" fmla="*/ 50800 w 381266"/>
              <a:gd name="connsiteY2" fmla="*/ 190500 h 222250"/>
              <a:gd name="connsiteX3" fmla="*/ 76200 w 381266"/>
              <a:gd name="connsiteY3" fmla="*/ 152400 h 222250"/>
              <a:gd name="connsiteX4" fmla="*/ 88900 w 381266"/>
              <a:gd name="connsiteY4" fmla="*/ 133350 h 222250"/>
              <a:gd name="connsiteX5" fmla="*/ 107950 w 381266"/>
              <a:gd name="connsiteY5" fmla="*/ 127000 h 222250"/>
              <a:gd name="connsiteX6" fmla="*/ 133350 w 381266"/>
              <a:gd name="connsiteY6" fmla="*/ 88900 h 222250"/>
              <a:gd name="connsiteX7" fmla="*/ 139700 w 381266"/>
              <a:gd name="connsiteY7" fmla="*/ 69850 h 222250"/>
              <a:gd name="connsiteX8" fmla="*/ 152400 w 381266"/>
              <a:gd name="connsiteY8" fmla="*/ 50800 h 222250"/>
              <a:gd name="connsiteX9" fmla="*/ 190500 w 381266"/>
              <a:gd name="connsiteY9" fmla="*/ 38100 h 222250"/>
              <a:gd name="connsiteX10" fmla="*/ 209550 w 381266"/>
              <a:gd name="connsiteY10" fmla="*/ 25400 h 222250"/>
              <a:gd name="connsiteX11" fmla="*/ 266700 w 381266"/>
              <a:gd name="connsiteY11" fmla="*/ 6350 h 222250"/>
              <a:gd name="connsiteX12" fmla="*/ 285750 w 381266"/>
              <a:gd name="connsiteY12" fmla="*/ 0 h 222250"/>
              <a:gd name="connsiteX13" fmla="*/ 368300 w 381266"/>
              <a:gd name="connsiteY13" fmla="*/ 6350 h 222250"/>
              <a:gd name="connsiteX14" fmla="*/ 374650 w 381266"/>
              <a:gd name="connsiteY14" fmla="*/ 50800 h 222250"/>
              <a:gd name="connsiteX15" fmla="*/ 336550 w 381266"/>
              <a:gd name="connsiteY15" fmla="*/ 63500 h 222250"/>
              <a:gd name="connsiteX16" fmla="*/ 330200 w 381266"/>
              <a:gd name="connsiteY16" fmla="*/ 698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1266" h="222250">
                <a:moveTo>
                  <a:pt x="0" y="222250"/>
                </a:moveTo>
                <a:cubicBezTo>
                  <a:pt x="10583" y="215900"/>
                  <a:pt x="21284" y="209741"/>
                  <a:pt x="31750" y="203200"/>
                </a:cubicBezTo>
                <a:cubicBezTo>
                  <a:pt x="38222" y="199155"/>
                  <a:pt x="45774" y="196243"/>
                  <a:pt x="50800" y="190500"/>
                </a:cubicBezTo>
                <a:cubicBezTo>
                  <a:pt x="60851" y="179013"/>
                  <a:pt x="67733" y="165100"/>
                  <a:pt x="76200" y="152400"/>
                </a:cubicBezTo>
                <a:cubicBezTo>
                  <a:pt x="80433" y="146050"/>
                  <a:pt x="81660" y="135763"/>
                  <a:pt x="88900" y="133350"/>
                </a:cubicBezTo>
                <a:lnTo>
                  <a:pt x="107950" y="127000"/>
                </a:lnTo>
                <a:cubicBezTo>
                  <a:pt x="116417" y="114300"/>
                  <a:pt x="128523" y="103380"/>
                  <a:pt x="133350" y="88900"/>
                </a:cubicBezTo>
                <a:cubicBezTo>
                  <a:pt x="135467" y="82550"/>
                  <a:pt x="136707" y="75837"/>
                  <a:pt x="139700" y="69850"/>
                </a:cubicBezTo>
                <a:cubicBezTo>
                  <a:pt x="143113" y="63024"/>
                  <a:pt x="145928" y="54845"/>
                  <a:pt x="152400" y="50800"/>
                </a:cubicBezTo>
                <a:cubicBezTo>
                  <a:pt x="163752" y="43705"/>
                  <a:pt x="179361" y="45526"/>
                  <a:pt x="190500" y="38100"/>
                </a:cubicBezTo>
                <a:cubicBezTo>
                  <a:pt x="196850" y="33867"/>
                  <a:pt x="202576" y="28500"/>
                  <a:pt x="209550" y="25400"/>
                </a:cubicBezTo>
                <a:lnTo>
                  <a:pt x="266700" y="6350"/>
                </a:lnTo>
                <a:lnTo>
                  <a:pt x="285750" y="0"/>
                </a:lnTo>
                <a:cubicBezTo>
                  <a:pt x="313267" y="2117"/>
                  <a:pt x="341634" y="-761"/>
                  <a:pt x="368300" y="6350"/>
                </a:cubicBezTo>
                <a:cubicBezTo>
                  <a:pt x="385036" y="10813"/>
                  <a:pt x="383772" y="42981"/>
                  <a:pt x="374650" y="50800"/>
                </a:cubicBezTo>
                <a:cubicBezTo>
                  <a:pt x="364486" y="59512"/>
                  <a:pt x="346016" y="54034"/>
                  <a:pt x="336550" y="63500"/>
                </a:cubicBezTo>
                <a:lnTo>
                  <a:pt x="330200" y="69850"/>
                </a:lnTo>
              </a:path>
            </a:pathLst>
          </a:custGeom>
          <a:noFill/>
          <a:ln w="12700">
            <a:solidFill>
              <a:srgbClr val="990033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4" name="文字方塊 43"/>
          <p:cNvSpPr txBox="1"/>
          <p:nvPr/>
        </p:nvSpPr>
        <p:spPr>
          <a:xfrm rot="20201411">
            <a:off x="2957645" y="5509957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20b32c</a:t>
            </a:r>
            <a:endParaRPr lang="zh-HK" altLang="en-US" sz="16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223398" y="3973802"/>
            <a:ext cx="846149" cy="3208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10a20b</a:t>
            </a:r>
            <a:endParaRPr kumimoji="0" lang="zh-HK" altLang="en-US" sz="105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285324" y="352496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800" dirty="0" err="1" smtClean="0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 [ ][ ]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cxnSp>
        <p:nvCxnSpPr>
          <p:cNvPr id="49" name="直線接點 48"/>
          <p:cNvCxnSpPr/>
          <p:nvPr/>
        </p:nvCxnSpPr>
        <p:spPr bwMode="auto">
          <a:xfrm>
            <a:off x="4316638" y="3901794"/>
            <a:ext cx="634704" cy="0"/>
          </a:xfrm>
          <a:prstGeom prst="line">
            <a:avLst/>
          </a:prstGeom>
          <a:ln w="25400">
            <a:solidFill>
              <a:schemeClr val="bg2"/>
            </a:solidFill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 bwMode="auto">
          <a:xfrm>
            <a:off x="4222415" y="4693802"/>
            <a:ext cx="846149" cy="3208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33c42a</a:t>
            </a:r>
            <a:endParaRPr kumimoji="0" lang="zh-HK" altLang="en-US" sz="105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223398" y="4333802"/>
            <a:ext cx="846149" cy="3208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22b34d</a:t>
            </a:r>
            <a:endParaRPr kumimoji="0" lang="zh-HK" altLang="en-US" sz="105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907704" y="3954542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arr</a:t>
            </a:r>
            <a:endParaRPr lang="zh-HK" altLang="en-US" sz="16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6" name="上彎箭號 55"/>
          <p:cNvSpPr/>
          <p:nvPr/>
        </p:nvSpPr>
        <p:spPr bwMode="auto">
          <a:xfrm rot="5400000">
            <a:off x="2841166" y="3995648"/>
            <a:ext cx="470830" cy="747979"/>
          </a:xfrm>
          <a:prstGeom prst="bentUpArrow">
            <a:avLst>
              <a:gd name="adj1" fmla="val 25000"/>
              <a:gd name="adj2" fmla="val 25000"/>
              <a:gd name="adj3" fmla="val 44992"/>
            </a:avLst>
          </a:prstGeom>
          <a:solidFill>
            <a:schemeClr val="bg2">
              <a:lumMod val="50000"/>
              <a:lumOff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315631" y="3983447"/>
            <a:ext cx="817049" cy="2676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20b32c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100" name="圖片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817" y="2276872"/>
            <a:ext cx="2074672" cy="1980621"/>
          </a:xfrm>
          <a:prstGeom prst="rect">
            <a:avLst/>
          </a:prstGeom>
        </p:spPr>
      </p:pic>
      <p:pic>
        <p:nvPicPr>
          <p:cNvPr id="101" name="圖片 10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188" y="1412776"/>
            <a:ext cx="2069140" cy="1980621"/>
          </a:xfrm>
          <a:prstGeom prst="rect">
            <a:avLst/>
          </a:prstGeom>
        </p:spPr>
      </p:pic>
      <p:pic>
        <p:nvPicPr>
          <p:cNvPr id="102" name="圖片 10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218" y="4149080"/>
            <a:ext cx="2074672" cy="1980621"/>
          </a:xfrm>
          <a:prstGeom prst="rect">
            <a:avLst/>
          </a:prstGeom>
        </p:spPr>
      </p:pic>
      <p:sp>
        <p:nvSpPr>
          <p:cNvPr id="114" name="手繪多邊形 113"/>
          <p:cNvSpPr/>
          <p:nvPr/>
        </p:nvSpPr>
        <p:spPr bwMode="auto">
          <a:xfrm>
            <a:off x="5022076" y="2700510"/>
            <a:ext cx="1452283" cy="1411941"/>
          </a:xfrm>
          <a:custGeom>
            <a:avLst/>
            <a:gdLst>
              <a:gd name="connsiteX0" fmla="*/ 0 w 1452283"/>
              <a:gd name="connsiteY0" fmla="*/ 1411941 h 1411941"/>
              <a:gd name="connsiteX1" fmla="*/ 941295 w 1452283"/>
              <a:gd name="connsiteY1" fmla="*/ 847165 h 1411941"/>
              <a:gd name="connsiteX2" fmla="*/ 1452283 w 1452283"/>
              <a:gd name="connsiteY2" fmla="*/ 0 h 141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283" h="1411941">
                <a:moveTo>
                  <a:pt x="0" y="1411941"/>
                </a:moveTo>
                <a:cubicBezTo>
                  <a:pt x="349624" y="1247215"/>
                  <a:pt x="699248" y="1082489"/>
                  <a:pt x="941295" y="847165"/>
                </a:cubicBezTo>
                <a:cubicBezTo>
                  <a:pt x="1183342" y="611841"/>
                  <a:pt x="1317812" y="305920"/>
                  <a:pt x="1452283" y="0"/>
                </a:cubicBezTo>
              </a:path>
            </a:pathLst>
          </a:custGeom>
          <a:ln w="5080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5" name="手繪多邊形 114"/>
          <p:cNvSpPr/>
          <p:nvPr/>
        </p:nvSpPr>
        <p:spPr bwMode="auto">
          <a:xfrm>
            <a:off x="5048971" y="3372863"/>
            <a:ext cx="2608729" cy="1116106"/>
          </a:xfrm>
          <a:custGeom>
            <a:avLst/>
            <a:gdLst>
              <a:gd name="connsiteX0" fmla="*/ 0 w 2608729"/>
              <a:gd name="connsiteY0" fmla="*/ 995082 h 995082"/>
              <a:gd name="connsiteX1" fmla="*/ 1358152 w 2608729"/>
              <a:gd name="connsiteY1" fmla="*/ 820270 h 995082"/>
              <a:gd name="connsiteX2" fmla="*/ 2608729 w 2608729"/>
              <a:gd name="connsiteY2" fmla="*/ 0 h 9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729" h="995082">
                <a:moveTo>
                  <a:pt x="0" y="995082"/>
                </a:moveTo>
                <a:cubicBezTo>
                  <a:pt x="461682" y="990599"/>
                  <a:pt x="923364" y="986117"/>
                  <a:pt x="1358152" y="820270"/>
                </a:cubicBezTo>
                <a:cubicBezTo>
                  <a:pt x="1792940" y="654423"/>
                  <a:pt x="2407023" y="127747"/>
                  <a:pt x="2608729" y="0"/>
                </a:cubicBezTo>
              </a:path>
            </a:pathLst>
          </a:custGeom>
          <a:noFill/>
          <a:ln w="5080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6" name="手繪多邊形 115"/>
          <p:cNvSpPr/>
          <p:nvPr/>
        </p:nvSpPr>
        <p:spPr bwMode="auto">
          <a:xfrm>
            <a:off x="5062418" y="4852039"/>
            <a:ext cx="1425388" cy="375232"/>
          </a:xfrm>
          <a:custGeom>
            <a:avLst/>
            <a:gdLst>
              <a:gd name="connsiteX0" fmla="*/ 0 w 1425388"/>
              <a:gd name="connsiteY0" fmla="*/ 0 h 375232"/>
              <a:gd name="connsiteX1" fmla="*/ 753035 w 1425388"/>
              <a:gd name="connsiteY1" fmla="*/ 363071 h 375232"/>
              <a:gd name="connsiteX2" fmla="*/ 1425388 w 1425388"/>
              <a:gd name="connsiteY2" fmla="*/ 295836 h 37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5388" h="375232">
                <a:moveTo>
                  <a:pt x="0" y="0"/>
                </a:moveTo>
                <a:cubicBezTo>
                  <a:pt x="257735" y="156882"/>
                  <a:pt x="515470" y="313765"/>
                  <a:pt x="753035" y="363071"/>
                </a:cubicBezTo>
                <a:cubicBezTo>
                  <a:pt x="990600" y="412377"/>
                  <a:pt x="1425388" y="295836"/>
                  <a:pt x="1425388" y="295836"/>
                </a:cubicBezTo>
              </a:path>
            </a:pathLst>
          </a:custGeom>
          <a:noFill/>
          <a:ln w="5080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123" name="群組 122"/>
          <p:cNvGrpSpPr/>
          <p:nvPr/>
        </p:nvGrpSpPr>
        <p:grpSpPr>
          <a:xfrm>
            <a:off x="107504" y="4020231"/>
            <a:ext cx="3054542" cy="2433105"/>
            <a:chOff x="107504" y="3804207"/>
            <a:chExt cx="3054542" cy="2433105"/>
          </a:xfrm>
        </p:grpSpPr>
        <p:grpSp>
          <p:nvGrpSpPr>
            <p:cNvPr id="119" name="群組 7"/>
            <p:cNvGrpSpPr/>
            <p:nvPr/>
          </p:nvGrpSpPr>
          <p:grpSpPr>
            <a:xfrm>
              <a:off x="107504" y="4921843"/>
              <a:ext cx="3054542" cy="1315469"/>
              <a:chOff x="4143" y="685804"/>
              <a:chExt cx="1241681" cy="914406"/>
            </a:xfrm>
            <a:effectLst>
              <a:outerShdw blurRad="127000" dist="38100" dir="2700000" sx="102000" sy="102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120" name="圓角矩形 119"/>
              <p:cNvSpPr/>
              <p:nvPr/>
            </p:nvSpPr>
            <p:spPr>
              <a:xfrm>
                <a:off x="4143" y="685804"/>
                <a:ext cx="1241681" cy="914406"/>
              </a:xfrm>
              <a:prstGeom prst="roundRect">
                <a:avLst/>
              </a:prstGeom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1" name="圓角矩形 4"/>
              <p:cNvSpPr/>
              <p:nvPr/>
            </p:nvSpPr>
            <p:spPr>
              <a:xfrm>
                <a:off x="48781" y="730442"/>
                <a:ext cx="1152405" cy="82513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defTabSz="6223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TW" sz="1800" dirty="0" smtClean="0">
                    <a:solidFill>
                      <a:schemeClr val="bg2"/>
                    </a:solidFill>
                  </a:rPr>
                  <a:t>A 2D array is actually an 1D array of references to other 1D array objects.</a:t>
                </a:r>
                <a:endParaRPr lang="en-US" altLang="zh-TW" sz="1800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122" name="圖片 121" descr="k2387817.jpg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353" b="98824" l="4348" r="100000">
                          <a14:foregroundMark x1="18841" y1="10588" x2="18841" y2="10588"/>
                          <a14:foregroundMark x1="32609" y1="8235" x2="32609" y2="8235"/>
                          <a14:foregroundMark x1="44203" y1="17647" x2="44203" y2="176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99592" y="3804207"/>
              <a:ext cx="982591" cy="1210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7226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Lengths of 2D arrays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179512" y="2737371"/>
            <a:ext cx="5040560" cy="2923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354013">
              <a:spcBef>
                <a:spcPts val="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class WhatIs2D {</a:t>
            </a:r>
          </a:p>
          <a:p>
            <a:pPr defTabSz="354013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public static void main(String </a:t>
            </a:r>
            <a:r>
              <a:rPr lang="en-US" altLang="zh-HK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 ] 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pPr defTabSz="354013">
              <a:spcBef>
                <a:spcPts val="600"/>
              </a:spcBef>
              <a:spcAft>
                <a:spcPts val="600"/>
              </a:spcAft>
            </a:pPr>
            <a:r>
              <a:rPr lang="en-US" altLang="zh-HK" sz="1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800" b="1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HK" sz="18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 ][ ] </a:t>
            </a:r>
            <a:r>
              <a:rPr lang="en-US" altLang="zh-HK" sz="1800" b="1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HK" sz="1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new </a:t>
            </a:r>
            <a:r>
              <a:rPr lang="en-US" altLang="zh-HK" sz="1800" b="1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[3][4];</a:t>
            </a:r>
          </a:p>
          <a:p>
            <a:pPr defTabSz="354013">
              <a:spcBef>
                <a:spcPts val="12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for (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=0; </a:t>
            </a:r>
            <a:r>
              <a:rPr lang="en-US" altLang="zh-HK" sz="18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&lt; </a:t>
            </a:r>
            <a:r>
              <a:rPr lang="en-US" altLang="zh-HK" sz="18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arr.length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if++) </a:t>
            </a:r>
          </a:p>
          <a:p>
            <a:pPr defTabSz="354013">
              <a:spcBef>
                <a:spcPts val="12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	for (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j=0; </a:t>
            </a:r>
            <a:r>
              <a:rPr lang="en-US" altLang="zh-HK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j &lt; </a:t>
            </a:r>
            <a:r>
              <a:rPr lang="en-US" altLang="zh-HK" sz="1800" b="1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HK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[</a:t>
            </a:r>
            <a:r>
              <a:rPr lang="en-US" altLang="zh-HK" sz="1800" b="1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].</a:t>
            </a:r>
            <a:r>
              <a:rPr lang="en-US" altLang="zh-HK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length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j++)</a:t>
            </a:r>
          </a:p>
          <a:p>
            <a:pPr defTabSz="354013">
              <a:spcBef>
                <a:spcPts val="12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		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][j] = 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+ j;</a:t>
            </a:r>
          </a:p>
          <a:p>
            <a:pPr defTabSz="354013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 defTabSz="354013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32" y="710374"/>
            <a:ext cx="4196767" cy="2790634"/>
          </a:xfrm>
          <a:prstGeom prst="rect">
            <a:avLst/>
          </a:prstGeom>
        </p:spPr>
      </p:pic>
      <p:cxnSp>
        <p:nvCxnSpPr>
          <p:cNvPr id="6" name="直線單箭頭接點 5"/>
          <p:cNvCxnSpPr>
            <a:stCxn id="11" idx="2"/>
          </p:cNvCxnSpPr>
          <p:nvPr/>
        </p:nvCxnSpPr>
        <p:spPr bwMode="auto">
          <a:xfrm>
            <a:off x="2107182" y="2428439"/>
            <a:ext cx="664618" cy="1504617"/>
          </a:xfrm>
          <a:prstGeom prst="straightConnector1">
            <a:avLst/>
          </a:prstGeom>
          <a:ln w="50800">
            <a:headEnd type="none" w="med" len="med"/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78468" y="1412776"/>
            <a:ext cx="3057427" cy="1015663"/>
          </a:xfrm>
          <a:prstGeom prst="rect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2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arr.length</a:t>
            </a: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 is the number of elements inside the array object referenced by </a:t>
            </a:r>
            <a:r>
              <a:rPr lang="en-US" altLang="zh-HK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arr</a:t>
            </a: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.</a:t>
            </a:r>
            <a:endParaRPr lang="zh-HK" altLang="en-US" sz="20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 flipV="1">
            <a:off x="3923928" y="4653137"/>
            <a:ext cx="756084" cy="576064"/>
          </a:xfrm>
          <a:prstGeom prst="straightConnector1">
            <a:avLst/>
          </a:prstGeom>
          <a:ln w="50800">
            <a:solidFill>
              <a:srgbClr val="7030A0"/>
            </a:solidFill>
            <a:headEnd type="none" w="med" len="med"/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275856" y="5229200"/>
            <a:ext cx="5675443" cy="1323439"/>
          </a:xfrm>
          <a:prstGeom prst="rect">
            <a:avLst/>
          </a:prstGeom>
          <a:solidFill>
            <a:srgbClr val="CCFF99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HK" sz="2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arr</a:t>
            </a:r>
            <a:r>
              <a:rPr lang="en-US" altLang="zh-HK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[</a:t>
            </a:r>
            <a:r>
              <a:rPr lang="en-US" altLang="zh-HK" sz="2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</a:t>
            </a:r>
            <a:r>
              <a:rPr lang="en-US" altLang="zh-HK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] </a:t>
            </a: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is an element in the array object referenced by </a:t>
            </a:r>
            <a:r>
              <a:rPr lang="en-US" altLang="zh-HK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arr</a:t>
            </a: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HK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arr</a:t>
            </a:r>
            <a:r>
              <a:rPr lang="en-US" altLang="zh-HK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[</a:t>
            </a:r>
            <a:r>
              <a:rPr lang="en-US" altLang="zh-HK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</a:t>
            </a:r>
            <a:r>
              <a:rPr lang="en-US" altLang="zh-HK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]</a:t>
            </a: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 is a reference referring to another 1D array object.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HK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arr</a:t>
            </a:r>
            <a:r>
              <a:rPr lang="en-US" altLang="zh-HK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[</a:t>
            </a:r>
            <a:r>
              <a:rPr lang="en-US" altLang="zh-HK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</a:t>
            </a:r>
            <a:r>
              <a:rPr lang="en-US" altLang="zh-HK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].length </a:t>
            </a: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is thus the length of the array object referenced by </a:t>
            </a:r>
            <a:r>
              <a:rPr lang="en-US" altLang="zh-HK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arr</a:t>
            </a:r>
            <a:r>
              <a:rPr lang="en-US" altLang="zh-HK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[</a:t>
            </a:r>
            <a:r>
              <a:rPr lang="en-US" altLang="zh-HK" sz="2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</a:t>
            </a:r>
            <a:r>
              <a:rPr lang="en-US" altLang="zh-HK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]</a:t>
            </a:r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.</a:t>
            </a:r>
            <a:endParaRPr lang="zh-HK" altLang="en-US" sz="20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293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Irregular arrays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133544" y="2564904"/>
            <a:ext cx="4438456" cy="3801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354013">
              <a:spcBef>
                <a:spcPts val="0"/>
              </a:spcBef>
            </a:pPr>
            <a:r>
              <a:rPr lang="en-US" altLang="zh-HK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class Irregular {</a:t>
            </a:r>
          </a:p>
          <a:p>
            <a:pPr defTabSz="354013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public static void main(String </a:t>
            </a:r>
            <a:r>
              <a:rPr lang="en-US" altLang="zh-HK" sz="18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 ] 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pPr defTabSz="354013">
              <a:spcBef>
                <a:spcPts val="0"/>
              </a:spcBef>
            </a:pPr>
            <a:r>
              <a:rPr lang="en-US" altLang="zh-HK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r>
              <a:rPr lang="en-US" altLang="zh-HK" sz="1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HK" sz="1800" b="1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HK" sz="18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 ][ ] </a:t>
            </a:r>
            <a:r>
              <a:rPr lang="en-US" altLang="zh-HK" sz="1800" b="1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HK" sz="1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defTabSz="354013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HK" sz="1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HK" sz="1800" b="1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HK" sz="1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new </a:t>
            </a:r>
            <a:r>
              <a:rPr lang="en-US" altLang="zh-HK" sz="1800" b="1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[3</a:t>
            </a:r>
            <a:r>
              <a:rPr lang="en-US" altLang="zh-HK" sz="1800" b="1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][ ];</a:t>
            </a:r>
            <a:endParaRPr lang="en-US" altLang="zh-HK" sz="18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defTabSz="354013">
              <a:spcBef>
                <a:spcPts val="600"/>
              </a:spcBef>
            </a:pPr>
            <a:r>
              <a:rPr lang="en-US" altLang="zh-HK" sz="1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800" b="1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HK" sz="1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[0] = new </a:t>
            </a:r>
            <a:r>
              <a:rPr lang="en-US" altLang="zh-HK" sz="1800" b="1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[5];</a:t>
            </a:r>
          </a:p>
          <a:p>
            <a:pPr defTabSz="354013">
              <a:spcBef>
                <a:spcPts val="600"/>
              </a:spcBef>
            </a:pPr>
            <a:r>
              <a:rPr lang="en-US" altLang="zh-HK" sz="1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800" b="1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HK" sz="1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[1] = new </a:t>
            </a:r>
            <a:r>
              <a:rPr lang="en-US" altLang="zh-HK" sz="1800" b="1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[3];</a:t>
            </a:r>
          </a:p>
          <a:p>
            <a:pPr defTabSz="354013">
              <a:spcBef>
                <a:spcPts val="600"/>
              </a:spcBef>
            </a:pPr>
            <a:r>
              <a:rPr lang="en-US" altLang="zh-HK" sz="1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800" b="1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HK" sz="1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[2] = new </a:t>
            </a:r>
            <a:r>
              <a:rPr lang="en-US" altLang="zh-HK" sz="1800" b="1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[4];</a:t>
            </a:r>
          </a:p>
          <a:p>
            <a:pPr defTabSz="354013">
              <a:spcBef>
                <a:spcPts val="60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for (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=0; 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&lt; 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arr.length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++)</a:t>
            </a:r>
          </a:p>
          <a:p>
            <a:pPr defTabSz="354013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	for (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j=0; j &lt; 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].length; j++) </a:t>
            </a:r>
          </a:p>
          <a:p>
            <a:pPr defTabSz="354013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		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arr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][j] = </a:t>
            </a:r>
            <a:r>
              <a:rPr lang="en-US" altLang="zh-HK" sz="18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i+j</a:t>
            </a: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defTabSz="354013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 defTabSz="354013">
              <a:spcBef>
                <a:spcPts val="0"/>
              </a:spcBef>
            </a:pPr>
            <a:r>
              <a:rPr lang="en-US" altLang="zh-HK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852289" y="3168000"/>
            <a:ext cx="2448272" cy="622800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75932"/>
            <a:ext cx="3232602" cy="232021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847721" y="3861048"/>
            <a:ext cx="2448272" cy="288000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4996290" y="821849"/>
            <a:ext cx="2101867" cy="2000957"/>
            <a:chOff x="6444208" y="293515"/>
            <a:chExt cx="2101867" cy="2000957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208" y="1606040"/>
              <a:ext cx="1036515" cy="688432"/>
            </a:xfrm>
            <a:prstGeom prst="rect">
              <a:avLst/>
            </a:prstGeom>
          </p:spPr>
        </p:pic>
        <p:sp>
          <p:nvSpPr>
            <p:cNvPr id="15" name="橢圓 14"/>
            <p:cNvSpPr/>
            <p:nvPr/>
          </p:nvSpPr>
          <p:spPr bwMode="auto">
            <a:xfrm>
              <a:off x="7206982" y="293515"/>
              <a:ext cx="1339093" cy="1339093"/>
            </a:xfrm>
            <a:prstGeom prst="ellipse">
              <a:avLst/>
            </a:prstGeom>
            <a:solidFill>
              <a:srgbClr val="CCFFCC"/>
            </a:solidFill>
            <a:ln w="2540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手繪多邊形 15"/>
            <p:cNvSpPr/>
            <p:nvPr/>
          </p:nvSpPr>
          <p:spPr bwMode="auto">
            <a:xfrm>
              <a:off x="7327508" y="1381128"/>
              <a:ext cx="381266" cy="222250"/>
            </a:xfrm>
            <a:custGeom>
              <a:avLst/>
              <a:gdLst>
                <a:gd name="connsiteX0" fmla="*/ 0 w 381266"/>
                <a:gd name="connsiteY0" fmla="*/ 222250 h 222250"/>
                <a:gd name="connsiteX1" fmla="*/ 31750 w 381266"/>
                <a:gd name="connsiteY1" fmla="*/ 203200 h 222250"/>
                <a:gd name="connsiteX2" fmla="*/ 50800 w 381266"/>
                <a:gd name="connsiteY2" fmla="*/ 190500 h 222250"/>
                <a:gd name="connsiteX3" fmla="*/ 76200 w 381266"/>
                <a:gd name="connsiteY3" fmla="*/ 152400 h 222250"/>
                <a:gd name="connsiteX4" fmla="*/ 88900 w 381266"/>
                <a:gd name="connsiteY4" fmla="*/ 133350 h 222250"/>
                <a:gd name="connsiteX5" fmla="*/ 107950 w 381266"/>
                <a:gd name="connsiteY5" fmla="*/ 127000 h 222250"/>
                <a:gd name="connsiteX6" fmla="*/ 133350 w 381266"/>
                <a:gd name="connsiteY6" fmla="*/ 88900 h 222250"/>
                <a:gd name="connsiteX7" fmla="*/ 139700 w 381266"/>
                <a:gd name="connsiteY7" fmla="*/ 69850 h 222250"/>
                <a:gd name="connsiteX8" fmla="*/ 152400 w 381266"/>
                <a:gd name="connsiteY8" fmla="*/ 50800 h 222250"/>
                <a:gd name="connsiteX9" fmla="*/ 190500 w 381266"/>
                <a:gd name="connsiteY9" fmla="*/ 38100 h 222250"/>
                <a:gd name="connsiteX10" fmla="*/ 209550 w 381266"/>
                <a:gd name="connsiteY10" fmla="*/ 25400 h 222250"/>
                <a:gd name="connsiteX11" fmla="*/ 266700 w 381266"/>
                <a:gd name="connsiteY11" fmla="*/ 6350 h 222250"/>
                <a:gd name="connsiteX12" fmla="*/ 285750 w 381266"/>
                <a:gd name="connsiteY12" fmla="*/ 0 h 222250"/>
                <a:gd name="connsiteX13" fmla="*/ 368300 w 381266"/>
                <a:gd name="connsiteY13" fmla="*/ 6350 h 222250"/>
                <a:gd name="connsiteX14" fmla="*/ 374650 w 381266"/>
                <a:gd name="connsiteY14" fmla="*/ 50800 h 222250"/>
                <a:gd name="connsiteX15" fmla="*/ 336550 w 381266"/>
                <a:gd name="connsiteY15" fmla="*/ 63500 h 222250"/>
                <a:gd name="connsiteX16" fmla="*/ 330200 w 381266"/>
                <a:gd name="connsiteY16" fmla="*/ 698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266" h="222250">
                  <a:moveTo>
                    <a:pt x="0" y="222250"/>
                  </a:moveTo>
                  <a:cubicBezTo>
                    <a:pt x="10583" y="215900"/>
                    <a:pt x="21284" y="209741"/>
                    <a:pt x="31750" y="203200"/>
                  </a:cubicBezTo>
                  <a:cubicBezTo>
                    <a:pt x="38222" y="199155"/>
                    <a:pt x="45774" y="196243"/>
                    <a:pt x="50800" y="190500"/>
                  </a:cubicBezTo>
                  <a:cubicBezTo>
                    <a:pt x="60851" y="179013"/>
                    <a:pt x="67733" y="165100"/>
                    <a:pt x="76200" y="152400"/>
                  </a:cubicBezTo>
                  <a:cubicBezTo>
                    <a:pt x="80433" y="146050"/>
                    <a:pt x="81660" y="135763"/>
                    <a:pt x="88900" y="133350"/>
                  </a:cubicBezTo>
                  <a:lnTo>
                    <a:pt x="107950" y="127000"/>
                  </a:lnTo>
                  <a:cubicBezTo>
                    <a:pt x="116417" y="114300"/>
                    <a:pt x="128523" y="103380"/>
                    <a:pt x="133350" y="88900"/>
                  </a:cubicBezTo>
                  <a:cubicBezTo>
                    <a:pt x="135467" y="82550"/>
                    <a:pt x="136707" y="75837"/>
                    <a:pt x="139700" y="69850"/>
                  </a:cubicBezTo>
                  <a:cubicBezTo>
                    <a:pt x="143113" y="63024"/>
                    <a:pt x="145928" y="54845"/>
                    <a:pt x="152400" y="50800"/>
                  </a:cubicBezTo>
                  <a:cubicBezTo>
                    <a:pt x="163752" y="43705"/>
                    <a:pt x="179361" y="45526"/>
                    <a:pt x="190500" y="38100"/>
                  </a:cubicBezTo>
                  <a:cubicBezTo>
                    <a:pt x="196850" y="33867"/>
                    <a:pt x="202576" y="28500"/>
                    <a:pt x="209550" y="25400"/>
                  </a:cubicBezTo>
                  <a:lnTo>
                    <a:pt x="266700" y="6350"/>
                  </a:lnTo>
                  <a:lnTo>
                    <a:pt x="285750" y="0"/>
                  </a:lnTo>
                  <a:cubicBezTo>
                    <a:pt x="313267" y="2117"/>
                    <a:pt x="341634" y="-761"/>
                    <a:pt x="368300" y="6350"/>
                  </a:cubicBezTo>
                  <a:cubicBezTo>
                    <a:pt x="385036" y="10813"/>
                    <a:pt x="383772" y="42981"/>
                    <a:pt x="374650" y="50800"/>
                  </a:cubicBezTo>
                  <a:cubicBezTo>
                    <a:pt x="364486" y="59512"/>
                    <a:pt x="346016" y="54034"/>
                    <a:pt x="336550" y="63500"/>
                  </a:cubicBezTo>
                  <a:lnTo>
                    <a:pt x="330200" y="69850"/>
                  </a:lnTo>
                </a:path>
              </a:pathLst>
            </a:custGeom>
            <a:noFill/>
            <a:ln w="12700">
              <a:solidFill>
                <a:srgbClr val="990033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 rot="20201411">
              <a:off x="6526970" y="1830315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400" dirty="0" smtClean="0">
                  <a:solidFill>
                    <a:schemeClr val="bg2"/>
                  </a:solidFill>
                  <a:latin typeface="Arial Narrow" pitchFamily="34" charset="0"/>
                </a:rPr>
                <a:t>10a20b</a:t>
              </a:r>
              <a:endParaRPr lang="zh-HK" altLang="en-US" sz="14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7633437" y="971727"/>
              <a:ext cx="142884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7813437" y="971727"/>
              <a:ext cx="142884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453437" y="971727"/>
              <a:ext cx="142884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7993437" y="971727"/>
              <a:ext cx="142884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620176" y="517032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err="1" smtClean="0">
                  <a:solidFill>
                    <a:schemeClr val="bg2"/>
                  </a:solidFill>
                  <a:latin typeface="Arial Narrow" pitchFamily="34" charset="0"/>
                </a:rPr>
                <a:t>int</a:t>
              </a:r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 [ ]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cxnSp>
          <p:nvCxnSpPr>
            <p:cNvPr id="24" name="直線接點 23"/>
            <p:cNvCxnSpPr/>
            <p:nvPr/>
          </p:nvCxnSpPr>
          <p:spPr bwMode="auto">
            <a:xfrm>
              <a:off x="7628313" y="821849"/>
              <a:ext cx="540000" cy="0"/>
            </a:xfrm>
            <a:prstGeom prst="line">
              <a:avLst/>
            </a:prstGeom>
            <a:ln w="25400">
              <a:solidFill>
                <a:schemeClr val="bg2"/>
              </a:solidFill>
              <a:headEnd type="none" w="med" len="med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 bwMode="auto">
            <a:xfrm>
              <a:off x="8173532" y="972000"/>
              <a:ext cx="142884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7" name="矩形 26"/>
          <p:cNvSpPr/>
          <p:nvPr/>
        </p:nvSpPr>
        <p:spPr bwMode="auto">
          <a:xfrm>
            <a:off x="5832511" y="4365104"/>
            <a:ext cx="675947" cy="32084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10a20b</a:t>
            </a:r>
            <a:endParaRPr kumimoji="0" lang="zh-HK" altLang="en-US" sz="11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8" name="手繪多邊形 27"/>
          <p:cNvSpPr/>
          <p:nvPr/>
        </p:nvSpPr>
        <p:spPr bwMode="auto">
          <a:xfrm>
            <a:off x="6436450" y="2060816"/>
            <a:ext cx="288597" cy="2404608"/>
          </a:xfrm>
          <a:custGeom>
            <a:avLst/>
            <a:gdLst>
              <a:gd name="connsiteX0" fmla="*/ 0 w 1452283"/>
              <a:gd name="connsiteY0" fmla="*/ 1411941 h 1411941"/>
              <a:gd name="connsiteX1" fmla="*/ 941295 w 1452283"/>
              <a:gd name="connsiteY1" fmla="*/ 847165 h 1411941"/>
              <a:gd name="connsiteX2" fmla="*/ 1452283 w 1452283"/>
              <a:gd name="connsiteY2" fmla="*/ 0 h 141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283" h="1411941">
                <a:moveTo>
                  <a:pt x="0" y="1411941"/>
                </a:moveTo>
                <a:cubicBezTo>
                  <a:pt x="349624" y="1247215"/>
                  <a:pt x="699248" y="1082489"/>
                  <a:pt x="941295" y="847165"/>
                </a:cubicBezTo>
                <a:cubicBezTo>
                  <a:pt x="1183342" y="611841"/>
                  <a:pt x="1317812" y="305920"/>
                  <a:pt x="1452283" y="0"/>
                </a:cubicBezTo>
              </a:path>
            </a:pathLst>
          </a:custGeom>
          <a:ln w="5080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1" name="矩形 30"/>
          <p:cNvSpPr/>
          <p:nvPr/>
        </p:nvSpPr>
        <p:spPr bwMode="auto">
          <a:xfrm>
            <a:off x="847721" y="4221104"/>
            <a:ext cx="2448272" cy="288000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6724482" y="1988840"/>
            <a:ext cx="2101867" cy="2000957"/>
            <a:chOff x="3518128" y="236157"/>
            <a:chExt cx="2101867" cy="2000957"/>
          </a:xfrm>
        </p:grpSpPr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8128" y="1548682"/>
              <a:ext cx="1036515" cy="688432"/>
            </a:xfrm>
            <a:prstGeom prst="rect">
              <a:avLst/>
            </a:prstGeom>
          </p:spPr>
        </p:pic>
        <p:sp>
          <p:nvSpPr>
            <p:cNvPr id="34" name="橢圓 33"/>
            <p:cNvSpPr/>
            <p:nvPr/>
          </p:nvSpPr>
          <p:spPr bwMode="auto">
            <a:xfrm>
              <a:off x="4280902" y="236157"/>
              <a:ext cx="1339093" cy="1339093"/>
            </a:xfrm>
            <a:prstGeom prst="ellipse">
              <a:avLst/>
            </a:prstGeom>
            <a:solidFill>
              <a:srgbClr val="CCFFCC"/>
            </a:solidFill>
            <a:ln w="2540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手繪多邊形 34"/>
            <p:cNvSpPr/>
            <p:nvPr/>
          </p:nvSpPr>
          <p:spPr bwMode="auto">
            <a:xfrm>
              <a:off x="4401428" y="1323770"/>
              <a:ext cx="381266" cy="222250"/>
            </a:xfrm>
            <a:custGeom>
              <a:avLst/>
              <a:gdLst>
                <a:gd name="connsiteX0" fmla="*/ 0 w 381266"/>
                <a:gd name="connsiteY0" fmla="*/ 222250 h 222250"/>
                <a:gd name="connsiteX1" fmla="*/ 31750 w 381266"/>
                <a:gd name="connsiteY1" fmla="*/ 203200 h 222250"/>
                <a:gd name="connsiteX2" fmla="*/ 50800 w 381266"/>
                <a:gd name="connsiteY2" fmla="*/ 190500 h 222250"/>
                <a:gd name="connsiteX3" fmla="*/ 76200 w 381266"/>
                <a:gd name="connsiteY3" fmla="*/ 152400 h 222250"/>
                <a:gd name="connsiteX4" fmla="*/ 88900 w 381266"/>
                <a:gd name="connsiteY4" fmla="*/ 133350 h 222250"/>
                <a:gd name="connsiteX5" fmla="*/ 107950 w 381266"/>
                <a:gd name="connsiteY5" fmla="*/ 127000 h 222250"/>
                <a:gd name="connsiteX6" fmla="*/ 133350 w 381266"/>
                <a:gd name="connsiteY6" fmla="*/ 88900 h 222250"/>
                <a:gd name="connsiteX7" fmla="*/ 139700 w 381266"/>
                <a:gd name="connsiteY7" fmla="*/ 69850 h 222250"/>
                <a:gd name="connsiteX8" fmla="*/ 152400 w 381266"/>
                <a:gd name="connsiteY8" fmla="*/ 50800 h 222250"/>
                <a:gd name="connsiteX9" fmla="*/ 190500 w 381266"/>
                <a:gd name="connsiteY9" fmla="*/ 38100 h 222250"/>
                <a:gd name="connsiteX10" fmla="*/ 209550 w 381266"/>
                <a:gd name="connsiteY10" fmla="*/ 25400 h 222250"/>
                <a:gd name="connsiteX11" fmla="*/ 266700 w 381266"/>
                <a:gd name="connsiteY11" fmla="*/ 6350 h 222250"/>
                <a:gd name="connsiteX12" fmla="*/ 285750 w 381266"/>
                <a:gd name="connsiteY12" fmla="*/ 0 h 222250"/>
                <a:gd name="connsiteX13" fmla="*/ 368300 w 381266"/>
                <a:gd name="connsiteY13" fmla="*/ 6350 h 222250"/>
                <a:gd name="connsiteX14" fmla="*/ 374650 w 381266"/>
                <a:gd name="connsiteY14" fmla="*/ 50800 h 222250"/>
                <a:gd name="connsiteX15" fmla="*/ 336550 w 381266"/>
                <a:gd name="connsiteY15" fmla="*/ 63500 h 222250"/>
                <a:gd name="connsiteX16" fmla="*/ 330200 w 381266"/>
                <a:gd name="connsiteY16" fmla="*/ 698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266" h="222250">
                  <a:moveTo>
                    <a:pt x="0" y="222250"/>
                  </a:moveTo>
                  <a:cubicBezTo>
                    <a:pt x="10583" y="215900"/>
                    <a:pt x="21284" y="209741"/>
                    <a:pt x="31750" y="203200"/>
                  </a:cubicBezTo>
                  <a:cubicBezTo>
                    <a:pt x="38222" y="199155"/>
                    <a:pt x="45774" y="196243"/>
                    <a:pt x="50800" y="190500"/>
                  </a:cubicBezTo>
                  <a:cubicBezTo>
                    <a:pt x="60851" y="179013"/>
                    <a:pt x="67733" y="165100"/>
                    <a:pt x="76200" y="152400"/>
                  </a:cubicBezTo>
                  <a:cubicBezTo>
                    <a:pt x="80433" y="146050"/>
                    <a:pt x="81660" y="135763"/>
                    <a:pt x="88900" y="133350"/>
                  </a:cubicBezTo>
                  <a:lnTo>
                    <a:pt x="107950" y="127000"/>
                  </a:lnTo>
                  <a:cubicBezTo>
                    <a:pt x="116417" y="114300"/>
                    <a:pt x="128523" y="103380"/>
                    <a:pt x="133350" y="88900"/>
                  </a:cubicBezTo>
                  <a:cubicBezTo>
                    <a:pt x="135467" y="82550"/>
                    <a:pt x="136707" y="75837"/>
                    <a:pt x="139700" y="69850"/>
                  </a:cubicBezTo>
                  <a:cubicBezTo>
                    <a:pt x="143113" y="63024"/>
                    <a:pt x="145928" y="54845"/>
                    <a:pt x="152400" y="50800"/>
                  </a:cubicBezTo>
                  <a:cubicBezTo>
                    <a:pt x="163752" y="43705"/>
                    <a:pt x="179361" y="45526"/>
                    <a:pt x="190500" y="38100"/>
                  </a:cubicBezTo>
                  <a:cubicBezTo>
                    <a:pt x="196850" y="33867"/>
                    <a:pt x="202576" y="28500"/>
                    <a:pt x="209550" y="25400"/>
                  </a:cubicBezTo>
                  <a:lnTo>
                    <a:pt x="266700" y="6350"/>
                  </a:lnTo>
                  <a:lnTo>
                    <a:pt x="285750" y="0"/>
                  </a:lnTo>
                  <a:cubicBezTo>
                    <a:pt x="313267" y="2117"/>
                    <a:pt x="341634" y="-761"/>
                    <a:pt x="368300" y="6350"/>
                  </a:cubicBezTo>
                  <a:cubicBezTo>
                    <a:pt x="385036" y="10813"/>
                    <a:pt x="383772" y="42981"/>
                    <a:pt x="374650" y="50800"/>
                  </a:cubicBezTo>
                  <a:cubicBezTo>
                    <a:pt x="364486" y="59512"/>
                    <a:pt x="346016" y="54034"/>
                    <a:pt x="336550" y="63500"/>
                  </a:cubicBezTo>
                  <a:lnTo>
                    <a:pt x="330200" y="69850"/>
                  </a:lnTo>
                </a:path>
              </a:pathLst>
            </a:custGeom>
            <a:noFill/>
            <a:ln w="12700">
              <a:solidFill>
                <a:srgbClr val="990033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 rot="20201411">
              <a:off x="3600891" y="1772957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400" dirty="0" smtClean="0">
                  <a:solidFill>
                    <a:schemeClr val="bg2"/>
                  </a:solidFill>
                  <a:latin typeface="Arial Narrow" pitchFamily="34" charset="0"/>
                </a:rPr>
                <a:t>22b34d</a:t>
              </a:r>
              <a:endParaRPr lang="zh-HK" altLang="en-US" sz="14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4897188" y="914369"/>
              <a:ext cx="142884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5077188" y="914369"/>
              <a:ext cx="142884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717188" y="914369"/>
              <a:ext cx="142884" cy="28803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4694096" y="459674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600" dirty="0" err="1" smtClean="0">
                  <a:solidFill>
                    <a:schemeClr val="bg2"/>
                  </a:solidFill>
                  <a:latin typeface="Arial Narrow" pitchFamily="34" charset="0"/>
                </a:rPr>
                <a:t>int</a:t>
              </a:r>
              <a:r>
                <a:rPr lang="en-US" altLang="zh-HK" sz="1600" dirty="0" smtClean="0">
                  <a:solidFill>
                    <a:schemeClr val="bg2"/>
                  </a:solidFill>
                  <a:latin typeface="Arial Narrow" pitchFamily="34" charset="0"/>
                </a:rPr>
                <a:t> [ ]</a:t>
              </a:r>
              <a:endParaRPr lang="zh-HK" altLang="en-US" sz="16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cxnSp>
          <p:nvCxnSpPr>
            <p:cNvPr id="43" name="直線接點 42"/>
            <p:cNvCxnSpPr/>
            <p:nvPr/>
          </p:nvCxnSpPr>
          <p:spPr bwMode="auto">
            <a:xfrm>
              <a:off x="4702233" y="764491"/>
              <a:ext cx="540000" cy="0"/>
            </a:xfrm>
            <a:prstGeom prst="line">
              <a:avLst/>
            </a:prstGeom>
            <a:ln w="25400">
              <a:solidFill>
                <a:schemeClr val="bg2"/>
              </a:solidFill>
              <a:headEnd type="none" w="med" len="med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 bwMode="auto">
          <a:xfrm>
            <a:off x="5832511" y="4692334"/>
            <a:ext cx="675947" cy="32084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22b34d</a:t>
            </a:r>
            <a:endParaRPr kumimoji="0" lang="zh-HK" altLang="en-US" sz="11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6" name="手繪多邊形 45"/>
          <p:cNvSpPr/>
          <p:nvPr/>
        </p:nvSpPr>
        <p:spPr bwMode="auto">
          <a:xfrm>
            <a:off x="6508403" y="3445570"/>
            <a:ext cx="1665519" cy="1407185"/>
          </a:xfrm>
          <a:custGeom>
            <a:avLst/>
            <a:gdLst>
              <a:gd name="connsiteX0" fmla="*/ 0 w 1452283"/>
              <a:gd name="connsiteY0" fmla="*/ 1411941 h 1411941"/>
              <a:gd name="connsiteX1" fmla="*/ 941295 w 1452283"/>
              <a:gd name="connsiteY1" fmla="*/ 847165 h 1411941"/>
              <a:gd name="connsiteX2" fmla="*/ 1452283 w 1452283"/>
              <a:gd name="connsiteY2" fmla="*/ 0 h 141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283" h="1411941">
                <a:moveTo>
                  <a:pt x="0" y="1411941"/>
                </a:moveTo>
                <a:cubicBezTo>
                  <a:pt x="349624" y="1247215"/>
                  <a:pt x="699248" y="1082489"/>
                  <a:pt x="941295" y="847165"/>
                </a:cubicBezTo>
                <a:cubicBezTo>
                  <a:pt x="1183342" y="611841"/>
                  <a:pt x="1317812" y="305920"/>
                  <a:pt x="1452283" y="0"/>
                </a:cubicBezTo>
              </a:path>
            </a:pathLst>
          </a:custGeom>
          <a:ln w="5080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7" name="矩形 46"/>
          <p:cNvSpPr/>
          <p:nvPr/>
        </p:nvSpPr>
        <p:spPr bwMode="auto">
          <a:xfrm>
            <a:off x="847721" y="4581160"/>
            <a:ext cx="2448272" cy="288000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206" y="4127351"/>
            <a:ext cx="2074672" cy="1980621"/>
          </a:xfrm>
          <a:prstGeom prst="rect">
            <a:avLst/>
          </a:prstGeom>
        </p:spPr>
      </p:pic>
      <p:sp>
        <p:nvSpPr>
          <p:cNvPr id="49" name="手繪多邊形 48"/>
          <p:cNvSpPr/>
          <p:nvPr/>
        </p:nvSpPr>
        <p:spPr bwMode="auto">
          <a:xfrm>
            <a:off x="6508402" y="4869160"/>
            <a:ext cx="1252595" cy="304436"/>
          </a:xfrm>
          <a:custGeom>
            <a:avLst/>
            <a:gdLst>
              <a:gd name="connsiteX0" fmla="*/ 0 w 1452283"/>
              <a:gd name="connsiteY0" fmla="*/ 1411941 h 1411941"/>
              <a:gd name="connsiteX1" fmla="*/ 941295 w 1452283"/>
              <a:gd name="connsiteY1" fmla="*/ 847165 h 1411941"/>
              <a:gd name="connsiteX2" fmla="*/ 1452283 w 1452283"/>
              <a:gd name="connsiteY2" fmla="*/ 0 h 141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283" h="1411941">
                <a:moveTo>
                  <a:pt x="0" y="1411941"/>
                </a:moveTo>
                <a:cubicBezTo>
                  <a:pt x="349624" y="1247215"/>
                  <a:pt x="699248" y="1082489"/>
                  <a:pt x="941295" y="847165"/>
                </a:cubicBezTo>
                <a:cubicBezTo>
                  <a:pt x="1183342" y="611841"/>
                  <a:pt x="1317812" y="305920"/>
                  <a:pt x="1452283" y="0"/>
                </a:cubicBezTo>
              </a:path>
            </a:pathLst>
          </a:custGeom>
          <a:ln w="50800">
            <a:solidFill>
              <a:schemeClr val="bg2">
                <a:lumMod val="85000"/>
                <a:lumOff val="15000"/>
              </a:schemeClr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0" name="矩形 49"/>
          <p:cNvSpPr/>
          <p:nvPr/>
        </p:nvSpPr>
        <p:spPr bwMode="auto">
          <a:xfrm>
            <a:off x="5840269" y="4980366"/>
            <a:ext cx="675947" cy="32084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33c42a</a:t>
            </a:r>
            <a:endParaRPr kumimoji="0" lang="zh-HK" altLang="en-US" sz="11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714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27" grpId="0"/>
      <p:bldP spid="28" grpId="0" animBg="1"/>
      <p:bldP spid="31" grpId="0" animBg="1"/>
      <p:bldP spid="31" grpId="1" animBg="1"/>
      <p:bldP spid="44" grpId="0"/>
      <p:bldP spid="46" grpId="0" animBg="1"/>
      <p:bldP spid="47" grpId="0" animBg="1"/>
      <p:bldP spid="49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Irregular arrays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556792"/>
            <a:ext cx="7416824" cy="4752528"/>
          </a:xfrm>
        </p:spPr>
        <p:txBody>
          <a:bodyPr/>
          <a:lstStyle/>
          <a:p>
            <a:r>
              <a:rPr lang="en-US" altLang="zh-HK" sz="2000" dirty="0" smtClean="0"/>
              <a:t>We first create an 1D array for referencing other rows.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HK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 [ ] [ ] </a:t>
            </a:r>
            <a:r>
              <a:rPr lang="en-US" altLang="zh-HK" sz="16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zh-HK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[3][ ];</a:t>
            </a:r>
            <a:endParaRPr lang="en-US" altLang="zh-HK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HK" sz="2000" dirty="0" smtClean="0"/>
              <a:t>We then create the other 1D arrays one by one. Each new 1D array then becomes a row.</a:t>
            </a:r>
          </a:p>
          <a:p>
            <a:pPr marL="1966913" indent="0">
              <a:spcBef>
                <a:spcPts val="0"/>
              </a:spcBef>
              <a:buNone/>
            </a:pPr>
            <a:r>
              <a:rPr lang="en-US" altLang="zh-HK" sz="16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[0] = new </a:t>
            </a:r>
            <a:r>
              <a:rPr lang="en-US" altLang="zh-HK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 [5];</a:t>
            </a:r>
          </a:p>
          <a:p>
            <a:pPr marL="1966913" indent="0">
              <a:spcBef>
                <a:spcPts val="0"/>
              </a:spcBef>
              <a:buNone/>
            </a:pPr>
            <a:r>
              <a:rPr lang="en-US" altLang="zh-HK" sz="16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[1] = new </a:t>
            </a:r>
            <a:r>
              <a:rPr lang="en-US" altLang="zh-HK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 [3];</a:t>
            </a:r>
          </a:p>
          <a:p>
            <a:pPr marL="1966913" indent="0">
              <a:spcBef>
                <a:spcPts val="0"/>
              </a:spcBef>
              <a:buNone/>
            </a:pPr>
            <a:r>
              <a:rPr lang="en-US" altLang="zh-HK" sz="16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[2] = new </a:t>
            </a:r>
            <a:r>
              <a:rPr lang="en-US" altLang="zh-HK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>
              <a:spcBef>
                <a:spcPts val="600"/>
              </a:spcBef>
            </a:pPr>
            <a:r>
              <a:rPr lang="en-US" altLang="zh-HK" sz="2000" dirty="0" smtClean="0"/>
              <a:t>Since each row is being created independently, the rows can have different length. Thus, Java allows a 2D array with “irregular shape”.</a:t>
            </a:r>
          </a:p>
          <a:p>
            <a:pPr>
              <a:spcBef>
                <a:spcPts val="600"/>
              </a:spcBef>
            </a:pPr>
            <a:r>
              <a:rPr lang="en-US" altLang="zh-HK" sz="2000" dirty="0" smtClean="0"/>
              <a:t>Accessing an irregular array is no different from accessing a 2D array created statically.</a:t>
            </a:r>
          </a:p>
          <a:p>
            <a:pPr>
              <a:spcBef>
                <a:spcPts val="600"/>
              </a:spcBef>
            </a:pPr>
            <a:r>
              <a:rPr lang="en-US" altLang="zh-HK" sz="2000" dirty="0" smtClean="0"/>
              <a:t>However, with irregular array, we must use </a:t>
            </a:r>
            <a:r>
              <a:rPr lang="en-US" altLang="zh-HK" sz="20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altLang="zh-HK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HK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HK" sz="2000" dirty="0" smtClean="0">
                <a:latin typeface="Courier New" pitchFamily="49" charset="0"/>
                <a:cs typeface="Courier New" pitchFamily="49" charset="0"/>
              </a:rPr>
              <a:t>].length </a:t>
            </a:r>
            <a:r>
              <a:rPr lang="en-US" altLang="zh-HK" sz="2000" dirty="0" smtClean="0"/>
              <a:t>to determine the number of elements in each row.</a:t>
            </a:r>
          </a:p>
          <a:p>
            <a:endParaRPr lang="en-US" altLang="zh-HK" sz="2000" dirty="0"/>
          </a:p>
          <a:p>
            <a:endParaRPr lang="zh-HK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10455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Objects with array variables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40" name="文字方塊 39"/>
          <p:cNvSpPr txBox="1"/>
          <p:nvPr/>
        </p:nvSpPr>
        <p:spPr>
          <a:xfrm>
            <a:off x="179512" y="1461839"/>
            <a:ext cx="3672408" cy="5062924"/>
          </a:xfrm>
          <a:prstGeom prst="rect">
            <a:avLst/>
          </a:prstGeom>
          <a:solidFill>
            <a:srgbClr val="FFCCF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66700"/>
            <a:r>
              <a:rPr lang="en-US" altLang="zh-HK" sz="14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class </a:t>
            </a:r>
            <a:r>
              <a:rPr lang="en-US" altLang="zh-HK" sz="1400" dirty="0" err="1">
                <a:solidFill>
                  <a:schemeClr val="bg2"/>
                </a:solidFill>
                <a:latin typeface="Arial Narrow" pitchFamily="34" charset="0"/>
              </a:rPr>
              <a:t>StudentScore</a:t>
            </a: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 defTabSz="266700"/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	private String </a:t>
            </a:r>
            <a:r>
              <a:rPr lang="en-US" altLang="zh-HK" sz="1400" dirty="0" err="1">
                <a:solidFill>
                  <a:schemeClr val="bg2"/>
                </a:solidFill>
                <a:latin typeface="Arial Narrow" pitchFamily="34" charset="0"/>
              </a:rPr>
              <a:t>stid</a:t>
            </a: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;</a:t>
            </a:r>
          </a:p>
          <a:p>
            <a:pPr defTabSz="266700"/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	private String name;</a:t>
            </a:r>
          </a:p>
          <a:p>
            <a:pPr defTabSz="266700"/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	private </a:t>
            </a:r>
            <a:r>
              <a:rPr lang="en-US" altLang="zh-HK" sz="14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400" dirty="0" smtClean="0">
                <a:solidFill>
                  <a:schemeClr val="bg2"/>
                </a:solidFill>
                <a:latin typeface="Arial Narrow" pitchFamily="34" charset="0"/>
              </a:rPr>
              <a:t>[ ] </a:t>
            </a: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homework;</a:t>
            </a:r>
          </a:p>
          <a:p>
            <a:pPr defTabSz="266700">
              <a:spcBef>
                <a:spcPts val="600"/>
              </a:spcBef>
            </a:pP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	public </a:t>
            </a:r>
            <a:r>
              <a:rPr lang="en-US" altLang="zh-HK" sz="1400" dirty="0" err="1">
                <a:solidFill>
                  <a:schemeClr val="bg2"/>
                </a:solidFill>
                <a:latin typeface="Arial Narrow" pitchFamily="34" charset="0"/>
              </a:rPr>
              <a:t>StudentScore</a:t>
            </a: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(String </a:t>
            </a:r>
            <a:r>
              <a:rPr lang="en-US" altLang="zh-HK" sz="1400" dirty="0" err="1">
                <a:solidFill>
                  <a:schemeClr val="bg2"/>
                </a:solidFill>
                <a:latin typeface="Arial Narrow" pitchFamily="34" charset="0"/>
              </a:rPr>
              <a:t>stid</a:t>
            </a: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, String name) {</a:t>
            </a:r>
          </a:p>
          <a:p>
            <a:pPr defTabSz="266700"/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400" dirty="0" err="1">
                <a:solidFill>
                  <a:schemeClr val="bg2"/>
                </a:solidFill>
                <a:latin typeface="Arial Narrow" pitchFamily="34" charset="0"/>
              </a:rPr>
              <a:t>this.stid</a:t>
            </a: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 = </a:t>
            </a:r>
            <a:r>
              <a:rPr lang="en-US" altLang="zh-HK" sz="1400" dirty="0" err="1">
                <a:solidFill>
                  <a:schemeClr val="bg2"/>
                </a:solidFill>
                <a:latin typeface="Arial Narrow" pitchFamily="34" charset="0"/>
              </a:rPr>
              <a:t>stid</a:t>
            </a:r>
            <a:r>
              <a:rPr lang="en-US" altLang="zh-HK" sz="1400" dirty="0" smtClean="0">
                <a:solidFill>
                  <a:schemeClr val="bg2"/>
                </a:solidFill>
                <a:latin typeface="Arial Narrow" pitchFamily="34" charset="0"/>
              </a:rPr>
              <a:t>;</a:t>
            </a:r>
          </a:p>
          <a:p>
            <a:pPr defTabSz="266700"/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	</a:t>
            </a:r>
            <a:r>
              <a:rPr lang="en-US" altLang="zh-HK" sz="1400" dirty="0" smtClean="0">
                <a:solidFill>
                  <a:schemeClr val="bg2"/>
                </a:solidFill>
                <a:latin typeface="Arial Narrow" pitchFamily="34" charset="0"/>
              </a:rPr>
              <a:t>	this.name = name;</a:t>
            </a:r>
            <a:endParaRPr lang="en-US" altLang="zh-HK" sz="14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266700"/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		homework = new </a:t>
            </a:r>
            <a:r>
              <a:rPr lang="en-US" altLang="zh-HK" sz="14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[3];  </a:t>
            </a:r>
          </a:p>
          <a:p>
            <a:pPr defTabSz="266700"/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266700">
              <a:spcBef>
                <a:spcPts val="600"/>
              </a:spcBef>
            </a:pP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	public void </a:t>
            </a:r>
            <a:r>
              <a:rPr lang="en-US" altLang="zh-HK" sz="1400" dirty="0" err="1">
                <a:solidFill>
                  <a:schemeClr val="bg2"/>
                </a:solidFill>
                <a:latin typeface="Arial Narrow" pitchFamily="34" charset="0"/>
              </a:rPr>
              <a:t>setHomework</a:t>
            </a: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(</a:t>
            </a:r>
            <a:r>
              <a:rPr lang="en-US" altLang="zh-HK" sz="14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 index, </a:t>
            </a:r>
            <a:r>
              <a:rPr lang="en-US" altLang="zh-HK" sz="14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 score) {</a:t>
            </a:r>
          </a:p>
          <a:p>
            <a:pPr defTabSz="266700"/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		if (index &gt;= 0 &amp;&amp; index &lt; </a:t>
            </a:r>
            <a:r>
              <a:rPr lang="en-US" altLang="zh-HK" sz="1400" dirty="0" err="1">
                <a:solidFill>
                  <a:schemeClr val="bg2"/>
                </a:solidFill>
                <a:latin typeface="Arial Narrow" pitchFamily="34" charset="0"/>
              </a:rPr>
              <a:t>homework.length</a:t>
            </a: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) {</a:t>
            </a:r>
          </a:p>
          <a:p>
            <a:pPr defTabSz="266700"/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			if (score&gt;=0 &amp;&amp; score&lt;=100) </a:t>
            </a:r>
          </a:p>
          <a:p>
            <a:pPr defTabSz="266700"/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				homework[index]=score;</a:t>
            </a:r>
          </a:p>
          <a:p>
            <a:pPr defTabSz="266700"/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		}</a:t>
            </a:r>
          </a:p>
          <a:p>
            <a:pPr defTabSz="266700"/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266700">
              <a:spcBef>
                <a:spcPts val="600"/>
              </a:spcBef>
            </a:pP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	public double </a:t>
            </a:r>
            <a:r>
              <a:rPr lang="en-US" altLang="zh-HK" sz="1400" dirty="0" err="1">
                <a:solidFill>
                  <a:schemeClr val="bg2"/>
                </a:solidFill>
                <a:latin typeface="Arial Narrow" pitchFamily="34" charset="0"/>
              </a:rPr>
              <a:t>homeworkAvg</a:t>
            </a: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() {</a:t>
            </a:r>
          </a:p>
          <a:p>
            <a:pPr defTabSz="266700"/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4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 sum = 0;</a:t>
            </a:r>
          </a:p>
          <a:p>
            <a:pPr defTabSz="266700"/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		for (</a:t>
            </a:r>
            <a:r>
              <a:rPr lang="en-US" altLang="zh-HK" sz="14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HK" sz="1400" dirty="0" err="1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=0; </a:t>
            </a:r>
            <a:r>
              <a:rPr lang="en-US" altLang="zh-HK" sz="1400" dirty="0" err="1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&lt;</a:t>
            </a:r>
            <a:r>
              <a:rPr lang="en-US" altLang="zh-HK" sz="1400" dirty="0" err="1">
                <a:solidFill>
                  <a:schemeClr val="bg2"/>
                </a:solidFill>
                <a:latin typeface="Arial Narrow" pitchFamily="34" charset="0"/>
              </a:rPr>
              <a:t>homework.length</a:t>
            </a: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; </a:t>
            </a:r>
            <a:r>
              <a:rPr lang="en-US" altLang="zh-HK" sz="1400" dirty="0" err="1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++) </a:t>
            </a:r>
          </a:p>
          <a:p>
            <a:pPr defTabSz="266700"/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			sum += homework[</a:t>
            </a:r>
            <a:r>
              <a:rPr lang="en-US" altLang="zh-HK" sz="1400" dirty="0" err="1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];</a:t>
            </a:r>
          </a:p>
          <a:p>
            <a:pPr defTabSz="266700"/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		return (double) sum / </a:t>
            </a:r>
            <a:r>
              <a:rPr lang="en-US" altLang="zh-HK" sz="1400" dirty="0" err="1">
                <a:solidFill>
                  <a:schemeClr val="bg2"/>
                </a:solidFill>
                <a:latin typeface="Arial Narrow" pitchFamily="34" charset="0"/>
              </a:rPr>
              <a:t>homework.length</a:t>
            </a:r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; </a:t>
            </a:r>
          </a:p>
          <a:p>
            <a:pPr defTabSz="266700"/>
            <a:r>
              <a:rPr lang="en-US" altLang="zh-HK" sz="14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266700"/>
            <a:r>
              <a:rPr lang="en-US" altLang="zh-HK" sz="1400" dirty="0" smtClean="0">
                <a:solidFill>
                  <a:schemeClr val="bg2"/>
                </a:solidFill>
                <a:latin typeface="Arial Narrow" pitchFamily="34" charset="0"/>
              </a:rPr>
              <a:t>}</a:t>
            </a:r>
            <a:endParaRPr lang="en-US" altLang="zh-HK" sz="1400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491880" y="4289028"/>
            <a:ext cx="540059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66700"/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class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StudentScoreUser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{</a:t>
            </a:r>
          </a:p>
          <a:p>
            <a:pPr defTabSz="266700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public static void main(String </a:t>
            </a:r>
            <a:r>
              <a:rPr lang="en-US" altLang="zh-HK" sz="1600" dirty="0" smtClean="0">
                <a:solidFill>
                  <a:schemeClr val="bg2"/>
                </a:solidFill>
                <a:latin typeface="Arial Narrow" pitchFamily="34" charset="0"/>
              </a:rPr>
              <a:t>[ ]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args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) {</a:t>
            </a:r>
          </a:p>
          <a:p>
            <a:pPr defTabSz="266700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StudentScore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 peter = new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StudentScore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("s001", "Peter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Mak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");</a:t>
            </a:r>
          </a:p>
          <a:p>
            <a:pPr defTabSz="266700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peter.setHomework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(0, 59);</a:t>
            </a:r>
          </a:p>
          <a:p>
            <a:pPr defTabSz="266700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peter.setHomework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(1, 83);</a:t>
            </a:r>
          </a:p>
          <a:p>
            <a:pPr defTabSz="266700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peter.setHomework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(2, 64);</a:t>
            </a:r>
          </a:p>
          <a:p>
            <a:pPr defTabSz="266700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System.out.println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("Average = " + </a:t>
            </a:r>
            <a:r>
              <a:rPr lang="en-US" altLang="zh-HK" sz="1600" dirty="0" err="1">
                <a:solidFill>
                  <a:schemeClr val="bg2"/>
                </a:solidFill>
                <a:latin typeface="Arial Narrow" pitchFamily="34" charset="0"/>
              </a:rPr>
              <a:t>peter.homeworkAvg</a:t>
            </a:r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());</a:t>
            </a:r>
          </a:p>
          <a:p>
            <a:pPr defTabSz="266700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266700"/>
            <a:r>
              <a:rPr lang="en-US" altLang="zh-HK" sz="1600" dirty="0">
                <a:solidFill>
                  <a:schemeClr val="bg2"/>
                </a:solidFill>
                <a:latin typeface="Arial Narrow" pitchFamily="34" charset="0"/>
              </a:rPr>
              <a:t>}</a:t>
            </a: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412776"/>
            <a:ext cx="5688632" cy="256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562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Array of Objects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179512" y="1803013"/>
            <a:ext cx="4067944" cy="392415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zh-HK" sz="16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Student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private String name;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private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score;</a:t>
            </a:r>
          </a:p>
          <a:p>
            <a:pPr defTabSz="271463">
              <a:spcBef>
                <a:spcPts val="6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public Student(String name,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score) {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this.name = name;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this.score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score;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 defTabSz="271463">
              <a:spcBef>
                <a:spcPts val="6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public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getScore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() { </a:t>
            </a:r>
            <a:endParaRPr lang="en-US" altLang="zh-HK" sz="16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defTabSz="271463">
              <a:spcBef>
                <a:spcPts val="6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HK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return 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score</a:t>
            </a:r>
            <a:r>
              <a:rPr lang="en-US" altLang="zh-HK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pPr defTabSz="271463">
              <a:spcBef>
                <a:spcPts val="6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HK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HK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defTabSz="271463">
              <a:spcBef>
                <a:spcPts val="600"/>
              </a:spcBef>
            </a:pPr>
            <a:r>
              <a:rPr lang="en-US" altLang="zh-HK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public 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toString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() { 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return name + ": " + score;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 defTabSz="271463"/>
            <a:r>
              <a:rPr lang="en-US" altLang="zh-HK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HK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頁尾版面配置區 3"/>
          <p:cNvSpPr txBox="1">
            <a:spLocks/>
          </p:cNvSpPr>
          <p:nvPr/>
        </p:nvSpPr>
        <p:spPr bwMode="auto">
          <a:xfrm>
            <a:off x="899592" y="6248400"/>
            <a:ext cx="324036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+mn-lt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8" name="文字方塊 7"/>
          <p:cNvSpPr txBox="1"/>
          <p:nvPr/>
        </p:nvSpPr>
        <p:spPr>
          <a:xfrm>
            <a:off x="4398084" y="1554415"/>
            <a:ext cx="4464496" cy="44165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71463"/>
            <a:r>
              <a:rPr lang="en-US" altLang="zh-HK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HdSe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public static void main(String [ ]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pPr defTabSz="271463"/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	Student [ ] </a:t>
            </a:r>
            <a:r>
              <a:rPr lang="en-US" altLang="zh-HK" sz="16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hdse</a:t>
            </a:r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= new Student[4];</a:t>
            </a:r>
          </a:p>
          <a:p>
            <a:pPr defTabSz="271463">
              <a:spcBef>
                <a:spcPts val="12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hdse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[0] = new Student("Andy", 40);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hdse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[1] = new Student("Brian", 60);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hdse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[2] = new Student("Candy", 75);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hdse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[3] = new Student("David", 82);</a:t>
            </a:r>
          </a:p>
          <a:p>
            <a:pPr defTabSz="271463">
              <a:spcBef>
                <a:spcPts val="1200"/>
              </a:spcBef>
            </a:pP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sum=0;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for (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=0;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hdse.length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++) {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hdse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]);</a:t>
            </a:r>
          </a:p>
          <a:p>
            <a:pPr defTabSz="271463">
              <a:spcBef>
                <a:spcPts val="0"/>
              </a:spcBef>
            </a:pPr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		sum += </a:t>
            </a:r>
            <a:r>
              <a:rPr lang="en-US" altLang="zh-HK" sz="16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hdse</a:t>
            </a:r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[</a:t>
            </a:r>
            <a:r>
              <a:rPr lang="en-US" altLang="zh-HK" sz="16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</a:t>
            </a:r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].</a:t>
            </a:r>
            <a:r>
              <a:rPr lang="en-US" altLang="zh-HK" sz="16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getScore</a:t>
            </a:r>
            <a:r>
              <a:rPr lang="en-US" altLang="zh-HK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();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}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("Average = " + </a:t>
            </a:r>
            <a:endParaRPr lang="en-US" altLang="zh-HK" sz="16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HK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				(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double) sum / </a:t>
            </a:r>
            <a:r>
              <a:rPr lang="en-US" altLang="zh-HK" sz="16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hdse.length</a:t>
            </a:r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defTabSz="271463"/>
            <a:r>
              <a:rPr lang="en-US" altLang="zh-HK" sz="16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 defTabSz="271463"/>
            <a:r>
              <a:rPr lang="en-US" altLang="zh-HK" sz="16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HK" sz="16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056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on brainstorming">
  <a:themeElements>
    <a:clrScheme name="smlau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006600"/>
          </a:solidFill>
          <a:headEnd type="none" w="med" len="med"/>
          <a:tailEnd type="stealth" w="lg" len="lg"/>
        </a:ln>
      </a:spPr>
      <a:bodyPr rtlCol="0" anchor="ctr"/>
      <a:lstStyle>
        <a:defPPr algn="ctr">
          <a:defRPr/>
        </a:defPPr>
      </a:lstStyle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spDef>
    <a:lnDef>
      <a:spPr bwMode="auto">
        <a:ln>
          <a:solidFill>
            <a:srgbClr val="006600"/>
          </a:solidFill>
          <a:headEnd type="none" w="med" len="med"/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rgbClr val="7030A0"/>
            </a:solidFill>
            <a:latin typeface="Arial Narrow" pitchFamily="34" charset="0"/>
          </a:defRPr>
        </a:defPPr>
      </a:lstStyle>
    </a:txDef>
  </a:objectDefaults>
  <a:extraClrSchemeLst>
    <a:extraClrScheme>
      <a:clrScheme name="Default Design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5850</TotalTime>
  <Words>814</Words>
  <Application>Microsoft Office PowerPoint</Application>
  <PresentationFormat>如螢幕大小 (4:3)</PresentationFormat>
  <Paragraphs>364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Presentation on brainstorming</vt:lpstr>
      <vt:lpstr>4.6 Array as an Object</vt:lpstr>
      <vt:lpstr>Array as an object</vt:lpstr>
      <vt:lpstr>Passing arrays to methods</vt:lpstr>
      <vt:lpstr>What actually is a 2D array?</vt:lpstr>
      <vt:lpstr>Lengths of 2D arrays</vt:lpstr>
      <vt:lpstr>Irregular arrays</vt:lpstr>
      <vt:lpstr>Irregular arrays</vt:lpstr>
      <vt:lpstr>Objects with array variables</vt:lpstr>
      <vt:lpstr>Array of Objects</vt:lpstr>
      <vt:lpstr>PowerPoint 簡報</vt:lpstr>
      <vt:lpstr>Array of Strings</vt:lpstr>
      <vt:lpstr>Command Line Arguments</vt:lpstr>
      <vt:lpstr>PowerPoint 簡報</vt:lpstr>
      <vt:lpstr>PowerPoint 簡報</vt:lpstr>
      <vt:lpstr>PowerPoint 簡報</vt:lpstr>
      <vt:lpstr>2D array</vt:lpstr>
      <vt:lpstr>Array of strings</vt:lpstr>
      <vt:lpstr>Command line args</vt:lpstr>
      <vt:lpstr>Objects with array variables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sm-lau</dc:creator>
  <cp:lastModifiedBy>sm-lau</cp:lastModifiedBy>
  <cp:revision>410</cp:revision>
  <cp:lastPrinted>1601-01-01T00:00:00Z</cp:lastPrinted>
  <dcterms:created xsi:type="dcterms:W3CDTF">2011-07-30T12:14:45Z</dcterms:created>
  <dcterms:modified xsi:type="dcterms:W3CDTF">2014-09-05T15:11:42Z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TC010184371033</vt:lpwstr>
  </property>
</Properties>
</file>