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9" r:id="rId2"/>
    <p:sldId id="339" r:id="rId3"/>
    <p:sldId id="341" r:id="rId4"/>
    <p:sldId id="342" r:id="rId5"/>
    <p:sldId id="340" r:id="rId6"/>
    <p:sldId id="343" r:id="rId7"/>
    <p:sldId id="344" r:id="rId8"/>
    <p:sldId id="313" r:id="rId9"/>
    <p:sldId id="345" r:id="rId10"/>
    <p:sldId id="346" r:id="rId11"/>
    <p:sldId id="347" r:id="rId12"/>
    <p:sldId id="349" r:id="rId13"/>
    <p:sldId id="350" r:id="rId14"/>
    <p:sldId id="351" r:id="rId15"/>
    <p:sldId id="353" r:id="rId16"/>
    <p:sldId id="352" r:id="rId17"/>
    <p:sldId id="355" r:id="rId18"/>
    <p:sldId id="356" r:id="rId19"/>
    <p:sldId id="357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270" r:id="rId2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FFFF"/>
    <a:srgbClr val="CC00FF"/>
    <a:srgbClr val="0033CC"/>
    <a:srgbClr val="FFFFCC"/>
    <a:srgbClr val="FF6600"/>
    <a:srgbClr val="33CCFF"/>
    <a:srgbClr val="C9E28A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4.7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Inheritance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  <a:endParaRPr lang="en-US" altLang="zh-TW" dirty="0" smtClean="0">
              <a:ea typeface="新細明體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800" dirty="0" smtClean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4 </a:t>
            </a:r>
            <a:r>
              <a:rPr lang="en-US" altLang="zh-TW" sz="1800" dirty="0" smtClean="0">
                <a:ea typeface="新細明體" charset="-120"/>
              </a:rPr>
              <a:t>– Programming with Objects and Classes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1179189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public Members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6249" y="666972"/>
            <a:ext cx="2234907" cy="400110"/>
          </a:xfrm>
          <a:prstGeom prst="rect">
            <a:avLst/>
          </a:prstGeom>
          <a:solidFill>
            <a:srgbClr val="0000FF"/>
          </a:solidFill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新細明體" pitchFamily="18" charset="-120"/>
              </a:rPr>
              <a:t>private members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6249" y="1052736"/>
            <a:ext cx="7624141" cy="144016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defRPr/>
            </a:pP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private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members defined in a superclass are accessible only to those methods defined in that superclass.</a:t>
            </a:r>
          </a:p>
          <a:p>
            <a:pPr lvl="0" eaLnBrk="1" hangingPunct="1">
              <a:buClr>
                <a:srgbClr val="3333CC"/>
              </a:buClr>
              <a:defRPr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Even a subclass cannot access those 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private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members defined in its superclass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.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 </a:t>
            </a:r>
          </a:p>
        </p:txBody>
      </p:sp>
      <p:sp>
        <p:nvSpPr>
          <p:cNvPr id="10" name="橢圓 9"/>
          <p:cNvSpPr/>
          <p:nvPr/>
        </p:nvSpPr>
        <p:spPr bwMode="auto">
          <a:xfrm>
            <a:off x="1214648" y="2852936"/>
            <a:ext cx="2952328" cy="13681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superclass Father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private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 float money;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74967" y="3604954"/>
            <a:ext cx="2072378" cy="4001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money += 100;</a:t>
            </a:r>
            <a:endParaRPr lang="zh-HK" altLang="en-US" sz="20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214648" y="4941169"/>
            <a:ext cx="2952328" cy="11521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subclass Kid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88699" y="5440178"/>
            <a:ext cx="2644913" cy="4001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money = money - 100;</a:t>
            </a:r>
            <a:endParaRPr lang="zh-HK" altLang="en-US" sz="20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4033612" y="5640233"/>
            <a:ext cx="863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HK" altLang="en-US"/>
          </a:p>
        </p:txBody>
      </p:sp>
      <p:sp>
        <p:nvSpPr>
          <p:cNvPr id="20" name="向下箭號 19"/>
          <p:cNvSpPr/>
          <p:nvPr/>
        </p:nvSpPr>
        <p:spPr bwMode="auto">
          <a:xfrm>
            <a:off x="2456786" y="4293096"/>
            <a:ext cx="468052" cy="5606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4860032" y="5177657"/>
            <a:ext cx="2033587" cy="771623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This 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statement 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is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incorrect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723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1179189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public Members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6249" y="666972"/>
            <a:ext cx="2563522" cy="400110"/>
          </a:xfrm>
          <a:prstGeom prst="rect">
            <a:avLst/>
          </a:prstGeom>
          <a:solidFill>
            <a:srgbClr val="0000FF"/>
          </a:solidFill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新細明體" pitchFamily="18" charset="-120"/>
              </a:rPr>
              <a:t>protected members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6249" y="1052736"/>
            <a:ext cx="7624141" cy="144016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defRPr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 superclass's 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protected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access members serve as an intermediate level of protection between 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and 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private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access. </a:t>
            </a:r>
          </a:p>
          <a:p>
            <a:pPr lvl="0" eaLnBrk="1" hangingPunct="1">
              <a:buClr>
                <a:srgbClr val="3333CC"/>
              </a:buClr>
              <a:defRPr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 superclass's 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protected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members may be accessed only by methods of the superclass and by methods of subclasses.</a:t>
            </a:r>
          </a:p>
        </p:txBody>
      </p:sp>
      <p:sp>
        <p:nvSpPr>
          <p:cNvPr id="10" name="橢圓 9"/>
          <p:cNvSpPr/>
          <p:nvPr/>
        </p:nvSpPr>
        <p:spPr bwMode="auto">
          <a:xfrm>
            <a:off x="1146093" y="2852936"/>
            <a:ext cx="3137875" cy="13681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superclass Father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protected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 float money;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78841" y="3604954"/>
            <a:ext cx="2072378" cy="4001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money += 100;</a:t>
            </a:r>
            <a:endParaRPr lang="zh-HK" altLang="en-US" sz="20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238866" y="4941169"/>
            <a:ext cx="2952328" cy="11521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subclass Kid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92574" y="5440178"/>
            <a:ext cx="2644913" cy="4001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money = money - 100;</a:t>
            </a:r>
            <a:endParaRPr lang="zh-HK" altLang="en-US" sz="20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20" name="向下箭號 19"/>
          <p:cNvSpPr/>
          <p:nvPr/>
        </p:nvSpPr>
        <p:spPr bwMode="auto">
          <a:xfrm>
            <a:off x="2481004" y="4293096"/>
            <a:ext cx="468052" cy="5606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499992" y="2846561"/>
            <a:ext cx="3346450" cy="1806575"/>
          </a:xfrm>
          <a:prstGeom prst="rect">
            <a:avLst/>
          </a:prstGeom>
          <a:solidFill>
            <a:srgbClr val="FFFF00">
              <a:alpha val="47058"/>
            </a:srgbClr>
          </a:solidFill>
          <a:ln w="38100" algn="ctr">
            <a:solidFill>
              <a:srgbClr val="FF66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>
            <a:lvl1pPr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static void main(…)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{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Father f = new Father();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f.money = 0;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6660232" y="4149080"/>
            <a:ext cx="93560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HK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164041" y="4015077"/>
            <a:ext cx="1872456" cy="710067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This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statement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is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incorrect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.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4050954" y="5622110"/>
            <a:ext cx="10795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807091" y="5157192"/>
            <a:ext cx="2520280" cy="710067"/>
          </a:xfrm>
          <a:prstGeom prst="rect">
            <a:avLst/>
          </a:prstGeom>
          <a:solidFill>
            <a:srgbClr val="92D050"/>
          </a:solidFill>
          <a:ln w="38100" algn="ctr">
            <a:solidFill>
              <a:srgbClr val="008000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This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statement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is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correct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995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411760" y="3366000"/>
            <a:ext cx="1728192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Example 1 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pic>
        <p:nvPicPr>
          <p:cNvPr id="1027" name="Picture 3" descr="F:\picture\k23835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73" y="3212976"/>
            <a:ext cx="103013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3851920" y="4508500"/>
            <a:ext cx="4428492" cy="15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This example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illustrates: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Basic syntax in Java</a:t>
            </a:r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 inheritance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The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use of protected variables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How</a:t>
            </a:r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 constructors of superclass and subclass are related.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23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4584" y="476672"/>
            <a:ext cx="5943600" cy="6063198"/>
          </a:xfrm>
          <a:prstGeom prst="rect">
            <a:avLst/>
          </a:prstGeom>
          <a:solidFill>
            <a:schemeClr val="tx1"/>
          </a:solidFill>
          <a:ln w="25400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>
            <a:spAutoFit/>
          </a:bodyPr>
          <a:lstStyle>
            <a:lvl1pPr marL="363538" indent="-363538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Point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x, y; // coordinates of the Point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Point()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Point()");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( 0, 0 );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Point(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Point(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b)");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a, b 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void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x = a;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y = b;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getX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x; }  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getY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y; 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String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return "[" + x + ", " + y + "]"; 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44624" y="1196752"/>
            <a:ext cx="5328592" cy="108012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4624" y="2428151"/>
            <a:ext cx="5328592" cy="1080120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44624" y="5445224"/>
            <a:ext cx="3783360" cy="864096"/>
          </a:xfrm>
          <a:prstGeom prst="roundRect">
            <a:avLst/>
          </a:prstGeom>
          <a:solidFill>
            <a:schemeClr val="tx1">
              <a:lumMod val="75000"/>
              <a:alpha val="40000"/>
            </a:schemeClr>
          </a:solidFill>
          <a:ln w="25400">
            <a:solidFill>
              <a:schemeClr val="bg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188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05048" y="6265268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4584" y="260648"/>
            <a:ext cx="6519664" cy="6309420"/>
          </a:xfrm>
          <a:prstGeom prst="rect">
            <a:avLst/>
          </a:prstGeom>
          <a:solidFill>
            <a:schemeClr val="tx1"/>
          </a:solidFill>
          <a:ln w="25400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marL="363538" indent="-363538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lvl="0" indent="0" defTabSz="914400" eaLnBrk="1" hangingPunct="1">
              <a:tabLst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</a:t>
            </a:r>
            <a:r>
              <a:rPr lang="en-US" altLang="zh-TW" sz="1600" u="none" dirty="0" smtClean="0">
                <a:solidFill>
                  <a:srgbClr val="000000"/>
                </a:solidFill>
              </a:rPr>
              <a:t>class </a:t>
            </a:r>
            <a:r>
              <a:rPr lang="en-US" altLang="zh-TW" sz="1600" u="none" dirty="0">
                <a:solidFill>
                  <a:srgbClr val="000000"/>
                </a:solidFill>
              </a:rPr>
              <a:t>Circle </a:t>
            </a:r>
            <a:r>
              <a:rPr lang="en-US" altLang="zh-TW" sz="1600" b="1" u="none" dirty="0">
                <a:solidFill>
                  <a:srgbClr val="FF0000"/>
                </a:solidFill>
              </a:rPr>
              <a:t>extends Point</a:t>
            </a:r>
            <a:r>
              <a:rPr lang="en-US" altLang="zh-TW" sz="1600" u="none" dirty="0">
                <a:solidFill>
                  <a:srgbClr val="000000"/>
                </a:solidFill>
              </a:rPr>
              <a:t> {  // inherits from Point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private double radius;</a:t>
            </a:r>
          </a:p>
          <a:p>
            <a:pPr marL="0" lvl="0" indent="0" defTabSz="361950" eaLnBrk="1" hangingPunct="1">
              <a:spcBef>
                <a:spcPct val="50000"/>
              </a:spcBef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</a:t>
            </a:r>
            <a:r>
              <a:rPr lang="en-US" altLang="zh-TW" sz="1600" u="none" dirty="0">
                <a:solidFill>
                  <a:srgbClr val="006600"/>
                </a:solidFill>
              </a:rPr>
              <a:t>public Circle</a:t>
            </a:r>
            <a:r>
              <a:rPr lang="en-US" altLang="zh-TW" sz="1600" u="none" dirty="0" smtClean="0">
                <a:solidFill>
                  <a:srgbClr val="006600"/>
                </a:solidFill>
              </a:rPr>
              <a:t>() {</a:t>
            </a:r>
            <a:endParaRPr lang="en-US" altLang="zh-TW" sz="1600" u="none" dirty="0">
              <a:solidFill>
                <a:srgbClr val="006600"/>
              </a:solidFill>
            </a:endParaRP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6600"/>
                </a:solidFill>
              </a:rPr>
              <a:t>		// implicit call to superclass constructor </a:t>
            </a:r>
            <a:endParaRPr lang="en-US" altLang="zh-TW" sz="1600" u="none" dirty="0" smtClean="0">
              <a:solidFill>
                <a:srgbClr val="006600"/>
              </a:solidFill>
            </a:endParaRPr>
          </a:p>
          <a:p>
            <a:pPr marL="0" lvl="0" indent="0" defTabSz="361950" eaLnBrk="1" hangingPunct="1">
              <a:tabLst/>
            </a:pPr>
            <a:r>
              <a:rPr lang="en-US" altLang="zh-TW" sz="1600" u="none" dirty="0" smtClean="0">
                <a:solidFill>
                  <a:srgbClr val="006600"/>
                </a:solidFill>
              </a:rPr>
              <a:t>		</a:t>
            </a:r>
            <a:r>
              <a:rPr lang="en-US" altLang="zh-TW" sz="1600" u="none" dirty="0" err="1" smtClean="0">
                <a:solidFill>
                  <a:srgbClr val="006600"/>
                </a:solidFill>
              </a:rPr>
              <a:t>System.out.println</a:t>
            </a:r>
            <a:r>
              <a:rPr lang="en-US" altLang="zh-TW" sz="1600" u="none" dirty="0" smtClean="0">
                <a:solidFill>
                  <a:srgbClr val="006600"/>
                </a:solidFill>
              </a:rPr>
              <a:t>("Constructor: Circle()");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6600"/>
                </a:solidFill>
              </a:rPr>
              <a:t>		</a:t>
            </a:r>
            <a:r>
              <a:rPr lang="en-US" altLang="zh-TW" sz="1600" u="none" dirty="0" err="1">
                <a:solidFill>
                  <a:srgbClr val="006600"/>
                </a:solidFill>
              </a:rPr>
              <a:t>setRadius</a:t>
            </a:r>
            <a:r>
              <a:rPr lang="en-US" altLang="zh-TW" sz="1600" u="none" dirty="0">
                <a:solidFill>
                  <a:srgbClr val="006600"/>
                </a:solidFill>
              </a:rPr>
              <a:t>( 0 );  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6600"/>
                </a:solidFill>
              </a:rPr>
              <a:t>	</a:t>
            </a:r>
            <a:r>
              <a:rPr lang="en-US" altLang="zh-TW" sz="1600" u="none" dirty="0" smtClean="0">
                <a:solidFill>
                  <a:srgbClr val="006600"/>
                </a:solidFill>
              </a:rPr>
              <a:t>}</a:t>
            </a:r>
          </a:p>
          <a:p>
            <a:pPr marL="0" lvl="0" indent="0" defTabSz="361950" eaLnBrk="1" hangingPunct="1">
              <a:spcBef>
                <a:spcPts val="1800"/>
              </a:spcBef>
              <a:tabLst/>
            </a:pPr>
            <a:r>
              <a:rPr lang="en-US" altLang="zh-TW" sz="1600" u="none" dirty="0" smtClean="0">
                <a:solidFill>
                  <a:srgbClr val="000000"/>
                </a:solidFill>
              </a:rPr>
              <a:t>	</a:t>
            </a:r>
            <a:r>
              <a:rPr lang="en-US" altLang="zh-TW" sz="1600" u="none" dirty="0" smtClean="0">
                <a:solidFill>
                  <a:srgbClr val="7030A0"/>
                </a:solidFill>
              </a:rPr>
              <a:t>public Circle( double r, </a:t>
            </a:r>
            <a:r>
              <a:rPr lang="en-US" altLang="zh-TW" sz="1600" u="none" dirty="0" err="1" smtClean="0">
                <a:solidFill>
                  <a:srgbClr val="7030A0"/>
                </a:solidFill>
              </a:rPr>
              <a:t>int</a:t>
            </a:r>
            <a:r>
              <a:rPr lang="en-US" altLang="zh-TW" sz="1600" u="none" dirty="0" smtClean="0">
                <a:solidFill>
                  <a:srgbClr val="7030A0"/>
                </a:solidFill>
              </a:rPr>
              <a:t> a, </a:t>
            </a:r>
            <a:r>
              <a:rPr lang="en-US" altLang="zh-TW" sz="1600" u="none" dirty="0" err="1" smtClean="0">
                <a:solidFill>
                  <a:srgbClr val="7030A0"/>
                </a:solidFill>
              </a:rPr>
              <a:t>int</a:t>
            </a:r>
            <a:r>
              <a:rPr lang="en-US" altLang="zh-TW" sz="1600" u="none" dirty="0" smtClean="0">
                <a:solidFill>
                  <a:srgbClr val="7030A0"/>
                </a:solidFill>
              </a:rPr>
              <a:t> b ) {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7030A0"/>
                </a:solidFill>
              </a:rPr>
              <a:t>		</a:t>
            </a:r>
            <a:r>
              <a:rPr lang="en-US" altLang="zh-TW" sz="1800" b="1" u="none" dirty="0">
                <a:solidFill>
                  <a:srgbClr val="7030A0"/>
                </a:solidFill>
              </a:rPr>
              <a:t>super( a, b );</a:t>
            </a:r>
            <a:r>
              <a:rPr lang="en-US" altLang="zh-TW" sz="1600" u="none" dirty="0">
                <a:solidFill>
                  <a:srgbClr val="7030A0"/>
                </a:solidFill>
              </a:rPr>
              <a:t>  // call to superclass constructor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7030A0"/>
                </a:solidFill>
              </a:rPr>
              <a:t>		</a:t>
            </a:r>
            <a:r>
              <a:rPr lang="en-US" altLang="zh-TW" sz="1600" u="none" dirty="0" err="1">
                <a:solidFill>
                  <a:srgbClr val="7030A0"/>
                </a:solidFill>
              </a:rPr>
              <a:t>System.out.println</a:t>
            </a:r>
            <a:r>
              <a:rPr lang="en-US" altLang="zh-TW" sz="1400" u="none" dirty="0">
                <a:solidFill>
                  <a:srgbClr val="7030A0"/>
                </a:solidFill>
              </a:rPr>
              <a:t>("Constructor: Circle(double r, </a:t>
            </a:r>
            <a:r>
              <a:rPr lang="en-US" altLang="zh-TW" sz="1400" u="none" dirty="0" err="1">
                <a:solidFill>
                  <a:srgbClr val="7030A0"/>
                </a:solidFill>
              </a:rPr>
              <a:t>int</a:t>
            </a:r>
            <a:r>
              <a:rPr lang="en-US" altLang="zh-TW" sz="1400" u="none" dirty="0">
                <a:solidFill>
                  <a:srgbClr val="7030A0"/>
                </a:solidFill>
              </a:rPr>
              <a:t> a, </a:t>
            </a:r>
            <a:r>
              <a:rPr lang="en-US" altLang="zh-TW" sz="1400" u="none" dirty="0" err="1">
                <a:solidFill>
                  <a:srgbClr val="7030A0"/>
                </a:solidFill>
              </a:rPr>
              <a:t>int</a:t>
            </a:r>
            <a:r>
              <a:rPr lang="en-US" altLang="zh-TW" sz="1400" u="none" dirty="0">
                <a:solidFill>
                  <a:srgbClr val="7030A0"/>
                </a:solidFill>
              </a:rPr>
              <a:t> b)</a:t>
            </a:r>
            <a:r>
              <a:rPr lang="en-US" altLang="zh-TW" sz="1600" u="none" dirty="0">
                <a:solidFill>
                  <a:srgbClr val="7030A0"/>
                </a:solidFill>
              </a:rPr>
              <a:t> ");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7030A0"/>
                </a:solidFill>
              </a:rPr>
              <a:t>		</a:t>
            </a:r>
            <a:r>
              <a:rPr lang="en-US" altLang="zh-TW" sz="1600" u="none" dirty="0" err="1">
                <a:solidFill>
                  <a:srgbClr val="7030A0"/>
                </a:solidFill>
              </a:rPr>
              <a:t>setRadius</a:t>
            </a:r>
            <a:r>
              <a:rPr lang="en-US" altLang="zh-TW" sz="1600" u="none" dirty="0">
                <a:solidFill>
                  <a:srgbClr val="7030A0"/>
                </a:solidFill>
              </a:rPr>
              <a:t>( r );  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7030A0"/>
                </a:solidFill>
              </a:rPr>
              <a:t>	}</a:t>
            </a:r>
          </a:p>
          <a:p>
            <a:pPr marL="0" lvl="0" indent="0" defTabSz="361950" eaLnBrk="1" hangingPunct="1">
              <a:spcBef>
                <a:spcPts val="600"/>
              </a:spcBef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public void </a:t>
            </a:r>
            <a:r>
              <a:rPr lang="en-US" altLang="zh-TW" sz="1600" u="none" dirty="0" err="1">
                <a:solidFill>
                  <a:srgbClr val="000000"/>
                </a:solidFill>
              </a:rPr>
              <a:t>setRadius</a:t>
            </a:r>
            <a:r>
              <a:rPr lang="en-US" altLang="zh-TW" sz="1600" u="none" dirty="0">
                <a:solidFill>
                  <a:srgbClr val="000000"/>
                </a:solidFill>
              </a:rPr>
              <a:t>( double r ) { 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	radius = ( r &gt;= 0.0 ? r : 0.0 ); 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}</a:t>
            </a:r>
          </a:p>
          <a:p>
            <a:pPr marL="0" lvl="0" indent="0" defTabSz="361950" eaLnBrk="1" hangingPunct="1">
              <a:spcBef>
                <a:spcPct val="50000"/>
              </a:spcBef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public double </a:t>
            </a:r>
            <a:r>
              <a:rPr lang="en-US" altLang="zh-TW" sz="1600" u="none" dirty="0" err="1">
                <a:solidFill>
                  <a:srgbClr val="000000"/>
                </a:solidFill>
              </a:rPr>
              <a:t>getRadius</a:t>
            </a:r>
            <a:r>
              <a:rPr lang="en-US" altLang="zh-TW" sz="1600" u="none" dirty="0">
                <a:solidFill>
                  <a:srgbClr val="000000"/>
                </a:solidFill>
              </a:rPr>
              <a:t>() { return radius; }</a:t>
            </a:r>
          </a:p>
          <a:p>
            <a:pPr marL="0" lvl="0" indent="0" defTabSz="361950" eaLnBrk="1" hangingPunct="1">
              <a:spcBef>
                <a:spcPct val="50000"/>
              </a:spcBef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public double area() { return </a:t>
            </a:r>
            <a:r>
              <a:rPr lang="en-US" altLang="zh-TW" sz="1600" u="none" dirty="0" err="1">
                <a:solidFill>
                  <a:srgbClr val="000000"/>
                </a:solidFill>
              </a:rPr>
              <a:t>Math.PI</a:t>
            </a:r>
            <a:r>
              <a:rPr lang="en-US" altLang="zh-TW" sz="1600" u="none" dirty="0">
                <a:solidFill>
                  <a:srgbClr val="000000"/>
                </a:solidFill>
              </a:rPr>
              <a:t> * radius * radius; }</a:t>
            </a:r>
          </a:p>
          <a:p>
            <a:pPr marL="0" lvl="0" indent="0" defTabSz="361950" eaLnBrk="1" hangingPunct="1">
              <a:spcBef>
                <a:spcPct val="50000"/>
              </a:spcBef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public String </a:t>
            </a:r>
            <a:r>
              <a:rPr lang="en-US" altLang="zh-TW" sz="1600" u="none" dirty="0" err="1">
                <a:solidFill>
                  <a:srgbClr val="000000"/>
                </a:solidFill>
              </a:rPr>
              <a:t>toString</a:t>
            </a:r>
            <a:r>
              <a:rPr lang="en-US" altLang="zh-TW" sz="1600" u="none" dirty="0" smtClean="0">
                <a:solidFill>
                  <a:srgbClr val="000000"/>
                </a:solidFill>
              </a:rPr>
              <a:t>() {</a:t>
            </a:r>
            <a:endParaRPr lang="en-US" altLang="zh-TW" sz="1600" u="none" dirty="0">
              <a:solidFill>
                <a:srgbClr val="000000"/>
              </a:solidFill>
            </a:endParaRP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	return "Center = " + "[" + </a:t>
            </a:r>
            <a:r>
              <a:rPr lang="en-US" altLang="zh-TW" sz="1800" b="1" u="none" dirty="0">
                <a:solidFill>
                  <a:srgbClr val="FF0000"/>
                </a:solidFill>
              </a:rPr>
              <a:t>x</a:t>
            </a:r>
            <a:r>
              <a:rPr lang="en-US" altLang="zh-TW" sz="1600" u="none" dirty="0">
                <a:solidFill>
                  <a:srgbClr val="000000"/>
                </a:solidFill>
              </a:rPr>
              <a:t> + ", " +</a:t>
            </a:r>
            <a:r>
              <a:rPr lang="en-US" altLang="zh-TW" sz="1800" b="1" u="none" dirty="0">
                <a:solidFill>
                  <a:srgbClr val="000000"/>
                </a:solidFill>
              </a:rPr>
              <a:t> </a:t>
            </a:r>
            <a:r>
              <a:rPr lang="en-US" altLang="zh-TW" sz="1800" b="1" u="none" dirty="0">
                <a:solidFill>
                  <a:srgbClr val="FF0000"/>
                </a:solidFill>
              </a:rPr>
              <a:t>y</a:t>
            </a:r>
            <a:r>
              <a:rPr lang="en-US" altLang="zh-TW" sz="1800" b="1" u="none" dirty="0">
                <a:solidFill>
                  <a:srgbClr val="000000"/>
                </a:solidFill>
              </a:rPr>
              <a:t> </a:t>
            </a:r>
            <a:r>
              <a:rPr lang="en-US" altLang="zh-TW" sz="1600" u="none" dirty="0">
                <a:solidFill>
                  <a:srgbClr val="000000"/>
                </a:solidFill>
              </a:rPr>
              <a:t>+ "]" +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			"; Radius = " + radius;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>
                <a:solidFill>
                  <a:srgbClr val="000000"/>
                </a:solidFill>
              </a:rPr>
              <a:t>	}</a:t>
            </a:r>
          </a:p>
          <a:p>
            <a:pPr marL="0" lvl="0" indent="0" defTabSz="361950" eaLnBrk="1" hangingPunct="1">
              <a:tabLst/>
            </a:pPr>
            <a:r>
              <a:rPr lang="en-US" altLang="zh-TW" sz="1600" u="none" dirty="0" smtClean="0">
                <a:solidFill>
                  <a:srgbClr val="000000"/>
                </a:solidFill>
              </a:rPr>
              <a:t>}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44624" y="908719"/>
            <a:ext cx="5799584" cy="1303407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4624" y="2348880"/>
            <a:ext cx="5799584" cy="1296144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347864" y="620688"/>
            <a:ext cx="4248572" cy="1223516"/>
            <a:chOff x="3347864" y="620688"/>
            <a:chExt cx="4248572" cy="1223516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3347864" y="620688"/>
              <a:ext cx="1800150" cy="5175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04048" y="764704"/>
              <a:ext cx="2592388" cy="10795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“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extends Point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” specifies that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新細明體" pitchFamily="18" charset="-120"/>
                </a:rPr>
                <a:t>Circle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 is a subclass of Point.</a:t>
              </a:r>
              <a:endPara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  <p:sp>
        <p:nvSpPr>
          <p:cNvPr id="21" name="圓角矩形 20"/>
          <p:cNvSpPr/>
          <p:nvPr/>
        </p:nvSpPr>
        <p:spPr bwMode="auto">
          <a:xfrm>
            <a:off x="644624" y="5229200"/>
            <a:ext cx="4765576" cy="1152128"/>
          </a:xfrm>
          <a:prstGeom prst="roundRect">
            <a:avLst/>
          </a:prstGeom>
          <a:solidFill>
            <a:schemeClr val="tx1">
              <a:lumMod val="75000"/>
              <a:alpha val="40000"/>
            </a:schemeClr>
          </a:solidFill>
          <a:ln w="25400">
            <a:solidFill>
              <a:schemeClr val="bg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707904" y="3356148"/>
            <a:ext cx="4751809" cy="2233093"/>
            <a:chOff x="3707904" y="3356148"/>
            <a:chExt cx="4751809" cy="2233093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3707904" y="4365104"/>
              <a:ext cx="1702296" cy="1224137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4572000" y="4581972"/>
              <a:ext cx="1102519" cy="1007269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364088" y="3356148"/>
              <a:ext cx="3095625" cy="12969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Directly access the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protected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 instance variables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x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 and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y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 that were inherited from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Point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新細明體" pitchFamily="18" charset="-120"/>
                </a:rPr>
                <a:t>.</a:t>
              </a:r>
              <a:endPara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4572000" y="5877272"/>
            <a:ext cx="2592287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The </a:t>
            </a:r>
            <a:r>
              <a:rPr lang="en-US" altLang="zh-HK" sz="1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toString</a:t>
            </a:r>
            <a:r>
              <a:rPr lang="en-US" altLang="zh-HK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method overrides the one in the superclass.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5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79512" y="1196752"/>
            <a:ext cx="4752528" cy="4893647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00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CircleTest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 String []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args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)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Point p1, p2;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Circle c1, c2;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("Creating p1");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p1 = new Point();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p2");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p2 = new Point( 30, 50 );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c1");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c1 = new Circle();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c2");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c2 = new Circle( 2.7, 120, 89 );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nPoint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2: " + p2);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nCircle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2: " + c2);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76" y="2359589"/>
            <a:ext cx="4480717" cy="32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526576" y="2863645"/>
            <a:ext cx="2421688" cy="720079"/>
          </a:xfrm>
          <a:prstGeom prst="rect">
            <a:avLst/>
          </a:prstGeom>
          <a:noFill/>
          <a:ln w="38100" algn="ctr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/>
          <a:p>
            <a:endParaRPr lang="zh-TW" altLang="en-US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537652" y="3655733"/>
            <a:ext cx="2986676" cy="1008112"/>
          </a:xfrm>
          <a:prstGeom prst="rect">
            <a:avLst/>
          </a:prstGeom>
          <a:noFill/>
          <a:ln w="38100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/>
          <a:p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5940152" y="1412776"/>
            <a:ext cx="3067141" cy="2952328"/>
            <a:chOff x="5940152" y="1412776"/>
            <a:chExt cx="3067141" cy="2952328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H="1">
              <a:off x="5940152" y="1844824"/>
              <a:ext cx="1584176" cy="2016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H="1">
              <a:off x="5940152" y="1844823"/>
              <a:ext cx="1800200" cy="2520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6928760" y="1412776"/>
              <a:ext cx="2078533" cy="65705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Point’s constructor is also executed.</a:t>
              </a:r>
              <a:endParaRPr kumimoji="0" lang="en-US" altLang="zh-TW" sz="1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785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90" y="11336"/>
            <a:ext cx="4412074" cy="4497784"/>
          </a:xfrm>
          <a:prstGeom prst="rect">
            <a:avLst/>
          </a:prstGeom>
        </p:spPr>
      </p:pic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425774" y="2904033"/>
            <a:ext cx="3456384" cy="3693319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63538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63538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CircleTest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 String []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args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)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Point p1, p2; 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Circle c1, c2;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("Creating p1");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p1 = new Point();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p2");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p2 = new Point( 30, 50 );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c1");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c1 = new Circle();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nCreating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c2");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c2 = new Circle( 2.7, 120, 89 );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nPoint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2: " + p2);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nCircle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2: " + c2);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180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358300"/>
            <a:ext cx="4814009" cy="46711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425774" y="980728"/>
            <a:ext cx="339469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HK" sz="1600" dirty="0" smtClean="0">
                <a:latin typeface="Arial Narrow" pitchFamily="34" charset="0"/>
              </a:rPr>
              <a:t>Creating c1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Constructor: Point()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Constructor: Circle()</a:t>
            </a:r>
          </a:p>
          <a:p>
            <a:endParaRPr lang="en-US" altLang="zh-HK" sz="1600" dirty="0">
              <a:latin typeface="Arial Narrow" pitchFamily="34" charset="0"/>
            </a:endParaRPr>
          </a:p>
          <a:p>
            <a:r>
              <a:rPr lang="en-US" altLang="zh-HK" sz="1600" dirty="0" smtClean="0">
                <a:latin typeface="Arial Narrow" pitchFamily="34" charset="0"/>
              </a:rPr>
              <a:t>Creating c2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Constructor: Point(</a:t>
            </a:r>
            <a:r>
              <a:rPr lang="en-US" altLang="zh-HK" sz="1600" dirty="0" err="1" smtClean="0">
                <a:latin typeface="Arial Narrow" pitchFamily="34" charset="0"/>
              </a:rPr>
              <a:t>int</a:t>
            </a:r>
            <a:r>
              <a:rPr lang="en-US" altLang="zh-HK" sz="1600" dirty="0" smtClean="0">
                <a:latin typeface="Arial Narrow" pitchFamily="34" charset="0"/>
              </a:rPr>
              <a:t> a, </a:t>
            </a:r>
            <a:r>
              <a:rPr lang="en-US" altLang="zh-HK" sz="1600" dirty="0" err="1" smtClean="0">
                <a:latin typeface="Arial Narrow" pitchFamily="34" charset="0"/>
              </a:rPr>
              <a:t>int</a:t>
            </a:r>
            <a:r>
              <a:rPr lang="en-US" altLang="zh-HK" sz="1600" dirty="0" smtClean="0">
                <a:latin typeface="Arial Narrow" pitchFamily="34" charset="0"/>
              </a:rPr>
              <a:t> b)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Constructor: Circle(double r, </a:t>
            </a:r>
            <a:r>
              <a:rPr lang="en-US" altLang="zh-HK" sz="1600" dirty="0" err="1" smtClean="0">
                <a:latin typeface="Arial Narrow" pitchFamily="34" charset="0"/>
              </a:rPr>
              <a:t>int</a:t>
            </a:r>
            <a:r>
              <a:rPr lang="en-US" altLang="zh-HK" sz="1600" dirty="0" smtClean="0">
                <a:latin typeface="Arial Narrow" pitchFamily="34" charset="0"/>
              </a:rPr>
              <a:t> a, </a:t>
            </a:r>
            <a:r>
              <a:rPr lang="en-US" altLang="zh-HK" sz="1600" dirty="0" err="1" smtClean="0">
                <a:latin typeface="Arial Narrow" pitchFamily="34" charset="0"/>
              </a:rPr>
              <a:t>int</a:t>
            </a:r>
            <a:r>
              <a:rPr lang="en-US" altLang="zh-HK" sz="1600" dirty="0" smtClean="0">
                <a:latin typeface="Arial Narrow" pitchFamily="34" charset="0"/>
              </a:rPr>
              <a:t> b)</a:t>
            </a:r>
            <a:endParaRPr lang="zh-HK" altLang="en-US" sz="1600" dirty="0" smtClean="0">
              <a:latin typeface="Arial Narrow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425774" y="252222"/>
            <a:ext cx="3096344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We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now focus</a:t>
            </a:r>
            <a:r>
              <a:rPr kumimoji="0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on the Circle objects instantiation.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3443997" y="3049796"/>
            <a:ext cx="3374415" cy="1160338"/>
            <a:chOff x="3443997" y="3049796"/>
            <a:chExt cx="3374415" cy="1160338"/>
          </a:xfrm>
        </p:grpSpPr>
        <p:sp>
          <p:nvSpPr>
            <p:cNvPr id="30" name="弧形箭號 (上彎) 29"/>
            <p:cNvSpPr/>
            <p:nvPr/>
          </p:nvSpPr>
          <p:spPr bwMode="auto">
            <a:xfrm rot="13015117">
              <a:off x="3443997" y="3547681"/>
              <a:ext cx="3374415" cy="662453"/>
            </a:xfrm>
            <a:prstGeom prst="curvedUpArrow">
              <a:avLst>
                <a:gd name="adj1" fmla="val 32302"/>
                <a:gd name="adj2" fmla="val 60725"/>
                <a:gd name="adj3" fmla="val 22908"/>
              </a:avLst>
            </a:prstGeom>
            <a:gradFill>
              <a:gsLst>
                <a:gs pos="0">
                  <a:srgbClr val="006600"/>
                </a:gs>
                <a:gs pos="80000">
                  <a:srgbClr val="00B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968934" y="3049796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006600"/>
                  </a:solidFill>
                  <a:latin typeface="Arial Narrow" pitchFamily="34" charset="0"/>
                  <a:sym typeface="Wingdings"/>
                </a:rPr>
                <a:t></a:t>
              </a:r>
              <a:endParaRPr lang="zh-HK" altLang="en-US" sz="2800" dirty="0" smtClean="0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1269900" y="772866"/>
            <a:ext cx="1215079" cy="2755115"/>
            <a:chOff x="1269900" y="772866"/>
            <a:chExt cx="1215079" cy="2755115"/>
          </a:xfrm>
        </p:grpSpPr>
        <p:sp>
          <p:nvSpPr>
            <p:cNvPr id="35" name="弧形箭號 (上彎) 34"/>
            <p:cNvSpPr/>
            <p:nvPr/>
          </p:nvSpPr>
          <p:spPr bwMode="auto">
            <a:xfrm rot="14317516" flipH="1">
              <a:off x="294905" y="1747861"/>
              <a:ext cx="2755115" cy="805125"/>
            </a:xfrm>
            <a:prstGeom prst="curvedUpArrow">
              <a:avLst>
                <a:gd name="adj1" fmla="val 17410"/>
                <a:gd name="adj2" fmla="val 50788"/>
                <a:gd name="adj3" fmla="val 27300"/>
              </a:avLst>
            </a:prstGeom>
            <a:gradFill>
              <a:gsLst>
                <a:gs pos="0">
                  <a:srgbClr val="006600"/>
                </a:gs>
                <a:gs pos="80000">
                  <a:srgbClr val="00B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979712" y="1737008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006600"/>
                  </a:solidFill>
                  <a:latin typeface="Arial Narrow" pitchFamily="34" charset="0"/>
                  <a:sym typeface="Wingdings"/>
                </a:rPr>
                <a:t></a:t>
              </a:r>
              <a:endParaRPr lang="zh-HK" altLang="en-US" sz="2800" dirty="0" smtClean="0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966093" y="4149080"/>
            <a:ext cx="2638374" cy="709611"/>
            <a:chOff x="3966093" y="4149080"/>
            <a:chExt cx="2638374" cy="709611"/>
          </a:xfrm>
        </p:grpSpPr>
        <p:sp>
          <p:nvSpPr>
            <p:cNvPr id="40" name="弧形箭號 (上彎) 39"/>
            <p:cNvSpPr/>
            <p:nvPr/>
          </p:nvSpPr>
          <p:spPr bwMode="auto">
            <a:xfrm rot="12920962">
              <a:off x="3966093" y="4201199"/>
              <a:ext cx="2638374" cy="657492"/>
            </a:xfrm>
            <a:prstGeom prst="curvedUpArrow">
              <a:avLst>
                <a:gd name="adj1" fmla="val 32302"/>
                <a:gd name="adj2" fmla="val 60725"/>
                <a:gd name="adj3" fmla="val 2290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076056" y="414908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7030A0"/>
                  </a:solidFill>
                  <a:latin typeface="Arial Narrow" pitchFamily="34" charset="0"/>
                  <a:sym typeface="Wingdings"/>
                </a:rPr>
                <a:t></a:t>
              </a:r>
              <a:endParaRPr lang="zh-HK" altLang="en-US" sz="2800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07504" y="1684568"/>
            <a:ext cx="883417" cy="2767288"/>
            <a:chOff x="107504" y="1684568"/>
            <a:chExt cx="883417" cy="2767288"/>
          </a:xfrm>
        </p:grpSpPr>
        <p:sp>
          <p:nvSpPr>
            <p:cNvPr id="44" name="弧形箭號 (上彎) 43"/>
            <p:cNvSpPr/>
            <p:nvPr/>
          </p:nvSpPr>
          <p:spPr bwMode="auto">
            <a:xfrm rot="4468729" flipH="1">
              <a:off x="-795285" y="2665649"/>
              <a:ext cx="2767288" cy="805125"/>
            </a:xfrm>
            <a:prstGeom prst="curvedUpArrow">
              <a:avLst>
                <a:gd name="adj1" fmla="val 17410"/>
                <a:gd name="adj2" fmla="val 50788"/>
                <a:gd name="adj3" fmla="val 273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07504" y="290578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7030A0"/>
                  </a:solidFill>
                  <a:latin typeface="Arial Narrow" pitchFamily="34" charset="0"/>
                  <a:sym typeface="Wingdings"/>
                </a:rPr>
                <a:t></a:t>
              </a:r>
              <a:endParaRPr lang="zh-HK" altLang="en-US" sz="2800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515995" y="1476135"/>
            <a:ext cx="1543837" cy="3063033"/>
            <a:chOff x="1515995" y="1476135"/>
            <a:chExt cx="1543837" cy="3063033"/>
          </a:xfrm>
        </p:grpSpPr>
        <p:sp>
          <p:nvSpPr>
            <p:cNvPr id="47" name="弧形箭號 (上彎) 46"/>
            <p:cNvSpPr/>
            <p:nvPr/>
          </p:nvSpPr>
          <p:spPr bwMode="auto">
            <a:xfrm rot="13928549" flipH="1">
              <a:off x="387041" y="2605089"/>
              <a:ext cx="3063033" cy="805125"/>
            </a:xfrm>
            <a:prstGeom prst="curvedUpArrow">
              <a:avLst>
                <a:gd name="adj1" fmla="val 17410"/>
                <a:gd name="adj2" fmla="val 50788"/>
                <a:gd name="adj3" fmla="val 273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554565" y="3337828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7030A0"/>
                  </a:solidFill>
                  <a:latin typeface="Arial Narrow" pitchFamily="34" charset="0"/>
                  <a:sym typeface="Wingdings"/>
                </a:rPr>
                <a:t></a:t>
              </a:r>
              <a:endParaRPr lang="zh-HK" altLang="en-US" sz="2800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5496" y="751450"/>
            <a:ext cx="921929" cy="2698160"/>
            <a:chOff x="35496" y="751450"/>
            <a:chExt cx="921929" cy="2698160"/>
          </a:xfrm>
        </p:grpSpPr>
        <p:sp>
          <p:nvSpPr>
            <p:cNvPr id="32" name="弧形箭號 (上彎) 31"/>
            <p:cNvSpPr/>
            <p:nvPr/>
          </p:nvSpPr>
          <p:spPr bwMode="auto">
            <a:xfrm rot="4381330" flipH="1">
              <a:off x="-794217" y="1697967"/>
              <a:ext cx="2698160" cy="805125"/>
            </a:xfrm>
            <a:prstGeom prst="curvedUpArrow">
              <a:avLst>
                <a:gd name="adj1" fmla="val 17410"/>
                <a:gd name="adj2" fmla="val 50788"/>
                <a:gd name="adj3" fmla="val 27300"/>
              </a:avLst>
            </a:prstGeom>
            <a:gradFill>
              <a:gsLst>
                <a:gs pos="0">
                  <a:srgbClr val="006600"/>
                </a:gs>
                <a:gs pos="80000">
                  <a:srgbClr val="00B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5496" y="1484784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K" altLang="en-US" sz="2800" dirty="0" smtClean="0">
                  <a:solidFill>
                    <a:srgbClr val="006600"/>
                  </a:solidFill>
                  <a:latin typeface="Arial Narrow" pitchFamily="34" charset="0"/>
                  <a:sym typeface="Wingdings"/>
                </a:rPr>
                <a:t></a:t>
              </a:r>
              <a:endParaRPr lang="zh-HK" altLang="en-US" sz="2800" dirty="0" smtClean="0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372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Summary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0713" y="1476375"/>
            <a:ext cx="4527351" cy="2246769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63538" indent="-363538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Point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	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Point()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Point()");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( 0, 0 );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20713" y="3933056"/>
            <a:ext cx="4527351" cy="2462213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61950" indent="-36195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Circle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extends 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	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Circle()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// implicit call to superclass constructor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Circle()");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( 0 );  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067944" y="3068960"/>
            <a:ext cx="4068465" cy="14773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Java automatically and implicitly calls the superclass’s constructor when the subclass object is being instantiated. Of course, the no-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arg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constructor is called.</a:t>
            </a:r>
          </a:p>
        </p:txBody>
      </p:sp>
      <p:sp>
        <p:nvSpPr>
          <p:cNvPr id="14" name="弧形向右箭號 13"/>
          <p:cNvSpPr/>
          <p:nvPr/>
        </p:nvSpPr>
        <p:spPr bwMode="auto">
          <a:xfrm flipV="1">
            <a:off x="395536" y="2599758"/>
            <a:ext cx="864096" cy="277345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48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Summary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3375" y="1547813"/>
            <a:ext cx="6038825" cy="2031325"/>
          </a:xfrm>
          <a:prstGeom prst="rect">
            <a:avLst/>
          </a:prstGeom>
          <a:solidFill>
            <a:srgbClr val="CC99FF">
              <a:alpha val="5098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63538" indent="-363538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  <a:tab pos="1074738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Point 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	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Point(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Point(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b)");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a, b );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</a:t>
            </a:r>
          </a:p>
          <a:p>
            <a:pPr marL="363538" marR="0" lvl="0" indent="-363538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3275" algn="l"/>
                <a:tab pos="1074738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4461" y="3766040"/>
            <a:ext cx="6037739" cy="2246769"/>
          </a:xfrm>
          <a:prstGeom prst="rect">
            <a:avLst/>
          </a:prstGeom>
          <a:solidFill>
            <a:srgbClr val="CC99FF">
              <a:alpha val="5098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61950" indent="-36195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Circle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extends 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// inherits from Point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Circle( double r,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super( a, b );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// call to superclass constructor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("Constructor: Circle(double r,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b) “ );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r );  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</a:t>
            </a:r>
          </a:p>
          <a:p>
            <a:pPr marL="361950" marR="0" lvl="0" indent="-36195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93385" y="2910800"/>
            <a:ext cx="4583071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You may choose to call the superclass’ s constructor explicitly with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新細明體" pitchFamily="18" charset="-120"/>
              </a:rPr>
              <a:t>super()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, especially when a constructor with parameters is desired.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88715" y="908720"/>
            <a:ext cx="3429000" cy="1477328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新細明體" charset="-120"/>
              </a:rPr>
              <a:t>Every subclass is required to call it’s direct superclass’s constructor, either implicitly or explicitly, as its first task in the constructor.</a:t>
            </a:r>
          </a:p>
        </p:txBody>
      </p:sp>
      <p:sp>
        <p:nvSpPr>
          <p:cNvPr id="10" name="弧形向右箭號 9"/>
          <p:cNvSpPr/>
          <p:nvPr/>
        </p:nvSpPr>
        <p:spPr bwMode="auto">
          <a:xfrm flipV="1">
            <a:off x="179512" y="2167711"/>
            <a:ext cx="864096" cy="277345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19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411760" y="3366000"/>
            <a:ext cx="1728192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Example 2 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pic>
        <p:nvPicPr>
          <p:cNvPr id="1027" name="Picture 3" descr="F:\picture\k23835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73" y="3240670"/>
            <a:ext cx="103013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3851920" y="4536194"/>
            <a:ext cx="4428492" cy="15571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This example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illustrates: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A 3-level</a:t>
            </a:r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 class hierarchy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protected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methods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Access overridden methods defined in a superclass.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18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Hierarchy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7" name="Picture 4" descr="p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4" y="2348880"/>
            <a:ext cx="4158010" cy="265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76056" y="2348880"/>
            <a:ext cx="3024336" cy="2739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All vehicles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License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Seating capacity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Speed</a:t>
            </a:r>
          </a:p>
          <a:p>
            <a:pPr>
              <a:spcBef>
                <a:spcPts val="12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And are able 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Accelerate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Decelerate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Turn steering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25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221432"/>
            <a:ext cx="3888432" cy="5727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/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Point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protected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x, y; // coordinates of the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Point()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("Point's constructor");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( 0, 0 );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Point(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("Point's constructor");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a, b 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void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setPoint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x 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y =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getX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x; }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getY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y;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String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return "[" + x + ", " + y + "]";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851920" y="691385"/>
            <a:ext cx="5040560" cy="6049983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/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Circle extends Point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protected double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Circle()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("Circle's constructor");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( 0 );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Circle( double r,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super( a, b );  // call the superclass constructor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("Circle's constructor");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r );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void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double r 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radius = ( r &gt;= 0.0 ? r : 0.0 );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double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radius;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protected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double area()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return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Math.PI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* radius * radius;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String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return "Center = " + </a:t>
            </a:r>
            <a:r>
              <a:rPr kumimoji="1" lang="en-US" altLang="zh-TW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super.toString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+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"; Radius = " + 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7524328" y="332656"/>
            <a:ext cx="1260140" cy="1080120"/>
            <a:chOff x="7659488" y="149424"/>
            <a:chExt cx="1260140" cy="1080120"/>
          </a:xfrm>
        </p:grpSpPr>
        <p:sp>
          <p:nvSpPr>
            <p:cNvPr id="9" name="橢圓 8"/>
            <p:cNvSpPr/>
            <p:nvPr/>
          </p:nvSpPr>
          <p:spPr bwMode="auto">
            <a:xfrm>
              <a:off x="7749498" y="149424"/>
              <a:ext cx="1080120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Point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7659488" y="797496"/>
              <a:ext cx="1260140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Circle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直線單箭頭接點 12"/>
            <p:cNvCxnSpPr>
              <a:stCxn id="9" idx="4"/>
              <a:endCxn id="10" idx="0"/>
            </p:cNvCxnSpPr>
            <p:nvPr/>
          </p:nvCxnSpPr>
          <p:spPr bwMode="auto">
            <a:xfrm>
              <a:off x="8289558" y="581472"/>
              <a:ext cx="0" cy="2160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圓角矩形 22"/>
          <p:cNvSpPr/>
          <p:nvPr/>
        </p:nvSpPr>
        <p:spPr bwMode="auto">
          <a:xfrm>
            <a:off x="323528" y="4941422"/>
            <a:ext cx="2808312" cy="791834"/>
          </a:xfrm>
          <a:prstGeom prst="roundRect">
            <a:avLst/>
          </a:prstGeom>
          <a:solidFill>
            <a:schemeClr val="tx1">
              <a:lumMod val="75000"/>
              <a:alpha val="40000"/>
            </a:schemeClr>
          </a:solidFill>
          <a:ln w="25400">
            <a:solidFill>
              <a:schemeClr val="bg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4018892" y="5338800"/>
            <a:ext cx="4765576" cy="1152128"/>
          </a:xfrm>
          <a:prstGeom prst="roundRect">
            <a:avLst/>
          </a:prstGeom>
          <a:solidFill>
            <a:schemeClr val="tx1">
              <a:lumMod val="75000"/>
              <a:alpha val="35000"/>
            </a:schemeClr>
          </a:solidFill>
          <a:ln w="25400">
            <a:solidFill>
              <a:schemeClr val="bg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7268105" y="4509120"/>
            <a:ext cx="1768392" cy="1152128"/>
            <a:chOff x="7268105" y="4509120"/>
            <a:chExt cx="1768392" cy="1152128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7484004" y="5308203"/>
              <a:ext cx="265494" cy="353045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68105" y="4509120"/>
              <a:ext cx="1768392" cy="830997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Call to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superclass’s </a:t>
              </a: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新細明體" pitchFamily="18" charset="-120"/>
                </a:rPr>
                <a:t>toString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新細明體" pitchFamily="18" charset="-120"/>
                </a:rPr>
                <a:t>()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method.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995936" y="3284984"/>
            <a:ext cx="4824536" cy="1978091"/>
            <a:chOff x="3995936" y="3284984"/>
            <a:chExt cx="4824536" cy="1978091"/>
          </a:xfrm>
        </p:grpSpPr>
        <p:sp>
          <p:nvSpPr>
            <p:cNvPr id="21" name="矩形 20"/>
            <p:cNvSpPr/>
            <p:nvPr/>
          </p:nvSpPr>
          <p:spPr bwMode="auto">
            <a:xfrm>
              <a:off x="3995936" y="4536000"/>
              <a:ext cx="3096344" cy="727075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H="1">
              <a:off x="6946041" y="3933057"/>
              <a:ext cx="670710" cy="602944"/>
            </a:xfrm>
            <a:prstGeom prst="line">
              <a:avLst/>
            </a:prstGeom>
            <a:ln>
              <a:solidFill>
                <a:srgbClr val="7030A0"/>
              </a:solidFill>
              <a:headEnd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7250102" y="3284984"/>
              <a:ext cx="157037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600" kern="0" dirty="0" smtClean="0">
                  <a:solidFill>
                    <a:sysClr val="windowText" lastClr="000000"/>
                  </a:solidFill>
                  <a:ea typeface="新細明體" pitchFamily="18" charset="-120"/>
                </a:rPr>
                <a:t>A new method added to the subclass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.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841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5445125" cy="6480720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/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Cylinder extends Circle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protected double height;  // height of Cylinder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Cylinder()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("Cylinder's constructor");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setHeight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( 0 );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Cylinder( double h, double r,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super( r, a, b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("Cylinder's constructor");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setHeight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h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void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setHeight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double h ) { height = ( h &gt;= 0 ? h : 0 );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double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getHeight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return height;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double area()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return 2 * </a:t>
            </a:r>
            <a:r>
              <a:rPr kumimoji="1" lang="en-US" altLang="zh-TW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super.area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+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2 *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Math.PI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* radius * height;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double volume()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return </a:t>
            </a:r>
            <a:r>
              <a:rPr kumimoji="1" lang="en-US" altLang="zh-TW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super.area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* height;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String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return </a:t>
            </a:r>
            <a:r>
              <a:rPr kumimoji="1" lang="en-US" altLang="zh-TW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super.toString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+ "; Height = " + height;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516216" y="250823"/>
            <a:ext cx="1440160" cy="1728192"/>
            <a:chOff x="6939408" y="836712"/>
            <a:chExt cx="1440160" cy="1728192"/>
          </a:xfrm>
        </p:grpSpPr>
        <p:sp>
          <p:nvSpPr>
            <p:cNvPr id="8" name="橢圓 7"/>
            <p:cNvSpPr/>
            <p:nvPr/>
          </p:nvSpPr>
          <p:spPr bwMode="auto">
            <a:xfrm>
              <a:off x="7119428" y="836712"/>
              <a:ext cx="1080120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Point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7029418" y="1484784"/>
              <a:ext cx="1260140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Circle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6939408" y="2132856"/>
              <a:ext cx="1440160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Cylinder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直線單箭頭接點 10"/>
            <p:cNvCxnSpPr>
              <a:stCxn id="8" idx="4"/>
              <a:endCxn id="9" idx="0"/>
            </p:cNvCxnSpPr>
            <p:nvPr/>
          </p:nvCxnSpPr>
          <p:spPr bwMode="auto">
            <a:xfrm>
              <a:off x="7659488" y="1268760"/>
              <a:ext cx="0" cy="2160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9" idx="4"/>
              <a:endCxn id="10" idx="0"/>
            </p:cNvCxnSpPr>
            <p:nvPr/>
          </p:nvCxnSpPr>
          <p:spPr bwMode="auto">
            <a:xfrm>
              <a:off x="7659488" y="1916832"/>
              <a:ext cx="0" cy="2160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 bwMode="auto">
          <a:xfrm>
            <a:off x="611560" y="3540224"/>
            <a:ext cx="4968552" cy="968896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1560" y="5517232"/>
            <a:ext cx="4968552" cy="936104"/>
          </a:xfrm>
          <a:prstGeom prst="rect">
            <a:avLst/>
          </a:prstGeom>
          <a:noFill/>
          <a:ln w="381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1560" y="4581129"/>
            <a:ext cx="4968552" cy="792087"/>
          </a:xfrm>
          <a:prstGeom prst="rect">
            <a:avLst/>
          </a:prstGeom>
          <a:noFill/>
          <a:ln w="3810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46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6334" y="2441761"/>
            <a:ext cx="4959722" cy="4227599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/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CylinderTest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static void main( String []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Cylinder c0 = new Cylinder();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Cylinder c = new Cylinder(1.5, 9.9, 2, 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("Location: "+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c.getX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()+", "+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c.getY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("Radius: " +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c.getRadius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("Height: " +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c.getHeight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("Volume: " +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c.volume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c.setRadius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(3.3);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("\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nNew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radius: " +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c.getRadius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("New Volume: " +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c.volume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("" + c);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pic>
        <p:nvPicPr>
          <p:cNvPr id="2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0031"/>
            <a:ext cx="5184576" cy="3998956"/>
          </a:xfrm>
          <a:prstGeom prst="rect">
            <a:avLst/>
          </a:prstGeom>
          <a:noFill/>
          <a:ln>
            <a:noFill/>
          </a:ln>
          <a:effectLst>
            <a:outerShdw blurRad="254000" dist="38100" dir="8100000" sx="102000" sy="102000" algn="tr" rotWithShape="0">
              <a:schemeClr val="bg2">
                <a:lumMod val="95000"/>
                <a:lumOff val="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55" name="群組 54"/>
          <p:cNvGrpSpPr/>
          <p:nvPr/>
        </p:nvGrpSpPr>
        <p:grpSpPr>
          <a:xfrm>
            <a:off x="4932040" y="1824505"/>
            <a:ext cx="3965657" cy="760144"/>
            <a:chOff x="4932040" y="1824505"/>
            <a:chExt cx="3965657" cy="760144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132933" y="1824505"/>
              <a:ext cx="21114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getX</a:t>
              </a:r>
              <a:r>
                <a:rPr kumimoji="1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() </a:t>
              </a:r>
              <a:r>
                <a:rPr kumimoji="1" lang="en-US" altLang="zh-TW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getY</a:t>
              </a:r>
              <a:r>
                <a:rPr kumimoji="1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() from Point</a:t>
              </a: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6396307" y="2041103"/>
              <a:ext cx="20185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getRadius</a:t>
              </a:r>
              <a:r>
                <a:rPr kumimoji="1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() from Circle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6685232" y="2276872"/>
              <a:ext cx="2212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getHeight</a:t>
              </a:r>
              <a:r>
                <a:rPr kumimoji="1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() from Cylinder</a:t>
              </a: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H="1">
              <a:off x="5220072" y="1978393"/>
              <a:ext cx="936102" cy="154463"/>
            </a:xfrm>
            <a:prstGeom prst="line">
              <a:avLst/>
            </a:prstGeom>
            <a:ln>
              <a:solidFill>
                <a:srgbClr val="92D050"/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4932040" y="2276872"/>
              <a:ext cx="1464266" cy="72008"/>
            </a:xfrm>
            <a:prstGeom prst="line">
              <a:avLst/>
            </a:prstGeom>
            <a:ln>
              <a:solidFill>
                <a:srgbClr val="92D050"/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H="1">
              <a:off x="4932040" y="2501280"/>
              <a:ext cx="1753192" cy="0"/>
            </a:xfrm>
            <a:prstGeom prst="line">
              <a:avLst/>
            </a:prstGeom>
            <a:ln>
              <a:solidFill>
                <a:srgbClr val="92D050"/>
              </a:solidFill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95536" y="409100"/>
            <a:ext cx="5640855" cy="1508306"/>
            <a:chOff x="395536" y="409100"/>
            <a:chExt cx="5640855" cy="150830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851921" y="716679"/>
              <a:ext cx="2184470" cy="552082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2987823" y="941441"/>
              <a:ext cx="864097" cy="68727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2987821" y="1412777"/>
              <a:ext cx="864099" cy="19627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851920" y="1412776"/>
              <a:ext cx="2184471" cy="504630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395536" y="409100"/>
              <a:ext cx="2706762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u="sng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Constructors of all </a:t>
              </a:r>
              <a:r>
                <a:rPr kumimoji="1" lang="en-US" altLang="zh-TW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superclasses</a:t>
              </a:r>
              <a:r>
                <a:rPr kumimoji="1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are called. Note carefully the sequence with which the constructors are called.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862077" y="3284984"/>
            <a:ext cx="4886313" cy="2171505"/>
            <a:chOff x="3862077" y="3284984"/>
            <a:chExt cx="4886313" cy="2171505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862077" y="3284984"/>
              <a:ext cx="4094300" cy="216024"/>
            </a:xfrm>
            <a:prstGeom prst="rect">
              <a:avLst/>
            </a:prstGeom>
            <a:noFill/>
            <a:ln w="38100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 flipV="1">
              <a:off x="5909227" y="3501007"/>
              <a:ext cx="930988" cy="136815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4932040" y="4533159"/>
              <a:ext cx="3816350" cy="92333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Cylinder’s 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toString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()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 calls Circle’s 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toString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</a:rPr>
                <a:t>()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, which in turn calls Point’s 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toString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().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414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411760" y="3366000"/>
            <a:ext cx="1728192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Example </a:t>
            </a:r>
            <a:r>
              <a:rPr lang="en-US" altLang="zh-TW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3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pic>
        <p:nvPicPr>
          <p:cNvPr id="1027" name="Picture 3" descr="F:\picture\k23835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73" y="3816734"/>
            <a:ext cx="103013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3851920" y="5112258"/>
            <a:ext cx="4428492" cy="981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This example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illustrates: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Using the </a:t>
            </a:r>
            <a:r>
              <a:rPr lang="en-US" altLang="zh-HK" sz="1800" baseline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this</a:t>
            </a:r>
            <a:r>
              <a:rPr lang="en-US" altLang="zh-HK" sz="1800" baseline="0" dirty="0" smtClean="0">
                <a:solidFill>
                  <a:schemeClr val="bg2"/>
                </a:solidFill>
                <a:latin typeface="Arial" charset="0"/>
              </a:rPr>
              <a:t> reference.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The method </a:t>
            </a:r>
            <a:r>
              <a:rPr kumimoji="0" lang="en-US" altLang="zh-HK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finalizer</a:t>
            </a:r>
            <a:r>
              <a:rPr lang="en-US" altLang="zh-HK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().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16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4392488" cy="4339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Point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protected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x, y; // coordinates of the Point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Point() {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x = 0;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y = 0;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"Point constructor: " + this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Point(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x = a;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y = b;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"Point constructor: " + 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this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protected void finalize()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"Point finalizer"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String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"[" + x + ", " + y + "]";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    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83968" y="1844824"/>
            <a:ext cx="4464496" cy="4431983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Circle extends Point {  // inherits from Point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protected double radius;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Circle()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// implicit call to superclass constructor here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radius = 0;       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"Circle constructor: " + this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Circle( double r,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a,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b )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super( a, b );  // call the superclass constructor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radius = r; 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"Circle constructor: " + this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protected void finalize()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"Circle finalizer"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  <a:r>
              <a:rPr kumimoji="1" lang="en-US" altLang="zh-TW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super.finalize</a:t>
            </a: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  // call superclass finalize method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String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toString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return "Center = " + </a:t>
            </a:r>
            <a:r>
              <a:rPr kumimoji="1" lang="en-US" altLang="zh-TW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super.toString</a:t>
            </a: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+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         "; Radius = " + radius;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755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4392488" cy="3108543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476250" eaLnBrk="0" hangingPunct="0"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4762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663575" algn="l"/>
              </a:tabLs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CircleTest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public static void main( String []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{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Circle circle1;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circle1 = new Circle( 4.5, 72, 29 );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circle1 = null;  // mark for garbage collection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System.gc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     // call the garbage collector 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}</a:t>
            </a:r>
          </a:p>
          <a:p>
            <a:pPr marL="0" marR="0" lvl="0" indent="0" defTabSz="476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4650" algn="l"/>
                <a:tab pos="663575" algn="l"/>
              </a:tabLst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17377"/>
            <a:ext cx="5040560" cy="221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483768" y="5301206"/>
            <a:ext cx="936104" cy="4320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47443" y="4824000"/>
            <a:ext cx="2664917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6156174" y="3200422"/>
            <a:ext cx="864097" cy="1452713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30885" y="2586633"/>
            <a:ext cx="2441515" cy="95955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softEdge rad="63500"/>
          </a:effectLst>
        </p:spPr>
        <p:txBody>
          <a:bodyPr/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新細明體" charset="-120"/>
              </a:rPr>
              <a:t>The Point constructor calls the </a:t>
            </a: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ea typeface="新細明體" charset="-120"/>
              </a:rPr>
              <a:t>toString()</a:t>
            </a: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新細明體" charset="-120"/>
              </a:rPr>
              <a:t> method of Circle!</a:t>
            </a:r>
            <a:endParaRPr kumimoji="1" lang="en-US" altLang="zh-TW" sz="1800" b="0" i="1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新細明體" charset="-12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483768" y="4824000"/>
            <a:ext cx="936104" cy="76524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7220" y="5301206"/>
            <a:ext cx="2514600" cy="830997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  <a:effectLst>
            <a:softEdge rad="63500"/>
          </a:effectLst>
        </p:spPr>
        <p:txBody>
          <a:bodyPr>
            <a:spAutoFit/>
          </a:bodyPr>
          <a:lstStyle>
            <a:lvl1pPr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Note the order with which the constructor and finalizer are called.</a:t>
            </a:r>
          </a:p>
        </p:txBody>
      </p:sp>
    </p:spTree>
    <p:extLst>
      <p:ext uri="{BB962C8B-B14F-4D97-AF65-F5344CB8AC3E}">
        <p14:creationId xmlns:p14="http://schemas.microsoft.com/office/powerpoint/2010/main" val="231878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 smtClean="0"/>
              <a:t>Remark on Constructors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72816"/>
            <a:ext cx="6912768" cy="4104456"/>
          </a:xfrm>
        </p:spPr>
        <p:txBody>
          <a:bodyPr/>
          <a:lstStyle/>
          <a:p>
            <a:r>
              <a:rPr lang="en-US" altLang="zh-HK" sz="2000" dirty="0"/>
              <a:t>When an object of a subclass is instantiated, the superclass's constructor should be called to do any necessary initialization of the superclass instance variables inherited to the subclass object.</a:t>
            </a:r>
          </a:p>
          <a:p>
            <a:r>
              <a:rPr lang="en-US" altLang="zh-HK" sz="2000" dirty="0"/>
              <a:t>An explicit call to the superclass constructor (via </a:t>
            </a:r>
            <a:r>
              <a:rPr lang="en-US" altLang="zh-H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</a:t>
            </a:r>
            <a:r>
              <a:rPr lang="en-US" altLang="zh-HK" sz="2000" dirty="0"/>
              <a:t>) can be provided as the first statement in the subclass constructor. </a:t>
            </a:r>
          </a:p>
          <a:p>
            <a:r>
              <a:rPr lang="en-US" altLang="zh-HK" sz="2000" dirty="0"/>
              <a:t>Otherwise, the subclass constructor will call the superclass default constructor </a:t>
            </a:r>
            <a:r>
              <a:rPr lang="en-US" altLang="zh-HK" sz="2000" dirty="0" smtClean="0"/>
              <a:t>(with no argument) </a:t>
            </a:r>
            <a:r>
              <a:rPr lang="en-US" altLang="zh-HK" sz="2000" dirty="0"/>
              <a:t>implicitly</a:t>
            </a:r>
            <a:r>
              <a:rPr lang="en-US" altLang="zh-HK" sz="2000" dirty="0" smtClean="0"/>
              <a:t>.</a:t>
            </a:r>
            <a:endParaRPr lang="en-US" altLang="zh-HK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866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 smtClean="0"/>
              <a:t>Remark on Finalizer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72816"/>
            <a:ext cx="6912768" cy="4104456"/>
          </a:xfrm>
        </p:spPr>
        <p:txBody>
          <a:bodyPr/>
          <a:lstStyle/>
          <a:p>
            <a:r>
              <a:rPr lang="en-US" altLang="zh-HK" sz="2000" dirty="0"/>
              <a:t>When If the subclasses in your class hierarchy define finalize methods, the subclass finalize method should invoke the superclass finalize method as its </a:t>
            </a:r>
            <a:r>
              <a:rPr lang="en-US" altLang="zh-HK" sz="2000" dirty="0">
                <a:solidFill>
                  <a:srgbClr val="FF0000"/>
                </a:solidFill>
              </a:rPr>
              <a:t>last action</a:t>
            </a:r>
            <a:r>
              <a:rPr lang="en-US" altLang="zh-HK" sz="2000" dirty="0"/>
              <a:t>. </a:t>
            </a:r>
          </a:p>
          <a:p>
            <a:r>
              <a:rPr lang="en-US" altLang="zh-HK" sz="2000" dirty="0"/>
              <a:t>Method finalize should always be defined as protected so subclasses have access to the method but other classes do not.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342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Hierarchy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4860032" y="2804202"/>
            <a:ext cx="3024336" cy="1908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All animal cells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Nucleus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DNA</a:t>
            </a:r>
          </a:p>
          <a:p>
            <a:pPr>
              <a:spcBef>
                <a:spcPts val="12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And are able 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Respire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Die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9" name="Picture 5" descr="p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8" y="2348880"/>
            <a:ext cx="3731627" cy="264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61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Hierarchy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4860032" y="2636912"/>
            <a:ext cx="3024336" cy="2185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All person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Gender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Date of Birth</a:t>
            </a:r>
          </a:p>
          <a:p>
            <a:pPr>
              <a:spcBef>
                <a:spcPts val="12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And are able 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Eat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Sleep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7" name="Picture 6" descr="Inheritance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15941"/>
            <a:ext cx="2730927" cy="233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54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Hierarchy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1916832"/>
            <a:ext cx="388843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Virtually, everything can be classified under a class hierarchy.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7" name="Picture 4" descr="p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3214">
            <a:off x="554226" y="1860648"/>
            <a:ext cx="3461990" cy="221206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p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313">
            <a:off x="1979711" y="3789040"/>
            <a:ext cx="3153247" cy="223224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Inheritance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775">
            <a:off x="4558231" y="3304713"/>
            <a:ext cx="2169939" cy="1852044"/>
          </a:xfrm>
          <a:prstGeom prst="rect">
            <a:avLst/>
          </a:prstGeom>
          <a:noFill/>
          <a:ln>
            <a:noFill/>
          </a:ln>
          <a:effectLst>
            <a:glow rad="1397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692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Inheritance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635500" y="6237312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976977" y="4365104"/>
            <a:ext cx="388843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Inheritance is a mechanism whereby one class of objects (</a:t>
            </a:r>
            <a:r>
              <a:rPr lang="en-US" altLang="zh-HK" sz="1800" dirty="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subclass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 can be defined as a special case of a more general class (</a:t>
            </a:r>
            <a:r>
              <a:rPr lang="en-US" altLang="zh-HK" sz="1800" dirty="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superclass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), thus automatically including the methods and variables of the superclass.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1" name="Picture 5" descr="p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4037825" cy="254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Inheritance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64890"/>
            <a:ext cx="2432669" cy="20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076056" y="4365104"/>
            <a:ext cx="3024336" cy="175432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All person have 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Name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Gender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Date of Birth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, and are able to </a:t>
            </a:r>
            <a:r>
              <a:rPr lang="en-US" altLang="zh-HK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Eat</a:t>
            </a:r>
            <a:r>
              <a:rPr lang="en-US" altLang="zh-HK" sz="1800" dirty="0" smtClean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and 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Sleep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</a:p>
          <a:p>
            <a:r>
              <a:rPr lang="en-US" altLang="zh-HK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Employee</a:t>
            </a:r>
            <a:r>
              <a:rPr lang="en-US" altLang="zh-HK" sz="1800" dirty="0" smtClean="0"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and </a:t>
            </a:r>
            <a:r>
              <a:rPr lang="en-US" altLang="zh-HK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Student</a:t>
            </a:r>
            <a:r>
              <a:rPr lang="en-US" altLang="zh-HK" sz="1800" dirty="0" smtClean="0"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being the subclasses also have those variables and methods.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09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More on Inheritance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6" name="Picture 6" descr="Inheritance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8" y="2003242"/>
            <a:ext cx="3461122" cy="29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 bwMode="auto">
          <a:xfrm>
            <a:off x="5185135" y="1340768"/>
            <a:ext cx="1187065" cy="7070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Name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Gender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Date</a:t>
            </a:r>
            <a:r>
              <a:rPr kumimoji="0" lang="en-US" altLang="zh-HK" sz="12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Birth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185135" y="2089416"/>
            <a:ext cx="1187065" cy="4624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Eat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Sleep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5185135" y="1340768"/>
            <a:ext cx="1187065" cy="7070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Name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Gender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Date</a:t>
            </a:r>
            <a:r>
              <a:rPr kumimoji="0" lang="en-US" altLang="zh-HK" sz="12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Birth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5185135" y="2089416"/>
            <a:ext cx="1187065" cy="4624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Eat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Sleep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" name="右彎箭號 2"/>
          <p:cNvSpPr/>
          <p:nvPr/>
        </p:nvSpPr>
        <p:spPr bwMode="auto">
          <a:xfrm rot="5400000">
            <a:off x="5622651" y="2594377"/>
            <a:ext cx="648069" cy="877163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右彎箭號 22"/>
          <p:cNvSpPr/>
          <p:nvPr/>
        </p:nvSpPr>
        <p:spPr bwMode="auto">
          <a:xfrm rot="16200000" flipH="1">
            <a:off x="3305326" y="2594376"/>
            <a:ext cx="648072" cy="877163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5185135" y="1340768"/>
            <a:ext cx="1187065" cy="7070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Name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Gender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Date</a:t>
            </a:r>
            <a:r>
              <a:rPr kumimoji="0" lang="en-US" altLang="zh-HK" sz="12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Birth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5185135" y="2089416"/>
            <a:ext cx="1187065" cy="4624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Eat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Sleep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5177847" y="1335718"/>
            <a:ext cx="1187065" cy="7070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Name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Gender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Date</a:t>
            </a:r>
            <a:r>
              <a:rPr kumimoji="0" lang="en-US" altLang="zh-HK" sz="12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Birth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5177847" y="2084366"/>
            <a:ext cx="1187065" cy="4624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Eat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Sleep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5185135" y="1340768"/>
            <a:ext cx="1187065" cy="7070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Name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Gender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Date</a:t>
            </a:r>
            <a:r>
              <a:rPr kumimoji="0" lang="en-US" altLang="zh-HK" sz="12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Birth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5185135" y="2089416"/>
            <a:ext cx="1187065" cy="4624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Eat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Sleep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79512" y="4437112"/>
            <a:ext cx="2880320" cy="1656184"/>
            <a:chOff x="179512" y="4437112"/>
            <a:chExt cx="2880320" cy="1656184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1691680" y="4480552"/>
              <a:ext cx="1368152" cy="7486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Employee id</a:t>
              </a:r>
              <a:endParaRPr lang="en-US" altLang="zh-HK" sz="1200" dirty="0">
                <a:solidFill>
                  <a:schemeClr val="bg2"/>
                </a:solidFill>
                <a:latin typeface="Arial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Department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Salary</a:t>
              </a:r>
              <a:endPara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691680" y="5301208"/>
              <a:ext cx="1368152" cy="763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err="1" smtClean="0">
                  <a:solidFill>
                    <a:schemeClr val="bg2"/>
                  </a:solidFill>
                  <a:latin typeface="Arial" charset="0"/>
                </a:rPr>
                <a:t>workOnProject</a:t>
              </a: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()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workOverTime</a:t>
              </a: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()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err="1" smtClean="0">
                  <a:solidFill>
                    <a:schemeClr val="bg2"/>
                  </a:solidFill>
                  <a:latin typeface="Arial" charset="0"/>
                </a:rPr>
                <a:t>reportToBoss</a:t>
              </a: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()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右大括弧 15"/>
            <p:cNvSpPr/>
            <p:nvPr/>
          </p:nvSpPr>
          <p:spPr bwMode="auto">
            <a:xfrm flipH="1">
              <a:off x="1403648" y="4437112"/>
              <a:ext cx="288032" cy="1656184"/>
            </a:xfrm>
            <a:prstGeom prst="rightBrace">
              <a:avLst>
                <a:gd name="adj1" fmla="val 63544"/>
                <a:gd name="adj2" fmla="val 56001"/>
              </a:avLst>
            </a:prstGeom>
            <a:ln w="25400">
              <a:solidFill>
                <a:srgbClr val="006600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942909"/>
              <a:ext cx="1152128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HK" sz="1200" dirty="0" smtClean="0">
                  <a:solidFill>
                    <a:schemeClr val="bg2"/>
                  </a:solidFill>
                  <a:latin typeface="Arial Narrow" pitchFamily="34" charset="0"/>
                </a:rPr>
                <a:t>Variables and methods specific to the subclass.</a:t>
              </a:r>
              <a:endParaRPr lang="zh-HK" altLang="en-US" sz="12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940152" y="4365104"/>
            <a:ext cx="2880320" cy="1656184"/>
            <a:chOff x="5940152" y="4365104"/>
            <a:chExt cx="2880320" cy="1656184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5940152" y="4480552"/>
              <a:ext cx="1368152" cy="6046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Student id</a:t>
              </a:r>
              <a:endParaRPr lang="en-US" altLang="zh-HK" sz="1200" dirty="0">
                <a:solidFill>
                  <a:schemeClr val="bg2"/>
                </a:solidFill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Course</a:t>
              </a: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5940152" y="5157192"/>
              <a:ext cx="1368152" cy="763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err="1" smtClean="0">
                  <a:solidFill>
                    <a:schemeClr val="bg2"/>
                  </a:solidFill>
                  <a:latin typeface="Arial" charset="0"/>
                </a:rPr>
                <a:t>doHomework</a:t>
              </a: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()</a:t>
              </a: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attendLesson</a:t>
              </a: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()</a:t>
              </a: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err="1" smtClean="0">
                  <a:solidFill>
                    <a:schemeClr val="bg2"/>
                  </a:solidFill>
                  <a:latin typeface="Arial" charset="0"/>
                </a:rPr>
                <a:t>seatEam</a:t>
              </a: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()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右大括弧 13"/>
            <p:cNvSpPr/>
            <p:nvPr/>
          </p:nvSpPr>
          <p:spPr bwMode="auto">
            <a:xfrm>
              <a:off x="7308304" y="4365104"/>
              <a:ext cx="288032" cy="1656184"/>
            </a:xfrm>
            <a:prstGeom prst="rightBrace">
              <a:avLst>
                <a:gd name="adj1" fmla="val 63544"/>
                <a:gd name="adj2" fmla="val 45799"/>
              </a:avLst>
            </a:prstGeom>
            <a:ln w="25400">
              <a:solidFill>
                <a:srgbClr val="006600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68344" y="4797327"/>
              <a:ext cx="1152128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HK" sz="1200" dirty="0" smtClean="0">
                  <a:solidFill>
                    <a:schemeClr val="bg2"/>
                  </a:solidFill>
                  <a:latin typeface="Arial Narrow" pitchFamily="34" charset="0"/>
                </a:rPr>
                <a:t>Variables and methods specific to the subclass.</a:t>
              </a:r>
              <a:endParaRPr lang="zh-HK" altLang="en-US" sz="12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621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47 L 0.13802 0.05926 C 0.16892 0.07106 0.18802 0.09583 0.19201 0.12546 C 0.19652 0.15879 0.18489 0.18912 0.15868 0.21527 L 0.04548 0.33588 " pathEditMode="relative" rAng="4786780" ptsTypes="F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1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L 0.13732 0.05417 C 0.16805 0.06505 0.1868 0.08796 0.19062 0.11574 C 0.19496 0.14745 0.18316 0.17662 0.15711 0.20093 L 0.04288 0.3169 " pathEditMode="relative" rAng="4786780" ptsTypes="FffFF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68 -0.02963 L -0.26111 -0.02083 C -0.29079 -0.02037 -0.31631 -0.00162 -0.33368 0.02824 C -0.35364 0.06296 -0.35989 0.1 -0.3526 0.1382 L -0.32517 0.31343 " pathEditMode="relative" rAng="7659526" ptsTypes="FffFF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22" y="116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47 -0.03726 L -0.26128 -0.02569 C -0.29131 -0.025 -0.31788 -0.00416 -0.33559 0.02662 C -0.35625 0.06227 -0.3625 0.09954 -0.35677 0.13797 L -0.33072 0.31713 " pathEditMode="relative" rAng="7659526" ptsTypes="FffFF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411760" y="3366000"/>
            <a:ext cx="5328592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 Specifiers Revisited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206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1169963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public Members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6249" y="657746"/>
            <a:ext cx="2214563" cy="396875"/>
          </a:xfrm>
          <a:prstGeom prst="rect">
            <a:avLst/>
          </a:prstGeom>
          <a:solidFill>
            <a:srgbClr val="0000FF"/>
          </a:solidFill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新細明體" pitchFamily="18" charset="-120"/>
              </a:rPr>
              <a:t>public members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6249" y="1043509"/>
            <a:ext cx="7624141" cy="1665411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A superclass's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/>
                <a:cs typeface="+mn-cs"/>
              </a:rPr>
              <a:t>public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 members are accessible anywhere inside the program when there is a reference to that superclass.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/>
                <a:cs typeface="+mn-cs"/>
              </a:rPr>
              <a:t>public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 members defined in a subclass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’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 superclass are also accessible anywhere inside the program when there is a reference to that subclass. </a:t>
            </a:r>
          </a:p>
        </p:txBody>
      </p:sp>
      <p:sp>
        <p:nvSpPr>
          <p:cNvPr id="10" name="橢圓 9"/>
          <p:cNvSpPr/>
          <p:nvPr/>
        </p:nvSpPr>
        <p:spPr bwMode="auto">
          <a:xfrm>
            <a:off x="1214648" y="3016423"/>
            <a:ext cx="2952328" cy="1204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superclass Vehicle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public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 String license;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public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en-US" altLang="zh-HK" sz="16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speed;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214648" y="4873265"/>
            <a:ext cx="2952328" cy="1204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HK" sz="1800" u="sng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subclass Bus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public String route;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public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16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capacity;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向下箭號 11"/>
          <p:cNvSpPr/>
          <p:nvPr/>
        </p:nvSpPr>
        <p:spPr bwMode="auto">
          <a:xfrm>
            <a:off x="2456786" y="4293096"/>
            <a:ext cx="468052" cy="5606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427984" y="3224058"/>
            <a:ext cx="3544888" cy="2416175"/>
          </a:xfrm>
          <a:prstGeom prst="rect">
            <a:avLst/>
          </a:prstGeom>
          <a:solidFill>
            <a:srgbClr val="FFFF00">
              <a:alpha val="47058"/>
            </a:srgbClr>
          </a:solidFill>
          <a:ln w="38100" algn="ctr">
            <a:solidFill>
              <a:srgbClr val="FF66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>
            <a:lvl1pPr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61950" eaLnBrk="0" hangingPunct="0"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static void main(…)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{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Vehicle v = new Vehicle();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Bus b = new Bus();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v.speed = 0;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b.speed = 0;</a:t>
            </a:r>
          </a:p>
          <a:p>
            <a:pPr marL="0" marR="0" lvl="0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310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3135</TotalTime>
  <Words>1949</Words>
  <Application>Microsoft Office PowerPoint</Application>
  <PresentationFormat>如螢幕大小 (4:3)</PresentationFormat>
  <Paragraphs>496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Presentation on brainstorming</vt:lpstr>
      <vt:lpstr>4.7 Inheritance</vt:lpstr>
      <vt:lpstr>Class Hierarchy</vt:lpstr>
      <vt:lpstr>Class Hierarchy</vt:lpstr>
      <vt:lpstr>Class Hierarchy</vt:lpstr>
      <vt:lpstr>Class Hierarchy</vt:lpstr>
      <vt:lpstr>Inheritance</vt:lpstr>
      <vt:lpstr>More on Inheritance</vt:lpstr>
      <vt:lpstr>PowerPoint 簡報</vt:lpstr>
      <vt:lpstr>public Members</vt:lpstr>
      <vt:lpstr>public Members</vt:lpstr>
      <vt:lpstr>public Members</vt:lpstr>
      <vt:lpstr>PowerPoint 簡報</vt:lpstr>
      <vt:lpstr>PowerPoint 簡報</vt:lpstr>
      <vt:lpstr>PowerPoint 簡報</vt:lpstr>
      <vt:lpstr>PowerPoint 簡報</vt:lpstr>
      <vt:lpstr>PowerPoint 簡報</vt:lpstr>
      <vt:lpstr>Summary</vt:lpstr>
      <vt:lpstr>Summary again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Remark on Constructors</vt:lpstr>
      <vt:lpstr>Remark on Finalizer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263</cp:revision>
  <cp:lastPrinted>1601-01-01T00:00:00Z</cp:lastPrinted>
  <dcterms:created xsi:type="dcterms:W3CDTF">2011-07-30T12:14:45Z</dcterms:created>
  <dcterms:modified xsi:type="dcterms:W3CDTF">2014-08-23T13:11:11Z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