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7" r:id="rId3"/>
    <p:sldId id="447" r:id="rId4"/>
    <p:sldId id="473" r:id="rId5"/>
    <p:sldId id="451" r:id="rId6"/>
    <p:sldId id="478" r:id="rId7"/>
    <p:sldId id="453" r:id="rId8"/>
    <p:sldId id="456" r:id="rId9"/>
    <p:sldId id="455" r:id="rId10"/>
    <p:sldId id="454" r:id="rId11"/>
    <p:sldId id="479" r:id="rId12"/>
    <p:sldId id="457" r:id="rId13"/>
    <p:sldId id="458" r:id="rId14"/>
    <p:sldId id="459" r:id="rId15"/>
    <p:sldId id="460" r:id="rId16"/>
    <p:sldId id="461" r:id="rId17"/>
    <p:sldId id="462" r:id="rId18"/>
    <p:sldId id="470" r:id="rId19"/>
    <p:sldId id="474" r:id="rId20"/>
    <p:sldId id="469" r:id="rId21"/>
    <p:sldId id="480" r:id="rId22"/>
    <p:sldId id="476" r:id="rId23"/>
    <p:sldId id="477" r:id="rId24"/>
    <p:sldId id="463" r:id="rId25"/>
    <p:sldId id="465" r:id="rId26"/>
    <p:sldId id="444" r:id="rId27"/>
    <p:sldId id="445" r:id="rId28"/>
  </p:sldIdLst>
  <p:sldSz cx="9144000" cy="6858000" type="screen4x3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47" autoAdjust="0"/>
  </p:normalViewPr>
  <p:slideViewPr>
    <p:cSldViewPr>
      <p:cViewPr>
        <p:scale>
          <a:sx n="70" d="100"/>
          <a:sy n="70" d="100"/>
        </p:scale>
        <p:origin x="-11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3" d="100"/>
          <a:sy n="103" d="100"/>
        </p:scale>
        <p:origin x="-384" y="-84"/>
      </p:cViewPr>
      <p:guideLst>
        <p:guide orient="horz" pos="2236"/>
        <p:guide pos="32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4965"/>
          </a:xfrm>
          <a:prstGeom prst="rect">
            <a:avLst/>
          </a:prstGeom>
        </p:spPr>
        <p:txBody>
          <a:bodyPr vert="horz" lIns="95473" tIns="47736" rIns="95473" bIns="47736" rtlCol="0"/>
          <a:lstStyle>
            <a:lvl1pPr algn="l">
              <a:defRPr sz="1300"/>
            </a:lvl1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 to Programming (ITE3101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3104"/>
            <a:ext cx="5117307" cy="354965"/>
          </a:xfrm>
          <a:prstGeom prst="rect">
            <a:avLst/>
          </a:prstGeom>
        </p:spPr>
        <p:txBody>
          <a:bodyPr vert="horz" lIns="95473" tIns="47736" rIns="95473" bIns="47736" rtlCol="0" anchor="b"/>
          <a:lstStyle>
            <a:lvl1pPr algn="l">
              <a:defRPr sz="1300"/>
            </a:lvl1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Testing and Debugging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© VTC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6" y="6743104"/>
            <a:ext cx="4434999" cy="354965"/>
          </a:xfrm>
          <a:prstGeom prst="rect">
            <a:avLst/>
          </a:prstGeom>
        </p:spPr>
        <p:txBody>
          <a:bodyPr vert="horz" lIns="95473" tIns="47736" rIns="95473" bIns="47736" rtlCol="0" anchor="b"/>
          <a:lstStyle>
            <a:lvl1pPr algn="r">
              <a:defRPr sz="1300"/>
            </a:lvl1pPr>
          </a:lstStyle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Topic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- page </a:t>
            </a:r>
            <a:fld id="{20F89593-D63D-477F-ACF3-40BBAD457D36}" type="slidenum">
              <a:rPr lang="en-US" b="1" i="1">
                <a:latin typeface="Times New Roman" pitchFamily="18" charset="0"/>
                <a:cs typeface="Times New Roman" pitchFamily="18" charset="0"/>
              </a:rPr>
              <a:pPr/>
              <a:t>‹#›</a:t>
            </a:fld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979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4965"/>
          </a:xfrm>
          <a:prstGeom prst="rect">
            <a:avLst/>
          </a:prstGeom>
        </p:spPr>
        <p:txBody>
          <a:bodyPr vert="horz" lIns="95473" tIns="47736" rIns="95473" bIns="4773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4965"/>
          </a:xfrm>
          <a:prstGeom prst="rect">
            <a:avLst/>
          </a:prstGeom>
        </p:spPr>
        <p:txBody>
          <a:bodyPr vert="horz" lIns="95473" tIns="47736" rIns="95473" bIns="47736" rtlCol="0"/>
          <a:lstStyle>
            <a:lvl1pPr algn="r">
              <a:defRPr sz="1300"/>
            </a:lvl1pPr>
          </a:lstStyle>
          <a:p>
            <a:fld id="{0C3DEC7D-A4D5-4C09-80B3-03CC35A39861}" type="datetimeFigureOut">
              <a:rPr lang="en-US" smtClean="0"/>
              <a:t>2/26/2012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73" tIns="47736" rIns="95473" bIns="4773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372167"/>
            <a:ext cx="8187690" cy="3194685"/>
          </a:xfrm>
          <a:prstGeom prst="rect">
            <a:avLst/>
          </a:prstGeom>
        </p:spPr>
        <p:txBody>
          <a:bodyPr vert="horz" lIns="95473" tIns="47736" rIns="95473" bIns="4773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3104"/>
            <a:ext cx="4434999" cy="354965"/>
          </a:xfrm>
          <a:prstGeom prst="rect">
            <a:avLst/>
          </a:prstGeom>
        </p:spPr>
        <p:txBody>
          <a:bodyPr vert="horz" lIns="95473" tIns="47736" rIns="95473" bIns="4773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3104"/>
            <a:ext cx="4434999" cy="354965"/>
          </a:xfrm>
          <a:prstGeom prst="rect">
            <a:avLst/>
          </a:prstGeom>
        </p:spPr>
        <p:txBody>
          <a:bodyPr vert="horz" lIns="95473" tIns="47736" rIns="95473" bIns="47736" rtlCol="0" anchor="b"/>
          <a:lstStyle>
            <a:lvl1pPr algn="r">
              <a:defRPr sz="1300"/>
            </a:lvl1pPr>
          </a:lstStyle>
          <a:p>
            <a:fld id="{F2EC1BE9-31D6-447F-BED7-E708FB8A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7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304800" y="76200"/>
            <a:ext cx="350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Introduction to Programming (ITE3101)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304800" y="6324600"/>
            <a:ext cx="26670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Testing and Debugging</a:t>
            </a:r>
          </a:p>
          <a:p>
            <a:r>
              <a:rPr lang="en-US" baseline="0" dirty="0" smtClean="0"/>
              <a:t>© VTC 2012</a:t>
            </a:r>
            <a:endParaRPr lang="en-US" dirty="0" smtClean="0"/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6781800" y="6317566"/>
            <a:ext cx="20574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Topic 4, p.</a:t>
            </a:r>
            <a:fld id="{B6F15528-21DE-4FAA-801E-634DDDAF4B2B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4 –</a:t>
            </a:r>
            <a:br>
              <a:rPr lang="en-US" dirty="0" smtClean="0"/>
            </a:br>
            <a:r>
              <a:rPr lang="en-US" dirty="0" smtClean="0"/>
              <a:t>Testing and Debugging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ITE3101 Introduction to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Two Basic Classes of</a:t>
            </a:r>
            <a:br>
              <a:rPr lang="en-US" dirty="0" smtClean="0"/>
            </a:br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Black-box Testing (Functional Testing)</a:t>
            </a:r>
          </a:p>
          <a:p>
            <a:pPr lvl="1"/>
            <a:r>
              <a:rPr lang="en-US" dirty="0" smtClean="0"/>
              <a:t>It ignores the internal mechanism of a program and focuses only on the outputs generated in response to selected inputs</a:t>
            </a:r>
          </a:p>
          <a:p>
            <a:r>
              <a:rPr lang="en-US" dirty="0" smtClean="0"/>
              <a:t>White-box Testing (Structural Testing)</a:t>
            </a:r>
          </a:p>
          <a:p>
            <a:pPr lvl="1"/>
            <a:r>
              <a:rPr lang="en-US" dirty="0" smtClean="0"/>
              <a:t>It takes into account the internal mechanism of a program</a:t>
            </a:r>
          </a:p>
        </p:txBody>
      </p:sp>
    </p:spTree>
    <p:extLst>
      <p:ext uri="{BB962C8B-B14F-4D97-AF65-F5344CB8AC3E}">
        <p14:creationId xmlns:p14="http://schemas.microsoft.com/office/powerpoint/2010/main" val="4004627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Block-Box vs. White-Box Testing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2895600"/>
            <a:ext cx="2286000" cy="1447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(Block-box)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Executable Program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1828800" y="1981200"/>
            <a:ext cx="685800" cy="83820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19860" y="1611868"/>
            <a:ext cx="180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(Test cases)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828800" y="4419600"/>
            <a:ext cx="685800" cy="83820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52578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(Is it same as expected result?)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57800" y="2883932"/>
            <a:ext cx="2286000" cy="144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(White-box)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Executable Program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6019800" y="1969532"/>
            <a:ext cx="685800" cy="83820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23872" y="1600200"/>
            <a:ext cx="214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selections, loops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6019800" y="4407932"/>
            <a:ext cx="685800" cy="83820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00600" y="5246132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statement coverage &amp;</a:t>
            </a:r>
          </a:p>
          <a:p>
            <a:pPr algn="ctr"/>
            <a:r>
              <a:rPr lang="en-US" dirty="0" smtClean="0"/>
              <a:t>decision 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06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Black-Box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have little concern for the internal structure of the program, the only concern is inputs and outputs</a:t>
            </a:r>
          </a:p>
          <a:p>
            <a:r>
              <a:rPr lang="en-US" dirty="0" smtClean="0"/>
              <a:t>Test cases in black-box testing should be derived using the following methods</a:t>
            </a:r>
          </a:p>
          <a:p>
            <a:pPr lvl="1"/>
            <a:r>
              <a:rPr lang="en-US" dirty="0" smtClean="0"/>
              <a:t>Partition</a:t>
            </a:r>
          </a:p>
          <a:p>
            <a:pPr lvl="1"/>
            <a:r>
              <a:rPr lang="en-US" dirty="0" smtClean="0"/>
              <a:t>Boundary values</a:t>
            </a:r>
          </a:p>
          <a:p>
            <a:pPr lvl="1"/>
            <a:r>
              <a:rPr lang="en-US" dirty="0" smtClean="0"/>
              <a:t>Error Guessing</a:t>
            </a:r>
          </a:p>
          <a:p>
            <a:pPr lvl="1"/>
            <a:r>
              <a:rPr lang="en-US" dirty="0" smtClean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447579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 each of the inputs and outputs of a program, consider partitions of values</a:t>
            </a:r>
          </a:p>
          <a:p>
            <a:pPr lvl="1"/>
            <a:r>
              <a:rPr lang="en-US" dirty="0" smtClean="0"/>
              <a:t>For inputs, consider in addition the possibility of invalid values</a:t>
            </a:r>
          </a:p>
          <a:p>
            <a:r>
              <a:rPr lang="en-US" dirty="0" smtClean="0"/>
              <a:t>Example - An </a:t>
            </a:r>
            <a:r>
              <a:rPr lang="en-US" dirty="0" err="1" smtClean="0"/>
              <a:t>employeeAge</a:t>
            </a:r>
            <a:r>
              <a:rPr lang="en-US" dirty="0" smtClean="0"/>
              <a:t> value ranging in 16-65.  There are two categories: 16-60 and 61-65</a:t>
            </a:r>
          </a:p>
          <a:p>
            <a:pPr lvl="1"/>
            <a:r>
              <a:rPr lang="en-US" dirty="0" smtClean="0"/>
              <a:t>In addition to the valid range (16-65), two invalid partitions arise as (&lt;16) and (&gt;65)</a:t>
            </a:r>
          </a:p>
          <a:p>
            <a:pPr lvl="1"/>
            <a:r>
              <a:rPr lang="en-US" dirty="0" smtClean="0"/>
              <a:t>Four partition for inputs</a:t>
            </a:r>
          </a:p>
          <a:p>
            <a:pPr lvl="2"/>
            <a:r>
              <a:rPr lang="en-US" dirty="0" smtClean="0"/>
              <a:t>&lt;16, 16-60, 61-65, &gt;65</a:t>
            </a:r>
          </a:p>
          <a:p>
            <a:r>
              <a:rPr lang="en-US" dirty="0" smtClean="0"/>
              <a:t>Choose at least one value from each partition</a:t>
            </a:r>
          </a:p>
          <a:p>
            <a:pPr lvl="1"/>
            <a:r>
              <a:rPr lang="en-US" dirty="0" smtClean="0"/>
              <a:t>At least 4 test data for this case, e.g. 13, 45, 62, 72</a:t>
            </a:r>
          </a:p>
        </p:txBody>
      </p:sp>
    </p:spTree>
    <p:extLst>
      <p:ext uri="{BB962C8B-B14F-4D97-AF65-F5344CB8AC3E}">
        <p14:creationId xmlns:p14="http://schemas.microsoft.com/office/powerpoint/2010/main" val="68240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Boundary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Experience indicates that errors are likely to occur at the </a:t>
            </a:r>
            <a:r>
              <a:rPr lang="en-US" b="1" u="sng" dirty="0" smtClean="0">
                <a:solidFill>
                  <a:srgbClr val="FF0000"/>
                </a:solidFill>
              </a:rPr>
              <a:t>boundaries</a:t>
            </a:r>
            <a:r>
              <a:rPr lang="en-US" dirty="0" smtClean="0"/>
              <a:t> of partitions</a:t>
            </a:r>
          </a:p>
          <a:p>
            <a:r>
              <a:rPr lang="en-US" dirty="0" smtClean="0"/>
              <a:t>If a program works correctly for some special values then it will likely work correctly for all values in between</a:t>
            </a:r>
          </a:p>
          <a:p>
            <a:pPr lvl="1"/>
            <a:r>
              <a:rPr lang="en-US" dirty="0" smtClean="0"/>
              <a:t>boundaries: maximum</a:t>
            </a:r>
            <a:r>
              <a:rPr lang="en-US" dirty="0"/>
              <a:t>, </a:t>
            </a:r>
            <a:r>
              <a:rPr lang="en-US" dirty="0" smtClean="0"/>
              <a:t>minimum</a:t>
            </a:r>
          </a:p>
          <a:p>
            <a:pPr lvl="1"/>
            <a:r>
              <a:rPr lang="en-US" dirty="0" smtClean="0"/>
              <a:t>just </a:t>
            </a:r>
            <a:r>
              <a:rPr lang="en-US" dirty="0"/>
              <a:t>inside/outside </a:t>
            </a:r>
            <a:r>
              <a:rPr lang="en-US" dirty="0" smtClean="0"/>
              <a:t>boundaries, e.g. maximum</a:t>
            </a:r>
            <a:r>
              <a:rPr lang="en-US" dirty="0" smtClean="0">
                <a:sym typeface="Symbol"/>
              </a:rPr>
              <a:t>1</a:t>
            </a:r>
            <a:r>
              <a:rPr lang="en-US" dirty="0" smtClean="0"/>
              <a:t>, minimum</a:t>
            </a:r>
            <a:r>
              <a:rPr lang="en-US" dirty="0" smtClean="0">
                <a:sym typeface="Symbol"/>
              </a:rPr>
              <a:t></a:t>
            </a:r>
            <a:r>
              <a:rPr lang="en-US" dirty="0">
                <a:sym typeface="Symbol"/>
              </a:rPr>
              <a:t>1</a:t>
            </a:r>
            <a:endParaRPr lang="en-US" dirty="0" smtClean="0"/>
          </a:p>
          <a:p>
            <a:pPr lvl="1"/>
            <a:r>
              <a:rPr lang="en-US" dirty="0" smtClean="0"/>
              <a:t>typical values</a:t>
            </a:r>
          </a:p>
          <a:p>
            <a:pPr lvl="1"/>
            <a:r>
              <a:rPr lang="en-US" dirty="0" smtClean="0"/>
              <a:t>error </a:t>
            </a:r>
            <a:r>
              <a:rPr lang="en-US" dirty="0"/>
              <a:t>values</a:t>
            </a:r>
          </a:p>
          <a:p>
            <a:r>
              <a:rPr lang="en-US" dirty="0" smtClean="0"/>
              <a:t>Example - with the </a:t>
            </a:r>
            <a:r>
              <a:rPr lang="en-US" dirty="0"/>
              <a:t>a</a:t>
            </a:r>
            <a:r>
              <a:rPr lang="en-US" dirty="0" smtClean="0"/>
              <a:t>ge class, the following values should be includes </a:t>
            </a:r>
          </a:p>
          <a:p>
            <a:pPr lvl="1"/>
            <a:r>
              <a:rPr lang="en-US" dirty="0" smtClean="0"/>
              <a:t>15, </a:t>
            </a:r>
            <a:r>
              <a:rPr lang="en-US" b="1" dirty="0" smtClean="0">
                <a:solidFill>
                  <a:srgbClr val="FF0000"/>
                </a:solidFill>
              </a:rPr>
              <a:t>16</a:t>
            </a:r>
            <a:r>
              <a:rPr lang="en-US" dirty="0" smtClean="0"/>
              <a:t>, 17</a:t>
            </a:r>
          </a:p>
          <a:p>
            <a:pPr lvl="1"/>
            <a:r>
              <a:rPr lang="en-US" dirty="0" smtClean="0"/>
              <a:t>59,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r>
              <a:rPr lang="en-US" dirty="0" smtClean="0"/>
              <a:t>, 61</a:t>
            </a:r>
          </a:p>
          <a:p>
            <a:pPr lvl="1"/>
            <a:r>
              <a:rPr lang="en-US" dirty="0" smtClean="0"/>
              <a:t>64, </a:t>
            </a:r>
            <a:r>
              <a:rPr lang="en-US" b="1" dirty="0" smtClean="0">
                <a:solidFill>
                  <a:srgbClr val="FF0000"/>
                </a:solidFill>
              </a:rPr>
              <a:t>65</a:t>
            </a:r>
            <a:r>
              <a:rPr lang="en-US" dirty="0" smtClean="0"/>
              <a:t>, 66</a:t>
            </a:r>
          </a:p>
        </p:txBody>
      </p:sp>
    </p:spTree>
    <p:extLst>
      <p:ext uri="{BB962C8B-B14F-4D97-AF65-F5344CB8AC3E}">
        <p14:creationId xmlns:p14="http://schemas.microsoft.com/office/powerpoint/2010/main" val="226680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Error Guessing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Experience also indicates that with any numeric input, problems arise when the value is 0, 1, or </a:t>
                </a:r>
                <a:r>
                  <a:rPr lang="en-US" dirty="0" err="1"/>
                  <a:t>maxInt</a:t>
                </a:r>
                <a:r>
                  <a:rPr lang="en-US" dirty="0"/>
                  <a:t> </a:t>
                </a:r>
                <a:r>
                  <a:rPr lang="en-US" dirty="0" smtClean="0"/>
                  <a:t>(</a:t>
                </a:r>
                <a:r>
                  <a:rPr lang="en-US" dirty="0" smtClean="0">
                    <a:sym typeface="Symbol"/>
                  </a:rPr>
                  <a:t></a:t>
                </a:r>
                <a:r>
                  <a:rPr lang="en-US" dirty="0" smtClean="0"/>
                  <a:t>), e.g.</a:t>
                </a:r>
              </a:p>
              <a:p>
                <a:pPr lvl="1"/>
                <a:r>
                  <a:rPr lang="en-US" i="1" dirty="0" smtClean="0"/>
                  <a:t>a</a:t>
                </a:r>
                <a:r>
                  <a:rPr lang="en-US" dirty="0" smtClean="0"/>
                  <a:t>=0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𝑥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−</m:t>
                        </m:r>
                        <m:r>
                          <a:rPr lang="en-US" i="1" smtClean="0">
                            <a:latin typeface="Cambria Math"/>
                          </a:rPr>
                          <m:t>𝑏</m:t>
                        </m:r>
                        <m:r>
                          <a:rPr lang="en-US" i="1" smtClean="0">
                            <a:latin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smtClean="0">
                                <a:latin typeface="Cambria Math"/>
                              </a:rPr>
                              <m:t>−4</m:t>
                            </m:r>
                            <m:r>
                              <a:rPr lang="en-US" i="1" smtClean="0">
                                <a:latin typeface="Cambria Math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  <m:r>
                          <a:rPr lang="en-US" i="1" smtClean="0"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assign 130 to a byte type variable (-128 to +127)</a:t>
                </a:r>
              </a:p>
              <a:p>
                <a:r>
                  <a:rPr lang="en-US" dirty="0" smtClean="0"/>
                  <a:t>Similarly, with any collection input/output (e.g. arrays, files, etc.), errors arise when the size of the collection size is 0 (empty file), 1, or maximum (array overflow)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90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White-Box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tries to choose a set of independent paths that guarantee </a:t>
            </a:r>
            <a:r>
              <a:rPr lang="en-US" b="1" u="sng" dirty="0" smtClean="0">
                <a:solidFill>
                  <a:srgbClr val="FF0000"/>
                </a:solidFill>
              </a:rPr>
              <a:t>each statement</a:t>
            </a:r>
            <a:r>
              <a:rPr lang="en-US" dirty="0" smtClean="0"/>
              <a:t> (statement coverage) and </a:t>
            </a:r>
            <a:r>
              <a:rPr lang="en-US" b="1" u="sng" dirty="0" smtClean="0">
                <a:solidFill>
                  <a:srgbClr val="FF0000"/>
                </a:solidFill>
              </a:rPr>
              <a:t>each selection</a:t>
            </a:r>
            <a:r>
              <a:rPr lang="en-US" dirty="0" smtClean="0"/>
              <a:t> (decision coverage) can be executed at least once</a:t>
            </a:r>
          </a:p>
          <a:p>
            <a:r>
              <a:rPr lang="en-US" dirty="0" smtClean="0"/>
              <a:t>Decision coverage is stronger than statement coverage</a:t>
            </a:r>
          </a:p>
          <a:p>
            <a:pPr lvl="1"/>
            <a:r>
              <a:rPr lang="en-US" dirty="0" smtClean="0"/>
              <a:t>It requires every possible outcome of all decisions to be executed at least once</a:t>
            </a:r>
          </a:p>
        </p:txBody>
      </p:sp>
    </p:spTree>
    <p:extLst>
      <p:ext uri="{BB962C8B-B14F-4D97-AF65-F5344CB8AC3E}">
        <p14:creationId xmlns:p14="http://schemas.microsoft.com/office/powerpoint/2010/main" val="277408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White-Box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 - Valid data for the following conditional statement are values between 0 and 100, inclusive </a:t>
            </a:r>
          </a:p>
          <a:p>
            <a:pPr marL="457200" lvl="1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y = ( x &gt;= 0 &amp;&amp; x &lt;= 100 ) ? true : false;</a:t>
            </a:r>
          </a:p>
          <a:p>
            <a:r>
              <a:rPr lang="en-US" dirty="0" smtClean="0"/>
              <a:t>The statement is executed no matter what value x has</a:t>
            </a:r>
          </a:p>
          <a:p>
            <a:r>
              <a:rPr lang="en-US" dirty="0" smtClean="0"/>
              <a:t>If one single test case is used</a:t>
            </a:r>
          </a:p>
          <a:p>
            <a:pPr lvl="1"/>
            <a:r>
              <a:rPr lang="en-US" dirty="0" smtClean="0"/>
              <a:t>statement coverage is satisfied</a:t>
            </a:r>
          </a:p>
          <a:p>
            <a:pPr lvl="1"/>
            <a:r>
              <a:rPr lang="en-US" dirty="0" smtClean="0"/>
              <a:t>decision coverage is not </a:t>
            </a:r>
            <a:r>
              <a:rPr lang="en-US" dirty="0"/>
              <a:t>satisfied because not all selections </a:t>
            </a:r>
            <a:r>
              <a:rPr lang="en-US" dirty="0" smtClean="0"/>
              <a:t>(both true and false) are tested </a:t>
            </a:r>
          </a:p>
        </p:txBody>
      </p:sp>
    </p:spTree>
    <p:extLst>
      <p:ext uri="{BB962C8B-B14F-4D97-AF65-F5344CB8AC3E}">
        <p14:creationId xmlns:p14="http://schemas.microsoft.com/office/powerpoint/2010/main" val="81479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on Selections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Decision Table</a:t>
            </a:r>
            <a:r>
              <a:rPr lang="en-US" dirty="0"/>
              <a:t> is a tool to analyze the logical flow of a program with multiple selection conditions</a:t>
            </a:r>
          </a:p>
          <a:p>
            <a:r>
              <a:rPr lang="en-US" dirty="0" smtClean="0"/>
              <a:t>Use Decision Table to group statements in a nested-if statement</a:t>
            </a:r>
          </a:p>
          <a:p>
            <a:r>
              <a:rPr lang="en-US" dirty="0" smtClean="0"/>
              <a:t>Design at least one test case for each set of statements</a:t>
            </a:r>
          </a:p>
        </p:txBody>
      </p:sp>
    </p:spTree>
    <p:extLst>
      <p:ext uri="{BB962C8B-B14F-4D97-AF65-F5344CB8AC3E}">
        <p14:creationId xmlns:p14="http://schemas.microsoft.com/office/powerpoint/2010/main" val="69681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094061"/>
              </p:ext>
            </p:extLst>
          </p:nvPr>
        </p:nvGraphicFramePr>
        <p:xfrm>
          <a:off x="4495799" y="1600200"/>
          <a:ext cx="4191004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631"/>
                <a:gridCol w="808791"/>
                <a:gridCol w="808791"/>
                <a:gridCol w="808791"/>
              </a:tblGrid>
              <a:tr h="2872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Case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Case 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Case 3</a:t>
                      </a:r>
                      <a:endParaRPr lang="en-US" b="1" dirty="0"/>
                    </a:p>
                  </a:txBody>
                  <a:tcPr/>
                </a:tc>
              </a:tr>
              <a:tr h="28721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Conditions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87215">
                <a:tc>
                  <a:txBody>
                    <a:bodyPr/>
                    <a:lstStyle/>
                    <a:p>
                      <a:r>
                        <a:rPr lang="en-US" dirty="0" smtClean="0"/>
                        <a:t>   Condition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287215">
                <a:tc>
                  <a:txBody>
                    <a:bodyPr/>
                    <a:lstStyle/>
                    <a:p>
                      <a:r>
                        <a:rPr lang="en-US" dirty="0" smtClean="0"/>
                        <a:t>   Condition </a:t>
                      </a:r>
                      <a:r>
                        <a:rPr lang="en-US" baseline="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28721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87215">
                <a:tc>
                  <a:txBody>
                    <a:bodyPr/>
                    <a:lstStyle/>
                    <a:p>
                      <a:r>
                        <a:rPr lang="en-US" dirty="0" smtClean="0"/>
                        <a:t>   Statement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87215">
                <a:tc>
                  <a:txBody>
                    <a:bodyPr/>
                    <a:lstStyle/>
                    <a:p>
                      <a:r>
                        <a:rPr lang="en-US" dirty="0" smtClean="0"/>
                        <a:t>   Statement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87215">
                <a:tc>
                  <a:txBody>
                    <a:bodyPr/>
                    <a:lstStyle/>
                    <a:p>
                      <a:r>
                        <a:rPr lang="en-US" dirty="0" smtClean="0"/>
                        <a:t>   Statement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87215">
                <a:tc>
                  <a:txBody>
                    <a:bodyPr/>
                    <a:lstStyle/>
                    <a:p>
                      <a:r>
                        <a:rPr lang="en-US" dirty="0" smtClean="0"/>
                        <a:t>   Statement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87215">
                <a:tc>
                  <a:txBody>
                    <a:bodyPr/>
                    <a:lstStyle/>
                    <a:p>
                      <a:r>
                        <a:rPr lang="en-US" dirty="0" smtClean="0"/>
                        <a:t>   Statement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87215">
                <a:tc>
                  <a:txBody>
                    <a:bodyPr/>
                    <a:lstStyle/>
                    <a:p>
                      <a:r>
                        <a:rPr lang="en-US" dirty="0" smtClean="0"/>
                        <a:t>   Statement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87215">
                <a:tc>
                  <a:txBody>
                    <a:bodyPr/>
                    <a:lstStyle/>
                    <a:p>
                      <a:r>
                        <a:rPr lang="en-US" dirty="0" smtClean="0"/>
                        <a:t>   Statement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4114800" cy="4419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 condition 1 ) {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statement 1;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statement 2;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if ( condition 2 ) {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statement 3;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statement 4;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} else {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statement 5;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statement 6;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{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 else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statement 7;</a:t>
            </a:r>
          </a:p>
          <a:p>
            <a:pPr marL="0" indent="0">
              <a:buFont typeface="Arial" pitchFamily="34" charset="0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4600" dirty="0" smtClean="0"/>
              <a:t>Minimum </a:t>
            </a:r>
            <a:r>
              <a:rPr lang="en-US" sz="4600" b="1" dirty="0" smtClean="0">
                <a:solidFill>
                  <a:srgbClr val="FF0000"/>
                </a:solidFill>
              </a:rPr>
              <a:t>three</a:t>
            </a:r>
            <a:r>
              <a:rPr lang="en-US" sz="4600" dirty="0" smtClean="0"/>
              <a:t> test cases to cover all statements and decisions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368410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Intended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Upon completion of this lesson, you should be able to:</a:t>
            </a:r>
          </a:p>
          <a:p>
            <a:pPr lvl="1"/>
            <a:r>
              <a:rPr lang="en-US" dirty="0" smtClean="0"/>
              <a:t>Prepare test cases for program testing</a:t>
            </a:r>
          </a:p>
          <a:p>
            <a:pPr lvl="1"/>
            <a:r>
              <a:rPr lang="en-US" dirty="0" smtClean="0"/>
              <a:t>Minimize the number of test cases for selections with Decision Table</a:t>
            </a:r>
          </a:p>
          <a:p>
            <a:pPr lvl="1"/>
            <a:r>
              <a:rPr lang="en-US" dirty="0" smtClean="0"/>
              <a:t>Debug a program by using inline output statements</a:t>
            </a:r>
          </a:p>
          <a:p>
            <a:pPr lvl="1"/>
            <a:r>
              <a:rPr lang="en-US" dirty="0" smtClean="0"/>
              <a:t>Apply 0, 1, maximum and normal test on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13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on Simple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sets of tests can be applied to simple loops, where </a:t>
            </a:r>
            <a:r>
              <a:rPr lang="en-US" b="1" dirty="0" smtClean="0"/>
              <a:t>N</a:t>
            </a:r>
            <a:r>
              <a:rPr lang="en-US" dirty="0" smtClean="0"/>
              <a:t> is the maximum number of allowable passes through the loop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Skip the loop entirely (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 passes)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Only one pass through the loop (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pass)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k</a:t>
            </a:r>
            <a:r>
              <a:rPr lang="en-US" dirty="0" smtClean="0"/>
              <a:t> passes through the loop (2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k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passes through the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9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</a:t>
            </a:r>
            <a:r>
              <a:rPr lang="en-US" dirty="0"/>
              <a:t>, </a:t>
            </a:r>
            <a:r>
              <a:rPr lang="en-US" dirty="0" smtClean="0"/>
              <a:t>b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dirty="0" err="1" smtClean="0"/>
              <a:t>int</a:t>
            </a:r>
            <a:r>
              <a:rPr lang="en-US" dirty="0" smtClean="0"/>
              <a:t> and d is </a:t>
            </a:r>
            <a:r>
              <a:rPr lang="en-US" dirty="0" err="1" smtClean="0"/>
              <a:t>boolean</a:t>
            </a:r>
            <a:r>
              <a:rPr lang="en-US" dirty="0" smtClean="0"/>
              <a:t> variables</a:t>
            </a:r>
          </a:p>
          <a:p>
            <a:r>
              <a:rPr lang="en-US" dirty="0" smtClean="0"/>
              <a:t>Different white-box tests on the following two programs for checking if a is divisible by b</a:t>
            </a:r>
          </a:p>
          <a:p>
            <a:pPr lvl="1"/>
            <a:r>
              <a:rPr lang="en-US" dirty="0" smtClean="0"/>
              <a:t>Using % operator</a:t>
            </a:r>
          </a:p>
          <a:p>
            <a:pPr marL="917575" lvl="1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d = ( a % b ) == 0;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 "d=" + d );</a:t>
            </a:r>
          </a:p>
          <a:p>
            <a:pPr lvl="1"/>
            <a:r>
              <a:rPr lang="en-US" dirty="0" smtClean="0"/>
              <a:t>Using a loop</a:t>
            </a:r>
          </a:p>
          <a:p>
            <a:pPr marL="917575" lvl="1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 a &gt;= b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a -= b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d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= a == 0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"d="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d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52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Debugging = Finding and fixing errors</a:t>
            </a:r>
          </a:p>
          <a:p>
            <a:r>
              <a:rPr lang="en-US" dirty="0" smtClean="0"/>
              <a:t>Three types of errors</a:t>
            </a:r>
          </a:p>
          <a:p>
            <a:pPr lvl="1"/>
            <a:r>
              <a:rPr lang="en-US" dirty="0" smtClean="0"/>
              <a:t>Syntax error</a:t>
            </a:r>
          </a:p>
          <a:p>
            <a:pPr lvl="2"/>
            <a:r>
              <a:rPr lang="en-US" dirty="0" smtClean="0"/>
              <a:t>Easy to find and fix</a:t>
            </a:r>
          </a:p>
          <a:p>
            <a:pPr lvl="2"/>
            <a:r>
              <a:rPr lang="en-US" dirty="0" smtClean="0"/>
              <a:t>Finding by the compiler, javac.exe</a:t>
            </a:r>
          </a:p>
          <a:p>
            <a:pPr lvl="1"/>
            <a:r>
              <a:rPr lang="en-US" dirty="0" smtClean="0"/>
              <a:t>Runtime error</a:t>
            </a:r>
          </a:p>
          <a:p>
            <a:pPr lvl="2"/>
            <a:r>
              <a:rPr lang="en-US" dirty="0" smtClean="0"/>
              <a:t>Finding by JVM, java.exe</a:t>
            </a:r>
          </a:p>
          <a:p>
            <a:pPr lvl="2"/>
            <a:r>
              <a:rPr lang="en-US" dirty="0" smtClean="0"/>
              <a:t>Based on different test cases</a:t>
            </a:r>
          </a:p>
          <a:p>
            <a:pPr lvl="1"/>
            <a:r>
              <a:rPr lang="en-US" dirty="0" smtClean="0"/>
              <a:t>Logic error</a:t>
            </a:r>
          </a:p>
          <a:p>
            <a:pPr lvl="2"/>
            <a:r>
              <a:rPr lang="en-US" dirty="0" smtClean="0"/>
              <a:t>May not easy to find</a:t>
            </a:r>
          </a:p>
          <a:p>
            <a:pPr lvl="2"/>
            <a:r>
              <a:rPr lang="en-US" dirty="0" smtClean="0"/>
              <a:t>Finding by the programmer, designer or even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69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r>
              <a:rPr lang="en-US" sz="3600" dirty="0" smtClean="0"/>
              <a:t>(Print the contents of the array) </a:t>
            </a:r>
            <a:r>
              <a:rPr lang="en-US" dirty="0" smtClean="0"/>
              <a:t>–</a:t>
            </a:r>
            <a:br>
              <a:rPr lang="en-US" dirty="0" smtClean="0"/>
            </a:br>
            <a:r>
              <a:rPr lang="en-US" dirty="0" smtClean="0"/>
              <a:t>Typos is the Main Sources of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error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array.length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 )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 array[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);</a:t>
            </a:r>
          </a:p>
          <a:p>
            <a:r>
              <a:rPr lang="en-US" dirty="0" smtClean="0"/>
              <a:t>Syntax error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array.length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 )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0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/>
              <a:t>Runtime </a:t>
            </a:r>
            <a:r>
              <a:rPr lang="en-US" dirty="0"/>
              <a:t>error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array.length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 array[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Logic </a:t>
            </a:r>
            <a:r>
              <a:rPr lang="en-US" dirty="0"/>
              <a:t>error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array.length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 )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20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Insert </a:t>
            </a:r>
            <a:r>
              <a:rPr lang="en-US" dirty="0"/>
              <a:t>extra </a:t>
            </a:r>
            <a:r>
              <a:rPr lang="en-US" dirty="0" smtClean="0"/>
              <a:t>output statements to </a:t>
            </a:r>
            <a:r>
              <a:rPr lang="en-US" dirty="0"/>
              <a:t>display intermediate </a:t>
            </a:r>
            <a:r>
              <a:rPr lang="en-US" dirty="0" smtClean="0"/>
              <a:t>results, e.g. contents of status variables</a:t>
            </a:r>
            <a:endParaRPr lang="en-US" dirty="0"/>
          </a:p>
          <a:p>
            <a:r>
              <a:rPr lang="en-US" dirty="0" smtClean="0"/>
              <a:t>Example - Add </a:t>
            </a:r>
            <a:r>
              <a:rPr lang="en-US" b="1" dirty="0" err="1" smtClean="0">
                <a:solidFill>
                  <a:srgbClr val="FF0000"/>
                </a:solidFill>
              </a:rPr>
              <a:t>println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statements in a loop body to trace the variables' values</a:t>
            </a:r>
          </a:p>
          <a:p>
            <a:pPr marL="45720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while ( score != 0 ) {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sum += score;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"**score=" + score +</a:t>
            </a:r>
            <a:b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  " sum=" + sum );</a:t>
            </a:r>
            <a:b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"Enter next score, -1 to exit\n" );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score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input.nextInt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16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are using IDE tools, e.g. Eclipse, for program development, you can use the debugger to debug your program</a:t>
            </a:r>
          </a:p>
          <a:p>
            <a:r>
              <a:rPr lang="en-US" dirty="0" smtClean="0"/>
              <a:t>Terms used in a debugger</a:t>
            </a:r>
          </a:p>
          <a:p>
            <a:pPr lvl="1"/>
            <a:r>
              <a:rPr lang="en-US" dirty="0" smtClean="0"/>
              <a:t>Break Points</a:t>
            </a:r>
          </a:p>
          <a:p>
            <a:pPr lvl="1"/>
            <a:r>
              <a:rPr lang="en-US" dirty="0" smtClean="0"/>
              <a:t>Step Into</a:t>
            </a:r>
          </a:p>
          <a:p>
            <a:pPr lvl="1"/>
            <a:r>
              <a:rPr lang="en-US" dirty="0" smtClean="0"/>
              <a:t>Step Over</a:t>
            </a:r>
          </a:p>
          <a:p>
            <a:pPr lvl="1"/>
            <a:r>
              <a:rPr lang="en-US" dirty="0" smtClean="0"/>
              <a:t>Watch</a:t>
            </a:r>
          </a:p>
        </p:txBody>
      </p:sp>
    </p:spTree>
    <p:extLst>
      <p:ext uri="{BB962C8B-B14F-4D97-AF65-F5344CB8AC3E}">
        <p14:creationId xmlns:p14="http://schemas.microsoft.com/office/powerpoint/2010/main" val="3144798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purpose of testing</a:t>
            </a:r>
          </a:p>
          <a:p>
            <a:r>
              <a:rPr lang="en-US" dirty="0" smtClean="0"/>
              <a:t>Software testing stages</a:t>
            </a:r>
          </a:p>
          <a:p>
            <a:r>
              <a:rPr lang="en-US" dirty="0" smtClean="0"/>
              <a:t>Design test cases for different program structures</a:t>
            </a:r>
          </a:p>
          <a:p>
            <a:r>
              <a:rPr lang="en-US" smtClean="0"/>
              <a:t>Black-Box </a:t>
            </a:r>
            <a:r>
              <a:rPr lang="en-US" dirty="0" smtClean="0"/>
              <a:t>and White-Box Testing</a:t>
            </a:r>
          </a:p>
          <a:p>
            <a:r>
              <a:rPr lang="en-US" dirty="0" smtClean="0"/>
              <a:t>Testing on selections</a:t>
            </a:r>
          </a:p>
          <a:p>
            <a:r>
              <a:rPr lang="en-US" dirty="0" smtClean="0"/>
              <a:t>Testing on simple loops</a:t>
            </a:r>
          </a:p>
          <a:p>
            <a:r>
              <a:rPr lang="en-US" dirty="0" smtClean="0"/>
              <a:t>Debugging and debugging techniques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60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References:</a:t>
            </a:r>
          </a:p>
          <a:p>
            <a:pPr lvl="1"/>
            <a:r>
              <a:rPr lang="en-US" dirty="0" smtClean="0"/>
              <a:t>Laurie Williams (2009). A (Partial) Introduction to Software Engineering Practices and Methods (9</a:t>
            </a:r>
            <a:r>
              <a:rPr lang="en-US" baseline="30000" dirty="0" smtClean="0"/>
              <a:t>th</a:t>
            </a:r>
            <a:r>
              <a:rPr lang="en-US" dirty="0" smtClean="0"/>
              <a:t> ed.). </a:t>
            </a:r>
            <a:r>
              <a:rPr lang="en-US" dirty="0"/>
              <a:t>Search </a:t>
            </a:r>
            <a:r>
              <a:rPr lang="en-US" dirty="0" smtClean="0"/>
              <a:t>"Williams-draft-book.pdf" on Google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1990). IEEE Standard 610.12-1990, IEEE Standard Glossary of Software Engineering Terminology, </a:t>
            </a:r>
            <a:r>
              <a:rPr lang="en-US" dirty="0" smtClean="0"/>
              <a:t>IEEE</a:t>
            </a:r>
          </a:p>
        </p:txBody>
      </p:sp>
    </p:spTree>
    <p:extLst>
      <p:ext uri="{BB962C8B-B14F-4D97-AF65-F5344CB8AC3E}">
        <p14:creationId xmlns:p14="http://schemas.microsoft.com/office/powerpoint/2010/main" val="38084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Why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Programmers frequently make mistake</a:t>
            </a:r>
          </a:p>
          <a:p>
            <a:r>
              <a:rPr lang="en-US" dirty="0" smtClean="0"/>
              <a:t>It is not unusual to spend 40% of the total project time on testing</a:t>
            </a:r>
          </a:p>
          <a:p>
            <a:r>
              <a:rPr lang="en-US" dirty="0" smtClean="0"/>
              <a:t>Life-critical software, e.g. flight control, testing can cost 3 to 5 times as much as all other activities combined</a:t>
            </a:r>
          </a:p>
          <a:p>
            <a:r>
              <a:rPr lang="en-US" dirty="0" smtClean="0"/>
              <a:t>A "good" example of defective testing</a:t>
            </a:r>
          </a:p>
          <a:p>
            <a:pPr lvl="1"/>
            <a:r>
              <a:rPr lang="en-US" dirty="0" smtClean="0"/>
              <a:t>The software system in new Hong Kong Airport did not work properly when it was opened in July 1998</a:t>
            </a:r>
          </a:p>
          <a:p>
            <a:pPr lvl="1"/>
            <a:r>
              <a:rPr lang="en-US" dirty="0" smtClean="0"/>
              <a:t>Hundreds of scheduled flights were delayed, thousands of pieces of luggage were lost, millions of dollars in perishable goods were left to rot</a:t>
            </a:r>
          </a:p>
        </p:txBody>
      </p:sp>
    </p:spTree>
    <p:extLst>
      <p:ext uri="{BB962C8B-B14F-4D97-AF65-F5344CB8AC3E}">
        <p14:creationId xmlns:p14="http://schemas.microsoft.com/office/powerpoint/2010/main" val="355242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Software testing is the process of analyzing a software item to detect the differences between existing and required conditions (that is, bugs) and to evaluate the features of the software item</a:t>
            </a:r>
          </a:p>
          <a:p>
            <a:r>
              <a:rPr lang="en-US" dirty="0" smtClean="0"/>
              <a:t>The main purpose of testing</a:t>
            </a:r>
          </a:p>
          <a:p>
            <a:pPr lvl="1"/>
            <a:r>
              <a:rPr lang="en-US" dirty="0" smtClean="0"/>
              <a:t>To </a:t>
            </a:r>
            <a:r>
              <a:rPr lang="en-US" b="1" u="sng" dirty="0" smtClean="0">
                <a:solidFill>
                  <a:srgbClr val="FF0000"/>
                </a:solidFill>
              </a:rPr>
              <a:t>cause failures</a:t>
            </a:r>
            <a:r>
              <a:rPr lang="en-US" dirty="0" smtClean="0"/>
              <a:t> in order to make faults visible</a:t>
            </a:r>
          </a:p>
          <a:p>
            <a:pPr lvl="1"/>
            <a:r>
              <a:rPr lang="en-US" dirty="0" smtClean="0"/>
              <a:t>So that the faults can be fixed and not be delivered to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6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Testing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Testing should proceed in incremental stages</a:t>
            </a:r>
          </a:p>
          <a:p>
            <a:r>
              <a:rPr lang="en-US" dirty="0" smtClean="0"/>
              <a:t>The most widely used testing process has </a:t>
            </a:r>
            <a:r>
              <a:rPr lang="en-US" b="1" dirty="0" smtClean="0">
                <a:solidFill>
                  <a:srgbClr val="FF0000"/>
                </a:solidFill>
              </a:rPr>
              <a:t>three</a:t>
            </a:r>
            <a:r>
              <a:rPr lang="en-US" dirty="0" smtClean="0"/>
              <a:t> stages</a:t>
            </a:r>
          </a:p>
          <a:p>
            <a:pPr lvl="1"/>
            <a:r>
              <a:rPr lang="en-US" dirty="0" smtClean="0"/>
              <a:t>Unit testing</a:t>
            </a:r>
          </a:p>
          <a:p>
            <a:pPr lvl="2"/>
            <a:r>
              <a:rPr lang="en-US" dirty="0" smtClean="0"/>
              <a:t>Individual program units are tested </a:t>
            </a:r>
            <a:r>
              <a:rPr lang="en-US" b="1" dirty="0">
                <a:solidFill>
                  <a:srgbClr val="FF0000"/>
                </a:solidFill>
              </a:rPr>
              <a:t>independently</a:t>
            </a:r>
            <a:r>
              <a:rPr lang="en-US" dirty="0"/>
              <a:t> to </a:t>
            </a:r>
            <a:r>
              <a:rPr lang="en-US" dirty="0" smtClean="0"/>
              <a:t>ensure correct operation</a:t>
            </a:r>
          </a:p>
          <a:p>
            <a:pPr lvl="1"/>
            <a:r>
              <a:rPr lang="en-US" dirty="0" smtClean="0"/>
              <a:t>Integration testing</a:t>
            </a:r>
          </a:p>
          <a:p>
            <a:pPr lvl="2"/>
            <a:r>
              <a:rPr lang="en-US" dirty="0" smtClean="0"/>
              <a:t>Finding errors resulting from </a:t>
            </a:r>
            <a:r>
              <a:rPr lang="en-US" b="1" dirty="0" smtClean="0">
                <a:solidFill>
                  <a:srgbClr val="FF0000"/>
                </a:solidFill>
              </a:rPr>
              <a:t>interactions</a:t>
            </a:r>
            <a:r>
              <a:rPr lang="en-US" dirty="0" smtClean="0"/>
              <a:t> between program units</a:t>
            </a:r>
          </a:p>
          <a:p>
            <a:pPr lvl="1"/>
            <a:r>
              <a:rPr lang="en-US" dirty="0" smtClean="0"/>
              <a:t>Acceptance testing</a:t>
            </a:r>
          </a:p>
          <a:p>
            <a:pPr lvl="2"/>
            <a:r>
              <a:rPr lang="en-US" dirty="0" smtClean="0"/>
              <a:t>Program is tested with user supplied data</a:t>
            </a:r>
          </a:p>
          <a:p>
            <a:pPr lvl="2"/>
            <a:r>
              <a:rPr lang="en-US" dirty="0" smtClean="0"/>
              <a:t>May reveal errors in the requirements definition</a:t>
            </a:r>
          </a:p>
        </p:txBody>
      </p:sp>
    </p:spTree>
    <p:extLst>
      <p:ext uri="{BB962C8B-B14F-4D97-AF65-F5344CB8AC3E}">
        <p14:creationId xmlns:p14="http://schemas.microsoft.com/office/powerpoint/2010/main" val="158147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test case is</a:t>
            </a:r>
          </a:p>
          <a:p>
            <a:pPr lvl="1"/>
            <a:r>
              <a:rPr lang="en-US" dirty="0" smtClean="0"/>
              <a:t>A set of test inputs, execution conditions, and expected results developed for a particular objective</a:t>
            </a:r>
          </a:p>
          <a:p>
            <a:pPr lvl="1"/>
            <a:r>
              <a:rPr lang="en-US" dirty="0" smtClean="0"/>
              <a:t>To exercise a particular program path with a specific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9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Test Case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Having proper test cases is essential to successful testing</a:t>
            </a:r>
          </a:p>
          <a:p>
            <a:r>
              <a:rPr lang="en-US" dirty="0" smtClean="0"/>
              <a:t>The goal is to </a:t>
            </a:r>
            <a:r>
              <a:rPr lang="en-US" b="1" dirty="0" smtClean="0">
                <a:solidFill>
                  <a:srgbClr val="FF0000"/>
                </a:solidFill>
              </a:rPr>
              <a:t>prove that a program is incorrect</a:t>
            </a:r>
            <a:r>
              <a:rPr lang="en-US" dirty="0" smtClean="0"/>
              <a:t>, NOT to prove it is correct</a:t>
            </a:r>
          </a:p>
          <a:p>
            <a:r>
              <a:rPr lang="en-US" dirty="0" smtClean="0"/>
              <a:t>Select test cases to ensure that if there is an error in the program, then it is detected by one of the test cases</a:t>
            </a:r>
          </a:p>
          <a:p>
            <a:r>
              <a:rPr lang="en-US" dirty="0" smtClean="0"/>
              <a:t>A </a:t>
            </a:r>
            <a:r>
              <a:rPr lang="en-US" dirty="0"/>
              <a:t>successful test is one that uncovers an undiscovered error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498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Exhaustive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ideal set of test cases</a:t>
            </a:r>
          </a:p>
          <a:p>
            <a:pPr lvl="0"/>
            <a:r>
              <a:rPr lang="en-US" dirty="0" smtClean="0"/>
              <a:t>It includes all the possible inputs to the program</a:t>
            </a:r>
          </a:p>
          <a:p>
            <a:pPr lvl="0"/>
            <a:r>
              <a:rPr lang="en-US" dirty="0" smtClean="0"/>
              <a:t>Not practical because the number of elements in the input domain is usually extremely large</a:t>
            </a:r>
          </a:p>
          <a:p>
            <a:pPr lvl="0"/>
            <a:r>
              <a:rPr lang="en-US" dirty="0" smtClean="0"/>
              <a:t>Example – Converting an integer mark (0-100) into a grade (A-F).</a:t>
            </a:r>
          </a:p>
          <a:p>
            <a:pPr lvl="1"/>
            <a:r>
              <a:rPr lang="en-US" dirty="0" smtClean="0"/>
              <a:t>Total 101 test cases, i.e. 0, 1, …, 100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8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Test Case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the faults in a program </a:t>
            </a:r>
            <a:r>
              <a:rPr lang="en-US" b="1" dirty="0" smtClean="0">
                <a:solidFill>
                  <a:srgbClr val="FF0000"/>
                </a:solidFill>
              </a:rPr>
              <a:t>cannot</a:t>
            </a:r>
            <a:r>
              <a:rPr lang="en-US" dirty="0" smtClean="0"/>
              <a:t> be practically revealed by testing</a:t>
            </a:r>
          </a:p>
          <a:p>
            <a:r>
              <a:rPr lang="en-US" dirty="0" smtClean="0"/>
              <a:t>The goal of test case selection</a:t>
            </a:r>
          </a:p>
          <a:p>
            <a:pPr lvl="1"/>
            <a:r>
              <a:rPr lang="en-US" dirty="0" smtClean="0"/>
              <a:t>To select the test cases such that the </a:t>
            </a:r>
            <a:r>
              <a:rPr lang="en-US" b="1" dirty="0" smtClean="0">
                <a:solidFill>
                  <a:srgbClr val="FF0000"/>
                </a:solidFill>
              </a:rPr>
              <a:t>maximum</a:t>
            </a:r>
            <a:r>
              <a:rPr lang="en-US" dirty="0" smtClean="0"/>
              <a:t> possible number of errors faults is detected</a:t>
            </a:r>
          </a:p>
          <a:p>
            <a:pPr lvl="1"/>
            <a:r>
              <a:rPr lang="en-US" dirty="0" smtClean="0"/>
              <a:t>By the </a:t>
            </a:r>
            <a:r>
              <a:rPr lang="en-US" b="1" dirty="0" smtClean="0">
                <a:solidFill>
                  <a:srgbClr val="FF0000"/>
                </a:solidFill>
              </a:rPr>
              <a:t>minimum</a:t>
            </a:r>
            <a:r>
              <a:rPr lang="en-US" dirty="0" smtClean="0"/>
              <a:t> possible number of test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7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1435</Words>
  <Application>Microsoft Office PowerPoint</Application>
  <PresentationFormat>On-screen Show (4:3)</PresentationFormat>
  <Paragraphs>203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Topic 4 – Testing and Debugging</vt:lpstr>
      <vt:lpstr>Lesson Intended Learning Outcomes</vt:lpstr>
      <vt:lpstr>Why Testing?</vt:lpstr>
      <vt:lpstr>Testing</vt:lpstr>
      <vt:lpstr>Testing Stages</vt:lpstr>
      <vt:lpstr>Test Case</vt:lpstr>
      <vt:lpstr>Test Case Design</vt:lpstr>
      <vt:lpstr>Exhaustive testing</vt:lpstr>
      <vt:lpstr>Test Case Design</vt:lpstr>
      <vt:lpstr>Two Basic Classes of Software Testing</vt:lpstr>
      <vt:lpstr>Block-Box vs. White-Box Testing</vt:lpstr>
      <vt:lpstr>Black-Box Testing</vt:lpstr>
      <vt:lpstr>Partition</vt:lpstr>
      <vt:lpstr>Boundary Values</vt:lpstr>
      <vt:lpstr>Error Guessing</vt:lpstr>
      <vt:lpstr>White-Box Testing</vt:lpstr>
      <vt:lpstr>White-Box Testing</vt:lpstr>
      <vt:lpstr>Testing on Selections</vt:lpstr>
      <vt:lpstr>Decision Table</vt:lpstr>
      <vt:lpstr>Testing on Simple Loops</vt:lpstr>
      <vt:lpstr>PowerPoint Presentation</vt:lpstr>
      <vt:lpstr>Debugging</vt:lpstr>
      <vt:lpstr>Examples(Print the contents of the array) – Typos is the Main Sources of Errors</vt:lpstr>
      <vt:lpstr>Debugging Techniques</vt:lpstr>
      <vt:lpstr>Debugger</vt:lpstr>
      <vt:lpstr>Summary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 – Basic Programming Concepts</dc:title>
  <dc:creator>Ivan</dc:creator>
  <cp:lastModifiedBy>a1</cp:lastModifiedBy>
  <cp:revision>951</cp:revision>
  <cp:lastPrinted>2012-08-07T10:02:54Z</cp:lastPrinted>
  <dcterms:created xsi:type="dcterms:W3CDTF">2006-08-16T00:00:00Z</dcterms:created>
  <dcterms:modified xsi:type="dcterms:W3CDTF">2012-02-26T08:32:52Z</dcterms:modified>
</cp:coreProperties>
</file>