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6" r:id="rId1"/>
  </p:sldMasterIdLst>
  <p:notesMasterIdLst>
    <p:notesMasterId r:id="rId28"/>
  </p:notesMasterIdLst>
  <p:sldIdLst>
    <p:sldId id="256" r:id="rId2"/>
    <p:sldId id="281" r:id="rId3"/>
    <p:sldId id="276" r:id="rId4"/>
    <p:sldId id="282" r:id="rId5"/>
    <p:sldId id="283" r:id="rId6"/>
    <p:sldId id="257" r:id="rId7"/>
    <p:sldId id="258" r:id="rId8"/>
    <p:sldId id="259" r:id="rId9"/>
    <p:sldId id="260" r:id="rId10"/>
    <p:sldId id="261" r:id="rId11"/>
    <p:sldId id="262" r:id="rId12"/>
    <p:sldId id="263" r:id="rId13"/>
    <p:sldId id="264" r:id="rId14"/>
    <p:sldId id="265" r:id="rId15"/>
    <p:sldId id="266" r:id="rId16"/>
    <p:sldId id="277" r:id="rId17"/>
    <p:sldId id="267" r:id="rId18"/>
    <p:sldId id="278" r:id="rId19"/>
    <p:sldId id="268" r:id="rId20"/>
    <p:sldId id="269" r:id="rId21"/>
    <p:sldId id="270" r:id="rId22"/>
    <p:sldId id="279" r:id="rId23"/>
    <p:sldId id="280" r:id="rId24"/>
    <p:sldId id="272" r:id="rId25"/>
    <p:sldId id="274" r:id="rId26"/>
    <p:sldId id="275" r:id="rId2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94"/>
    <p:restoredTop sz="71160"/>
  </p:normalViewPr>
  <p:slideViewPr>
    <p:cSldViewPr snapToGrid="0">
      <p:cViewPr varScale="1">
        <p:scale>
          <a:sx n="96" d="100"/>
          <a:sy n="96" d="100"/>
        </p:scale>
        <p:origin x="1352" y="1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can be helpful compared to other standard forms of data visualization as it displays the data in a more meaningful context</a:t>
            </a:r>
            <a:endParaRPr/>
          </a:p>
          <a:p>
            <a:pPr marL="457200" lvl="0" indent="-298450" algn="l" rtl="0">
              <a:spcBef>
                <a:spcPts val="0"/>
              </a:spcBef>
              <a:spcAft>
                <a:spcPts val="0"/>
              </a:spcAft>
              <a:buSzPts val="1100"/>
              <a:buChar char="-"/>
            </a:pPr>
            <a:r>
              <a:rPr lang="en"/>
              <a:t>Choropleth, scatter map and bubble map</a:t>
            </a:r>
            <a:endParaRPr/>
          </a:p>
          <a:p>
            <a:pPr marL="457200" lvl="0" indent="-298450" algn="l" rtl="0">
              <a:spcBef>
                <a:spcPts val="0"/>
              </a:spcBef>
              <a:spcAft>
                <a:spcPts val="0"/>
              </a:spcAft>
              <a:buSzPts val="1100"/>
              <a:buChar char="-"/>
            </a:pPr>
            <a:r>
              <a:rPr lang="en"/>
              <a:t>we will also show how to draw these in python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465bb139b5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465bb139b5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these are libraries that have done a lot of the implementation for you to make these geographic graphs.</a:t>
            </a:r>
            <a:endParaRPr dirty="0"/>
          </a:p>
          <a:p>
            <a:pPr marL="0" lvl="0" indent="0" algn="l" rtl="0">
              <a:spcBef>
                <a:spcPts val="0"/>
              </a:spcBef>
              <a:spcAft>
                <a:spcPts val="0"/>
              </a:spcAft>
              <a:buNone/>
            </a:pPr>
            <a:endParaRPr lang="en"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QUESTION: if we wanted to inspect the .csv and see what the data looks like, what are some python functions we could use?</a:t>
            </a:r>
            <a:endParaRPr lang="en" dirty="0"/>
          </a:p>
          <a:p>
            <a:pPr marL="0" lvl="0" indent="0" algn="l" rtl="0">
              <a:spcBef>
                <a:spcPts val="0"/>
              </a:spcBef>
              <a:spcAft>
                <a:spcPts val="0"/>
              </a:spcAft>
              <a:buNone/>
            </a:pPr>
            <a:endParaRPr lang="en" dirty="0"/>
          </a:p>
          <a:p>
            <a:pPr marL="0" lvl="0" indent="0" algn="l" rtl="0">
              <a:spcBef>
                <a:spcPts val="0"/>
              </a:spcBef>
              <a:spcAft>
                <a:spcPts val="0"/>
              </a:spcAft>
              <a:buNone/>
            </a:pPr>
            <a:r>
              <a:rPr lang="en" dirty="0"/>
              <a:t>Some useful commands:</a:t>
            </a:r>
            <a:endParaRPr dirty="0"/>
          </a:p>
          <a:p>
            <a:pPr marL="0" lvl="0" indent="0" algn="l" rtl="0">
              <a:spcBef>
                <a:spcPts val="0"/>
              </a:spcBef>
              <a:spcAft>
                <a:spcPts val="0"/>
              </a:spcAft>
              <a:buClr>
                <a:schemeClr val="dk1"/>
              </a:buClr>
              <a:buSzPts val="1100"/>
              <a:buFont typeface="Arial"/>
              <a:buNone/>
            </a:pPr>
            <a:r>
              <a:rPr lang="en" dirty="0" err="1"/>
              <a:t>data_frame.head</a:t>
            </a:r>
            <a:r>
              <a:rPr lang="en" dirty="0"/>
              <a:t>()</a:t>
            </a:r>
            <a:endParaRPr dirty="0"/>
          </a:p>
          <a:p>
            <a:pPr marL="0" lvl="0" indent="0" algn="l" rtl="0">
              <a:spcBef>
                <a:spcPts val="0"/>
              </a:spcBef>
              <a:spcAft>
                <a:spcPts val="0"/>
              </a:spcAft>
              <a:buNone/>
            </a:pPr>
            <a:r>
              <a:rPr lang="en" dirty="0" err="1"/>
              <a:t>data_frame.describe</a:t>
            </a:r>
            <a:r>
              <a:rPr lang="en" dirty="0"/>
              <a:t>()</a:t>
            </a:r>
            <a:br>
              <a:rPr lang="en" dirty="0"/>
            </a:br>
            <a:r>
              <a:rPr lang="en" dirty="0"/>
              <a:t>It isn’t necessary to parse through them (you can of course!) they are just good to print out what your data looks like</a:t>
            </a:r>
          </a:p>
          <a:p>
            <a:pPr marL="0" lvl="0" indent="0" algn="l" rtl="0">
              <a:spcBef>
                <a:spcPts val="0"/>
              </a:spcBef>
              <a:spcAft>
                <a:spcPts val="0"/>
              </a:spcAft>
              <a:buNone/>
            </a:pPr>
            <a:endParaRPr lang="e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465bb139b5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465bb139b5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are printing out the data_frame.head() in the terminal here, which lets you see the first couple rows of your csv.</a:t>
            </a:r>
            <a:br>
              <a:rPr lang="en"/>
            </a:br>
            <a:r>
              <a:rPr lang="en"/>
              <a:t>Let’s say we want to plot the total export by state on a chorograph</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465bb139b5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465bb139b5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reference link for documentation</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465bb139b5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465bb139b5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type: since 2D representations can cause distortions when it comes to continents etc., there are different types of maps that adjust for this in different ways.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465d26a1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465d26a1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If you hover over, it can display the exact values</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T</a:t>
            </a:r>
            <a:r>
              <a:rPr lang="en-US" dirty="0"/>
              <a:t>h</a:t>
            </a:r>
            <a:r>
              <a:rPr lang="en" dirty="0" err="1"/>
              <a:t>at’s</a:t>
            </a:r>
            <a:r>
              <a:rPr lang="en" dirty="0"/>
              <a:t> cool, but what if we want to change the colors?</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465d26a169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465d26a16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This is the same example as just a few slides ago, but now, we’ll also specify the exact </a:t>
            </a:r>
            <a:r>
              <a:rPr lang="en" dirty="0" err="1"/>
              <a:t>color_scale</a:t>
            </a:r>
            <a:r>
              <a:rPr lang="en" dirty="0"/>
              <a:t> that we want.</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So, the only additions are:</a:t>
            </a:r>
          </a:p>
          <a:p>
            <a:pPr marL="228600" lvl="0" indent="-228600" algn="l" rtl="0">
              <a:spcBef>
                <a:spcPts val="0"/>
              </a:spcBef>
              <a:spcAft>
                <a:spcPts val="0"/>
              </a:spcAft>
              <a:buAutoNum type="arabicParenBoth"/>
            </a:pPr>
            <a:r>
              <a:rPr lang="en-US" dirty="0"/>
              <a:t>T</a:t>
            </a:r>
            <a:r>
              <a:rPr lang="en" dirty="0"/>
              <a:t>he top line</a:t>
            </a:r>
          </a:p>
          <a:p>
            <a:pPr marL="228600" lvl="0" indent="-228600" algn="l" rtl="0">
              <a:spcBef>
                <a:spcPts val="0"/>
              </a:spcBef>
              <a:spcAft>
                <a:spcPts val="0"/>
              </a:spcAft>
              <a:buAutoNum type="arabicParenBoth"/>
            </a:pPr>
            <a:r>
              <a:rPr lang="en-US" dirty="0"/>
              <a:t>T</a:t>
            </a:r>
            <a:r>
              <a:rPr lang="en" dirty="0"/>
              <a:t>he </a:t>
            </a:r>
            <a:r>
              <a:rPr lang="en" dirty="0" err="1"/>
              <a:t>colorscale</a:t>
            </a:r>
            <a:r>
              <a:rPr lang="en" dirty="0"/>
              <a:t> properties</a:t>
            </a:r>
          </a:p>
          <a:p>
            <a:pPr marL="228600" lvl="0" indent="-228600" algn="l" rtl="0">
              <a:spcBef>
                <a:spcPts val="0"/>
              </a:spcBef>
              <a:spcAft>
                <a:spcPts val="0"/>
              </a:spcAft>
              <a:buAutoNum type="arabicParenBoth"/>
            </a:pPr>
            <a:r>
              <a:rPr lang="en" dirty="0"/>
              <a:t>We can set colors to transition from 0 to 1. Color options are any HTML color codes. (RGB values like #)</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465d26a169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465d26a16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This is the same example as just a few slides ago, but now, we’ll also specify the exact </a:t>
            </a:r>
            <a:r>
              <a:rPr lang="en" dirty="0" err="1"/>
              <a:t>color_scale</a:t>
            </a:r>
            <a:r>
              <a:rPr lang="en" dirty="0"/>
              <a:t> that we want.</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So, the only additions are:</a:t>
            </a:r>
          </a:p>
          <a:p>
            <a:pPr marL="228600" lvl="0" indent="-228600" algn="l" rtl="0">
              <a:spcBef>
                <a:spcPts val="0"/>
              </a:spcBef>
              <a:spcAft>
                <a:spcPts val="0"/>
              </a:spcAft>
              <a:buAutoNum type="arabicParenBoth"/>
            </a:pPr>
            <a:r>
              <a:rPr lang="en-US" dirty="0"/>
              <a:t>T</a:t>
            </a:r>
            <a:r>
              <a:rPr lang="en" dirty="0"/>
              <a:t>he top line</a:t>
            </a:r>
          </a:p>
          <a:p>
            <a:pPr marL="228600" lvl="0" indent="-228600" algn="l" rtl="0">
              <a:spcBef>
                <a:spcPts val="0"/>
              </a:spcBef>
              <a:spcAft>
                <a:spcPts val="0"/>
              </a:spcAft>
              <a:buAutoNum type="arabicParenBoth"/>
            </a:pPr>
            <a:r>
              <a:rPr lang="en-US" dirty="0"/>
              <a:t>T</a:t>
            </a:r>
            <a:r>
              <a:rPr lang="en" dirty="0"/>
              <a:t>he </a:t>
            </a:r>
            <a:r>
              <a:rPr lang="en" dirty="0" err="1"/>
              <a:t>colorscale</a:t>
            </a:r>
            <a:r>
              <a:rPr lang="en" dirty="0"/>
              <a:t> properties</a:t>
            </a:r>
          </a:p>
          <a:p>
            <a:pPr marL="228600" lvl="0" indent="-228600" algn="l" rtl="0">
              <a:spcBef>
                <a:spcPts val="0"/>
              </a:spcBef>
              <a:spcAft>
                <a:spcPts val="0"/>
              </a:spcAft>
              <a:buAutoNum type="arabicParenBoth"/>
            </a:pPr>
            <a:r>
              <a:rPr lang="en" dirty="0"/>
              <a:t>We can set colors to transition from 0 to 1. Color options are any HTML color codes. (RGB values like #)</a:t>
            </a:r>
            <a:endParaRPr dirty="0"/>
          </a:p>
        </p:txBody>
      </p:sp>
    </p:spTree>
    <p:extLst>
      <p:ext uri="{BB962C8B-B14F-4D97-AF65-F5344CB8AC3E}">
        <p14:creationId xmlns:p14="http://schemas.microsoft.com/office/powerpoint/2010/main" val="12215696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465d26a169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465d26a169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465d26a169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465d26a169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51846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465d26a169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465d26a169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notice the hover now</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can be helpful compared to other standard forms of data visualization as it displays the data in a more meaningful context</a:t>
            </a:r>
            <a:endParaRPr/>
          </a:p>
          <a:p>
            <a:pPr marL="457200" lvl="0" indent="-298450" algn="l" rtl="0">
              <a:spcBef>
                <a:spcPts val="0"/>
              </a:spcBef>
              <a:spcAft>
                <a:spcPts val="0"/>
              </a:spcAft>
              <a:buSzPts val="1100"/>
              <a:buChar char="-"/>
            </a:pPr>
            <a:r>
              <a:rPr lang="en"/>
              <a:t>Choropleth, scatter map and bubble map</a:t>
            </a:r>
            <a:endParaRPr/>
          </a:p>
          <a:p>
            <a:pPr marL="457200" lvl="0" indent="-298450" algn="l" rtl="0">
              <a:spcBef>
                <a:spcPts val="0"/>
              </a:spcBef>
              <a:spcAft>
                <a:spcPts val="0"/>
              </a:spcAft>
              <a:buSzPts val="1100"/>
              <a:buChar char="-"/>
            </a:pPr>
            <a:r>
              <a:rPr lang="en"/>
              <a:t>we will also show how to draw these in python</a:t>
            </a:r>
            <a:endParaRPr/>
          </a:p>
        </p:txBody>
      </p:sp>
    </p:spTree>
    <p:extLst>
      <p:ext uri="{BB962C8B-B14F-4D97-AF65-F5344CB8AC3E}">
        <p14:creationId xmlns:p14="http://schemas.microsoft.com/office/powerpoint/2010/main" val="41224930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465d26a169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465d26a169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65d26a169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65d26a169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465d26a169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465d26a16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68539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465d26a169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465d26a16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47089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465d26a169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465d26a169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This looks good!</a:t>
            </a:r>
            <a:endParaRPr dirty="0"/>
          </a:p>
          <a:p>
            <a:pPr marL="0" lvl="0" indent="0" algn="l" rtl="0">
              <a:spcBef>
                <a:spcPts val="0"/>
              </a:spcBef>
              <a:spcAft>
                <a:spcPts val="0"/>
              </a:spcAft>
              <a:buNone/>
            </a:pPr>
            <a:r>
              <a:rPr lang="en" dirty="0"/>
              <a:t>You can see all the major airports in the US and you can approximately compare them by size</a:t>
            </a:r>
            <a:endParaRPr dirty="0"/>
          </a:p>
          <a:p>
            <a:pPr marL="0" lvl="0" indent="0" algn="l" rtl="0">
              <a:spcBef>
                <a:spcPts val="0"/>
              </a:spcBef>
              <a:spcAft>
                <a:spcPts val="0"/>
              </a:spcAft>
              <a:buNone/>
            </a:pPr>
            <a:r>
              <a:rPr lang="en" dirty="0"/>
              <a:t>Hover over to see the text label!</a:t>
            </a: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17814320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3770340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can be helpful compared to other standard forms of data visualization as it displays the data in a more meaningful context</a:t>
            </a:r>
            <a:endParaRPr/>
          </a:p>
          <a:p>
            <a:pPr marL="457200" lvl="0" indent="-298450" algn="l" rtl="0">
              <a:spcBef>
                <a:spcPts val="0"/>
              </a:spcBef>
              <a:spcAft>
                <a:spcPts val="0"/>
              </a:spcAft>
              <a:buSzPts val="1100"/>
              <a:buChar char="-"/>
            </a:pPr>
            <a:r>
              <a:rPr lang="en"/>
              <a:t>Choropleth, scatter map and bubble map</a:t>
            </a:r>
            <a:endParaRPr/>
          </a:p>
          <a:p>
            <a:pPr marL="457200" lvl="0" indent="-298450" algn="l" rtl="0">
              <a:spcBef>
                <a:spcPts val="0"/>
              </a:spcBef>
              <a:spcAft>
                <a:spcPts val="0"/>
              </a:spcAft>
              <a:buSzPts val="1100"/>
              <a:buChar char="-"/>
            </a:pPr>
            <a:r>
              <a:rPr lang="en"/>
              <a:t>we will also show how to draw these in python</a:t>
            </a:r>
            <a:endParaRPr/>
          </a:p>
        </p:txBody>
      </p:sp>
    </p:spTree>
    <p:extLst>
      <p:ext uri="{BB962C8B-B14F-4D97-AF65-F5344CB8AC3E}">
        <p14:creationId xmlns:p14="http://schemas.microsoft.com/office/powerpoint/2010/main" val="564357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can be helpful compared to other standard forms of data visualization as it displays the data in a more meaningful context</a:t>
            </a:r>
            <a:endParaRPr/>
          </a:p>
          <a:p>
            <a:pPr marL="457200" lvl="0" indent="-298450" algn="l" rtl="0">
              <a:spcBef>
                <a:spcPts val="0"/>
              </a:spcBef>
              <a:spcAft>
                <a:spcPts val="0"/>
              </a:spcAft>
              <a:buSzPts val="1100"/>
              <a:buChar char="-"/>
            </a:pPr>
            <a:r>
              <a:rPr lang="en"/>
              <a:t>Choropleth, scatter map and bubble map</a:t>
            </a:r>
            <a:endParaRPr/>
          </a:p>
          <a:p>
            <a:pPr marL="457200" lvl="0" indent="-298450" algn="l" rtl="0">
              <a:spcBef>
                <a:spcPts val="0"/>
              </a:spcBef>
              <a:spcAft>
                <a:spcPts val="0"/>
              </a:spcAft>
              <a:buSzPts val="1100"/>
              <a:buChar char="-"/>
            </a:pPr>
            <a:r>
              <a:rPr lang="en"/>
              <a:t>we will also show how to draw these in python</a:t>
            </a:r>
            <a:endParaRPr/>
          </a:p>
        </p:txBody>
      </p:sp>
    </p:spTree>
    <p:extLst>
      <p:ext uri="{BB962C8B-B14F-4D97-AF65-F5344CB8AC3E}">
        <p14:creationId xmlns:p14="http://schemas.microsoft.com/office/powerpoint/2010/main" val="2952044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can be helpful compared to other standard forms of data visualization as it displays the data in a more meaningful context</a:t>
            </a:r>
            <a:endParaRPr/>
          </a:p>
          <a:p>
            <a:pPr marL="457200" lvl="0" indent="-298450" algn="l" rtl="0">
              <a:spcBef>
                <a:spcPts val="0"/>
              </a:spcBef>
              <a:spcAft>
                <a:spcPts val="0"/>
              </a:spcAft>
              <a:buSzPts val="1100"/>
              <a:buChar char="-"/>
            </a:pPr>
            <a:r>
              <a:rPr lang="en"/>
              <a:t>Choropleth, scatter map and bubble map</a:t>
            </a:r>
            <a:endParaRPr/>
          </a:p>
          <a:p>
            <a:pPr marL="457200" lvl="0" indent="-298450" algn="l" rtl="0">
              <a:spcBef>
                <a:spcPts val="0"/>
              </a:spcBef>
              <a:spcAft>
                <a:spcPts val="0"/>
              </a:spcAft>
              <a:buSzPts val="1100"/>
              <a:buChar char="-"/>
            </a:pPr>
            <a:r>
              <a:rPr lang="en"/>
              <a:t>we will also show how to draw these in python</a:t>
            </a:r>
            <a:endParaRPr/>
          </a:p>
        </p:txBody>
      </p:sp>
    </p:spTree>
    <p:extLst>
      <p:ext uri="{BB962C8B-B14F-4D97-AF65-F5344CB8AC3E}">
        <p14:creationId xmlns:p14="http://schemas.microsoft.com/office/powerpoint/2010/main" val="797033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65bb139b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65bb139b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choropleth of US by population density</a:t>
            </a:r>
            <a:endParaRPr/>
          </a:p>
          <a:p>
            <a:pPr marL="457200" lvl="0" indent="-298450" algn="l" rtl="0">
              <a:spcBef>
                <a:spcPts val="0"/>
              </a:spcBef>
              <a:spcAft>
                <a:spcPts val="0"/>
              </a:spcAft>
              <a:buSzPts val="1100"/>
              <a:buChar char="-"/>
            </a:pPr>
            <a:r>
              <a:rPr lang="en"/>
              <a:t>This lets us quickly see where certain features may be more true than others (you can easily see California, New York, New Jersey, and in general the coastal states have higher population densities than other states) but it can be difficult to compare data between regions far apart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465bb139b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465bb139b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Sometimes it can be better to have a more discrete color scale, in this case a distinct color scheme rather than a spectrum is better.</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CATEGORIES</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QUESTION: WHAT ARE POSSIBLE ISSUES WITH TRYING TO PLOT DATA ON A GEOPLETH GRAPH?  </a:t>
            </a:r>
          </a:p>
          <a:p>
            <a:pPr marL="0" lvl="0" indent="0" algn="l" rtl="0">
              <a:spcBef>
                <a:spcPts val="0"/>
              </a:spcBef>
              <a:spcAft>
                <a:spcPts val="0"/>
              </a:spcAft>
              <a:buNone/>
            </a:pPr>
            <a:r>
              <a:rPr lang="en" dirty="0"/>
              <a:t>Again, this works when we know we have data representation from every state or country.  And, if that level of granularity </a:t>
            </a:r>
            <a:r>
              <a:rPr lang="en-US" dirty="0"/>
              <a:t>is sufficient for our interests.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STATEMENT: Imagine if we wanted to view voting records, namely voting for a republican or democrat president in 2016.  What would that graph look like?  Texas would be red.  California would be blue.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QUESTION: what’s a potential problem with that?  (ANS: granularity)  imagine a sparse state such as Wyoming (I’m going to practice my drawing skills here)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QUESTION: what could we do then?  (ANS: dots to represent people!)</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465bb139b5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465bb139b5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Well, instead of voting patterns, here’s an example looking at race, which visualizes how segregated certain cities are.</a:t>
            </a:r>
          </a:p>
          <a:p>
            <a:pPr marL="0" lvl="0" indent="0" algn="l" rtl="0">
              <a:spcBef>
                <a:spcPts val="0"/>
              </a:spcBef>
              <a:spcAft>
                <a:spcPts val="0"/>
              </a:spcAft>
              <a:buNone/>
            </a:pPr>
            <a:endParaRPr lang="en-US" sz="1800" dirty="0"/>
          </a:p>
          <a:p>
            <a:pPr marL="0" lvl="0" indent="0" algn="l" rtl="0">
              <a:spcBef>
                <a:spcPts val="0"/>
              </a:spcBef>
              <a:spcAft>
                <a:spcPts val="0"/>
              </a:spcAft>
              <a:buNone/>
            </a:pPr>
            <a:r>
              <a:rPr lang="en-US" sz="1800" dirty="0"/>
              <a:t>This handles sparsity too – if there’s a region with nobody present – e.g., nobody lives there, or nobody votes from there – then it doesn’t mislead the audience into thinking that it constitutes a signal.</a:t>
            </a:r>
          </a:p>
          <a:p>
            <a:pPr marL="0" lvl="0" indent="0" algn="l" rtl="0">
              <a:spcBef>
                <a:spcPts val="0"/>
              </a:spcBef>
              <a:spcAft>
                <a:spcPts val="0"/>
              </a:spcAft>
              <a:buNone/>
            </a:pPr>
            <a:endParaRPr lang="en-US" sz="1800" dirty="0"/>
          </a:p>
          <a:p>
            <a:pPr marL="0" lvl="0" indent="0" algn="l" rtl="0">
              <a:spcBef>
                <a:spcPts val="0"/>
              </a:spcBef>
              <a:spcAft>
                <a:spcPts val="0"/>
              </a:spcAft>
              <a:buNone/>
            </a:pPr>
            <a:r>
              <a:rPr lang="en-US" sz="1800" b="1" dirty="0"/>
              <a:t>QUESTION:  </a:t>
            </a:r>
            <a:r>
              <a:rPr lang="en-US" sz="1800" dirty="0"/>
              <a:t>now, what if the data is even more sparse, but we’re still interested in viewing such for a large scale, such as how many Bowling Alleys are there in the USA?</a:t>
            </a:r>
          </a:p>
          <a:p>
            <a:pPr marL="0" lvl="0" indent="0" algn="l" rtl="0">
              <a:spcBef>
                <a:spcPts val="0"/>
              </a:spcBef>
              <a:spcAft>
                <a:spcPts val="0"/>
              </a:spcAft>
              <a:buNone/>
            </a:pPr>
            <a:r>
              <a:rPr lang="en-US" sz="1800" dirty="0"/>
              <a:t>“If we just had 1 single dot for each one, that would be a very boring map.  I mean, because it would be hard to see just a few dots, not that bowling is boring – to all the Professional Bowlers in the audience, I’m sorry”</a:t>
            </a:r>
          </a:p>
          <a:p>
            <a:pPr marL="0" lvl="0" indent="0" algn="l" rtl="0">
              <a:spcBef>
                <a:spcPts val="0"/>
              </a:spcBef>
              <a:spcAft>
                <a:spcPts val="0"/>
              </a:spcAft>
              <a:buNone/>
            </a:pPr>
            <a:r>
              <a:rPr lang="en-US" sz="1800" b="1" dirty="0"/>
              <a:t>“What are some ideas on how we could visualize such?  Feel free to get creative!”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465bb139b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465bb139b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Similar to a scatter map but provides non uniform data points, in this case, the size of each bubble is proportional to the number of bowling centers.</a:t>
            </a:r>
          </a:p>
          <a:p>
            <a:pPr marL="0" lvl="0" indent="0" algn="l" rtl="0">
              <a:spcBef>
                <a:spcPts val="0"/>
              </a:spcBef>
              <a:spcAft>
                <a:spcPts val="0"/>
              </a:spcAft>
              <a:buNone/>
            </a:pPr>
            <a:r>
              <a:rPr lang="en" dirty="0"/>
              <a:t>From here we can establish an inverse relation between the number of people and bowling centers per state :p</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F133E-B311-E643-A877-3EABD2CF9D69}"/>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99256C42-75CA-5A4B-912D-F10CB7410CF0}"/>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4C09B31D-53B9-2C48-8A4E-0D5EDAF12107}"/>
              </a:ext>
            </a:extLst>
          </p:cNvPr>
          <p:cNvSpPr>
            <a:spLocks noGrp="1"/>
          </p:cNvSpPr>
          <p:nvPr>
            <p:ph type="dt" sz="half" idx="10"/>
          </p:nvPr>
        </p:nvSpPr>
        <p:spPr/>
        <p:txBody>
          <a:bodyPr/>
          <a:lstStyle/>
          <a:p>
            <a:fld id="{08B9EBBA-996F-894A-B54A-D6246ED52CEA}" type="datetimeFigureOut">
              <a:rPr lang="en-US" smtClean="0"/>
              <a:pPr/>
              <a:t>11/14/18</a:t>
            </a:fld>
            <a:endParaRPr lang="en-US" dirty="0"/>
          </a:p>
        </p:txBody>
      </p:sp>
      <p:sp>
        <p:nvSpPr>
          <p:cNvPr id="5" name="Footer Placeholder 4">
            <a:extLst>
              <a:ext uri="{FF2B5EF4-FFF2-40B4-BE49-F238E27FC236}">
                <a16:creationId xmlns:a16="http://schemas.microsoft.com/office/drawing/2014/main" id="{980819D9-A43A-4449-96A5-C9C16F37D00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31694EE-F3FB-3242-BA73-D091059E413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4777073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AB9C8-6CBC-B942-9D19-E8BF4ECCAA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B4D6C5-D431-9840-8502-1B3558D39F4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AB8B3-98BD-2D4C-976C-2F75751A0497}"/>
              </a:ext>
            </a:extLst>
          </p:cNvPr>
          <p:cNvSpPr>
            <a:spLocks noGrp="1"/>
          </p:cNvSpPr>
          <p:nvPr>
            <p:ph type="dt" sz="half" idx="10"/>
          </p:nvPr>
        </p:nvSpPr>
        <p:spPr/>
        <p:txBody>
          <a:bodyPr/>
          <a:lstStyle/>
          <a:p>
            <a:fld id="{C6C52C72-DE31-F449-A4ED-4C594FD91407}" type="datetimeFigureOut">
              <a:rPr lang="en-US" smtClean="0"/>
              <a:pPr/>
              <a:t>11/14/18</a:t>
            </a:fld>
            <a:endParaRPr lang="en-US" dirty="0"/>
          </a:p>
        </p:txBody>
      </p:sp>
      <p:sp>
        <p:nvSpPr>
          <p:cNvPr id="5" name="Footer Placeholder 4">
            <a:extLst>
              <a:ext uri="{FF2B5EF4-FFF2-40B4-BE49-F238E27FC236}">
                <a16:creationId xmlns:a16="http://schemas.microsoft.com/office/drawing/2014/main" id="{38613C63-9349-0A4B-BE8E-D9838522F0D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E6BC6E6-1405-5C46-8BF3-2F6738B2188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2111226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BB8FA1-7AD1-A844-86EF-0F2D1C0BD08C}"/>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5C70D3-BAF3-AD46-8698-09F6FC4E98E0}"/>
              </a:ext>
            </a:extLst>
          </p:cNvPr>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1DFDB0-DC1C-6D4B-83EA-4C4ED9CA6DAB}"/>
              </a:ext>
            </a:extLst>
          </p:cNvPr>
          <p:cNvSpPr>
            <a:spLocks noGrp="1"/>
          </p:cNvSpPr>
          <p:nvPr>
            <p:ph type="dt" sz="half" idx="10"/>
          </p:nvPr>
        </p:nvSpPr>
        <p:spPr/>
        <p:txBody>
          <a:bodyPr/>
          <a:lstStyle/>
          <a:p>
            <a:fld id="{ED62726E-379B-B349-9EED-81ED093FA806}" type="datetimeFigureOut">
              <a:rPr lang="en-US" smtClean="0"/>
              <a:pPr/>
              <a:t>11/14/18</a:t>
            </a:fld>
            <a:endParaRPr lang="en-US" dirty="0"/>
          </a:p>
        </p:txBody>
      </p:sp>
      <p:sp>
        <p:nvSpPr>
          <p:cNvPr id="5" name="Footer Placeholder 4">
            <a:extLst>
              <a:ext uri="{FF2B5EF4-FFF2-40B4-BE49-F238E27FC236}">
                <a16:creationId xmlns:a16="http://schemas.microsoft.com/office/drawing/2014/main" id="{0FE58207-754E-9F4B-8E3E-4094013658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556A85D-5847-5340-B6E1-6E38BDA39B1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287256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842928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EA057-8841-254E-BCF0-38CC60DCF1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CD681F-C870-3B40-B7D0-EC82F638365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94D1BE-124C-D148-B30C-136E21B4D34C}"/>
              </a:ext>
            </a:extLst>
          </p:cNvPr>
          <p:cNvSpPr>
            <a:spLocks noGrp="1"/>
          </p:cNvSpPr>
          <p:nvPr>
            <p:ph type="dt" sz="half" idx="10"/>
          </p:nvPr>
        </p:nvSpPr>
        <p:spPr/>
        <p:txBody>
          <a:bodyPr/>
          <a:lstStyle/>
          <a:p>
            <a:fld id="{9B3A1323-8D79-1946-B0D7-40001CF92E9D}" type="datetimeFigureOut">
              <a:rPr lang="en-US" smtClean="0"/>
              <a:pPr/>
              <a:t>11/14/18</a:t>
            </a:fld>
            <a:endParaRPr lang="en-US" dirty="0"/>
          </a:p>
        </p:txBody>
      </p:sp>
      <p:sp>
        <p:nvSpPr>
          <p:cNvPr id="5" name="Footer Placeholder 4">
            <a:extLst>
              <a:ext uri="{FF2B5EF4-FFF2-40B4-BE49-F238E27FC236}">
                <a16:creationId xmlns:a16="http://schemas.microsoft.com/office/drawing/2014/main" id="{291A5BFC-074F-4445-A3D8-85690CC02B8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2761C5-9371-214F-AC53-B24C2D18004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5670523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67E92-F07B-124A-BEA1-62F27BE61044}"/>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02D6FE38-9A8B-D24B-8B5E-4322FDE691DC}"/>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33E8A45-5499-7B46-89B0-36DE11C93859}"/>
              </a:ext>
            </a:extLst>
          </p:cNvPr>
          <p:cNvSpPr>
            <a:spLocks noGrp="1"/>
          </p:cNvSpPr>
          <p:nvPr>
            <p:ph type="dt" sz="half" idx="10"/>
          </p:nvPr>
        </p:nvSpPr>
        <p:spPr/>
        <p:txBody>
          <a:bodyPr/>
          <a:lstStyle/>
          <a:p>
            <a:fld id="{8DFA1846-DA80-1C48-A609-854EA85C59AD}" type="datetimeFigureOut">
              <a:rPr lang="en-US" smtClean="0"/>
              <a:pPr/>
              <a:t>11/14/18</a:t>
            </a:fld>
            <a:endParaRPr lang="en-US" dirty="0"/>
          </a:p>
        </p:txBody>
      </p:sp>
      <p:sp>
        <p:nvSpPr>
          <p:cNvPr id="5" name="Footer Placeholder 4">
            <a:extLst>
              <a:ext uri="{FF2B5EF4-FFF2-40B4-BE49-F238E27FC236}">
                <a16:creationId xmlns:a16="http://schemas.microsoft.com/office/drawing/2014/main" id="{C62B656E-8B19-BC4A-B65B-7D77341F170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A9687CA-BA77-2A4A-91CF-4D6AD646BF8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7528328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06197-A449-074E-AA7B-2C1C033845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5ED8D1-7543-AB4E-8659-6D4E6B988D16}"/>
              </a:ext>
            </a:extLst>
          </p:cNvPr>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56DAF4-F5A7-804F-883A-07F415B4DAB7}"/>
              </a:ext>
            </a:extLst>
          </p:cNvPr>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FE8CD9E-4C72-E047-B9B1-68E68E0EB58F}"/>
              </a:ext>
            </a:extLst>
          </p:cNvPr>
          <p:cNvSpPr>
            <a:spLocks noGrp="1"/>
          </p:cNvSpPr>
          <p:nvPr>
            <p:ph type="dt" sz="half" idx="10"/>
          </p:nvPr>
        </p:nvSpPr>
        <p:spPr/>
        <p:txBody>
          <a:bodyPr/>
          <a:lstStyle/>
          <a:p>
            <a:fld id="{57302355-E14B-8545-A8F8-0FE83CC9D524}" type="datetimeFigureOut">
              <a:rPr lang="en-US" smtClean="0"/>
              <a:pPr/>
              <a:t>11/14/18</a:t>
            </a:fld>
            <a:endParaRPr lang="en-US" dirty="0"/>
          </a:p>
        </p:txBody>
      </p:sp>
      <p:sp>
        <p:nvSpPr>
          <p:cNvPr id="6" name="Footer Placeholder 5">
            <a:extLst>
              <a:ext uri="{FF2B5EF4-FFF2-40B4-BE49-F238E27FC236}">
                <a16:creationId xmlns:a16="http://schemas.microsoft.com/office/drawing/2014/main" id="{B939568E-DCBF-BF4C-9F8F-8AE76E192DB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D95EE67-DF36-2C43-BA79-95467FF76F0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6525933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978B4-716B-914F-B9A6-41ED0E598D9E}"/>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CA9E301-0F8F-C24B-8633-8CF3E840E9C1}"/>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62205239-F745-2143-8ED4-582132FA72B4}"/>
              </a:ext>
            </a:extLst>
          </p:cNvPr>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DD373CE-3411-644E-8EF8-A23866123313}"/>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43B37812-09BB-CC44-803D-53F6C19C5842}"/>
              </a:ext>
            </a:extLst>
          </p:cNvPr>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7307D0-ED7E-9449-B932-9BFB4C19F4B5}"/>
              </a:ext>
            </a:extLst>
          </p:cNvPr>
          <p:cNvSpPr>
            <a:spLocks noGrp="1"/>
          </p:cNvSpPr>
          <p:nvPr>
            <p:ph type="dt" sz="half" idx="10"/>
          </p:nvPr>
        </p:nvSpPr>
        <p:spPr/>
        <p:txBody>
          <a:bodyPr/>
          <a:lstStyle/>
          <a:p>
            <a:fld id="{02640F58-564D-2B4F-AE67-E407BA4FCF45}" type="datetimeFigureOut">
              <a:rPr lang="en-US" smtClean="0"/>
              <a:pPr/>
              <a:t>11/14/18</a:t>
            </a:fld>
            <a:endParaRPr lang="en-US" dirty="0"/>
          </a:p>
        </p:txBody>
      </p:sp>
      <p:sp>
        <p:nvSpPr>
          <p:cNvPr id="8" name="Footer Placeholder 7">
            <a:extLst>
              <a:ext uri="{FF2B5EF4-FFF2-40B4-BE49-F238E27FC236}">
                <a16:creationId xmlns:a16="http://schemas.microsoft.com/office/drawing/2014/main" id="{FD086408-99F5-D943-81FD-9E58C73172E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DD4AB23-F215-F440-84A1-327F7C6EEA6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4794658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A0EB4-4F28-294C-887B-73CB00054E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A1024F7-2B76-5249-AF34-D1F5BF9373CA}"/>
              </a:ext>
            </a:extLst>
          </p:cNvPr>
          <p:cNvSpPr>
            <a:spLocks noGrp="1"/>
          </p:cNvSpPr>
          <p:nvPr>
            <p:ph type="dt" sz="half" idx="10"/>
          </p:nvPr>
        </p:nvSpPr>
        <p:spPr/>
        <p:txBody>
          <a:bodyPr/>
          <a:lstStyle/>
          <a:p>
            <a:fld id="{F13A34C8-038E-2045-AF43-DF7DBB8E0E9E}" type="datetimeFigureOut">
              <a:rPr lang="en-US" smtClean="0"/>
              <a:pPr/>
              <a:t>11/14/18</a:t>
            </a:fld>
            <a:endParaRPr lang="en-US" dirty="0"/>
          </a:p>
        </p:txBody>
      </p:sp>
      <p:sp>
        <p:nvSpPr>
          <p:cNvPr id="4" name="Footer Placeholder 3">
            <a:extLst>
              <a:ext uri="{FF2B5EF4-FFF2-40B4-BE49-F238E27FC236}">
                <a16:creationId xmlns:a16="http://schemas.microsoft.com/office/drawing/2014/main" id="{0A22238F-A79A-EA4F-BE29-D24C7FBDE15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74D01AA-8B2F-4E41-9A39-614246B7B68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5321949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3DE593-489C-5D47-97C8-CE6D2B8ADF0F}"/>
              </a:ext>
            </a:extLst>
          </p:cNvPr>
          <p:cNvSpPr>
            <a:spLocks noGrp="1"/>
          </p:cNvSpPr>
          <p:nvPr>
            <p:ph type="dt" sz="half" idx="10"/>
          </p:nvPr>
        </p:nvSpPr>
        <p:spPr/>
        <p:txBody>
          <a:bodyPr/>
          <a:lstStyle/>
          <a:p>
            <a:fld id="{8818C68F-D26B-8F47-958C-23B49CF8A634}" type="datetimeFigureOut">
              <a:rPr lang="en-US" smtClean="0"/>
              <a:pPr/>
              <a:t>11/14/18</a:t>
            </a:fld>
            <a:endParaRPr lang="en-US" dirty="0"/>
          </a:p>
        </p:txBody>
      </p:sp>
      <p:sp>
        <p:nvSpPr>
          <p:cNvPr id="3" name="Footer Placeholder 2">
            <a:extLst>
              <a:ext uri="{FF2B5EF4-FFF2-40B4-BE49-F238E27FC236}">
                <a16:creationId xmlns:a16="http://schemas.microsoft.com/office/drawing/2014/main" id="{91B9CD79-A804-8E4F-815F-147F251476E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195D32F-B397-9149-8AB8-D42A4FDBAA6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32696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14E39-9073-574D-84C0-5BBABDEFF429}"/>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472C914D-9E79-714B-BF47-BFA1FDC3C13D}"/>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C82F4A3-6E83-A041-AB31-2A18DC9CF691}"/>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042345C0-A65A-6245-BD6B-629D5D7B82AC}"/>
              </a:ext>
            </a:extLst>
          </p:cNvPr>
          <p:cNvSpPr>
            <a:spLocks noGrp="1"/>
          </p:cNvSpPr>
          <p:nvPr>
            <p:ph type="dt" sz="half" idx="10"/>
          </p:nvPr>
        </p:nvSpPr>
        <p:spPr/>
        <p:txBody>
          <a:bodyPr/>
          <a:lstStyle/>
          <a:p>
            <a:fld id="{D0DF5E60-9974-AC48-9591-99C2BB44B7CF}" type="datetimeFigureOut">
              <a:rPr lang="en-US" smtClean="0"/>
              <a:pPr/>
              <a:t>11/14/18</a:t>
            </a:fld>
            <a:endParaRPr lang="en-US" dirty="0"/>
          </a:p>
        </p:txBody>
      </p:sp>
      <p:sp>
        <p:nvSpPr>
          <p:cNvPr id="6" name="Footer Placeholder 5">
            <a:extLst>
              <a:ext uri="{FF2B5EF4-FFF2-40B4-BE49-F238E27FC236}">
                <a16:creationId xmlns:a16="http://schemas.microsoft.com/office/drawing/2014/main" id="{EB8F3F82-9EC1-0444-98EC-792E33F904B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06B14B8-9158-2346-B41E-AF0151EB922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7137899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7F160-0344-274A-B910-B730D54FA3F3}"/>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366A5CE9-32A0-CB49-A34A-E1074A7C4F41}"/>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BD660676-9604-734F-ACF4-F58E3660B38A}"/>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3E5B6CF6-8E01-784A-B73D-4D2A41C6E8B6}"/>
              </a:ext>
            </a:extLst>
          </p:cNvPr>
          <p:cNvSpPr>
            <a:spLocks noGrp="1"/>
          </p:cNvSpPr>
          <p:nvPr>
            <p:ph type="dt" sz="half" idx="10"/>
          </p:nvPr>
        </p:nvSpPr>
        <p:spPr/>
        <p:txBody>
          <a:bodyPr/>
          <a:lstStyle/>
          <a:p>
            <a:fld id="{09B482E8-6E0E-1B4F-B1FD-C69DB9E858D9}" type="datetimeFigureOut">
              <a:rPr lang="en-US" smtClean="0"/>
              <a:pPr/>
              <a:t>11/14/18</a:t>
            </a:fld>
            <a:endParaRPr lang="en-US" dirty="0"/>
          </a:p>
        </p:txBody>
      </p:sp>
      <p:sp>
        <p:nvSpPr>
          <p:cNvPr id="6" name="Footer Placeholder 5">
            <a:extLst>
              <a:ext uri="{FF2B5EF4-FFF2-40B4-BE49-F238E27FC236}">
                <a16:creationId xmlns:a16="http://schemas.microsoft.com/office/drawing/2014/main" id="{2B974005-EF34-F84D-B33C-833B905B910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5F93C0D-42D5-E844-8BEB-4125AABD34B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8673223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B8E197-C544-4A4B-96BB-82F354E617BF}"/>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CF7FFE-E468-2048-A4BD-793481F54185}"/>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B70C9A-3BC5-EA4B-B7C1-B527402B41A4}"/>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09B482E8-6E0E-1B4F-B1FD-C69DB9E858D9}" type="datetimeFigureOut">
              <a:rPr lang="en-US" smtClean="0"/>
              <a:pPr/>
              <a:t>11/14/18</a:t>
            </a:fld>
            <a:endParaRPr lang="en-US" dirty="0"/>
          </a:p>
        </p:txBody>
      </p:sp>
      <p:sp>
        <p:nvSpPr>
          <p:cNvPr id="5" name="Footer Placeholder 4">
            <a:extLst>
              <a:ext uri="{FF2B5EF4-FFF2-40B4-BE49-F238E27FC236}">
                <a16:creationId xmlns:a16="http://schemas.microsoft.com/office/drawing/2014/main" id="{6B64B58A-F8BA-3B40-B512-EB4EAE7DD38D}"/>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0E1DC68-57D4-7A49-B2AA-23C8E520F162}"/>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21883897"/>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raw.githubusercontent.com/plotly/datasets/master/2011_us_ag_exports.csv"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ISO_3166-1_alpha-3" TargetMode="External"/><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hyperlink" Target="https://plot.ly/python/reference/#choropleth-locationmode"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raw.githubusercontent.com/plotly/datasets/master/2011_february_us_airport_traffic.csv" TargetMode="External"/><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6000" dirty="0"/>
              <a:t>“We global”</a:t>
            </a:r>
            <a:br>
              <a:rPr lang="en-US" sz="4800" dirty="0"/>
            </a:br>
            <a:r>
              <a:rPr lang="en-US" sz="2400" dirty="0">
                <a:solidFill>
                  <a:srgbClr val="C00000"/>
                </a:solidFill>
              </a:rPr>
              <a:t>-- Professor DJ Khaled</a:t>
            </a:r>
            <a:endParaRPr sz="2400" dirty="0">
              <a:solidFill>
                <a:srgbClr val="C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266700" y="14000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How to make this in Python: Getting Started</a:t>
            </a:r>
            <a:endParaRPr sz="2400" dirty="0"/>
          </a:p>
        </p:txBody>
      </p:sp>
      <p:sp>
        <p:nvSpPr>
          <p:cNvPr id="86" name="Google Shape;86;p18"/>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these are your import statements</a:t>
            </a:r>
            <a:endParaRPr dirty="0"/>
          </a:p>
          <a:p>
            <a:pPr marL="0" lvl="0" indent="0">
              <a:spcBef>
                <a:spcPts val="1600"/>
              </a:spcBef>
              <a:buNone/>
            </a:pPr>
            <a:r>
              <a:rPr lang="en" b="1" dirty="0">
                <a:solidFill>
                  <a:srgbClr val="C00000"/>
                </a:solidFill>
              </a:rPr>
              <a:t>import</a:t>
            </a:r>
            <a:r>
              <a:rPr lang="en" b="1" dirty="0"/>
              <a:t> pandas </a:t>
            </a:r>
            <a:r>
              <a:rPr lang="en" b="1" dirty="0">
                <a:solidFill>
                  <a:srgbClr val="C00000"/>
                </a:solidFill>
              </a:rPr>
              <a:t>as</a:t>
            </a:r>
            <a:r>
              <a:rPr lang="en" b="1" dirty="0"/>
              <a:t> </a:t>
            </a:r>
            <a:r>
              <a:rPr lang="en" b="1" dirty="0" err="1"/>
              <a:t>pd</a:t>
            </a:r>
            <a:br>
              <a:rPr lang="en" b="1" dirty="0"/>
            </a:br>
            <a:r>
              <a:rPr lang="en" b="1" dirty="0">
                <a:solidFill>
                  <a:srgbClr val="C00000"/>
                </a:solidFill>
              </a:rPr>
              <a:t>from</a:t>
            </a:r>
            <a:r>
              <a:rPr lang="en" b="1" dirty="0"/>
              <a:t> </a:t>
            </a:r>
            <a:r>
              <a:rPr lang="en" b="1" dirty="0" err="1"/>
              <a:t>plotly.offline</a:t>
            </a:r>
            <a:r>
              <a:rPr lang="en" b="1" dirty="0"/>
              <a:t> </a:t>
            </a:r>
            <a:r>
              <a:rPr lang="en" b="1" dirty="0">
                <a:solidFill>
                  <a:srgbClr val="C00000"/>
                </a:solidFill>
              </a:rPr>
              <a:t>import</a:t>
            </a:r>
            <a:r>
              <a:rPr lang="en" b="1" dirty="0"/>
              <a:t> plot</a:t>
            </a:r>
            <a:br>
              <a:rPr lang="en" b="1" dirty="0"/>
            </a:br>
            <a:r>
              <a:rPr lang="en" b="1" dirty="0">
                <a:solidFill>
                  <a:srgbClr val="C00000"/>
                </a:solidFill>
              </a:rPr>
              <a:t>import</a:t>
            </a:r>
            <a:r>
              <a:rPr lang="en" b="1" dirty="0"/>
              <a:t> </a:t>
            </a:r>
            <a:r>
              <a:rPr lang="en" b="1" dirty="0" err="1"/>
              <a:t>plotly.graph_objs</a:t>
            </a:r>
            <a:r>
              <a:rPr lang="en" b="1" dirty="0"/>
              <a:t> </a:t>
            </a:r>
            <a:r>
              <a:rPr lang="en" b="1" dirty="0">
                <a:solidFill>
                  <a:srgbClr val="C00000"/>
                </a:solidFill>
              </a:rPr>
              <a:t>as</a:t>
            </a:r>
            <a:r>
              <a:rPr lang="en" b="1" dirty="0"/>
              <a:t> go</a:t>
            </a:r>
            <a:endParaRPr lang="en" b="1" dirty="0">
              <a:solidFill>
                <a:schemeClr val="accent1">
                  <a:lumMod val="75000"/>
                </a:schemeClr>
              </a:solidFill>
            </a:endParaRPr>
          </a:p>
          <a:p>
            <a:pPr marL="0" indent="0">
              <a:spcBef>
                <a:spcPts val="1600"/>
              </a:spcBef>
              <a:buNone/>
            </a:pPr>
            <a:r>
              <a:rPr lang="en-US" dirty="0"/>
              <a:t>## you can also import csv from Kaggle or from your own personal directory</a:t>
            </a:r>
            <a:endParaRPr lang="en" b="1" dirty="0">
              <a:solidFill>
                <a:schemeClr val="accent1">
                  <a:lumMod val="75000"/>
                </a:schemeClr>
              </a:solidFill>
            </a:endParaRPr>
          </a:p>
          <a:p>
            <a:pPr marL="0" lvl="0" indent="0" algn="l" rtl="0">
              <a:spcBef>
                <a:spcPts val="1600"/>
              </a:spcBef>
              <a:spcAft>
                <a:spcPts val="0"/>
              </a:spcAft>
              <a:buNone/>
            </a:pPr>
            <a:r>
              <a:rPr lang="en" b="1" dirty="0" err="1">
                <a:solidFill>
                  <a:schemeClr val="accent1">
                    <a:lumMod val="75000"/>
                  </a:schemeClr>
                </a:solidFill>
              </a:rPr>
              <a:t>data_frame</a:t>
            </a:r>
            <a:r>
              <a:rPr lang="en" b="1" dirty="0">
                <a:solidFill>
                  <a:schemeClr val="accent1">
                    <a:lumMod val="75000"/>
                  </a:schemeClr>
                </a:solidFill>
              </a:rPr>
              <a:t> </a:t>
            </a:r>
            <a:r>
              <a:rPr lang="en" b="1" dirty="0"/>
              <a:t>= </a:t>
            </a:r>
            <a:r>
              <a:rPr lang="en" b="1" dirty="0" err="1"/>
              <a:t>pd.read_csv</a:t>
            </a:r>
            <a:r>
              <a:rPr lang="en" b="1" dirty="0"/>
              <a:t>(‘</a:t>
            </a:r>
            <a:r>
              <a:rPr lang="en" b="1" u="sng" dirty="0">
                <a:solidFill>
                  <a:schemeClr val="hlink"/>
                </a:solidFill>
                <a:hlinkClick r:id="rId3"/>
              </a:rPr>
              <a:t>https://raw.githubusercontent.com/plotly/datasets/master/2011_us_ag_exports.csv</a:t>
            </a:r>
            <a:r>
              <a:rPr lang="en" b="1" dirty="0"/>
              <a:t>’)</a:t>
            </a:r>
            <a:endParaRPr b="1" dirty="0"/>
          </a:p>
        </p:txBody>
      </p:sp>
      <p:cxnSp>
        <p:nvCxnSpPr>
          <p:cNvPr id="4" name="Straight Connector 3">
            <a:extLst>
              <a:ext uri="{FF2B5EF4-FFF2-40B4-BE49-F238E27FC236}">
                <a16:creationId xmlns:a16="http://schemas.microsoft.com/office/drawing/2014/main" id="{EF8FF712-23CE-364D-86FA-5254E3314CB5}"/>
              </a:ext>
            </a:extLst>
          </p:cNvPr>
          <p:cNvCxnSpPr>
            <a:cxnSpLocks/>
          </p:cNvCxnSpPr>
          <p:nvPr/>
        </p:nvCxnSpPr>
        <p:spPr>
          <a:xfrm>
            <a:off x="266700" y="712708"/>
            <a:ext cx="7137400" cy="0"/>
          </a:xfrm>
          <a:prstGeom prst="line">
            <a:avLst/>
          </a:prstGeom>
          <a:ln w="73025"/>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2" name="Picture 1">
            <a:extLst>
              <a:ext uri="{FF2B5EF4-FFF2-40B4-BE49-F238E27FC236}">
                <a16:creationId xmlns:a16="http://schemas.microsoft.com/office/drawing/2014/main" id="{94DDB11C-03EB-654E-B020-C0C0E273C761}"/>
              </a:ext>
            </a:extLst>
          </p:cNvPr>
          <p:cNvPicPr>
            <a:picLocks noChangeAspect="1"/>
          </p:cNvPicPr>
          <p:nvPr/>
        </p:nvPicPr>
        <p:blipFill>
          <a:blip r:embed="rId3"/>
          <a:stretch>
            <a:fillRect/>
          </a:stretch>
        </p:blipFill>
        <p:spPr>
          <a:xfrm>
            <a:off x="0" y="1861259"/>
            <a:ext cx="9144000" cy="1589603"/>
          </a:xfrm>
          <a:prstGeom prst="rect">
            <a:avLst/>
          </a:prstGeom>
        </p:spPr>
      </p:pic>
      <p:cxnSp>
        <p:nvCxnSpPr>
          <p:cNvPr id="4" name="Straight Connector 3">
            <a:extLst>
              <a:ext uri="{FF2B5EF4-FFF2-40B4-BE49-F238E27FC236}">
                <a16:creationId xmlns:a16="http://schemas.microsoft.com/office/drawing/2014/main" id="{EC86E445-7002-004D-B03D-CDED0DE9E3EB}"/>
              </a:ext>
            </a:extLst>
          </p:cNvPr>
          <p:cNvCxnSpPr>
            <a:cxnSpLocks/>
          </p:cNvCxnSpPr>
          <p:nvPr/>
        </p:nvCxnSpPr>
        <p:spPr>
          <a:xfrm>
            <a:off x="266700" y="712708"/>
            <a:ext cx="7137400" cy="0"/>
          </a:xfrm>
          <a:prstGeom prst="line">
            <a:avLst/>
          </a:prstGeom>
          <a:ln w="73025"/>
        </p:spPr>
        <p:style>
          <a:lnRef idx="1">
            <a:schemeClr val="accent1"/>
          </a:lnRef>
          <a:fillRef idx="0">
            <a:schemeClr val="accent1"/>
          </a:fillRef>
          <a:effectRef idx="0">
            <a:schemeClr val="accent1"/>
          </a:effectRef>
          <a:fontRef idx="minor">
            <a:schemeClr val="tx1"/>
          </a:fontRef>
        </p:style>
      </p:cxnSp>
      <p:sp>
        <p:nvSpPr>
          <p:cNvPr id="6" name="Google Shape;85;p18">
            <a:extLst>
              <a:ext uri="{FF2B5EF4-FFF2-40B4-BE49-F238E27FC236}">
                <a16:creationId xmlns:a16="http://schemas.microsoft.com/office/drawing/2014/main" id="{E30D9E6D-7C4B-6B48-BE7F-00EF39C36AC5}"/>
              </a:ext>
            </a:extLst>
          </p:cNvPr>
          <p:cNvSpPr txBox="1">
            <a:spLocks noGrp="1"/>
          </p:cNvSpPr>
          <p:nvPr>
            <p:ph type="title"/>
          </p:nvPr>
        </p:nvSpPr>
        <p:spPr>
          <a:xfrm>
            <a:off x="266700" y="14000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d</a:t>
            </a:r>
            <a:r>
              <a:rPr lang="en" sz="2400" dirty="0" err="1"/>
              <a:t>ata_frame.head</a:t>
            </a:r>
            <a:r>
              <a:rPr lang="en" sz="2400" dirty="0"/>
              <a:t>()</a:t>
            </a:r>
            <a:endParaRPr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94477"/>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Creating your choropleth</a:t>
            </a:r>
            <a:endParaRPr sz="2800" dirty="0"/>
          </a:p>
        </p:txBody>
      </p:sp>
      <p:sp>
        <p:nvSpPr>
          <p:cNvPr id="97" name="Google Shape;97;p20"/>
          <p:cNvSpPr txBox="1">
            <a:spLocks noGrp="1"/>
          </p:cNvSpPr>
          <p:nvPr>
            <p:ph type="body" idx="1"/>
          </p:nvPr>
        </p:nvSpPr>
        <p:spPr>
          <a:xfrm>
            <a:off x="18047" y="857611"/>
            <a:ext cx="9137159" cy="369417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solidFill>
                  <a:srgbClr val="0070C0"/>
                </a:solidFill>
                <a:latin typeface="Courier New" panose="02070309020205020404" pitchFamily="49" charset="0"/>
                <a:cs typeface="Courier New" panose="02070309020205020404" pitchFamily="49" charset="0"/>
              </a:rPr>
              <a:t>choropleth</a:t>
            </a:r>
            <a:r>
              <a:rPr lang="en" sz="1800" dirty="0">
                <a:latin typeface="Courier New" panose="02070309020205020404" pitchFamily="49" charset="0"/>
                <a:cs typeface="Courier New" panose="02070309020205020404" pitchFamily="49" charset="0"/>
              </a:rPr>
              <a:t> = </a:t>
            </a:r>
            <a:r>
              <a:rPr lang="en" sz="1800" b="1" dirty="0" err="1">
                <a:solidFill>
                  <a:srgbClr val="00B050"/>
                </a:solidFill>
                <a:latin typeface="Courier New" panose="02070309020205020404" pitchFamily="49" charset="0"/>
                <a:cs typeface="Courier New" panose="02070309020205020404" pitchFamily="49" charset="0"/>
              </a:rPr>
              <a:t>go</a:t>
            </a:r>
            <a:r>
              <a:rPr lang="en" sz="1800" dirty="0" err="1">
                <a:latin typeface="Courier New" panose="02070309020205020404" pitchFamily="49" charset="0"/>
                <a:cs typeface="Courier New" panose="02070309020205020404" pitchFamily="49" charset="0"/>
              </a:rPr>
              <a:t>.</a:t>
            </a:r>
            <a:r>
              <a:rPr lang="en" sz="1800" b="1" dirty="0" err="1">
                <a:solidFill>
                  <a:srgbClr val="FF0000"/>
                </a:solidFill>
                <a:latin typeface="Courier New" panose="02070309020205020404" pitchFamily="49" charset="0"/>
                <a:cs typeface="Courier New" panose="02070309020205020404" pitchFamily="49" charset="0"/>
              </a:rPr>
              <a:t>Choropleth</a:t>
            </a:r>
            <a:r>
              <a:rPr lang="en" sz="1800" b="1" dirty="0">
                <a:latin typeface="Courier New" panose="02070309020205020404" pitchFamily="49" charset="0"/>
                <a:cs typeface="Courier New" panose="02070309020205020404" pitchFamily="49" charset="0"/>
              </a:rPr>
              <a:t>(</a:t>
            </a:r>
            <a:r>
              <a:rPr lang="en" sz="1800" b="1" dirty="0">
                <a:solidFill>
                  <a:srgbClr val="0070C0"/>
                </a:solidFill>
                <a:latin typeface="Courier New" panose="02070309020205020404" pitchFamily="49" charset="0"/>
                <a:cs typeface="Courier New" panose="02070309020205020404" pitchFamily="49" charset="0"/>
              </a:rPr>
              <a:t>z</a:t>
            </a:r>
            <a:r>
              <a:rPr lang="en" sz="1800" dirty="0">
                <a:latin typeface="Courier New" panose="02070309020205020404" pitchFamily="49" charset="0"/>
                <a:cs typeface="Courier New" panose="02070309020205020404" pitchFamily="49" charset="0"/>
              </a:rPr>
              <a:t> = </a:t>
            </a:r>
            <a:r>
              <a:rPr lang="en" sz="1800" b="1" dirty="0" err="1">
                <a:latin typeface="Courier New" panose="02070309020205020404" pitchFamily="49" charset="0"/>
                <a:cs typeface="Courier New" panose="02070309020205020404" pitchFamily="49" charset="0"/>
              </a:rPr>
              <a:t>data_frame</a:t>
            </a:r>
            <a:r>
              <a:rPr lang="en" sz="1800" b="1" dirty="0">
                <a:latin typeface="Courier New" panose="02070309020205020404" pitchFamily="49" charset="0"/>
                <a:cs typeface="Courier New" panose="02070309020205020404" pitchFamily="49" charset="0"/>
              </a:rPr>
              <a:t>[</a:t>
            </a:r>
            <a:r>
              <a:rPr lang="en" sz="1800" dirty="0">
                <a:latin typeface="Courier New" panose="02070309020205020404" pitchFamily="49" charset="0"/>
                <a:cs typeface="Courier New" panose="02070309020205020404" pitchFamily="49" charset="0"/>
              </a:rPr>
              <a:t>‘</a:t>
            </a:r>
            <a:r>
              <a:rPr lang="en" sz="1800" b="1" dirty="0">
                <a:solidFill>
                  <a:srgbClr val="7030A0"/>
                </a:solidFill>
                <a:latin typeface="Courier New" panose="02070309020205020404" pitchFamily="49" charset="0"/>
                <a:cs typeface="Courier New" panose="02070309020205020404" pitchFamily="49" charset="0"/>
              </a:rPr>
              <a:t>total exports</a:t>
            </a:r>
            <a:r>
              <a:rPr lang="en" sz="1800" dirty="0">
                <a:latin typeface="Courier New" panose="02070309020205020404" pitchFamily="49" charset="0"/>
                <a:cs typeface="Courier New" panose="02070309020205020404" pitchFamily="49" charset="0"/>
              </a:rPr>
              <a:t>’</a:t>
            </a:r>
            <a:r>
              <a:rPr lang="en" sz="1800" b="1" dirty="0">
                <a:latin typeface="Courier New" panose="02070309020205020404" pitchFamily="49" charset="0"/>
                <a:cs typeface="Courier New" panose="02070309020205020404" pitchFamily="49" charset="0"/>
              </a:rPr>
              <a:t>]</a:t>
            </a:r>
            <a:r>
              <a:rPr lang="en" sz="1800" dirty="0">
                <a:latin typeface="Courier New" panose="02070309020205020404" pitchFamily="49" charset="0"/>
                <a:cs typeface="Courier New" panose="02070309020205020404" pitchFamily="49" charset="0"/>
              </a:rPr>
              <a:t>, 	</a:t>
            </a:r>
            <a:r>
              <a:rPr lang="en" sz="1800" b="1" dirty="0">
                <a:solidFill>
                  <a:srgbClr val="0070C0"/>
                </a:solidFill>
                <a:latin typeface="Courier New" panose="02070309020205020404" pitchFamily="49" charset="0"/>
                <a:cs typeface="Courier New" panose="02070309020205020404" pitchFamily="49" charset="0"/>
              </a:rPr>
              <a:t>locations</a:t>
            </a:r>
            <a:r>
              <a:rPr lang="en" sz="1800" dirty="0">
                <a:latin typeface="Courier New" panose="02070309020205020404" pitchFamily="49" charset="0"/>
                <a:cs typeface="Courier New" panose="02070309020205020404" pitchFamily="49" charset="0"/>
              </a:rPr>
              <a:t> = </a:t>
            </a:r>
            <a:r>
              <a:rPr lang="en" sz="1800" b="1" dirty="0" err="1">
                <a:latin typeface="Courier New" panose="02070309020205020404" pitchFamily="49" charset="0"/>
                <a:cs typeface="Courier New" panose="02070309020205020404" pitchFamily="49" charset="0"/>
              </a:rPr>
              <a:t>data_frame</a:t>
            </a:r>
            <a:r>
              <a:rPr lang="en" sz="1800" b="1" dirty="0">
                <a:latin typeface="Courier New" panose="02070309020205020404" pitchFamily="49" charset="0"/>
                <a:cs typeface="Courier New" panose="02070309020205020404" pitchFamily="49" charset="0"/>
              </a:rPr>
              <a:t>[</a:t>
            </a:r>
            <a:r>
              <a:rPr lang="en" sz="1800" dirty="0">
                <a:latin typeface="Courier New" panose="02070309020205020404" pitchFamily="49" charset="0"/>
                <a:cs typeface="Courier New" panose="02070309020205020404" pitchFamily="49" charset="0"/>
              </a:rPr>
              <a:t>‘</a:t>
            </a:r>
            <a:r>
              <a:rPr lang="en" sz="1800" b="1" dirty="0">
                <a:solidFill>
                  <a:srgbClr val="7030A0"/>
                </a:solidFill>
                <a:latin typeface="Courier New" panose="02070309020205020404" pitchFamily="49" charset="0"/>
                <a:cs typeface="Courier New" panose="02070309020205020404" pitchFamily="49" charset="0"/>
              </a:rPr>
              <a:t>code</a:t>
            </a:r>
            <a:r>
              <a:rPr lang="en" sz="1800" dirty="0">
                <a:latin typeface="Courier New" panose="02070309020205020404" pitchFamily="49" charset="0"/>
                <a:cs typeface="Courier New" panose="02070309020205020404" pitchFamily="49" charset="0"/>
              </a:rPr>
              <a:t>’</a:t>
            </a:r>
            <a:r>
              <a:rPr lang="en" sz="1800" b="1" dirty="0">
                <a:latin typeface="Courier New" panose="02070309020205020404" pitchFamily="49" charset="0"/>
                <a:cs typeface="Courier New" panose="02070309020205020404" pitchFamily="49" charset="0"/>
              </a:rPr>
              <a:t>]</a:t>
            </a:r>
            <a:r>
              <a:rPr lang="en" sz="1800" dirty="0">
                <a:latin typeface="Courier New" panose="02070309020205020404" pitchFamily="49" charset="0"/>
                <a:cs typeface="Courier New" panose="02070309020205020404" pitchFamily="49" charset="0"/>
              </a:rPr>
              <a:t>, </a:t>
            </a:r>
            <a:r>
              <a:rPr lang="en" sz="1800" b="1" dirty="0" err="1">
                <a:solidFill>
                  <a:srgbClr val="0070C0"/>
                </a:solidFill>
                <a:latin typeface="Courier New" panose="02070309020205020404" pitchFamily="49" charset="0"/>
                <a:cs typeface="Courier New" panose="02070309020205020404" pitchFamily="49" charset="0"/>
              </a:rPr>
              <a:t>locationmode</a:t>
            </a:r>
            <a:r>
              <a:rPr lang="en" sz="1800" dirty="0">
                <a:latin typeface="Courier New" panose="02070309020205020404" pitchFamily="49" charset="0"/>
                <a:cs typeface="Courier New" panose="02070309020205020404" pitchFamily="49" charset="0"/>
              </a:rPr>
              <a:t> = ‘</a:t>
            </a:r>
            <a:r>
              <a:rPr lang="en" sz="1800" b="1" dirty="0">
                <a:solidFill>
                  <a:srgbClr val="7030A0"/>
                </a:solidFill>
                <a:latin typeface="Courier New" panose="02070309020205020404" pitchFamily="49" charset="0"/>
                <a:cs typeface="Courier New" panose="02070309020205020404" pitchFamily="49" charset="0"/>
              </a:rPr>
              <a:t>USA-states</a:t>
            </a:r>
            <a:r>
              <a:rPr lang="en" sz="1800" dirty="0">
                <a:latin typeface="Courier New" panose="02070309020205020404" pitchFamily="49" charset="0"/>
                <a:cs typeface="Courier New" panose="02070309020205020404" pitchFamily="49" charset="0"/>
              </a:rPr>
              <a:t>’</a:t>
            </a:r>
            <a:r>
              <a:rPr lang="en" sz="1800" b="1" dirty="0">
                <a:latin typeface="Courier New" panose="02070309020205020404" pitchFamily="49" charset="0"/>
                <a:cs typeface="Courier New" panose="02070309020205020404" pitchFamily="49" charset="0"/>
              </a:rPr>
              <a:t>)</a:t>
            </a:r>
            <a:endParaRPr sz="1800" b="1" dirty="0">
              <a:latin typeface="Courier New" panose="02070309020205020404" pitchFamily="49" charset="0"/>
              <a:cs typeface="Courier New" panose="02070309020205020404" pitchFamily="49" charset="0"/>
            </a:endParaRPr>
          </a:p>
          <a:p>
            <a:pPr marL="0" lvl="0" indent="0">
              <a:lnSpc>
                <a:spcPct val="100000"/>
              </a:lnSpc>
              <a:spcBef>
                <a:spcPts val="1600"/>
              </a:spcBef>
              <a:buNone/>
            </a:pPr>
            <a:r>
              <a:rPr lang="en" sz="1800" b="1" dirty="0">
                <a:solidFill>
                  <a:srgbClr val="0070C0"/>
                </a:solidFill>
                <a:latin typeface="Courier New" panose="02070309020205020404" pitchFamily="49" charset="0"/>
                <a:cs typeface="Courier New" panose="02070309020205020404" pitchFamily="49" charset="0"/>
              </a:rPr>
              <a:t>z</a:t>
            </a:r>
            <a:r>
              <a:rPr lang="en" sz="1800" dirty="0"/>
              <a:t> is the data you want to graph</a:t>
            </a:r>
            <a:endParaRPr sz="1800" dirty="0"/>
          </a:p>
          <a:p>
            <a:pPr marL="0" lvl="0" indent="0">
              <a:lnSpc>
                <a:spcPct val="100000"/>
              </a:lnSpc>
              <a:spcBef>
                <a:spcPts val="1600"/>
              </a:spcBef>
              <a:buNone/>
            </a:pPr>
            <a:r>
              <a:rPr lang="en" sz="1800" b="1" dirty="0">
                <a:solidFill>
                  <a:srgbClr val="0070C0"/>
                </a:solidFill>
                <a:latin typeface="Courier New" panose="02070309020205020404" pitchFamily="49" charset="0"/>
                <a:cs typeface="Courier New" panose="02070309020205020404" pitchFamily="49" charset="0"/>
              </a:rPr>
              <a:t>locations</a:t>
            </a:r>
            <a:r>
              <a:rPr lang="en" sz="1800" dirty="0"/>
              <a:t> is the corresponding column to that data (z)</a:t>
            </a:r>
            <a:endParaRPr sz="1800" dirty="0"/>
          </a:p>
          <a:p>
            <a:pPr marL="0" lvl="0" indent="0">
              <a:lnSpc>
                <a:spcPct val="100000"/>
              </a:lnSpc>
              <a:spcBef>
                <a:spcPts val="1600"/>
              </a:spcBef>
              <a:buNone/>
            </a:pPr>
            <a:r>
              <a:rPr lang="en" sz="1800" b="1" dirty="0" err="1">
                <a:solidFill>
                  <a:srgbClr val="0070C0"/>
                </a:solidFill>
                <a:latin typeface="Courier New" panose="02070309020205020404" pitchFamily="49" charset="0"/>
                <a:cs typeface="Courier New" panose="02070309020205020404" pitchFamily="49" charset="0"/>
              </a:rPr>
              <a:t>locationmode</a:t>
            </a:r>
            <a:r>
              <a:rPr lang="en" sz="1800" dirty="0"/>
              <a:t> can be either:</a:t>
            </a:r>
            <a:endParaRPr sz="1800" dirty="0"/>
          </a:p>
          <a:p>
            <a:pPr marL="0" lvl="0" indent="457200">
              <a:lnSpc>
                <a:spcPct val="100000"/>
              </a:lnSpc>
              <a:spcBef>
                <a:spcPts val="1600"/>
              </a:spcBef>
              <a:buNone/>
            </a:pPr>
            <a:r>
              <a:rPr lang="en" sz="1800" b="1" dirty="0">
                <a:solidFill>
                  <a:srgbClr val="7030A0"/>
                </a:solidFill>
                <a:latin typeface="Courier New" panose="02070309020205020404" pitchFamily="49" charset="0"/>
                <a:cs typeface="Courier New" panose="02070309020205020404" pitchFamily="49" charset="0"/>
              </a:rPr>
              <a:t>'ISO-3’</a:t>
            </a:r>
            <a:r>
              <a:rPr lang="en" sz="1800" dirty="0"/>
              <a:t> country codes (which is the default) – </a:t>
            </a:r>
            <a:r>
              <a:rPr lang="en" sz="1800" dirty="0">
                <a:hlinkClick r:id="rId3"/>
              </a:rPr>
              <a:t>check here for a listing</a:t>
            </a:r>
            <a:endParaRPr sz="1800" dirty="0"/>
          </a:p>
          <a:p>
            <a:pPr marL="0" lvl="0" indent="457200">
              <a:lnSpc>
                <a:spcPct val="100000"/>
              </a:lnSpc>
              <a:spcBef>
                <a:spcPts val="1600"/>
              </a:spcBef>
              <a:buNone/>
            </a:pPr>
            <a:r>
              <a:rPr lang="en" sz="1800" dirty="0"/>
              <a:t>‘</a:t>
            </a:r>
            <a:r>
              <a:rPr lang="en" sz="1800" b="1" dirty="0">
                <a:solidFill>
                  <a:srgbClr val="7030A0"/>
                </a:solidFill>
                <a:latin typeface="Courier New" panose="02070309020205020404" pitchFamily="49" charset="0"/>
                <a:cs typeface="Courier New" panose="02070309020205020404" pitchFamily="49" charset="0"/>
              </a:rPr>
              <a:t>USA-states’</a:t>
            </a:r>
          </a:p>
          <a:p>
            <a:pPr marL="0" lvl="0" indent="457200">
              <a:lnSpc>
                <a:spcPct val="100000"/>
              </a:lnSpc>
              <a:spcBef>
                <a:spcPts val="1600"/>
              </a:spcBef>
              <a:buNone/>
            </a:pPr>
            <a:r>
              <a:rPr lang="en" sz="1800" b="1" dirty="0">
                <a:solidFill>
                  <a:srgbClr val="7030A0"/>
                </a:solidFill>
                <a:latin typeface="Courier New" panose="02070309020205020404" pitchFamily="49" charset="0"/>
                <a:cs typeface="Courier New" panose="02070309020205020404" pitchFamily="49" charset="0"/>
              </a:rPr>
              <a:t>‘country names’</a:t>
            </a:r>
            <a:endParaRPr sz="1800" dirty="0"/>
          </a:p>
        </p:txBody>
      </p:sp>
      <p:sp>
        <p:nvSpPr>
          <p:cNvPr id="2" name="Rectangle 1">
            <a:extLst>
              <a:ext uri="{FF2B5EF4-FFF2-40B4-BE49-F238E27FC236}">
                <a16:creationId xmlns:a16="http://schemas.microsoft.com/office/drawing/2014/main" id="{2B8898E2-8154-644E-8EC1-B5DAD33D7020}"/>
              </a:ext>
            </a:extLst>
          </p:cNvPr>
          <p:cNvSpPr/>
          <p:nvPr/>
        </p:nvSpPr>
        <p:spPr>
          <a:xfrm>
            <a:off x="1431036" y="4696689"/>
            <a:ext cx="6281928" cy="369332"/>
          </a:xfrm>
          <a:prstGeom prst="rect">
            <a:avLst/>
          </a:prstGeom>
        </p:spPr>
        <p:txBody>
          <a:bodyPr wrap="square">
            <a:spAutoFit/>
          </a:bodyPr>
          <a:lstStyle/>
          <a:p>
            <a:pPr lvl="0">
              <a:spcBef>
                <a:spcPts val="1600"/>
              </a:spcBef>
              <a:spcAft>
                <a:spcPts val="1600"/>
              </a:spcAft>
            </a:pPr>
            <a:r>
              <a:rPr lang="en-US" u="sng" dirty="0">
                <a:solidFill>
                  <a:schemeClr val="hlink"/>
                </a:solidFill>
                <a:hlinkClick r:id="rId4"/>
              </a:rPr>
              <a:t>https://plot.ly/python/reference/#choropleth-locationmode</a:t>
            </a:r>
            <a:endParaRPr lang="en-US" dirty="0"/>
          </a:p>
        </p:txBody>
      </p:sp>
      <p:cxnSp>
        <p:nvCxnSpPr>
          <p:cNvPr id="5" name="Straight Connector 4">
            <a:extLst>
              <a:ext uri="{FF2B5EF4-FFF2-40B4-BE49-F238E27FC236}">
                <a16:creationId xmlns:a16="http://schemas.microsoft.com/office/drawing/2014/main" id="{72EBF8A0-86E8-C040-BA7D-3D16FC750330}"/>
              </a:ext>
            </a:extLst>
          </p:cNvPr>
          <p:cNvCxnSpPr>
            <a:cxnSpLocks/>
          </p:cNvCxnSpPr>
          <p:nvPr/>
        </p:nvCxnSpPr>
        <p:spPr>
          <a:xfrm>
            <a:off x="266700" y="712708"/>
            <a:ext cx="7137400" cy="0"/>
          </a:xfrm>
          <a:prstGeom prst="line">
            <a:avLst/>
          </a:prstGeom>
          <a:ln w="73025"/>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56700" y="14000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Layout</a:t>
            </a:r>
            <a:endParaRPr sz="2800" dirty="0"/>
          </a:p>
        </p:txBody>
      </p:sp>
      <p:sp>
        <p:nvSpPr>
          <p:cNvPr id="103" name="Google Shape;103;p21"/>
          <p:cNvSpPr txBox="1">
            <a:spLocks noGrp="1"/>
          </p:cNvSpPr>
          <p:nvPr>
            <p:ph type="body" idx="1"/>
          </p:nvPr>
        </p:nvSpPr>
        <p:spPr>
          <a:xfrm>
            <a:off x="0" y="1152475"/>
            <a:ext cx="9144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provides the parameters how the map will be </a:t>
            </a:r>
            <a:r>
              <a:rPr lang="en-US" dirty="0"/>
              <a:t>displayed</a:t>
            </a:r>
            <a:endParaRPr dirty="0"/>
          </a:p>
          <a:p>
            <a:pPr marL="0" lvl="0" indent="0">
              <a:spcBef>
                <a:spcPts val="1600"/>
              </a:spcBef>
              <a:buNone/>
            </a:pPr>
            <a:r>
              <a:rPr lang="en" sz="1800" b="1" dirty="0">
                <a:solidFill>
                  <a:srgbClr val="0070C0"/>
                </a:solidFill>
                <a:latin typeface="Courier New" panose="02070309020205020404" pitchFamily="49" charset="0"/>
                <a:cs typeface="Courier New" panose="02070309020205020404" pitchFamily="49" charset="0"/>
              </a:rPr>
              <a:t>layout</a:t>
            </a:r>
            <a:r>
              <a:rPr lang="en" sz="1800" dirty="0">
                <a:latin typeface="Courier New" panose="02070309020205020404" pitchFamily="49" charset="0"/>
                <a:cs typeface="Courier New" panose="02070309020205020404" pitchFamily="49" charset="0"/>
              </a:rPr>
              <a:t> = </a:t>
            </a:r>
            <a:r>
              <a:rPr lang="en" sz="1800" b="1" dirty="0" err="1">
                <a:solidFill>
                  <a:srgbClr val="00B050"/>
                </a:solidFill>
                <a:latin typeface="Courier New" panose="02070309020205020404" pitchFamily="49" charset="0"/>
                <a:cs typeface="Courier New" panose="02070309020205020404" pitchFamily="49" charset="0"/>
              </a:rPr>
              <a:t>go</a:t>
            </a:r>
            <a:r>
              <a:rPr lang="en" sz="1800" dirty="0" err="1">
                <a:latin typeface="Courier New" panose="02070309020205020404" pitchFamily="49" charset="0"/>
                <a:cs typeface="Courier New" panose="02070309020205020404" pitchFamily="49" charset="0"/>
              </a:rPr>
              <a:t>.</a:t>
            </a:r>
            <a:r>
              <a:rPr lang="en" sz="1800" b="1" dirty="0" err="1">
                <a:solidFill>
                  <a:srgbClr val="FF0000"/>
                </a:solidFill>
                <a:latin typeface="Courier New" panose="02070309020205020404" pitchFamily="49" charset="0"/>
                <a:cs typeface="Courier New" panose="02070309020205020404" pitchFamily="49" charset="0"/>
              </a:rPr>
              <a:t>Layout</a:t>
            </a:r>
            <a:r>
              <a:rPr lang="en" sz="1800" dirty="0">
                <a:latin typeface="Courier New" panose="02070309020205020404" pitchFamily="49" charset="0"/>
                <a:cs typeface="Courier New" panose="02070309020205020404" pitchFamily="49" charset="0"/>
              </a:rPr>
              <a:t>(</a:t>
            </a:r>
            <a:r>
              <a:rPr lang="en" sz="1800" b="1" dirty="0">
                <a:latin typeface="Courier New" panose="02070309020205020404" pitchFamily="49" charset="0"/>
                <a:cs typeface="Courier New" panose="02070309020205020404" pitchFamily="49" charset="0"/>
              </a:rPr>
              <a:t>title</a:t>
            </a:r>
            <a:r>
              <a:rPr lang="en" sz="1800" dirty="0">
                <a:latin typeface="Courier New" panose="02070309020205020404" pitchFamily="49" charset="0"/>
                <a:cs typeface="Courier New" panose="02070309020205020404" pitchFamily="49" charset="0"/>
              </a:rPr>
              <a:t> = ‘</a:t>
            </a:r>
            <a:r>
              <a:rPr lang="en" sz="1800" b="1" dirty="0">
                <a:solidFill>
                  <a:srgbClr val="7030A0"/>
                </a:solidFill>
                <a:latin typeface="Courier New" panose="02070309020205020404" pitchFamily="49" charset="0"/>
                <a:cs typeface="Courier New" panose="02070309020205020404" pitchFamily="49" charset="0"/>
              </a:rPr>
              <a:t>Total exports of the US</a:t>
            </a:r>
            <a:r>
              <a:rPr lang="en" sz="1800" dirty="0">
                <a:latin typeface="Courier New" panose="02070309020205020404" pitchFamily="49" charset="0"/>
                <a:cs typeface="Courier New" panose="02070309020205020404" pitchFamily="49" charset="0"/>
              </a:rPr>
              <a:t>’, \</a:t>
            </a:r>
          </a:p>
          <a:p>
            <a:pPr marL="0" lvl="0" indent="0">
              <a:spcBef>
                <a:spcPts val="1600"/>
              </a:spcBef>
              <a:buNone/>
            </a:pPr>
            <a:r>
              <a:rPr lang="en" sz="1800" b="1" dirty="0">
                <a:latin typeface="Courier New" panose="02070309020205020404" pitchFamily="49" charset="0"/>
                <a:cs typeface="Courier New" panose="02070309020205020404" pitchFamily="49" charset="0"/>
              </a:rPr>
              <a:t>    geo </a:t>
            </a:r>
            <a:r>
              <a:rPr lang="en" sz="1800" dirty="0">
                <a:latin typeface="Courier New" panose="02070309020205020404" pitchFamily="49" charset="0"/>
                <a:cs typeface="Courier New" panose="02070309020205020404" pitchFamily="49" charset="0"/>
              </a:rPr>
              <a:t>= {‘</a:t>
            </a:r>
            <a:r>
              <a:rPr lang="en" sz="1800" b="1" dirty="0">
                <a:latin typeface="Courier New" panose="02070309020205020404" pitchFamily="49" charset="0"/>
                <a:cs typeface="Courier New" panose="02070309020205020404" pitchFamily="49" charset="0"/>
              </a:rPr>
              <a:t>scope</a:t>
            </a:r>
            <a:r>
              <a:rPr lang="en" sz="1800" dirty="0">
                <a:latin typeface="Courier New" panose="02070309020205020404" pitchFamily="49" charset="0"/>
                <a:cs typeface="Courier New" panose="02070309020205020404" pitchFamily="49" charset="0"/>
              </a:rPr>
              <a:t>’: ‘</a:t>
            </a:r>
            <a:r>
              <a:rPr lang="en" sz="1800" b="1" dirty="0" err="1">
                <a:solidFill>
                  <a:srgbClr val="7030A0"/>
                </a:solidFill>
                <a:latin typeface="Courier New" panose="02070309020205020404" pitchFamily="49" charset="0"/>
                <a:cs typeface="Courier New" panose="02070309020205020404" pitchFamily="49" charset="0"/>
              </a:rPr>
              <a:t>usa</a:t>
            </a:r>
            <a:r>
              <a:rPr lang="en" sz="1800" dirty="0">
                <a:latin typeface="Courier New" panose="02070309020205020404" pitchFamily="49" charset="0"/>
                <a:cs typeface="Courier New" panose="02070309020205020404" pitchFamily="49" charset="0"/>
              </a:rPr>
              <a:t>’, ‘</a:t>
            </a:r>
            <a:r>
              <a:rPr lang="en" sz="1800" b="1" dirty="0">
                <a:latin typeface="Courier New" panose="02070309020205020404" pitchFamily="49" charset="0"/>
                <a:cs typeface="Courier New" panose="02070309020205020404" pitchFamily="49" charset="0"/>
              </a:rPr>
              <a:t>projection</a:t>
            </a:r>
            <a:r>
              <a:rPr lang="en" sz="1800" dirty="0">
                <a:latin typeface="Courier New" panose="02070309020205020404" pitchFamily="49" charset="0"/>
                <a:cs typeface="Courier New" panose="02070309020205020404" pitchFamily="49" charset="0"/>
              </a:rPr>
              <a:t>’: {‘</a:t>
            </a:r>
            <a:r>
              <a:rPr lang="en" sz="1800" b="1" dirty="0">
                <a:solidFill>
                  <a:schemeClr val="accent4">
                    <a:lumMod val="75000"/>
                  </a:schemeClr>
                </a:solidFill>
                <a:latin typeface="Courier New" panose="02070309020205020404" pitchFamily="49" charset="0"/>
                <a:cs typeface="Courier New" panose="02070309020205020404" pitchFamily="49" charset="0"/>
              </a:rPr>
              <a:t>type</a:t>
            </a:r>
            <a:r>
              <a:rPr lang="en" sz="1800" dirty="0">
                <a:latin typeface="Courier New" panose="02070309020205020404" pitchFamily="49" charset="0"/>
                <a:cs typeface="Courier New" panose="02070309020205020404" pitchFamily="49" charset="0"/>
              </a:rPr>
              <a:t>’: ‘</a:t>
            </a:r>
            <a:r>
              <a:rPr lang="en" sz="1800" b="1" dirty="0" err="1">
                <a:solidFill>
                  <a:srgbClr val="7030A0"/>
                </a:solidFill>
                <a:latin typeface="Courier New" panose="02070309020205020404" pitchFamily="49" charset="0"/>
                <a:cs typeface="Courier New" panose="02070309020205020404" pitchFamily="49" charset="0"/>
              </a:rPr>
              <a:t>albers</a:t>
            </a:r>
            <a:r>
              <a:rPr lang="en" sz="1800" b="1" dirty="0">
                <a:solidFill>
                  <a:srgbClr val="7030A0"/>
                </a:solidFill>
                <a:latin typeface="Courier New" panose="02070309020205020404" pitchFamily="49" charset="0"/>
                <a:cs typeface="Courier New" panose="02070309020205020404" pitchFamily="49" charset="0"/>
              </a:rPr>
              <a:t> </a:t>
            </a:r>
            <a:r>
              <a:rPr lang="en" sz="1800" b="1" dirty="0" err="1">
                <a:solidFill>
                  <a:srgbClr val="7030A0"/>
                </a:solidFill>
                <a:latin typeface="Courier New" panose="02070309020205020404" pitchFamily="49" charset="0"/>
                <a:cs typeface="Courier New" panose="02070309020205020404" pitchFamily="49" charset="0"/>
              </a:rPr>
              <a:t>usa</a:t>
            </a:r>
            <a:r>
              <a:rPr lang="en" sz="1800" dirty="0">
                <a:latin typeface="Courier New" panose="02070309020205020404" pitchFamily="49" charset="0"/>
                <a:cs typeface="Courier New" panose="02070309020205020404" pitchFamily="49" charset="0"/>
              </a:rPr>
              <a:t>’}})</a:t>
            </a:r>
            <a:endParaRPr sz="1800" dirty="0">
              <a:latin typeface="Courier New" panose="02070309020205020404" pitchFamily="49" charset="0"/>
              <a:cs typeface="Courier New" panose="02070309020205020404" pitchFamily="49" charset="0"/>
            </a:endParaRPr>
          </a:p>
          <a:p>
            <a:pPr marL="0" lvl="0" indent="0" algn="l" rtl="0">
              <a:spcBef>
                <a:spcPts val="1600"/>
              </a:spcBef>
              <a:spcAft>
                <a:spcPts val="0"/>
              </a:spcAft>
              <a:buNone/>
            </a:pPr>
            <a:endParaRPr lang="en" dirty="0"/>
          </a:p>
          <a:p>
            <a:pPr marL="0" lvl="0" indent="0" algn="l" rtl="0">
              <a:spcBef>
                <a:spcPts val="1600"/>
              </a:spcBef>
              <a:spcAft>
                <a:spcPts val="0"/>
              </a:spcAft>
              <a:buNone/>
            </a:pPr>
            <a:r>
              <a:rPr lang="en" dirty="0"/>
              <a:t>- title of the graph</a:t>
            </a:r>
            <a:endParaRPr dirty="0"/>
          </a:p>
          <a:p>
            <a:pPr marL="0" lvl="0" indent="0">
              <a:spcBef>
                <a:spcPts val="1600"/>
              </a:spcBef>
              <a:spcAft>
                <a:spcPts val="1600"/>
              </a:spcAft>
              <a:buNone/>
            </a:pPr>
            <a:r>
              <a:rPr lang="en" sz="2000" dirty="0"/>
              <a:t>- </a:t>
            </a:r>
            <a:r>
              <a:rPr lang="en" sz="2000" b="1" dirty="0">
                <a:latin typeface="Courier New" panose="02070309020205020404" pitchFamily="49" charset="0"/>
                <a:cs typeface="Courier New" panose="02070309020205020404" pitchFamily="49" charset="0"/>
              </a:rPr>
              <a:t>geo</a:t>
            </a:r>
            <a:r>
              <a:rPr lang="en" sz="2000" dirty="0"/>
              <a:t> refers to geo-specific information, which is the form of a dictionary</a:t>
            </a:r>
            <a:br>
              <a:rPr lang="en" sz="2000" dirty="0"/>
            </a:br>
            <a:r>
              <a:rPr lang="en" sz="2000" dirty="0"/>
              <a:t>	- </a:t>
            </a:r>
            <a:r>
              <a:rPr lang="en" sz="2000" b="1" dirty="0">
                <a:latin typeface="Courier New" panose="02070309020205020404" pitchFamily="49" charset="0"/>
                <a:cs typeface="Courier New" panose="02070309020205020404" pitchFamily="49" charset="0"/>
              </a:rPr>
              <a:t>scope</a:t>
            </a:r>
            <a:r>
              <a:rPr lang="en" sz="2000" dirty="0"/>
              <a:t> is the the region the map contains</a:t>
            </a:r>
            <a:br>
              <a:rPr lang="en" sz="2000" dirty="0"/>
            </a:br>
            <a:r>
              <a:rPr lang="en" sz="2000" dirty="0"/>
              <a:t>	- </a:t>
            </a:r>
            <a:r>
              <a:rPr lang="en" sz="2000" b="1" dirty="0">
                <a:solidFill>
                  <a:schemeClr val="accent4">
                    <a:lumMod val="75000"/>
                  </a:schemeClr>
                </a:solidFill>
                <a:latin typeface="Courier New" panose="02070309020205020404" pitchFamily="49" charset="0"/>
                <a:cs typeface="Courier New" panose="02070309020205020404" pitchFamily="49" charset="0"/>
              </a:rPr>
              <a:t>type</a:t>
            </a:r>
            <a:r>
              <a:rPr lang="en" sz="2000" dirty="0"/>
              <a:t> is the type of map</a:t>
            </a:r>
            <a:endParaRPr sz="2000" dirty="0"/>
          </a:p>
        </p:txBody>
      </p:sp>
      <p:cxnSp>
        <p:nvCxnSpPr>
          <p:cNvPr id="4" name="Straight Connector 3">
            <a:extLst>
              <a:ext uri="{FF2B5EF4-FFF2-40B4-BE49-F238E27FC236}">
                <a16:creationId xmlns:a16="http://schemas.microsoft.com/office/drawing/2014/main" id="{D292E665-869A-3E4C-9275-798401ACF8A7}"/>
              </a:ext>
            </a:extLst>
          </p:cNvPr>
          <p:cNvCxnSpPr>
            <a:cxnSpLocks/>
          </p:cNvCxnSpPr>
          <p:nvPr/>
        </p:nvCxnSpPr>
        <p:spPr>
          <a:xfrm>
            <a:off x="266700" y="712708"/>
            <a:ext cx="7137400" cy="0"/>
          </a:xfrm>
          <a:prstGeom prst="line">
            <a:avLst/>
          </a:prstGeom>
          <a:ln w="73025"/>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311700" y="7354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Drawing the graph</a:t>
            </a:r>
            <a:endParaRPr sz="2800" dirty="0"/>
          </a:p>
        </p:txBody>
      </p:sp>
      <p:sp>
        <p:nvSpPr>
          <p:cNvPr id="109" name="Google Shape;109;p22"/>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buNone/>
            </a:pPr>
            <a:r>
              <a:rPr lang="en" sz="1800" b="1" dirty="0">
                <a:solidFill>
                  <a:srgbClr val="0070C0"/>
                </a:solidFill>
                <a:latin typeface="Courier New" panose="02070309020205020404" pitchFamily="49" charset="0"/>
                <a:cs typeface="Courier New" panose="02070309020205020404" pitchFamily="49" charset="0"/>
              </a:rPr>
              <a:t>figure</a:t>
            </a:r>
            <a:r>
              <a:rPr lang="en" sz="1800" dirty="0">
                <a:latin typeface="Courier New" panose="02070309020205020404" pitchFamily="49" charset="0"/>
                <a:cs typeface="Courier New" panose="02070309020205020404" pitchFamily="49" charset="0"/>
              </a:rPr>
              <a:t> = </a:t>
            </a:r>
            <a:r>
              <a:rPr lang="en" sz="1800" b="1" dirty="0" err="1">
                <a:solidFill>
                  <a:srgbClr val="00B050"/>
                </a:solidFill>
                <a:latin typeface="Courier New" panose="02070309020205020404" pitchFamily="49" charset="0"/>
                <a:cs typeface="Courier New" panose="02070309020205020404" pitchFamily="49" charset="0"/>
              </a:rPr>
              <a:t>go</a:t>
            </a:r>
            <a:r>
              <a:rPr lang="en" sz="1800" dirty="0" err="1">
                <a:latin typeface="Courier New" panose="02070309020205020404" pitchFamily="49" charset="0"/>
                <a:cs typeface="Courier New" panose="02070309020205020404" pitchFamily="49" charset="0"/>
              </a:rPr>
              <a:t>.</a:t>
            </a:r>
            <a:r>
              <a:rPr lang="en" sz="1800" b="1" dirty="0" err="1">
                <a:solidFill>
                  <a:srgbClr val="FF0000"/>
                </a:solidFill>
                <a:latin typeface="Courier New" panose="02070309020205020404" pitchFamily="49" charset="0"/>
                <a:cs typeface="Courier New" panose="02070309020205020404" pitchFamily="49" charset="0"/>
              </a:rPr>
              <a:t>Figure</a:t>
            </a:r>
            <a:r>
              <a:rPr lang="en" sz="1800" dirty="0">
                <a:latin typeface="Courier New" panose="02070309020205020404" pitchFamily="49" charset="0"/>
                <a:cs typeface="Courier New" panose="02070309020205020404" pitchFamily="49" charset="0"/>
              </a:rPr>
              <a:t>(</a:t>
            </a:r>
            <a:r>
              <a:rPr lang="en" sz="1800" b="1" dirty="0">
                <a:latin typeface="Courier New" panose="02070309020205020404" pitchFamily="49" charset="0"/>
                <a:cs typeface="Courier New" panose="02070309020205020404" pitchFamily="49" charset="0"/>
              </a:rPr>
              <a:t>data</a:t>
            </a:r>
            <a:r>
              <a:rPr lang="en" sz="1800" dirty="0">
                <a:latin typeface="Courier New" panose="02070309020205020404" pitchFamily="49" charset="0"/>
                <a:cs typeface="Courier New" panose="02070309020205020404" pitchFamily="49" charset="0"/>
              </a:rPr>
              <a:t> = [</a:t>
            </a:r>
            <a:r>
              <a:rPr lang="en" sz="1800" b="1" dirty="0">
                <a:solidFill>
                  <a:srgbClr val="0070C0"/>
                </a:solidFill>
                <a:latin typeface="Courier New" panose="02070309020205020404" pitchFamily="49" charset="0"/>
                <a:cs typeface="Courier New" panose="02070309020205020404" pitchFamily="49" charset="0"/>
              </a:rPr>
              <a:t>choropleth</a:t>
            </a:r>
            <a:r>
              <a:rPr lang="en" sz="1800" dirty="0">
                <a:latin typeface="Courier New" panose="02070309020205020404" pitchFamily="49" charset="0"/>
                <a:cs typeface="Courier New" panose="02070309020205020404" pitchFamily="49" charset="0"/>
              </a:rPr>
              <a:t>], </a:t>
            </a:r>
            <a:r>
              <a:rPr lang="en" sz="1800" b="1" dirty="0">
                <a:latin typeface="Courier New" panose="02070309020205020404" pitchFamily="49" charset="0"/>
                <a:cs typeface="Courier New" panose="02070309020205020404" pitchFamily="49" charset="0"/>
              </a:rPr>
              <a:t>layout</a:t>
            </a:r>
            <a:r>
              <a:rPr lang="en" sz="1800" dirty="0">
                <a:latin typeface="Courier New" panose="02070309020205020404" pitchFamily="49" charset="0"/>
                <a:cs typeface="Courier New" panose="02070309020205020404" pitchFamily="49" charset="0"/>
              </a:rPr>
              <a:t> = </a:t>
            </a:r>
            <a:r>
              <a:rPr lang="en" sz="1800" b="1" dirty="0">
                <a:solidFill>
                  <a:srgbClr val="0070C0"/>
                </a:solidFill>
                <a:latin typeface="Courier New" panose="02070309020205020404" pitchFamily="49" charset="0"/>
                <a:cs typeface="Courier New" panose="02070309020205020404" pitchFamily="49" charset="0"/>
              </a:rPr>
              <a:t>layout</a:t>
            </a:r>
            <a:r>
              <a:rPr lang="en" sz="1800" dirty="0">
                <a:latin typeface="Courier New" panose="02070309020205020404" pitchFamily="49" charset="0"/>
                <a:cs typeface="Courier New" panose="02070309020205020404" pitchFamily="49" charset="0"/>
              </a:rPr>
              <a:t>)</a:t>
            </a:r>
            <a:br>
              <a:rPr lang="en" sz="1800" dirty="0">
                <a:latin typeface="Courier New" panose="02070309020205020404" pitchFamily="49" charset="0"/>
                <a:cs typeface="Courier New" panose="02070309020205020404" pitchFamily="49" charset="0"/>
              </a:rPr>
            </a:br>
            <a:r>
              <a:rPr lang="en" sz="1800" b="1" dirty="0">
                <a:latin typeface="Courier New" panose="02070309020205020404" pitchFamily="49" charset="0"/>
                <a:cs typeface="Courier New" panose="02070309020205020404" pitchFamily="49" charset="0"/>
              </a:rPr>
              <a:t>plot</a:t>
            </a:r>
            <a:r>
              <a:rPr lang="en" sz="1800" dirty="0">
                <a:latin typeface="Courier New" panose="02070309020205020404" pitchFamily="49" charset="0"/>
                <a:cs typeface="Courier New" panose="02070309020205020404" pitchFamily="49" charset="0"/>
              </a:rPr>
              <a:t>(</a:t>
            </a:r>
            <a:r>
              <a:rPr lang="en" sz="1800" b="1" dirty="0">
                <a:solidFill>
                  <a:srgbClr val="0070C0"/>
                </a:solidFill>
                <a:latin typeface="Courier New" panose="02070309020205020404" pitchFamily="49" charset="0"/>
                <a:cs typeface="Courier New" panose="02070309020205020404" pitchFamily="49" charset="0"/>
              </a:rPr>
              <a:t>figure</a:t>
            </a:r>
            <a:r>
              <a:rPr lang="en" sz="1800" dirty="0">
                <a:latin typeface="Courier New" panose="02070309020205020404" pitchFamily="49" charset="0"/>
                <a:cs typeface="Courier New" panose="02070309020205020404" pitchFamily="49" charset="0"/>
              </a:rPr>
              <a:t>)</a:t>
            </a:r>
            <a:endParaRPr sz="1800" dirty="0">
              <a:latin typeface="Courier New" panose="02070309020205020404" pitchFamily="49" charset="0"/>
              <a:cs typeface="Courier New" panose="02070309020205020404" pitchFamily="49" charset="0"/>
            </a:endParaRPr>
          </a:p>
          <a:p>
            <a:pPr marL="0" lvl="0" indent="0" algn="l" rtl="0">
              <a:spcBef>
                <a:spcPts val="1600"/>
              </a:spcBef>
              <a:spcAft>
                <a:spcPts val="1600"/>
              </a:spcAft>
              <a:buNone/>
            </a:pPr>
            <a:endParaRPr b="1" dirty="0"/>
          </a:p>
        </p:txBody>
      </p:sp>
      <p:pic>
        <p:nvPicPr>
          <p:cNvPr id="110" name="Google Shape;110;p22"/>
          <p:cNvPicPr preferRelativeResize="0"/>
          <p:nvPr/>
        </p:nvPicPr>
        <p:blipFill rotWithShape="1">
          <a:blip r:embed="rId3">
            <a:alphaModFix/>
          </a:blip>
          <a:srcRect l="17391" t="19767" r="15951" b="18958"/>
          <a:stretch/>
        </p:blipFill>
        <p:spPr>
          <a:xfrm>
            <a:off x="2737200" y="1973013"/>
            <a:ext cx="6095099" cy="3150075"/>
          </a:xfrm>
          <a:prstGeom prst="rect">
            <a:avLst/>
          </a:prstGeom>
          <a:noFill/>
          <a:ln>
            <a:noFill/>
          </a:ln>
        </p:spPr>
      </p:pic>
      <p:pic>
        <p:nvPicPr>
          <p:cNvPr id="111" name="Google Shape;111;p22"/>
          <p:cNvPicPr preferRelativeResize="0"/>
          <p:nvPr/>
        </p:nvPicPr>
        <p:blipFill rotWithShape="1">
          <a:blip r:embed="rId3">
            <a:alphaModFix/>
          </a:blip>
          <a:srcRect l="23466" t="43634" r="61384" b="32465"/>
          <a:stretch/>
        </p:blipFill>
        <p:spPr>
          <a:xfrm>
            <a:off x="600800" y="2247088"/>
            <a:ext cx="2811300" cy="2601900"/>
          </a:xfrm>
          <a:prstGeom prst="ellipse">
            <a:avLst/>
          </a:prstGeom>
          <a:noFill/>
          <a:ln>
            <a:noFill/>
          </a:ln>
        </p:spPr>
      </p:pic>
      <p:cxnSp>
        <p:nvCxnSpPr>
          <p:cNvPr id="6" name="Straight Connector 5">
            <a:extLst>
              <a:ext uri="{FF2B5EF4-FFF2-40B4-BE49-F238E27FC236}">
                <a16:creationId xmlns:a16="http://schemas.microsoft.com/office/drawing/2014/main" id="{BA723FF2-87BC-EF47-BC82-F992BF15C4FC}"/>
              </a:ext>
            </a:extLst>
          </p:cNvPr>
          <p:cNvCxnSpPr>
            <a:cxnSpLocks/>
          </p:cNvCxnSpPr>
          <p:nvPr/>
        </p:nvCxnSpPr>
        <p:spPr>
          <a:xfrm>
            <a:off x="266700" y="712708"/>
            <a:ext cx="7137400" cy="0"/>
          </a:xfrm>
          <a:prstGeom prst="line">
            <a:avLst/>
          </a:prstGeom>
          <a:ln w="73025"/>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xfrm>
            <a:off x="311700" y="14000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Customizing the Figure</a:t>
            </a:r>
            <a:endParaRPr sz="2800" dirty="0"/>
          </a:p>
        </p:txBody>
      </p:sp>
      <p:sp>
        <p:nvSpPr>
          <p:cNvPr id="117" name="Google Shape;117;p23"/>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solidFill>
                  <a:schemeClr val="bg2">
                    <a:lumMod val="50000"/>
                  </a:schemeClr>
                </a:solidFill>
                <a:latin typeface="Courier New" panose="02070309020205020404" pitchFamily="49" charset="0"/>
                <a:cs typeface="Courier New" panose="02070309020205020404" pitchFamily="49" charset="0"/>
              </a:rPr>
              <a:t>## </a:t>
            </a:r>
            <a:r>
              <a:rPr lang="en" sz="1800" b="1" dirty="0" err="1">
                <a:solidFill>
                  <a:schemeClr val="bg2">
                    <a:lumMod val="50000"/>
                  </a:schemeClr>
                </a:solidFill>
                <a:latin typeface="Courier New" panose="02070309020205020404" pitchFamily="49" charset="0"/>
                <a:cs typeface="Courier New" panose="02070309020205020404" pitchFamily="49" charset="0"/>
              </a:rPr>
              <a:t>color_scale</a:t>
            </a:r>
            <a:r>
              <a:rPr lang="en" sz="1800" b="1" dirty="0">
                <a:solidFill>
                  <a:schemeClr val="bg2">
                    <a:lumMod val="50000"/>
                  </a:schemeClr>
                </a:solidFill>
                <a:latin typeface="Courier New" panose="02070309020205020404" pitchFamily="49" charset="0"/>
                <a:cs typeface="Courier New" panose="02070309020205020404" pitchFamily="49" charset="0"/>
              </a:rPr>
              <a:t> = [[0.0, ‘Blue’], [1.0, ‘Red’]]</a:t>
            </a:r>
            <a:br>
              <a:rPr lang="en" sz="1800" dirty="0">
                <a:latin typeface="Courier New" panose="02070309020205020404" pitchFamily="49" charset="0"/>
                <a:cs typeface="Courier New" panose="02070309020205020404" pitchFamily="49" charset="0"/>
              </a:rPr>
            </a:br>
            <a:r>
              <a:rPr lang="en" sz="1800" b="1" dirty="0" err="1">
                <a:solidFill>
                  <a:srgbClr val="0070C0"/>
                </a:solidFill>
                <a:latin typeface="Courier New" panose="02070309020205020404" pitchFamily="49" charset="0"/>
                <a:cs typeface="Courier New" panose="02070309020205020404" pitchFamily="49" charset="0"/>
              </a:rPr>
              <a:t>color_scale</a:t>
            </a:r>
            <a:r>
              <a:rPr lang="en" sz="1800" b="1" dirty="0">
                <a:solidFill>
                  <a:srgbClr val="0070C0"/>
                </a:solidFill>
                <a:latin typeface="Courier New" panose="02070309020205020404" pitchFamily="49" charset="0"/>
                <a:cs typeface="Courier New" panose="02070309020205020404" pitchFamily="49" charset="0"/>
              </a:rPr>
              <a:t> </a:t>
            </a:r>
            <a:r>
              <a:rPr lang="en" sz="1800" b="1" dirty="0">
                <a:latin typeface="Courier New" panose="02070309020205020404" pitchFamily="49" charset="0"/>
                <a:cs typeface="Courier New" panose="02070309020205020404" pitchFamily="49" charset="0"/>
              </a:rPr>
              <a:t>= [[0.0, ‘Blue’], [0.5, ‘White’], [1.0, ‘Red’]]</a:t>
            </a:r>
          </a:p>
          <a:p>
            <a:pPr marL="0" lvl="0" indent="0">
              <a:buNone/>
            </a:pPr>
            <a:endParaRPr lang="en" sz="1800" dirty="0">
              <a:latin typeface="Courier New" panose="02070309020205020404" pitchFamily="49" charset="0"/>
              <a:cs typeface="Courier New" panose="02070309020205020404" pitchFamily="49" charset="0"/>
            </a:endParaRPr>
          </a:p>
          <a:p>
            <a:pPr marL="0" lvl="0" indent="0">
              <a:buNone/>
            </a:pPr>
            <a:br>
              <a:rPr lang="en" sz="1800" dirty="0">
                <a:latin typeface="Courier New" panose="02070309020205020404" pitchFamily="49" charset="0"/>
                <a:cs typeface="Courier New" panose="02070309020205020404" pitchFamily="49" charset="0"/>
              </a:rPr>
            </a:br>
            <a:r>
              <a:rPr lang="en" sz="1800" b="1" dirty="0">
                <a:solidFill>
                  <a:schemeClr val="bg2">
                    <a:lumMod val="50000"/>
                  </a:schemeClr>
                </a:solidFill>
                <a:latin typeface="Courier New" panose="02070309020205020404" pitchFamily="49" charset="0"/>
                <a:cs typeface="Courier New" panose="02070309020205020404" pitchFamily="49" charset="0"/>
              </a:rPr>
              <a:t>## add a new attribute (</a:t>
            </a:r>
            <a:r>
              <a:rPr lang="en" sz="1800" b="1" dirty="0" err="1">
                <a:solidFill>
                  <a:schemeClr val="bg2">
                    <a:lumMod val="50000"/>
                  </a:schemeClr>
                </a:solidFill>
                <a:latin typeface="Courier New" panose="02070309020205020404" pitchFamily="49" charset="0"/>
                <a:cs typeface="Courier New" panose="02070309020205020404" pitchFamily="49" charset="0"/>
              </a:rPr>
              <a:t>colorscale</a:t>
            </a:r>
            <a:r>
              <a:rPr lang="en" sz="1800" b="1" dirty="0">
                <a:solidFill>
                  <a:schemeClr val="bg2">
                    <a:lumMod val="50000"/>
                  </a:schemeClr>
                </a:solidFill>
                <a:latin typeface="Courier New" panose="02070309020205020404" pitchFamily="49" charset="0"/>
                <a:cs typeface="Courier New" panose="02070309020205020404" pitchFamily="49" charset="0"/>
              </a:rPr>
              <a:t> stuff) to the choropleth</a:t>
            </a:r>
            <a:br>
              <a:rPr lang="en" sz="1800" dirty="0">
                <a:latin typeface="Courier New" panose="02070309020205020404" pitchFamily="49" charset="0"/>
                <a:cs typeface="Courier New" panose="02070309020205020404" pitchFamily="49" charset="0"/>
              </a:rPr>
            </a:br>
            <a:r>
              <a:rPr lang="en" sz="1800" b="1" dirty="0">
                <a:solidFill>
                  <a:srgbClr val="0070C0"/>
                </a:solidFill>
                <a:latin typeface="Courier New" panose="02070309020205020404" pitchFamily="49" charset="0"/>
                <a:cs typeface="Courier New" panose="02070309020205020404" pitchFamily="49" charset="0"/>
              </a:rPr>
              <a:t>choropleth</a:t>
            </a:r>
            <a:r>
              <a:rPr lang="en" sz="1800" dirty="0">
                <a:latin typeface="Courier New" panose="02070309020205020404" pitchFamily="49" charset="0"/>
                <a:cs typeface="Courier New" panose="02070309020205020404" pitchFamily="49" charset="0"/>
              </a:rPr>
              <a:t> = </a:t>
            </a:r>
            <a:r>
              <a:rPr lang="en" sz="1800" b="1" dirty="0" err="1">
                <a:solidFill>
                  <a:srgbClr val="00B050"/>
                </a:solidFill>
                <a:latin typeface="Courier New" panose="02070309020205020404" pitchFamily="49" charset="0"/>
                <a:cs typeface="Courier New" panose="02070309020205020404" pitchFamily="49" charset="0"/>
              </a:rPr>
              <a:t>go</a:t>
            </a:r>
            <a:r>
              <a:rPr lang="en" sz="1800" dirty="0" err="1">
                <a:latin typeface="Courier New" panose="02070309020205020404" pitchFamily="49" charset="0"/>
                <a:cs typeface="Courier New" panose="02070309020205020404" pitchFamily="49" charset="0"/>
              </a:rPr>
              <a:t>.</a:t>
            </a:r>
            <a:r>
              <a:rPr lang="en" sz="1800" b="1" dirty="0" err="1">
                <a:solidFill>
                  <a:srgbClr val="FF0000"/>
                </a:solidFill>
                <a:latin typeface="Courier New" panose="02070309020205020404" pitchFamily="49" charset="0"/>
                <a:cs typeface="Courier New" panose="02070309020205020404" pitchFamily="49" charset="0"/>
              </a:rPr>
              <a:t>Choropleth</a:t>
            </a:r>
            <a:r>
              <a:rPr lang="en" sz="1800" dirty="0">
                <a:latin typeface="Courier New" panose="02070309020205020404" pitchFamily="49" charset="0"/>
                <a:cs typeface="Courier New" panose="02070309020205020404" pitchFamily="49" charset="0"/>
              </a:rPr>
              <a:t>(</a:t>
            </a:r>
            <a:r>
              <a:rPr lang="en" sz="1800" b="1" dirty="0">
                <a:solidFill>
                  <a:schemeClr val="tx1">
                    <a:lumMod val="85000"/>
                    <a:lumOff val="15000"/>
                  </a:schemeClr>
                </a:solidFill>
                <a:latin typeface="Courier New" panose="02070309020205020404" pitchFamily="49" charset="0"/>
                <a:cs typeface="Courier New" panose="02070309020205020404" pitchFamily="49" charset="0"/>
              </a:rPr>
              <a:t>z</a:t>
            </a:r>
            <a:r>
              <a:rPr lang="en" sz="1800" dirty="0">
                <a:latin typeface="Courier New" panose="02070309020205020404" pitchFamily="49" charset="0"/>
                <a:cs typeface="Courier New" panose="02070309020205020404" pitchFamily="49" charset="0"/>
              </a:rPr>
              <a:t> = </a:t>
            </a:r>
            <a:r>
              <a:rPr lang="en" sz="1800" b="1" dirty="0" err="1">
                <a:solidFill>
                  <a:srgbClr val="0070C0"/>
                </a:solidFill>
                <a:latin typeface="Courier New" panose="02070309020205020404" pitchFamily="49" charset="0"/>
                <a:cs typeface="Courier New" panose="02070309020205020404" pitchFamily="49" charset="0"/>
              </a:rPr>
              <a:t>data_frame</a:t>
            </a:r>
            <a:r>
              <a:rPr lang="en" sz="1800" dirty="0">
                <a:latin typeface="Courier New" panose="02070309020205020404" pitchFamily="49" charset="0"/>
                <a:cs typeface="Courier New" panose="02070309020205020404" pitchFamily="49" charset="0"/>
              </a:rPr>
              <a:t>[‘</a:t>
            </a:r>
            <a:r>
              <a:rPr lang="en" sz="1800" b="1" dirty="0">
                <a:solidFill>
                  <a:srgbClr val="7030A0"/>
                </a:solidFill>
                <a:latin typeface="Courier New" panose="02070309020205020404" pitchFamily="49" charset="0"/>
                <a:cs typeface="Courier New" panose="02070309020205020404" pitchFamily="49" charset="0"/>
              </a:rPr>
              <a:t>total exports</a:t>
            </a:r>
            <a:r>
              <a:rPr lang="en" sz="1800" dirty="0">
                <a:latin typeface="Courier New" panose="02070309020205020404" pitchFamily="49" charset="0"/>
                <a:cs typeface="Courier New" panose="02070309020205020404" pitchFamily="49" charset="0"/>
              </a:rPr>
              <a:t>’],        	</a:t>
            </a:r>
            <a:r>
              <a:rPr lang="en" sz="1800" b="1" dirty="0">
                <a:latin typeface="Courier New" panose="02070309020205020404" pitchFamily="49" charset="0"/>
                <a:cs typeface="Courier New" panose="02070309020205020404" pitchFamily="49" charset="0"/>
              </a:rPr>
              <a:t>locations</a:t>
            </a:r>
            <a:r>
              <a:rPr lang="en" sz="1800" dirty="0">
                <a:latin typeface="Courier New" panose="02070309020205020404" pitchFamily="49" charset="0"/>
                <a:cs typeface="Courier New" panose="02070309020205020404" pitchFamily="49" charset="0"/>
              </a:rPr>
              <a:t> = </a:t>
            </a:r>
            <a:r>
              <a:rPr lang="en" sz="1800" b="1" dirty="0" err="1">
                <a:solidFill>
                  <a:srgbClr val="0070C0"/>
                </a:solidFill>
                <a:latin typeface="Courier New" panose="02070309020205020404" pitchFamily="49" charset="0"/>
                <a:cs typeface="Courier New" panose="02070309020205020404" pitchFamily="49" charset="0"/>
              </a:rPr>
              <a:t>data_frame</a:t>
            </a:r>
            <a:r>
              <a:rPr lang="en" sz="1800" dirty="0">
                <a:latin typeface="Courier New" panose="02070309020205020404" pitchFamily="49" charset="0"/>
                <a:cs typeface="Courier New" panose="02070309020205020404" pitchFamily="49" charset="0"/>
              </a:rPr>
              <a:t>[‘</a:t>
            </a:r>
            <a:r>
              <a:rPr lang="en" sz="1800" b="1" dirty="0">
                <a:solidFill>
                  <a:srgbClr val="7030A0"/>
                </a:solidFill>
                <a:latin typeface="Courier New" panose="02070309020205020404" pitchFamily="49" charset="0"/>
                <a:cs typeface="Courier New" panose="02070309020205020404" pitchFamily="49" charset="0"/>
              </a:rPr>
              <a:t>code</a:t>
            </a:r>
            <a:r>
              <a:rPr lang="en" sz="1800" dirty="0">
                <a:latin typeface="Courier New" panose="02070309020205020404" pitchFamily="49" charset="0"/>
                <a:cs typeface="Courier New" panose="02070309020205020404" pitchFamily="49" charset="0"/>
              </a:rPr>
              <a:t>’], </a:t>
            </a:r>
            <a:r>
              <a:rPr lang="en" sz="1800" b="1" dirty="0" err="1">
                <a:latin typeface="Courier New" panose="02070309020205020404" pitchFamily="49" charset="0"/>
                <a:cs typeface="Courier New" panose="02070309020205020404" pitchFamily="49" charset="0"/>
              </a:rPr>
              <a:t>locationmode</a:t>
            </a:r>
            <a:r>
              <a:rPr lang="en" sz="1800" dirty="0">
                <a:latin typeface="Courier New" panose="02070309020205020404" pitchFamily="49" charset="0"/>
                <a:cs typeface="Courier New" panose="02070309020205020404" pitchFamily="49" charset="0"/>
              </a:rPr>
              <a:t> = ‘</a:t>
            </a:r>
            <a:r>
              <a:rPr lang="en" sz="1800" b="1" dirty="0">
                <a:solidFill>
                  <a:srgbClr val="7030A0"/>
                </a:solidFill>
                <a:latin typeface="Courier New" panose="02070309020205020404" pitchFamily="49" charset="0"/>
                <a:cs typeface="Courier New" panose="02070309020205020404" pitchFamily="49" charset="0"/>
              </a:rPr>
              <a:t>USA-	states</a:t>
            </a:r>
            <a:r>
              <a:rPr lang="en" sz="1800" dirty="0">
                <a:latin typeface="Courier New" panose="02070309020205020404" pitchFamily="49" charset="0"/>
                <a:cs typeface="Courier New" panose="02070309020205020404" pitchFamily="49" charset="0"/>
              </a:rPr>
              <a:t>’, </a:t>
            </a:r>
            <a:r>
              <a:rPr lang="en" sz="1800" b="1" dirty="0" err="1">
                <a:latin typeface="Courier New" panose="02070309020205020404" pitchFamily="49" charset="0"/>
                <a:cs typeface="Courier New" panose="02070309020205020404" pitchFamily="49" charset="0"/>
              </a:rPr>
              <a:t>colorscale</a:t>
            </a:r>
            <a:r>
              <a:rPr lang="en" sz="1800" dirty="0">
                <a:latin typeface="Courier New" panose="02070309020205020404" pitchFamily="49" charset="0"/>
                <a:cs typeface="Courier New" panose="02070309020205020404" pitchFamily="49" charset="0"/>
              </a:rPr>
              <a:t> = </a:t>
            </a:r>
            <a:r>
              <a:rPr lang="en" sz="1800" b="1" dirty="0" err="1">
                <a:solidFill>
                  <a:srgbClr val="0070C0"/>
                </a:solidFill>
                <a:latin typeface="Courier New" panose="02070309020205020404" pitchFamily="49" charset="0"/>
                <a:cs typeface="Courier New" panose="02070309020205020404" pitchFamily="49" charset="0"/>
              </a:rPr>
              <a:t>color_scale</a:t>
            </a:r>
            <a:r>
              <a:rPr lang="en" sz="1800" dirty="0">
                <a:latin typeface="Courier New" panose="02070309020205020404" pitchFamily="49" charset="0"/>
                <a:cs typeface="Courier New" panose="02070309020205020404" pitchFamily="49" charset="0"/>
              </a:rPr>
              <a:t>, </a:t>
            </a:r>
            <a:r>
              <a:rPr lang="en" sz="1800" b="1" dirty="0" err="1">
                <a:latin typeface="Courier New" panose="02070309020205020404" pitchFamily="49" charset="0"/>
                <a:cs typeface="Courier New" panose="02070309020205020404" pitchFamily="49" charset="0"/>
              </a:rPr>
              <a:t>autocolorscale</a:t>
            </a:r>
            <a:r>
              <a:rPr lang="en" sz="1800" dirty="0">
                <a:latin typeface="Courier New" panose="02070309020205020404" pitchFamily="49" charset="0"/>
                <a:cs typeface="Courier New" panose="02070309020205020404" pitchFamily="49" charset="0"/>
              </a:rPr>
              <a:t> = 	</a:t>
            </a:r>
            <a:r>
              <a:rPr lang="en" sz="1800" b="1" dirty="0">
                <a:solidFill>
                  <a:schemeClr val="accent2">
                    <a:lumMod val="75000"/>
                  </a:schemeClr>
                </a:solidFill>
                <a:latin typeface="Courier New" panose="02070309020205020404" pitchFamily="49" charset="0"/>
                <a:cs typeface="Courier New" panose="02070309020205020404" pitchFamily="49" charset="0"/>
              </a:rPr>
              <a:t>False</a:t>
            </a:r>
            <a:r>
              <a:rPr lang="en" sz="1800" dirty="0">
                <a:latin typeface="Courier New" panose="02070309020205020404" pitchFamily="49" charset="0"/>
                <a:cs typeface="Courier New" panose="02070309020205020404" pitchFamily="49" charset="0"/>
              </a:rPr>
              <a:t>)</a:t>
            </a:r>
          </a:p>
          <a:p>
            <a:pPr marL="0" lvl="0" indent="0">
              <a:buNone/>
            </a:pPr>
            <a:endParaRPr lang="en" sz="1800" dirty="0">
              <a:latin typeface="Courier New" panose="02070309020205020404" pitchFamily="49" charset="0"/>
              <a:cs typeface="Courier New" panose="02070309020205020404" pitchFamily="49" charset="0"/>
            </a:endParaRPr>
          </a:p>
          <a:p>
            <a:pPr marL="0" lvl="0" indent="0">
              <a:buNone/>
            </a:pPr>
            <a:br>
              <a:rPr lang="en" sz="1800" dirty="0">
                <a:latin typeface="Courier New" panose="02070309020205020404" pitchFamily="49" charset="0"/>
                <a:cs typeface="Courier New" panose="02070309020205020404" pitchFamily="49" charset="0"/>
              </a:rPr>
            </a:br>
            <a:r>
              <a:rPr lang="en" sz="1800" b="1" dirty="0">
                <a:solidFill>
                  <a:schemeClr val="accent3">
                    <a:lumMod val="75000"/>
                  </a:schemeClr>
                </a:solidFill>
                <a:latin typeface="Courier New" panose="02070309020205020404" pitchFamily="49" charset="0"/>
                <a:cs typeface="Courier New" panose="02070309020205020404" pitchFamily="49" charset="0"/>
              </a:rPr>
              <a:t>## we turn off the </a:t>
            </a:r>
            <a:r>
              <a:rPr lang="en" sz="1800" b="1" dirty="0" err="1">
                <a:solidFill>
                  <a:schemeClr val="accent3">
                    <a:lumMod val="75000"/>
                  </a:schemeClr>
                </a:solidFill>
                <a:latin typeface="Courier New" panose="02070309020205020404" pitchFamily="49" charset="0"/>
                <a:cs typeface="Courier New" panose="02070309020205020404" pitchFamily="49" charset="0"/>
              </a:rPr>
              <a:t>autocolorscale</a:t>
            </a:r>
            <a:r>
              <a:rPr lang="en" sz="1800" b="1" dirty="0">
                <a:solidFill>
                  <a:schemeClr val="accent3">
                    <a:lumMod val="75000"/>
                  </a:schemeClr>
                </a:solidFill>
                <a:latin typeface="Courier New" panose="02070309020205020404" pitchFamily="49" charset="0"/>
                <a:cs typeface="Courier New" panose="02070309020205020404" pitchFamily="49" charset="0"/>
              </a:rPr>
              <a:t> by assigning it to False</a:t>
            </a:r>
            <a:br>
              <a:rPr lang="en" sz="1800" b="1" dirty="0">
                <a:solidFill>
                  <a:schemeClr val="accent3">
                    <a:lumMod val="75000"/>
                  </a:schemeClr>
                </a:solidFill>
                <a:latin typeface="Courier New" panose="02070309020205020404" pitchFamily="49" charset="0"/>
                <a:cs typeface="Courier New" panose="02070309020205020404" pitchFamily="49" charset="0"/>
              </a:rPr>
            </a:br>
            <a:r>
              <a:rPr lang="en" sz="1800" b="1" dirty="0">
                <a:solidFill>
                  <a:schemeClr val="accent3">
                    <a:lumMod val="75000"/>
                  </a:schemeClr>
                </a:solidFill>
                <a:latin typeface="Courier New" panose="02070309020205020404" pitchFamily="49" charset="0"/>
                <a:cs typeface="Courier New" panose="02070309020205020404" pitchFamily="49" charset="0"/>
              </a:rPr>
              <a:t>## re-plot!</a:t>
            </a:r>
            <a:br>
              <a:rPr lang="en" sz="1800" dirty="0">
                <a:latin typeface="Courier New" panose="02070309020205020404" pitchFamily="49" charset="0"/>
                <a:cs typeface="Courier New" panose="02070309020205020404" pitchFamily="49" charset="0"/>
              </a:rPr>
            </a:br>
            <a:r>
              <a:rPr lang="en" sz="1800" b="1" dirty="0">
                <a:latin typeface="Courier New" panose="02070309020205020404" pitchFamily="49" charset="0"/>
                <a:cs typeface="Courier New" panose="02070309020205020404" pitchFamily="49" charset="0"/>
              </a:rPr>
              <a:t>plot</a:t>
            </a:r>
            <a:r>
              <a:rPr lang="en" sz="1800" dirty="0">
                <a:latin typeface="Courier New" panose="02070309020205020404" pitchFamily="49" charset="0"/>
                <a:cs typeface="Courier New" panose="02070309020205020404" pitchFamily="49" charset="0"/>
              </a:rPr>
              <a:t>(</a:t>
            </a:r>
            <a:r>
              <a:rPr lang="en" sz="1800" b="1" dirty="0">
                <a:solidFill>
                  <a:srgbClr val="0070C0"/>
                </a:solidFill>
                <a:latin typeface="Courier New" panose="02070309020205020404" pitchFamily="49" charset="0"/>
                <a:cs typeface="Courier New" panose="02070309020205020404" pitchFamily="49" charset="0"/>
              </a:rPr>
              <a:t>figure</a:t>
            </a:r>
            <a:r>
              <a:rPr lang="en" sz="1800" dirty="0">
                <a:latin typeface="Courier New" panose="02070309020205020404" pitchFamily="49" charset="0"/>
                <a:cs typeface="Courier New" panose="02070309020205020404" pitchFamily="49" charset="0"/>
              </a:rPr>
              <a:t>)</a:t>
            </a:r>
            <a:endParaRPr sz="1800" dirty="0">
              <a:latin typeface="Courier New" panose="02070309020205020404" pitchFamily="49" charset="0"/>
              <a:cs typeface="Courier New" panose="02070309020205020404" pitchFamily="49" charset="0"/>
            </a:endParaRPr>
          </a:p>
          <a:p>
            <a:pPr marL="0" lvl="0" indent="0" algn="l" rtl="0">
              <a:spcBef>
                <a:spcPts val="1600"/>
              </a:spcBef>
              <a:spcAft>
                <a:spcPts val="0"/>
              </a:spcAft>
              <a:buNone/>
            </a:pPr>
            <a:br>
              <a:rPr lang="en" b="1" dirty="0"/>
            </a:br>
            <a:endParaRPr b="1" dirty="0"/>
          </a:p>
          <a:p>
            <a:pPr marL="0" lvl="0" indent="0" algn="l" rtl="0">
              <a:spcBef>
                <a:spcPts val="1600"/>
              </a:spcBef>
              <a:spcAft>
                <a:spcPts val="1600"/>
              </a:spcAft>
              <a:buNone/>
            </a:pPr>
            <a:endParaRPr b="1" dirty="0"/>
          </a:p>
        </p:txBody>
      </p:sp>
      <p:cxnSp>
        <p:nvCxnSpPr>
          <p:cNvPr id="4" name="Straight Connector 3">
            <a:extLst>
              <a:ext uri="{FF2B5EF4-FFF2-40B4-BE49-F238E27FC236}">
                <a16:creationId xmlns:a16="http://schemas.microsoft.com/office/drawing/2014/main" id="{9FDBF416-F0AA-7841-B2DF-1859976A4BE0}"/>
              </a:ext>
            </a:extLst>
          </p:cNvPr>
          <p:cNvCxnSpPr>
            <a:cxnSpLocks/>
          </p:cNvCxnSpPr>
          <p:nvPr/>
        </p:nvCxnSpPr>
        <p:spPr>
          <a:xfrm>
            <a:off x="266700" y="712708"/>
            <a:ext cx="7137400" cy="0"/>
          </a:xfrm>
          <a:prstGeom prst="line">
            <a:avLst/>
          </a:prstGeom>
          <a:ln w="73025"/>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2" name="Rectangle 1">
            <a:extLst>
              <a:ext uri="{FF2B5EF4-FFF2-40B4-BE49-F238E27FC236}">
                <a16:creationId xmlns:a16="http://schemas.microsoft.com/office/drawing/2014/main" id="{138792AA-1FF3-3049-BBE6-6E347802A52B}"/>
              </a:ext>
            </a:extLst>
          </p:cNvPr>
          <p:cNvSpPr/>
          <p:nvPr/>
        </p:nvSpPr>
        <p:spPr>
          <a:xfrm>
            <a:off x="2259106" y="2971800"/>
            <a:ext cx="5957047" cy="282388"/>
          </a:xfrm>
          <a:prstGeom prst="rect">
            <a:avLst/>
          </a:prstGeom>
          <a:solidFill>
            <a:srgbClr val="FFC000">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4574B51-2733-D348-AA90-4F361BE9C064}"/>
              </a:ext>
            </a:extLst>
          </p:cNvPr>
          <p:cNvSpPr/>
          <p:nvPr/>
        </p:nvSpPr>
        <p:spPr>
          <a:xfrm>
            <a:off x="927848" y="3186952"/>
            <a:ext cx="1116106" cy="282388"/>
          </a:xfrm>
          <a:prstGeom prst="rect">
            <a:avLst/>
          </a:prstGeom>
          <a:solidFill>
            <a:srgbClr val="FFC000">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2A3D806-15B5-F447-A3C6-9A357155FEE8}"/>
              </a:ext>
            </a:extLst>
          </p:cNvPr>
          <p:cNvSpPr/>
          <p:nvPr/>
        </p:nvSpPr>
        <p:spPr>
          <a:xfrm>
            <a:off x="311700" y="1441961"/>
            <a:ext cx="8108577" cy="356346"/>
          </a:xfrm>
          <a:prstGeom prst="rect">
            <a:avLst/>
          </a:prstGeom>
          <a:solidFill>
            <a:srgbClr val="FFC000">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Google Shape;116;p23"/>
          <p:cNvSpPr txBox="1">
            <a:spLocks noGrp="1"/>
          </p:cNvSpPr>
          <p:nvPr>
            <p:ph type="title"/>
          </p:nvPr>
        </p:nvSpPr>
        <p:spPr>
          <a:xfrm>
            <a:off x="311700" y="14000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Customizing the Figure</a:t>
            </a:r>
            <a:endParaRPr sz="2800" dirty="0"/>
          </a:p>
        </p:txBody>
      </p:sp>
      <p:sp>
        <p:nvSpPr>
          <p:cNvPr id="117" name="Google Shape;117;p23"/>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solidFill>
                  <a:schemeClr val="bg2">
                    <a:lumMod val="50000"/>
                  </a:schemeClr>
                </a:solidFill>
                <a:latin typeface="Courier New" panose="02070309020205020404" pitchFamily="49" charset="0"/>
                <a:cs typeface="Courier New" panose="02070309020205020404" pitchFamily="49" charset="0"/>
              </a:rPr>
              <a:t>## </a:t>
            </a:r>
            <a:r>
              <a:rPr lang="en" sz="1800" b="1" dirty="0" err="1">
                <a:solidFill>
                  <a:schemeClr val="bg2">
                    <a:lumMod val="50000"/>
                  </a:schemeClr>
                </a:solidFill>
                <a:latin typeface="Courier New" panose="02070309020205020404" pitchFamily="49" charset="0"/>
                <a:cs typeface="Courier New" panose="02070309020205020404" pitchFamily="49" charset="0"/>
              </a:rPr>
              <a:t>color_scale</a:t>
            </a:r>
            <a:r>
              <a:rPr lang="en" sz="1800" b="1" dirty="0">
                <a:solidFill>
                  <a:schemeClr val="bg2">
                    <a:lumMod val="50000"/>
                  </a:schemeClr>
                </a:solidFill>
                <a:latin typeface="Courier New" panose="02070309020205020404" pitchFamily="49" charset="0"/>
                <a:cs typeface="Courier New" panose="02070309020205020404" pitchFamily="49" charset="0"/>
              </a:rPr>
              <a:t> = [[0.0, ‘Blue’], [1.0, ‘Red’]]</a:t>
            </a:r>
            <a:br>
              <a:rPr lang="en" sz="1800" dirty="0">
                <a:latin typeface="Courier New" panose="02070309020205020404" pitchFamily="49" charset="0"/>
                <a:cs typeface="Courier New" panose="02070309020205020404" pitchFamily="49" charset="0"/>
              </a:rPr>
            </a:br>
            <a:r>
              <a:rPr lang="en" sz="1800" b="1" dirty="0" err="1">
                <a:solidFill>
                  <a:srgbClr val="0070C0"/>
                </a:solidFill>
                <a:latin typeface="Courier New" panose="02070309020205020404" pitchFamily="49" charset="0"/>
                <a:cs typeface="Courier New" panose="02070309020205020404" pitchFamily="49" charset="0"/>
              </a:rPr>
              <a:t>color_scale</a:t>
            </a:r>
            <a:r>
              <a:rPr lang="en" sz="1800" b="1" dirty="0">
                <a:solidFill>
                  <a:srgbClr val="0070C0"/>
                </a:solidFill>
                <a:latin typeface="Courier New" panose="02070309020205020404" pitchFamily="49" charset="0"/>
                <a:cs typeface="Courier New" panose="02070309020205020404" pitchFamily="49" charset="0"/>
              </a:rPr>
              <a:t> </a:t>
            </a:r>
            <a:r>
              <a:rPr lang="en" sz="1800" b="1" dirty="0">
                <a:latin typeface="Courier New" panose="02070309020205020404" pitchFamily="49" charset="0"/>
                <a:cs typeface="Courier New" panose="02070309020205020404" pitchFamily="49" charset="0"/>
              </a:rPr>
              <a:t>= [[0.0, ‘Blue’], [0.5, ‘White’], [1.0, ‘Red’]]</a:t>
            </a:r>
          </a:p>
          <a:p>
            <a:pPr marL="0" lvl="0" indent="0">
              <a:buNone/>
            </a:pPr>
            <a:endParaRPr lang="en" sz="1800" dirty="0">
              <a:latin typeface="Courier New" panose="02070309020205020404" pitchFamily="49" charset="0"/>
              <a:cs typeface="Courier New" panose="02070309020205020404" pitchFamily="49" charset="0"/>
            </a:endParaRPr>
          </a:p>
          <a:p>
            <a:pPr marL="0" lvl="0" indent="0">
              <a:buNone/>
            </a:pPr>
            <a:br>
              <a:rPr lang="en" sz="1800" dirty="0">
                <a:latin typeface="Courier New" panose="02070309020205020404" pitchFamily="49" charset="0"/>
                <a:cs typeface="Courier New" panose="02070309020205020404" pitchFamily="49" charset="0"/>
              </a:rPr>
            </a:br>
            <a:r>
              <a:rPr lang="en" sz="1800" b="1" dirty="0">
                <a:solidFill>
                  <a:schemeClr val="bg2">
                    <a:lumMod val="50000"/>
                  </a:schemeClr>
                </a:solidFill>
                <a:latin typeface="Courier New" panose="02070309020205020404" pitchFamily="49" charset="0"/>
                <a:cs typeface="Courier New" panose="02070309020205020404" pitchFamily="49" charset="0"/>
              </a:rPr>
              <a:t>## add a new attribute (</a:t>
            </a:r>
            <a:r>
              <a:rPr lang="en" sz="1800" b="1" dirty="0" err="1">
                <a:solidFill>
                  <a:schemeClr val="bg2">
                    <a:lumMod val="50000"/>
                  </a:schemeClr>
                </a:solidFill>
                <a:latin typeface="Courier New" panose="02070309020205020404" pitchFamily="49" charset="0"/>
                <a:cs typeface="Courier New" panose="02070309020205020404" pitchFamily="49" charset="0"/>
              </a:rPr>
              <a:t>colorscale</a:t>
            </a:r>
            <a:r>
              <a:rPr lang="en" sz="1800" b="1" dirty="0">
                <a:solidFill>
                  <a:schemeClr val="bg2">
                    <a:lumMod val="50000"/>
                  </a:schemeClr>
                </a:solidFill>
                <a:latin typeface="Courier New" panose="02070309020205020404" pitchFamily="49" charset="0"/>
                <a:cs typeface="Courier New" panose="02070309020205020404" pitchFamily="49" charset="0"/>
              </a:rPr>
              <a:t> stuff) to the choropleth</a:t>
            </a:r>
            <a:br>
              <a:rPr lang="en" sz="1800" dirty="0">
                <a:latin typeface="Courier New" panose="02070309020205020404" pitchFamily="49" charset="0"/>
                <a:cs typeface="Courier New" panose="02070309020205020404" pitchFamily="49" charset="0"/>
              </a:rPr>
            </a:br>
            <a:r>
              <a:rPr lang="en" sz="1800" b="1" dirty="0">
                <a:solidFill>
                  <a:srgbClr val="0070C0"/>
                </a:solidFill>
                <a:latin typeface="Courier New" panose="02070309020205020404" pitchFamily="49" charset="0"/>
                <a:cs typeface="Courier New" panose="02070309020205020404" pitchFamily="49" charset="0"/>
              </a:rPr>
              <a:t>choropleth</a:t>
            </a:r>
            <a:r>
              <a:rPr lang="en" sz="1800" dirty="0">
                <a:latin typeface="Courier New" panose="02070309020205020404" pitchFamily="49" charset="0"/>
                <a:cs typeface="Courier New" panose="02070309020205020404" pitchFamily="49" charset="0"/>
              </a:rPr>
              <a:t> = </a:t>
            </a:r>
            <a:r>
              <a:rPr lang="en" sz="1800" b="1" dirty="0" err="1">
                <a:solidFill>
                  <a:srgbClr val="00B050"/>
                </a:solidFill>
                <a:latin typeface="Courier New" panose="02070309020205020404" pitchFamily="49" charset="0"/>
                <a:cs typeface="Courier New" panose="02070309020205020404" pitchFamily="49" charset="0"/>
              </a:rPr>
              <a:t>go</a:t>
            </a:r>
            <a:r>
              <a:rPr lang="en" sz="1800" dirty="0" err="1">
                <a:latin typeface="Courier New" panose="02070309020205020404" pitchFamily="49" charset="0"/>
                <a:cs typeface="Courier New" panose="02070309020205020404" pitchFamily="49" charset="0"/>
              </a:rPr>
              <a:t>.</a:t>
            </a:r>
            <a:r>
              <a:rPr lang="en" sz="1800" b="1" dirty="0" err="1">
                <a:solidFill>
                  <a:srgbClr val="FF0000"/>
                </a:solidFill>
                <a:latin typeface="Courier New" panose="02070309020205020404" pitchFamily="49" charset="0"/>
                <a:cs typeface="Courier New" panose="02070309020205020404" pitchFamily="49" charset="0"/>
              </a:rPr>
              <a:t>Choropleth</a:t>
            </a:r>
            <a:r>
              <a:rPr lang="en" sz="1800" dirty="0">
                <a:latin typeface="Courier New" panose="02070309020205020404" pitchFamily="49" charset="0"/>
                <a:cs typeface="Courier New" panose="02070309020205020404" pitchFamily="49" charset="0"/>
              </a:rPr>
              <a:t>(</a:t>
            </a:r>
            <a:r>
              <a:rPr lang="en" sz="1800" b="1" dirty="0">
                <a:solidFill>
                  <a:schemeClr val="tx1">
                    <a:lumMod val="85000"/>
                    <a:lumOff val="15000"/>
                  </a:schemeClr>
                </a:solidFill>
                <a:latin typeface="Courier New" panose="02070309020205020404" pitchFamily="49" charset="0"/>
                <a:cs typeface="Courier New" panose="02070309020205020404" pitchFamily="49" charset="0"/>
              </a:rPr>
              <a:t>z</a:t>
            </a:r>
            <a:r>
              <a:rPr lang="en" sz="1800" dirty="0">
                <a:latin typeface="Courier New" panose="02070309020205020404" pitchFamily="49" charset="0"/>
                <a:cs typeface="Courier New" panose="02070309020205020404" pitchFamily="49" charset="0"/>
              </a:rPr>
              <a:t> = </a:t>
            </a:r>
            <a:r>
              <a:rPr lang="en" sz="1800" b="1" dirty="0" err="1">
                <a:solidFill>
                  <a:srgbClr val="0070C0"/>
                </a:solidFill>
                <a:latin typeface="Courier New" panose="02070309020205020404" pitchFamily="49" charset="0"/>
                <a:cs typeface="Courier New" panose="02070309020205020404" pitchFamily="49" charset="0"/>
              </a:rPr>
              <a:t>data_frame</a:t>
            </a:r>
            <a:r>
              <a:rPr lang="en" sz="1800" dirty="0">
                <a:latin typeface="Courier New" panose="02070309020205020404" pitchFamily="49" charset="0"/>
                <a:cs typeface="Courier New" panose="02070309020205020404" pitchFamily="49" charset="0"/>
              </a:rPr>
              <a:t>[‘</a:t>
            </a:r>
            <a:r>
              <a:rPr lang="en" sz="1800" b="1" dirty="0">
                <a:solidFill>
                  <a:srgbClr val="7030A0"/>
                </a:solidFill>
                <a:latin typeface="Courier New" panose="02070309020205020404" pitchFamily="49" charset="0"/>
                <a:cs typeface="Courier New" panose="02070309020205020404" pitchFamily="49" charset="0"/>
              </a:rPr>
              <a:t>total exports</a:t>
            </a:r>
            <a:r>
              <a:rPr lang="en" sz="1800" dirty="0">
                <a:latin typeface="Courier New" panose="02070309020205020404" pitchFamily="49" charset="0"/>
                <a:cs typeface="Courier New" panose="02070309020205020404" pitchFamily="49" charset="0"/>
              </a:rPr>
              <a:t>’],        	</a:t>
            </a:r>
            <a:r>
              <a:rPr lang="en" sz="1800" b="1" dirty="0">
                <a:latin typeface="Courier New" panose="02070309020205020404" pitchFamily="49" charset="0"/>
                <a:cs typeface="Courier New" panose="02070309020205020404" pitchFamily="49" charset="0"/>
              </a:rPr>
              <a:t>locations</a:t>
            </a:r>
            <a:r>
              <a:rPr lang="en" sz="1800" dirty="0">
                <a:latin typeface="Courier New" panose="02070309020205020404" pitchFamily="49" charset="0"/>
                <a:cs typeface="Courier New" panose="02070309020205020404" pitchFamily="49" charset="0"/>
              </a:rPr>
              <a:t> = </a:t>
            </a:r>
            <a:r>
              <a:rPr lang="en" sz="1800" b="1" dirty="0" err="1">
                <a:solidFill>
                  <a:srgbClr val="0070C0"/>
                </a:solidFill>
                <a:latin typeface="Courier New" panose="02070309020205020404" pitchFamily="49" charset="0"/>
                <a:cs typeface="Courier New" panose="02070309020205020404" pitchFamily="49" charset="0"/>
              </a:rPr>
              <a:t>data_frame</a:t>
            </a:r>
            <a:r>
              <a:rPr lang="en" sz="1800" dirty="0">
                <a:latin typeface="Courier New" panose="02070309020205020404" pitchFamily="49" charset="0"/>
                <a:cs typeface="Courier New" panose="02070309020205020404" pitchFamily="49" charset="0"/>
              </a:rPr>
              <a:t>[‘</a:t>
            </a:r>
            <a:r>
              <a:rPr lang="en" sz="1800" b="1" dirty="0">
                <a:solidFill>
                  <a:srgbClr val="7030A0"/>
                </a:solidFill>
                <a:latin typeface="Courier New" panose="02070309020205020404" pitchFamily="49" charset="0"/>
                <a:cs typeface="Courier New" panose="02070309020205020404" pitchFamily="49" charset="0"/>
              </a:rPr>
              <a:t>code</a:t>
            </a:r>
            <a:r>
              <a:rPr lang="en" sz="1800" dirty="0">
                <a:latin typeface="Courier New" panose="02070309020205020404" pitchFamily="49" charset="0"/>
                <a:cs typeface="Courier New" panose="02070309020205020404" pitchFamily="49" charset="0"/>
              </a:rPr>
              <a:t>’], </a:t>
            </a:r>
            <a:r>
              <a:rPr lang="en" sz="1800" b="1" dirty="0" err="1">
                <a:latin typeface="Courier New" panose="02070309020205020404" pitchFamily="49" charset="0"/>
                <a:cs typeface="Courier New" panose="02070309020205020404" pitchFamily="49" charset="0"/>
              </a:rPr>
              <a:t>locationmode</a:t>
            </a:r>
            <a:r>
              <a:rPr lang="en" sz="1800" dirty="0">
                <a:latin typeface="Courier New" panose="02070309020205020404" pitchFamily="49" charset="0"/>
                <a:cs typeface="Courier New" panose="02070309020205020404" pitchFamily="49" charset="0"/>
              </a:rPr>
              <a:t> = ‘</a:t>
            </a:r>
            <a:r>
              <a:rPr lang="en" sz="1800" b="1" dirty="0">
                <a:solidFill>
                  <a:srgbClr val="7030A0"/>
                </a:solidFill>
                <a:latin typeface="Courier New" panose="02070309020205020404" pitchFamily="49" charset="0"/>
                <a:cs typeface="Courier New" panose="02070309020205020404" pitchFamily="49" charset="0"/>
              </a:rPr>
              <a:t>USA-	states</a:t>
            </a:r>
            <a:r>
              <a:rPr lang="en" sz="1800" dirty="0">
                <a:latin typeface="Courier New" panose="02070309020205020404" pitchFamily="49" charset="0"/>
                <a:cs typeface="Courier New" panose="02070309020205020404" pitchFamily="49" charset="0"/>
              </a:rPr>
              <a:t>’, </a:t>
            </a:r>
            <a:r>
              <a:rPr lang="en" sz="1800" b="1" dirty="0" err="1">
                <a:latin typeface="Courier New" panose="02070309020205020404" pitchFamily="49" charset="0"/>
                <a:cs typeface="Courier New" panose="02070309020205020404" pitchFamily="49" charset="0"/>
              </a:rPr>
              <a:t>colorscale</a:t>
            </a:r>
            <a:r>
              <a:rPr lang="en" sz="1800" dirty="0">
                <a:latin typeface="Courier New" panose="02070309020205020404" pitchFamily="49" charset="0"/>
                <a:cs typeface="Courier New" panose="02070309020205020404" pitchFamily="49" charset="0"/>
              </a:rPr>
              <a:t> = </a:t>
            </a:r>
            <a:r>
              <a:rPr lang="en" sz="1800" b="1" dirty="0" err="1">
                <a:solidFill>
                  <a:srgbClr val="0070C0"/>
                </a:solidFill>
                <a:latin typeface="Courier New" panose="02070309020205020404" pitchFamily="49" charset="0"/>
                <a:cs typeface="Courier New" panose="02070309020205020404" pitchFamily="49" charset="0"/>
              </a:rPr>
              <a:t>color_scale</a:t>
            </a:r>
            <a:r>
              <a:rPr lang="en" sz="1800" dirty="0">
                <a:latin typeface="Courier New" panose="02070309020205020404" pitchFamily="49" charset="0"/>
                <a:cs typeface="Courier New" panose="02070309020205020404" pitchFamily="49" charset="0"/>
              </a:rPr>
              <a:t>, </a:t>
            </a:r>
            <a:r>
              <a:rPr lang="en" sz="1800" b="1" dirty="0" err="1">
                <a:latin typeface="Courier New" panose="02070309020205020404" pitchFamily="49" charset="0"/>
                <a:cs typeface="Courier New" panose="02070309020205020404" pitchFamily="49" charset="0"/>
              </a:rPr>
              <a:t>autocolorscale</a:t>
            </a:r>
            <a:r>
              <a:rPr lang="en" sz="1800" dirty="0">
                <a:latin typeface="Courier New" panose="02070309020205020404" pitchFamily="49" charset="0"/>
                <a:cs typeface="Courier New" panose="02070309020205020404" pitchFamily="49" charset="0"/>
              </a:rPr>
              <a:t> = 	</a:t>
            </a:r>
            <a:r>
              <a:rPr lang="en" sz="1800" b="1" dirty="0">
                <a:solidFill>
                  <a:schemeClr val="accent2">
                    <a:lumMod val="75000"/>
                  </a:schemeClr>
                </a:solidFill>
                <a:latin typeface="Courier New" panose="02070309020205020404" pitchFamily="49" charset="0"/>
                <a:cs typeface="Courier New" panose="02070309020205020404" pitchFamily="49" charset="0"/>
              </a:rPr>
              <a:t>False</a:t>
            </a:r>
            <a:r>
              <a:rPr lang="en" sz="1800" dirty="0">
                <a:latin typeface="Courier New" panose="02070309020205020404" pitchFamily="49" charset="0"/>
                <a:cs typeface="Courier New" panose="02070309020205020404" pitchFamily="49" charset="0"/>
              </a:rPr>
              <a:t>)</a:t>
            </a:r>
          </a:p>
          <a:p>
            <a:pPr marL="0" lvl="0" indent="0">
              <a:buNone/>
            </a:pPr>
            <a:endParaRPr lang="en" sz="1800" dirty="0">
              <a:latin typeface="Courier New" panose="02070309020205020404" pitchFamily="49" charset="0"/>
              <a:cs typeface="Courier New" panose="02070309020205020404" pitchFamily="49" charset="0"/>
            </a:endParaRPr>
          </a:p>
          <a:p>
            <a:pPr marL="0" lvl="0" indent="0">
              <a:buNone/>
            </a:pPr>
            <a:br>
              <a:rPr lang="en" sz="1800" dirty="0">
                <a:latin typeface="Courier New" panose="02070309020205020404" pitchFamily="49" charset="0"/>
                <a:cs typeface="Courier New" panose="02070309020205020404" pitchFamily="49" charset="0"/>
              </a:rPr>
            </a:br>
            <a:r>
              <a:rPr lang="en" sz="1800" b="1" dirty="0">
                <a:solidFill>
                  <a:schemeClr val="accent3">
                    <a:lumMod val="75000"/>
                  </a:schemeClr>
                </a:solidFill>
                <a:latin typeface="Courier New" panose="02070309020205020404" pitchFamily="49" charset="0"/>
                <a:cs typeface="Courier New" panose="02070309020205020404" pitchFamily="49" charset="0"/>
              </a:rPr>
              <a:t>## we turn off the </a:t>
            </a:r>
            <a:r>
              <a:rPr lang="en" sz="1800" b="1" dirty="0" err="1">
                <a:solidFill>
                  <a:schemeClr val="accent3">
                    <a:lumMod val="75000"/>
                  </a:schemeClr>
                </a:solidFill>
                <a:latin typeface="Courier New" panose="02070309020205020404" pitchFamily="49" charset="0"/>
                <a:cs typeface="Courier New" panose="02070309020205020404" pitchFamily="49" charset="0"/>
              </a:rPr>
              <a:t>autocolorscale</a:t>
            </a:r>
            <a:r>
              <a:rPr lang="en" sz="1800" b="1" dirty="0">
                <a:solidFill>
                  <a:schemeClr val="accent3">
                    <a:lumMod val="75000"/>
                  </a:schemeClr>
                </a:solidFill>
                <a:latin typeface="Courier New" panose="02070309020205020404" pitchFamily="49" charset="0"/>
                <a:cs typeface="Courier New" panose="02070309020205020404" pitchFamily="49" charset="0"/>
              </a:rPr>
              <a:t> by assigning it to False</a:t>
            </a:r>
            <a:br>
              <a:rPr lang="en" sz="1800" b="1" dirty="0">
                <a:solidFill>
                  <a:schemeClr val="accent3">
                    <a:lumMod val="75000"/>
                  </a:schemeClr>
                </a:solidFill>
                <a:latin typeface="Courier New" panose="02070309020205020404" pitchFamily="49" charset="0"/>
                <a:cs typeface="Courier New" panose="02070309020205020404" pitchFamily="49" charset="0"/>
              </a:rPr>
            </a:br>
            <a:r>
              <a:rPr lang="en" sz="1800" b="1" dirty="0">
                <a:solidFill>
                  <a:schemeClr val="accent3">
                    <a:lumMod val="75000"/>
                  </a:schemeClr>
                </a:solidFill>
                <a:latin typeface="Courier New" panose="02070309020205020404" pitchFamily="49" charset="0"/>
                <a:cs typeface="Courier New" panose="02070309020205020404" pitchFamily="49" charset="0"/>
              </a:rPr>
              <a:t>## re-plot!</a:t>
            </a:r>
            <a:br>
              <a:rPr lang="en" sz="1800" dirty="0">
                <a:latin typeface="Courier New" panose="02070309020205020404" pitchFamily="49" charset="0"/>
                <a:cs typeface="Courier New" panose="02070309020205020404" pitchFamily="49" charset="0"/>
              </a:rPr>
            </a:br>
            <a:r>
              <a:rPr lang="en" sz="1800" b="1" dirty="0">
                <a:latin typeface="Courier New" panose="02070309020205020404" pitchFamily="49" charset="0"/>
                <a:cs typeface="Courier New" panose="02070309020205020404" pitchFamily="49" charset="0"/>
              </a:rPr>
              <a:t>plot</a:t>
            </a:r>
            <a:r>
              <a:rPr lang="en" sz="1800" dirty="0">
                <a:latin typeface="Courier New" panose="02070309020205020404" pitchFamily="49" charset="0"/>
                <a:cs typeface="Courier New" panose="02070309020205020404" pitchFamily="49" charset="0"/>
              </a:rPr>
              <a:t>(</a:t>
            </a:r>
            <a:r>
              <a:rPr lang="en" sz="1800" b="1" dirty="0">
                <a:solidFill>
                  <a:srgbClr val="0070C0"/>
                </a:solidFill>
                <a:latin typeface="Courier New" panose="02070309020205020404" pitchFamily="49" charset="0"/>
                <a:cs typeface="Courier New" panose="02070309020205020404" pitchFamily="49" charset="0"/>
              </a:rPr>
              <a:t>figure</a:t>
            </a:r>
            <a:r>
              <a:rPr lang="en" sz="1800" dirty="0">
                <a:latin typeface="Courier New" panose="02070309020205020404" pitchFamily="49" charset="0"/>
                <a:cs typeface="Courier New" panose="02070309020205020404" pitchFamily="49" charset="0"/>
              </a:rPr>
              <a:t>)</a:t>
            </a:r>
            <a:endParaRPr sz="1800" dirty="0">
              <a:latin typeface="Courier New" panose="02070309020205020404" pitchFamily="49" charset="0"/>
              <a:cs typeface="Courier New" panose="02070309020205020404" pitchFamily="49" charset="0"/>
            </a:endParaRPr>
          </a:p>
          <a:p>
            <a:pPr marL="0" lvl="0" indent="0" algn="l" rtl="0">
              <a:spcBef>
                <a:spcPts val="1600"/>
              </a:spcBef>
              <a:spcAft>
                <a:spcPts val="0"/>
              </a:spcAft>
              <a:buNone/>
            </a:pPr>
            <a:br>
              <a:rPr lang="en" b="1" dirty="0"/>
            </a:br>
            <a:endParaRPr b="1" dirty="0"/>
          </a:p>
          <a:p>
            <a:pPr marL="0" lvl="0" indent="0" algn="l" rtl="0">
              <a:spcBef>
                <a:spcPts val="1600"/>
              </a:spcBef>
              <a:spcAft>
                <a:spcPts val="1600"/>
              </a:spcAft>
              <a:buNone/>
            </a:pPr>
            <a:endParaRPr b="1" dirty="0"/>
          </a:p>
        </p:txBody>
      </p:sp>
      <p:cxnSp>
        <p:nvCxnSpPr>
          <p:cNvPr id="4" name="Straight Connector 3">
            <a:extLst>
              <a:ext uri="{FF2B5EF4-FFF2-40B4-BE49-F238E27FC236}">
                <a16:creationId xmlns:a16="http://schemas.microsoft.com/office/drawing/2014/main" id="{9FDBF416-F0AA-7841-B2DF-1859976A4BE0}"/>
              </a:ext>
            </a:extLst>
          </p:cNvPr>
          <p:cNvCxnSpPr>
            <a:cxnSpLocks/>
          </p:cNvCxnSpPr>
          <p:nvPr/>
        </p:nvCxnSpPr>
        <p:spPr>
          <a:xfrm>
            <a:off x="266700" y="712708"/>
            <a:ext cx="7137400" cy="0"/>
          </a:xfrm>
          <a:prstGeom prst="line">
            <a:avLst/>
          </a:prstGeom>
          <a:ln w="730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3201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4"/>
          <p:cNvSpPr txBox="1">
            <a:spLocks noGrp="1"/>
          </p:cNvSpPr>
          <p:nvPr>
            <p:ph type="title"/>
          </p:nvPr>
        </p:nvSpPr>
        <p:spPr>
          <a:xfrm>
            <a:off x="311700" y="7354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Adding Text Labels	</a:t>
            </a:r>
            <a:endParaRPr sz="2800" dirty="0"/>
          </a:p>
        </p:txBody>
      </p:sp>
      <p:sp>
        <p:nvSpPr>
          <p:cNvPr id="123" name="Google Shape;123;p24"/>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buNone/>
            </a:pPr>
            <a:r>
              <a:rPr lang="en" sz="1800" b="1" dirty="0" err="1">
                <a:solidFill>
                  <a:srgbClr val="0070C0"/>
                </a:solidFill>
                <a:latin typeface="Courier New" panose="02070309020205020404" pitchFamily="49" charset="0"/>
                <a:cs typeface="Courier New" panose="02070309020205020404" pitchFamily="49" charset="0"/>
              </a:rPr>
              <a:t>text_labels</a:t>
            </a:r>
            <a:r>
              <a:rPr lang="en" sz="1800" b="1" dirty="0">
                <a:solidFill>
                  <a:srgbClr val="0070C0"/>
                </a:solidFill>
                <a:latin typeface="Courier New" panose="02070309020205020404" pitchFamily="49" charset="0"/>
                <a:cs typeface="Courier New" panose="02070309020205020404" pitchFamily="49" charset="0"/>
              </a:rPr>
              <a:t> </a:t>
            </a:r>
            <a:r>
              <a:rPr lang="en" sz="1800" dirty="0">
                <a:latin typeface="Courier New" panose="02070309020205020404" pitchFamily="49" charset="0"/>
                <a:cs typeface="Courier New" panose="02070309020205020404" pitchFamily="49" charset="0"/>
              </a:rPr>
              <a:t>= </a:t>
            </a:r>
            <a:r>
              <a:rPr lang="en" sz="1800" b="1" dirty="0" err="1">
                <a:solidFill>
                  <a:schemeClr val="accent6">
                    <a:lumMod val="75000"/>
                  </a:schemeClr>
                </a:solidFill>
                <a:latin typeface="Courier New" panose="02070309020205020404" pitchFamily="49" charset="0"/>
                <a:cs typeface="Courier New" panose="02070309020205020404" pitchFamily="49" charset="0"/>
              </a:rPr>
              <a:t>data_frame</a:t>
            </a:r>
            <a:r>
              <a:rPr lang="en" sz="1800" b="1" dirty="0">
                <a:solidFill>
                  <a:srgbClr val="7030A0"/>
                </a:solidFill>
                <a:latin typeface="Courier New" panose="02070309020205020404" pitchFamily="49" charset="0"/>
                <a:cs typeface="Courier New" panose="02070309020205020404" pitchFamily="49" charset="0"/>
              </a:rPr>
              <a:t>[‘state</a:t>
            </a:r>
            <a:r>
              <a:rPr lang="en" sz="1800" dirty="0">
                <a:latin typeface="Courier New" panose="02070309020205020404" pitchFamily="49" charset="0"/>
                <a:cs typeface="Courier New" panose="02070309020205020404" pitchFamily="49" charset="0"/>
              </a:rPr>
              <a:t>’].</a:t>
            </a:r>
            <a:r>
              <a:rPr lang="en" sz="1800" b="1" dirty="0" err="1">
                <a:latin typeface="Courier New" panose="02070309020205020404" pitchFamily="49" charset="0"/>
                <a:cs typeface="Courier New" panose="02070309020205020404" pitchFamily="49" charset="0"/>
              </a:rPr>
              <a:t>astype</a:t>
            </a:r>
            <a:r>
              <a:rPr lang="en" sz="1800" dirty="0">
                <a:latin typeface="Courier New" panose="02070309020205020404" pitchFamily="49" charset="0"/>
                <a:cs typeface="Courier New" panose="02070309020205020404" pitchFamily="49" charset="0"/>
              </a:rPr>
              <a:t>(</a:t>
            </a:r>
            <a:r>
              <a:rPr lang="en" sz="1800" b="1" dirty="0" err="1">
                <a:solidFill>
                  <a:srgbClr val="0070C0"/>
                </a:solidFill>
                <a:latin typeface="Courier New" panose="02070309020205020404" pitchFamily="49" charset="0"/>
                <a:cs typeface="Courier New" panose="02070309020205020404" pitchFamily="49" charset="0"/>
              </a:rPr>
              <a:t>str</a:t>
            </a:r>
            <a:r>
              <a:rPr lang="en" sz="1800" dirty="0">
                <a:latin typeface="Courier New" panose="02070309020205020404" pitchFamily="49" charset="0"/>
                <a:cs typeface="Courier New" panose="02070309020205020404" pitchFamily="49" charset="0"/>
              </a:rPr>
              <a:t>) </a:t>
            </a:r>
            <a:r>
              <a:rPr lang="en" sz="1800" b="1" dirty="0">
                <a:latin typeface="Courier New" panose="02070309020205020404" pitchFamily="49" charset="0"/>
                <a:cs typeface="Courier New" panose="02070309020205020404" pitchFamily="49" charset="0"/>
              </a:rPr>
              <a:t>+</a:t>
            </a:r>
            <a:r>
              <a:rPr lang="en" sz="1800" dirty="0">
                <a:latin typeface="Courier New" panose="02070309020205020404" pitchFamily="49" charset="0"/>
                <a:cs typeface="Courier New" panose="02070309020205020404" pitchFamily="49" charset="0"/>
              </a:rPr>
              <a:t> </a:t>
            </a:r>
            <a:r>
              <a:rPr lang="en" sz="1800" b="1" dirty="0">
                <a:solidFill>
                  <a:srgbClr val="7030A0"/>
                </a:solidFill>
                <a:latin typeface="Courier New" panose="02070309020205020404" pitchFamily="49" charset="0"/>
                <a:cs typeface="Courier New" panose="02070309020205020404" pitchFamily="49" charset="0"/>
              </a:rPr>
              <a:t>“&lt;/</a:t>
            </a:r>
            <a:r>
              <a:rPr lang="en" sz="1800" b="1" dirty="0" err="1">
                <a:solidFill>
                  <a:srgbClr val="7030A0"/>
                </a:solidFill>
                <a:latin typeface="Courier New" panose="02070309020205020404" pitchFamily="49" charset="0"/>
                <a:cs typeface="Courier New" panose="02070309020205020404" pitchFamily="49" charset="0"/>
              </a:rPr>
              <a:t>br</a:t>
            </a:r>
            <a:r>
              <a:rPr lang="en" sz="1800" b="1" dirty="0">
                <a:solidFill>
                  <a:srgbClr val="7030A0"/>
                </a:solidFill>
                <a:latin typeface="Courier New" panose="02070309020205020404" pitchFamily="49" charset="0"/>
                <a:cs typeface="Courier New" panose="02070309020205020404" pitchFamily="49" charset="0"/>
              </a:rPr>
              <a:t>&gt;Total Exports: </a:t>
            </a:r>
            <a:r>
              <a:rPr lang="en" sz="1800" dirty="0">
                <a:latin typeface="Courier New" panose="02070309020205020404" pitchFamily="49" charset="0"/>
                <a:cs typeface="Courier New" panose="02070309020205020404" pitchFamily="49" charset="0"/>
              </a:rPr>
              <a:t>“ + </a:t>
            </a:r>
            <a:r>
              <a:rPr lang="en" sz="1800" b="1" dirty="0" err="1">
                <a:solidFill>
                  <a:schemeClr val="accent6">
                    <a:lumMod val="75000"/>
                  </a:schemeClr>
                </a:solidFill>
                <a:latin typeface="Courier New" panose="02070309020205020404" pitchFamily="49" charset="0"/>
                <a:cs typeface="Courier New" panose="02070309020205020404" pitchFamily="49" charset="0"/>
              </a:rPr>
              <a:t>data_frame</a:t>
            </a:r>
            <a:r>
              <a:rPr lang="en" sz="1800" dirty="0">
                <a:latin typeface="Courier New" panose="02070309020205020404" pitchFamily="49" charset="0"/>
                <a:cs typeface="Courier New" panose="02070309020205020404" pitchFamily="49" charset="0"/>
              </a:rPr>
              <a:t>[‘</a:t>
            </a:r>
            <a:r>
              <a:rPr lang="en" sz="1800" b="1" dirty="0">
                <a:solidFill>
                  <a:srgbClr val="7030A0"/>
                </a:solidFill>
                <a:latin typeface="Courier New" panose="02070309020205020404" pitchFamily="49" charset="0"/>
                <a:cs typeface="Courier New" panose="02070309020205020404" pitchFamily="49" charset="0"/>
              </a:rPr>
              <a:t>total exports</a:t>
            </a:r>
            <a:r>
              <a:rPr lang="en" sz="1800" dirty="0">
                <a:latin typeface="Courier New" panose="02070309020205020404" pitchFamily="49" charset="0"/>
                <a:cs typeface="Courier New" panose="02070309020205020404" pitchFamily="49" charset="0"/>
              </a:rPr>
              <a:t>’].</a:t>
            </a:r>
            <a:r>
              <a:rPr lang="en" sz="1800" b="1" dirty="0" err="1">
                <a:latin typeface="Courier New" panose="02070309020205020404" pitchFamily="49" charset="0"/>
                <a:cs typeface="Courier New" panose="02070309020205020404" pitchFamily="49" charset="0"/>
              </a:rPr>
              <a:t>astype</a:t>
            </a:r>
            <a:r>
              <a:rPr lang="en" sz="1800" dirty="0">
                <a:latin typeface="Courier New" panose="02070309020205020404" pitchFamily="49" charset="0"/>
                <a:cs typeface="Courier New" panose="02070309020205020404" pitchFamily="49" charset="0"/>
              </a:rPr>
              <a:t>(</a:t>
            </a:r>
            <a:r>
              <a:rPr lang="en" sz="1800" b="1" dirty="0" err="1">
                <a:solidFill>
                  <a:srgbClr val="0070C0"/>
                </a:solidFill>
                <a:latin typeface="Courier New" panose="02070309020205020404" pitchFamily="49" charset="0"/>
                <a:cs typeface="Courier New" panose="02070309020205020404" pitchFamily="49" charset="0"/>
              </a:rPr>
              <a:t>str</a:t>
            </a:r>
            <a:r>
              <a:rPr lang="en" sz="1800" dirty="0">
                <a:latin typeface="Courier New" panose="02070309020205020404" pitchFamily="49" charset="0"/>
                <a:cs typeface="Courier New" panose="02070309020205020404" pitchFamily="49" charset="0"/>
              </a:rPr>
              <a:t>)</a:t>
            </a:r>
            <a:endParaRPr sz="1800" dirty="0">
              <a:latin typeface="Courier New" panose="02070309020205020404" pitchFamily="49" charset="0"/>
              <a:cs typeface="Courier New" panose="02070309020205020404" pitchFamily="49" charset="0"/>
            </a:endParaRPr>
          </a:p>
          <a:p>
            <a:pPr marL="0" indent="0">
              <a:spcBef>
                <a:spcPts val="1600"/>
              </a:spcBef>
              <a:buNone/>
            </a:pPr>
            <a:r>
              <a:rPr lang="en" sz="1800" dirty="0">
                <a:solidFill>
                  <a:schemeClr val="bg2">
                    <a:lumMod val="50000"/>
                  </a:schemeClr>
                </a:solidFill>
                <a:latin typeface="Courier New" panose="02070309020205020404" pitchFamily="49" charset="0"/>
                <a:cs typeface="Courier New" panose="02070309020205020404" pitchFamily="49" charset="0"/>
              </a:rPr>
              <a:t>## add text labels</a:t>
            </a:r>
            <a:br>
              <a:rPr lang="en" sz="1800" dirty="0">
                <a:latin typeface="Courier New" panose="02070309020205020404" pitchFamily="49" charset="0"/>
                <a:cs typeface="Courier New" panose="02070309020205020404" pitchFamily="49" charset="0"/>
              </a:rPr>
            </a:br>
            <a:r>
              <a:rPr lang="en" sz="1800" b="1" dirty="0">
                <a:solidFill>
                  <a:srgbClr val="0070C0"/>
                </a:solidFill>
                <a:latin typeface="Courier New" panose="02070309020205020404" pitchFamily="49" charset="0"/>
                <a:cs typeface="Courier New" panose="02070309020205020404" pitchFamily="49" charset="0"/>
              </a:rPr>
              <a:t>choropleth</a:t>
            </a:r>
            <a:r>
              <a:rPr lang="en" sz="1800" dirty="0">
                <a:latin typeface="Courier New" panose="02070309020205020404" pitchFamily="49" charset="0"/>
                <a:cs typeface="Courier New" panose="02070309020205020404" pitchFamily="49" charset="0"/>
              </a:rPr>
              <a:t> = </a:t>
            </a:r>
            <a:r>
              <a:rPr lang="en" sz="1800" b="1" dirty="0" err="1">
                <a:solidFill>
                  <a:srgbClr val="00B050"/>
                </a:solidFill>
                <a:latin typeface="Courier New" panose="02070309020205020404" pitchFamily="49" charset="0"/>
                <a:cs typeface="Courier New" panose="02070309020205020404" pitchFamily="49" charset="0"/>
              </a:rPr>
              <a:t>go</a:t>
            </a:r>
            <a:r>
              <a:rPr lang="en" sz="1800" dirty="0" err="1">
                <a:latin typeface="Courier New" panose="02070309020205020404" pitchFamily="49" charset="0"/>
                <a:cs typeface="Courier New" panose="02070309020205020404" pitchFamily="49" charset="0"/>
              </a:rPr>
              <a:t>.</a:t>
            </a:r>
            <a:r>
              <a:rPr lang="en" sz="1800" b="1" dirty="0" err="1">
                <a:solidFill>
                  <a:srgbClr val="FF0000"/>
                </a:solidFill>
                <a:latin typeface="Courier New" panose="02070309020205020404" pitchFamily="49" charset="0"/>
                <a:cs typeface="Courier New" panose="02070309020205020404" pitchFamily="49" charset="0"/>
              </a:rPr>
              <a:t>Choropleth</a:t>
            </a:r>
            <a:r>
              <a:rPr lang="en" sz="1800" dirty="0">
                <a:latin typeface="Courier New" panose="02070309020205020404" pitchFamily="49" charset="0"/>
                <a:cs typeface="Courier New" panose="02070309020205020404" pitchFamily="49" charset="0"/>
              </a:rPr>
              <a:t>(</a:t>
            </a:r>
            <a:r>
              <a:rPr lang="en" sz="1800" b="1" dirty="0">
                <a:solidFill>
                  <a:schemeClr val="tx1">
                    <a:lumMod val="85000"/>
                    <a:lumOff val="15000"/>
                  </a:schemeClr>
                </a:solidFill>
                <a:latin typeface="Courier New" panose="02070309020205020404" pitchFamily="49" charset="0"/>
                <a:cs typeface="Courier New" panose="02070309020205020404" pitchFamily="49" charset="0"/>
              </a:rPr>
              <a:t>z</a:t>
            </a:r>
            <a:r>
              <a:rPr lang="en" sz="1800" dirty="0">
                <a:latin typeface="Courier New" panose="02070309020205020404" pitchFamily="49" charset="0"/>
                <a:cs typeface="Courier New" panose="02070309020205020404" pitchFamily="49" charset="0"/>
              </a:rPr>
              <a:t> = </a:t>
            </a:r>
            <a:r>
              <a:rPr lang="en" sz="1800" b="1" dirty="0" err="1">
                <a:solidFill>
                  <a:srgbClr val="0070C0"/>
                </a:solidFill>
                <a:latin typeface="Courier New" panose="02070309020205020404" pitchFamily="49" charset="0"/>
                <a:cs typeface="Courier New" panose="02070309020205020404" pitchFamily="49" charset="0"/>
              </a:rPr>
              <a:t>data_frame</a:t>
            </a:r>
            <a:r>
              <a:rPr lang="en" sz="1800" dirty="0">
                <a:latin typeface="Courier New" panose="02070309020205020404" pitchFamily="49" charset="0"/>
                <a:cs typeface="Courier New" panose="02070309020205020404" pitchFamily="49" charset="0"/>
              </a:rPr>
              <a:t>[‘</a:t>
            </a:r>
            <a:r>
              <a:rPr lang="en" sz="1800" b="1" dirty="0">
                <a:solidFill>
                  <a:srgbClr val="7030A0"/>
                </a:solidFill>
                <a:latin typeface="Courier New" panose="02070309020205020404" pitchFamily="49" charset="0"/>
                <a:cs typeface="Courier New" panose="02070309020205020404" pitchFamily="49" charset="0"/>
              </a:rPr>
              <a:t>total exports</a:t>
            </a:r>
            <a:r>
              <a:rPr lang="en" sz="1800" dirty="0">
                <a:latin typeface="Courier New" panose="02070309020205020404" pitchFamily="49" charset="0"/>
                <a:cs typeface="Courier New" panose="02070309020205020404" pitchFamily="49" charset="0"/>
              </a:rPr>
              <a:t>’], </a:t>
            </a:r>
            <a:r>
              <a:rPr lang="en" sz="1800" b="1" dirty="0">
                <a:latin typeface="Courier New" panose="02070309020205020404" pitchFamily="49" charset="0"/>
                <a:cs typeface="Courier New" panose="02070309020205020404" pitchFamily="49" charset="0"/>
              </a:rPr>
              <a:t>locations</a:t>
            </a:r>
            <a:r>
              <a:rPr lang="en" sz="1800" dirty="0">
                <a:latin typeface="Courier New" panose="02070309020205020404" pitchFamily="49" charset="0"/>
                <a:cs typeface="Courier New" panose="02070309020205020404" pitchFamily="49" charset="0"/>
              </a:rPr>
              <a:t> = </a:t>
            </a:r>
            <a:r>
              <a:rPr lang="en" sz="1800" b="1" dirty="0" err="1">
                <a:solidFill>
                  <a:srgbClr val="0070C0"/>
                </a:solidFill>
                <a:latin typeface="Courier New" panose="02070309020205020404" pitchFamily="49" charset="0"/>
                <a:cs typeface="Courier New" panose="02070309020205020404" pitchFamily="49" charset="0"/>
              </a:rPr>
              <a:t>data_frame</a:t>
            </a:r>
            <a:r>
              <a:rPr lang="en" sz="1800" dirty="0">
                <a:latin typeface="Courier New" panose="02070309020205020404" pitchFamily="49" charset="0"/>
                <a:cs typeface="Courier New" panose="02070309020205020404" pitchFamily="49" charset="0"/>
              </a:rPr>
              <a:t>[‘</a:t>
            </a:r>
            <a:r>
              <a:rPr lang="en" sz="1800" b="1" dirty="0">
                <a:solidFill>
                  <a:srgbClr val="7030A0"/>
                </a:solidFill>
                <a:latin typeface="Courier New" panose="02070309020205020404" pitchFamily="49" charset="0"/>
                <a:cs typeface="Courier New" panose="02070309020205020404" pitchFamily="49" charset="0"/>
              </a:rPr>
              <a:t>code</a:t>
            </a:r>
            <a:r>
              <a:rPr lang="en" sz="1800" dirty="0">
                <a:latin typeface="Courier New" panose="02070309020205020404" pitchFamily="49" charset="0"/>
                <a:cs typeface="Courier New" panose="02070309020205020404" pitchFamily="49" charset="0"/>
              </a:rPr>
              <a:t>’], </a:t>
            </a:r>
            <a:r>
              <a:rPr lang="en" sz="1800" b="1" dirty="0" err="1">
                <a:latin typeface="Courier New" panose="02070309020205020404" pitchFamily="49" charset="0"/>
                <a:cs typeface="Courier New" panose="02070309020205020404" pitchFamily="49" charset="0"/>
              </a:rPr>
              <a:t>locationmode</a:t>
            </a:r>
            <a:r>
              <a:rPr lang="en" sz="1800" dirty="0">
                <a:latin typeface="Courier New" panose="02070309020205020404" pitchFamily="49" charset="0"/>
                <a:cs typeface="Courier New" panose="02070309020205020404" pitchFamily="49" charset="0"/>
              </a:rPr>
              <a:t> = ‘</a:t>
            </a:r>
            <a:r>
              <a:rPr lang="en" sz="1800" b="1" dirty="0">
                <a:solidFill>
                  <a:srgbClr val="7030A0"/>
                </a:solidFill>
                <a:latin typeface="Courier New" panose="02070309020205020404" pitchFamily="49" charset="0"/>
                <a:cs typeface="Courier New" panose="02070309020205020404" pitchFamily="49" charset="0"/>
              </a:rPr>
              <a:t>USA-states</a:t>
            </a:r>
            <a:r>
              <a:rPr lang="en" sz="1800" dirty="0">
                <a:latin typeface="Courier New" panose="02070309020205020404" pitchFamily="49" charset="0"/>
                <a:cs typeface="Courier New" panose="02070309020205020404" pitchFamily="49" charset="0"/>
              </a:rPr>
              <a:t>’, </a:t>
            </a:r>
            <a:r>
              <a:rPr lang="en" sz="1800" b="1" dirty="0" err="1">
                <a:latin typeface="Courier New" panose="02070309020205020404" pitchFamily="49" charset="0"/>
                <a:cs typeface="Courier New" panose="02070309020205020404" pitchFamily="49" charset="0"/>
              </a:rPr>
              <a:t>colorscale</a:t>
            </a:r>
            <a:r>
              <a:rPr lang="en" sz="1800" dirty="0">
                <a:latin typeface="Courier New" panose="02070309020205020404" pitchFamily="49" charset="0"/>
                <a:cs typeface="Courier New" panose="02070309020205020404" pitchFamily="49" charset="0"/>
              </a:rPr>
              <a:t> = </a:t>
            </a:r>
            <a:r>
              <a:rPr lang="en" sz="1800" b="1" dirty="0" err="1">
                <a:solidFill>
                  <a:srgbClr val="0070C0"/>
                </a:solidFill>
                <a:latin typeface="Courier New" panose="02070309020205020404" pitchFamily="49" charset="0"/>
                <a:cs typeface="Courier New" panose="02070309020205020404" pitchFamily="49" charset="0"/>
              </a:rPr>
              <a:t>color_scale</a:t>
            </a:r>
            <a:r>
              <a:rPr lang="en" sz="1800" dirty="0">
                <a:latin typeface="Courier New" panose="02070309020205020404" pitchFamily="49" charset="0"/>
                <a:cs typeface="Courier New" panose="02070309020205020404" pitchFamily="49" charset="0"/>
              </a:rPr>
              <a:t>, </a:t>
            </a:r>
            <a:r>
              <a:rPr lang="en" sz="1800" b="1" dirty="0" err="1">
                <a:latin typeface="Courier New" panose="02070309020205020404" pitchFamily="49" charset="0"/>
                <a:cs typeface="Courier New" panose="02070309020205020404" pitchFamily="49" charset="0"/>
              </a:rPr>
              <a:t>autocolorscale</a:t>
            </a:r>
            <a:r>
              <a:rPr lang="en" sz="1800" dirty="0">
                <a:latin typeface="Courier New" panose="02070309020205020404" pitchFamily="49" charset="0"/>
                <a:cs typeface="Courier New" panose="02070309020205020404" pitchFamily="49" charset="0"/>
              </a:rPr>
              <a:t> = </a:t>
            </a:r>
            <a:r>
              <a:rPr lang="en" sz="1800" b="1" dirty="0">
                <a:solidFill>
                  <a:schemeClr val="accent2">
                    <a:lumMod val="75000"/>
                  </a:schemeClr>
                </a:solidFill>
                <a:latin typeface="Courier New" panose="02070309020205020404" pitchFamily="49" charset="0"/>
                <a:cs typeface="Courier New" panose="02070309020205020404" pitchFamily="49" charset="0"/>
              </a:rPr>
              <a:t>False</a:t>
            </a:r>
            <a:r>
              <a:rPr lang="en" sz="1800" dirty="0">
                <a:latin typeface="Courier New" panose="02070309020205020404" pitchFamily="49" charset="0"/>
                <a:cs typeface="Courier New" panose="02070309020205020404" pitchFamily="49" charset="0"/>
              </a:rPr>
              <a:t>, </a:t>
            </a:r>
            <a:r>
              <a:rPr lang="en" sz="1800" b="1" dirty="0">
                <a:latin typeface="Courier New" panose="02070309020205020404" pitchFamily="49" charset="0"/>
                <a:cs typeface="Courier New" panose="02070309020205020404" pitchFamily="49" charset="0"/>
              </a:rPr>
              <a:t>text</a:t>
            </a:r>
            <a:r>
              <a:rPr lang="en" sz="1800" dirty="0">
                <a:latin typeface="Courier New" panose="02070309020205020404" pitchFamily="49" charset="0"/>
                <a:cs typeface="Courier New" panose="02070309020205020404" pitchFamily="49" charset="0"/>
              </a:rPr>
              <a:t> = </a:t>
            </a:r>
            <a:r>
              <a:rPr lang="en" sz="1800" b="1" dirty="0" err="1">
                <a:solidFill>
                  <a:srgbClr val="0070C0"/>
                </a:solidFill>
                <a:latin typeface="Courier New" panose="02070309020205020404" pitchFamily="49" charset="0"/>
                <a:cs typeface="Courier New" panose="02070309020205020404" pitchFamily="49" charset="0"/>
              </a:rPr>
              <a:t>text_labels</a:t>
            </a:r>
            <a:r>
              <a:rPr lang="en" sz="1800" b="1" dirty="0">
                <a:solidFill>
                  <a:srgbClr val="0070C0"/>
                </a:solidFill>
                <a:latin typeface="Courier New" panose="02070309020205020404" pitchFamily="49" charset="0"/>
                <a:cs typeface="Courier New" panose="02070309020205020404" pitchFamily="49" charset="0"/>
              </a:rPr>
              <a:t> </a:t>
            </a:r>
            <a:r>
              <a:rPr lang="en" sz="1800" dirty="0">
                <a:latin typeface="Courier New" panose="02070309020205020404" pitchFamily="49" charset="0"/>
                <a:cs typeface="Courier New" panose="02070309020205020404" pitchFamily="49" charset="0"/>
              </a:rPr>
              <a:t>)</a:t>
            </a:r>
            <a:endParaRPr sz="1800" dirty="0">
              <a:latin typeface="Courier New" panose="02070309020205020404" pitchFamily="49" charset="0"/>
              <a:cs typeface="Courier New" panose="02070309020205020404" pitchFamily="49" charset="0"/>
            </a:endParaRPr>
          </a:p>
          <a:p>
            <a:pPr marL="0" lvl="0" indent="0">
              <a:spcBef>
                <a:spcPts val="1600"/>
              </a:spcBef>
              <a:buNone/>
            </a:pPr>
            <a:r>
              <a:rPr lang="en" sz="1800" b="1" dirty="0">
                <a:latin typeface="Courier New" panose="02070309020205020404" pitchFamily="49" charset="0"/>
                <a:cs typeface="Courier New" panose="02070309020205020404" pitchFamily="49" charset="0"/>
              </a:rPr>
              <a:t>plot</a:t>
            </a:r>
            <a:r>
              <a:rPr lang="en" sz="1800" dirty="0">
                <a:latin typeface="Courier New" panose="02070309020205020404" pitchFamily="49" charset="0"/>
                <a:cs typeface="Courier New" panose="02070309020205020404" pitchFamily="49" charset="0"/>
              </a:rPr>
              <a:t>(</a:t>
            </a:r>
            <a:r>
              <a:rPr lang="en" sz="1800" b="1" dirty="0">
                <a:solidFill>
                  <a:srgbClr val="0070C0"/>
                </a:solidFill>
                <a:latin typeface="Courier New" panose="02070309020205020404" pitchFamily="49" charset="0"/>
                <a:cs typeface="Courier New" panose="02070309020205020404" pitchFamily="49" charset="0"/>
              </a:rPr>
              <a:t>figure</a:t>
            </a:r>
            <a:r>
              <a:rPr lang="en" sz="1800" dirty="0">
                <a:latin typeface="Courier New" panose="02070309020205020404" pitchFamily="49" charset="0"/>
                <a:cs typeface="Courier New" panose="02070309020205020404" pitchFamily="49" charset="0"/>
              </a:rPr>
              <a:t>)</a:t>
            </a:r>
          </a:p>
          <a:p>
            <a:pPr marL="0" lvl="0" indent="0">
              <a:spcBef>
                <a:spcPts val="1600"/>
              </a:spcBef>
              <a:buNone/>
            </a:pPr>
            <a:r>
              <a:rPr lang="en" dirty="0" err="1">
                <a:solidFill>
                  <a:srgbClr val="FF0000"/>
                </a:solidFill>
              </a:rPr>
              <a:t>astype</a:t>
            </a:r>
            <a:r>
              <a:rPr lang="en" dirty="0"/>
              <a:t> is similar to </a:t>
            </a:r>
            <a:r>
              <a:rPr lang="en" dirty="0" err="1"/>
              <a:t>str</a:t>
            </a:r>
            <a:r>
              <a:rPr lang="en" dirty="0"/>
              <a:t>() type casting except it converts each column into a string</a:t>
            </a:r>
            <a:endParaRPr dirty="0"/>
          </a:p>
          <a:p>
            <a:pPr marL="0" lvl="0" indent="0" algn="l" rtl="0">
              <a:spcBef>
                <a:spcPts val="1600"/>
              </a:spcBef>
              <a:spcAft>
                <a:spcPts val="1600"/>
              </a:spcAft>
              <a:buNone/>
            </a:pPr>
            <a:r>
              <a:rPr lang="en" dirty="0"/>
              <a:t>&lt;/</a:t>
            </a:r>
            <a:r>
              <a:rPr lang="en" dirty="0" err="1"/>
              <a:t>br</a:t>
            </a:r>
            <a:r>
              <a:rPr lang="en" dirty="0"/>
              <a:t>&gt; is the HTML version of newline</a:t>
            </a:r>
            <a:endParaRPr dirty="0"/>
          </a:p>
        </p:txBody>
      </p:sp>
      <p:cxnSp>
        <p:nvCxnSpPr>
          <p:cNvPr id="4" name="Straight Connector 3">
            <a:extLst>
              <a:ext uri="{FF2B5EF4-FFF2-40B4-BE49-F238E27FC236}">
                <a16:creationId xmlns:a16="http://schemas.microsoft.com/office/drawing/2014/main" id="{BC13FFFE-A987-9742-A43F-0E6065702476}"/>
              </a:ext>
            </a:extLst>
          </p:cNvPr>
          <p:cNvCxnSpPr>
            <a:cxnSpLocks/>
          </p:cNvCxnSpPr>
          <p:nvPr/>
        </p:nvCxnSpPr>
        <p:spPr>
          <a:xfrm>
            <a:off x="266700" y="712708"/>
            <a:ext cx="7137400" cy="0"/>
          </a:xfrm>
          <a:prstGeom prst="line">
            <a:avLst/>
          </a:prstGeom>
          <a:ln w="73025"/>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5" name="Rectangle 4">
            <a:extLst>
              <a:ext uri="{FF2B5EF4-FFF2-40B4-BE49-F238E27FC236}">
                <a16:creationId xmlns:a16="http://schemas.microsoft.com/office/drawing/2014/main" id="{9EC0D258-1F60-B844-A2E2-41E9C4D2FC02}"/>
              </a:ext>
            </a:extLst>
          </p:cNvPr>
          <p:cNvSpPr/>
          <p:nvPr/>
        </p:nvSpPr>
        <p:spPr>
          <a:xfrm>
            <a:off x="311699" y="1218942"/>
            <a:ext cx="8388547" cy="582964"/>
          </a:xfrm>
          <a:prstGeom prst="rect">
            <a:avLst/>
          </a:prstGeom>
          <a:solidFill>
            <a:srgbClr val="FFC000">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9163531-7BD1-304F-95B3-4A5BDBE063C6}"/>
              </a:ext>
            </a:extLst>
          </p:cNvPr>
          <p:cNvSpPr/>
          <p:nvPr/>
        </p:nvSpPr>
        <p:spPr>
          <a:xfrm>
            <a:off x="7113495" y="2645710"/>
            <a:ext cx="1116106" cy="282388"/>
          </a:xfrm>
          <a:prstGeom prst="rect">
            <a:avLst/>
          </a:prstGeom>
          <a:solidFill>
            <a:srgbClr val="FFC000">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DA0C6DF-E756-7A4D-A8E3-2623A43DBE71}"/>
              </a:ext>
            </a:extLst>
          </p:cNvPr>
          <p:cNvSpPr/>
          <p:nvPr/>
        </p:nvSpPr>
        <p:spPr>
          <a:xfrm>
            <a:off x="311699" y="2934635"/>
            <a:ext cx="1627093" cy="406960"/>
          </a:xfrm>
          <a:prstGeom prst="rect">
            <a:avLst/>
          </a:prstGeom>
          <a:solidFill>
            <a:srgbClr val="FFC000">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Google Shape;122;p24"/>
          <p:cNvSpPr txBox="1">
            <a:spLocks noGrp="1"/>
          </p:cNvSpPr>
          <p:nvPr>
            <p:ph type="title"/>
          </p:nvPr>
        </p:nvSpPr>
        <p:spPr>
          <a:xfrm>
            <a:off x="311700" y="7354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Adding Text Labels	</a:t>
            </a:r>
            <a:endParaRPr sz="2800" dirty="0"/>
          </a:p>
        </p:txBody>
      </p:sp>
      <p:sp>
        <p:nvSpPr>
          <p:cNvPr id="123" name="Google Shape;123;p24"/>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buNone/>
            </a:pPr>
            <a:r>
              <a:rPr lang="en" sz="1800" b="1" dirty="0" err="1">
                <a:solidFill>
                  <a:srgbClr val="0070C0"/>
                </a:solidFill>
                <a:latin typeface="Courier New" panose="02070309020205020404" pitchFamily="49" charset="0"/>
                <a:cs typeface="Courier New" panose="02070309020205020404" pitchFamily="49" charset="0"/>
              </a:rPr>
              <a:t>text_labels</a:t>
            </a:r>
            <a:r>
              <a:rPr lang="en" sz="1800" b="1" dirty="0">
                <a:solidFill>
                  <a:srgbClr val="0070C0"/>
                </a:solidFill>
                <a:latin typeface="Courier New" panose="02070309020205020404" pitchFamily="49" charset="0"/>
                <a:cs typeface="Courier New" panose="02070309020205020404" pitchFamily="49" charset="0"/>
              </a:rPr>
              <a:t> </a:t>
            </a:r>
            <a:r>
              <a:rPr lang="en" sz="1800" dirty="0">
                <a:latin typeface="Courier New" panose="02070309020205020404" pitchFamily="49" charset="0"/>
                <a:cs typeface="Courier New" panose="02070309020205020404" pitchFamily="49" charset="0"/>
              </a:rPr>
              <a:t>= </a:t>
            </a:r>
            <a:r>
              <a:rPr lang="en" sz="1800" b="1" dirty="0" err="1">
                <a:solidFill>
                  <a:schemeClr val="accent6">
                    <a:lumMod val="75000"/>
                  </a:schemeClr>
                </a:solidFill>
                <a:latin typeface="Courier New" panose="02070309020205020404" pitchFamily="49" charset="0"/>
                <a:cs typeface="Courier New" panose="02070309020205020404" pitchFamily="49" charset="0"/>
              </a:rPr>
              <a:t>data_frame</a:t>
            </a:r>
            <a:r>
              <a:rPr lang="en" sz="1800" b="1" dirty="0">
                <a:solidFill>
                  <a:srgbClr val="7030A0"/>
                </a:solidFill>
                <a:latin typeface="Courier New" panose="02070309020205020404" pitchFamily="49" charset="0"/>
                <a:cs typeface="Courier New" panose="02070309020205020404" pitchFamily="49" charset="0"/>
              </a:rPr>
              <a:t>[‘state</a:t>
            </a:r>
            <a:r>
              <a:rPr lang="en" sz="1800" dirty="0">
                <a:latin typeface="Courier New" panose="02070309020205020404" pitchFamily="49" charset="0"/>
                <a:cs typeface="Courier New" panose="02070309020205020404" pitchFamily="49" charset="0"/>
              </a:rPr>
              <a:t>’].</a:t>
            </a:r>
            <a:r>
              <a:rPr lang="en" sz="1800" b="1" dirty="0" err="1">
                <a:latin typeface="Courier New" panose="02070309020205020404" pitchFamily="49" charset="0"/>
                <a:cs typeface="Courier New" panose="02070309020205020404" pitchFamily="49" charset="0"/>
              </a:rPr>
              <a:t>astype</a:t>
            </a:r>
            <a:r>
              <a:rPr lang="en" sz="1800" dirty="0">
                <a:latin typeface="Courier New" panose="02070309020205020404" pitchFamily="49" charset="0"/>
                <a:cs typeface="Courier New" panose="02070309020205020404" pitchFamily="49" charset="0"/>
              </a:rPr>
              <a:t>(</a:t>
            </a:r>
            <a:r>
              <a:rPr lang="en" sz="1800" b="1" dirty="0" err="1">
                <a:solidFill>
                  <a:srgbClr val="0070C0"/>
                </a:solidFill>
                <a:latin typeface="Courier New" panose="02070309020205020404" pitchFamily="49" charset="0"/>
                <a:cs typeface="Courier New" panose="02070309020205020404" pitchFamily="49" charset="0"/>
              </a:rPr>
              <a:t>str</a:t>
            </a:r>
            <a:r>
              <a:rPr lang="en" sz="1800" dirty="0">
                <a:latin typeface="Courier New" panose="02070309020205020404" pitchFamily="49" charset="0"/>
                <a:cs typeface="Courier New" panose="02070309020205020404" pitchFamily="49" charset="0"/>
              </a:rPr>
              <a:t>) </a:t>
            </a:r>
            <a:r>
              <a:rPr lang="en" sz="1800" b="1" dirty="0">
                <a:latin typeface="Courier New" panose="02070309020205020404" pitchFamily="49" charset="0"/>
                <a:cs typeface="Courier New" panose="02070309020205020404" pitchFamily="49" charset="0"/>
              </a:rPr>
              <a:t>+</a:t>
            </a:r>
            <a:r>
              <a:rPr lang="en" sz="1800" dirty="0">
                <a:latin typeface="Courier New" panose="02070309020205020404" pitchFamily="49" charset="0"/>
                <a:cs typeface="Courier New" panose="02070309020205020404" pitchFamily="49" charset="0"/>
              </a:rPr>
              <a:t> </a:t>
            </a:r>
            <a:r>
              <a:rPr lang="en" sz="1800" b="1" dirty="0">
                <a:solidFill>
                  <a:srgbClr val="7030A0"/>
                </a:solidFill>
                <a:latin typeface="Courier New" panose="02070309020205020404" pitchFamily="49" charset="0"/>
                <a:cs typeface="Courier New" panose="02070309020205020404" pitchFamily="49" charset="0"/>
              </a:rPr>
              <a:t>“&lt;/</a:t>
            </a:r>
            <a:r>
              <a:rPr lang="en" sz="1800" b="1" dirty="0" err="1">
                <a:solidFill>
                  <a:srgbClr val="7030A0"/>
                </a:solidFill>
                <a:latin typeface="Courier New" panose="02070309020205020404" pitchFamily="49" charset="0"/>
                <a:cs typeface="Courier New" panose="02070309020205020404" pitchFamily="49" charset="0"/>
              </a:rPr>
              <a:t>br</a:t>
            </a:r>
            <a:r>
              <a:rPr lang="en" sz="1800" b="1" dirty="0">
                <a:solidFill>
                  <a:srgbClr val="7030A0"/>
                </a:solidFill>
                <a:latin typeface="Courier New" panose="02070309020205020404" pitchFamily="49" charset="0"/>
                <a:cs typeface="Courier New" panose="02070309020205020404" pitchFamily="49" charset="0"/>
              </a:rPr>
              <a:t>&gt;Total Exports: </a:t>
            </a:r>
            <a:r>
              <a:rPr lang="en" sz="1800" dirty="0">
                <a:latin typeface="Courier New" panose="02070309020205020404" pitchFamily="49" charset="0"/>
                <a:cs typeface="Courier New" panose="02070309020205020404" pitchFamily="49" charset="0"/>
              </a:rPr>
              <a:t>“ + </a:t>
            </a:r>
            <a:r>
              <a:rPr lang="en" sz="1800" b="1" dirty="0" err="1">
                <a:solidFill>
                  <a:schemeClr val="accent6">
                    <a:lumMod val="75000"/>
                  </a:schemeClr>
                </a:solidFill>
                <a:latin typeface="Courier New" panose="02070309020205020404" pitchFamily="49" charset="0"/>
                <a:cs typeface="Courier New" panose="02070309020205020404" pitchFamily="49" charset="0"/>
              </a:rPr>
              <a:t>data_frame</a:t>
            </a:r>
            <a:r>
              <a:rPr lang="en" sz="1800" dirty="0">
                <a:latin typeface="Courier New" panose="02070309020205020404" pitchFamily="49" charset="0"/>
                <a:cs typeface="Courier New" panose="02070309020205020404" pitchFamily="49" charset="0"/>
              </a:rPr>
              <a:t>[‘</a:t>
            </a:r>
            <a:r>
              <a:rPr lang="en" sz="1800" b="1" dirty="0">
                <a:solidFill>
                  <a:srgbClr val="7030A0"/>
                </a:solidFill>
                <a:latin typeface="Courier New" panose="02070309020205020404" pitchFamily="49" charset="0"/>
                <a:cs typeface="Courier New" panose="02070309020205020404" pitchFamily="49" charset="0"/>
              </a:rPr>
              <a:t>total exports</a:t>
            </a:r>
            <a:r>
              <a:rPr lang="en" sz="1800" dirty="0">
                <a:latin typeface="Courier New" panose="02070309020205020404" pitchFamily="49" charset="0"/>
                <a:cs typeface="Courier New" panose="02070309020205020404" pitchFamily="49" charset="0"/>
              </a:rPr>
              <a:t>’].</a:t>
            </a:r>
            <a:r>
              <a:rPr lang="en" sz="1800" b="1" dirty="0" err="1">
                <a:latin typeface="Courier New" panose="02070309020205020404" pitchFamily="49" charset="0"/>
                <a:cs typeface="Courier New" panose="02070309020205020404" pitchFamily="49" charset="0"/>
              </a:rPr>
              <a:t>astype</a:t>
            </a:r>
            <a:r>
              <a:rPr lang="en" sz="1800" dirty="0">
                <a:latin typeface="Courier New" panose="02070309020205020404" pitchFamily="49" charset="0"/>
                <a:cs typeface="Courier New" panose="02070309020205020404" pitchFamily="49" charset="0"/>
              </a:rPr>
              <a:t>(</a:t>
            </a:r>
            <a:r>
              <a:rPr lang="en" sz="1800" b="1" dirty="0" err="1">
                <a:solidFill>
                  <a:srgbClr val="0070C0"/>
                </a:solidFill>
                <a:latin typeface="Courier New" panose="02070309020205020404" pitchFamily="49" charset="0"/>
                <a:cs typeface="Courier New" panose="02070309020205020404" pitchFamily="49" charset="0"/>
              </a:rPr>
              <a:t>str</a:t>
            </a:r>
            <a:r>
              <a:rPr lang="en" sz="1800" dirty="0">
                <a:latin typeface="Courier New" panose="02070309020205020404" pitchFamily="49" charset="0"/>
                <a:cs typeface="Courier New" panose="02070309020205020404" pitchFamily="49" charset="0"/>
              </a:rPr>
              <a:t>)</a:t>
            </a:r>
            <a:endParaRPr sz="1800" dirty="0">
              <a:latin typeface="Courier New" panose="02070309020205020404" pitchFamily="49" charset="0"/>
              <a:cs typeface="Courier New" panose="02070309020205020404" pitchFamily="49" charset="0"/>
            </a:endParaRPr>
          </a:p>
          <a:p>
            <a:pPr marL="0" indent="0">
              <a:spcBef>
                <a:spcPts val="1600"/>
              </a:spcBef>
              <a:buNone/>
            </a:pPr>
            <a:r>
              <a:rPr lang="en" sz="1800" dirty="0">
                <a:solidFill>
                  <a:schemeClr val="bg2">
                    <a:lumMod val="50000"/>
                  </a:schemeClr>
                </a:solidFill>
                <a:latin typeface="Courier New" panose="02070309020205020404" pitchFamily="49" charset="0"/>
                <a:cs typeface="Courier New" panose="02070309020205020404" pitchFamily="49" charset="0"/>
              </a:rPr>
              <a:t>## add text labels</a:t>
            </a:r>
            <a:br>
              <a:rPr lang="en" sz="1800" dirty="0">
                <a:latin typeface="Courier New" panose="02070309020205020404" pitchFamily="49" charset="0"/>
                <a:cs typeface="Courier New" panose="02070309020205020404" pitchFamily="49" charset="0"/>
              </a:rPr>
            </a:br>
            <a:r>
              <a:rPr lang="en" sz="1800" b="1" dirty="0">
                <a:solidFill>
                  <a:srgbClr val="0070C0"/>
                </a:solidFill>
                <a:latin typeface="Courier New" panose="02070309020205020404" pitchFamily="49" charset="0"/>
                <a:cs typeface="Courier New" panose="02070309020205020404" pitchFamily="49" charset="0"/>
              </a:rPr>
              <a:t>choropleth</a:t>
            </a:r>
            <a:r>
              <a:rPr lang="en" sz="1800" dirty="0">
                <a:latin typeface="Courier New" panose="02070309020205020404" pitchFamily="49" charset="0"/>
                <a:cs typeface="Courier New" panose="02070309020205020404" pitchFamily="49" charset="0"/>
              </a:rPr>
              <a:t> = </a:t>
            </a:r>
            <a:r>
              <a:rPr lang="en" sz="1800" b="1" dirty="0" err="1">
                <a:solidFill>
                  <a:srgbClr val="00B050"/>
                </a:solidFill>
                <a:latin typeface="Courier New" panose="02070309020205020404" pitchFamily="49" charset="0"/>
                <a:cs typeface="Courier New" panose="02070309020205020404" pitchFamily="49" charset="0"/>
              </a:rPr>
              <a:t>go</a:t>
            </a:r>
            <a:r>
              <a:rPr lang="en" sz="1800" dirty="0" err="1">
                <a:latin typeface="Courier New" panose="02070309020205020404" pitchFamily="49" charset="0"/>
                <a:cs typeface="Courier New" panose="02070309020205020404" pitchFamily="49" charset="0"/>
              </a:rPr>
              <a:t>.</a:t>
            </a:r>
            <a:r>
              <a:rPr lang="en" sz="1800" b="1" dirty="0" err="1">
                <a:solidFill>
                  <a:srgbClr val="FF0000"/>
                </a:solidFill>
                <a:latin typeface="Courier New" panose="02070309020205020404" pitchFamily="49" charset="0"/>
                <a:cs typeface="Courier New" panose="02070309020205020404" pitchFamily="49" charset="0"/>
              </a:rPr>
              <a:t>Choropleth</a:t>
            </a:r>
            <a:r>
              <a:rPr lang="en" sz="1800" dirty="0">
                <a:latin typeface="Courier New" panose="02070309020205020404" pitchFamily="49" charset="0"/>
                <a:cs typeface="Courier New" panose="02070309020205020404" pitchFamily="49" charset="0"/>
              </a:rPr>
              <a:t>(</a:t>
            </a:r>
            <a:r>
              <a:rPr lang="en" sz="1800" b="1" dirty="0">
                <a:solidFill>
                  <a:schemeClr val="tx1">
                    <a:lumMod val="85000"/>
                    <a:lumOff val="15000"/>
                  </a:schemeClr>
                </a:solidFill>
                <a:latin typeface="Courier New" panose="02070309020205020404" pitchFamily="49" charset="0"/>
                <a:cs typeface="Courier New" panose="02070309020205020404" pitchFamily="49" charset="0"/>
              </a:rPr>
              <a:t>z</a:t>
            </a:r>
            <a:r>
              <a:rPr lang="en" sz="1800" dirty="0">
                <a:latin typeface="Courier New" panose="02070309020205020404" pitchFamily="49" charset="0"/>
                <a:cs typeface="Courier New" panose="02070309020205020404" pitchFamily="49" charset="0"/>
              </a:rPr>
              <a:t> = </a:t>
            </a:r>
            <a:r>
              <a:rPr lang="en" sz="1800" b="1" dirty="0" err="1">
                <a:solidFill>
                  <a:srgbClr val="0070C0"/>
                </a:solidFill>
                <a:latin typeface="Courier New" panose="02070309020205020404" pitchFamily="49" charset="0"/>
                <a:cs typeface="Courier New" panose="02070309020205020404" pitchFamily="49" charset="0"/>
              </a:rPr>
              <a:t>data_frame</a:t>
            </a:r>
            <a:r>
              <a:rPr lang="en" sz="1800" dirty="0">
                <a:latin typeface="Courier New" panose="02070309020205020404" pitchFamily="49" charset="0"/>
                <a:cs typeface="Courier New" panose="02070309020205020404" pitchFamily="49" charset="0"/>
              </a:rPr>
              <a:t>[‘</a:t>
            </a:r>
            <a:r>
              <a:rPr lang="en" sz="1800" b="1" dirty="0">
                <a:solidFill>
                  <a:srgbClr val="7030A0"/>
                </a:solidFill>
                <a:latin typeface="Courier New" panose="02070309020205020404" pitchFamily="49" charset="0"/>
                <a:cs typeface="Courier New" panose="02070309020205020404" pitchFamily="49" charset="0"/>
              </a:rPr>
              <a:t>total exports</a:t>
            </a:r>
            <a:r>
              <a:rPr lang="en" sz="1800" dirty="0">
                <a:latin typeface="Courier New" panose="02070309020205020404" pitchFamily="49" charset="0"/>
                <a:cs typeface="Courier New" panose="02070309020205020404" pitchFamily="49" charset="0"/>
              </a:rPr>
              <a:t>’], </a:t>
            </a:r>
            <a:r>
              <a:rPr lang="en" sz="1800" b="1" dirty="0">
                <a:latin typeface="Courier New" panose="02070309020205020404" pitchFamily="49" charset="0"/>
                <a:cs typeface="Courier New" panose="02070309020205020404" pitchFamily="49" charset="0"/>
              </a:rPr>
              <a:t>locations</a:t>
            </a:r>
            <a:r>
              <a:rPr lang="en" sz="1800" dirty="0">
                <a:latin typeface="Courier New" panose="02070309020205020404" pitchFamily="49" charset="0"/>
                <a:cs typeface="Courier New" panose="02070309020205020404" pitchFamily="49" charset="0"/>
              </a:rPr>
              <a:t> = </a:t>
            </a:r>
            <a:r>
              <a:rPr lang="en" sz="1800" b="1" dirty="0" err="1">
                <a:solidFill>
                  <a:srgbClr val="0070C0"/>
                </a:solidFill>
                <a:latin typeface="Courier New" panose="02070309020205020404" pitchFamily="49" charset="0"/>
                <a:cs typeface="Courier New" panose="02070309020205020404" pitchFamily="49" charset="0"/>
              </a:rPr>
              <a:t>data_frame</a:t>
            </a:r>
            <a:r>
              <a:rPr lang="en" sz="1800" dirty="0">
                <a:latin typeface="Courier New" panose="02070309020205020404" pitchFamily="49" charset="0"/>
                <a:cs typeface="Courier New" panose="02070309020205020404" pitchFamily="49" charset="0"/>
              </a:rPr>
              <a:t>[‘</a:t>
            </a:r>
            <a:r>
              <a:rPr lang="en" sz="1800" b="1" dirty="0">
                <a:solidFill>
                  <a:srgbClr val="7030A0"/>
                </a:solidFill>
                <a:latin typeface="Courier New" panose="02070309020205020404" pitchFamily="49" charset="0"/>
                <a:cs typeface="Courier New" panose="02070309020205020404" pitchFamily="49" charset="0"/>
              </a:rPr>
              <a:t>code</a:t>
            </a:r>
            <a:r>
              <a:rPr lang="en" sz="1800" dirty="0">
                <a:latin typeface="Courier New" panose="02070309020205020404" pitchFamily="49" charset="0"/>
                <a:cs typeface="Courier New" panose="02070309020205020404" pitchFamily="49" charset="0"/>
              </a:rPr>
              <a:t>’], </a:t>
            </a:r>
            <a:r>
              <a:rPr lang="en" sz="1800" b="1" dirty="0" err="1">
                <a:latin typeface="Courier New" panose="02070309020205020404" pitchFamily="49" charset="0"/>
                <a:cs typeface="Courier New" panose="02070309020205020404" pitchFamily="49" charset="0"/>
              </a:rPr>
              <a:t>locationmode</a:t>
            </a:r>
            <a:r>
              <a:rPr lang="en" sz="1800" dirty="0">
                <a:latin typeface="Courier New" panose="02070309020205020404" pitchFamily="49" charset="0"/>
                <a:cs typeface="Courier New" panose="02070309020205020404" pitchFamily="49" charset="0"/>
              </a:rPr>
              <a:t> = ‘</a:t>
            </a:r>
            <a:r>
              <a:rPr lang="en" sz="1800" b="1" dirty="0">
                <a:solidFill>
                  <a:srgbClr val="7030A0"/>
                </a:solidFill>
                <a:latin typeface="Courier New" panose="02070309020205020404" pitchFamily="49" charset="0"/>
                <a:cs typeface="Courier New" panose="02070309020205020404" pitchFamily="49" charset="0"/>
              </a:rPr>
              <a:t>USA-states</a:t>
            </a:r>
            <a:r>
              <a:rPr lang="en" sz="1800" dirty="0">
                <a:latin typeface="Courier New" panose="02070309020205020404" pitchFamily="49" charset="0"/>
                <a:cs typeface="Courier New" panose="02070309020205020404" pitchFamily="49" charset="0"/>
              </a:rPr>
              <a:t>’, </a:t>
            </a:r>
            <a:r>
              <a:rPr lang="en" sz="1800" b="1" dirty="0" err="1">
                <a:latin typeface="Courier New" panose="02070309020205020404" pitchFamily="49" charset="0"/>
                <a:cs typeface="Courier New" panose="02070309020205020404" pitchFamily="49" charset="0"/>
              </a:rPr>
              <a:t>colorscale</a:t>
            </a:r>
            <a:r>
              <a:rPr lang="en" sz="1800" dirty="0">
                <a:latin typeface="Courier New" panose="02070309020205020404" pitchFamily="49" charset="0"/>
                <a:cs typeface="Courier New" panose="02070309020205020404" pitchFamily="49" charset="0"/>
              </a:rPr>
              <a:t> = </a:t>
            </a:r>
            <a:r>
              <a:rPr lang="en" sz="1800" b="1" dirty="0" err="1">
                <a:solidFill>
                  <a:srgbClr val="0070C0"/>
                </a:solidFill>
                <a:latin typeface="Courier New" panose="02070309020205020404" pitchFamily="49" charset="0"/>
                <a:cs typeface="Courier New" panose="02070309020205020404" pitchFamily="49" charset="0"/>
              </a:rPr>
              <a:t>color_scale</a:t>
            </a:r>
            <a:r>
              <a:rPr lang="en" sz="1800" dirty="0">
                <a:latin typeface="Courier New" panose="02070309020205020404" pitchFamily="49" charset="0"/>
                <a:cs typeface="Courier New" panose="02070309020205020404" pitchFamily="49" charset="0"/>
              </a:rPr>
              <a:t>, </a:t>
            </a:r>
            <a:r>
              <a:rPr lang="en" sz="1800" b="1" dirty="0" err="1">
                <a:latin typeface="Courier New" panose="02070309020205020404" pitchFamily="49" charset="0"/>
                <a:cs typeface="Courier New" panose="02070309020205020404" pitchFamily="49" charset="0"/>
              </a:rPr>
              <a:t>autocolorscale</a:t>
            </a:r>
            <a:r>
              <a:rPr lang="en" sz="1800" dirty="0">
                <a:latin typeface="Courier New" panose="02070309020205020404" pitchFamily="49" charset="0"/>
                <a:cs typeface="Courier New" panose="02070309020205020404" pitchFamily="49" charset="0"/>
              </a:rPr>
              <a:t> = </a:t>
            </a:r>
            <a:r>
              <a:rPr lang="en" sz="1800" b="1" dirty="0">
                <a:solidFill>
                  <a:schemeClr val="accent2">
                    <a:lumMod val="75000"/>
                  </a:schemeClr>
                </a:solidFill>
                <a:latin typeface="Courier New" panose="02070309020205020404" pitchFamily="49" charset="0"/>
                <a:cs typeface="Courier New" panose="02070309020205020404" pitchFamily="49" charset="0"/>
              </a:rPr>
              <a:t>False</a:t>
            </a:r>
            <a:r>
              <a:rPr lang="en" sz="1800" dirty="0">
                <a:latin typeface="Courier New" panose="02070309020205020404" pitchFamily="49" charset="0"/>
                <a:cs typeface="Courier New" panose="02070309020205020404" pitchFamily="49" charset="0"/>
              </a:rPr>
              <a:t>, </a:t>
            </a:r>
            <a:r>
              <a:rPr lang="en" sz="1800" b="1" dirty="0">
                <a:latin typeface="Courier New" panose="02070309020205020404" pitchFamily="49" charset="0"/>
                <a:cs typeface="Courier New" panose="02070309020205020404" pitchFamily="49" charset="0"/>
              </a:rPr>
              <a:t>text</a:t>
            </a:r>
            <a:r>
              <a:rPr lang="en" sz="1800" dirty="0">
                <a:latin typeface="Courier New" panose="02070309020205020404" pitchFamily="49" charset="0"/>
                <a:cs typeface="Courier New" panose="02070309020205020404" pitchFamily="49" charset="0"/>
              </a:rPr>
              <a:t> = </a:t>
            </a:r>
            <a:r>
              <a:rPr lang="en" sz="1800" b="1" dirty="0" err="1">
                <a:solidFill>
                  <a:srgbClr val="0070C0"/>
                </a:solidFill>
                <a:latin typeface="Courier New" panose="02070309020205020404" pitchFamily="49" charset="0"/>
                <a:cs typeface="Courier New" panose="02070309020205020404" pitchFamily="49" charset="0"/>
              </a:rPr>
              <a:t>text_labels</a:t>
            </a:r>
            <a:r>
              <a:rPr lang="en" sz="1800" dirty="0">
                <a:latin typeface="Courier New" panose="02070309020205020404" pitchFamily="49" charset="0"/>
                <a:cs typeface="Courier New" panose="02070309020205020404" pitchFamily="49" charset="0"/>
              </a:rPr>
              <a:t>)</a:t>
            </a:r>
            <a:endParaRPr sz="1800" dirty="0">
              <a:latin typeface="Courier New" panose="02070309020205020404" pitchFamily="49" charset="0"/>
              <a:cs typeface="Courier New" panose="02070309020205020404" pitchFamily="49" charset="0"/>
            </a:endParaRPr>
          </a:p>
          <a:p>
            <a:pPr marL="0" lvl="0" indent="0">
              <a:spcBef>
                <a:spcPts val="1600"/>
              </a:spcBef>
              <a:buNone/>
            </a:pPr>
            <a:r>
              <a:rPr lang="en" sz="1800" b="1" dirty="0">
                <a:latin typeface="Courier New" panose="02070309020205020404" pitchFamily="49" charset="0"/>
                <a:cs typeface="Courier New" panose="02070309020205020404" pitchFamily="49" charset="0"/>
              </a:rPr>
              <a:t>plot</a:t>
            </a:r>
            <a:r>
              <a:rPr lang="en" sz="1800" dirty="0">
                <a:latin typeface="Courier New" panose="02070309020205020404" pitchFamily="49" charset="0"/>
                <a:cs typeface="Courier New" panose="02070309020205020404" pitchFamily="49" charset="0"/>
              </a:rPr>
              <a:t>(</a:t>
            </a:r>
            <a:r>
              <a:rPr lang="en" sz="1800" b="1" dirty="0">
                <a:solidFill>
                  <a:srgbClr val="0070C0"/>
                </a:solidFill>
                <a:latin typeface="Courier New" panose="02070309020205020404" pitchFamily="49" charset="0"/>
                <a:cs typeface="Courier New" panose="02070309020205020404" pitchFamily="49" charset="0"/>
              </a:rPr>
              <a:t>figure</a:t>
            </a:r>
            <a:r>
              <a:rPr lang="en" sz="1800" dirty="0">
                <a:latin typeface="Courier New" panose="02070309020205020404" pitchFamily="49" charset="0"/>
                <a:cs typeface="Courier New" panose="02070309020205020404" pitchFamily="49" charset="0"/>
              </a:rPr>
              <a:t>)</a:t>
            </a:r>
          </a:p>
          <a:p>
            <a:pPr marL="0" lvl="0" indent="0">
              <a:spcBef>
                <a:spcPts val="1600"/>
              </a:spcBef>
              <a:buNone/>
            </a:pPr>
            <a:r>
              <a:rPr lang="en" dirty="0" err="1">
                <a:solidFill>
                  <a:srgbClr val="FF0000"/>
                </a:solidFill>
              </a:rPr>
              <a:t>astype</a:t>
            </a:r>
            <a:r>
              <a:rPr lang="en" dirty="0"/>
              <a:t> is similar to </a:t>
            </a:r>
            <a:r>
              <a:rPr lang="en" dirty="0" err="1"/>
              <a:t>str</a:t>
            </a:r>
            <a:r>
              <a:rPr lang="en" dirty="0"/>
              <a:t>() type casting except it converts each column into a string</a:t>
            </a:r>
            <a:endParaRPr dirty="0"/>
          </a:p>
          <a:p>
            <a:pPr marL="0" lvl="0" indent="0" algn="l" rtl="0">
              <a:spcBef>
                <a:spcPts val="1600"/>
              </a:spcBef>
              <a:spcAft>
                <a:spcPts val="1600"/>
              </a:spcAft>
              <a:buNone/>
            </a:pPr>
            <a:r>
              <a:rPr lang="en" dirty="0"/>
              <a:t>&lt;/</a:t>
            </a:r>
            <a:r>
              <a:rPr lang="en" dirty="0" err="1"/>
              <a:t>br</a:t>
            </a:r>
            <a:r>
              <a:rPr lang="en" dirty="0"/>
              <a:t>&gt; is the HTML version of newline</a:t>
            </a:r>
            <a:endParaRPr dirty="0"/>
          </a:p>
        </p:txBody>
      </p:sp>
      <p:cxnSp>
        <p:nvCxnSpPr>
          <p:cNvPr id="4" name="Straight Connector 3">
            <a:extLst>
              <a:ext uri="{FF2B5EF4-FFF2-40B4-BE49-F238E27FC236}">
                <a16:creationId xmlns:a16="http://schemas.microsoft.com/office/drawing/2014/main" id="{BC13FFFE-A987-9742-A43F-0E6065702476}"/>
              </a:ext>
            </a:extLst>
          </p:cNvPr>
          <p:cNvCxnSpPr>
            <a:cxnSpLocks/>
          </p:cNvCxnSpPr>
          <p:nvPr/>
        </p:nvCxnSpPr>
        <p:spPr>
          <a:xfrm>
            <a:off x="266700" y="712708"/>
            <a:ext cx="7137400" cy="0"/>
          </a:xfrm>
          <a:prstGeom prst="line">
            <a:avLst/>
          </a:prstGeom>
          <a:ln w="730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69326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Google Shape;128;p25"/>
          <p:cNvPicPr preferRelativeResize="0"/>
          <p:nvPr/>
        </p:nvPicPr>
        <p:blipFill rotWithShape="1">
          <a:blip r:embed="rId3">
            <a:alphaModFix/>
          </a:blip>
          <a:srcRect l="17278" t="20387" r="16369" b="19436"/>
          <a:stretch/>
        </p:blipFill>
        <p:spPr>
          <a:xfrm>
            <a:off x="0" y="484992"/>
            <a:ext cx="9144001" cy="4662432"/>
          </a:xfrm>
          <a:prstGeom prst="rect">
            <a:avLst/>
          </a:prstGeom>
          <a:noFill/>
          <a:ln>
            <a:noFill/>
          </a:ln>
        </p:spPr>
      </p:pic>
      <p:sp>
        <p:nvSpPr>
          <p:cNvPr id="129" name="Google Shape;129;p25"/>
          <p:cNvSpPr txBox="1">
            <a:spLocks noGrp="1"/>
          </p:cNvSpPr>
          <p:nvPr>
            <p:ph type="title"/>
          </p:nvPr>
        </p:nvSpPr>
        <p:spPr>
          <a:xfrm>
            <a:off x="311700" y="14000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Final Result</a:t>
            </a:r>
            <a:endParaRPr sz="2800" dirty="0"/>
          </a:p>
        </p:txBody>
      </p:sp>
      <p:cxnSp>
        <p:nvCxnSpPr>
          <p:cNvPr id="4" name="Straight Connector 3">
            <a:extLst>
              <a:ext uri="{FF2B5EF4-FFF2-40B4-BE49-F238E27FC236}">
                <a16:creationId xmlns:a16="http://schemas.microsoft.com/office/drawing/2014/main" id="{6A084D29-F5E2-3844-A93D-AD18544B91AC}"/>
              </a:ext>
            </a:extLst>
          </p:cNvPr>
          <p:cNvCxnSpPr>
            <a:cxnSpLocks/>
          </p:cNvCxnSpPr>
          <p:nvPr/>
        </p:nvCxnSpPr>
        <p:spPr>
          <a:xfrm>
            <a:off x="266700" y="712708"/>
            <a:ext cx="7137400" cy="0"/>
          </a:xfrm>
          <a:prstGeom prst="line">
            <a:avLst/>
          </a:prstGeom>
          <a:ln w="73025"/>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84629" y="143822"/>
            <a:ext cx="6858000" cy="73302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dirty="0">
                <a:solidFill>
                  <a:srgbClr val="7030A0"/>
                </a:solidFill>
              </a:rPr>
              <a:t>Announcements</a:t>
            </a:r>
            <a:endParaRPr sz="2800" dirty="0">
              <a:solidFill>
                <a:srgbClr val="7030A0"/>
              </a:solidFill>
            </a:endParaRPr>
          </a:p>
        </p:txBody>
      </p:sp>
      <p:sp>
        <p:nvSpPr>
          <p:cNvPr id="20" name="Google Shape;54;p13">
            <a:extLst>
              <a:ext uri="{FF2B5EF4-FFF2-40B4-BE49-F238E27FC236}">
                <a16:creationId xmlns:a16="http://schemas.microsoft.com/office/drawing/2014/main" id="{57BEF032-D2EC-5F4E-BBF4-FEDA90A1B0A3}"/>
              </a:ext>
            </a:extLst>
          </p:cNvPr>
          <p:cNvSpPr txBox="1">
            <a:spLocks/>
          </p:cNvSpPr>
          <p:nvPr/>
        </p:nvSpPr>
        <p:spPr>
          <a:xfrm>
            <a:off x="640229" y="876850"/>
            <a:ext cx="6858000" cy="4013202"/>
          </a:xfrm>
          <a:prstGeom prst="rect">
            <a:avLst/>
          </a:prstGeom>
        </p:spPr>
        <p:txBody>
          <a:bodyPr spcFirstLastPara="1" vert="horz" wrap="square" lIns="91425" tIns="91425" rIns="91425" bIns="91425" rtlCol="0" anchor="t" anchorCtr="0">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marL="571500" indent="-571500" algn="l">
              <a:lnSpc>
                <a:spcPct val="150000"/>
              </a:lnSpc>
              <a:spcBef>
                <a:spcPts val="0"/>
              </a:spcBef>
              <a:buFont typeface="Arial" panose="020B0604020202020204" pitchFamily="34" charset="0"/>
              <a:buChar char="•"/>
            </a:pPr>
            <a:r>
              <a:rPr lang="en-US" sz="2400" b="1" dirty="0"/>
              <a:t>Final Project Proposals</a:t>
            </a:r>
            <a:r>
              <a:rPr lang="en-US" sz="2400" dirty="0"/>
              <a:t>:</a:t>
            </a:r>
          </a:p>
          <a:p>
            <a:pPr marL="571500" indent="-571500" algn="l">
              <a:lnSpc>
                <a:spcPct val="150000"/>
              </a:lnSpc>
              <a:spcBef>
                <a:spcPts val="0"/>
              </a:spcBef>
              <a:buFont typeface="Arial" panose="020B0604020202020204" pitchFamily="34" charset="0"/>
              <a:buChar char="•"/>
            </a:pPr>
            <a:endParaRPr lang="en-US" sz="2400" dirty="0"/>
          </a:p>
          <a:p>
            <a:pPr marL="571500" indent="-571500" algn="l">
              <a:lnSpc>
                <a:spcPct val="150000"/>
              </a:lnSpc>
              <a:spcBef>
                <a:spcPts val="0"/>
              </a:spcBef>
              <a:buFont typeface="Arial" panose="020B0604020202020204" pitchFamily="34" charset="0"/>
              <a:buChar char="•"/>
            </a:pPr>
            <a:endParaRPr lang="en-US" sz="2400" dirty="0"/>
          </a:p>
          <a:p>
            <a:pPr marL="571500" indent="-571500" algn="l">
              <a:lnSpc>
                <a:spcPct val="150000"/>
              </a:lnSpc>
              <a:spcBef>
                <a:spcPts val="0"/>
              </a:spcBef>
              <a:buFont typeface="Arial" panose="020B0604020202020204" pitchFamily="34" charset="0"/>
              <a:buChar char="•"/>
            </a:pPr>
            <a:r>
              <a:rPr lang="en-US" sz="2400" dirty="0"/>
              <a:t>Think of what you want me to cover for the final lecture(s)</a:t>
            </a:r>
          </a:p>
          <a:p>
            <a:pPr marL="571500" indent="-571500" algn="l">
              <a:lnSpc>
                <a:spcPct val="150000"/>
              </a:lnSpc>
              <a:spcBef>
                <a:spcPts val="0"/>
              </a:spcBef>
              <a:buFont typeface="Arial" panose="020B0604020202020204" pitchFamily="34" charset="0"/>
              <a:buChar char="•"/>
            </a:pPr>
            <a:r>
              <a:rPr lang="en-US" sz="2400" dirty="0"/>
              <a:t>Final Project MUST NOT BE LATE – Dec 3.</a:t>
            </a:r>
          </a:p>
          <a:p>
            <a:pPr marL="571500" indent="-571500" algn="l">
              <a:lnSpc>
                <a:spcPct val="150000"/>
              </a:lnSpc>
              <a:spcBef>
                <a:spcPts val="0"/>
              </a:spcBef>
              <a:buFont typeface="Arial" panose="020B0604020202020204" pitchFamily="34" charset="0"/>
              <a:buChar char="•"/>
            </a:pPr>
            <a:r>
              <a:rPr lang="en-US" sz="2400" dirty="0"/>
              <a:t>My new office: </a:t>
            </a:r>
            <a:r>
              <a:rPr lang="en-US" sz="2400" b="1" dirty="0">
                <a:solidFill>
                  <a:srgbClr val="FF0000"/>
                </a:solidFill>
              </a:rPr>
              <a:t>CIT 317  </a:t>
            </a:r>
          </a:p>
        </p:txBody>
      </p:sp>
      <p:sp>
        <p:nvSpPr>
          <p:cNvPr id="2" name="Rectangle 1">
            <a:extLst>
              <a:ext uri="{FF2B5EF4-FFF2-40B4-BE49-F238E27FC236}">
                <a16:creationId xmlns:a16="http://schemas.microsoft.com/office/drawing/2014/main" id="{F2D02F9D-DE34-4541-8595-67E9BD486A5F}"/>
              </a:ext>
            </a:extLst>
          </p:cNvPr>
          <p:cNvSpPr/>
          <p:nvPr/>
        </p:nvSpPr>
        <p:spPr>
          <a:xfrm>
            <a:off x="1053547" y="1609878"/>
            <a:ext cx="7282070" cy="1015663"/>
          </a:xfrm>
          <a:prstGeom prst="rect">
            <a:avLst/>
          </a:prstGeom>
        </p:spPr>
        <p:txBody>
          <a:bodyPr wrap="square">
            <a:spAutoFit/>
          </a:bodyPr>
          <a:lstStyle/>
          <a:p>
            <a:pPr marL="571500" indent="-571500">
              <a:buFont typeface="Arial" panose="020B0604020202020204" pitchFamily="34" charset="0"/>
              <a:buChar char="•"/>
            </a:pPr>
            <a:r>
              <a:rPr lang="en-US" sz="2000" dirty="0"/>
              <a:t>List who your partner is (if applicable), and have only 1 person submit the proposal</a:t>
            </a:r>
          </a:p>
          <a:p>
            <a:pPr marL="571500" indent="-571500">
              <a:buFont typeface="Arial" panose="020B0604020202020204" pitchFamily="34" charset="0"/>
              <a:buChar char="•"/>
            </a:pPr>
            <a:r>
              <a:rPr lang="en-US" sz="2000" dirty="0"/>
              <a:t>Each person will receive the same grade</a:t>
            </a:r>
          </a:p>
        </p:txBody>
      </p:sp>
    </p:spTree>
    <p:extLst>
      <p:ext uri="{BB962C8B-B14F-4D97-AF65-F5344CB8AC3E}">
        <p14:creationId xmlns:p14="http://schemas.microsoft.com/office/powerpoint/2010/main" val="37937392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6"/>
          <p:cNvSpPr txBox="1">
            <a:spLocks noGrp="1"/>
          </p:cNvSpPr>
          <p:nvPr>
            <p:ph type="title"/>
          </p:nvPr>
        </p:nvSpPr>
        <p:spPr>
          <a:xfrm>
            <a:off x="311700" y="7354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We can do the same for other geographic maps!</a:t>
            </a:r>
            <a:endParaRPr sz="2800" dirty="0"/>
          </a:p>
        </p:txBody>
      </p:sp>
      <p:sp>
        <p:nvSpPr>
          <p:cNvPr id="135" name="Google Shape;135;p26"/>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 make your data frame</a:t>
            </a:r>
            <a:br>
              <a:rPr lang="en" b="1" dirty="0"/>
            </a:br>
            <a:r>
              <a:rPr lang="en" b="1" dirty="0"/>
              <a:t># try with </a:t>
            </a:r>
            <a:r>
              <a:rPr lang="en" b="1" u="sng" dirty="0">
                <a:solidFill>
                  <a:schemeClr val="hlink"/>
                </a:solidFill>
                <a:hlinkClick r:id="rId3"/>
              </a:rPr>
              <a:t>http://raw.githubusercontent.com/plotly/datasets/master/2011_february_us_airport_traffic.csv</a:t>
            </a:r>
            <a:r>
              <a:rPr lang="en" b="1" dirty="0"/>
              <a:t>’</a:t>
            </a:r>
            <a:endParaRPr b="1" dirty="0"/>
          </a:p>
          <a:p>
            <a:pPr marL="0" lvl="0" indent="0" algn="l" rtl="0">
              <a:spcBef>
                <a:spcPts val="1600"/>
              </a:spcBef>
              <a:spcAft>
                <a:spcPts val="0"/>
              </a:spcAft>
              <a:buNone/>
            </a:pPr>
            <a:r>
              <a:rPr lang="en" b="1" dirty="0" err="1">
                <a:solidFill>
                  <a:srgbClr val="FF0000"/>
                </a:solidFill>
              </a:rPr>
              <a:t>scattergeo</a:t>
            </a:r>
            <a:r>
              <a:rPr lang="en" b="1" dirty="0"/>
              <a:t> = </a:t>
            </a:r>
            <a:r>
              <a:rPr lang="en" dirty="0" err="1"/>
              <a:t>go.Scattergeo</a:t>
            </a:r>
            <a:r>
              <a:rPr lang="en" dirty="0"/>
              <a:t>(</a:t>
            </a:r>
            <a:r>
              <a:rPr lang="en" dirty="0" err="1"/>
              <a:t>lat</a:t>
            </a:r>
            <a:r>
              <a:rPr lang="en" dirty="0"/>
              <a:t> = </a:t>
            </a:r>
            <a:r>
              <a:rPr lang="en" dirty="0" err="1"/>
              <a:t>data_frame</a:t>
            </a:r>
            <a:r>
              <a:rPr lang="en" dirty="0"/>
              <a:t>[‘</a:t>
            </a:r>
            <a:r>
              <a:rPr lang="en" dirty="0" err="1"/>
              <a:t>lat</a:t>
            </a:r>
            <a:r>
              <a:rPr lang="en" dirty="0"/>
              <a:t>’], </a:t>
            </a:r>
            <a:r>
              <a:rPr lang="en" dirty="0" err="1"/>
              <a:t>lon</a:t>
            </a:r>
            <a:r>
              <a:rPr lang="en" dirty="0"/>
              <a:t> = </a:t>
            </a:r>
            <a:r>
              <a:rPr lang="en" dirty="0" err="1"/>
              <a:t>data_frame</a:t>
            </a:r>
            <a:r>
              <a:rPr lang="en" dirty="0"/>
              <a:t>[‘long’], node = ‘markers’, </a:t>
            </a:r>
            <a:r>
              <a:rPr lang="en" dirty="0" err="1"/>
              <a:t>locationmode</a:t>
            </a:r>
            <a:r>
              <a:rPr lang="en" dirty="0"/>
              <a:t> = ‘USA-states’)</a:t>
            </a:r>
          </a:p>
          <a:p>
            <a:pPr marL="0" lvl="0" indent="0" algn="l" rtl="0">
              <a:spcBef>
                <a:spcPts val="1600"/>
              </a:spcBef>
              <a:spcAft>
                <a:spcPts val="0"/>
              </a:spcAft>
              <a:buNone/>
            </a:pPr>
            <a:br>
              <a:rPr lang="en" b="1" dirty="0"/>
            </a:br>
            <a:r>
              <a:rPr lang="en" b="1" dirty="0">
                <a:solidFill>
                  <a:srgbClr val="FF0000"/>
                </a:solidFill>
              </a:rPr>
              <a:t>layout</a:t>
            </a:r>
            <a:r>
              <a:rPr lang="en" b="1" dirty="0"/>
              <a:t> = </a:t>
            </a:r>
            <a:r>
              <a:rPr lang="en" dirty="0" err="1"/>
              <a:t>go.Layout</a:t>
            </a:r>
            <a:r>
              <a:rPr lang="en" dirty="0"/>
              <a:t>(title = “Map of US major airports”, geo = {‘scope’: ‘</a:t>
            </a:r>
            <a:r>
              <a:rPr lang="en" dirty="0" err="1"/>
              <a:t>usa</a:t>
            </a:r>
            <a:r>
              <a:rPr lang="en" dirty="0"/>
              <a:t>’, ‘projection’: {‘type: ‘</a:t>
            </a:r>
            <a:r>
              <a:rPr lang="en" dirty="0" err="1"/>
              <a:t>albers</a:t>
            </a:r>
            <a:r>
              <a:rPr lang="en" dirty="0"/>
              <a:t> </a:t>
            </a:r>
            <a:r>
              <a:rPr lang="en" dirty="0" err="1"/>
              <a:t>usa</a:t>
            </a:r>
            <a:r>
              <a:rPr lang="en" dirty="0"/>
              <a:t>’}})</a:t>
            </a:r>
            <a:br>
              <a:rPr lang="en" b="1" dirty="0"/>
            </a:br>
            <a:endParaRPr b="1" dirty="0"/>
          </a:p>
          <a:p>
            <a:pPr marL="0" lvl="0" indent="0" algn="l" rtl="0">
              <a:spcBef>
                <a:spcPts val="1600"/>
              </a:spcBef>
              <a:spcAft>
                <a:spcPts val="1600"/>
              </a:spcAft>
              <a:buNone/>
            </a:pPr>
            <a:endParaRPr b="1" dirty="0"/>
          </a:p>
        </p:txBody>
      </p:sp>
      <p:cxnSp>
        <p:nvCxnSpPr>
          <p:cNvPr id="4" name="Straight Connector 3">
            <a:extLst>
              <a:ext uri="{FF2B5EF4-FFF2-40B4-BE49-F238E27FC236}">
                <a16:creationId xmlns:a16="http://schemas.microsoft.com/office/drawing/2014/main" id="{8D823250-1C9D-2847-80D0-FC6A323F76ED}"/>
              </a:ext>
            </a:extLst>
          </p:cNvPr>
          <p:cNvCxnSpPr>
            <a:cxnSpLocks/>
          </p:cNvCxnSpPr>
          <p:nvPr/>
        </p:nvCxnSpPr>
        <p:spPr>
          <a:xfrm>
            <a:off x="266700" y="712708"/>
            <a:ext cx="7137400" cy="0"/>
          </a:xfrm>
          <a:prstGeom prst="line">
            <a:avLst/>
          </a:prstGeom>
          <a:ln w="73025"/>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27"/>
          <p:cNvPicPr preferRelativeResize="0"/>
          <p:nvPr/>
        </p:nvPicPr>
        <p:blipFill rotWithShape="1">
          <a:blip r:embed="rId3">
            <a:alphaModFix/>
          </a:blip>
          <a:srcRect l="23002" t="20245" r="22412" b="19012"/>
          <a:stretch/>
        </p:blipFill>
        <p:spPr>
          <a:xfrm>
            <a:off x="746003" y="136142"/>
            <a:ext cx="8131297" cy="5007358"/>
          </a:xfrm>
          <a:prstGeom prst="rect">
            <a:avLst/>
          </a:prstGeom>
          <a:noFill/>
          <a:ln>
            <a:noFill/>
          </a:ln>
        </p:spPr>
      </p:pic>
      <p:sp>
        <p:nvSpPr>
          <p:cNvPr id="141" name="Google Shape;141;p27"/>
          <p:cNvSpPr txBox="1"/>
          <p:nvPr/>
        </p:nvSpPr>
        <p:spPr>
          <a:xfrm>
            <a:off x="366200" y="136142"/>
            <a:ext cx="6938400" cy="80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500" dirty="0"/>
              <a:t>Should look something like this!</a:t>
            </a:r>
            <a:endParaRPr sz="2500" dirty="0"/>
          </a:p>
        </p:txBody>
      </p:sp>
      <p:cxnSp>
        <p:nvCxnSpPr>
          <p:cNvPr id="4" name="Straight Connector 3">
            <a:extLst>
              <a:ext uri="{FF2B5EF4-FFF2-40B4-BE49-F238E27FC236}">
                <a16:creationId xmlns:a16="http://schemas.microsoft.com/office/drawing/2014/main" id="{E6A710D2-341B-0C4E-A9B9-2A11DD6F3119}"/>
              </a:ext>
            </a:extLst>
          </p:cNvPr>
          <p:cNvCxnSpPr>
            <a:cxnSpLocks/>
          </p:cNvCxnSpPr>
          <p:nvPr/>
        </p:nvCxnSpPr>
        <p:spPr>
          <a:xfrm>
            <a:off x="266700" y="712708"/>
            <a:ext cx="7137400" cy="0"/>
          </a:xfrm>
          <a:prstGeom prst="line">
            <a:avLst/>
          </a:prstGeom>
          <a:ln w="73025"/>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8"/>
          <p:cNvSpPr txBox="1">
            <a:spLocks noGrp="1"/>
          </p:cNvSpPr>
          <p:nvPr>
            <p:ph type="title"/>
          </p:nvPr>
        </p:nvSpPr>
        <p:spPr>
          <a:xfrm>
            <a:off x="266700" y="7354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Adding Text Labels and Markers</a:t>
            </a:r>
            <a:endParaRPr dirty="0"/>
          </a:p>
        </p:txBody>
      </p:sp>
      <p:sp>
        <p:nvSpPr>
          <p:cNvPr id="147" name="Google Shape;147;p28"/>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err="1">
                <a:solidFill>
                  <a:srgbClr val="FF0000"/>
                </a:solidFill>
              </a:rPr>
              <a:t>text_labels</a:t>
            </a:r>
            <a:r>
              <a:rPr lang="en" sz="2000" b="1" dirty="0">
                <a:solidFill>
                  <a:srgbClr val="FF0000"/>
                </a:solidFill>
              </a:rPr>
              <a:t> </a:t>
            </a:r>
            <a:r>
              <a:rPr lang="en" sz="2000" b="1" dirty="0"/>
              <a:t>= </a:t>
            </a:r>
            <a:r>
              <a:rPr lang="en" sz="2000" dirty="0" err="1"/>
              <a:t>data_frame</a:t>
            </a:r>
            <a:r>
              <a:rPr lang="en" sz="2000" dirty="0"/>
              <a:t>[‘airport’].</a:t>
            </a:r>
            <a:r>
              <a:rPr lang="en" sz="2000" dirty="0" err="1"/>
              <a:t>astype</a:t>
            </a:r>
            <a:r>
              <a:rPr lang="en" sz="2000" dirty="0"/>
              <a:t>(</a:t>
            </a:r>
            <a:r>
              <a:rPr lang="en" sz="2000" dirty="0" err="1"/>
              <a:t>str</a:t>
            </a:r>
            <a:r>
              <a:rPr lang="en" sz="2000" dirty="0"/>
              <a:t>) + “&lt;/</a:t>
            </a:r>
            <a:r>
              <a:rPr lang="en" sz="2000" dirty="0" err="1"/>
              <a:t>br</a:t>
            </a:r>
            <a:r>
              <a:rPr lang="en" sz="2000" dirty="0"/>
              <a:t>&gt;Takeoff/Landings: “ + 	</a:t>
            </a:r>
            <a:r>
              <a:rPr lang="en" sz="2000" dirty="0" err="1"/>
              <a:t>data_frame</a:t>
            </a:r>
            <a:r>
              <a:rPr lang="en" sz="2000" dirty="0"/>
              <a:t>[‘</a:t>
            </a:r>
            <a:r>
              <a:rPr lang="en" sz="2000" dirty="0" err="1"/>
              <a:t>cnt</a:t>
            </a:r>
            <a:r>
              <a:rPr lang="en" sz="2000" dirty="0"/>
              <a:t>’].</a:t>
            </a:r>
            <a:r>
              <a:rPr lang="en" sz="2000" dirty="0" err="1"/>
              <a:t>astype</a:t>
            </a:r>
            <a:r>
              <a:rPr lang="en" sz="2000" dirty="0"/>
              <a:t>(</a:t>
            </a:r>
            <a:r>
              <a:rPr lang="en" sz="2000" dirty="0" err="1"/>
              <a:t>str</a:t>
            </a:r>
            <a:r>
              <a:rPr lang="en" sz="2000" dirty="0"/>
              <a:t>)</a:t>
            </a:r>
            <a:endParaRPr sz="2000" dirty="0"/>
          </a:p>
          <a:p>
            <a:pPr marL="0" lvl="0" indent="0" algn="l" rtl="0">
              <a:spcBef>
                <a:spcPts val="1600"/>
              </a:spcBef>
              <a:spcAft>
                <a:spcPts val="0"/>
              </a:spcAft>
              <a:buNone/>
            </a:pPr>
            <a:r>
              <a:rPr lang="en" sz="2000" dirty="0">
                <a:solidFill>
                  <a:srgbClr val="7030A0"/>
                </a:solidFill>
              </a:rPr>
              <a:t>## if you would like this to be a bubble map rather than a uniform scatter map</a:t>
            </a:r>
            <a:br>
              <a:rPr lang="en" sz="2000" b="1" dirty="0"/>
            </a:br>
            <a:r>
              <a:rPr lang="en" sz="2000" b="1" dirty="0" err="1">
                <a:solidFill>
                  <a:srgbClr val="FF0000"/>
                </a:solidFill>
              </a:rPr>
              <a:t>scattergeo</a:t>
            </a:r>
            <a:r>
              <a:rPr lang="en" sz="2000" b="1" dirty="0"/>
              <a:t> = </a:t>
            </a:r>
            <a:r>
              <a:rPr lang="en" sz="2000" dirty="0" err="1"/>
              <a:t>go.Scattergeo</a:t>
            </a:r>
            <a:r>
              <a:rPr lang="en" sz="2000" dirty="0"/>
              <a:t>(</a:t>
            </a:r>
            <a:r>
              <a:rPr lang="en" sz="2000" dirty="0" err="1"/>
              <a:t>lat</a:t>
            </a:r>
            <a:r>
              <a:rPr lang="en" sz="2000" dirty="0"/>
              <a:t> = </a:t>
            </a:r>
            <a:r>
              <a:rPr lang="en" sz="2000" dirty="0" err="1"/>
              <a:t>data_frame</a:t>
            </a:r>
            <a:r>
              <a:rPr lang="en" sz="2000" dirty="0"/>
              <a:t>[‘</a:t>
            </a:r>
            <a:r>
              <a:rPr lang="en" sz="2000" dirty="0" err="1"/>
              <a:t>lat</a:t>
            </a:r>
            <a:r>
              <a:rPr lang="en" sz="2000" dirty="0"/>
              <a:t>’], </a:t>
            </a:r>
            <a:r>
              <a:rPr lang="en" sz="2000" dirty="0" err="1"/>
              <a:t>lon</a:t>
            </a:r>
            <a:r>
              <a:rPr lang="en" sz="2000" dirty="0"/>
              <a:t> = </a:t>
            </a:r>
            <a:r>
              <a:rPr lang="en" sz="2000" dirty="0" err="1"/>
              <a:t>data_frame</a:t>
            </a:r>
            <a:r>
              <a:rPr lang="en" sz="2000" dirty="0"/>
              <a:t>[‘long’], \ 	mode = ‘markers’, </a:t>
            </a:r>
            <a:r>
              <a:rPr lang="en" sz="2000" dirty="0" err="1"/>
              <a:t>locationmode</a:t>
            </a:r>
            <a:r>
              <a:rPr lang="en" sz="2000" dirty="0"/>
              <a:t> = ‘USA-states’, text = </a:t>
            </a:r>
            <a:r>
              <a:rPr lang="en" sz="2000" dirty="0" err="1"/>
              <a:t>text_labels</a:t>
            </a:r>
            <a:r>
              <a:rPr lang="en" sz="2000" dirty="0"/>
              <a:t>, \</a:t>
            </a:r>
            <a:br>
              <a:rPr lang="en" sz="2000" dirty="0"/>
            </a:br>
            <a:r>
              <a:rPr lang="en" sz="2000" dirty="0"/>
              <a:t>	marker = {‘size’: </a:t>
            </a:r>
            <a:r>
              <a:rPr lang="en" sz="2000" dirty="0" err="1"/>
              <a:t>data_frame</a:t>
            </a:r>
            <a:r>
              <a:rPr lang="en" sz="2000" dirty="0"/>
              <a:t>[‘</a:t>
            </a:r>
            <a:r>
              <a:rPr lang="en" sz="2000" dirty="0" err="1"/>
              <a:t>cnt</a:t>
            </a:r>
            <a:r>
              <a:rPr lang="en" sz="2000" dirty="0"/>
              <a:t>’] / 100})</a:t>
            </a:r>
            <a:endParaRPr sz="2000" dirty="0"/>
          </a:p>
          <a:p>
            <a:pPr marL="0" lvl="0" indent="0" algn="l" rtl="0">
              <a:lnSpc>
                <a:spcPct val="100000"/>
              </a:lnSpc>
              <a:spcBef>
                <a:spcPts val="1600"/>
              </a:spcBef>
              <a:spcAft>
                <a:spcPts val="1600"/>
              </a:spcAft>
              <a:buClr>
                <a:schemeClr val="dk1"/>
              </a:buClr>
              <a:buSzPts val="1100"/>
              <a:buFont typeface="Arial"/>
              <a:buNone/>
            </a:pPr>
            <a:r>
              <a:rPr lang="en" sz="2000" dirty="0">
                <a:solidFill>
                  <a:srgbClr val="7030A0"/>
                </a:solidFill>
              </a:rPr>
              <a:t>## we adjust this last attribute so it looks right. Something like:</a:t>
            </a:r>
            <a:br>
              <a:rPr lang="en" sz="2000" dirty="0">
                <a:solidFill>
                  <a:srgbClr val="7030A0"/>
                </a:solidFill>
              </a:rPr>
            </a:br>
            <a:r>
              <a:rPr lang="en" sz="2000" dirty="0">
                <a:solidFill>
                  <a:srgbClr val="7030A0"/>
                </a:solidFill>
              </a:rPr>
              <a:t>## will make sure bubbles don’t get too small or too large</a:t>
            </a:r>
            <a:br>
              <a:rPr lang="en" sz="2000" b="1" dirty="0"/>
            </a:br>
            <a:r>
              <a:rPr lang="en" sz="2000" b="1" dirty="0">
                <a:solidFill>
                  <a:srgbClr val="FF0000"/>
                </a:solidFill>
              </a:rPr>
              <a:t>maker</a:t>
            </a:r>
            <a:r>
              <a:rPr lang="en" sz="2000" b="1" dirty="0"/>
              <a:t> = {‘size’: 10 + </a:t>
            </a:r>
            <a:r>
              <a:rPr lang="en" sz="2000" b="1" dirty="0" err="1"/>
              <a:t>data_frame</a:t>
            </a:r>
            <a:r>
              <a:rPr lang="en" sz="2000" b="1" dirty="0"/>
              <a:t>[‘</a:t>
            </a:r>
            <a:r>
              <a:rPr lang="en" sz="2000" b="1" dirty="0" err="1"/>
              <a:t>cnt</a:t>
            </a:r>
            <a:r>
              <a:rPr lang="en" sz="2000" b="1" dirty="0"/>
              <a:t>’] / 500} #</a:t>
            </a:r>
            <a:endParaRPr sz="2000" b="1" dirty="0"/>
          </a:p>
        </p:txBody>
      </p:sp>
      <p:cxnSp>
        <p:nvCxnSpPr>
          <p:cNvPr id="4" name="Straight Connector 3">
            <a:extLst>
              <a:ext uri="{FF2B5EF4-FFF2-40B4-BE49-F238E27FC236}">
                <a16:creationId xmlns:a16="http://schemas.microsoft.com/office/drawing/2014/main" id="{8F833FC9-8655-6540-9430-CAEB93DF3C8E}"/>
              </a:ext>
            </a:extLst>
          </p:cNvPr>
          <p:cNvCxnSpPr>
            <a:cxnSpLocks/>
          </p:cNvCxnSpPr>
          <p:nvPr/>
        </p:nvCxnSpPr>
        <p:spPr>
          <a:xfrm>
            <a:off x="266700" y="712708"/>
            <a:ext cx="7137400" cy="0"/>
          </a:xfrm>
          <a:prstGeom prst="line">
            <a:avLst/>
          </a:prstGeom>
          <a:ln w="730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52266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5" name="Rectangle 4">
            <a:extLst>
              <a:ext uri="{FF2B5EF4-FFF2-40B4-BE49-F238E27FC236}">
                <a16:creationId xmlns:a16="http://schemas.microsoft.com/office/drawing/2014/main" id="{2D4C8938-0AA8-8B47-A7B5-6498128BB22D}"/>
              </a:ext>
            </a:extLst>
          </p:cNvPr>
          <p:cNvSpPr/>
          <p:nvPr/>
        </p:nvSpPr>
        <p:spPr>
          <a:xfrm>
            <a:off x="248024" y="1152474"/>
            <a:ext cx="8129494" cy="676321"/>
          </a:xfrm>
          <a:prstGeom prst="rect">
            <a:avLst/>
          </a:prstGeom>
          <a:solidFill>
            <a:srgbClr val="FFC000">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B688ED8-E0DC-0948-8EB5-32C7FD9171BB}"/>
              </a:ext>
            </a:extLst>
          </p:cNvPr>
          <p:cNvSpPr/>
          <p:nvPr/>
        </p:nvSpPr>
        <p:spPr>
          <a:xfrm>
            <a:off x="5943601" y="2571750"/>
            <a:ext cx="2218764" cy="252132"/>
          </a:xfrm>
          <a:prstGeom prst="rect">
            <a:avLst/>
          </a:prstGeom>
          <a:solidFill>
            <a:srgbClr val="FFC000">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97B0F08-8541-9C45-B420-2B3F5738956F}"/>
              </a:ext>
            </a:extLst>
          </p:cNvPr>
          <p:cNvSpPr/>
          <p:nvPr/>
        </p:nvSpPr>
        <p:spPr>
          <a:xfrm>
            <a:off x="981636" y="2775253"/>
            <a:ext cx="4428566" cy="357912"/>
          </a:xfrm>
          <a:prstGeom prst="rect">
            <a:avLst/>
          </a:prstGeom>
          <a:solidFill>
            <a:srgbClr val="FFC000">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ED01946-D4E4-1248-AACE-88585D65C39B}"/>
              </a:ext>
            </a:extLst>
          </p:cNvPr>
          <p:cNvSpPr/>
          <p:nvPr/>
        </p:nvSpPr>
        <p:spPr>
          <a:xfrm>
            <a:off x="311700" y="3886200"/>
            <a:ext cx="5098502" cy="475811"/>
          </a:xfrm>
          <a:prstGeom prst="rect">
            <a:avLst/>
          </a:prstGeom>
          <a:solidFill>
            <a:srgbClr val="FFC000">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Google Shape;146;p28"/>
          <p:cNvSpPr txBox="1">
            <a:spLocks noGrp="1"/>
          </p:cNvSpPr>
          <p:nvPr>
            <p:ph type="title"/>
          </p:nvPr>
        </p:nvSpPr>
        <p:spPr>
          <a:xfrm>
            <a:off x="266700" y="7354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Adding Text Labels and Markers</a:t>
            </a:r>
            <a:endParaRPr dirty="0"/>
          </a:p>
        </p:txBody>
      </p:sp>
      <p:sp>
        <p:nvSpPr>
          <p:cNvPr id="147" name="Google Shape;147;p28"/>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err="1">
                <a:solidFill>
                  <a:srgbClr val="FF0000"/>
                </a:solidFill>
              </a:rPr>
              <a:t>text_labels</a:t>
            </a:r>
            <a:r>
              <a:rPr lang="en" sz="2000" b="1" dirty="0">
                <a:solidFill>
                  <a:srgbClr val="FF0000"/>
                </a:solidFill>
              </a:rPr>
              <a:t> </a:t>
            </a:r>
            <a:r>
              <a:rPr lang="en" sz="2000" b="1" dirty="0"/>
              <a:t>= </a:t>
            </a:r>
            <a:r>
              <a:rPr lang="en" sz="2000" dirty="0" err="1"/>
              <a:t>data_frame</a:t>
            </a:r>
            <a:r>
              <a:rPr lang="en" sz="2000" dirty="0"/>
              <a:t>[‘airport’].</a:t>
            </a:r>
            <a:r>
              <a:rPr lang="en" sz="2000" dirty="0" err="1"/>
              <a:t>astype</a:t>
            </a:r>
            <a:r>
              <a:rPr lang="en" sz="2000" dirty="0"/>
              <a:t>(</a:t>
            </a:r>
            <a:r>
              <a:rPr lang="en" sz="2000" dirty="0" err="1"/>
              <a:t>str</a:t>
            </a:r>
            <a:r>
              <a:rPr lang="en" sz="2000" dirty="0"/>
              <a:t>) + “&lt;/</a:t>
            </a:r>
            <a:r>
              <a:rPr lang="en" sz="2000" dirty="0" err="1"/>
              <a:t>br</a:t>
            </a:r>
            <a:r>
              <a:rPr lang="en" sz="2000" dirty="0"/>
              <a:t>&gt;Takeoff/Landings: “ + 	</a:t>
            </a:r>
            <a:r>
              <a:rPr lang="en" sz="2000" dirty="0" err="1"/>
              <a:t>data_frame</a:t>
            </a:r>
            <a:r>
              <a:rPr lang="en" sz="2000" dirty="0"/>
              <a:t>[‘</a:t>
            </a:r>
            <a:r>
              <a:rPr lang="en" sz="2000" dirty="0" err="1"/>
              <a:t>cnt</a:t>
            </a:r>
            <a:r>
              <a:rPr lang="en" sz="2000" dirty="0"/>
              <a:t>’].</a:t>
            </a:r>
            <a:r>
              <a:rPr lang="en" sz="2000" dirty="0" err="1"/>
              <a:t>astype</a:t>
            </a:r>
            <a:r>
              <a:rPr lang="en" sz="2000" dirty="0"/>
              <a:t>(</a:t>
            </a:r>
            <a:r>
              <a:rPr lang="en" sz="2000" dirty="0" err="1"/>
              <a:t>str</a:t>
            </a:r>
            <a:r>
              <a:rPr lang="en" sz="2000" dirty="0"/>
              <a:t>)</a:t>
            </a:r>
            <a:endParaRPr sz="2000" dirty="0"/>
          </a:p>
          <a:p>
            <a:pPr marL="0" lvl="0" indent="0" algn="l" rtl="0">
              <a:spcBef>
                <a:spcPts val="1600"/>
              </a:spcBef>
              <a:spcAft>
                <a:spcPts val="0"/>
              </a:spcAft>
              <a:buNone/>
            </a:pPr>
            <a:r>
              <a:rPr lang="en" sz="2000" dirty="0">
                <a:solidFill>
                  <a:srgbClr val="7030A0"/>
                </a:solidFill>
              </a:rPr>
              <a:t>## if you would like this to be a bubble map rather than a uniform scatter map</a:t>
            </a:r>
            <a:br>
              <a:rPr lang="en" sz="2000" b="1" dirty="0"/>
            </a:br>
            <a:r>
              <a:rPr lang="en" sz="2000" b="1" dirty="0" err="1">
                <a:solidFill>
                  <a:srgbClr val="FF0000"/>
                </a:solidFill>
              </a:rPr>
              <a:t>scattergeo</a:t>
            </a:r>
            <a:r>
              <a:rPr lang="en" sz="2000" b="1" dirty="0"/>
              <a:t> = </a:t>
            </a:r>
            <a:r>
              <a:rPr lang="en" sz="2000" dirty="0" err="1"/>
              <a:t>go.Scattergeo</a:t>
            </a:r>
            <a:r>
              <a:rPr lang="en" sz="2000" dirty="0"/>
              <a:t>(</a:t>
            </a:r>
            <a:r>
              <a:rPr lang="en" sz="2000" dirty="0" err="1"/>
              <a:t>lat</a:t>
            </a:r>
            <a:r>
              <a:rPr lang="en" sz="2000" dirty="0"/>
              <a:t> = </a:t>
            </a:r>
            <a:r>
              <a:rPr lang="en" sz="2000" dirty="0" err="1"/>
              <a:t>data_frame</a:t>
            </a:r>
            <a:r>
              <a:rPr lang="en" sz="2000" dirty="0"/>
              <a:t>[‘</a:t>
            </a:r>
            <a:r>
              <a:rPr lang="en" sz="2000" dirty="0" err="1"/>
              <a:t>lat</a:t>
            </a:r>
            <a:r>
              <a:rPr lang="en" sz="2000" dirty="0"/>
              <a:t>’], </a:t>
            </a:r>
            <a:r>
              <a:rPr lang="en" sz="2000" dirty="0" err="1"/>
              <a:t>lon</a:t>
            </a:r>
            <a:r>
              <a:rPr lang="en" sz="2000" dirty="0"/>
              <a:t> = </a:t>
            </a:r>
            <a:r>
              <a:rPr lang="en" sz="2000" dirty="0" err="1"/>
              <a:t>data_frame</a:t>
            </a:r>
            <a:r>
              <a:rPr lang="en" sz="2000" dirty="0"/>
              <a:t>[‘long’], \ 	mode = ‘markers’, </a:t>
            </a:r>
            <a:r>
              <a:rPr lang="en" sz="2000" dirty="0" err="1"/>
              <a:t>locationmode</a:t>
            </a:r>
            <a:r>
              <a:rPr lang="en" sz="2000" dirty="0"/>
              <a:t> = ‘USA-states’, text = </a:t>
            </a:r>
            <a:r>
              <a:rPr lang="en" sz="2000" dirty="0" err="1"/>
              <a:t>text_labels</a:t>
            </a:r>
            <a:r>
              <a:rPr lang="en" sz="2000" dirty="0"/>
              <a:t>, \</a:t>
            </a:r>
            <a:br>
              <a:rPr lang="en" sz="2000" dirty="0"/>
            </a:br>
            <a:r>
              <a:rPr lang="en" sz="2000" dirty="0"/>
              <a:t>	marker = {‘size’: </a:t>
            </a:r>
            <a:r>
              <a:rPr lang="en" sz="2000" dirty="0" err="1"/>
              <a:t>data_frame</a:t>
            </a:r>
            <a:r>
              <a:rPr lang="en" sz="2000" dirty="0"/>
              <a:t>[‘</a:t>
            </a:r>
            <a:r>
              <a:rPr lang="en" sz="2000" dirty="0" err="1"/>
              <a:t>cnt</a:t>
            </a:r>
            <a:r>
              <a:rPr lang="en" sz="2000" dirty="0"/>
              <a:t>’] / 100})</a:t>
            </a:r>
            <a:endParaRPr sz="2000" dirty="0"/>
          </a:p>
          <a:p>
            <a:pPr marL="0" lvl="0" indent="0" algn="l" rtl="0">
              <a:lnSpc>
                <a:spcPct val="100000"/>
              </a:lnSpc>
              <a:spcBef>
                <a:spcPts val="1600"/>
              </a:spcBef>
              <a:spcAft>
                <a:spcPts val="1600"/>
              </a:spcAft>
              <a:buClr>
                <a:schemeClr val="dk1"/>
              </a:buClr>
              <a:buSzPts val="1100"/>
              <a:buFont typeface="Arial"/>
              <a:buNone/>
            </a:pPr>
            <a:r>
              <a:rPr lang="en" sz="2000" dirty="0">
                <a:solidFill>
                  <a:srgbClr val="7030A0"/>
                </a:solidFill>
              </a:rPr>
              <a:t>## we adjust this last attribute so it looks right. Something like:</a:t>
            </a:r>
            <a:br>
              <a:rPr lang="en" sz="2000" dirty="0">
                <a:solidFill>
                  <a:srgbClr val="7030A0"/>
                </a:solidFill>
              </a:rPr>
            </a:br>
            <a:r>
              <a:rPr lang="en" sz="2000" dirty="0">
                <a:solidFill>
                  <a:srgbClr val="7030A0"/>
                </a:solidFill>
              </a:rPr>
              <a:t>## will make sure bubbles don’t get too small or too large</a:t>
            </a:r>
            <a:br>
              <a:rPr lang="en" sz="2000" b="1" dirty="0"/>
            </a:br>
            <a:r>
              <a:rPr lang="en" sz="2000" b="1" dirty="0">
                <a:solidFill>
                  <a:srgbClr val="FF0000"/>
                </a:solidFill>
              </a:rPr>
              <a:t>maker</a:t>
            </a:r>
            <a:r>
              <a:rPr lang="en" sz="2000" b="1" dirty="0"/>
              <a:t> = {‘size’: 10 + </a:t>
            </a:r>
            <a:r>
              <a:rPr lang="en" sz="2000" b="1" dirty="0" err="1"/>
              <a:t>data_frame</a:t>
            </a:r>
            <a:r>
              <a:rPr lang="en" sz="2000" b="1" dirty="0"/>
              <a:t>[‘</a:t>
            </a:r>
            <a:r>
              <a:rPr lang="en" sz="2000" b="1" dirty="0" err="1"/>
              <a:t>cnt</a:t>
            </a:r>
            <a:r>
              <a:rPr lang="en" sz="2000" b="1" dirty="0"/>
              <a:t>’] / 500} #</a:t>
            </a:r>
            <a:endParaRPr sz="2000" b="1" dirty="0"/>
          </a:p>
        </p:txBody>
      </p:sp>
      <p:cxnSp>
        <p:nvCxnSpPr>
          <p:cNvPr id="4" name="Straight Connector 3">
            <a:extLst>
              <a:ext uri="{FF2B5EF4-FFF2-40B4-BE49-F238E27FC236}">
                <a16:creationId xmlns:a16="http://schemas.microsoft.com/office/drawing/2014/main" id="{8F833FC9-8655-6540-9430-CAEB93DF3C8E}"/>
              </a:ext>
            </a:extLst>
          </p:cNvPr>
          <p:cNvCxnSpPr>
            <a:cxnSpLocks/>
          </p:cNvCxnSpPr>
          <p:nvPr/>
        </p:nvCxnSpPr>
        <p:spPr>
          <a:xfrm>
            <a:off x="266700" y="712708"/>
            <a:ext cx="7137400" cy="0"/>
          </a:xfrm>
          <a:prstGeom prst="line">
            <a:avLst/>
          </a:prstGeom>
          <a:ln w="730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66055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9"/>
          <p:cNvPicPr preferRelativeResize="0"/>
          <p:nvPr/>
        </p:nvPicPr>
        <p:blipFill rotWithShape="1">
          <a:blip r:embed="rId3">
            <a:alphaModFix/>
          </a:blip>
          <a:srcRect l="22530" t="19007" r="16180" b="19755"/>
          <a:stretch/>
        </p:blipFill>
        <p:spPr>
          <a:xfrm>
            <a:off x="0" y="0"/>
            <a:ext cx="9155776" cy="5143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4800" dirty="0">
                <a:solidFill>
                  <a:srgbClr val="C00000"/>
                </a:solidFill>
              </a:rPr>
              <a:t>REAL-TIME CODING</a:t>
            </a:r>
            <a:endParaRPr sz="2000" dirty="0">
              <a:solidFill>
                <a:srgbClr val="C00000"/>
              </a:solidFill>
            </a:endParaRPr>
          </a:p>
        </p:txBody>
      </p:sp>
    </p:spTree>
    <p:extLst>
      <p:ext uri="{BB962C8B-B14F-4D97-AF65-F5344CB8AC3E}">
        <p14:creationId xmlns:p14="http://schemas.microsoft.com/office/powerpoint/2010/main" val="6282883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C72CCD94-F390-2948-8808-E952C20DF3C4}"/>
              </a:ext>
            </a:extLst>
          </p:cNvPr>
          <p:cNvPicPr>
            <a:picLocks noChangeAspect="1"/>
          </p:cNvPicPr>
          <p:nvPr/>
        </p:nvPicPr>
        <p:blipFill>
          <a:blip r:embed="rId3"/>
          <a:stretch>
            <a:fillRect/>
          </a:stretch>
        </p:blipFill>
        <p:spPr>
          <a:xfrm>
            <a:off x="2647425" y="221436"/>
            <a:ext cx="4708115" cy="4692316"/>
          </a:xfrm>
          <a:prstGeom prst="rect">
            <a:avLst/>
          </a:prstGeom>
        </p:spPr>
      </p:pic>
      <p:sp>
        <p:nvSpPr>
          <p:cNvPr id="5" name="Rectangle 4">
            <a:extLst>
              <a:ext uri="{FF2B5EF4-FFF2-40B4-BE49-F238E27FC236}">
                <a16:creationId xmlns:a16="http://schemas.microsoft.com/office/drawing/2014/main" id="{F9648CF2-23ED-5E44-BCA5-A77172794520}"/>
              </a:ext>
            </a:extLst>
          </p:cNvPr>
          <p:cNvSpPr/>
          <p:nvPr/>
        </p:nvSpPr>
        <p:spPr>
          <a:xfrm>
            <a:off x="301451" y="221436"/>
            <a:ext cx="1369286" cy="461665"/>
          </a:xfrm>
          <a:prstGeom prst="rect">
            <a:avLst/>
          </a:prstGeom>
        </p:spPr>
        <p:txBody>
          <a:bodyPr wrap="none">
            <a:spAutoFit/>
          </a:bodyPr>
          <a:lstStyle/>
          <a:p>
            <a:r>
              <a:rPr lang="en-US" sz="2400" dirty="0">
                <a:solidFill>
                  <a:srgbClr val="C00000"/>
                </a:solidFill>
              </a:rPr>
              <a:t>LAB TIME</a:t>
            </a:r>
            <a:endParaRPr lang="en-US" sz="2400" dirty="0"/>
          </a:p>
        </p:txBody>
      </p:sp>
    </p:spTree>
    <p:extLst>
      <p:ext uri="{BB962C8B-B14F-4D97-AF65-F5344CB8AC3E}">
        <p14:creationId xmlns:p14="http://schemas.microsoft.com/office/powerpoint/2010/main" val="1864965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90500" y="0"/>
            <a:ext cx="6858000" cy="73302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dirty="0">
                <a:solidFill>
                  <a:srgbClr val="C00000"/>
                </a:solidFill>
              </a:rPr>
              <a:t>Visualizing Data -- Outline</a:t>
            </a:r>
            <a:endParaRPr sz="2800" dirty="0">
              <a:solidFill>
                <a:srgbClr val="C00000"/>
              </a:solidFill>
            </a:endParaRPr>
          </a:p>
        </p:txBody>
      </p:sp>
      <p:cxnSp>
        <p:nvCxnSpPr>
          <p:cNvPr id="18" name="Straight Connector 17">
            <a:extLst>
              <a:ext uri="{FF2B5EF4-FFF2-40B4-BE49-F238E27FC236}">
                <a16:creationId xmlns:a16="http://schemas.microsoft.com/office/drawing/2014/main" id="{95D2D2B1-1EA7-DC4D-9261-17249AFA92E8}"/>
              </a:ext>
            </a:extLst>
          </p:cNvPr>
          <p:cNvCxnSpPr>
            <a:cxnSpLocks/>
          </p:cNvCxnSpPr>
          <p:nvPr/>
        </p:nvCxnSpPr>
        <p:spPr>
          <a:xfrm>
            <a:off x="266700" y="712708"/>
            <a:ext cx="7137400" cy="0"/>
          </a:xfrm>
          <a:prstGeom prst="line">
            <a:avLst/>
          </a:prstGeom>
          <a:ln w="73025"/>
        </p:spPr>
        <p:style>
          <a:lnRef idx="1">
            <a:schemeClr val="accent1"/>
          </a:lnRef>
          <a:fillRef idx="0">
            <a:schemeClr val="accent1"/>
          </a:fillRef>
          <a:effectRef idx="0">
            <a:schemeClr val="accent1"/>
          </a:effectRef>
          <a:fontRef idx="minor">
            <a:schemeClr val="tx1"/>
          </a:fontRef>
        </p:style>
      </p:cxnSp>
      <p:sp>
        <p:nvSpPr>
          <p:cNvPr id="20" name="Google Shape;54;p13">
            <a:extLst>
              <a:ext uri="{FF2B5EF4-FFF2-40B4-BE49-F238E27FC236}">
                <a16:creationId xmlns:a16="http://schemas.microsoft.com/office/drawing/2014/main" id="{57BEF032-D2EC-5F4E-BBF4-FEDA90A1B0A3}"/>
              </a:ext>
            </a:extLst>
          </p:cNvPr>
          <p:cNvSpPr txBox="1">
            <a:spLocks/>
          </p:cNvSpPr>
          <p:nvPr/>
        </p:nvSpPr>
        <p:spPr>
          <a:xfrm>
            <a:off x="546100" y="3296682"/>
            <a:ext cx="6858000" cy="733028"/>
          </a:xfrm>
          <a:prstGeom prst="rect">
            <a:avLst/>
          </a:prstGeom>
        </p:spPr>
        <p:txBody>
          <a:bodyPr spcFirstLastPara="1" vert="horz" wrap="square" lIns="91425" tIns="91425" rIns="91425" bIns="91425" rtlCol="0" anchor="b" anchorCtr="0">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marL="571500" indent="-571500" algn="l">
              <a:lnSpc>
                <a:spcPct val="200000"/>
              </a:lnSpc>
              <a:spcBef>
                <a:spcPts val="0"/>
              </a:spcBef>
              <a:buFont typeface="Arial" panose="020B0604020202020204" pitchFamily="34" charset="0"/>
              <a:buChar char="•"/>
            </a:pPr>
            <a:r>
              <a:rPr lang="en-US" sz="2400" dirty="0"/>
              <a:t>Different Types of Geographic Graphs</a:t>
            </a:r>
          </a:p>
          <a:p>
            <a:pPr marL="571500" indent="-571500" algn="l">
              <a:lnSpc>
                <a:spcPct val="200000"/>
              </a:lnSpc>
              <a:spcBef>
                <a:spcPts val="0"/>
              </a:spcBef>
              <a:buFont typeface="Arial" panose="020B0604020202020204" pitchFamily="34" charset="0"/>
              <a:buChar char="•"/>
            </a:pPr>
            <a:r>
              <a:rPr lang="en-US" sz="2400" dirty="0"/>
              <a:t>Plotly Examples</a:t>
            </a:r>
          </a:p>
          <a:p>
            <a:pPr marL="571500" indent="-571500" algn="l">
              <a:lnSpc>
                <a:spcPct val="200000"/>
              </a:lnSpc>
              <a:spcBef>
                <a:spcPts val="0"/>
              </a:spcBef>
              <a:buFont typeface="Arial" panose="020B0604020202020204" pitchFamily="34" charset="0"/>
              <a:buChar char="•"/>
            </a:pPr>
            <a:r>
              <a:rPr lang="en-US" sz="2400" dirty="0"/>
              <a:t>Real-Time Coding / Practice</a:t>
            </a:r>
          </a:p>
          <a:p>
            <a:pPr marL="571500" indent="-571500" algn="l">
              <a:lnSpc>
                <a:spcPct val="200000"/>
              </a:lnSpc>
              <a:spcBef>
                <a:spcPts val="0"/>
              </a:spcBef>
              <a:buFont typeface="Arial" panose="020B0604020202020204" pitchFamily="34" charset="0"/>
              <a:buChar char="•"/>
            </a:pPr>
            <a:endParaRPr lang="en-US" sz="2400" dirty="0"/>
          </a:p>
        </p:txBody>
      </p:sp>
    </p:spTree>
    <p:extLst>
      <p:ext uri="{BB962C8B-B14F-4D97-AF65-F5344CB8AC3E}">
        <p14:creationId xmlns:p14="http://schemas.microsoft.com/office/powerpoint/2010/main" val="1535304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90500" y="0"/>
            <a:ext cx="6858000" cy="73302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dirty="0">
                <a:solidFill>
                  <a:srgbClr val="C00000"/>
                </a:solidFill>
              </a:rPr>
              <a:t>Warm-up</a:t>
            </a:r>
            <a:endParaRPr sz="2800" dirty="0">
              <a:solidFill>
                <a:srgbClr val="C00000"/>
              </a:solidFill>
            </a:endParaRPr>
          </a:p>
        </p:txBody>
      </p:sp>
      <p:cxnSp>
        <p:nvCxnSpPr>
          <p:cNvPr id="18" name="Straight Connector 17">
            <a:extLst>
              <a:ext uri="{FF2B5EF4-FFF2-40B4-BE49-F238E27FC236}">
                <a16:creationId xmlns:a16="http://schemas.microsoft.com/office/drawing/2014/main" id="{95D2D2B1-1EA7-DC4D-9261-17249AFA92E8}"/>
              </a:ext>
            </a:extLst>
          </p:cNvPr>
          <p:cNvCxnSpPr>
            <a:cxnSpLocks/>
          </p:cNvCxnSpPr>
          <p:nvPr/>
        </p:nvCxnSpPr>
        <p:spPr>
          <a:xfrm>
            <a:off x="266700" y="712708"/>
            <a:ext cx="7137400" cy="0"/>
          </a:xfrm>
          <a:prstGeom prst="line">
            <a:avLst/>
          </a:prstGeom>
          <a:ln w="73025"/>
        </p:spPr>
        <p:style>
          <a:lnRef idx="1">
            <a:schemeClr val="accent1"/>
          </a:lnRef>
          <a:fillRef idx="0">
            <a:schemeClr val="accent1"/>
          </a:fillRef>
          <a:effectRef idx="0">
            <a:schemeClr val="accent1"/>
          </a:effectRef>
          <a:fontRef idx="minor">
            <a:schemeClr val="tx1"/>
          </a:fontRef>
        </p:style>
      </p:cxnSp>
      <p:sp>
        <p:nvSpPr>
          <p:cNvPr id="20" name="Google Shape;54;p13">
            <a:extLst>
              <a:ext uri="{FF2B5EF4-FFF2-40B4-BE49-F238E27FC236}">
                <a16:creationId xmlns:a16="http://schemas.microsoft.com/office/drawing/2014/main" id="{57BEF032-D2EC-5F4E-BBF4-FEDA90A1B0A3}"/>
              </a:ext>
            </a:extLst>
          </p:cNvPr>
          <p:cNvSpPr txBox="1">
            <a:spLocks/>
          </p:cNvSpPr>
          <p:nvPr/>
        </p:nvSpPr>
        <p:spPr>
          <a:xfrm>
            <a:off x="546100" y="1113790"/>
            <a:ext cx="6858000" cy="1457960"/>
          </a:xfrm>
          <a:prstGeom prst="rect">
            <a:avLst/>
          </a:prstGeom>
        </p:spPr>
        <p:txBody>
          <a:bodyPr spcFirstLastPara="1" vert="horz" wrap="square" lIns="91425" tIns="91425" rIns="91425" bIns="91425" rtlCol="0" anchor="t" anchorCtr="0">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lnSpc>
                <a:spcPct val="100000"/>
              </a:lnSpc>
              <a:spcBef>
                <a:spcPts val="0"/>
              </a:spcBef>
            </a:pPr>
            <a:r>
              <a:rPr lang="en-US" sz="2400" dirty="0"/>
              <a:t>Lately, we’ve used incredibly useful external libraries (e.g., Pandas), why not make 100% of the class revolve around using these?</a:t>
            </a:r>
          </a:p>
        </p:txBody>
      </p:sp>
    </p:spTree>
    <p:extLst>
      <p:ext uri="{BB962C8B-B14F-4D97-AF65-F5344CB8AC3E}">
        <p14:creationId xmlns:p14="http://schemas.microsoft.com/office/powerpoint/2010/main" val="1762912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90500" y="0"/>
            <a:ext cx="6858000" cy="73302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dirty="0">
                <a:solidFill>
                  <a:srgbClr val="C00000"/>
                </a:solidFill>
              </a:rPr>
              <a:t>Warm-up</a:t>
            </a:r>
            <a:endParaRPr sz="2800" dirty="0">
              <a:solidFill>
                <a:srgbClr val="C00000"/>
              </a:solidFill>
            </a:endParaRPr>
          </a:p>
        </p:txBody>
      </p:sp>
      <p:cxnSp>
        <p:nvCxnSpPr>
          <p:cNvPr id="18" name="Straight Connector 17">
            <a:extLst>
              <a:ext uri="{FF2B5EF4-FFF2-40B4-BE49-F238E27FC236}">
                <a16:creationId xmlns:a16="http://schemas.microsoft.com/office/drawing/2014/main" id="{95D2D2B1-1EA7-DC4D-9261-17249AFA92E8}"/>
              </a:ext>
            </a:extLst>
          </p:cNvPr>
          <p:cNvCxnSpPr>
            <a:cxnSpLocks/>
          </p:cNvCxnSpPr>
          <p:nvPr/>
        </p:nvCxnSpPr>
        <p:spPr>
          <a:xfrm>
            <a:off x="266700" y="712708"/>
            <a:ext cx="7137400" cy="0"/>
          </a:xfrm>
          <a:prstGeom prst="line">
            <a:avLst/>
          </a:prstGeom>
          <a:ln w="73025"/>
        </p:spPr>
        <p:style>
          <a:lnRef idx="1">
            <a:schemeClr val="accent1"/>
          </a:lnRef>
          <a:fillRef idx="0">
            <a:schemeClr val="accent1"/>
          </a:fillRef>
          <a:effectRef idx="0">
            <a:schemeClr val="accent1"/>
          </a:effectRef>
          <a:fontRef idx="minor">
            <a:schemeClr val="tx1"/>
          </a:fontRef>
        </p:style>
      </p:cxnSp>
      <p:sp>
        <p:nvSpPr>
          <p:cNvPr id="20" name="Google Shape;54;p13">
            <a:extLst>
              <a:ext uri="{FF2B5EF4-FFF2-40B4-BE49-F238E27FC236}">
                <a16:creationId xmlns:a16="http://schemas.microsoft.com/office/drawing/2014/main" id="{57BEF032-D2EC-5F4E-BBF4-FEDA90A1B0A3}"/>
              </a:ext>
            </a:extLst>
          </p:cNvPr>
          <p:cNvSpPr txBox="1">
            <a:spLocks/>
          </p:cNvSpPr>
          <p:nvPr/>
        </p:nvSpPr>
        <p:spPr>
          <a:xfrm>
            <a:off x="546100" y="1113790"/>
            <a:ext cx="6858000" cy="1457960"/>
          </a:xfrm>
          <a:prstGeom prst="rect">
            <a:avLst/>
          </a:prstGeom>
        </p:spPr>
        <p:txBody>
          <a:bodyPr spcFirstLastPara="1" vert="horz" wrap="square" lIns="91425" tIns="91425" rIns="91425" bIns="91425" rtlCol="0" anchor="t" anchorCtr="0">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lnSpc>
                <a:spcPct val="100000"/>
              </a:lnSpc>
              <a:spcBef>
                <a:spcPts val="0"/>
              </a:spcBef>
            </a:pPr>
            <a:r>
              <a:rPr lang="en-US" sz="2400" dirty="0"/>
              <a:t>Lately, we’ve used incredibly useful external libraries (e.g., Pandas), why not make 100% of the class revolve around using these?</a:t>
            </a:r>
          </a:p>
        </p:txBody>
      </p:sp>
      <p:sp>
        <p:nvSpPr>
          <p:cNvPr id="5" name="Google Shape;54;p13">
            <a:extLst>
              <a:ext uri="{FF2B5EF4-FFF2-40B4-BE49-F238E27FC236}">
                <a16:creationId xmlns:a16="http://schemas.microsoft.com/office/drawing/2014/main" id="{6B3A21F3-88F4-E24B-9DA5-4D62C0746710}"/>
              </a:ext>
            </a:extLst>
          </p:cNvPr>
          <p:cNvSpPr txBox="1">
            <a:spLocks/>
          </p:cNvSpPr>
          <p:nvPr/>
        </p:nvSpPr>
        <p:spPr>
          <a:xfrm>
            <a:off x="1007782" y="2687018"/>
            <a:ext cx="7396630" cy="1732493"/>
          </a:xfrm>
          <a:prstGeom prst="rect">
            <a:avLst/>
          </a:prstGeom>
        </p:spPr>
        <p:txBody>
          <a:bodyPr spcFirstLastPara="1" vert="horz" wrap="square" lIns="91425" tIns="91425" rIns="91425" bIns="91425" rtlCol="0" anchor="t" anchorCtr="0">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marL="342900" indent="-342900" algn="l">
              <a:lnSpc>
                <a:spcPct val="100000"/>
              </a:lnSpc>
              <a:spcBef>
                <a:spcPts val="0"/>
              </a:spcBef>
              <a:buFont typeface="Arial" panose="020B0604020202020204" pitchFamily="34" charset="0"/>
              <a:buChar char="•"/>
            </a:pPr>
            <a:r>
              <a:rPr lang="en-US" sz="2400" dirty="0">
                <a:solidFill>
                  <a:srgbClr val="C00000"/>
                </a:solidFill>
              </a:rPr>
              <a:t>We needed a foundation in computing first, allow us:</a:t>
            </a:r>
          </a:p>
          <a:p>
            <a:pPr marL="342900" indent="-342900" algn="l">
              <a:lnSpc>
                <a:spcPct val="100000"/>
              </a:lnSpc>
              <a:spcBef>
                <a:spcPts val="0"/>
              </a:spcBef>
              <a:buFont typeface="Arial" panose="020B0604020202020204" pitchFamily="34" charset="0"/>
              <a:buChar char="•"/>
            </a:pPr>
            <a:r>
              <a:rPr lang="en-US" sz="2400" dirty="0">
                <a:solidFill>
                  <a:srgbClr val="C00000"/>
                </a:solidFill>
              </a:rPr>
              <a:t>To understand how to use the libraries</a:t>
            </a:r>
          </a:p>
          <a:p>
            <a:pPr marL="342900" indent="-342900" algn="l">
              <a:lnSpc>
                <a:spcPct val="100000"/>
              </a:lnSpc>
              <a:spcBef>
                <a:spcPts val="0"/>
              </a:spcBef>
              <a:buFont typeface="Arial" panose="020B0604020202020204" pitchFamily="34" charset="0"/>
              <a:buChar char="•"/>
            </a:pPr>
            <a:r>
              <a:rPr lang="en-US" sz="2400" dirty="0">
                <a:solidFill>
                  <a:srgbClr val="C00000"/>
                </a:solidFill>
              </a:rPr>
              <a:t>Do anything we want – not confined to others’ libraries</a:t>
            </a:r>
          </a:p>
          <a:p>
            <a:pPr marL="342900" indent="-342900" algn="l">
              <a:lnSpc>
                <a:spcPct val="100000"/>
              </a:lnSpc>
              <a:spcBef>
                <a:spcPts val="0"/>
              </a:spcBef>
              <a:buFont typeface="Arial" panose="020B0604020202020204" pitchFamily="34" charset="0"/>
              <a:buChar char="•"/>
            </a:pPr>
            <a:r>
              <a:rPr lang="en-US" sz="2400" dirty="0">
                <a:solidFill>
                  <a:srgbClr val="C00000"/>
                </a:solidFill>
              </a:rPr>
              <a:t>Libraries can come and go and change, but a </a:t>
            </a:r>
            <a:r>
              <a:rPr lang="en-US" sz="2400" strike="sngStrike" dirty="0">
                <a:solidFill>
                  <a:srgbClr val="C00000"/>
                </a:solidFill>
              </a:rPr>
              <a:t>diamond</a:t>
            </a:r>
            <a:r>
              <a:rPr lang="en-US" sz="2400" dirty="0">
                <a:solidFill>
                  <a:srgbClr val="C00000"/>
                </a:solidFill>
              </a:rPr>
              <a:t> foundation is </a:t>
            </a:r>
            <a:r>
              <a:rPr lang="en-US" sz="2400" dirty="0" err="1">
                <a:solidFill>
                  <a:srgbClr val="C00000"/>
                </a:solidFill>
              </a:rPr>
              <a:t>forever</a:t>
            </a:r>
            <a:r>
              <a:rPr lang="en-US" sz="100" dirty="0" err="1">
                <a:solidFill>
                  <a:srgbClr val="C00000"/>
                </a:solidFill>
              </a:rPr>
              <a:t>dasdfasdfa</a:t>
            </a:r>
            <a:endParaRPr lang="en-US" sz="100" dirty="0">
              <a:solidFill>
                <a:srgbClr val="C00000"/>
              </a:solidFill>
            </a:endParaRPr>
          </a:p>
        </p:txBody>
      </p:sp>
    </p:spTree>
    <p:extLst>
      <p:ext uri="{BB962C8B-B14F-4D97-AF65-F5344CB8AC3E}">
        <p14:creationId xmlns:p14="http://schemas.microsoft.com/office/powerpoint/2010/main" val="4103413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266700" y="102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0000"/>
                </a:solidFill>
              </a:rPr>
              <a:t>Ch</a:t>
            </a:r>
            <a:r>
              <a:rPr lang="en" dirty="0">
                <a:solidFill>
                  <a:srgbClr val="0070C0"/>
                </a:solidFill>
              </a:rPr>
              <a:t>oro</a:t>
            </a:r>
            <a:r>
              <a:rPr lang="en" dirty="0">
                <a:solidFill>
                  <a:srgbClr val="7030A0"/>
                </a:solidFill>
              </a:rPr>
              <a:t>pleth</a:t>
            </a:r>
            <a:r>
              <a:rPr lang="en" dirty="0"/>
              <a:t> graph</a:t>
            </a:r>
            <a:endParaRPr dirty="0"/>
          </a:p>
        </p:txBody>
      </p:sp>
      <p:sp>
        <p:nvSpPr>
          <p:cNvPr id="61" name="Google Shape;61;p14"/>
          <p:cNvSpPr txBox="1">
            <a:spLocks noGrp="1"/>
          </p:cNvSpPr>
          <p:nvPr>
            <p:ph type="body" idx="1"/>
          </p:nvPr>
        </p:nvSpPr>
        <p:spPr>
          <a:xfrm>
            <a:off x="311700" y="935499"/>
            <a:ext cx="8520600" cy="862304"/>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latin typeface="+mj-lt"/>
              </a:rPr>
              <a:t>colors distinct regions according to the information being visualized</a:t>
            </a:r>
            <a:endParaRPr dirty="0">
              <a:latin typeface="+mj-lt"/>
            </a:endParaRPr>
          </a:p>
          <a:p>
            <a:pPr marL="457200" lvl="0" indent="-342900" algn="l" rtl="0">
              <a:spcBef>
                <a:spcPts val="0"/>
              </a:spcBef>
              <a:spcAft>
                <a:spcPts val="0"/>
              </a:spcAft>
              <a:buSzPts val="1800"/>
              <a:buChar char="-"/>
            </a:pPr>
            <a:r>
              <a:rPr lang="en" dirty="0">
                <a:latin typeface="+mj-lt"/>
              </a:rPr>
              <a:t>choropleth graphs can plot data using a color scale</a:t>
            </a:r>
            <a:endParaRPr dirty="0">
              <a:latin typeface="+mj-lt"/>
            </a:endParaRPr>
          </a:p>
        </p:txBody>
      </p:sp>
      <p:pic>
        <p:nvPicPr>
          <p:cNvPr id="62" name="Google Shape;62;p14"/>
          <p:cNvPicPr preferRelativeResize="0"/>
          <p:nvPr/>
        </p:nvPicPr>
        <p:blipFill>
          <a:blip r:embed="rId3">
            <a:alphaModFix/>
          </a:blip>
          <a:stretch>
            <a:fillRect/>
          </a:stretch>
        </p:blipFill>
        <p:spPr>
          <a:xfrm>
            <a:off x="1104025" y="1958475"/>
            <a:ext cx="5665650" cy="3082400"/>
          </a:xfrm>
          <a:prstGeom prst="rect">
            <a:avLst/>
          </a:prstGeom>
          <a:noFill/>
          <a:ln>
            <a:noFill/>
          </a:ln>
        </p:spPr>
      </p:pic>
      <p:cxnSp>
        <p:nvCxnSpPr>
          <p:cNvPr id="7" name="Straight Connector 6">
            <a:extLst>
              <a:ext uri="{FF2B5EF4-FFF2-40B4-BE49-F238E27FC236}">
                <a16:creationId xmlns:a16="http://schemas.microsoft.com/office/drawing/2014/main" id="{CE09D58C-806D-594A-A0C4-1A9F064C1383}"/>
              </a:ext>
            </a:extLst>
          </p:cNvPr>
          <p:cNvCxnSpPr>
            <a:cxnSpLocks/>
          </p:cNvCxnSpPr>
          <p:nvPr/>
        </p:nvCxnSpPr>
        <p:spPr>
          <a:xfrm>
            <a:off x="266700" y="712708"/>
            <a:ext cx="7137400" cy="0"/>
          </a:xfrm>
          <a:prstGeom prst="line">
            <a:avLst/>
          </a:prstGeom>
          <a:ln w="73025"/>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pic>
        <p:nvPicPr>
          <p:cNvPr id="67" name="Google Shape;67;p15"/>
          <p:cNvPicPr preferRelativeResize="0"/>
          <p:nvPr/>
        </p:nvPicPr>
        <p:blipFill>
          <a:blip r:embed="rId3">
            <a:alphaModFix/>
          </a:blip>
          <a:stretch>
            <a:fillRect/>
          </a:stretch>
        </p:blipFill>
        <p:spPr>
          <a:xfrm>
            <a:off x="662940" y="274494"/>
            <a:ext cx="7994275" cy="459451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437430" y="8685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Scatter map</a:t>
            </a:r>
            <a:endParaRPr dirty="0"/>
          </a:p>
        </p:txBody>
      </p:sp>
      <p:sp>
        <p:nvSpPr>
          <p:cNvPr id="74" name="Google Shape;74;p16"/>
          <p:cNvSpPr txBox="1">
            <a:spLocks noGrp="1"/>
          </p:cNvSpPr>
          <p:nvPr>
            <p:ph type="body" idx="1"/>
          </p:nvPr>
        </p:nvSpPr>
        <p:spPr>
          <a:xfrm>
            <a:off x="71120" y="747900"/>
            <a:ext cx="3217480" cy="4130575"/>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latin typeface="+mj-lt"/>
              </a:rPr>
              <a:t>Plots a point for every 25 people</a:t>
            </a:r>
          </a:p>
          <a:p>
            <a:pPr marL="457200" lvl="0" indent="-342900" algn="l" rtl="0">
              <a:spcBef>
                <a:spcPts val="0"/>
              </a:spcBef>
              <a:spcAft>
                <a:spcPts val="0"/>
              </a:spcAft>
              <a:buSzPts val="1800"/>
              <a:buChar char="-"/>
            </a:pPr>
            <a:endParaRPr dirty="0">
              <a:latin typeface="+mj-lt"/>
            </a:endParaRPr>
          </a:p>
          <a:p>
            <a:pPr marL="457200" lvl="0" indent="-342900" algn="l" rtl="0">
              <a:spcBef>
                <a:spcPts val="0"/>
              </a:spcBef>
              <a:spcAft>
                <a:spcPts val="0"/>
              </a:spcAft>
              <a:buSzPts val="1800"/>
              <a:buChar char="-"/>
            </a:pPr>
            <a:r>
              <a:rPr lang="en" dirty="0">
                <a:latin typeface="+mj-lt"/>
              </a:rPr>
              <a:t>Easily visualize where there is population density of each race</a:t>
            </a:r>
            <a:endParaRPr dirty="0">
              <a:latin typeface="+mj-lt"/>
            </a:endParaRPr>
          </a:p>
          <a:p>
            <a:pPr marL="457200" lvl="0" indent="-342900" algn="l" rtl="0">
              <a:spcBef>
                <a:spcPts val="0"/>
              </a:spcBef>
              <a:spcAft>
                <a:spcPts val="0"/>
              </a:spcAft>
              <a:buSzPts val="1800"/>
              <a:buChar char="-"/>
            </a:pPr>
            <a:endParaRPr lang="en" dirty="0">
              <a:latin typeface="+mj-lt"/>
            </a:endParaRPr>
          </a:p>
          <a:p>
            <a:pPr marL="457200" lvl="0" indent="-342900" algn="l" rtl="0">
              <a:spcBef>
                <a:spcPts val="0"/>
              </a:spcBef>
              <a:spcAft>
                <a:spcPts val="0"/>
              </a:spcAft>
              <a:buSzPts val="1800"/>
              <a:buChar char="-"/>
            </a:pPr>
            <a:r>
              <a:rPr lang="en" dirty="0">
                <a:latin typeface="+mj-lt"/>
              </a:rPr>
              <a:t>This type of map by </a:t>
            </a:r>
            <a:r>
              <a:rPr lang="en" u="sng" dirty="0">
                <a:latin typeface="+mj-lt"/>
              </a:rPr>
              <a:t>Radical Cartography</a:t>
            </a:r>
            <a:r>
              <a:rPr lang="en" dirty="0">
                <a:latin typeface="+mj-lt"/>
              </a:rPr>
              <a:t> has brought about discussion regarding segregation in modern cities</a:t>
            </a:r>
            <a:endParaRPr dirty="0">
              <a:latin typeface="+mj-lt"/>
            </a:endParaRPr>
          </a:p>
        </p:txBody>
      </p:sp>
      <p:pic>
        <p:nvPicPr>
          <p:cNvPr id="73" name="Google Shape;73;p16"/>
          <p:cNvPicPr preferRelativeResize="0"/>
          <p:nvPr/>
        </p:nvPicPr>
        <p:blipFill>
          <a:blip r:embed="rId3">
            <a:alphaModFix/>
          </a:blip>
          <a:stretch>
            <a:fillRect/>
          </a:stretch>
        </p:blipFill>
        <p:spPr>
          <a:xfrm>
            <a:off x="3405408" y="819020"/>
            <a:ext cx="5426892" cy="3820975"/>
          </a:xfrm>
          <a:prstGeom prst="rect">
            <a:avLst/>
          </a:prstGeom>
          <a:noFill/>
          <a:ln>
            <a:noFill/>
          </a:ln>
        </p:spPr>
      </p:pic>
      <p:cxnSp>
        <p:nvCxnSpPr>
          <p:cNvPr id="5" name="Straight Connector 4">
            <a:extLst>
              <a:ext uri="{FF2B5EF4-FFF2-40B4-BE49-F238E27FC236}">
                <a16:creationId xmlns:a16="http://schemas.microsoft.com/office/drawing/2014/main" id="{93556FE3-E6D4-FB46-ACDA-29B461C83516}"/>
              </a:ext>
            </a:extLst>
          </p:cNvPr>
          <p:cNvCxnSpPr>
            <a:cxnSpLocks/>
          </p:cNvCxnSpPr>
          <p:nvPr/>
        </p:nvCxnSpPr>
        <p:spPr>
          <a:xfrm>
            <a:off x="266700" y="712708"/>
            <a:ext cx="7137400" cy="0"/>
          </a:xfrm>
          <a:prstGeom prst="line">
            <a:avLst/>
          </a:prstGeom>
          <a:ln w="73025"/>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54967"/>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Bubble Map</a:t>
            </a:r>
            <a:endParaRPr dirty="0"/>
          </a:p>
        </p:txBody>
      </p:sp>
      <p:pic>
        <p:nvPicPr>
          <p:cNvPr id="80" name="Google Shape;80;p17"/>
          <p:cNvPicPr preferRelativeResize="0"/>
          <p:nvPr/>
        </p:nvPicPr>
        <p:blipFill rotWithShape="1">
          <a:blip r:embed="rId3">
            <a:alphaModFix/>
          </a:blip>
          <a:srcRect l="19366" t="19748" r="20170" b="20151"/>
          <a:stretch/>
        </p:blipFill>
        <p:spPr>
          <a:xfrm>
            <a:off x="940076" y="1084100"/>
            <a:ext cx="7263848" cy="4059400"/>
          </a:xfrm>
          <a:prstGeom prst="rect">
            <a:avLst/>
          </a:prstGeom>
          <a:noFill/>
          <a:ln>
            <a:noFill/>
          </a:ln>
        </p:spPr>
      </p:pic>
      <p:cxnSp>
        <p:nvCxnSpPr>
          <p:cNvPr id="4" name="Straight Connector 3">
            <a:extLst>
              <a:ext uri="{FF2B5EF4-FFF2-40B4-BE49-F238E27FC236}">
                <a16:creationId xmlns:a16="http://schemas.microsoft.com/office/drawing/2014/main" id="{1A79AEAD-91C3-D14E-B280-248DA6660ECC}"/>
              </a:ext>
            </a:extLst>
          </p:cNvPr>
          <p:cNvCxnSpPr>
            <a:cxnSpLocks/>
          </p:cNvCxnSpPr>
          <p:nvPr/>
        </p:nvCxnSpPr>
        <p:spPr>
          <a:xfrm>
            <a:off x="266700" y="712708"/>
            <a:ext cx="7137400" cy="0"/>
          </a:xfrm>
          <a:prstGeom prst="line">
            <a:avLst/>
          </a:prstGeom>
          <a:ln w="73025"/>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1290</TotalTime>
  <Words>1527</Words>
  <Application>Microsoft Macintosh PowerPoint</Application>
  <PresentationFormat>On-screen Show (16:9)</PresentationFormat>
  <Paragraphs>165</Paragraphs>
  <Slides>26</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Courier New</vt:lpstr>
      <vt:lpstr>Office Theme</vt:lpstr>
      <vt:lpstr>“We global” -- Professor DJ Khaled</vt:lpstr>
      <vt:lpstr>Announcements</vt:lpstr>
      <vt:lpstr>Visualizing Data -- Outline</vt:lpstr>
      <vt:lpstr>Warm-up</vt:lpstr>
      <vt:lpstr>Warm-up</vt:lpstr>
      <vt:lpstr>Choropleth graph</vt:lpstr>
      <vt:lpstr>PowerPoint Presentation</vt:lpstr>
      <vt:lpstr>Scatter map</vt:lpstr>
      <vt:lpstr>Bubble Map</vt:lpstr>
      <vt:lpstr>How to make this in Python: Getting Started</vt:lpstr>
      <vt:lpstr>data_frame.head()</vt:lpstr>
      <vt:lpstr>Creating your choropleth</vt:lpstr>
      <vt:lpstr>Layout</vt:lpstr>
      <vt:lpstr>Drawing the graph</vt:lpstr>
      <vt:lpstr>Customizing the Figure</vt:lpstr>
      <vt:lpstr>Customizing the Figure</vt:lpstr>
      <vt:lpstr>Adding Text Labels </vt:lpstr>
      <vt:lpstr>Adding Text Labels </vt:lpstr>
      <vt:lpstr>Final Result</vt:lpstr>
      <vt:lpstr>We can do the same for other geographic maps!</vt:lpstr>
      <vt:lpstr>PowerPoint Presentation</vt:lpstr>
      <vt:lpstr>Adding Text Labels and Markers</vt:lpstr>
      <vt:lpstr>Adding Text Labels and Markers</vt:lpstr>
      <vt:lpstr>PowerPoint Presentation</vt:lpstr>
      <vt:lpstr>REAL-TIME CODING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 global” -- Professor DJ Khaled</dc:title>
  <cp:lastModifiedBy>Tanner, Christopher</cp:lastModifiedBy>
  <cp:revision>79</cp:revision>
  <dcterms:modified xsi:type="dcterms:W3CDTF">2018-11-15T15:37:37Z</dcterms:modified>
</cp:coreProperties>
</file>