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7"/>
  </p:notesMasterIdLst>
  <p:sldIdLst>
    <p:sldId id="256" r:id="rId2"/>
    <p:sldId id="257" r:id="rId3"/>
    <p:sldId id="274" r:id="rId4"/>
    <p:sldId id="267" r:id="rId5"/>
    <p:sldId id="268" r:id="rId6"/>
    <p:sldId id="271" r:id="rId7"/>
    <p:sldId id="272" r:id="rId8"/>
    <p:sldId id="269" r:id="rId9"/>
    <p:sldId id="270" r:id="rId10"/>
    <p:sldId id="273" r:id="rId11"/>
    <p:sldId id="259" r:id="rId12"/>
    <p:sldId id="275" r:id="rId13"/>
    <p:sldId id="276" r:id="rId14"/>
    <p:sldId id="27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157"/>
  </p:normalViewPr>
  <p:slideViewPr>
    <p:cSldViewPr snapToGrid="0" snapToObjects="1">
      <p:cViewPr varScale="1">
        <p:scale>
          <a:sx n="106" d="100"/>
          <a:sy n="106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2611-2210-3540-8103-C3EDF5F8B6E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DEAB-CA9E-A04C-9922-561B6DE4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a story – a more thorough narrative.  A picture is worth a thousand words</a:t>
            </a:r>
          </a:p>
          <a:p>
            <a:r>
              <a:rPr lang="en-US" dirty="0"/>
              <a:t>Explore Data – it can be too difficult to print out tons of stats.  Sometimes, visualizing graphs can allow you to better see what’s going on.  </a:t>
            </a:r>
          </a:p>
          <a:p>
            <a:r>
              <a:rPr lang="en-US" dirty="0"/>
              <a:t>Allow Audience -- Example, my research. Or, voting data.  Imagine trying to make sense of printing 1,000s of counties voting data in a terminal.  Even if you do relevant things like print the counties with the highest incomes or whatever, it can be nearly impossible to understand dozens of #s.</a:t>
            </a:r>
          </a:p>
          <a:p>
            <a:r>
              <a:rPr lang="en-US" dirty="0"/>
              <a:t>Another way to communicate – not just the amount and efficacy, but some people learn differently.  My slides are visual.  Imagine if I didn’t provide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DEAB-CA9E-A04C-9922-561B6DE44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0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9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9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2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0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11/11/18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2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6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andas/" TargetMode="External"/><Relationship Id="rId2" Type="http://schemas.openxmlformats.org/officeDocument/2006/relationships/hyperlink" Target="https://plot.ly/python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3073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34900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: What we’ll be using for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Powerful library supported by many languages (</a:t>
            </a:r>
            <a:r>
              <a:rPr lang="en-US" sz="2800" dirty="0" err="1"/>
              <a:t>javascript</a:t>
            </a:r>
            <a:r>
              <a:rPr lang="en-US" sz="2800" dirty="0"/>
              <a:t>, r, python)</a:t>
            </a:r>
          </a:p>
          <a:p>
            <a:r>
              <a:rPr lang="en-US" sz="2800" dirty="0"/>
              <a:t>Check out the documentation: </a:t>
            </a:r>
            <a:r>
              <a:rPr lang="en-US" sz="2800" dirty="0">
                <a:hlinkClick r:id="rId2"/>
              </a:rPr>
              <a:t>https://plot.ly/python/</a:t>
            </a:r>
            <a:r>
              <a:rPr lang="en-US" sz="2800" dirty="0"/>
              <a:t> </a:t>
            </a:r>
          </a:p>
          <a:p>
            <a:r>
              <a:rPr lang="en-US" sz="2800" dirty="0"/>
              <a:t>Integrate with pandas! : </a:t>
            </a:r>
            <a:r>
              <a:rPr lang="en-US" sz="2800" dirty="0">
                <a:hlinkClick r:id="rId3"/>
              </a:rPr>
              <a:t>https://plot.ly/pandas/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5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: How to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pip3 install </a:t>
            </a:r>
            <a:r>
              <a:rPr lang="en-US" sz="3000" dirty="0" err="1"/>
              <a:t>plotly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pip3 install </a:t>
            </a:r>
            <a:r>
              <a:rPr lang="en-US" sz="3000" dirty="0" err="1"/>
              <a:t>plotly</a:t>
            </a:r>
            <a:r>
              <a:rPr lang="en-US" sz="3000" dirty="0"/>
              <a:t> --upgrade </a:t>
            </a:r>
          </a:p>
        </p:txBody>
      </p:sp>
    </p:spTree>
    <p:extLst>
      <p:ext uri="{BB962C8B-B14F-4D97-AF65-F5344CB8AC3E}">
        <p14:creationId xmlns:p14="http://schemas.microsoft.com/office/powerpoint/2010/main" val="363744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: How to make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import </a:t>
            </a:r>
            <a:r>
              <a:rPr lang="en-US" sz="3000" dirty="0" err="1"/>
              <a:t>plotly.graph_objs</a:t>
            </a:r>
            <a:r>
              <a:rPr lang="en-US" sz="3000" dirty="0"/>
              <a:t> as go</a:t>
            </a:r>
          </a:p>
          <a:p>
            <a:pPr marL="0" indent="0">
              <a:buNone/>
            </a:pPr>
            <a:r>
              <a:rPr lang="en-US" sz="3000" dirty="0"/>
              <a:t>import </a:t>
            </a:r>
            <a:r>
              <a:rPr lang="en-US" sz="3000" dirty="0" err="1"/>
              <a:t>plotly.offline</a:t>
            </a:r>
            <a:r>
              <a:rPr lang="en-US" sz="3000" dirty="0"/>
              <a:t> as plot</a:t>
            </a:r>
          </a:p>
          <a:p>
            <a:pPr marL="0" indent="0">
              <a:buNone/>
            </a:pPr>
            <a:r>
              <a:rPr lang="en-US" sz="3000" dirty="0"/>
              <a:t>…</a:t>
            </a:r>
          </a:p>
          <a:p>
            <a:pPr marL="0" indent="0">
              <a:buNone/>
            </a:pPr>
            <a:r>
              <a:rPr lang="en-US" sz="3000" dirty="0"/>
              <a:t># a </a:t>
            </a:r>
            <a:r>
              <a:rPr lang="en-US" sz="3000" dirty="0">
                <a:solidFill>
                  <a:srgbClr val="0070C0"/>
                </a:solidFill>
              </a:rPr>
              <a:t>Figure</a:t>
            </a:r>
            <a:r>
              <a:rPr lang="en-US" sz="3000" dirty="0"/>
              <a:t> object must take a </a:t>
            </a:r>
            <a:r>
              <a:rPr lang="en-US" sz="3000" dirty="0">
                <a:solidFill>
                  <a:srgbClr val="0070C0"/>
                </a:solidFill>
              </a:rPr>
              <a:t>Data</a:t>
            </a:r>
            <a:r>
              <a:rPr lang="en-US" sz="3000" dirty="0"/>
              <a:t> object</a:t>
            </a:r>
            <a:br>
              <a:rPr lang="en-US" sz="3000" dirty="0"/>
            </a:br>
            <a:r>
              <a:rPr lang="en-US" sz="3000" dirty="0"/>
              <a:t># (and optionally a </a:t>
            </a:r>
            <a:r>
              <a:rPr lang="en-US" sz="3000" dirty="0">
                <a:solidFill>
                  <a:srgbClr val="0070C0"/>
                </a:solidFill>
              </a:rPr>
              <a:t>Layout</a:t>
            </a:r>
            <a:r>
              <a:rPr lang="en-US" sz="3000" dirty="0"/>
              <a:t> object)</a:t>
            </a:r>
          </a:p>
        </p:txBody>
      </p:sp>
    </p:spTree>
    <p:extLst>
      <p:ext uri="{BB962C8B-B14F-4D97-AF65-F5344CB8AC3E}">
        <p14:creationId xmlns:p14="http://schemas.microsoft.com/office/powerpoint/2010/main" val="29163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: How to make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NOTE: when looking at examples online:</a:t>
            </a:r>
          </a:p>
          <a:p>
            <a:pPr marL="0" indent="0">
              <a:buNone/>
            </a:pPr>
            <a:r>
              <a:rPr lang="en-US" sz="3000" dirty="0" err="1"/>
              <a:t>iplot</a:t>
            </a:r>
            <a:r>
              <a:rPr lang="en-US" sz="3000" dirty="0"/>
              <a:t>() is for the interactive shell</a:t>
            </a:r>
          </a:p>
          <a:p>
            <a:pPr marL="0" indent="0">
              <a:buNone/>
            </a:pPr>
            <a:r>
              <a:rPr lang="en-US" sz="3000" dirty="0"/>
              <a:t>plot() is for running your normal .</a:t>
            </a:r>
            <a:r>
              <a:rPr lang="en-US" sz="3000" dirty="0" err="1"/>
              <a:t>py</a:t>
            </a:r>
            <a:r>
              <a:rPr lang="en-US" sz="3000" dirty="0"/>
              <a:t> programs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</a:rPr>
              <a:t>(so, just use the one that makes sense for you)</a:t>
            </a:r>
          </a:p>
        </p:txBody>
      </p:sp>
    </p:spTree>
    <p:extLst>
      <p:ext uri="{BB962C8B-B14F-4D97-AF65-F5344CB8AC3E}">
        <p14:creationId xmlns:p14="http://schemas.microsoft.com/office/powerpoint/2010/main" val="228200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707" y="970796"/>
            <a:ext cx="10364451" cy="1596177"/>
          </a:xfrm>
        </p:spPr>
        <p:txBody>
          <a:bodyPr/>
          <a:lstStyle/>
          <a:p>
            <a:r>
              <a:rPr lang="en-US" dirty="0"/>
              <a:t>REAL-TIME 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A8ECA-9ED4-C34A-860A-BF021A74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2940804"/>
            <a:ext cx="631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823" y="317420"/>
            <a:ext cx="7729728" cy="1188720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7706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823" y="317420"/>
            <a:ext cx="7729728" cy="1188720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Tell a story</a:t>
            </a:r>
          </a:p>
          <a:p>
            <a:r>
              <a:rPr lang="en-US" sz="2800" dirty="0"/>
              <a:t>Explore data</a:t>
            </a:r>
          </a:p>
          <a:p>
            <a:r>
              <a:rPr lang="en-US" sz="2800" dirty="0"/>
              <a:t>Allow audiences to better understand your results </a:t>
            </a:r>
          </a:p>
          <a:p>
            <a:r>
              <a:rPr lang="en-US" sz="2800" dirty="0"/>
              <a:t>Provide another way to communicate information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08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2529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30CBB5F-AE87-7C43-BD8F-6D91E7A659FB}"/>
              </a:ext>
            </a:extLst>
          </p:cNvPr>
          <p:cNvSpPr/>
          <p:nvPr/>
        </p:nvSpPr>
        <p:spPr>
          <a:xfrm>
            <a:off x="2043624" y="1003598"/>
            <a:ext cx="9067722" cy="4850804"/>
          </a:xfrm>
          <a:prstGeom prst="wedgeRectCallout">
            <a:avLst>
              <a:gd name="adj1" fmla="val -54711"/>
              <a:gd name="adj2" fmla="val -18197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13EF65E-ED5E-554E-A39D-5EA9D64D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23" y="1220056"/>
            <a:ext cx="6185043" cy="44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20374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30CBB5F-AE87-7C43-BD8F-6D91E7A659FB}"/>
              </a:ext>
            </a:extLst>
          </p:cNvPr>
          <p:cNvSpPr/>
          <p:nvPr/>
        </p:nvSpPr>
        <p:spPr>
          <a:xfrm>
            <a:off x="2045268" y="1383742"/>
            <a:ext cx="9067722" cy="4850804"/>
          </a:xfrm>
          <a:prstGeom prst="wedgeRectCallout">
            <a:avLst>
              <a:gd name="adj1" fmla="val -55051"/>
              <a:gd name="adj2" fmla="val -5913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037C43F-79C7-8B43-9492-B2B6E5A2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23" y="1742515"/>
            <a:ext cx="6870512" cy="41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73805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95555"/>
            <a:ext cx="7729728" cy="118872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7520" y="1941816"/>
            <a:ext cx="10363826" cy="4417887"/>
          </a:xfrm>
        </p:spPr>
        <p:txBody>
          <a:bodyPr>
            <a:noAutofit/>
          </a:bodyPr>
          <a:lstStyle/>
          <a:p>
            <a:r>
              <a:rPr lang="en-US" sz="2000" dirty="0"/>
              <a:t>Choose an appropriate chart type to display information </a:t>
            </a:r>
          </a:p>
          <a:p>
            <a:pPr lvl="1"/>
            <a:r>
              <a:rPr lang="en-US" sz="2000" dirty="0"/>
              <a:t>Bar Chat </a:t>
            </a:r>
          </a:p>
          <a:p>
            <a:pPr lvl="2"/>
            <a:r>
              <a:rPr lang="en-US" sz="2000" dirty="0"/>
              <a:t>Comparing types across a specific category </a:t>
            </a:r>
          </a:p>
          <a:p>
            <a:pPr lvl="1"/>
            <a:r>
              <a:rPr lang="en-US" sz="2000" dirty="0"/>
              <a:t>Line Graph</a:t>
            </a:r>
          </a:p>
          <a:p>
            <a:pPr lvl="2"/>
            <a:r>
              <a:rPr lang="en-US" sz="2000" dirty="0"/>
              <a:t>Plot data that change with regard to a continually increasing variable (often time)</a:t>
            </a:r>
          </a:p>
          <a:p>
            <a:pPr lvl="1"/>
            <a:r>
              <a:rPr lang="en-US" sz="2000" dirty="0"/>
              <a:t>Scatter Plot</a:t>
            </a:r>
          </a:p>
          <a:p>
            <a:pPr lvl="2"/>
            <a:r>
              <a:rPr lang="en-US" sz="2000" dirty="0"/>
              <a:t>Displaying connections between two or more numerical values </a:t>
            </a:r>
          </a:p>
          <a:p>
            <a:pPr lvl="1"/>
            <a:r>
              <a:rPr lang="en-US" sz="2000" dirty="0"/>
              <a:t>Other?</a:t>
            </a:r>
          </a:p>
          <a:p>
            <a:r>
              <a:rPr lang="en-US" sz="2000" dirty="0"/>
              <a:t>Plot data : use color, text, and presentation choices to enhance your ability to communicate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30CBB5F-AE87-7C43-BD8F-6D91E7A659FB}"/>
              </a:ext>
            </a:extLst>
          </p:cNvPr>
          <p:cNvSpPr/>
          <p:nvPr/>
        </p:nvSpPr>
        <p:spPr>
          <a:xfrm>
            <a:off x="2045268" y="1383742"/>
            <a:ext cx="9067722" cy="4850804"/>
          </a:xfrm>
          <a:prstGeom prst="wedgeRectCallout">
            <a:avLst>
              <a:gd name="adj1" fmla="val -53691"/>
              <a:gd name="adj2" fmla="val 10396"/>
            </a:avLst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40CD723-49FF-2F41-A278-9FDB1C4D1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68" y="2142349"/>
            <a:ext cx="7402921" cy="35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04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743</Words>
  <Application>Microsoft Macintosh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Data Visualization</vt:lpstr>
      <vt:lpstr>Why?</vt:lpstr>
      <vt:lpstr>Why?</vt:lpstr>
      <vt:lpstr>How?</vt:lpstr>
      <vt:lpstr>How?</vt:lpstr>
      <vt:lpstr>How?</vt:lpstr>
      <vt:lpstr>How?</vt:lpstr>
      <vt:lpstr>How?</vt:lpstr>
      <vt:lpstr>How?</vt:lpstr>
      <vt:lpstr>How?</vt:lpstr>
      <vt:lpstr>Plotly: What we’ll be using for this course</vt:lpstr>
      <vt:lpstr>Plotly: How to install</vt:lpstr>
      <vt:lpstr>Plotly: How to make graphs</vt:lpstr>
      <vt:lpstr>Plotly: How to make graphs</vt:lpstr>
      <vt:lpstr>REAL-TIME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Ribet, Caroline</dc:creator>
  <cp:lastModifiedBy>Tanner, Christopher</cp:lastModifiedBy>
  <cp:revision>25</cp:revision>
  <dcterms:created xsi:type="dcterms:W3CDTF">2018-10-23T17:06:09Z</dcterms:created>
  <dcterms:modified xsi:type="dcterms:W3CDTF">2018-11-12T02:29:44Z</dcterms:modified>
</cp:coreProperties>
</file>