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2B4F5-ACD2-4004-8265-4FD53852F56F}" type="datetimeFigureOut">
              <a:rPr lang="en-US" smtClean="0"/>
              <a:pPr/>
              <a:t>4/2/2022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45AFDB-A7E1-4C41-9638-8AEAECD540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5B7841-3E30-4823-9B31-8A21039E2DD9}" type="datetime1">
              <a:rPr lang="en-US" smtClean="0"/>
              <a:pPr/>
              <a:t>4/2/2022</a:t>
            </a:fld>
            <a:endParaRPr lang="en-US"/>
          </a:p>
        </p:txBody>
      </p:sp>
      <p:sp>
        <p:nvSpPr>
          <p:cNvPr id="5" name="Footer Placeholder 4"/>
          <p:cNvSpPr>
            <a:spLocks noGrp="1"/>
          </p:cNvSpPr>
          <p:nvPr>
            <p:ph type="ftr" sz="quarter" idx="11"/>
          </p:nvPr>
        </p:nvSpPr>
        <p:spPr/>
        <p:txBody>
          <a:bodyPr/>
          <a:lstStyle/>
          <a:p>
            <a:r>
              <a:rPr lang="en-US"/>
              <a:t>©2021 Paul Mills, Jason Harrison, All rights reserved</a:t>
            </a:r>
          </a:p>
        </p:txBody>
      </p:sp>
      <p:sp>
        <p:nvSpPr>
          <p:cNvPr id="6" name="Slide Number Placeholder 5"/>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E7318-D749-4D6F-9B16-A79919DC8B29}" type="datetime1">
              <a:rPr lang="en-US" smtClean="0"/>
              <a:pPr/>
              <a:t>4/2/2022</a:t>
            </a:fld>
            <a:endParaRPr lang="en-US"/>
          </a:p>
        </p:txBody>
      </p:sp>
      <p:sp>
        <p:nvSpPr>
          <p:cNvPr id="5" name="Footer Placeholder 4"/>
          <p:cNvSpPr>
            <a:spLocks noGrp="1"/>
          </p:cNvSpPr>
          <p:nvPr>
            <p:ph type="ftr" sz="quarter" idx="11"/>
          </p:nvPr>
        </p:nvSpPr>
        <p:spPr/>
        <p:txBody>
          <a:bodyPr/>
          <a:lstStyle/>
          <a:p>
            <a:r>
              <a:rPr lang="en-US"/>
              <a:t>©2021 Paul Mills, Jason Harrison, All rights reserved</a:t>
            </a:r>
          </a:p>
        </p:txBody>
      </p:sp>
      <p:sp>
        <p:nvSpPr>
          <p:cNvPr id="6" name="Slide Number Placeholder 5"/>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E2B43-6344-4753-AB39-754F6C35FDBC}" type="datetime1">
              <a:rPr lang="en-US" smtClean="0"/>
              <a:pPr/>
              <a:t>4/2/2022</a:t>
            </a:fld>
            <a:endParaRPr lang="en-US"/>
          </a:p>
        </p:txBody>
      </p:sp>
      <p:sp>
        <p:nvSpPr>
          <p:cNvPr id="5" name="Footer Placeholder 4"/>
          <p:cNvSpPr>
            <a:spLocks noGrp="1"/>
          </p:cNvSpPr>
          <p:nvPr>
            <p:ph type="ftr" sz="quarter" idx="11"/>
          </p:nvPr>
        </p:nvSpPr>
        <p:spPr/>
        <p:txBody>
          <a:bodyPr/>
          <a:lstStyle/>
          <a:p>
            <a:r>
              <a:rPr lang="en-US"/>
              <a:t>©2021 Paul Mills, Jason Harrison, All rights reserved</a:t>
            </a:r>
          </a:p>
        </p:txBody>
      </p:sp>
      <p:sp>
        <p:nvSpPr>
          <p:cNvPr id="6" name="Slide Number Placeholder 5"/>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9FD983-01F8-48A7-A385-4DAB64FDB898}" type="datetime1">
              <a:rPr lang="en-US" smtClean="0"/>
              <a:pPr/>
              <a:t>4/2/2022</a:t>
            </a:fld>
            <a:endParaRPr lang="en-US"/>
          </a:p>
        </p:txBody>
      </p:sp>
      <p:sp>
        <p:nvSpPr>
          <p:cNvPr id="5" name="Footer Placeholder 4"/>
          <p:cNvSpPr>
            <a:spLocks noGrp="1"/>
          </p:cNvSpPr>
          <p:nvPr>
            <p:ph type="ftr" sz="quarter" idx="11"/>
          </p:nvPr>
        </p:nvSpPr>
        <p:spPr/>
        <p:txBody>
          <a:bodyPr/>
          <a:lstStyle/>
          <a:p>
            <a:r>
              <a:rPr lang="en-US"/>
              <a:t>©2021 Paul Mills, Jason Harrison, All rights reserved</a:t>
            </a:r>
          </a:p>
        </p:txBody>
      </p:sp>
      <p:sp>
        <p:nvSpPr>
          <p:cNvPr id="6" name="Slide Number Placeholder 5"/>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916B6-067E-47F2-BBFF-2A16B3C6D76E}" type="datetime1">
              <a:rPr lang="en-US" smtClean="0"/>
              <a:pPr/>
              <a:t>4/2/2022</a:t>
            </a:fld>
            <a:endParaRPr lang="en-US"/>
          </a:p>
        </p:txBody>
      </p:sp>
      <p:sp>
        <p:nvSpPr>
          <p:cNvPr id="5" name="Footer Placeholder 4"/>
          <p:cNvSpPr>
            <a:spLocks noGrp="1"/>
          </p:cNvSpPr>
          <p:nvPr>
            <p:ph type="ftr" sz="quarter" idx="11"/>
          </p:nvPr>
        </p:nvSpPr>
        <p:spPr/>
        <p:txBody>
          <a:bodyPr/>
          <a:lstStyle/>
          <a:p>
            <a:r>
              <a:rPr lang="en-US"/>
              <a:t>©2021 Paul Mills, Jason Harrison, All rights reserved</a:t>
            </a:r>
          </a:p>
        </p:txBody>
      </p:sp>
      <p:sp>
        <p:nvSpPr>
          <p:cNvPr id="6" name="Slide Number Placeholder 5"/>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1B7760-E5EE-446F-9EC0-4D6C65C63EF2}" type="datetime1">
              <a:rPr lang="en-US" smtClean="0"/>
              <a:pPr/>
              <a:t>4/2/2022</a:t>
            </a:fld>
            <a:endParaRPr lang="en-US"/>
          </a:p>
        </p:txBody>
      </p:sp>
      <p:sp>
        <p:nvSpPr>
          <p:cNvPr id="6" name="Footer Placeholder 5"/>
          <p:cNvSpPr>
            <a:spLocks noGrp="1"/>
          </p:cNvSpPr>
          <p:nvPr>
            <p:ph type="ftr" sz="quarter" idx="11"/>
          </p:nvPr>
        </p:nvSpPr>
        <p:spPr/>
        <p:txBody>
          <a:bodyPr/>
          <a:lstStyle/>
          <a:p>
            <a:r>
              <a:rPr lang="en-US"/>
              <a:t>©2021 Paul Mills, Jason Harrison, All rights reserved</a:t>
            </a:r>
          </a:p>
        </p:txBody>
      </p:sp>
      <p:sp>
        <p:nvSpPr>
          <p:cNvPr id="7" name="Slide Number Placeholder 6"/>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56E00F-7706-4369-A063-90C3CAE63CD7}" type="datetime1">
              <a:rPr lang="en-US" smtClean="0"/>
              <a:pPr/>
              <a:t>4/2/2022</a:t>
            </a:fld>
            <a:endParaRPr lang="en-US"/>
          </a:p>
        </p:txBody>
      </p:sp>
      <p:sp>
        <p:nvSpPr>
          <p:cNvPr id="8" name="Footer Placeholder 7"/>
          <p:cNvSpPr>
            <a:spLocks noGrp="1"/>
          </p:cNvSpPr>
          <p:nvPr>
            <p:ph type="ftr" sz="quarter" idx="11"/>
          </p:nvPr>
        </p:nvSpPr>
        <p:spPr/>
        <p:txBody>
          <a:bodyPr/>
          <a:lstStyle/>
          <a:p>
            <a:r>
              <a:rPr lang="en-US"/>
              <a:t>©2021 Paul Mills, Jason Harrison, All rights reserved</a:t>
            </a:r>
          </a:p>
        </p:txBody>
      </p:sp>
      <p:sp>
        <p:nvSpPr>
          <p:cNvPr id="9" name="Slide Number Placeholder 8"/>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59D741-DCF9-466F-983C-0A6192CEFB40}" type="datetime1">
              <a:rPr lang="en-US" smtClean="0"/>
              <a:pPr/>
              <a:t>4/2/2022</a:t>
            </a:fld>
            <a:endParaRPr lang="en-US"/>
          </a:p>
        </p:txBody>
      </p:sp>
      <p:sp>
        <p:nvSpPr>
          <p:cNvPr id="4" name="Footer Placeholder 3"/>
          <p:cNvSpPr>
            <a:spLocks noGrp="1"/>
          </p:cNvSpPr>
          <p:nvPr>
            <p:ph type="ftr" sz="quarter" idx="11"/>
          </p:nvPr>
        </p:nvSpPr>
        <p:spPr/>
        <p:txBody>
          <a:bodyPr/>
          <a:lstStyle/>
          <a:p>
            <a:r>
              <a:rPr lang="en-US"/>
              <a:t>©2021 Paul Mills, Jason Harrison, All rights reserved</a:t>
            </a:r>
          </a:p>
        </p:txBody>
      </p:sp>
      <p:sp>
        <p:nvSpPr>
          <p:cNvPr id="5" name="Slide Number Placeholder 4"/>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00539-5045-4FFE-997C-A9D31A59609C}" type="datetime1">
              <a:rPr lang="en-US" smtClean="0"/>
              <a:pPr/>
              <a:t>4/2/2022</a:t>
            </a:fld>
            <a:endParaRPr lang="en-US"/>
          </a:p>
        </p:txBody>
      </p:sp>
      <p:sp>
        <p:nvSpPr>
          <p:cNvPr id="3" name="Footer Placeholder 2"/>
          <p:cNvSpPr>
            <a:spLocks noGrp="1"/>
          </p:cNvSpPr>
          <p:nvPr>
            <p:ph type="ftr" sz="quarter" idx="11"/>
          </p:nvPr>
        </p:nvSpPr>
        <p:spPr/>
        <p:txBody>
          <a:bodyPr/>
          <a:lstStyle/>
          <a:p>
            <a:r>
              <a:rPr lang="en-US"/>
              <a:t>©2021 Paul Mills, Jason Harrison, All rights reserved</a:t>
            </a:r>
          </a:p>
        </p:txBody>
      </p:sp>
      <p:sp>
        <p:nvSpPr>
          <p:cNvPr id="4" name="Slide Number Placeholder 3"/>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54352A-9E53-472E-849F-A8CA9C911907}" type="datetime1">
              <a:rPr lang="en-US" smtClean="0"/>
              <a:pPr/>
              <a:t>4/2/2022</a:t>
            </a:fld>
            <a:endParaRPr lang="en-US"/>
          </a:p>
        </p:txBody>
      </p:sp>
      <p:sp>
        <p:nvSpPr>
          <p:cNvPr id="6" name="Footer Placeholder 5"/>
          <p:cNvSpPr>
            <a:spLocks noGrp="1"/>
          </p:cNvSpPr>
          <p:nvPr>
            <p:ph type="ftr" sz="quarter" idx="11"/>
          </p:nvPr>
        </p:nvSpPr>
        <p:spPr/>
        <p:txBody>
          <a:bodyPr/>
          <a:lstStyle/>
          <a:p>
            <a:r>
              <a:rPr lang="en-US"/>
              <a:t>©2021 Paul Mills, Jason Harrison, All rights reserved</a:t>
            </a:r>
          </a:p>
        </p:txBody>
      </p:sp>
      <p:sp>
        <p:nvSpPr>
          <p:cNvPr id="7" name="Slide Number Placeholder 6"/>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FAA5C-F14D-4802-A839-1B0BD0A00714}" type="datetime1">
              <a:rPr lang="en-US" smtClean="0"/>
              <a:pPr/>
              <a:t>4/2/2022</a:t>
            </a:fld>
            <a:endParaRPr lang="en-US"/>
          </a:p>
        </p:txBody>
      </p:sp>
      <p:sp>
        <p:nvSpPr>
          <p:cNvPr id="6" name="Footer Placeholder 5"/>
          <p:cNvSpPr>
            <a:spLocks noGrp="1"/>
          </p:cNvSpPr>
          <p:nvPr>
            <p:ph type="ftr" sz="quarter" idx="11"/>
          </p:nvPr>
        </p:nvSpPr>
        <p:spPr/>
        <p:txBody>
          <a:bodyPr/>
          <a:lstStyle/>
          <a:p>
            <a:r>
              <a:rPr lang="en-US"/>
              <a:t>©2021 Paul Mills, Jason Harrison, All rights reserved</a:t>
            </a:r>
          </a:p>
        </p:txBody>
      </p:sp>
      <p:sp>
        <p:nvSpPr>
          <p:cNvPr id="7" name="Slide Number Placeholder 6"/>
          <p:cNvSpPr>
            <a:spLocks noGrp="1"/>
          </p:cNvSpPr>
          <p:nvPr>
            <p:ph type="sldNum" sz="quarter" idx="12"/>
          </p:nvPr>
        </p:nvSpPr>
        <p:spPr/>
        <p:txBody>
          <a:bodyPr/>
          <a:lstStyle/>
          <a:p>
            <a:fld id="{AC95ED4B-CAD9-488B-BF82-7AE1AC2552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CE42-2CCD-4DF3-8CCB-820EA1F76BF0}" type="datetime1">
              <a:rPr lang="en-US" smtClean="0"/>
              <a:pPr/>
              <a:t>4/2/2022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©2021 Paul Mills, Jason Harrison,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5ED4B-CAD9-488B-BF82-7AE1AC255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oracle.com/en/java/javase/15/docs/api/allclasses-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racle.com/ca-en/technical-resources/articles/java/javadoc-too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COMP2501 Lesson 11</a:t>
            </a:r>
          </a:p>
        </p:txBody>
      </p:sp>
      <p:sp>
        <p:nvSpPr>
          <p:cNvPr id="7" name="Subtitle 2"/>
          <p:cNvSpPr txBox="1">
            <a:spLocks/>
          </p:cNvSpPr>
          <p:nvPr/>
        </p:nvSpPr>
        <p:spPr>
          <a:xfrm>
            <a:off x="1600200" y="3886200"/>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Programming Fundamentals 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Documentation</a:t>
            </a:r>
            <a:endParaRPr lang="en-US" dirty="0"/>
          </a:p>
        </p:txBody>
      </p:sp>
      <p:sp>
        <p:nvSpPr>
          <p:cNvPr id="3" name="Content Placeholder 2"/>
          <p:cNvSpPr>
            <a:spLocks noGrp="1"/>
          </p:cNvSpPr>
          <p:nvPr>
            <p:ph idx="1"/>
          </p:nvPr>
        </p:nvSpPr>
        <p:spPr/>
        <p:txBody>
          <a:bodyPr>
            <a:normAutofit fontScale="77500" lnSpcReduction="20000"/>
          </a:bodyPr>
          <a:lstStyle/>
          <a:p>
            <a:r>
              <a:rPr lang="en-CA" dirty="0"/>
              <a:t>an experienced developer will develop an intuition about what they need and where to find it.</a:t>
            </a:r>
          </a:p>
          <a:p>
            <a:r>
              <a:rPr lang="en-CA" dirty="0"/>
              <a:t>starts with knowing the basic functionality you want and what the library is most likely to provide it.</a:t>
            </a:r>
          </a:p>
          <a:p>
            <a:r>
              <a:rPr lang="en-CA" dirty="0"/>
              <a:t>once a class is identified the constructor and method summary </a:t>
            </a:r>
            <a:r>
              <a:rPr lang="en-CA"/>
              <a:t>come next.</a:t>
            </a:r>
            <a:endParaRPr lang="en-CA" dirty="0"/>
          </a:p>
          <a:p>
            <a:r>
              <a:rPr lang="en-CA"/>
              <a:t>with </a:t>
            </a:r>
            <a:r>
              <a:rPr lang="en-CA" dirty="0"/>
              <a:t>methods you start with the return type since this is most important in determining if the method meets </a:t>
            </a:r>
            <a:r>
              <a:rPr lang="en-CA"/>
              <a:t>your needs.</a:t>
            </a:r>
            <a:endParaRPr lang="en-CA" dirty="0"/>
          </a:p>
          <a:p>
            <a:r>
              <a:rPr lang="en-CA" dirty="0"/>
              <a:t>next would come the method name, when properly named is the first best description of what the </a:t>
            </a:r>
            <a:r>
              <a:rPr lang="en-CA"/>
              <a:t>method does.</a:t>
            </a:r>
            <a:endParaRPr lang="en-CA" dirty="0"/>
          </a:p>
          <a:p>
            <a:r>
              <a:rPr lang="en-CA" dirty="0"/>
              <a:t>the parameter list would then follow since the developer would know </a:t>
            </a:r>
            <a:r>
              <a:rPr lang="en-CA"/>
              <a:t>whether they.</a:t>
            </a:r>
            <a:endParaRPr lang="en-CA" dirty="0"/>
          </a:p>
          <a:p>
            <a:endParaRPr lang="en-CA" dirty="0"/>
          </a:p>
          <a:p>
            <a:endParaRPr lang="en-US" dirty="0"/>
          </a:p>
        </p:txBody>
      </p:sp>
      <p:sp>
        <p:nvSpPr>
          <p:cNvPr id="4" name="Footer Placeholder 3"/>
          <p:cNvSpPr>
            <a:spLocks noGrp="1"/>
          </p:cNvSpPr>
          <p:nvPr>
            <p:ph type="ftr" sz="quarter" idx="11"/>
          </p:nvPr>
        </p:nvSpPr>
        <p:spPr/>
        <p:txBody>
          <a:bodyPr/>
          <a:lstStyle/>
          <a:p>
            <a:r>
              <a:rPr lang="en-US"/>
              <a:t>©2021 Paul Mills, Jason Harrison, All rights reserved</a:t>
            </a:r>
          </a:p>
        </p:txBody>
      </p:sp>
      <p:sp>
        <p:nvSpPr>
          <p:cNvPr id="5" name="Slide Number Placeholder 4"/>
          <p:cNvSpPr>
            <a:spLocks noGrp="1"/>
          </p:cNvSpPr>
          <p:nvPr>
            <p:ph type="sldNum" sz="quarter" idx="12"/>
          </p:nvPr>
        </p:nvSpPr>
        <p:spPr/>
        <p:txBody>
          <a:bodyPr/>
          <a:lstStyle/>
          <a:p>
            <a:fld id="{AC95ED4B-CAD9-488B-BF82-7AE1AC25529F}"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java.util.Collections</a:t>
            </a:r>
            <a:endParaRPr lang="en-US" dirty="0"/>
          </a:p>
        </p:txBody>
      </p:sp>
      <p:sp>
        <p:nvSpPr>
          <p:cNvPr id="3" name="Content Placeholder 2"/>
          <p:cNvSpPr>
            <a:spLocks noGrp="1"/>
          </p:cNvSpPr>
          <p:nvPr>
            <p:ph idx="1"/>
          </p:nvPr>
        </p:nvSpPr>
        <p:spPr/>
        <p:txBody>
          <a:bodyPr/>
          <a:lstStyle/>
          <a:p>
            <a:r>
              <a:rPr lang="en-CA" dirty="0"/>
              <a:t>Let’s learn about the Collections class by exploring the online documentation</a:t>
            </a:r>
          </a:p>
          <a:p>
            <a:pPr lvl="1"/>
            <a:r>
              <a:rPr lang="en-CA">
                <a:hlinkClick r:id="rId2"/>
              </a:rPr>
              <a:t>https://docs.oracle.com/en/java/javase/15/docs/api/allclasses-index.html</a:t>
            </a:r>
            <a:endParaRPr lang="en-CA" dirty="0"/>
          </a:p>
        </p:txBody>
      </p:sp>
      <p:sp>
        <p:nvSpPr>
          <p:cNvPr id="4" name="Footer Placeholder 3"/>
          <p:cNvSpPr>
            <a:spLocks noGrp="1"/>
          </p:cNvSpPr>
          <p:nvPr>
            <p:ph type="ftr" sz="quarter" idx="11"/>
          </p:nvPr>
        </p:nvSpPr>
        <p:spPr/>
        <p:txBody>
          <a:bodyPr/>
          <a:lstStyle/>
          <a:p>
            <a:r>
              <a:rPr lang="en-US"/>
              <a:t>©2021 Paul Mills, Jason Harrison, All rights reserved</a:t>
            </a:r>
          </a:p>
        </p:txBody>
      </p:sp>
      <p:sp>
        <p:nvSpPr>
          <p:cNvPr id="5" name="Slide Number Placeholder 4"/>
          <p:cNvSpPr>
            <a:spLocks noGrp="1"/>
          </p:cNvSpPr>
          <p:nvPr>
            <p:ph type="sldNum" sz="quarter" idx="12"/>
          </p:nvPr>
        </p:nvSpPr>
        <p:spPr/>
        <p:txBody>
          <a:bodyPr/>
          <a:lstStyle/>
          <a:p>
            <a:fld id="{AC95ED4B-CAD9-488B-BF82-7AE1AC25529F}"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E82B-9F75-48E5-93C2-9E08A9C82F4E}"/>
              </a:ext>
            </a:extLst>
          </p:cNvPr>
          <p:cNvSpPr>
            <a:spLocks noGrp="1"/>
          </p:cNvSpPr>
          <p:nvPr>
            <p:ph type="title"/>
          </p:nvPr>
        </p:nvSpPr>
        <p:spPr/>
        <p:txBody>
          <a:bodyPr/>
          <a:lstStyle/>
          <a:p>
            <a:r>
              <a:rPr lang="en-US"/>
              <a:t>Types of Comments</a:t>
            </a:r>
            <a:endParaRPr lang="en-CA"/>
          </a:p>
        </p:txBody>
      </p:sp>
      <p:sp>
        <p:nvSpPr>
          <p:cNvPr id="3" name="Content Placeholder 2">
            <a:extLst>
              <a:ext uri="{FF2B5EF4-FFF2-40B4-BE49-F238E27FC236}">
                <a16:creationId xmlns:a16="http://schemas.microsoft.com/office/drawing/2014/main" id="{40E90701-643B-4512-B43C-A5A6CB8E2A70}"/>
              </a:ext>
            </a:extLst>
          </p:cNvPr>
          <p:cNvSpPr>
            <a:spLocks noGrp="1"/>
          </p:cNvSpPr>
          <p:nvPr>
            <p:ph idx="1"/>
          </p:nvPr>
        </p:nvSpPr>
        <p:spPr/>
        <p:txBody>
          <a:bodyPr>
            <a:normAutofit fontScale="85000" lnSpcReduction="10000"/>
          </a:bodyPr>
          <a:lstStyle/>
          <a:p>
            <a:r>
              <a:rPr lang="en-US"/>
              <a:t>/** Javadoc comments are for developers who will use your class from another class. These comments get loaded into an HTML document which is accessible to them and “everyone” working on the project; they need general information only such as the names of methods and their arguments */</a:t>
            </a:r>
          </a:p>
          <a:p>
            <a:endParaRPr lang="en-US"/>
          </a:p>
          <a:p>
            <a:r>
              <a:rPr lang="en-US"/>
              <a:t>/* these internal comments are for fellow developers who will be working with this class and may need to change it; they need technical details e.g. why did you use a TreeMap and not a HashMap */</a:t>
            </a:r>
            <a:endParaRPr lang="en-CA"/>
          </a:p>
        </p:txBody>
      </p:sp>
      <p:sp>
        <p:nvSpPr>
          <p:cNvPr id="4" name="Footer Placeholder 3">
            <a:extLst>
              <a:ext uri="{FF2B5EF4-FFF2-40B4-BE49-F238E27FC236}">
                <a16:creationId xmlns:a16="http://schemas.microsoft.com/office/drawing/2014/main" id="{40696DE2-93CC-48ED-835E-FE4D5471EC33}"/>
              </a:ext>
            </a:extLst>
          </p:cNvPr>
          <p:cNvSpPr>
            <a:spLocks noGrp="1"/>
          </p:cNvSpPr>
          <p:nvPr>
            <p:ph type="ftr" sz="quarter" idx="11"/>
          </p:nvPr>
        </p:nvSpPr>
        <p:spPr/>
        <p:txBody>
          <a:bodyPr/>
          <a:lstStyle/>
          <a:p>
            <a:r>
              <a:rPr lang="en-US"/>
              <a:t>©2021 Paul Mills, Jason Harrison, All rights reserved</a:t>
            </a:r>
          </a:p>
        </p:txBody>
      </p:sp>
      <p:sp>
        <p:nvSpPr>
          <p:cNvPr id="5" name="Slide Number Placeholder 4">
            <a:extLst>
              <a:ext uri="{FF2B5EF4-FFF2-40B4-BE49-F238E27FC236}">
                <a16:creationId xmlns:a16="http://schemas.microsoft.com/office/drawing/2014/main" id="{2423758A-CEF8-4EC5-A6C1-98AFE8C3B406}"/>
              </a:ext>
            </a:extLst>
          </p:cNvPr>
          <p:cNvSpPr>
            <a:spLocks noGrp="1"/>
          </p:cNvSpPr>
          <p:nvPr>
            <p:ph type="sldNum" sz="quarter" idx="12"/>
          </p:nvPr>
        </p:nvSpPr>
        <p:spPr/>
        <p:txBody>
          <a:bodyPr/>
          <a:lstStyle/>
          <a:p>
            <a:fld id="{AC95ED4B-CAD9-488B-BF82-7AE1AC25529F}" type="slidenum">
              <a:rPr lang="en-US" smtClean="0"/>
              <a:pPr/>
              <a:t>12</a:t>
            </a:fld>
            <a:endParaRPr lang="en-US"/>
          </a:p>
        </p:txBody>
      </p:sp>
    </p:spTree>
    <p:extLst>
      <p:ext uri="{BB962C8B-B14F-4D97-AF65-F5344CB8AC3E}">
        <p14:creationId xmlns:p14="http://schemas.microsoft.com/office/powerpoint/2010/main" val="43897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722313" y="4406900"/>
            <a:ext cx="7772400" cy="1362075"/>
          </a:xfrm>
        </p:spPr>
        <p:txBody>
          <a:bodyPr/>
          <a:lstStyle/>
          <a:p>
            <a:r>
              <a:rPr lang="en-CA" dirty="0" err="1"/>
              <a:t>Javadoc</a:t>
            </a:r>
            <a:r>
              <a:rPr lang="en-CA" dirty="0"/>
              <a:t> Style Comments</a:t>
            </a:r>
            <a:endParaRPr lang="en-US" dirty="0"/>
          </a:p>
        </p:txBody>
      </p:sp>
      <p:sp>
        <p:nvSpPr>
          <p:cNvPr id="7" name="Text Placeholder 4"/>
          <p:cNvSpPr>
            <a:spLocks noGrp="1"/>
          </p:cNvSpPr>
          <p:nvPr>
            <p:ph type="body" idx="1"/>
          </p:nvPr>
        </p:nvSpPr>
        <p:spPr>
          <a:xfrm>
            <a:off x="722313" y="2906713"/>
            <a:ext cx="7772400" cy="1500187"/>
          </a:xfrm>
        </p:spPr>
        <p:txBody>
          <a:bodyPr/>
          <a:lstStyle/>
          <a:p>
            <a:r>
              <a:rPr lang="en-CA" dirty="0"/>
              <a:t>Documenting the Interface</a:t>
            </a:r>
            <a:endParaRPr lang="en-US" dirty="0"/>
          </a:p>
        </p:txBody>
      </p:sp>
      <p:sp>
        <p:nvSpPr>
          <p:cNvPr id="8" name="Footer Placeholder 5"/>
          <p:cNvSpPr>
            <a:spLocks noGrp="1"/>
          </p:cNvSpPr>
          <p:nvPr>
            <p:ph type="ftr" sz="quarter" idx="11"/>
          </p:nvPr>
        </p:nvSpPr>
        <p:spPr>
          <a:xfrm>
            <a:off x="3124200" y="6356350"/>
            <a:ext cx="2895600" cy="365125"/>
          </a:xfrm>
        </p:spPr>
        <p:txBody>
          <a:bodyPr/>
          <a:lstStyle/>
          <a:p>
            <a:r>
              <a:rPr lang="en-US"/>
              <a:t>©2021 Paul Mills, Jason Harrison, All rights reserved</a:t>
            </a:r>
          </a:p>
        </p:txBody>
      </p:sp>
      <p:sp>
        <p:nvSpPr>
          <p:cNvPr id="9" name="Slide Number Placeholder 8"/>
          <p:cNvSpPr>
            <a:spLocks noGrp="1"/>
          </p:cNvSpPr>
          <p:nvPr>
            <p:ph type="sldNum" sz="quarter" idx="12"/>
          </p:nvPr>
        </p:nvSpPr>
        <p:spPr/>
        <p:txBody>
          <a:bodyPr/>
          <a:lstStyle/>
          <a:p>
            <a:fld id="{AC95ED4B-CAD9-488B-BF82-7AE1AC25529F}"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Why?</a:t>
            </a:r>
            <a:endParaRPr lang="en-US" dirty="0"/>
          </a:p>
        </p:txBody>
      </p:sp>
      <p:sp>
        <p:nvSpPr>
          <p:cNvPr id="5" name="Content Placeholder 4"/>
          <p:cNvSpPr>
            <a:spLocks noGrp="1"/>
          </p:cNvSpPr>
          <p:nvPr>
            <p:ph idx="1"/>
          </p:nvPr>
        </p:nvSpPr>
        <p:spPr/>
        <p:txBody>
          <a:bodyPr>
            <a:normAutofit fontScale="92500" lnSpcReduction="10000"/>
          </a:bodyPr>
          <a:lstStyle/>
          <a:p>
            <a:r>
              <a:rPr lang="en-CA" dirty="0"/>
              <a:t>Documentation is used to:</a:t>
            </a:r>
          </a:p>
          <a:p>
            <a:pPr lvl="1"/>
            <a:r>
              <a:rPr lang="en-CA" dirty="0"/>
              <a:t>describe what a class or a method does</a:t>
            </a:r>
          </a:p>
          <a:p>
            <a:pPr lvl="1"/>
            <a:r>
              <a:rPr lang="en-CA" dirty="0"/>
              <a:t>answers the question “WHAT?”</a:t>
            </a:r>
          </a:p>
          <a:p>
            <a:r>
              <a:rPr lang="en-CA" dirty="0"/>
              <a:t>When a third party wants to know about the software they are using they don’t have the source code to study. What is provided is the HTML formatted documentation that describes in some detail what the software can do for them. From there the developer can decide whether or not the software is useful.</a:t>
            </a:r>
            <a:endParaRPr lang="en-US" dirty="0"/>
          </a:p>
        </p:txBody>
      </p:sp>
      <p:sp>
        <p:nvSpPr>
          <p:cNvPr id="6" name="Slide Number Placeholder 5"/>
          <p:cNvSpPr>
            <a:spLocks noGrp="1"/>
          </p:cNvSpPr>
          <p:nvPr>
            <p:ph type="sldNum" sz="quarter" idx="12"/>
          </p:nvPr>
        </p:nvSpPr>
        <p:spPr/>
        <p:txBody>
          <a:bodyPr/>
          <a:lstStyle/>
          <a:p>
            <a:fld id="{AC95ED4B-CAD9-488B-BF82-7AE1AC25529F}" type="slidenum">
              <a:rPr lang="en-US" smtClean="0"/>
              <a:pPr/>
              <a:t>3</a:t>
            </a:fld>
            <a:endParaRPr lang="en-US"/>
          </a:p>
        </p:txBody>
      </p:sp>
      <p:sp>
        <p:nvSpPr>
          <p:cNvPr id="7" name="Footer Placeholder 6"/>
          <p:cNvSpPr>
            <a:spLocks noGrp="1"/>
          </p:cNvSpPr>
          <p:nvPr>
            <p:ph type="ftr" sz="quarter" idx="11"/>
          </p:nvPr>
        </p:nvSpPr>
        <p:spPr/>
        <p:txBody>
          <a:bodyPr/>
          <a:lstStyle/>
          <a:p>
            <a:r>
              <a:rPr lang="en-US"/>
              <a:t>©2021 Paul Mills, Jason Harrison,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a:t>
            </a:r>
            <a:endParaRPr lang="en-US" dirty="0"/>
          </a:p>
        </p:txBody>
      </p:sp>
      <p:sp>
        <p:nvSpPr>
          <p:cNvPr id="3" name="Content Placeholder 2"/>
          <p:cNvSpPr>
            <a:spLocks noGrp="1"/>
          </p:cNvSpPr>
          <p:nvPr>
            <p:ph idx="1"/>
          </p:nvPr>
        </p:nvSpPr>
        <p:spPr/>
        <p:txBody>
          <a:bodyPr>
            <a:normAutofit fontScale="62500" lnSpcReduction="20000"/>
          </a:bodyPr>
          <a:lstStyle/>
          <a:p>
            <a:r>
              <a:rPr lang="en-CA" dirty="0"/>
              <a:t>The Public Interface is what gets documented</a:t>
            </a:r>
          </a:p>
          <a:p>
            <a:pPr lvl="1"/>
            <a:r>
              <a:rPr lang="en-CA" dirty="0"/>
              <a:t>public meaning anything that is not private</a:t>
            </a:r>
          </a:p>
          <a:p>
            <a:pPr lvl="1"/>
            <a:r>
              <a:rPr lang="en-CA" dirty="0"/>
              <a:t>private is not accessible from outside a class so there is no need to expose it</a:t>
            </a:r>
          </a:p>
          <a:p>
            <a:r>
              <a:rPr lang="en-CA" dirty="0"/>
              <a:t>Class level</a:t>
            </a:r>
          </a:p>
          <a:p>
            <a:pPr lvl="1"/>
            <a:r>
              <a:rPr lang="en-CA" dirty="0"/>
              <a:t>this is documented to describe what the overall class will do</a:t>
            </a:r>
          </a:p>
          <a:p>
            <a:pPr lvl="2">
              <a:buNone/>
            </a:pPr>
            <a:r>
              <a:rPr lang="en-CA" dirty="0">
                <a:solidFill>
                  <a:schemeClr val="tx2"/>
                </a:solidFill>
              </a:rPr>
              <a:t>/** this class is responsible for jamming traffic light, </a:t>
            </a:r>
            <a:r>
              <a:rPr lang="en-CA">
                <a:solidFill>
                  <a:schemeClr val="tx2"/>
                </a:solidFill>
              </a:rPr>
              <a:t>creating rush-hour </a:t>
            </a:r>
            <a:r>
              <a:rPr lang="en-CA" dirty="0">
                <a:solidFill>
                  <a:schemeClr val="tx2"/>
                </a:solidFill>
              </a:rPr>
              <a:t>chaos</a:t>
            </a:r>
          </a:p>
          <a:p>
            <a:pPr lvl="2">
              <a:buNone/>
            </a:pPr>
            <a:r>
              <a:rPr lang="en-CA" dirty="0">
                <a:solidFill>
                  <a:schemeClr val="tx2"/>
                </a:solidFill>
              </a:rPr>
              <a:t>    </a:t>
            </a:r>
            <a:r>
              <a:rPr lang="en-CA">
                <a:solidFill>
                  <a:schemeClr val="tx2"/>
                </a:solidFill>
              </a:rPr>
              <a:t>* @author </a:t>
            </a:r>
            <a:r>
              <a:rPr lang="en-CA" dirty="0">
                <a:solidFill>
                  <a:schemeClr val="tx2"/>
                </a:solidFill>
              </a:rPr>
              <a:t>Bullwinkle Moose</a:t>
            </a:r>
          </a:p>
          <a:p>
            <a:pPr lvl="2">
              <a:buNone/>
            </a:pPr>
            <a:r>
              <a:rPr lang="en-CA" dirty="0">
                <a:solidFill>
                  <a:schemeClr val="tx2"/>
                </a:solidFill>
              </a:rPr>
              <a:t>    </a:t>
            </a:r>
            <a:r>
              <a:rPr lang="en-CA">
                <a:solidFill>
                  <a:schemeClr val="tx2"/>
                </a:solidFill>
              </a:rPr>
              <a:t>* @version </a:t>
            </a:r>
            <a:r>
              <a:rPr lang="en-CA" dirty="0">
                <a:solidFill>
                  <a:schemeClr val="tx2"/>
                </a:solidFill>
              </a:rPr>
              <a:t>1.3</a:t>
            </a:r>
          </a:p>
          <a:p>
            <a:pPr lvl="2">
              <a:buNone/>
            </a:pPr>
            <a:r>
              <a:rPr lang="en-CA" dirty="0">
                <a:solidFill>
                  <a:schemeClr val="tx2"/>
                </a:solidFill>
              </a:rPr>
              <a:t>    </a:t>
            </a:r>
            <a:r>
              <a:rPr lang="en-CA">
                <a:solidFill>
                  <a:schemeClr val="tx2"/>
                </a:solidFill>
              </a:rPr>
              <a:t>* @2021–03-16 </a:t>
            </a:r>
          </a:p>
          <a:p>
            <a:pPr lvl="2">
              <a:buNone/>
            </a:pPr>
            <a:r>
              <a:rPr lang="en-CA">
                <a:solidFill>
                  <a:schemeClr val="tx2"/>
                </a:solidFill>
              </a:rPr>
              <a:t>*/</a:t>
            </a:r>
            <a:endParaRPr lang="en-CA" dirty="0">
              <a:solidFill>
                <a:schemeClr val="tx2"/>
              </a:solidFill>
            </a:endParaRPr>
          </a:p>
          <a:p>
            <a:r>
              <a:rPr lang="en-CA" dirty="0"/>
              <a:t>Fields</a:t>
            </a:r>
          </a:p>
          <a:p>
            <a:pPr lvl="1"/>
            <a:r>
              <a:rPr lang="en-CA" dirty="0"/>
              <a:t>only the non-private fields are documented</a:t>
            </a:r>
          </a:p>
          <a:p>
            <a:pPr lvl="1"/>
            <a:r>
              <a:rPr lang="en-CA" dirty="0"/>
              <a:t>anything that would be visible outside the class is documented with a brief description explaining what the filed is used for</a:t>
            </a:r>
          </a:p>
          <a:p>
            <a:pPr lvl="1"/>
            <a:r>
              <a:rPr lang="en-CA" dirty="0"/>
              <a:t>NEVER document the private fields</a:t>
            </a:r>
          </a:p>
          <a:p>
            <a:pPr lvl="2">
              <a:buNone/>
            </a:pPr>
            <a:r>
              <a:rPr lang="en-CA">
                <a:solidFill>
                  <a:schemeClr val="tx2"/>
                </a:solidFill>
              </a:rPr>
              <a:t>/** mathematical constant pi */</a:t>
            </a:r>
            <a:endParaRPr lang="en-CA" dirty="0">
              <a:solidFill>
                <a:schemeClr val="tx2"/>
              </a:solidFill>
            </a:endParaRPr>
          </a:p>
          <a:p>
            <a:pPr lvl="2">
              <a:buNone/>
            </a:pPr>
            <a:r>
              <a:rPr lang="en-CA" dirty="0"/>
              <a:t>public static final double PI </a:t>
            </a:r>
            <a:r>
              <a:rPr lang="en-CA"/>
              <a:t>= 3.14159;</a:t>
            </a:r>
            <a:endParaRPr lang="en-CA" dirty="0"/>
          </a:p>
        </p:txBody>
      </p:sp>
      <p:sp>
        <p:nvSpPr>
          <p:cNvPr id="4" name="Footer Placeholder 3"/>
          <p:cNvSpPr>
            <a:spLocks noGrp="1"/>
          </p:cNvSpPr>
          <p:nvPr>
            <p:ph type="ftr" sz="quarter" idx="11"/>
          </p:nvPr>
        </p:nvSpPr>
        <p:spPr/>
        <p:txBody>
          <a:bodyPr/>
          <a:lstStyle/>
          <a:p>
            <a:r>
              <a:rPr lang="en-US"/>
              <a:t>©2021 Paul Mills, Jason Harrison, All rights reserved</a:t>
            </a:r>
          </a:p>
        </p:txBody>
      </p:sp>
      <p:sp>
        <p:nvSpPr>
          <p:cNvPr id="5" name="Slide Number Placeholder 4"/>
          <p:cNvSpPr>
            <a:spLocks noGrp="1"/>
          </p:cNvSpPr>
          <p:nvPr>
            <p:ph type="sldNum" sz="quarter" idx="12"/>
          </p:nvPr>
        </p:nvSpPr>
        <p:spPr/>
        <p:txBody>
          <a:bodyPr/>
          <a:lstStyle/>
          <a:p>
            <a:fld id="{AC95ED4B-CAD9-488B-BF82-7AE1AC25529F}"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t>
            </a:r>
            <a:endParaRPr lang="en-US" dirty="0"/>
          </a:p>
        </p:txBody>
      </p:sp>
      <p:sp>
        <p:nvSpPr>
          <p:cNvPr id="3" name="Content Placeholder 2"/>
          <p:cNvSpPr>
            <a:spLocks noGrp="1"/>
          </p:cNvSpPr>
          <p:nvPr>
            <p:ph idx="1"/>
          </p:nvPr>
        </p:nvSpPr>
        <p:spPr/>
        <p:txBody>
          <a:bodyPr>
            <a:normAutofit fontScale="70000" lnSpcReduction="20000"/>
          </a:bodyPr>
          <a:lstStyle/>
          <a:p>
            <a:r>
              <a:rPr lang="en-CA" dirty="0"/>
              <a:t>Constructor</a:t>
            </a:r>
          </a:p>
          <a:p>
            <a:pPr lvl="1"/>
            <a:r>
              <a:rPr lang="en-CA" dirty="0"/>
              <a:t>only non-private constructors are documented (no, not all constructors are “public”)</a:t>
            </a:r>
          </a:p>
          <a:p>
            <a:pPr lvl="2">
              <a:buNone/>
            </a:pPr>
            <a:r>
              <a:rPr lang="en-CA" dirty="0">
                <a:solidFill>
                  <a:schemeClr val="tx2"/>
                </a:solidFill>
              </a:rPr>
              <a:t>/**  </a:t>
            </a:r>
            <a:r>
              <a:rPr lang="en-CA" i="1" dirty="0">
                <a:solidFill>
                  <a:schemeClr val="tx2"/>
                </a:solidFill>
              </a:rPr>
              <a:t>describes what the constructor does</a:t>
            </a:r>
          </a:p>
          <a:p>
            <a:pPr lvl="2">
              <a:buNone/>
            </a:pPr>
            <a:r>
              <a:rPr lang="en-CA" dirty="0">
                <a:solidFill>
                  <a:schemeClr val="tx2"/>
                </a:solidFill>
              </a:rPr>
              <a:t>    * @</a:t>
            </a:r>
            <a:r>
              <a:rPr lang="en-CA" dirty="0" err="1">
                <a:solidFill>
                  <a:schemeClr val="tx2"/>
                </a:solidFill>
              </a:rPr>
              <a:t>param</a:t>
            </a:r>
            <a:r>
              <a:rPr lang="en-CA" dirty="0">
                <a:solidFill>
                  <a:schemeClr val="tx2"/>
                </a:solidFill>
              </a:rPr>
              <a:t> </a:t>
            </a:r>
            <a:r>
              <a:rPr lang="en-CA" i="1" dirty="0">
                <a:solidFill>
                  <a:schemeClr val="tx2"/>
                </a:solidFill>
              </a:rPr>
              <a:t>comment for each parameter explaining   </a:t>
            </a:r>
          </a:p>
          <a:p>
            <a:pPr lvl="2">
              <a:buNone/>
            </a:pPr>
            <a:r>
              <a:rPr lang="en-CA" i="1" dirty="0">
                <a:solidFill>
                  <a:schemeClr val="tx2"/>
                </a:solidFill>
              </a:rPr>
              <a:t>    * what it is used for</a:t>
            </a:r>
          </a:p>
          <a:p>
            <a:pPr lvl="2">
              <a:buNone/>
            </a:pPr>
            <a:r>
              <a:rPr lang="en-CA" dirty="0">
                <a:solidFill>
                  <a:schemeClr val="tx2"/>
                </a:solidFill>
              </a:rPr>
              <a:t>    </a:t>
            </a:r>
            <a:r>
              <a:rPr lang="en-CA">
                <a:solidFill>
                  <a:schemeClr val="tx2"/>
                </a:solidFill>
              </a:rPr>
              <a:t>* @</a:t>
            </a:r>
            <a:r>
              <a:rPr lang="en-CA" i="1">
                <a:solidFill>
                  <a:schemeClr val="tx2"/>
                </a:solidFill>
              </a:rPr>
              <a:t>throws </a:t>
            </a:r>
            <a:r>
              <a:rPr lang="en-CA" i="1" err="1">
                <a:solidFill>
                  <a:schemeClr val="tx2"/>
                </a:solidFill>
              </a:rPr>
              <a:t>SomeExceptionType</a:t>
            </a:r>
            <a:r>
              <a:rPr lang="en-CA" i="1">
                <a:solidFill>
                  <a:schemeClr val="tx2"/>
                </a:solidFill>
              </a:rPr>
              <a:t> </a:t>
            </a:r>
          </a:p>
          <a:p>
            <a:pPr lvl="2">
              <a:buNone/>
            </a:pPr>
            <a:r>
              <a:rPr lang="en-CA">
                <a:solidFill>
                  <a:schemeClr val="tx2"/>
                </a:solidFill>
              </a:rPr>
              <a:t>*/</a:t>
            </a:r>
            <a:endParaRPr lang="en-CA" dirty="0">
              <a:solidFill>
                <a:schemeClr val="tx2"/>
              </a:solidFill>
            </a:endParaRPr>
          </a:p>
          <a:p>
            <a:r>
              <a:rPr lang="en-CA" dirty="0"/>
              <a:t>Methods</a:t>
            </a:r>
          </a:p>
          <a:p>
            <a:pPr lvl="1"/>
            <a:r>
              <a:rPr lang="en-CA" dirty="0"/>
              <a:t>any method that is not private should be documented</a:t>
            </a:r>
          </a:p>
          <a:p>
            <a:pPr lvl="2">
              <a:buNone/>
            </a:pPr>
            <a:r>
              <a:rPr lang="en-CA" dirty="0">
                <a:solidFill>
                  <a:schemeClr val="tx2"/>
                </a:solidFill>
              </a:rPr>
              <a:t>/** calculate the area of a circle using</a:t>
            </a:r>
          </a:p>
          <a:p>
            <a:pPr lvl="2">
              <a:buNone/>
            </a:pPr>
            <a:r>
              <a:rPr lang="en-CA">
                <a:solidFill>
                  <a:schemeClr val="tx2"/>
                </a:solidFill>
              </a:rPr>
              <a:t>    * @param </a:t>
            </a:r>
            <a:r>
              <a:rPr lang="en-CA" dirty="0">
                <a:solidFill>
                  <a:schemeClr val="tx2"/>
                </a:solidFill>
              </a:rPr>
              <a:t>the specified radius of a circle as </a:t>
            </a:r>
            <a:r>
              <a:rPr lang="en-CA">
                <a:solidFill>
                  <a:schemeClr val="tx2"/>
                </a:solidFill>
              </a:rPr>
              <a:t>a double</a:t>
            </a:r>
          </a:p>
          <a:p>
            <a:pPr lvl="2">
              <a:buNone/>
            </a:pPr>
            <a:r>
              <a:rPr lang="en-CA">
                <a:solidFill>
                  <a:schemeClr val="tx2"/>
                </a:solidFill>
              </a:rPr>
              <a:t>    * @return the calculated area of a circle as a double</a:t>
            </a:r>
            <a:endParaRPr lang="en-CA" dirty="0">
              <a:solidFill>
                <a:schemeClr val="tx2"/>
              </a:solidFill>
            </a:endParaRPr>
          </a:p>
          <a:p>
            <a:pPr lvl="2">
              <a:buNone/>
            </a:pPr>
            <a:r>
              <a:rPr lang="en-CA" dirty="0">
                <a:solidFill>
                  <a:schemeClr val="tx2"/>
                </a:solidFill>
              </a:rPr>
              <a:t>    * throws </a:t>
            </a:r>
            <a:r>
              <a:rPr lang="en-CA" dirty="0" err="1">
                <a:solidFill>
                  <a:schemeClr val="tx2"/>
                </a:solidFill>
              </a:rPr>
              <a:t>InvalidRadiusException</a:t>
            </a:r>
            <a:r>
              <a:rPr lang="en-CA" dirty="0">
                <a:solidFill>
                  <a:schemeClr val="tx2"/>
                </a:solidFill>
              </a:rPr>
              <a:t> for a radius less than 0.0</a:t>
            </a:r>
          </a:p>
          <a:p>
            <a:pPr lvl="2">
              <a:buNone/>
            </a:pPr>
            <a:r>
              <a:rPr lang="en-CA" dirty="0">
                <a:solidFill>
                  <a:schemeClr val="tx2"/>
                </a:solidFill>
              </a:rPr>
              <a:t>    </a:t>
            </a:r>
            <a:r>
              <a:rPr lang="en-CA">
                <a:solidFill>
                  <a:schemeClr val="tx2"/>
                </a:solidFill>
              </a:rPr>
              <a:t>* @since </a:t>
            </a:r>
            <a:r>
              <a:rPr lang="en-CA" dirty="0">
                <a:solidFill>
                  <a:schemeClr val="tx2"/>
                </a:solidFill>
              </a:rPr>
              <a:t>version </a:t>
            </a:r>
            <a:r>
              <a:rPr lang="en-CA">
                <a:solidFill>
                  <a:schemeClr val="tx2"/>
                </a:solidFill>
              </a:rPr>
              <a:t>1.1 </a:t>
            </a:r>
          </a:p>
          <a:p>
            <a:pPr lvl="2">
              <a:buNone/>
            </a:pPr>
            <a:r>
              <a:rPr lang="en-CA">
                <a:solidFill>
                  <a:schemeClr val="tx2"/>
                </a:solidFill>
              </a:rPr>
              <a:t>*/</a:t>
            </a:r>
            <a:endParaRPr lang="en-CA" dirty="0">
              <a:solidFill>
                <a:schemeClr val="tx2"/>
              </a:solidFill>
            </a:endParaRPr>
          </a:p>
          <a:p>
            <a:endParaRPr lang="en-US" dirty="0"/>
          </a:p>
        </p:txBody>
      </p:sp>
      <p:sp>
        <p:nvSpPr>
          <p:cNvPr id="4" name="Footer Placeholder 3"/>
          <p:cNvSpPr>
            <a:spLocks noGrp="1"/>
          </p:cNvSpPr>
          <p:nvPr>
            <p:ph type="ftr" sz="quarter" idx="11"/>
          </p:nvPr>
        </p:nvSpPr>
        <p:spPr/>
        <p:txBody>
          <a:bodyPr/>
          <a:lstStyle/>
          <a:p>
            <a:r>
              <a:rPr lang="en-US"/>
              <a:t>©2021 Paul Mills, Jason Harrison, All rights reserved</a:t>
            </a:r>
          </a:p>
        </p:txBody>
      </p:sp>
      <p:sp>
        <p:nvSpPr>
          <p:cNvPr id="5" name="Slide Number Placeholder 4"/>
          <p:cNvSpPr>
            <a:spLocks noGrp="1"/>
          </p:cNvSpPr>
          <p:nvPr>
            <p:ph type="sldNum" sz="quarter" idx="12"/>
          </p:nvPr>
        </p:nvSpPr>
        <p:spPr/>
        <p:txBody>
          <a:bodyPr/>
          <a:lstStyle/>
          <a:p>
            <a:fld id="{AC95ED4B-CAD9-488B-BF82-7AE1AC25529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Tags</a:t>
            </a:r>
            <a:endParaRPr lang="en-US" dirty="0"/>
          </a:p>
        </p:txBody>
      </p:sp>
      <p:sp>
        <p:nvSpPr>
          <p:cNvPr id="3" name="Content Placeholder 2"/>
          <p:cNvSpPr>
            <a:spLocks noGrp="1"/>
          </p:cNvSpPr>
          <p:nvPr>
            <p:ph idx="1"/>
          </p:nvPr>
        </p:nvSpPr>
        <p:spPr/>
        <p:txBody>
          <a:bodyPr/>
          <a:lstStyle/>
          <a:p>
            <a:r>
              <a:rPr lang="en-CA" dirty="0"/>
              <a:t>some other tags that can come in handy</a:t>
            </a:r>
          </a:p>
          <a:p>
            <a:pPr lvl="1"/>
            <a:r>
              <a:rPr lang="en-US" dirty="0">
                <a:solidFill>
                  <a:schemeClr val="tx2"/>
                </a:solidFill>
              </a:rPr>
              <a:t>@deprecated </a:t>
            </a:r>
            <a:r>
              <a:rPr lang="en-US" dirty="0"/>
              <a:t>description in the first sentence should at least tell the user when the API was deprecated and what to use as a replacement.</a:t>
            </a:r>
          </a:p>
          <a:p>
            <a:pPr lvl="1"/>
            <a:r>
              <a:rPr lang="en-CA" dirty="0">
                <a:solidFill>
                  <a:schemeClr val="tx2"/>
                </a:solidFill>
              </a:rPr>
              <a:t>@see </a:t>
            </a:r>
            <a:r>
              <a:rPr lang="en-CA" dirty="0"/>
              <a:t>refers to another resource, can also include a hyperlink to </a:t>
            </a:r>
            <a:r>
              <a:rPr lang="en-CA"/>
              <a:t>that resource.</a:t>
            </a:r>
            <a:endParaRPr lang="en-CA" dirty="0"/>
          </a:p>
          <a:p>
            <a:pPr lvl="1"/>
            <a:r>
              <a:rPr lang="en-CA" dirty="0">
                <a:solidFill>
                  <a:schemeClr val="tx2"/>
                </a:solidFill>
              </a:rPr>
              <a:t>@</a:t>
            </a:r>
            <a:r>
              <a:rPr lang="en-CA">
                <a:solidFill>
                  <a:schemeClr val="tx2"/>
                </a:solidFill>
              </a:rPr>
              <a:t>serial </a:t>
            </a:r>
            <a:r>
              <a:rPr lang="en-US"/>
              <a:t>used </a:t>
            </a:r>
            <a:r>
              <a:rPr lang="en-US" dirty="0"/>
              <a:t>in the doc comment for a default </a:t>
            </a:r>
            <a:r>
              <a:rPr lang="en-US" dirty="0" err="1"/>
              <a:t>serializable</a:t>
            </a:r>
            <a:r>
              <a:rPr lang="en-US" dirty="0"/>
              <a:t> field.</a:t>
            </a:r>
          </a:p>
        </p:txBody>
      </p:sp>
      <p:sp>
        <p:nvSpPr>
          <p:cNvPr id="4" name="Footer Placeholder 3"/>
          <p:cNvSpPr>
            <a:spLocks noGrp="1"/>
          </p:cNvSpPr>
          <p:nvPr>
            <p:ph type="ftr" sz="quarter" idx="11"/>
          </p:nvPr>
        </p:nvSpPr>
        <p:spPr/>
        <p:txBody>
          <a:bodyPr/>
          <a:lstStyle/>
          <a:p>
            <a:r>
              <a:rPr lang="en-US"/>
              <a:t>©2021 Paul Mills, Jason Harrison, All rights reserved</a:t>
            </a:r>
          </a:p>
        </p:txBody>
      </p:sp>
      <p:sp>
        <p:nvSpPr>
          <p:cNvPr id="5" name="Slide Number Placeholder 4"/>
          <p:cNvSpPr>
            <a:spLocks noGrp="1"/>
          </p:cNvSpPr>
          <p:nvPr>
            <p:ph type="sldNum" sz="quarter" idx="12"/>
          </p:nvPr>
        </p:nvSpPr>
        <p:spPr/>
        <p:txBody>
          <a:bodyPr/>
          <a:lstStyle/>
          <a:p>
            <a:fld id="{AC95ED4B-CAD9-488B-BF82-7AE1AC25529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Order of Tags</a:t>
            </a:r>
            <a:endParaRPr lang="en-US" dirty="0"/>
          </a:p>
        </p:txBody>
      </p:sp>
      <p:sp>
        <p:nvSpPr>
          <p:cNvPr id="3" name="Content Placeholder 2"/>
          <p:cNvSpPr>
            <a:spLocks noGrp="1"/>
          </p:cNvSpPr>
          <p:nvPr>
            <p:ph idx="1"/>
          </p:nvPr>
        </p:nvSpPr>
        <p:spPr/>
        <p:txBody>
          <a:bodyPr>
            <a:normAutofit fontScale="92500" lnSpcReduction="10000"/>
          </a:bodyPr>
          <a:lstStyle/>
          <a:p>
            <a:r>
              <a:rPr lang="en-CA" dirty="0"/>
              <a:t>for developers the order of tags is important. Should be as follows:</a:t>
            </a:r>
          </a:p>
          <a:p>
            <a:pPr lvl="2">
              <a:buNone/>
            </a:pPr>
            <a:r>
              <a:rPr lang="en-US" dirty="0"/>
              <a:t>@author (classes and interfaces only, required)</a:t>
            </a:r>
          </a:p>
          <a:p>
            <a:pPr lvl="2">
              <a:buNone/>
            </a:pPr>
            <a:r>
              <a:rPr lang="en-US" dirty="0"/>
              <a:t>@version (classes and interfaces only, required)</a:t>
            </a:r>
          </a:p>
          <a:p>
            <a:pPr lvl="2">
              <a:buNone/>
            </a:pPr>
            <a:r>
              <a:rPr lang="en-US" dirty="0"/>
              <a:t>@</a:t>
            </a:r>
            <a:r>
              <a:rPr lang="en-US" dirty="0" err="1"/>
              <a:t>param</a:t>
            </a:r>
            <a:r>
              <a:rPr lang="en-US" dirty="0"/>
              <a:t> (methods and constructors only)</a:t>
            </a:r>
          </a:p>
          <a:p>
            <a:pPr lvl="2">
              <a:buNone/>
            </a:pPr>
            <a:r>
              <a:rPr lang="en-US" dirty="0"/>
              <a:t>@return (methods only)</a:t>
            </a:r>
          </a:p>
          <a:p>
            <a:pPr lvl="2">
              <a:buNone/>
            </a:pPr>
            <a:r>
              <a:rPr lang="en-US" dirty="0"/>
              <a:t>@throws</a:t>
            </a:r>
          </a:p>
          <a:p>
            <a:pPr lvl="2">
              <a:buNone/>
            </a:pPr>
            <a:r>
              <a:rPr lang="en-US" dirty="0"/>
              <a:t>@see</a:t>
            </a:r>
          </a:p>
          <a:p>
            <a:pPr lvl="2">
              <a:buNone/>
            </a:pPr>
            <a:r>
              <a:rPr lang="en-US" dirty="0"/>
              <a:t>@since</a:t>
            </a:r>
          </a:p>
          <a:p>
            <a:pPr lvl="2">
              <a:buNone/>
            </a:pPr>
            <a:r>
              <a:rPr lang="en-US" dirty="0"/>
              <a:t>@serial (or @</a:t>
            </a:r>
            <a:r>
              <a:rPr lang="en-US" dirty="0" err="1"/>
              <a:t>serialField</a:t>
            </a:r>
            <a:r>
              <a:rPr lang="en-US" dirty="0"/>
              <a:t> or @</a:t>
            </a:r>
            <a:r>
              <a:rPr lang="en-US" dirty="0" err="1"/>
              <a:t>serialData</a:t>
            </a:r>
            <a:r>
              <a:rPr lang="en-US" dirty="0"/>
              <a:t>)</a:t>
            </a:r>
          </a:p>
          <a:p>
            <a:pPr lvl="2">
              <a:buNone/>
            </a:pPr>
            <a:r>
              <a:rPr lang="en-US" dirty="0"/>
              <a:t>@deprecated (classes, constructors or methods)</a:t>
            </a:r>
          </a:p>
          <a:p>
            <a:pPr lvl="1"/>
            <a:endParaRPr lang="en-US" dirty="0"/>
          </a:p>
        </p:txBody>
      </p:sp>
      <p:sp>
        <p:nvSpPr>
          <p:cNvPr id="4" name="Footer Placeholder 3"/>
          <p:cNvSpPr>
            <a:spLocks noGrp="1"/>
          </p:cNvSpPr>
          <p:nvPr>
            <p:ph type="ftr" sz="quarter" idx="11"/>
          </p:nvPr>
        </p:nvSpPr>
        <p:spPr/>
        <p:txBody>
          <a:bodyPr/>
          <a:lstStyle/>
          <a:p>
            <a:r>
              <a:rPr lang="en-US"/>
              <a:t>©2021 Paul Mills, Jason Harrison, All rights reserved</a:t>
            </a:r>
          </a:p>
        </p:txBody>
      </p:sp>
      <p:sp>
        <p:nvSpPr>
          <p:cNvPr id="5" name="Slide Number Placeholder 4"/>
          <p:cNvSpPr>
            <a:spLocks noGrp="1"/>
          </p:cNvSpPr>
          <p:nvPr>
            <p:ph type="sldNum" sz="quarter" idx="12"/>
          </p:nvPr>
        </p:nvSpPr>
        <p:spPr/>
        <p:txBody>
          <a:bodyPr/>
          <a:lstStyle/>
          <a:p>
            <a:fld id="{AC95ED4B-CAD9-488B-BF82-7AE1AC25529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Helpful Link</a:t>
            </a:r>
            <a:endParaRPr lang="en-US" dirty="0"/>
          </a:p>
        </p:txBody>
      </p:sp>
      <p:sp>
        <p:nvSpPr>
          <p:cNvPr id="3" name="Content Placeholder 2"/>
          <p:cNvSpPr>
            <a:spLocks noGrp="1"/>
          </p:cNvSpPr>
          <p:nvPr>
            <p:ph idx="1"/>
          </p:nvPr>
        </p:nvSpPr>
        <p:spPr/>
        <p:txBody>
          <a:bodyPr/>
          <a:lstStyle/>
          <a:p>
            <a:r>
              <a:rPr lang="en-US" dirty="0"/>
              <a:t>How to Write Doc Comments for the </a:t>
            </a:r>
            <a:r>
              <a:rPr lang="en-US" dirty="0" err="1"/>
              <a:t>Javadoc</a:t>
            </a:r>
            <a:r>
              <a:rPr lang="en-US" dirty="0"/>
              <a:t> Tool</a:t>
            </a:r>
          </a:p>
          <a:p>
            <a:pPr lvl="1"/>
            <a:r>
              <a:rPr lang="en-US" dirty="0">
                <a:hlinkClick r:id="rId2"/>
              </a:rPr>
              <a:t>https://www.oracle.com/ca-en/technical-resources/articles/java/javadoc-tool.html</a:t>
            </a:r>
            <a:endParaRPr lang="en-US" dirty="0"/>
          </a:p>
        </p:txBody>
      </p:sp>
      <p:sp>
        <p:nvSpPr>
          <p:cNvPr id="4" name="Footer Placeholder 3"/>
          <p:cNvSpPr>
            <a:spLocks noGrp="1"/>
          </p:cNvSpPr>
          <p:nvPr>
            <p:ph type="ftr" sz="quarter" idx="11"/>
          </p:nvPr>
        </p:nvSpPr>
        <p:spPr/>
        <p:txBody>
          <a:bodyPr/>
          <a:lstStyle/>
          <a:p>
            <a:r>
              <a:rPr lang="en-US"/>
              <a:t>©2021 Paul Mills, Jason Harrison, All rights reserved</a:t>
            </a:r>
          </a:p>
        </p:txBody>
      </p:sp>
      <p:sp>
        <p:nvSpPr>
          <p:cNvPr id="5" name="Slide Number Placeholder 4"/>
          <p:cNvSpPr>
            <a:spLocks noGrp="1"/>
          </p:cNvSpPr>
          <p:nvPr>
            <p:ph type="sldNum" sz="quarter" idx="12"/>
          </p:nvPr>
        </p:nvSpPr>
        <p:spPr/>
        <p:txBody>
          <a:bodyPr/>
          <a:lstStyle/>
          <a:p>
            <a:fld id="{AC95ED4B-CAD9-488B-BF82-7AE1AC25529F}"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Generating </a:t>
            </a:r>
            <a:r>
              <a:rPr lang="en-CA" dirty="0" err="1"/>
              <a:t>Javadoc</a:t>
            </a:r>
            <a:r>
              <a:rPr lang="en-CA" dirty="0"/>
              <a:t> HTML</a:t>
            </a:r>
            <a:endParaRPr lang="en-US" dirty="0"/>
          </a:p>
        </p:txBody>
      </p:sp>
      <p:sp>
        <p:nvSpPr>
          <p:cNvPr id="3" name="Content Placeholder 2"/>
          <p:cNvSpPr>
            <a:spLocks noGrp="1"/>
          </p:cNvSpPr>
          <p:nvPr>
            <p:ph idx="1"/>
          </p:nvPr>
        </p:nvSpPr>
        <p:spPr/>
        <p:txBody>
          <a:bodyPr/>
          <a:lstStyle/>
          <a:p>
            <a:r>
              <a:rPr lang="en-CA" dirty="0"/>
              <a:t>Demo ...</a:t>
            </a:r>
            <a:endParaRPr lang="en-US" dirty="0"/>
          </a:p>
        </p:txBody>
      </p:sp>
      <p:sp>
        <p:nvSpPr>
          <p:cNvPr id="4" name="Footer Placeholder 3"/>
          <p:cNvSpPr>
            <a:spLocks noGrp="1"/>
          </p:cNvSpPr>
          <p:nvPr>
            <p:ph type="ftr" sz="quarter" idx="11"/>
          </p:nvPr>
        </p:nvSpPr>
        <p:spPr/>
        <p:txBody>
          <a:bodyPr/>
          <a:lstStyle/>
          <a:p>
            <a:r>
              <a:rPr lang="en-US"/>
              <a:t>©2021 Paul Mills, Jason Harrison, All rights reserved</a:t>
            </a:r>
          </a:p>
        </p:txBody>
      </p:sp>
      <p:sp>
        <p:nvSpPr>
          <p:cNvPr id="5" name="Slide Number Placeholder 4"/>
          <p:cNvSpPr>
            <a:spLocks noGrp="1"/>
          </p:cNvSpPr>
          <p:nvPr>
            <p:ph type="sldNum" sz="quarter" idx="12"/>
          </p:nvPr>
        </p:nvSpPr>
        <p:spPr/>
        <p:txBody>
          <a:bodyPr/>
          <a:lstStyle/>
          <a:p>
            <a:fld id="{AC95ED4B-CAD9-488B-BF82-7AE1AC25529F}"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871</Words>
  <Application>Microsoft Office PowerPoint</Application>
  <PresentationFormat>On-screen Show (4:3)</PresentationFormat>
  <Paragraphs>99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Javadoc Style Comments</vt:lpstr>
      <vt:lpstr>Why?</vt:lpstr>
      <vt:lpstr>What?</vt:lpstr>
      <vt:lpstr>What? ...</vt:lpstr>
      <vt:lpstr>Other Tags</vt:lpstr>
      <vt:lpstr>Order of Tags</vt:lpstr>
      <vt:lpstr>Helpful Link</vt:lpstr>
      <vt:lpstr>Generating Javadoc HTML</vt:lpstr>
      <vt:lpstr>Using the Documentation</vt:lpstr>
      <vt:lpstr>java.util.Collections</vt:lpstr>
      <vt:lpstr>Types of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Mills</dc:creator>
  <cp:lastModifiedBy>jason harrison</cp:lastModifiedBy>
  <cp:revision>41</cp:revision>
  <dcterms:created xsi:type="dcterms:W3CDTF">2021-03-16T17:22:49Z</dcterms:created>
  <dcterms:modified xsi:type="dcterms:W3CDTF">2022-04-02T21:15:32Z</dcterms:modified>
</cp:coreProperties>
</file>