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77" r:id="rId13"/>
    <p:sldId id="278" r:id="rId14"/>
    <p:sldId id="274" r:id="rId15"/>
    <p:sldId id="267" r:id="rId16"/>
    <p:sldId id="269" r:id="rId17"/>
    <p:sldId id="268" r:id="rId18"/>
    <p:sldId id="271" r:id="rId19"/>
    <p:sldId id="270" r:id="rId20"/>
    <p:sldId id="272" r:id="rId21"/>
    <p:sldId id="273" r:id="rId22"/>
    <p:sldId id="275" r:id="rId23"/>
    <p:sldId id="27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4" autoAdjust="0"/>
    <p:restoredTop sz="94660"/>
  </p:normalViewPr>
  <p:slideViewPr>
    <p:cSldViewPr>
      <p:cViewPr varScale="1">
        <p:scale>
          <a:sx n="116" d="100"/>
          <a:sy n="116" d="100"/>
        </p:scale>
        <p:origin x="102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51287-9A38-4CAA-A446-B22EFD872A2E}" type="datetimeFigureOut">
              <a:rPr lang="en-US" smtClean="0"/>
              <a:pPr/>
              <a:t>3/26/2022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8A40B0-19D1-42F8-8C12-E2403918FAB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61443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6144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965307D-10F8-4F84-BCC4-0027F5966E2D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614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solidFill>
            <a:srgbClr val="FFFFFF"/>
          </a:solidFill>
          <a:ln/>
        </p:spPr>
      </p:sp>
      <p:sp>
        <p:nvSpPr>
          <p:cNvPr id="614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5149" y="4342704"/>
            <a:ext cx="5029306" cy="4115606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8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62467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6246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001ADEA-4522-4F59-B6EE-0B4083D747E6}" type="slidenum">
              <a:rPr lang="en-GB" smtClean="0"/>
              <a:pPr/>
              <a:t>21</a:t>
            </a:fld>
            <a:endParaRPr lang="en-GB"/>
          </a:p>
        </p:txBody>
      </p:sp>
      <p:sp>
        <p:nvSpPr>
          <p:cNvPr id="6246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solidFill>
            <a:srgbClr val="FFFFFF"/>
          </a:solidFill>
          <a:ln/>
        </p:spPr>
      </p:sp>
      <p:sp>
        <p:nvSpPr>
          <p:cNvPr id="624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5149" y="4342704"/>
            <a:ext cx="5029306" cy="4115606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60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1164E-0C9F-48F5-AD36-FD6FC68F0AD9}" type="datetime1">
              <a:rPr lang="en-US" smtClean="0"/>
              <a:pPr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©2021 Paul Mills, Jason Harrison,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316D1-0388-422D-A0D4-76C3DCD584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6342A-D5BF-4742-9A7F-50FB8DFB51F7}" type="datetime1">
              <a:rPr lang="en-US" smtClean="0"/>
              <a:pPr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©2021 Paul Mills, Jason Harrison,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316D1-0388-422D-A0D4-76C3DCD584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2F163-C6B5-40C1-B7F5-3E8285923CBF}" type="datetime1">
              <a:rPr lang="en-US" smtClean="0"/>
              <a:pPr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©2021 Paul Mills, Jason Harrison,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316D1-0388-422D-A0D4-76C3DCD584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0EF86-BFA7-4983-B591-1F68C7018151}" type="datetime1">
              <a:rPr lang="en-US" smtClean="0"/>
              <a:pPr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©2021 Paul Mills, Jason Harrison,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316D1-0388-422D-A0D4-76C3DCD584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7E8E-D497-475A-A740-21562F0ADDAB}" type="datetime1">
              <a:rPr lang="en-US" smtClean="0"/>
              <a:pPr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©2021 Paul Mills, Jason Harrison,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316D1-0388-422D-A0D4-76C3DCD584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398C6-2216-49D5-9052-B71053FB2FF3}" type="datetime1">
              <a:rPr lang="en-US" smtClean="0"/>
              <a:pPr/>
              <a:t>3/26/2022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©2021 Paul Mills, Jason Harrison, All rights reserved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316D1-0388-422D-A0D4-76C3DCD584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1E93-95F0-4D34-9F7C-58EBF860069F}" type="datetime1">
              <a:rPr lang="en-US" smtClean="0"/>
              <a:pPr/>
              <a:t>3/26/2022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©2021 Paul Mills, Jason Harrison, All rights reserved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316D1-0388-422D-A0D4-76C3DCD584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89157-9814-4C87-884B-BB023FE64F4D}" type="datetime1">
              <a:rPr lang="en-US" smtClean="0"/>
              <a:pPr/>
              <a:t>3/26/2022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©2021 Paul Mills, Jason Harrison,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316D1-0388-422D-A0D4-76C3DCD584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515C1-3923-4CD5-8ACC-E1255B818D2D}" type="datetime1">
              <a:rPr lang="en-US" smtClean="0"/>
              <a:pPr/>
              <a:t>3/26/2022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©2021 Paul Mills, Jason Harrison, All rights reserved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316D1-0388-422D-A0D4-76C3DCD584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22BD-6068-4A2B-BF9B-0D1FD06A0DC5}" type="datetime1">
              <a:rPr lang="en-US" smtClean="0"/>
              <a:pPr/>
              <a:t>3/26/2022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©2021 Paul Mills, Jason Harrison, All rights reserved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316D1-0388-422D-A0D4-76C3DCD584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4FAE-5E6D-4FEB-9F52-2FC200DF83BE}" type="datetime1">
              <a:rPr lang="en-US" smtClean="0"/>
              <a:pPr/>
              <a:t>3/26/2022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©2021 Paul Mills, Jason Harrison, All rights reserved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316D1-0388-422D-A0D4-76C3DCD584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0FBF4-3CAC-4DE7-8358-938A9A493F11}" type="datetime1">
              <a:rPr lang="en-US" smtClean="0"/>
              <a:pPr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©2021 Paul Mills, Jason Harrison,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316D1-0388-422D-A0D4-76C3DCD5847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COMP2501 Lesson 10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600200" y="3886200"/>
            <a:ext cx="6400800" cy="17526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Programming Fundamentals Part 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©2021 Paul Mills, Jason Harrison, All rights reserved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/>
              <a:t>Static Type Checking ...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Even though we have a Car address, the compiler sees a Vehicle, so if we try to call a Car method we get a compile error</a:t>
            </a:r>
          </a:p>
          <a:p>
            <a:r>
              <a:rPr lang="en-CA" dirty="0" err="1"/>
              <a:t>eg</a:t>
            </a:r>
            <a:r>
              <a:rPr lang="en-CA" dirty="0"/>
              <a:t>.</a:t>
            </a:r>
          </a:p>
          <a:p>
            <a:pPr lvl="1"/>
            <a:r>
              <a:rPr lang="en-CA" dirty="0"/>
              <a:t>Vehicle v = new Car(...);</a:t>
            </a:r>
          </a:p>
          <a:p>
            <a:pPr lvl="1"/>
            <a:r>
              <a:rPr lang="en-CA" dirty="0" err="1"/>
              <a:t>v.displaySpecifications</a:t>
            </a:r>
            <a:r>
              <a:rPr lang="en-CA" dirty="0"/>
              <a:t>()  </a:t>
            </a:r>
            <a:r>
              <a:rPr lang="en-CA" b="1" i="1" dirty="0">
                <a:solidFill>
                  <a:srgbClr val="FF0000"/>
                </a:solidFill>
              </a:rPr>
              <a:t>COMPILE ERROR</a:t>
            </a:r>
          </a:p>
          <a:p>
            <a:pPr lvl="2"/>
            <a:r>
              <a:rPr lang="en-CA" dirty="0"/>
              <a:t>there is no </a:t>
            </a:r>
            <a:r>
              <a:rPr lang="en-CA" i="1" dirty="0" err="1"/>
              <a:t>displaySpecifications</a:t>
            </a:r>
            <a:r>
              <a:rPr lang="en-CA" i="1" dirty="0"/>
              <a:t>() </a:t>
            </a:r>
            <a:r>
              <a:rPr lang="en-CA" dirty="0"/>
              <a:t>method</a:t>
            </a:r>
            <a:r>
              <a:rPr lang="en-CA" i="1" dirty="0"/>
              <a:t> </a:t>
            </a:r>
            <a:r>
              <a:rPr lang="en-CA" dirty="0"/>
              <a:t>in the Vehicle class</a:t>
            </a:r>
          </a:p>
          <a:p>
            <a:pPr lvl="2"/>
            <a:r>
              <a:rPr lang="en-CA" dirty="0"/>
              <a:t>the compiler has forgotten that “v” actually holds a Car object address, and instead it looks at the Vehicle class to resolve the method name, fails to find IT, and throws a compile error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©2021 Paul Mills, Jason Harrison, All rights reserved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/>
              <a:t>The solution: OVERRIDING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not to be confused with overloading</a:t>
            </a:r>
          </a:p>
          <a:p>
            <a:r>
              <a:rPr lang="en-CA" dirty="0"/>
              <a:t>What is it?</a:t>
            </a:r>
          </a:p>
          <a:p>
            <a:pPr lvl="1"/>
            <a:r>
              <a:rPr lang="en-CA" dirty="0"/>
              <a:t>when a subclass inherits a </a:t>
            </a:r>
            <a:r>
              <a:rPr lang="en-CA" dirty="0" err="1"/>
              <a:t>superclass</a:t>
            </a:r>
            <a:r>
              <a:rPr lang="en-CA" dirty="0"/>
              <a:t> method and changes the implementation (method body) it </a:t>
            </a:r>
            <a:r>
              <a:rPr lang="en-CA" b="1" dirty="0">
                <a:solidFill>
                  <a:schemeClr val="accent1">
                    <a:lumMod val="75000"/>
                  </a:schemeClr>
                </a:solidFill>
              </a:rPr>
              <a:t>OVERRIDES</a:t>
            </a:r>
            <a:r>
              <a:rPr lang="en-CA" dirty="0"/>
              <a:t> the </a:t>
            </a:r>
            <a:r>
              <a:rPr lang="en-CA" dirty="0" err="1"/>
              <a:t>superclass</a:t>
            </a:r>
            <a:r>
              <a:rPr lang="en-CA" dirty="0"/>
              <a:t> method</a:t>
            </a:r>
          </a:p>
          <a:p>
            <a:pPr lvl="1"/>
            <a:r>
              <a:rPr lang="en-CA" dirty="0"/>
              <a:t>NOTE: the method signature must not change in any way from that in the superclass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©2021 Paul Mills, Jason Harrison, All rights reserved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DF1CB-6312-4F68-A4FC-F075E80B9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runtime vs. compile time</a:t>
            </a: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6884C2-46BA-48A9-B928-F8B672A10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©2021 Paul Mills, Jason Harrison, All rights reserved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6C75F73-903B-45DA-B74D-C4839412B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7902"/>
            <a:ext cx="9144000" cy="444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221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7ED68-D052-4CDF-8B88-359CDFFC9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Visibility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0C969-BD9E-4B4C-B112-6B997A0ED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When a child class overrides a parent method, the method’s visibility must remain the same or be even wider.</a:t>
            </a:r>
          </a:p>
          <a:p>
            <a:r>
              <a:rPr lang="en-US"/>
              <a:t>The visibility cannot be narrowed by a child.</a:t>
            </a: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2A8FB1-B65A-4D21-A8FF-8FE790D8E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©2021 Paul Mills, Jason Harrison,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273153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/>
              <a:t>“final”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prevents subclasses from overriding that method</a:t>
            </a:r>
          </a:p>
          <a:p>
            <a:r>
              <a:rPr lang="en-CA" dirty="0"/>
              <a:t>notice the Vehicle setters are declared final</a:t>
            </a:r>
          </a:p>
          <a:p>
            <a:r>
              <a:rPr lang="en-CA" dirty="0"/>
              <a:t>done to ensure that only the superclass can mutate its own fields</a:t>
            </a:r>
          </a:p>
          <a:p>
            <a:r>
              <a:rPr lang="en-CA" dirty="0"/>
              <a:t>subclasses should never be able to change a superclass field except via super() calls in the constructor</a:t>
            </a:r>
          </a:p>
          <a:p>
            <a:r>
              <a:rPr lang="en-CA" dirty="0"/>
              <a:t>subclass setters should likewise be made final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©2021 Paul Mills, Jason Harrison, All rights reserved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/>
              <a:t>Fixing the Vehicle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re-introduce the </a:t>
            </a:r>
            <a:r>
              <a:rPr lang="en-CA" dirty="0" err="1"/>
              <a:t>displaySpecifications</a:t>
            </a:r>
            <a:r>
              <a:rPr lang="en-CA" dirty="0"/>
              <a:t>() method in the Vehicle class</a:t>
            </a:r>
          </a:p>
          <a:p>
            <a:pPr lvl="1"/>
            <a:r>
              <a:rPr lang="en-CA" dirty="0"/>
              <a:t>notice it compiles now</a:t>
            </a:r>
          </a:p>
          <a:p>
            <a:pPr lvl="1"/>
            <a:r>
              <a:rPr lang="en-CA" dirty="0"/>
              <a:t>run the program again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©2021 Paul Mills, Jason Harrison, All rights reserved</a:t>
            </a:r>
          </a:p>
        </p:txBody>
      </p:sp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2"/>
          <a:srcRect b="12621"/>
          <a:stretch>
            <a:fillRect/>
          </a:stretch>
        </p:blipFill>
        <p:spPr>
          <a:xfrm>
            <a:off x="6000760" y="4214818"/>
            <a:ext cx="2333625" cy="171451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CA" sz="3200" dirty="0"/>
              <a:t>Dynamic Type Checking Polymorphism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done by the Java Runtime Environment (JRE)</a:t>
            </a:r>
          </a:p>
          <a:p>
            <a:r>
              <a:rPr lang="en-CA" dirty="0"/>
              <a:t>Not satisfied with the “declared type, the JRE digs deeper and checks the actual type by looking inside the reference to discover what the actual object type is.</a:t>
            </a:r>
          </a:p>
          <a:p>
            <a:pPr lvl="1"/>
            <a:r>
              <a:rPr lang="en-CA" dirty="0" err="1"/>
              <a:t>v.displaySpecifications</a:t>
            </a:r>
            <a:r>
              <a:rPr lang="en-CA" dirty="0"/>
              <a:t>();</a:t>
            </a:r>
          </a:p>
          <a:p>
            <a:pPr lvl="2"/>
            <a:r>
              <a:rPr lang="en-CA" dirty="0"/>
              <a:t>JRE discovers that “v” holds a Car address and resolves to call the Car’s overloaded method </a:t>
            </a:r>
            <a:r>
              <a:rPr lang="en-CA" i="1" dirty="0"/>
              <a:t>polymorphically</a:t>
            </a:r>
          </a:p>
          <a:p>
            <a:pPr lvl="2"/>
            <a:r>
              <a:rPr lang="en-CA" dirty="0"/>
              <a:t>this is </a:t>
            </a:r>
            <a:r>
              <a:rPr lang="en-CA" sz="3200" b="1" i="1" dirty="0">
                <a:solidFill>
                  <a:schemeClr val="accent1">
                    <a:lumMod val="75000"/>
                  </a:schemeClr>
                </a:solidFill>
              </a:rPr>
              <a:t>POLYMORPHISM</a:t>
            </a:r>
            <a:r>
              <a:rPr lang="en-CA" sz="32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©2021 Paul Mills, Jason Harrison, All rights reserved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/>
              <a:t>“super”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Rather than have </a:t>
            </a:r>
            <a:r>
              <a:rPr lang="en-CA" dirty="0" err="1"/>
              <a:t>Car.displaySpecifications</a:t>
            </a:r>
            <a:r>
              <a:rPr lang="en-CA" dirty="0"/>
              <a:t>() call all the </a:t>
            </a:r>
            <a:r>
              <a:rPr lang="en-CA" dirty="0" err="1"/>
              <a:t>superclass</a:t>
            </a:r>
            <a:r>
              <a:rPr lang="en-CA" dirty="0"/>
              <a:t> getters, replace with </a:t>
            </a:r>
            <a:r>
              <a:rPr lang="en-CA" dirty="0" err="1"/>
              <a:t>super.displaySpecifications</a:t>
            </a:r>
            <a:r>
              <a:rPr lang="en-CA" dirty="0"/>
              <a:t>().</a:t>
            </a:r>
          </a:p>
          <a:p>
            <a:pPr lvl="1">
              <a:buNone/>
            </a:pPr>
            <a:r>
              <a:rPr lang="en-US" sz="2000" dirty="0"/>
              <a:t>public void </a:t>
            </a:r>
            <a:r>
              <a:rPr lang="en-US" sz="2000" dirty="0" err="1"/>
              <a:t>displaySpecifications</a:t>
            </a:r>
            <a:r>
              <a:rPr lang="en-US" sz="2000" dirty="0"/>
              <a:t>() {</a:t>
            </a:r>
          </a:p>
          <a:p>
            <a:pPr lvl="1">
              <a:buNone/>
            </a:pPr>
            <a:r>
              <a:rPr lang="en-US" sz="2000" dirty="0"/>
              <a:t>     </a:t>
            </a:r>
            <a:r>
              <a:rPr lang="en-US" sz="2000" dirty="0" err="1"/>
              <a:t>super.displaySpecifications</a:t>
            </a:r>
            <a:r>
              <a:rPr lang="en-US" sz="2000" dirty="0"/>
              <a:t>();</a:t>
            </a:r>
          </a:p>
          <a:p>
            <a:pPr lvl="1">
              <a:buNone/>
            </a:pPr>
            <a:r>
              <a:rPr lang="en-US" sz="2000" dirty="0"/>
              <a:t>     </a:t>
            </a:r>
            <a:r>
              <a:rPr lang="en-US" sz="2000" dirty="0" err="1"/>
              <a:t>System.</a:t>
            </a:r>
            <a:r>
              <a:rPr lang="en-US" sz="2000" i="1" dirty="0" err="1"/>
              <a:t>out.format</a:t>
            </a:r>
            <a:r>
              <a:rPr lang="en-US" sz="2000" i="1" dirty="0"/>
              <a:t>("Kilo/</a:t>
            </a:r>
            <a:r>
              <a:rPr lang="en-US" sz="2000" i="1" dirty="0" err="1"/>
              <a:t>Litre</a:t>
            </a:r>
            <a:r>
              <a:rPr lang="en-US" sz="2000" i="1" dirty="0"/>
              <a:t>: %</a:t>
            </a:r>
            <a:r>
              <a:rPr lang="en-US" sz="2000" i="1" dirty="0" err="1"/>
              <a:t>d%n%n</a:t>
            </a:r>
            <a:r>
              <a:rPr lang="en-US" sz="2000" i="1" dirty="0"/>
              <a:t>", </a:t>
            </a:r>
            <a:r>
              <a:rPr lang="en-US" sz="2000" dirty="0" err="1"/>
              <a:t>kilometersPerLitre</a:t>
            </a:r>
            <a:r>
              <a:rPr lang="en-US" sz="2000" dirty="0"/>
              <a:t>);</a:t>
            </a:r>
          </a:p>
          <a:p>
            <a:pPr lvl="1">
              <a:buNone/>
            </a:pPr>
            <a:r>
              <a:rPr lang="en-US" sz="2000" dirty="0"/>
              <a:t>}</a:t>
            </a:r>
          </a:p>
          <a:p>
            <a:endParaRPr lang="en-CA" sz="2400" dirty="0"/>
          </a:p>
          <a:p>
            <a:r>
              <a:rPr lang="en-CA" dirty="0"/>
              <a:t>do the same for Airplane and Boat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©2021 Paul Mills, Jason Harrison, All rights reserved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/>
              <a:t>Polymorphism </a:t>
            </a:r>
            <a:r>
              <a:rPr lang="en-CA" dirty="0" err="1"/>
              <a:t>vs</a:t>
            </a:r>
            <a:r>
              <a:rPr lang="en-CA" dirty="0"/>
              <a:t> </a:t>
            </a:r>
            <a:r>
              <a:rPr lang="en-CA" dirty="0" err="1"/>
              <a:t>instanceof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00200"/>
            <a:ext cx="8856984" cy="4525963"/>
          </a:xfrm>
        </p:spPr>
        <p:txBody>
          <a:bodyPr/>
          <a:lstStyle/>
          <a:p>
            <a:r>
              <a:rPr lang="en-CA" dirty="0"/>
              <a:t>with Polymorphism we no longer have to do this:</a:t>
            </a:r>
          </a:p>
          <a:p>
            <a:pPr lvl="1"/>
            <a:r>
              <a:rPr lang="en-CA" dirty="0"/>
              <a:t>if(v </a:t>
            </a:r>
            <a:r>
              <a:rPr lang="en-CA" dirty="0" err="1"/>
              <a:t>instanceof</a:t>
            </a:r>
            <a:r>
              <a:rPr lang="en-CA" dirty="0"/>
              <a:t> Car) {</a:t>
            </a:r>
          </a:p>
          <a:p>
            <a:pPr lvl="1">
              <a:buNone/>
            </a:pPr>
            <a:r>
              <a:rPr lang="en-CA" dirty="0"/>
              <a:t>         Car c = (Car) v;</a:t>
            </a:r>
          </a:p>
          <a:p>
            <a:pPr lvl="1">
              <a:buNone/>
            </a:pPr>
            <a:r>
              <a:rPr lang="en-CA" dirty="0"/>
              <a:t>          </a:t>
            </a:r>
            <a:r>
              <a:rPr lang="en-CA" dirty="0" err="1"/>
              <a:t>c.displaySpecifications</a:t>
            </a:r>
            <a:r>
              <a:rPr lang="en-CA" dirty="0"/>
              <a:t>();</a:t>
            </a:r>
          </a:p>
          <a:p>
            <a:pPr lvl="1">
              <a:buNone/>
            </a:pPr>
            <a:r>
              <a:rPr lang="en-CA" dirty="0"/>
              <a:t>    }</a:t>
            </a:r>
          </a:p>
          <a:p>
            <a:pPr lvl="1"/>
            <a:r>
              <a:rPr lang="en-CA" dirty="0"/>
              <a:t>the Polymorphic process resolves the actual type </a:t>
            </a:r>
            <a:r>
              <a:rPr lang="en-CA"/>
              <a:t>for us:</a:t>
            </a:r>
          </a:p>
          <a:p>
            <a:pPr lvl="1"/>
            <a:r>
              <a:rPr lang="en-CA" sz="1600"/>
              <a:t>v.displaySpecifications(); // calls the appropriate version (Car, Airplane, etc…) automatically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©2021 Paul Mills, Jason Harrison, All rights reserved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8856984" cy="4525963"/>
          </a:xfrm>
        </p:spPr>
        <p:txBody>
          <a:bodyPr>
            <a:normAutofit/>
          </a:bodyPr>
          <a:lstStyle/>
          <a:p>
            <a:r>
              <a:rPr lang="en-CA" dirty="0"/>
              <a:t>Polymorphism is the dynamic (runtime) lookup of methods</a:t>
            </a:r>
          </a:p>
          <a:p>
            <a:r>
              <a:rPr lang="en-CA" dirty="0"/>
              <a:t>The three pillars of Polymorphism:</a:t>
            </a:r>
          </a:p>
          <a:p>
            <a:pPr lvl="1"/>
            <a:r>
              <a:rPr lang="en-CA"/>
              <a:t>Inheritance		class Dog extends Mammal</a:t>
            </a:r>
            <a:endParaRPr lang="en-CA" dirty="0"/>
          </a:p>
          <a:p>
            <a:pPr lvl="1"/>
            <a:r>
              <a:rPr lang="en-CA"/>
              <a:t>Substitution		Mammal m = new Dog()</a:t>
            </a:r>
            <a:endParaRPr lang="en-CA" dirty="0"/>
          </a:p>
          <a:p>
            <a:pPr lvl="1"/>
            <a:r>
              <a:rPr lang="en-CA"/>
              <a:t>Overriding		m.speak() // “woof”</a:t>
            </a:r>
            <a:endParaRPr lang="en-CA" dirty="0"/>
          </a:p>
          <a:p>
            <a:r>
              <a:rPr lang="en-CA" b="1" dirty="0">
                <a:solidFill>
                  <a:schemeClr val="accent1">
                    <a:lumMod val="75000"/>
                  </a:schemeClr>
                </a:solidFill>
              </a:rPr>
              <a:t>Static</a:t>
            </a:r>
            <a:r>
              <a:rPr lang="en-CA" dirty="0"/>
              <a:t> type checks are performed by the compiler</a:t>
            </a:r>
          </a:p>
          <a:p>
            <a:r>
              <a:rPr lang="en-CA" b="1" dirty="0">
                <a:solidFill>
                  <a:schemeClr val="accent1">
                    <a:lumMod val="75000"/>
                  </a:schemeClr>
                </a:solidFill>
              </a:rPr>
              <a:t>Dynamic</a:t>
            </a:r>
            <a:r>
              <a:rPr lang="en-CA" dirty="0"/>
              <a:t> type </a:t>
            </a:r>
            <a:r>
              <a:rPr lang="en-CA"/>
              <a:t>checks are performed </a:t>
            </a:r>
            <a:r>
              <a:rPr lang="en-CA" dirty="0"/>
              <a:t>by the JRE</a:t>
            </a:r>
          </a:p>
          <a:p>
            <a:pPr>
              <a:buNone/>
            </a:pP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©2021 Paul Mills, Jason Harrison, All rights reserved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Exploring Polymorphism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More About Inheritance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©2021 Paul Mills, Jason Harrison, All rights reserved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/>
          <p:cNvSpPr txBox="1">
            <a:spLocks noChangeArrowheads="1"/>
          </p:cNvSpPr>
          <p:nvPr/>
        </p:nvSpPr>
        <p:spPr bwMode="auto">
          <a:xfrm>
            <a:off x="500034" y="357166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dirty="0">
                <a:latin typeface="+mj-lt"/>
                <a:ea typeface="+mj-ea"/>
                <a:cs typeface="+mj-cs"/>
              </a:rPr>
              <a:t>Protected access modifier</a:t>
            </a: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323528" y="1285860"/>
            <a:ext cx="8320438" cy="426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 eaLnBrk="1" hangingPunct="1">
              <a:spcBef>
                <a:spcPts val="7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latin typeface="Trebuchet MS" charset="0"/>
              </a:rPr>
              <a:t>We have (1) </a:t>
            </a:r>
            <a:r>
              <a:rPr lang="en-US" sz="2000" b="1" dirty="0">
                <a:latin typeface="Trebuchet MS" charset="0"/>
              </a:rPr>
              <a:t>private</a:t>
            </a:r>
            <a:r>
              <a:rPr lang="en-US" sz="2000" dirty="0">
                <a:latin typeface="Trebuchet MS" charset="0"/>
              </a:rPr>
              <a:t>, (2) </a:t>
            </a:r>
            <a:r>
              <a:rPr lang="en-US" sz="2000" b="1" dirty="0">
                <a:latin typeface="Trebuchet MS" charset="0"/>
              </a:rPr>
              <a:t>public</a:t>
            </a:r>
            <a:r>
              <a:rPr lang="en-US" sz="2000" dirty="0">
                <a:latin typeface="Trebuchet MS" charset="0"/>
              </a:rPr>
              <a:t>, and (3) </a:t>
            </a:r>
            <a:r>
              <a:rPr lang="en-US" sz="2000" b="1" dirty="0">
                <a:latin typeface="Trebuchet MS" charset="0"/>
              </a:rPr>
              <a:t>package</a:t>
            </a:r>
            <a:r>
              <a:rPr lang="en-US" sz="2000" dirty="0">
                <a:latin typeface="Trebuchet MS" charset="0"/>
              </a:rPr>
              <a:t> (default; aka package-private)</a:t>
            </a:r>
          </a:p>
          <a:p>
            <a:pPr marL="341313" indent="-341313" eaLnBrk="1" hangingPunct="1">
              <a:spcBef>
                <a:spcPts val="7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latin typeface="Trebuchet MS" charset="0"/>
              </a:rPr>
              <a:t>Now we can add (4</a:t>
            </a:r>
            <a:r>
              <a:rPr lang="en-US" sz="2000">
                <a:latin typeface="Trebuchet MS" charset="0"/>
              </a:rPr>
              <a:t>) </a:t>
            </a:r>
            <a:r>
              <a:rPr lang="en-US" sz="2000" b="1">
                <a:latin typeface="Trebuchet MS" charset="0"/>
              </a:rPr>
              <a:t>protected: gives access to the child classes and classes in the package.</a:t>
            </a:r>
            <a:endParaRPr lang="en-US" sz="2000" b="1" dirty="0">
              <a:latin typeface="Trebuchet MS" charset="0"/>
            </a:endParaRPr>
          </a:p>
          <a:p>
            <a:pPr marL="341313" indent="-341313" eaLnBrk="1" hangingPunct="1">
              <a:spcBef>
                <a:spcPts val="7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 err="1">
                <a:latin typeface="Trebuchet MS" charset="0"/>
              </a:rPr>
              <a:t>Eg</a:t>
            </a:r>
            <a:r>
              <a:rPr lang="en-US" sz="2000" dirty="0">
                <a:latin typeface="Trebuchet MS" charset="0"/>
              </a:rPr>
              <a:t>:  </a:t>
            </a:r>
            <a:r>
              <a:rPr lang="en-US" sz="2000" b="1">
                <a:latin typeface="Trebuchet MS" charset="0"/>
              </a:rPr>
              <a:t>protected List</a:t>
            </a:r>
            <a:r>
              <a:rPr lang="en-US" sz="2000" b="1" dirty="0">
                <a:latin typeface="Trebuchet MS" charset="0"/>
              </a:rPr>
              <a:t>&lt;String&gt; words;</a:t>
            </a:r>
          </a:p>
          <a:p>
            <a:pPr marL="341313" indent="-341313" eaLnBrk="1" hangingPunct="1">
              <a:spcBef>
                <a:spcPts val="7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latin typeface="Trebuchet MS" charset="0"/>
              </a:rPr>
              <a:t>private access in the superclass may be too restrictive for a subclass.</a:t>
            </a:r>
          </a:p>
          <a:p>
            <a:pPr marL="341313" indent="-341313" eaLnBrk="1" hangingPunct="1">
              <a:spcBef>
                <a:spcPts val="7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latin typeface="Trebuchet MS" charset="0"/>
              </a:rPr>
              <a:t>The closer inheritance relationship is supported by </a:t>
            </a:r>
            <a:r>
              <a:rPr lang="en-US" sz="2000" i="1" dirty="0">
                <a:latin typeface="Trebuchet MS" charset="0"/>
              </a:rPr>
              <a:t>protected access</a:t>
            </a:r>
            <a:r>
              <a:rPr lang="en-US" sz="2000" dirty="0">
                <a:latin typeface="Trebuchet MS" charset="0"/>
              </a:rPr>
              <a:t>.</a:t>
            </a:r>
          </a:p>
          <a:p>
            <a:pPr marL="341313" indent="-341313" eaLnBrk="1" hangingPunct="1">
              <a:spcBef>
                <a:spcPts val="7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latin typeface="Trebuchet MS" charset="0"/>
              </a:rPr>
              <a:t>Protected access is more restricted than public access.</a:t>
            </a:r>
          </a:p>
          <a:p>
            <a:pPr marL="341313" indent="-341313" eaLnBrk="1" hangingPunct="1">
              <a:spcBef>
                <a:spcPts val="7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>
                <a:highlight>
                  <a:srgbClr val="FFFF00"/>
                </a:highlight>
                <a:latin typeface="Trebuchet MS" charset="0"/>
              </a:rPr>
              <a:t>Fields must still be private </a:t>
            </a:r>
            <a:r>
              <a:rPr lang="en-US" sz="2000" dirty="0">
                <a:highlight>
                  <a:srgbClr val="FFFF00"/>
                </a:highlight>
                <a:latin typeface="Trebuchet MS" charset="0"/>
              </a:rPr>
              <a:t>but methods can be protected.</a:t>
            </a:r>
          </a:p>
          <a:p>
            <a:pPr marL="341313" indent="-341313" eaLnBrk="1" hangingPunct="1">
              <a:spcBef>
                <a:spcPts val="7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CA" sz="2000" dirty="0">
                <a:latin typeface="Trebuchet MS" charset="0"/>
              </a:rPr>
              <a:t>Never make a field more visible than is necessary for the program logic – </a:t>
            </a:r>
            <a:r>
              <a:rPr lang="en-CA" sz="2000" dirty="0">
                <a:solidFill>
                  <a:srgbClr val="FF0000"/>
                </a:solidFill>
                <a:latin typeface="Trebuchet MS" charset="0"/>
              </a:rPr>
              <a:t>DON’T OVER-EXPOSE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0A8153-61BB-4A40-B8BA-FB362EBF986B}" type="datetime1">
              <a:rPr lang="en-US" smtClean="0"/>
              <a:pPr>
                <a:defRPr/>
              </a:pPr>
              <a:t>3/26/2022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email: pmills5@learn.bcit.ca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E1E44A-752A-4241-BCA9-B14D354DE4A4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/>
          <p:cNvSpPr txBox="1">
            <a:spLocks noChangeArrowheads="1"/>
          </p:cNvSpPr>
          <p:nvPr/>
        </p:nvSpPr>
        <p:spPr bwMode="auto">
          <a:xfrm>
            <a:off x="457200" y="402951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dirty="0">
                <a:latin typeface="+mj-lt"/>
                <a:ea typeface="+mj-ea"/>
                <a:cs typeface="+mj-cs"/>
              </a:rPr>
              <a:t>Access levels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62E7E4-35EA-4E73-A50B-999455FE90F3}" type="datetime1">
              <a:rPr lang="en-US" smtClean="0"/>
              <a:pPr>
                <a:defRPr/>
              </a:pPr>
              <a:t>3/26/2022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email: pmills5@learn.bcit.ca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E1E44A-752A-4241-BCA9-B14D354DE4A4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32D50C-247E-430A-8BD8-C85C3E055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92" y="1268760"/>
            <a:ext cx="8316416" cy="4751211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7C72BAD-C79A-4FAB-8D9D-6CF6DC7D2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AD1768-9633-4FDE-AA88-EFA841968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/>
              <a:t>Parent class: Mammal. Its parent is Object.</a:t>
            </a:r>
          </a:p>
          <a:p>
            <a:r>
              <a:rPr lang="en-CA" dirty="0"/>
              <a:t>Make Mammal </a:t>
            </a:r>
            <a:r>
              <a:rPr lang="en-CA"/>
              <a:t>fields private and probably final.</a:t>
            </a:r>
            <a:endParaRPr lang="en-CA" dirty="0"/>
          </a:p>
          <a:p>
            <a:r>
              <a:rPr lang="en-CA" dirty="0"/>
              <a:t>Make Mammal mutators </a:t>
            </a:r>
            <a:r>
              <a:rPr lang="en-CA"/>
              <a:t>final.</a:t>
            </a:r>
          </a:p>
          <a:p>
            <a:endParaRPr lang="en-CA" dirty="0"/>
          </a:p>
          <a:p>
            <a:r>
              <a:rPr lang="en-CA" dirty="0"/>
              <a:t>Child class: Dolphin. Its parent is Mammal.</a:t>
            </a:r>
          </a:p>
          <a:p>
            <a:r>
              <a:rPr lang="en-CA" dirty="0"/>
              <a:t>Override generic </a:t>
            </a:r>
            <a:r>
              <a:rPr lang="en-CA"/>
              <a:t>Mammal methods.</a:t>
            </a:r>
            <a:endParaRPr lang="en-CA" dirty="0"/>
          </a:p>
          <a:p>
            <a:r>
              <a:rPr lang="en-CA" dirty="0"/>
              <a:t>E.g. Mammal’s move() method could be overridden as:</a:t>
            </a:r>
          </a:p>
          <a:p>
            <a:r>
              <a:rPr lang="en-CA" dirty="0"/>
              <a:t>@Override</a:t>
            </a:r>
            <a:br>
              <a:rPr lang="en-CA" dirty="0"/>
            </a:br>
            <a:r>
              <a:rPr lang="en-CA" dirty="0"/>
              <a:t>public void move()</a:t>
            </a:r>
            <a:br>
              <a:rPr lang="en-CA" dirty="0"/>
            </a:br>
            <a:r>
              <a:rPr lang="en-CA" dirty="0"/>
              <a:t>{</a:t>
            </a:r>
            <a:br>
              <a:rPr lang="en-CA" dirty="0"/>
            </a:br>
            <a:r>
              <a:rPr lang="en-CA" dirty="0"/>
              <a:t>    </a:t>
            </a:r>
            <a:r>
              <a:rPr lang="en-CA" dirty="0" err="1"/>
              <a:t>System.out.println</a:t>
            </a:r>
            <a:r>
              <a:rPr lang="en-CA" dirty="0"/>
              <a:t>(“</a:t>
            </a:r>
            <a:r>
              <a:rPr lang="en-CA"/>
              <a:t>swim”); // Dolphin-specific move</a:t>
            </a:r>
            <a:br>
              <a:rPr lang="en-CA" dirty="0"/>
            </a:br>
            <a:r>
              <a:rPr lang="en-CA" dirty="0"/>
              <a:t>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335839-B2AF-4800-A3A8-7B055333D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©2021 Paul Mills, Jason Harrison,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6825219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7C72BAD-C79A-4FAB-8D9D-6CF6DC7D2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AD1768-9633-4FDE-AA88-EFA841968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 collection of Mammal references can call individual, overridden methods automatically, polymorphically:</a:t>
            </a:r>
          </a:p>
          <a:p>
            <a:r>
              <a:rPr lang="en-CA" sz="2400" dirty="0"/>
              <a:t>for(Mammal m: mammals)</a:t>
            </a:r>
            <a:br>
              <a:rPr lang="en-CA" sz="2400" dirty="0"/>
            </a:br>
            <a:r>
              <a:rPr lang="en-CA" sz="2400" dirty="0"/>
              <a:t>{</a:t>
            </a:r>
            <a:br>
              <a:rPr lang="en-CA" sz="2400" dirty="0"/>
            </a:br>
            <a:r>
              <a:rPr lang="en-CA" sz="2400" dirty="0"/>
              <a:t>    </a:t>
            </a:r>
            <a:r>
              <a:rPr lang="en-CA" sz="2400" dirty="0" err="1"/>
              <a:t>m.move</a:t>
            </a:r>
            <a:r>
              <a:rPr lang="en-CA" sz="2400" dirty="0"/>
              <a:t>(); // Dolphins swim, Bats fly, Dogs run, </a:t>
            </a:r>
            <a:r>
              <a:rPr lang="en-CA" sz="2400" dirty="0" err="1"/>
              <a:t>etc</a:t>
            </a:r>
            <a:r>
              <a:rPr lang="en-CA" sz="2400" dirty="0"/>
              <a:t>…</a:t>
            </a:r>
            <a:br>
              <a:rPr lang="en-CA" sz="2400" dirty="0"/>
            </a:br>
            <a:r>
              <a:rPr lang="en-CA" sz="2400" dirty="0"/>
              <a:t>}</a:t>
            </a:r>
          </a:p>
          <a:p>
            <a:r>
              <a:rPr lang="en-CA" sz="2400" dirty="0"/>
              <a:t>By having move() in the Mammal parent class, the above code will compile and run for sure. And the appropriate child-version of the method will be selected and run </a:t>
            </a:r>
            <a:r>
              <a:rPr lang="en-CA" sz="2400"/>
              <a:t>by Java.</a:t>
            </a:r>
            <a:endParaRPr lang="en-CA" sz="2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335839-B2AF-4800-A3A8-7B055333D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©2021 Paul Mills, Jason Harrison,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12790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/>
              <a:t>Review - Inheritance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When one class becomes the subtype of another using keyword “extends”</a:t>
            </a:r>
          </a:p>
          <a:p>
            <a:r>
              <a:rPr lang="en-CA" dirty="0"/>
              <a:t>subtype will inherit all the non-private members of the supertype, and its supertype and its supertype...up to and including the Object class</a:t>
            </a:r>
          </a:p>
          <a:p>
            <a:r>
              <a:rPr lang="en-CA" dirty="0"/>
              <a:t>forms the “IS A” relationship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©2021 Paul Mills, Jason Harrison, All rights reserved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/>
              <a:t>Review -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When a subtype object is stored in a supertype reference</a:t>
            </a:r>
          </a:p>
          <a:p>
            <a:r>
              <a:rPr lang="en-CA" dirty="0"/>
              <a:t>requires “is a” parent-child relationship</a:t>
            </a:r>
          </a:p>
          <a:p>
            <a:r>
              <a:rPr lang="en-CA" dirty="0"/>
              <a:t>used to avoid duplication by reducing all references to a lowest common type</a:t>
            </a:r>
          </a:p>
          <a:p>
            <a:r>
              <a:rPr lang="en-CA" dirty="0" err="1"/>
              <a:t>eg</a:t>
            </a:r>
            <a:r>
              <a:rPr lang="en-CA" dirty="0"/>
              <a:t>.</a:t>
            </a:r>
          </a:p>
          <a:p>
            <a:pPr lvl="1"/>
            <a:r>
              <a:rPr lang="en-CA" dirty="0"/>
              <a:t>Vehicle v = new Car(...);</a:t>
            </a:r>
          </a:p>
          <a:p>
            <a:pPr lvl="1"/>
            <a:r>
              <a:rPr lang="en-CA" dirty="0" err="1"/>
              <a:t>store.addVehicle</a:t>
            </a:r>
            <a:r>
              <a:rPr lang="en-CA" dirty="0"/>
              <a:t>(Vehicle v) //will take any type that inherits from Vehicle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©2021 Paul Mills, Jason Harrison, All rights reserved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CA" sz="3600" dirty="0"/>
              <a:t>Storage.java – add </a:t>
            </a:r>
            <a:r>
              <a:rPr lang="en-CA" sz="3600" dirty="0" err="1"/>
              <a:t>displaySpecifications</a:t>
            </a:r>
            <a:r>
              <a:rPr lang="en-CA" sz="3600" dirty="0"/>
              <a:t>()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/>
              <a:t>public void </a:t>
            </a:r>
            <a:r>
              <a:rPr lang="en-US" sz="1800" dirty="0" err="1"/>
              <a:t>displaySpecifications</a:t>
            </a:r>
            <a:r>
              <a:rPr lang="en-US" sz="1800" dirty="0"/>
              <a:t>() {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pt-BR" sz="1800" dirty="0"/>
              <a:t>System.</a:t>
            </a:r>
            <a:r>
              <a:rPr lang="pt-BR" sz="1800" i="1" dirty="0"/>
              <a:t>out.format("Make: %s%n Model: %s%n Yar: %d%n Passengers: %d%n Color: %s%n%n", </a:t>
            </a:r>
            <a:r>
              <a:rPr lang="en-US" sz="1800" dirty="0"/>
              <a:t>make, model, year, </a:t>
            </a:r>
            <a:r>
              <a:rPr lang="en-US" sz="1800" dirty="0" err="1"/>
              <a:t>numberOfPassengers</a:t>
            </a:r>
            <a:r>
              <a:rPr lang="en-US" sz="1800" dirty="0"/>
              <a:t>, color);</a:t>
            </a:r>
          </a:p>
          <a:p>
            <a:pPr>
              <a:buNone/>
            </a:pPr>
            <a:r>
              <a:rPr lang="en-US" sz="1800" dirty="0"/>
              <a:t>}</a:t>
            </a:r>
            <a:endParaRPr lang="en-CA" sz="1800" dirty="0"/>
          </a:p>
          <a:p>
            <a:r>
              <a:rPr lang="en-CA" sz="1800" dirty="0"/>
              <a:t>In </a:t>
            </a:r>
            <a:r>
              <a:rPr lang="en-CA" sz="1800" dirty="0" err="1"/>
              <a:t>Storage.display</a:t>
            </a:r>
            <a:r>
              <a:rPr lang="en-CA" sz="1800" dirty="0"/>
              <a:t>() call </a:t>
            </a:r>
            <a:r>
              <a:rPr lang="en-CA" sz="1800" dirty="0" err="1"/>
              <a:t>displaySpecifications</a:t>
            </a:r>
            <a:r>
              <a:rPr lang="en-CA" sz="1800" dirty="0"/>
              <a:t>() instead of toString();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3491880" y="3600291"/>
            <a:ext cx="1857388" cy="27084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Make: Chevrolet</a:t>
            </a:r>
          </a:p>
          <a:p>
            <a:r>
              <a:rPr lang="en-US" sz="1000" dirty="0"/>
              <a:t>Model: Corvette</a:t>
            </a:r>
          </a:p>
          <a:p>
            <a:r>
              <a:rPr lang="en-US" sz="1000" dirty="0"/>
              <a:t>Year: 1979</a:t>
            </a:r>
          </a:p>
          <a:p>
            <a:r>
              <a:rPr lang="en-US" sz="1000" dirty="0"/>
              <a:t>Passengers: 2</a:t>
            </a:r>
          </a:p>
          <a:p>
            <a:r>
              <a:rPr lang="en-US" sz="1000" dirty="0"/>
              <a:t>Color: burgundy</a:t>
            </a:r>
          </a:p>
          <a:p>
            <a:endParaRPr lang="en-US" sz="1000" dirty="0"/>
          </a:p>
          <a:p>
            <a:r>
              <a:rPr lang="en-US" sz="1000" dirty="0"/>
              <a:t>Make: North American Aviation</a:t>
            </a:r>
          </a:p>
          <a:p>
            <a:r>
              <a:rPr lang="en-US" sz="1000" dirty="0"/>
              <a:t>Model: P-51D</a:t>
            </a:r>
          </a:p>
          <a:p>
            <a:r>
              <a:rPr lang="en-US" sz="1000" dirty="0"/>
              <a:t>Year: 1944</a:t>
            </a:r>
          </a:p>
          <a:p>
            <a:r>
              <a:rPr lang="en-US" sz="1000" dirty="0"/>
              <a:t>Passengers: 1</a:t>
            </a:r>
          </a:p>
          <a:p>
            <a:r>
              <a:rPr lang="en-US" sz="1000" dirty="0"/>
              <a:t>Color: natural finish</a:t>
            </a:r>
          </a:p>
          <a:p>
            <a:endParaRPr lang="en-US" sz="1000" dirty="0"/>
          </a:p>
          <a:p>
            <a:r>
              <a:rPr lang="en-US" sz="1000" dirty="0"/>
              <a:t>Make: Spartan</a:t>
            </a:r>
          </a:p>
          <a:p>
            <a:r>
              <a:rPr lang="en-US" sz="1000" dirty="0"/>
              <a:t>Model: Maxima</a:t>
            </a:r>
          </a:p>
          <a:p>
            <a:r>
              <a:rPr lang="en-US" sz="1000" dirty="0"/>
              <a:t>Year: 2019</a:t>
            </a:r>
          </a:p>
          <a:p>
            <a:r>
              <a:rPr lang="en-US" sz="1000" dirty="0"/>
              <a:t>Passengers: 8</a:t>
            </a:r>
          </a:p>
          <a:p>
            <a:r>
              <a:rPr lang="en-US" sz="1000" dirty="0"/>
              <a:t>Color: silver and red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©2021 Paul Mills, Jason Harrison, All rights reserved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/>
              <a:t>Problem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7488" y="1500174"/>
            <a:ext cx="2352684" cy="23083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solidFill>
                  <a:schemeClr val="tx1"/>
                </a:solidFill>
              </a:rPr>
              <a:t>Vehicle</a:t>
            </a:r>
          </a:p>
          <a:p>
            <a:pPr>
              <a:buFont typeface="Arial" pitchFamily="34" charset="0"/>
              <a:buChar char="•"/>
            </a:pPr>
            <a:r>
              <a:rPr lang="en-CA" sz="1800" dirty="0">
                <a:solidFill>
                  <a:schemeClr val="tx1"/>
                </a:solidFill>
              </a:rPr>
              <a:t> make</a:t>
            </a:r>
          </a:p>
          <a:p>
            <a:pPr>
              <a:buFont typeface="Arial" pitchFamily="34" charset="0"/>
              <a:buChar char="•"/>
            </a:pPr>
            <a:r>
              <a:rPr lang="en-CA" sz="1800" dirty="0">
                <a:solidFill>
                  <a:schemeClr val="tx1"/>
                </a:solidFill>
              </a:rPr>
              <a:t> model</a:t>
            </a:r>
          </a:p>
          <a:p>
            <a:pPr>
              <a:buFont typeface="Arial" pitchFamily="34" charset="0"/>
              <a:buChar char="•"/>
            </a:pPr>
            <a:r>
              <a:rPr lang="en-CA" sz="1800" dirty="0">
                <a:solidFill>
                  <a:schemeClr val="tx1"/>
                </a:solidFill>
              </a:rPr>
              <a:t> year</a:t>
            </a:r>
          </a:p>
          <a:p>
            <a:pPr>
              <a:buFont typeface="Arial" pitchFamily="34" charset="0"/>
              <a:buChar char="•"/>
            </a:pPr>
            <a:r>
              <a:rPr lang="en-CA" sz="1800" dirty="0">
                <a:solidFill>
                  <a:schemeClr val="tx1"/>
                </a:solidFill>
              </a:rPr>
              <a:t> </a:t>
            </a:r>
            <a:r>
              <a:rPr lang="en-CA" sz="1800" dirty="0" err="1">
                <a:solidFill>
                  <a:schemeClr val="tx1"/>
                </a:solidFill>
              </a:rPr>
              <a:t>numPassengers</a:t>
            </a:r>
            <a:endParaRPr lang="en-CA" sz="1800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CA" sz="1800" dirty="0">
                <a:solidFill>
                  <a:schemeClr val="tx1"/>
                </a:solidFill>
              </a:rPr>
              <a:t> color</a:t>
            </a:r>
          </a:p>
          <a:p>
            <a:pPr>
              <a:buFont typeface="Arial" pitchFamily="34" charset="0"/>
              <a:buChar char="•"/>
            </a:pPr>
            <a:endParaRPr lang="en-CA" sz="1800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CA" dirty="0" err="1"/>
              <a:t>displaySpecifications</a:t>
            </a:r>
            <a:r>
              <a:rPr lang="en-CA" dirty="0"/>
              <a:t>()</a:t>
            </a:r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2858533" y="5118260"/>
            <a:ext cx="2150140" cy="1477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sz="1800" dirty="0">
                <a:solidFill>
                  <a:schemeClr val="tx1"/>
                </a:solidFill>
              </a:rPr>
              <a:t>Airplane</a:t>
            </a:r>
          </a:p>
          <a:p>
            <a:pPr>
              <a:buFont typeface="Arial" pitchFamily="34" charset="0"/>
              <a:buChar char="•"/>
            </a:pPr>
            <a:r>
              <a:rPr lang="en-CA" sz="1800" dirty="0">
                <a:solidFill>
                  <a:schemeClr val="tx1"/>
                </a:solidFill>
              </a:rPr>
              <a:t> wingspan</a:t>
            </a:r>
          </a:p>
          <a:p>
            <a:pPr>
              <a:buFont typeface="Arial" pitchFamily="34" charset="0"/>
              <a:buChar char="•"/>
            </a:pPr>
            <a:r>
              <a:rPr lang="en-CA" sz="1800">
                <a:solidFill>
                  <a:schemeClr val="tx1"/>
                </a:solidFill>
              </a:rPr>
              <a:t> maxCargoWeightKg</a:t>
            </a:r>
            <a:endParaRPr lang="en-CA" sz="1800" dirty="0">
              <a:solidFill>
                <a:schemeClr val="tx1"/>
              </a:solidFill>
            </a:endParaRPr>
          </a:p>
          <a:p>
            <a:endParaRPr lang="en-CA" sz="1800" dirty="0">
              <a:solidFill>
                <a:schemeClr val="tx1"/>
              </a:solidFill>
            </a:endParaRPr>
          </a:p>
          <a:p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5681658" y="5133980"/>
            <a:ext cx="1346587" cy="1477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sz="1800" dirty="0">
                <a:solidFill>
                  <a:schemeClr val="tx1"/>
                </a:solidFill>
              </a:rPr>
              <a:t>Boat</a:t>
            </a:r>
          </a:p>
          <a:p>
            <a:pPr>
              <a:buFont typeface="Arial" pitchFamily="34" charset="0"/>
              <a:buChar char="•"/>
            </a:pPr>
            <a:r>
              <a:rPr lang="en-CA" sz="1800" dirty="0">
                <a:solidFill>
                  <a:schemeClr val="tx1"/>
                </a:solidFill>
              </a:rPr>
              <a:t> </a:t>
            </a:r>
            <a:r>
              <a:rPr lang="en-CA" sz="1800" dirty="0" err="1">
                <a:solidFill>
                  <a:schemeClr val="tx1"/>
                </a:solidFill>
              </a:rPr>
              <a:t>hullDesign</a:t>
            </a:r>
            <a:endParaRPr lang="en-CA" sz="1800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CA" sz="1800" dirty="0">
                <a:solidFill>
                  <a:schemeClr val="tx1"/>
                </a:solidFill>
              </a:rPr>
              <a:t> </a:t>
            </a:r>
            <a:r>
              <a:rPr lang="en-CA" sz="1800" dirty="0" err="1">
                <a:solidFill>
                  <a:schemeClr val="tx1"/>
                </a:solidFill>
              </a:rPr>
              <a:t>skiPackage</a:t>
            </a:r>
            <a:endParaRPr lang="en-CA" sz="1800" dirty="0">
              <a:solidFill>
                <a:schemeClr val="tx1"/>
              </a:solidFill>
            </a:endParaRPr>
          </a:p>
          <a:p>
            <a:endParaRPr lang="en-CA" sz="1800" dirty="0">
              <a:solidFill>
                <a:schemeClr val="tx1"/>
              </a:solidFill>
            </a:endParaRPr>
          </a:p>
          <a:p>
            <a:endParaRPr lang="en-US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347658" y="5133980"/>
            <a:ext cx="2194832" cy="1477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sz="1800" dirty="0">
                <a:solidFill>
                  <a:schemeClr val="tx1"/>
                </a:solidFill>
              </a:rPr>
              <a:t>Car</a:t>
            </a:r>
          </a:p>
          <a:p>
            <a:pPr>
              <a:buFont typeface="Arial" pitchFamily="34" charset="0"/>
              <a:buChar char="•"/>
            </a:pPr>
            <a:r>
              <a:rPr lang="en-CA" sz="1800" dirty="0">
                <a:solidFill>
                  <a:schemeClr val="tx1"/>
                </a:solidFill>
              </a:rPr>
              <a:t> </a:t>
            </a:r>
            <a:r>
              <a:rPr lang="en-CA" sz="1800" dirty="0" err="1">
                <a:solidFill>
                  <a:schemeClr val="tx1"/>
                </a:solidFill>
              </a:rPr>
              <a:t>milesPerLitre</a:t>
            </a:r>
            <a:endParaRPr lang="en-CA" sz="1800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CA" sz="1800" dirty="0">
              <a:solidFill>
                <a:schemeClr val="tx1"/>
              </a:solidFill>
            </a:endParaRPr>
          </a:p>
          <a:p>
            <a:endParaRPr lang="en-CA" sz="1800" dirty="0">
              <a:solidFill>
                <a:schemeClr val="tx1"/>
              </a:solidFill>
            </a:endParaRPr>
          </a:p>
          <a:p>
            <a:endParaRPr lang="en-US" sz="1800" dirty="0"/>
          </a:p>
        </p:txBody>
      </p:sp>
      <p:cxnSp>
        <p:nvCxnSpPr>
          <p:cNvPr id="8" name="Straight Arrow Connector 7"/>
          <p:cNvCxnSpPr>
            <a:stCxn id="7" idx="0"/>
          </p:cNvCxnSpPr>
          <p:nvPr/>
        </p:nvCxnSpPr>
        <p:spPr>
          <a:xfrm rot="5400000" flipH="1" flipV="1">
            <a:off x="2001266" y="3282388"/>
            <a:ext cx="1295400" cy="24077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0"/>
          </p:cNvCxnSpPr>
          <p:nvPr/>
        </p:nvCxnSpPr>
        <p:spPr>
          <a:xfrm flipH="1" flipV="1">
            <a:off x="3834059" y="3899060"/>
            <a:ext cx="99544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0"/>
          </p:cNvCxnSpPr>
          <p:nvPr/>
        </p:nvCxnSpPr>
        <p:spPr>
          <a:xfrm rot="16200000" flipV="1">
            <a:off x="4532406" y="3311433"/>
            <a:ext cx="1295400" cy="23496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857488" y="3357562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14612" y="500042"/>
            <a:ext cx="4643470" cy="830997"/>
          </a:xfrm>
          <a:prstGeom prst="rect">
            <a:avLst/>
          </a:prstGeom>
          <a:solidFill>
            <a:srgbClr val="FF5353"/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solidFill>
                  <a:schemeClr val="bg1"/>
                </a:solidFill>
              </a:rPr>
              <a:t>When in </a:t>
            </a:r>
            <a:r>
              <a:rPr lang="en-CA" sz="1600" dirty="0" err="1">
                <a:solidFill>
                  <a:schemeClr val="bg1"/>
                </a:solidFill>
              </a:rPr>
              <a:t>Store.displayVehicles</a:t>
            </a:r>
            <a:r>
              <a:rPr lang="en-CA" sz="1600" dirty="0">
                <a:solidFill>
                  <a:schemeClr val="bg1"/>
                </a:solidFill>
              </a:rPr>
              <a:t>()we call </a:t>
            </a:r>
            <a:r>
              <a:rPr lang="en-CA" sz="1600" dirty="0" err="1">
                <a:solidFill>
                  <a:schemeClr val="bg1"/>
                </a:solidFill>
              </a:rPr>
              <a:t>displaySpecifications</a:t>
            </a:r>
            <a:r>
              <a:rPr lang="en-CA" sz="1600" dirty="0">
                <a:solidFill>
                  <a:schemeClr val="bg1"/>
                </a:solidFill>
              </a:rPr>
              <a:t>() we will see only the common</a:t>
            </a:r>
          </a:p>
          <a:p>
            <a:r>
              <a:rPr lang="en-CA" sz="1600" dirty="0">
                <a:solidFill>
                  <a:schemeClr val="bg1"/>
                </a:solidFill>
              </a:rPr>
              <a:t>details available in Vehicle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86446" y="2285992"/>
            <a:ext cx="2428892" cy="92333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Display method that displays all the Vehicle fields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>
            <a:stCxn id="14" idx="2"/>
          </p:cNvCxnSpPr>
          <p:nvPr/>
        </p:nvCxnSpPr>
        <p:spPr>
          <a:xfrm rot="5400000">
            <a:off x="5962359" y="2533343"/>
            <a:ext cx="362554" cy="17145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©2021 Paul Mills, Jason Harrison, All rights reserved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232" y="274638"/>
            <a:ext cx="6686568" cy="1143000"/>
          </a:xfrm>
        </p:spPr>
        <p:txBody>
          <a:bodyPr/>
          <a:lstStyle/>
          <a:p>
            <a:pPr algn="l"/>
            <a:r>
              <a:rPr lang="en-CA" dirty="0"/>
              <a:t>A Bright Idea!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525963"/>
          </a:xfrm>
        </p:spPr>
        <p:txBody>
          <a:bodyPr>
            <a:normAutofit/>
          </a:bodyPr>
          <a:lstStyle/>
          <a:p>
            <a:r>
              <a:rPr lang="en-CA" dirty="0"/>
              <a:t>Remember that subtypes have access to super type non-private methods</a:t>
            </a:r>
          </a:p>
          <a:p>
            <a:pPr lvl="1"/>
            <a:r>
              <a:rPr lang="en-CA" dirty="0"/>
              <a:t>we could build a </a:t>
            </a:r>
            <a:r>
              <a:rPr lang="en-CA" dirty="0" err="1"/>
              <a:t>displaySpecifications</a:t>
            </a:r>
            <a:r>
              <a:rPr lang="en-CA" dirty="0"/>
              <a:t> method in each subclass </a:t>
            </a:r>
            <a:r>
              <a:rPr lang="en-CA" u="sng" dirty="0"/>
              <a:t>instead</a:t>
            </a:r>
            <a:r>
              <a:rPr lang="en-CA" dirty="0"/>
              <a:t> of the superclass, where we could call the </a:t>
            </a:r>
            <a:r>
              <a:rPr lang="en-CA" dirty="0" err="1"/>
              <a:t>super.getters</a:t>
            </a:r>
            <a:r>
              <a:rPr lang="en-CA" dirty="0"/>
              <a:t> to include in the display.</a:t>
            </a:r>
            <a:endParaRPr lang="en-US" dirty="0"/>
          </a:p>
          <a:p>
            <a:r>
              <a:rPr lang="en-CA" dirty="0"/>
              <a:t>Let’s test it out in Car first: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©2021 Paul Mills, Jason Harrison, All rights reserved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0034" y="4900610"/>
            <a:ext cx="859587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dirty="0"/>
              <a:t>public void </a:t>
            </a:r>
            <a:r>
              <a:rPr lang="en-US" sz="1400" dirty="0" err="1"/>
              <a:t>displaySpecifications</a:t>
            </a:r>
            <a:r>
              <a:rPr lang="en-US" sz="1400" dirty="0"/>
              <a:t>() {</a:t>
            </a:r>
          </a:p>
          <a:p>
            <a:pPr>
              <a:buNone/>
            </a:pPr>
            <a:r>
              <a:rPr lang="en-US" sz="1400" dirty="0"/>
              <a:t>     </a:t>
            </a:r>
            <a:r>
              <a:rPr lang="en-US" sz="1400" dirty="0" err="1"/>
              <a:t>System.</a:t>
            </a:r>
            <a:r>
              <a:rPr lang="en-US" sz="1400" i="1" dirty="0" err="1"/>
              <a:t>out.format</a:t>
            </a:r>
            <a:r>
              <a:rPr lang="en-US" sz="1400" i="1" dirty="0"/>
              <a:t>("Make: %</a:t>
            </a:r>
            <a:r>
              <a:rPr lang="en-US" sz="1400" i="1" dirty="0" err="1"/>
              <a:t>s%nModel</a:t>
            </a:r>
            <a:r>
              <a:rPr lang="en-US" sz="1400" i="1" dirty="0"/>
              <a:t>: %</a:t>
            </a:r>
            <a:r>
              <a:rPr lang="en-US" sz="1400" i="1" dirty="0" err="1"/>
              <a:t>s%nYear</a:t>
            </a:r>
            <a:r>
              <a:rPr lang="en-US" sz="1400" i="1" dirty="0"/>
              <a:t>: %</a:t>
            </a:r>
            <a:r>
              <a:rPr lang="en-US" sz="1400" i="1" dirty="0" err="1"/>
              <a:t>d%nPassengers</a:t>
            </a:r>
            <a:r>
              <a:rPr lang="en-US" sz="1400" i="1" dirty="0"/>
              <a:t>: %</a:t>
            </a:r>
            <a:r>
              <a:rPr lang="en-US" sz="1400" i="1" dirty="0" err="1"/>
              <a:t>d</a:t>
            </a:r>
            <a:r>
              <a:rPr lang="en-US" sz="1400" i="1" err="1"/>
              <a:t>%</a:t>
            </a:r>
            <a:r>
              <a:rPr lang="en-US" sz="1400" i="1"/>
              <a:t>nColour</a:t>
            </a:r>
            <a:r>
              <a:rPr lang="en-US" sz="1400" i="1" dirty="0"/>
              <a:t>: %</a:t>
            </a:r>
            <a:r>
              <a:rPr lang="en-US" sz="1400" i="1" err="1"/>
              <a:t>s</a:t>
            </a:r>
            <a:r>
              <a:rPr lang="en-US" sz="1400" i="1"/>
              <a:t>%mi/</a:t>
            </a:r>
            <a:r>
              <a:rPr lang="en-US" sz="1400" i="1" dirty="0" err="1"/>
              <a:t>Litre</a:t>
            </a:r>
            <a:r>
              <a:rPr lang="en-US" sz="1400" i="1" dirty="0"/>
              <a:t>: %</a:t>
            </a:r>
            <a:r>
              <a:rPr lang="en-US" sz="1400" i="1" dirty="0" err="1"/>
              <a:t>d%n%n</a:t>
            </a:r>
            <a:r>
              <a:rPr lang="en-US" sz="1400" i="1" dirty="0"/>
              <a:t>",</a:t>
            </a:r>
          </a:p>
          <a:p>
            <a:pPr>
              <a:buNone/>
            </a:pPr>
            <a:r>
              <a:rPr lang="en-US" sz="1400" dirty="0"/>
              <a:t>     </a:t>
            </a:r>
            <a:r>
              <a:rPr lang="en-US" sz="1400" dirty="0" err="1"/>
              <a:t>getMake</a:t>
            </a:r>
            <a:r>
              <a:rPr lang="en-US" sz="1400" dirty="0"/>
              <a:t>(), </a:t>
            </a:r>
            <a:r>
              <a:rPr lang="en-US" sz="1400" dirty="0" err="1"/>
              <a:t>getModel</a:t>
            </a:r>
            <a:r>
              <a:rPr lang="en-US" sz="1400" dirty="0"/>
              <a:t>(), </a:t>
            </a:r>
            <a:r>
              <a:rPr lang="en-US" sz="1400" dirty="0" err="1"/>
              <a:t>getYear</a:t>
            </a:r>
            <a:r>
              <a:rPr lang="en-US" sz="1400" dirty="0"/>
              <a:t>(), </a:t>
            </a:r>
            <a:r>
              <a:rPr lang="en-US" sz="1400" dirty="0" err="1"/>
              <a:t>getNumberOfPassengers</a:t>
            </a:r>
            <a:r>
              <a:rPr lang="en-US" sz="1400"/>
              <a:t>(), getColour(), milesPerLitre</a:t>
            </a:r>
            <a:r>
              <a:rPr lang="en-US" sz="1400" dirty="0"/>
              <a:t>);</a:t>
            </a:r>
          </a:p>
          <a:p>
            <a:pPr>
              <a:buNone/>
            </a:pPr>
            <a:r>
              <a:rPr lang="en-US" sz="1400" dirty="0"/>
              <a:t>}</a:t>
            </a:r>
            <a:endParaRPr lang="en-CA" sz="1400" dirty="0"/>
          </a:p>
          <a:p>
            <a:endParaRPr lang="en-US" sz="1400" dirty="0"/>
          </a:p>
        </p:txBody>
      </p:sp>
      <p:pic>
        <p:nvPicPr>
          <p:cNvPr id="6" name="Picture 5" descr="Ask-blog-Fotolia_90318587_XS-212x30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00" y="142852"/>
            <a:ext cx="858201" cy="121443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i="1" dirty="0">
                <a:solidFill>
                  <a:srgbClr val="FF0000"/>
                </a:solidFill>
              </a:rPr>
              <a:t>KABOOM!!!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©2021 Paul Mills, Jason Harrison, All rights reserved</a:t>
            </a:r>
          </a:p>
        </p:txBody>
      </p:sp>
      <p:pic>
        <p:nvPicPr>
          <p:cNvPr id="5" name="Picture 4" descr="Untitled-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1571612"/>
            <a:ext cx="6572264" cy="3369431"/>
          </a:xfrm>
          <a:prstGeom prst="rect">
            <a:avLst/>
          </a:prstGeom>
        </p:spPr>
      </p:pic>
      <p:pic>
        <p:nvPicPr>
          <p:cNvPr id="6" name="Picture 5" descr="Untitled-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810" y="1214422"/>
            <a:ext cx="4465797" cy="5429264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642910" y="1500174"/>
            <a:ext cx="714380" cy="428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286380" y="4643446"/>
            <a:ext cx="2428892" cy="428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285852" y="1857364"/>
            <a:ext cx="4071966" cy="2857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57488" y="5429264"/>
            <a:ext cx="609429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The method </a:t>
            </a:r>
            <a:r>
              <a:rPr lang="en-CA" dirty="0" err="1"/>
              <a:t>displaySpecifications</a:t>
            </a:r>
            <a:r>
              <a:rPr lang="en-CA" dirty="0"/>
              <a:t>() is undefined in type Vehicle</a:t>
            </a:r>
            <a:endParaRPr lang="en-US" dirty="0"/>
          </a:p>
        </p:txBody>
      </p:sp>
      <p:pic>
        <p:nvPicPr>
          <p:cNvPr id="12" name="Picture 11" descr="anger_stockxpertcom_id917161_size0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62" y="5302080"/>
            <a:ext cx="1571636" cy="15559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/>
              <a:t>Static Type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86346"/>
          </a:xfrm>
        </p:spPr>
        <p:txBody>
          <a:bodyPr>
            <a:normAutofit fontScale="70000" lnSpcReduction="20000"/>
          </a:bodyPr>
          <a:lstStyle/>
          <a:p>
            <a:r>
              <a:rPr lang="en-CA" dirty="0"/>
              <a:t>the Java compiler checks syntax, not logic</a:t>
            </a:r>
          </a:p>
          <a:p>
            <a:r>
              <a:rPr lang="en-CA" dirty="0"/>
              <a:t>part of the process is to examine reference type declarations, checking the apparent or declared type</a:t>
            </a:r>
          </a:p>
          <a:p>
            <a:r>
              <a:rPr lang="en-CA" dirty="0"/>
              <a:t>this is called the </a:t>
            </a:r>
            <a:r>
              <a:rPr lang="en-CA" b="1" dirty="0">
                <a:solidFill>
                  <a:schemeClr val="accent1">
                    <a:lumMod val="75000"/>
                  </a:schemeClr>
                </a:solidFill>
              </a:rPr>
              <a:t>STATIC TYPE CHECK</a:t>
            </a:r>
            <a:r>
              <a:rPr lang="en-CA" dirty="0"/>
              <a:t>.</a:t>
            </a:r>
          </a:p>
          <a:p>
            <a:r>
              <a:rPr lang="en-CA" dirty="0"/>
              <a:t>When the reference is different than the actual Object type the type check works as long as the object type has a parent-child (“is-a”) relationship with the declared reference type</a:t>
            </a:r>
          </a:p>
          <a:p>
            <a:r>
              <a:rPr lang="en-CA" dirty="0" err="1"/>
              <a:t>eg</a:t>
            </a:r>
            <a:r>
              <a:rPr lang="en-CA" dirty="0"/>
              <a:t>.</a:t>
            </a:r>
          </a:p>
          <a:p>
            <a:pPr lvl="1"/>
            <a:r>
              <a:rPr lang="en-CA" dirty="0"/>
              <a:t>Vehicle v = new Car(...)   </a:t>
            </a:r>
            <a:r>
              <a:rPr lang="en-CA" b="1" i="1" dirty="0">
                <a:solidFill>
                  <a:schemeClr val="accent1">
                    <a:lumMod val="75000"/>
                  </a:schemeClr>
                </a:solidFill>
              </a:rPr>
              <a:t>SUBSTITUTION</a:t>
            </a:r>
            <a:r>
              <a:rPr lang="en-CA" dirty="0"/>
              <a:t>  </a:t>
            </a:r>
          </a:p>
          <a:p>
            <a:pPr lvl="2"/>
            <a:r>
              <a:rPr lang="en-CA" dirty="0"/>
              <a:t>works since Car </a:t>
            </a:r>
            <a:r>
              <a:rPr lang="en-CA" b="1" i="1" dirty="0"/>
              <a:t>IS A</a:t>
            </a:r>
            <a:r>
              <a:rPr lang="en-CA" dirty="0"/>
              <a:t> Vehicle</a:t>
            </a:r>
          </a:p>
          <a:p>
            <a:pPr lvl="2"/>
            <a:r>
              <a:rPr lang="en-CA" dirty="0"/>
              <a:t>even though we are storing a Car address, the compiler sees it as a Vehicle</a:t>
            </a:r>
          </a:p>
          <a:p>
            <a:pPr lvl="2"/>
            <a:r>
              <a:rPr lang="en-CA" dirty="0"/>
              <a:t>therein lies the problem</a:t>
            </a:r>
          </a:p>
          <a:p>
            <a:pPr lvl="2"/>
            <a:r>
              <a:rPr lang="en-CA" dirty="0"/>
              <a:t>Next Slide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©2021 Paul Mills, Jason Harrison, All rights reserved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</TotalTime>
  <Words>1587</Words>
  <Application>Microsoft Office PowerPoint</Application>
  <PresentationFormat>On-screen Show (4:3)</PresentationFormat>
  <Paragraphs>192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Times New Roman</vt:lpstr>
      <vt:lpstr>Trebuchet MS</vt:lpstr>
      <vt:lpstr>Office Theme</vt:lpstr>
      <vt:lpstr>PowerPoint Presentation</vt:lpstr>
      <vt:lpstr>Exploring Polymorphism</vt:lpstr>
      <vt:lpstr>Review - Inheritance</vt:lpstr>
      <vt:lpstr>Review - Substitution</vt:lpstr>
      <vt:lpstr>Storage.java – add displaySpecifications()</vt:lpstr>
      <vt:lpstr>Problem</vt:lpstr>
      <vt:lpstr>A Bright Idea!</vt:lpstr>
      <vt:lpstr>KABOOM!!!</vt:lpstr>
      <vt:lpstr>Static Type Checking</vt:lpstr>
      <vt:lpstr>Static Type Checking ... continued</vt:lpstr>
      <vt:lpstr>The solution: OVERRIDING</vt:lpstr>
      <vt:lpstr>runtime vs. compile time</vt:lpstr>
      <vt:lpstr>Visibility</vt:lpstr>
      <vt:lpstr>“final” methods</vt:lpstr>
      <vt:lpstr>Fixing the Vehicle Hierarchy</vt:lpstr>
      <vt:lpstr>Dynamic Type Checking Polymorphism</vt:lpstr>
      <vt:lpstr>“super” Revisited</vt:lpstr>
      <vt:lpstr>Polymorphism vs instanceof</vt:lpstr>
      <vt:lpstr>Review</vt:lpstr>
      <vt:lpstr>PowerPoint Presentation</vt:lpstr>
      <vt:lpstr>PowerPoint Presentation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 Mills</dc:creator>
  <cp:lastModifiedBy>jason harrison</cp:lastModifiedBy>
  <cp:revision>97</cp:revision>
  <dcterms:created xsi:type="dcterms:W3CDTF">2021-03-08T00:28:44Z</dcterms:created>
  <dcterms:modified xsi:type="dcterms:W3CDTF">2022-03-26T21:44:26Z</dcterms:modified>
</cp:coreProperties>
</file>