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8" r:id="rId4"/>
    <p:sldId id="270" r:id="rId5"/>
    <p:sldId id="281" r:id="rId6"/>
    <p:sldId id="274" r:id="rId7"/>
    <p:sldId id="275" r:id="rId8"/>
    <p:sldId id="282" r:id="rId9"/>
    <p:sldId id="271" r:id="rId10"/>
    <p:sldId id="273" r:id="rId11"/>
    <p:sldId id="276" r:id="rId12"/>
    <p:sldId id="283" r:id="rId13"/>
    <p:sldId id="272" r:id="rId14"/>
    <p:sldId id="277" r:id="rId15"/>
    <p:sldId id="279" r:id="rId16"/>
    <p:sldId id="28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C05E-69E1-448A-85DD-7DEF6FE48594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074-D50A-4485-B0CA-37AFE82D1DA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F1F4-659D-4FDD-9FFD-1398407BA9F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43E7-782B-4FD1-A019-6A5FC7338443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7B7-352C-468B-BE14-B7C51E86059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8DA-E95A-47A3-82B1-05E993E80CD9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3D3-9A8F-4610-A417-46F2DC145557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C98-B09D-4E8D-A292-D4482DDBE4D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1C9-2137-49B9-B230-A79B28396602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D99A-F7A1-4A45-B55A-9985F4A00A2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81D-F885-4A27-ADA5-C7CC3E086ED8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2C2F-FF6B-40EA-A2C8-817615839F01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java.base/java/lang/Str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3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Fundamentals Part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259-3D53-41F8-A30E-EDCB67B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Commandline Arguments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76CE-1BFA-46FD-B08E-A96BDE4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37C5D-B44C-4F6F-ACE6-E086F4CD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9638E-68DC-4519-879D-5987A8A8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4" y="1300783"/>
            <a:ext cx="6723384" cy="3753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ADB8C-41C7-45D1-84E7-32BEAA0C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22" y="1300783"/>
            <a:ext cx="6015038" cy="37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920E-855F-40CB-A148-0FB4F0C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A4D0-55D2-40AE-9ADC-FFA45DB3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String has been created, it cannot be modified</a:t>
            </a:r>
          </a:p>
          <a:p>
            <a:r>
              <a:rPr lang="en-US" dirty="0"/>
              <a:t>The following code simply points s to a new String (the original String, again, cannot be changed):</a:t>
            </a:r>
          </a:p>
          <a:p>
            <a:pPr lvl="1"/>
            <a:r>
              <a:rPr lang="en-US" dirty="0"/>
              <a:t>String s = "hello";</a:t>
            </a:r>
          </a:p>
          <a:p>
            <a:pPr lvl="1"/>
            <a:r>
              <a:rPr lang="en-US" dirty="0"/>
              <a:t>s = "world";		// there are now TWO Strings in memory</a:t>
            </a:r>
          </a:p>
          <a:p>
            <a:pPr marL="457200" lvl="1" indent="0">
              <a:buNone/>
            </a:pPr>
            <a:r>
              <a:rPr lang="en-US" dirty="0"/>
              <a:t>				// s has the address of "world" in it now</a:t>
            </a:r>
          </a:p>
          <a:p>
            <a:endParaRPr lang="en-CA" dirty="0"/>
          </a:p>
          <a:p>
            <a:r>
              <a:rPr lang="en-CA" dirty="0"/>
              <a:t>The following two sections of code run differently in Java too: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152E4-D25A-4859-89A4-73B92C38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17599-942C-4861-9BEF-DA3F2BB6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ACD524-6F90-4B15-A9ED-FD67FBDD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10918"/>
              </p:ext>
            </p:extLst>
          </p:nvPr>
        </p:nvGraphicFramePr>
        <p:xfrm>
          <a:off x="1444771" y="543427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34281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0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s1 = "hello";</a:t>
                      </a:r>
                    </a:p>
                    <a:p>
                      <a:r>
                        <a:rPr lang="en-US"/>
                        <a:t>String s2 = "hello";</a:t>
                      </a:r>
                    </a:p>
                    <a:p>
                      <a:r>
                        <a:rPr lang="en-US"/>
                        <a:t>// only one String exists; both point to it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s3 = new String("goodbye");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String s4 = new String("goodbye");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// creates two new Strings in memory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5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DB91-4DE7-4131-8966-5C8A427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9E48-E231-490F-91D0-61EDA014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5519" cy="4351338"/>
          </a:xfrm>
        </p:spPr>
        <p:txBody>
          <a:bodyPr/>
          <a:lstStyle/>
          <a:p>
            <a:r>
              <a:rPr lang="en-CA"/>
              <a:t> String s1 = "hello";</a:t>
            </a:r>
          </a:p>
          <a:p>
            <a:r>
              <a:rPr lang="en-CA"/>
              <a:t> System.out.println(Integer.toHexString(s1.hashCode()));</a:t>
            </a:r>
          </a:p>
          <a:p>
            <a:endParaRPr lang="en-CA"/>
          </a:p>
          <a:p>
            <a:r>
              <a:rPr lang="en-CA"/>
              <a:t> s1 = "world";</a:t>
            </a:r>
          </a:p>
          <a:p>
            <a:r>
              <a:rPr lang="en-CA"/>
              <a:t> System.out.println(Integer.toHexString(s1.hashCode())); // new address!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2AA0-3519-492C-AC6E-282A3EA2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9122-F9E6-4ED1-B986-3D4867C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2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7E29-72DC-43E9-82BD-42F643C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Strings etc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AF41-794B-454C-98F4-4F1BAAA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Strings contain String versions of other data types</a:t>
            </a:r>
          </a:p>
          <a:p>
            <a:r>
              <a:rPr lang="en-US" dirty="0"/>
              <a:t>E.g.: get input from the user’s keyboard: that input is always a String, but can possibly be “converted” to other types</a:t>
            </a:r>
          </a:p>
          <a:p>
            <a:endParaRPr lang="en-US" dirty="0"/>
          </a:p>
          <a:p>
            <a:r>
              <a:rPr lang="en-US" dirty="0"/>
              <a:t>We can get the numbers out of numeric Strings in several ways:</a:t>
            </a:r>
          </a:p>
          <a:p>
            <a:pPr marL="0" indent="0">
              <a:buNone/>
            </a:pPr>
            <a:r>
              <a:rPr lang="en-US" dirty="0"/>
              <a:t>        int a = </a:t>
            </a:r>
            <a:r>
              <a:rPr lang="en-US" dirty="0" err="1"/>
              <a:t>Integer.parseInt</a:t>
            </a:r>
            <a:r>
              <a:rPr lang="en-US" dirty="0"/>
              <a:t>("123");		// 123</a:t>
            </a:r>
          </a:p>
          <a:p>
            <a:pPr marL="0" indent="0">
              <a:buNone/>
            </a:pPr>
            <a:r>
              <a:rPr lang="en-US" dirty="0"/>
              <a:t>        int b = </a:t>
            </a:r>
            <a:r>
              <a:rPr lang="en-US" dirty="0" err="1"/>
              <a:t>Integer.valueOf</a:t>
            </a:r>
            <a:r>
              <a:rPr lang="en-US" dirty="0"/>
              <a:t>("123"); 		// 123</a:t>
            </a:r>
          </a:p>
          <a:p>
            <a:pPr marL="0" indent="0">
              <a:buNone/>
            </a:pPr>
            <a:r>
              <a:rPr lang="en-US" dirty="0"/>
              <a:t>        int c = </a:t>
            </a:r>
            <a:r>
              <a:rPr lang="en-US" dirty="0" err="1"/>
              <a:t>Integer.valueOf</a:t>
            </a:r>
            <a:r>
              <a:rPr lang="en-US" dirty="0"/>
              <a:t>("hello");		// </a:t>
            </a:r>
            <a:r>
              <a:rPr lang="en-US" dirty="0" err="1"/>
              <a:t>NumberFormatException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double c = </a:t>
            </a:r>
            <a:r>
              <a:rPr lang="en-US" dirty="0" err="1"/>
              <a:t>Double.parseDouble</a:t>
            </a:r>
            <a:r>
              <a:rPr lang="en-US" dirty="0"/>
              <a:t>("123.456");  // 123.456</a:t>
            </a:r>
          </a:p>
          <a:p>
            <a:pPr marL="0" indent="0">
              <a:buNone/>
            </a:pPr>
            <a:r>
              <a:rPr lang="en-US" dirty="0"/>
              <a:t>        double d = </a:t>
            </a:r>
            <a:r>
              <a:rPr lang="en-US" dirty="0" err="1"/>
              <a:t>Double.valueOf</a:t>
            </a:r>
            <a:r>
              <a:rPr lang="en-US" dirty="0"/>
              <a:t>("123.456"); 	  // 123.456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97B8A-6CFA-42FA-9EA3-B270F98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B250-C670-4600-B7E0-87ED7A18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454-B03C-4B63-BBD9-8586A1A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5191-B45A-4061-A04D-E49BA17D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5772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Once we are certain we have a </a:t>
            </a:r>
            <a:r>
              <a:rPr lang="en-US" dirty="0">
                <a:highlight>
                  <a:srgbClr val="FFFF00"/>
                </a:highlight>
              </a:rPr>
              <a:t>non-null</a:t>
            </a:r>
            <a:r>
              <a:rPr lang="en-US" dirty="0"/>
              <a:t> String reference, there are many useful String methods we can use:</a:t>
            </a:r>
          </a:p>
          <a:p>
            <a:r>
              <a:rPr lang="en-US" dirty="0">
                <a:hlinkClick r:id="rId2"/>
              </a:rPr>
              <a:t>https://docs.oracle.com/en/java/javase/15/docs/api/java.base/java/lang/String.html</a:t>
            </a:r>
            <a:endParaRPr lang="en-US" dirty="0"/>
          </a:p>
          <a:p>
            <a:r>
              <a:rPr lang="en-CA" dirty="0" err="1"/>
              <a:t>charAt</a:t>
            </a:r>
            <a:r>
              <a:rPr lang="en-CA" dirty="0"/>
              <a:t>()		e.g. </a:t>
            </a:r>
            <a:r>
              <a:rPr lang="en-CA" dirty="0" err="1"/>
              <a:t>charAt</a:t>
            </a:r>
            <a:r>
              <a:rPr lang="en-CA" dirty="0"/>
              <a:t>(0) is the first character of the String</a:t>
            </a:r>
          </a:p>
          <a:p>
            <a:r>
              <a:rPr lang="en-CA" dirty="0" err="1"/>
              <a:t>concat</a:t>
            </a:r>
            <a:r>
              <a:rPr lang="en-CA" dirty="0"/>
              <a:t>() or +		e.g. String s = “Tiger” + “Woods” which is the same as “Tiger”.</a:t>
            </a:r>
            <a:r>
              <a:rPr lang="en-CA" dirty="0" err="1"/>
              <a:t>concat</a:t>
            </a:r>
            <a:r>
              <a:rPr lang="en-CA" dirty="0"/>
              <a:t>(“Woods”);</a:t>
            </a:r>
          </a:p>
          <a:p>
            <a:r>
              <a:rPr lang="en-CA" dirty="0"/>
              <a:t>contains()		e.g. if(</a:t>
            </a:r>
            <a:r>
              <a:rPr lang="en-CA" dirty="0" err="1"/>
              <a:t>s.contains</a:t>
            </a:r>
            <a:r>
              <a:rPr lang="en-CA" dirty="0"/>
              <a:t>(“the”)) or if(</a:t>
            </a:r>
            <a:r>
              <a:rPr lang="en-CA" dirty="0" err="1"/>
              <a:t>s.toUpperCase</a:t>
            </a:r>
            <a:r>
              <a:rPr lang="en-CA" dirty="0"/>
              <a:t>().contains(“THE”))</a:t>
            </a:r>
          </a:p>
          <a:p>
            <a:r>
              <a:rPr lang="en-CA" dirty="0" err="1"/>
              <a:t>endsWith</a:t>
            </a:r>
            <a:r>
              <a:rPr lang="en-CA" dirty="0"/>
              <a:t>()		e.g. if(</a:t>
            </a:r>
            <a:r>
              <a:rPr lang="en-CA" dirty="0" err="1"/>
              <a:t>s.endsWith</a:t>
            </a:r>
            <a:r>
              <a:rPr lang="en-CA" dirty="0"/>
              <a:t>(“</a:t>
            </a:r>
            <a:r>
              <a:rPr lang="en-CA" dirty="0" err="1"/>
              <a:t>xYz</a:t>
            </a:r>
            <a:r>
              <a:rPr lang="en-CA" dirty="0"/>
              <a:t>”)) or if(</a:t>
            </a:r>
            <a:r>
              <a:rPr lang="en-CA" dirty="0" err="1"/>
              <a:t>s.toLowerCase</a:t>
            </a:r>
            <a:r>
              <a:rPr lang="en-CA" dirty="0"/>
              <a:t>().</a:t>
            </a:r>
            <a:r>
              <a:rPr lang="en-CA" dirty="0" err="1"/>
              <a:t>endsWith</a:t>
            </a:r>
            <a:r>
              <a:rPr lang="en-CA" dirty="0"/>
              <a:t>(“</a:t>
            </a:r>
            <a:r>
              <a:rPr lang="en-CA" dirty="0" err="1"/>
              <a:t>xyz</a:t>
            </a:r>
            <a:r>
              <a:rPr lang="en-CA" dirty="0"/>
              <a:t>”))</a:t>
            </a:r>
          </a:p>
          <a:p>
            <a:r>
              <a:rPr lang="en-CA" dirty="0"/>
              <a:t>equals()		e.g. “</a:t>
            </a:r>
            <a:r>
              <a:rPr lang="en-CA" dirty="0" err="1"/>
              <a:t>hello”.equals</a:t>
            </a:r>
            <a:r>
              <a:rPr lang="en-CA" dirty="0"/>
              <a:t>(“Hello”) is false; “</a:t>
            </a:r>
            <a:r>
              <a:rPr lang="en-CA" dirty="0" err="1"/>
              <a:t>hello”.equals</a:t>
            </a:r>
            <a:r>
              <a:rPr lang="en-CA" dirty="0"/>
              <a:t>(“hello”) is true</a:t>
            </a:r>
          </a:p>
          <a:p>
            <a:r>
              <a:rPr lang="en-CA" dirty="0" err="1"/>
              <a:t>equalsIgnoreCase</a:t>
            </a:r>
            <a:r>
              <a:rPr lang="en-CA" dirty="0"/>
              <a:t>() 	e.g. “hello”.</a:t>
            </a:r>
            <a:r>
              <a:rPr lang="en-CA" dirty="0" err="1"/>
              <a:t>equalsIgnoreCase</a:t>
            </a:r>
            <a:r>
              <a:rPr lang="en-CA" dirty="0"/>
              <a:t>(“Hello”) is true</a:t>
            </a:r>
          </a:p>
          <a:p>
            <a:r>
              <a:rPr lang="en-CA" dirty="0" err="1"/>
              <a:t>indexOf</a:t>
            </a:r>
            <a:r>
              <a:rPr lang="en-CA" dirty="0"/>
              <a:t>()		e.g. “hello”.</a:t>
            </a:r>
            <a:r>
              <a:rPr lang="en-CA" dirty="0" err="1"/>
              <a:t>indexOf</a:t>
            </a:r>
            <a:r>
              <a:rPr lang="en-CA" dirty="0"/>
              <a:t>(“l”) returns 2 (the index of the first l)</a:t>
            </a:r>
          </a:p>
          <a:p>
            <a:r>
              <a:rPr lang="en-CA" dirty="0"/>
              <a:t>length()		e.g. “</a:t>
            </a:r>
            <a:r>
              <a:rPr lang="en-CA" dirty="0" err="1"/>
              <a:t>hello”.length</a:t>
            </a:r>
            <a:r>
              <a:rPr lang="en-CA" dirty="0"/>
              <a:t>() is 5; “”.length() is 0</a:t>
            </a:r>
          </a:p>
          <a:p>
            <a:r>
              <a:rPr lang="en-CA" dirty="0"/>
              <a:t>replace()		e.g. “</a:t>
            </a:r>
            <a:r>
              <a:rPr lang="en-CA" dirty="0" err="1"/>
              <a:t>hello”.replace</a:t>
            </a:r>
            <a:r>
              <a:rPr lang="en-CA" dirty="0"/>
              <a:t>(‘l’, ‘T’) creates </a:t>
            </a:r>
            <a:r>
              <a:rPr lang="en-CA" dirty="0" err="1"/>
              <a:t>heTTo</a:t>
            </a:r>
            <a:endParaRPr lang="en-CA" dirty="0"/>
          </a:p>
          <a:p>
            <a:r>
              <a:rPr lang="en-CA" dirty="0" err="1"/>
              <a:t>startsWith</a:t>
            </a:r>
            <a:r>
              <a:rPr lang="en-CA" dirty="0"/>
              <a:t>()</a:t>
            </a:r>
          </a:p>
          <a:p>
            <a:r>
              <a:rPr lang="en-CA" dirty="0"/>
              <a:t>strip()			e.g. “\</a:t>
            </a:r>
            <a:r>
              <a:rPr lang="en-CA" dirty="0" err="1"/>
              <a:t>nhello</a:t>
            </a:r>
            <a:r>
              <a:rPr lang="en-CA" dirty="0"/>
              <a:t>   world \t   ” becomes “hello   world”</a:t>
            </a:r>
          </a:p>
          <a:p>
            <a:r>
              <a:rPr lang="en-CA" dirty="0" err="1"/>
              <a:t>toLowerCase</a:t>
            </a:r>
            <a:r>
              <a:rPr lang="en-CA" dirty="0"/>
              <a:t>()</a:t>
            </a:r>
          </a:p>
          <a:p>
            <a:r>
              <a:rPr lang="en-CA" dirty="0" err="1"/>
              <a:t>toUpperCase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Examples next slide...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0F5F6-F346-434A-A805-B1911FC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C07E-689C-4C0B-AED3-F26FF46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2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454-B03C-4B63-BBD9-8586A1A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5191-B45A-4061-A04D-E49BA17D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2"/>
            <a:ext cx="10515600" cy="549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        String s1 = "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r>
              <a:rPr lang="en-CA" dirty="0"/>
              <a:t> ";</a:t>
            </a:r>
          </a:p>
          <a:p>
            <a:pPr marL="0" indent="0">
              <a:buNone/>
            </a:pPr>
            <a:r>
              <a:rPr lang="en-CA" dirty="0"/>
              <a:t>        String s2 = "My name is ".</a:t>
            </a:r>
            <a:r>
              <a:rPr lang="en-CA" dirty="0" err="1"/>
              <a:t>concat</a:t>
            </a:r>
            <a:r>
              <a:rPr lang="en-CA" dirty="0"/>
              <a:t>(s1);</a:t>
            </a:r>
          </a:p>
          <a:p>
            <a:pPr marL="0" indent="0">
              <a:buNone/>
            </a:pPr>
            <a:r>
              <a:rPr lang="en-CA" dirty="0"/>
              <a:t>        String s3 = "My name is " + s1;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(s2);             			// My name is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(s3);             			// My name is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(s1.charAt(0));   			// T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(s1.contains("</a:t>
            </a:r>
            <a:r>
              <a:rPr lang="en-CA" dirty="0" err="1"/>
              <a:t>ig</a:t>
            </a:r>
            <a:r>
              <a:rPr lang="en-CA" dirty="0"/>
              <a:t>")); 		// false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(s1.contains("</a:t>
            </a:r>
            <a:r>
              <a:rPr lang="en-CA" dirty="0" err="1"/>
              <a:t>iG</a:t>
            </a:r>
            <a:r>
              <a:rPr lang="en-CA" dirty="0"/>
              <a:t>")); 	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(s1.endsWith("</a:t>
            </a:r>
            <a:r>
              <a:rPr lang="en-CA" dirty="0" err="1"/>
              <a:t>oDs</a:t>
            </a:r>
            <a:r>
              <a:rPr lang="en-CA" dirty="0"/>
              <a:t>"));		// false; note the space at the end of s1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(s1.strip().</a:t>
            </a:r>
            <a:r>
              <a:rPr lang="en-CA" dirty="0" err="1"/>
              <a:t>endsWith</a:t>
            </a:r>
            <a:r>
              <a:rPr lang="en-CA" dirty="0"/>
              <a:t>("</a:t>
            </a:r>
            <a:r>
              <a:rPr lang="en-CA" dirty="0" err="1"/>
              <a:t>oDs</a:t>
            </a:r>
            <a:r>
              <a:rPr lang="en-CA" dirty="0"/>
              <a:t>"));		// true; spaces stripped off ends of s1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(s1.equals("Tiger Woods")); 		// false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(s1.equalsIgnoreCase("Tiger Woods ")); 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(s1.indexOf('o')); 			// 7; the first o occurs at the 8th char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(s1.length()); 			// 12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(s1.strip().length()); 		// 11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(s1.replace('o', 'x')); 		//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wxxDs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(s1.startsWith("</a:t>
            </a:r>
            <a:r>
              <a:rPr lang="en-CA" dirty="0" err="1"/>
              <a:t>Ti</a:t>
            </a:r>
            <a:r>
              <a:rPr lang="en-CA" dirty="0"/>
              <a:t>")); 	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(s1.toLowerCase()); 		// tiger woods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(s1.toUpperCase()); 		// TIGER WOODS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0F5F6-F346-434A-A805-B1911FC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C07E-689C-4C0B-AED3-F26FF46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5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C2D7-71CB-4F65-A17D-98C72012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Strings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DA17-526D-4F28-A9FE-9A7857AB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7614"/>
            <a:ext cx="11078817" cy="54011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addition to </a:t>
            </a:r>
            <a:r>
              <a:rPr lang="en-US" dirty="0" err="1"/>
              <a:t>System.out.print</a:t>
            </a:r>
            <a:r>
              <a:rPr lang="en-US" dirty="0"/>
              <a:t>(), we can use </a:t>
            </a:r>
            <a:r>
              <a:rPr lang="en-US" dirty="0" err="1"/>
              <a:t>System.out.printf</a:t>
            </a:r>
            <a:r>
              <a:rPr lang="en-US" dirty="0"/>
              <a:t>() and </a:t>
            </a:r>
            <a:r>
              <a:rPr lang="en-US" dirty="0" err="1"/>
              <a:t>String.format</a:t>
            </a:r>
            <a:r>
              <a:rPr lang="en-US" dirty="0"/>
              <a:t>() methods to print.</a:t>
            </a:r>
          </a:p>
          <a:p>
            <a:endParaRPr lang="en-US" dirty="0"/>
          </a:p>
          <a:p>
            <a:r>
              <a:rPr lang="en-CA" dirty="0" err="1"/>
              <a:t>printf</a:t>
            </a:r>
            <a:r>
              <a:rPr lang="en-CA" dirty="0"/>
              <a:t>():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yearBorn</a:t>
            </a:r>
            <a:r>
              <a:rPr lang="en-US" dirty="0"/>
              <a:t> = 2000;</a:t>
            </a:r>
          </a:p>
          <a:p>
            <a:pPr marL="0" indent="0">
              <a:buNone/>
            </a:pPr>
            <a:r>
              <a:rPr lang="en-US" dirty="0"/>
              <a:t>        	double </a:t>
            </a:r>
            <a:r>
              <a:rPr lang="en-US" dirty="0" err="1"/>
              <a:t>weightKg</a:t>
            </a:r>
            <a:r>
              <a:rPr lang="en-US" dirty="0"/>
              <a:t> = 120.129;</a:t>
            </a:r>
          </a:p>
          <a:p>
            <a:pPr marL="0" indent="0">
              <a:buNone/>
            </a:pPr>
            <a:r>
              <a:rPr lang="en-US" dirty="0"/>
              <a:t>        	String </a:t>
            </a:r>
            <a:r>
              <a:rPr lang="en-US" dirty="0" err="1"/>
              <a:t>firstName</a:t>
            </a:r>
            <a:r>
              <a:rPr lang="en-US" dirty="0"/>
              <a:t> = "Tiger";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System.out.printf</a:t>
            </a:r>
            <a:r>
              <a:rPr lang="en-US" dirty="0"/>
              <a:t>("The golfer %s weighs %.2f kg and was born in %d!!!", 					               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weightKg</a:t>
            </a:r>
            <a:r>
              <a:rPr lang="en-US" dirty="0"/>
              <a:t>, </a:t>
            </a:r>
            <a:r>
              <a:rPr lang="en-US" dirty="0" err="1"/>
              <a:t>yearBorn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CA" dirty="0"/>
              <a:t>format():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dirty="0"/>
              <a:t>String s;</a:t>
            </a:r>
          </a:p>
          <a:p>
            <a:pPr marL="0" indent="0">
              <a:buNone/>
            </a:pPr>
            <a:r>
              <a:rPr lang="en-US" dirty="0"/>
              <a:t>        	s = </a:t>
            </a:r>
            <a:r>
              <a:rPr lang="en-US" dirty="0" err="1"/>
              <a:t>String.format</a:t>
            </a:r>
            <a:r>
              <a:rPr lang="en-US" dirty="0"/>
              <a:t>("The golfer %s weighs %.2f kg and was born in %d!!!",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weightKg</a:t>
            </a:r>
            <a:r>
              <a:rPr lang="en-US" dirty="0"/>
              <a:t>, </a:t>
            </a:r>
            <a:r>
              <a:rPr lang="en-US" dirty="0" err="1"/>
              <a:t>yearBorn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  <a:endParaRPr lang="en-CA" dirty="0"/>
          </a:p>
          <a:p>
            <a:endParaRPr lang="en-US" b="1" dirty="0"/>
          </a:p>
          <a:p>
            <a:r>
              <a:rPr lang="en-US" b="1" dirty="0"/>
              <a:t>Both of these print “The golfer Tiger weighs 120.13 kg and was born in 2000!!!”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F2D4-B5FB-4662-BC30-D5803BDF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C2936-1C57-4E41-BCDD-6407E289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9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3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3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Java String class</a:t>
            </a: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Strings and selected methods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C470-A074-450C-AD4F-8A9810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0FE3-561F-4C9F-9BE8-465684F0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1825625"/>
            <a:ext cx="116493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Reference types (such as Strings) store the </a:t>
            </a:r>
            <a:r>
              <a:rPr lang="en-US" u="sng" dirty="0"/>
              <a:t>address</a:t>
            </a:r>
            <a:r>
              <a:rPr lang="en-US" dirty="0"/>
              <a:t> of their object</a:t>
            </a:r>
          </a:p>
          <a:p>
            <a:r>
              <a:rPr lang="en-US" dirty="0"/>
              <a:t>Therefore comparing two String objects using == compares their address, not their contents, and you rarely if ever want to compare two String addresses.</a:t>
            </a:r>
          </a:p>
          <a:p>
            <a:r>
              <a:rPr lang="en-US" dirty="0"/>
              <a:t>Use String .equals() and .</a:t>
            </a:r>
            <a:r>
              <a:rPr lang="en-US" dirty="0" err="1"/>
              <a:t>equalsIgnoreCase</a:t>
            </a:r>
            <a:r>
              <a:rPr lang="en-US" dirty="0"/>
              <a:t>() methods to compare String contents</a:t>
            </a:r>
          </a:p>
          <a:p>
            <a:r>
              <a:rPr lang="en-US" dirty="0"/>
              <a:t>if(s1 == s2) 				// </a:t>
            </a:r>
            <a:r>
              <a:rPr lang="en-US" b="1" dirty="0"/>
              <a:t>don’t</a:t>
            </a:r>
            <a:r>
              <a:rPr lang="en-US" dirty="0"/>
              <a:t>; compares the address of two Strings</a:t>
            </a:r>
          </a:p>
          <a:p>
            <a:r>
              <a:rPr lang="en-CA" dirty="0"/>
              <a:t>if(s1.equals(s2)) 			// compares the contents of two Strings exactly; 					// make sure s1 is not null</a:t>
            </a:r>
          </a:p>
          <a:p>
            <a:r>
              <a:rPr lang="en-CA" dirty="0"/>
              <a:t>if(s1.equalsIgnoreCase(s2)) 	// compares the contents of two Strings but 						// ignores case, so “</a:t>
            </a:r>
            <a:r>
              <a:rPr lang="en-CA" dirty="0" err="1"/>
              <a:t>AbcdEf</a:t>
            </a:r>
            <a:r>
              <a:rPr lang="en-CA" dirty="0"/>
              <a:t>” would be the same as 					// “</a:t>
            </a:r>
            <a:r>
              <a:rPr lang="en-CA" dirty="0" err="1"/>
              <a:t>abcDEF</a:t>
            </a:r>
            <a:r>
              <a:rPr lang="en-CA" dirty="0"/>
              <a:t>”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D75F-E6AE-4771-B5D3-592C4B5B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CAAD-A5E2-4791-99A0-C11B36C0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5749" cy="4351338"/>
          </a:xfrm>
        </p:spPr>
        <p:txBody>
          <a:bodyPr>
            <a:normAutofit/>
          </a:bodyPr>
          <a:lstStyle/>
          <a:p>
            <a:r>
              <a:rPr lang="en-US" dirty="0"/>
              <a:t>A String is a reference type </a:t>
            </a:r>
          </a:p>
          <a:p>
            <a:r>
              <a:rPr lang="en-US" dirty="0"/>
              <a:t>Any reference type can be null, which means “there is no object”</a:t>
            </a:r>
          </a:p>
          <a:p>
            <a:r>
              <a:rPr lang="en-US" dirty="0"/>
              <a:t>Strings have a variety of useful methods</a:t>
            </a:r>
          </a:p>
          <a:p>
            <a:r>
              <a:rPr lang="en-US" dirty="0"/>
              <a:t>Be careful when using String methods…null does not have </a:t>
            </a:r>
            <a:r>
              <a:rPr lang="en-US" i="1" dirty="0"/>
              <a:t>any</a:t>
            </a:r>
            <a:r>
              <a:rPr lang="en-US" dirty="0"/>
              <a:t> methods</a:t>
            </a:r>
          </a:p>
          <a:p>
            <a:r>
              <a:rPr lang="en-US" dirty="0"/>
              <a:t>null is </a:t>
            </a:r>
            <a:r>
              <a:rPr lang="en-US" b="1" dirty="0"/>
              <a:t>not</a:t>
            </a:r>
            <a:r>
              <a:rPr lang="en-US" dirty="0"/>
              <a:t> the same as “”:</a:t>
            </a:r>
          </a:p>
          <a:p>
            <a:pPr lvl="1"/>
            <a:r>
              <a:rPr lang="en-US" dirty="0"/>
              <a:t>null means no String</a:t>
            </a:r>
          </a:p>
          <a:p>
            <a:pPr lvl="1"/>
            <a:r>
              <a:rPr lang="en-US" dirty="0"/>
              <a:t>“” is a String with no characters:</a:t>
            </a:r>
          </a:p>
          <a:p>
            <a:pPr lvl="2"/>
            <a:r>
              <a:rPr lang="en-US" dirty="0"/>
              <a:t>but still is located at an address</a:t>
            </a:r>
          </a:p>
          <a:p>
            <a:pPr lvl="2"/>
            <a:r>
              <a:rPr lang="en-US" dirty="0"/>
              <a:t>and still has String methods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19B263-BAC0-4F9F-913A-F0F1DC6D0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1015663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s1 =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s2 =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.println(s1.length())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NullPointerException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.println(s2.length())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vs. Empty String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NullPointerException</a:t>
            </a:r>
            <a:r>
              <a:rPr lang="en-US" dirty="0"/>
              <a:t> will occur by attempting to call methods on a null String reference</a:t>
            </a:r>
          </a:p>
          <a:p>
            <a:endParaRPr lang="en-US" dirty="0"/>
          </a:p>
          <a:p>
            <a:r>
              <a:rPr lang="en-US" dirty="0"/>
              <a:t>String s = null;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s.toUpperCase</a:t>
            </a:r>
            <a:r>
              <a:rPr lang="en-US" dirty="0"/>
              <a:t>()); // </a:t>
            </a:r>
            <a:r>
              <a:rPr lang="en-US" dirty="0" err="1"/>
              <a:t>NullPointerException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String s = "";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s.toUpperCase</a:t>
            </a:r>
            <a:r>
              <a:rPr lang="en-US" dirty="0"/>
              <a:t>()); // Prints ""; no problem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vs. Empty String vs. Blank String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692899" cy="47580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s == null		true if s is null</a:t>
            </a:r>
          </a:p>
          <a:p>
            <a:r>
              <a:rPr lang="en-US" dirty="0"/>
              <a:t>if </a:t>
            </a:r>
            <a:r>
              <a:rPr lang="en-US" dirty="0" err="1"/>
              <a:t>s.isEmpty</a:t>
            </a:r>
            <a:r>
              <a:rPr lang="en-US" dirty="0"/>
              <a:t>()		true if s is not null, but is ""</a:t>
            </a:r>
          </a:p>
          <a:p>
            <a:r>
              <a:rPr lang="en-US" dirty="0"/>
              <a:t>if </a:t>
            </a:r>
            <a:r>
              <a:rPr lang="en-US" dirty="0" err="1"/>
              <a:t>s.isBlank</a:t>
            </a:r>
            <a:r>
              <a:rPr lang="en-US" dirty="0"/>
              <a:t>()		true if s is not null, but is empty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contains only whitespace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if(s != null &amp;&amp; !</a:t>
            </a:r>
            <a:r>
              <a:rPr lang="en-US" dirty="0" err="1"/>
              <a:t>s.isEmpty</a:t>
            </a:r>
            <a:r>
              <a:rPr lang="en-US" dirty="0"/>
              <a:t>())	// </a:t>
            </a:r>
            <a:r>
              <a:rPr lang="en-US" b="1" dirty="0"/>
              <a:t>good</a:t>
            </a:r>
            <a:r>
              <a:rPr lang="en-US" dirty="0"/>
              <a:t> check; won’t crash if s is null</a:t>
            </a:r>
          </a:p>
          <a:p>
            <a:pPr marL="0" indent="0">
              <a:buNone/>
            </a:pPr>
            <a:r>
              <a:rPr lang="en-US" dirty="0"/>
              <a:t>				// !</a:t>
            </a:r>
            <a:r>
              <a:rPr lang="en-US" dirty="0" err="1"/>
              <a:t>s.isEmpty</a:t>
            </a:r>
            <a:r>
              <a:rPr lang="en-US" dirty="0"/>
              <a:t>() </a:t>
            </a:r>
            <a:r>
              <a:rPr lang="en-US" u="sng" dirty="0"/>
              <a:t>won’t be executed</a:t>
            </a:r>
            <a:r>
              <a:rPr lang="en-US" dirty="0"/>
              <a:t> on a null String</a:t>
            </a:r>
          </a:p>
          <a:p>
            <a:pPr marL="0" indent="0">
              <a:buNone/>
            </a:pPr>
            <a:r>
              <a:rPr lang="en-US" dirty="0"/>
              <a:t>versus</a:t>
            </a:r>
          </a:p>
          <a:p>
            <a:r>
              <a:rPr lang="en-US" dirty="0"/>
              <a:t>if(!</a:t>
            </a:r>
            <a:r>
              <a:rPr lang="en-US" dirty="0" err="1"/>
              <a:t>s.isEmpty</a:t>
            </a:r>
            <a:r>
              <a:rPr lang="en-US" dirty="0"/>
              <a:t>() &amp;&amp; s != null)	// </a:t>
            </a:r>
            <a:r>
              <a:rPr lang="en-US" b="1" u="sng" dirty="0"/>
              <a:t>bad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crashes</a:t>
            </a:r>
            <a:r>
              <a:rPr lang="en-US" dirty="0"/>
              <a:t> if s is null</a:t>
            </a:r>
          </a:p>
          <a:p>
            <a:pPr marL="0" indent="0">
              <a:buNone/>
            </a:pPr>
            <a:r>
              <a:rPr lang="en-US" dirty="0"/>
              <a:t>				// check for null before using </a:t>
            </a:r>
            <a:r>
              <a:rPr lang="en-US" i="1" dirty="0"/>
              <a:t>any</a:t>
            </a:r>
            <a:r>
              <a:rPr lang="en-US" dirty="0"/>
              <a:t> String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the next line checks that a String is not null, and contains </a:t>
            </a:r>
            <a:r>
              <a:rPr lang="en-US" u="sng" dirty="0"/>
              <a:t>visible</a:t>
            </a:r>
            <a:r>
              <a:rPr lang="en-US" dirty="0"/>
              <a:t> characters</a:t>
            </a:r>
          </a:p>
          <a:p>
            <a:r>
              <a:rPr lang="en-US" dirty="0"/>
              <a:t>if(s != null &amp;&amp; !</a:t>
            </a:r>
            <a:r>
              <a:rPr lang="en-US" dirty="0" err="1"/>
              <a:t>s.isBlank</a:t>
            </a:r>
            <a:r>
              <a:rPr lang="en-US" dirty="0"/>
              <a:t>())		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vs. Empty String vs. Blank String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692899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if(s == null || s.isBlank())	</a:t>
            </a:r>
          </a:p>
          <a:p>
            <a:pPr marL="0" indent="0">
              <a:buNone/>
            </a:pPr>
            <a:r>
              <a:rPr lang="en-US"/>
              <a:t>{</a:t>
            </a:r>
            <a:br>
              <a:rPr lang="en-US"/>
            </a:br>
            <a:r>
              <a:rPr lang="en-US"/>
              <a:t>    // no actual String…</a:t>
            </a:r>
            <a:br>
              <a:rPr lang="en-US"/>
            </a:br>
            <a:r>
              <a:rPr lang="en-US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259-3D53-41F8-A30E-EDCB67B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Commandline</a:t>
            </a:r>
            <a:r>
              <a:rPr lang="en-US" dirty="0"/>
              <a:t> Arguments: String Array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487C-FF83-41B3-A14F-276467CC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static void </a:t>
            </a:r>
            <a:r>
              <a:rPr lang="en-US"/>
              <a:t>main(final </a:t>
            </a:r>
            <a:r>
              <a:rPr lang="en-US" b="1"/>
              <a:t>String</a:t>
            </a:r>
            <a:r>
              <a:rPr lang="en-US" b="1" dirty="0"/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 accepts an array of String references</a:t>
            </a:r>
          </a:p>
          <a:p>
            <a:endParaRPr lang="en-US" dirty="0"/>
          </a:p>
          <a:p>
            <a:r>
              <a:rPr lang="en-CA" dirty="0"/>
              <a:t>The program can start with String inputs from the command line</a:t>
            </a:r>
          </a:p>
          <a:p>
            <a:r>
              <a:rPr lang="en-CA" dirty="0" err="1"/>
              <a:t>Intellij</a:t>
            </a:r>
            <a:r>
              <a:rPr lang="en-CA" dirty="0"/>
              <a:t> IDEA:</a:t>
            </a:r>
          </a:p>
          <a:p>
            <a:pPr lvl="1"/>
            <a:r>
              <a:rPr lang="en-CA" dirty="0"/>
              <a:t>R</a:t>
            </a:r>
            <a:r>
              <a:rPr lang="en-CA" u="sng" dirty="0"/>
              <a:t>u</a:t>
            </a:r>
            <a:r>
              <a:rPr lang="en-CA" dirty="0"/>
              <a:t>n</a:t>
            </a:r>
          </a:p>
          <a:p>
            <a:pPr lvl="1"/>
            <a:r>
              <a:rPr lang="en-CA" dirty="0"/>
              <a:t>Edit Configu</a:t>
            </a:r>
            <a:r>
              <a:rPr lang="en-CA" u="sng" dirty="0"/>
              <a:t>r</a:t>
            </a:r>
            <a:r>
              <a:rPr lang="en-CA" dirty="0"/>
              <a:t>ations…</a:t>
            </a:r>
          </a:p>
          <a:p>
            <a:pPr lvl="1"/>
            <a:r>
              <a:rPr lang="en-CA" dirty="0"/>
              <a:t>+</a:t>
            </a:r>
          </a:p>
          <a:p>
            <a:pPr lvl="1"/>
            <a:r>
              <a:rPr lang="en-CA" dirty="0"/>
              <a:t>Application</a:t>
            </a:r>
          </a:p>
          <a:p>
            <a:pPr lvl="1"/>
            <a:r>
              <a:rPr lang="en-CA" dirty="0"/>
              <a:t>Name: (name it something meaningful e.g. “practice </a:t>
            </a:r>
            <a:r>
              <a:rPr lang="en-CA" dirty="0" err="1"/>
              <a:t>cmdline</a:t>
            </a:r>
            <a:r>
              <a:rPr lang="en-CA" dirty="0"/>
              <a:t> </a:t>
            </a:r>
            <a:r>
              <a:rPr lang="en-CA" dirty="0" err="1"/>
              <a:t>args</a:t>
            </a:r>
            <a:r>
              <a:rPr lang="en-CA" dirty="0"/>
              <a:t>”</a:t>
            </a:r>
          </a:p>
          <a:p>
            <a:pPr lvl="1"/>
            <a:r>
              <a:rPr lang="en-CA" dirty="0"/>
              <a:t>Set the class that contains public static void main (e.g. Main)</a:t>
            </a:r>
          </a:p>
          <a:p>
            <a:pPr lvl="1"/>
            <a:r>
              <a:rPr lang="en-CA" dirty="0" err="1"/>
              <a:t>Commandline</a:t>
            </a:r>
            <a:r>
              <a:rPr lang="en-CA" dirty="0"/>
              <a:t> arguments (e.g. hello 123 goodbye)</a:t>
            </a:r>
          </a:p>
          <a:p>
            <a:pPr lvl="1"/>
            <a:r>
              <a:rPr lang="en-CA" dirty="0"/>
              <a:t>OK</a:t>
            </a:r>
          </a:p>
          <a:p>
            <a:pPr lvl="1"/>
            <a:endParaRPr lang="en-CA" dirty="0"/>
          </a:p>
          <a:p>
            <a:endParaRPr lang="en-CA" dirty="0"/>
          </a:p>
          <a:p>
            <a:r>
              <a:rPr lang="en-CA" dirty="0"/>
              <a:t>See next slide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76CE-1BFA-46FD-B08E-A96BDE4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37C5D-B44C-4F6F-ACE6-E086F4CD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E5F704-8AC0-4DAA-810F-D5619F53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44" y="5077807"/>
            <a:ext cx="7273637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person running this code is 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8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1829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JetBrains Mono</vt:lpstr>
      <vt:lpstr>Office Theme</vt:lpstr>
      <vt:lpstr>COMP2501 Lesson 3</vt:lpstr>
      <vt:lpstr>Lesson 3 topics</vt:lpstr>
      <vt:lpstr>Comparing Strings</vt:lpstr>
      <vt:lpstr>null</vt:lpstr>
      <vt:lpstr>null</vt:lpstr>
      <vt:lpstr>null vs. Empty String</vt:lpstr>
      <vt:lpstr>null vs. Empty String vs. Blank String</vt:lpstr>
      <vt:lpstr>null vs. Empty String vs. Blank String</vt:lpstr>
      <vt:lpstr>Commandline Arguments: String Array</vt:lpstr>
      <vt:lpstr>Commandline Arguments</vt:lpstr>
      <vt:lpstr>Strings are Immutable</vt:lpstr>
      <vt:lpstr>Strings are Immutable</vt:lpstr>
      <vt:lpstr>Numeric Strings etc</vt:lpstr>
      <vt:lpstr>More String Methods</vt:lpstr>
      <vt:lpstr>More String Methods</vt:lpstr>
      <vt:lpstr>Format Strings 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280</cp:revision>
  <dcterms:created xsi:type="dcterms:W3CDTF">2020-12-29T01:07:21Z</dcterms:created>
  <dcterms:modified xsi:type="dcterms:W3CDTF">2022-04-28T02:47:58Z</dcterms:modified>
</cp:coreProperties>
</file>