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10" r:id="rId1"/>
  </p:sldMasterIdLst>
  <p:notesMasterIdLst>
    <p:notesMasterId r:id="rId24"/>
  </p:notesMasterIdLst>
  <p:sldIdLst>
    <p:sldId id="257" r:id="rId2"/>
    <p:sldId id="284" r:id="rId3"/>
    <p:sldId id="260" r:id="rId4"/>
    <p:sldId id="301" r:id="rId5"/>
    <p:sldId id="287" r:id="rId6"/>
    <p:sldId id="285" r:id="rId7"/>
    <p:sldId id="286" r:id="rId8"/>
    <p:sldId id="263" r:id="rId9"/>
    <p:sldId id="273" r:id="rId10"/>
    <p:sldId id="288" r:id="rId11"/>
    <p:sldId id="289" r:id="rId12"/>
    <p:sldId id="290" r:id="rId13"/>
    <p:sldId id="292" r:id="rId14"/>
    <p:sldId id="291" r:id="rId15"/>
    <p:sldId id="293" r:id="rId16"/>
    <p:sldId id="294" r:id="rId17"/>
    <p:sldId id="295" r:id="rId18"/>
    <p:sldId id="296" r:id="rId19"/>
    <p:sldId id="297" r:id="rId20"/>
    <p:sldId id="298" r:id="rId21"/>
    <p:sldId id="299" r:id="rId22"/>
    <p:sldId id="300" r:id="rId23"/>
  </p:sldIdLst>
  <p:sldSz cx="9144000" cy="6858000" type="screen4x3"/>
  <p:notesSz cx="6858000" cy="9144000"/>
  <p:defaultTextStyle>
    <a:defPPr>
      <a:defRPr lang="en-GB"/>
    </a:defPPr>
    <a:lvl1pPr algn="l" defTabSz="449263" rtl="0" eaLnBrk="0" fontAlgn="base" hangingPunct="0">
      <a:spcBef>
        <a:spcPct val="0"/>
      </a:spcBef>
      <a:spcAft>
        <a:spcPct val="0"/>
      </a:spcAft>
      <a:defRPr sz="2400" b="1" kern="1200">
        <a:solidFill>
          <a:schemeClr val="bg1"/>
        </a:solidFill>
        <a:latin typeface="Courier New" charset="0"/>
        <a:ea typeface="MS PGothic" pitchFamily="32" charset="-128"/>
        <a:cs typeface="+mn-cs"/>
      </a:defRPr>
    </a:lvl1pPr>
    <a:lvl2pPr marL="742950" indent="-285750" algn="l" defTabSz="449263" rtl="0" eaLnBrk="0" fontAlgn="base" hangingPunct="0">
      <a:spcBef>
        <a:spcPct val="0"/>
      </a:spcBef>
      <a:spcAft>
        <a:spcPct val="0"/>
      </a:spcAft>
      <a:defRPr sz="2400" b="1" kern="1200">
        <a:solidFill>
          <a:schemeClr val="bg1"/>
        </a:solidFill>
        <a:latin typeface="Courier New" charset="0"/>
        <a:ea typeface="MS PGothic" pitchFamily="32" charset="-128"/>
        <a:cs typeface="+mn-cs"/>
      </a:defRPr>
    </a:lvl2pPr>
    <a:lvl3pPr marL="1143000" indent="-228600" algn="l" defTabSz="449263" rtl="0" eaLnBrk="0" fontAlgn="base" hangingPunct="0">
      <a:spcBef>
        <a:spcPct val="0"/>
      </a:spcBef>
      <a:spcAft>
        <a:spcPct val="0"/>
      </a:spcAft>
      <a:defRPr sz="2400" b="1" kern="1200">
        <a:solidFill>
          <a:schemeClr val="bg1"/>
        </a:solidFill>
        <a:latin typeface="Courier New" charset="0"/>
        <a:ea typeface="MS PGothic" pitchFamily="32" charset="-128"/>
        <a:cs typeface="+mn-cs"/>
      </a:defRPr>
    </a:lvl3pPr>
    <a:lvl4pPr marL="1600200" indent="-228600" algn="l" defTabSz="449263" rtl="0" eaLnBrk="0" fontAlgn="base" hangingPunct="0">
      <a:spcBef>
        <a:spcPct val="0"/>
      </a:spcBef>
      <a:spcAft>
        <a:spcPct val="0"/>
      </a:spcAft>
      <a:defRPr sz="2400" b="1" kern="1200">
        <a:solidFill>
          <a:schemeClr val="bg1"/>
        </a:solidFill>
        <a:latin typeface="Courier New" charset="0"/>
        <a:ea typeface="MS PGothic" pitchFamily="32" charset="-128"/>
        <a:cs typeface="+mn-cs"/>
      </a:defRPr>
    </a:lvl4pPr>
    <a:lvl5pPr marL="2057400" indent="-228600" algn="l" defTabSz="449263" rtl="0" eaLnBrk="0" fontAlgn="base" hangingPunct="0">
      <a:spcBef>
        <a:spcPct val="0"/>
      </a:spcBef>
      <a:spcAft>
        <a:spcPct val="0"/>
      </a:spcAft>
      <a:defRPr sz="2400" b="1" kern="1200">
        <a:solidFill>
          <a:schemeClr val="bg1"/>
        </a:solidFill>
        <a:latin typeface="Courier New" charset="0"/>
        <a:ea typeface="MS PGothic" pitchFamily="32" charset="-128"/>
        <a:cs typeface="+mn-cs"/>
      </a:defRPr>
    </a:lvl5pPr>
    <a:lvl6pPr marL="2286000" algn="l" defTabSz="914400" rtl="0" eaLnBrk="1" latinLnBrk="0" hangingPunct="1">
      <a:defRPr sz="2400" b="1" kern="1200">
        <a:solidFill>
          <a:schemeClr val="bg1"/>
        </a:solidFill>
        <a:latin typeface="Courier New" charset="0"/>
        <a:ea typeface="MS PGothic" pitchFamily="32" charset="-128"/>
        <a:cs typeface="+mn-cs"/>
      </a:defRPr>
    </a:lvl6pPr>
    <a:lvl7pPr marL="2743200" algn="l" defTabSz="914400" rtl="0" eaLnBrk="1" latinLnBrk="0" hangingPunct="1">
      <a:defRPr sz="2400" b="1" kern="1200">
        <a:solidFill>
          <a:schemeClr val="bg1"/>
        </a:solidFill>
        <a:latin typeface="Courier New" charset="0"/>
        <a:ea typeface="MS PGothic" pitchFamily="32" charset="-128"/>
        <a:cs typeface="+mn-cs"/>
      </a:defRPr>
    </a:lvl7pPr>
    <a:lvl8pPr marL="3200400" algn="l" defTabSz="914400" rtl="0" eaLnBrk="1" latinLnBrk="0" hangingPunct="1">
      <a:defRPr sz="2400" b="1" kern="1200">
        <a:solidFill>
          <a:schemeClr val="bg1"/>
        </a:solidFill>
        <a:latin typeface="Courier New" charset="0"/>
        <a:ea typeface="MS PGothic" pitchFamily="32" charset="-128"/>
        <a:cs typeface="+mn-cs"/>
      </a:defRPr>
    </a:lvl8pPr>
    <a:lvl9pPr marL="3657600" algn="l" defTabSz="914400" rtl="0" eaLnBrk="1" latinLnBrk="0" hangingPunct="1">
      <a:defRPr sz="2400" b="1" kern="1200">
        <a:solidFill>
          <a:schemeClr val="bg1"/>
        </a:solidFill>
        <a:latin typeface="Courier New" charset="0"/>
        <a:ea typeface="MS PGothic"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162" y="8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spcBef>
                <a:spcPts val="600"/>
              </a:spcBef>
              <a:buClr>
                <a:srgbClr val="000000"/>
              </a:buClr>
              <a:buSzPct val="100000"/>
              <a:buFont typeface="Times New Roman" pitchFamily="16" charset="0"/>
              <a:buNone/>
              <a:defRPr/>
            </a:pPr>
            <a:endParaRPr lang="en-US"/>
          </a:p>
        </p:txBody>
      </p:sp>
      <p:sp>
        <p:nvSpPr>
          <p:cNvPr id="3074"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hangingPunct="1">
              <a:spcBef>
                <a:spcPct val="0"/>
              </a:spcBef>
              <a:buClrTx/>
              <a:buSzPct val="75000"/>
              <a:buFontTx/>
              <a:buNone/>
              <a:tabLst>
                <a:tab pos="723900" algn="l"/>
                <a:tab pos="1447800" algn="l"/>
                <a:tab pos="2171700" algn="l"/>
                <a:tab pos="2895600" algn="l"/>
              </a:tabLst>
              <a:defRPr sz="1200">
                <a:solidFill>
                  <a:srgbClr val="000000"/>
                </a:solidFill>
                <a:latin typeface="Times New Roman" pitchFamily="16" charset="0"/>
                <a:ea typeface="MS PGothic" pitchFamily="32" charset="-128"/>
              </a:defRPr>
            </a:lvl1pPr>
          </a:lstStyle>
          <a:p>
            <a:pPr>
              <a:defRPr/>
            </a:pPr>
            <a:r>
              <a:rPr lang="en-GB"/>
              <a:t>Objects First with Java</a:t>
            </a:r>
          </a:p>
        </p:txBody>
      </p:sp>
      <p:sp>
        <p:nvSpPr>
          <p:cNvPr id="19460" name="Text Box 3"/>
          <p:cNvSpPr txBox="1">
            <a:spLocks noChangeArrowheads="1"/>
          </p:cNvSpPr>
          <p:nvPr/>
        </p:nvSpPr>
        <p:spPr bwMode="auto">
          <a:xfrm>
            <a:off x="3886200" y="0"/>
            <a:ext cx="2971800" cy="457200"/>
          </a:xfrm>
          <a:prstGeom prst="rect">
            <a:avLst/>
          </a:prstGeom>
          <a:noFill/>
          <a:ln w="9525">
            <a:noFill/>
            <a:round/>
            <a:headEnd/>
            <a:tailEnd/>
          </a:ln>
        </p:spPr>
        <p:txBody>
          <a:bodyPr wrap="none" anchor="ctr"/>
          <a:lstStyle/>
          <a:p>
            <a:pPr>
              <a:spcBef>
                <a:spcPts val="600"/>
              </a:spcBef>
              <a:buClr>
                <a:srgbClr val="000000"/>
              </a:buClr>
              <a:buSzPct val="100000"/>
              <a:buFont typeface="Times New Roman" pitchFamily="16" charset="0"/>
              <a:buNone/>
              <a:defRPr/>
            </a:pPr>
            <a:endParaRPr lang="en-US"/>
          </a:p>
        </p:txBody>
      </p:sp>
      <p:sp>
        <p:nvSpPr>
          <p:cNvPr id="46085"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p:spPr>
      </p:sp>
      <p:sp>
        <p:nvSpPr>
          <p:cNvPr id="3077" name="Rectangle 5"/>
          <p:cNvSpPr>
            <a:spLocks noGrp="1" noChangeArrowheads="1"/>
          </p:cNvSpPr>
          <p:nvPr>
            <p:ph type="body"/>
          </p:nvPr>
        </p:nvSpPr>
        <p:spPr bwMode="auto">
          <a:xfrm>
            <a:off x="914400" y="4343400"/>
            <a:ext cx="50276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3078" name="Rectangle 6"/>
          <p:cNvSpPr>
            <a:spLocks noGrp="1" noChangeArrowheads="1"/>
          </p:cNvSpPr>
          <p:nvPr>
            <p:ph type="ftr"/>
          </p:nvPr>
        </p:nvSpPr>
        <p:spPr bwMode="auto">
          <a:xfrm>
            <a:off x="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spcBef>
                <a:spcPct val="0"/>
              </a:spcBef>
              <a:buClrTx/>
              <a:buSzPct val="75000"/>
              <a:buFontTx/>
              <a:buNone/>
              <a:tabLst>
                <a:tab pos="723900" algn="l"/>
                <a:tab pos="1447800" algn="l"/>
                <a:tab pos="2171700" algn="l"/>
                <a:tab pos="2895600" algn="l"/>
              </a:tabLst>
              <a:defRPr sz="1200">
                <a:solidFill>
                  <a:srgbClr val="000000"/>
                </a:solidFill>
                <a:latin typeface="Times New Roman" pitchFamily="16" charset="0"/>
                <a:ea typeface="MS PGothic" pitchFamily="32" charset="-128"/>
              </a:defRPr>
            </a:lvl1pPr>
          </a:lstStyle>
          <a:p>
            <a:pPr>
              <a:defRPr/>
            </a:pPr>
            <a:r>
              <a:rPr lang="en-GB"/>
              <a:t>© David J. Barnes and Michael Kölling</a:t>
            </a:r>
          </a:p>
        </p:txBody>
      </p:sp>
      <p:sp>
        <p:nvSpPr>
          <p:cNvPr id="3079" name="Rectangle 7"/>
          <p:cNvSpPr>
            <a:spLocks noGrp="1" noChangeArrowheads="1"/>
          </p:cNvSpPr>
          <p:nvPr>
            <p:ph type="sldNum"/>
          </p:nvPr>
        </p:nvSpPr>
        <p:spPr bwMode="auto">
          <a:xfrm>
            <a:off x="3886200" y="8686800"/>
            <a:ext cx="2970213"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SzPct val="75000"/>
              <a:tabLst>
                <a:tab pos="723900" algn="l"/>
                <a:tab pos="1447800" algn="l"/>
                <a:tab pos="2171700" algn="l"/>
                <a:tab pos="2895600" algn="l"/>
              </a:tabLst>
              <a:defRPr sz="1200">
                <a:solidFill>
                  <a:srgbClr val="000000"/>
                </a:solidFill>
                <a:latin typeface="Times New Roman" pitchFamily="16" charset="0"/>
              </a:defRPr>
            </a:lvl1pPr>
          </a:lstStyle>
          <a:p>
            <a:pPr>
              <a:defRPr/>
            </a:pPr>
            <a:fld id="{1B4C9EAB-2235-4C03-B501-616AA8F5337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dt="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GB"/>
              <a:t>Objects First with Java</a:t>
            </a:r>
          </a:p>
        </p:txBody>
      </p:sp>
      <p:sp>
        <p:nvSpPr>
          <p:cNvPr id="47107" name="Rectangle 6"/>
          <p:cNvSpPr>
            <a:spLocks noGrp="1" noChangeArrowheads="1"/>
          </p:cNvSpPr>
          <p:nvPr>
            <p:ph type="ftr" sz="quarter"/>
          </p:nvPr>
        </p:nvSpPr>
        <p:spPr>
          <a:noFill/>
        </p:spPr>
        <p:txBody>
          <a:bodyPr/>
          <a:lstStyle/>
          <a:p>
            <a:r>
              <a:rPr lang="en-GB"/>
              <a:t>© David J. Barnes and Michael Kölling</a:t>
            </a:r>
          </a:p>
        </p:txBody>
      </p:sp>
      <p:sp>
        <p:nvSpPr>
          <p:cNvPr id="47108" name="Rectangle 7"/>
          <p:cNvSpPr>
            <a:spLocks noGrp="1" noChangeArrowheads="1"/>
          </p:cNvSpPr>
          <p:nvPr>
            <p:ph type="sldNum" sz="quarter"/>
          </p:nvPr>
        </p:nvSpPr>
        <p:spPr>
          <a:noFill/>
        </p:spPr>
        <p:txBody>
          <a:bodyPr/>
          <a:lstStyle/>
          <a:p>
            <a:fld id="{35E4F70A-F1C4-4E66-A909-4B6B4E2466EC}" type="slidenum">
              <a:rPr lang="en-GB" smtClean="0"/>
              <a:pPr/>
              <a:t>1</a:t>
            </a:fld>
            <a:endParaRPr lang="en-GB"/>
          </a:p>
        </p:txBody>
      </p:sp>
      <p:sp>
        <p:nvSpPr>
          <p:cNvPr id="4710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47110" name="Rectangle 2"/>
          <p:cNvSpPr>
            <a:spLocks noGrp="1" noChangeArrowheads="1"/>
          </p:cNvSpPr>
          <p:nvPr>
            <p:ph type="body"/>
          </p:nvPr>
        </p:nvSpPr>
        <p:spPr>
          <a:xfrm>
            <a:off x="914400" y="4343400"/>
            <a:ext cx="5024438" cy="4114800"/>
          </a:xfrm>
          <a:noFill/>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GB"/>
              <a:t>Objects First with Java</a:t>
            </a:r>
          </a:p>
        </p:txBody>
      </p:sp>
      <p:sp>
        <p:nvSpPr>
          <p:cNvPr id="59395" name="Rectangle 6"/>
          <p:cNvSpPr>
            <a:spLocks noGrp="1" noChangeArrowheads="1"/>
          </p:cNvSpPr>
          <p:nvPr>
            <p:ph type="ftr" sz="quarter"/>
          </p:nvPr>
        </p:nvSpPr>
        <p:spPr>
          <a:noFill/>
        </p:spPr>
        <p:txBody>
          <a:bodyPr/>
          <a:lstStyle/>
          <a:p>
            <a:r>
              <a:rPr lang="en-GB"/>
              <a:t>© David J. Barnes and Michael Kölling</a:t>
            </a:r>
          </a:p>
        </p:txBody>
      </p:sp>
      <p:sp>
        <p:nvSpPr>
          <p:cNvPr id="59396" name="Rectangle 7"/>
          <p:cNvSpPr>
            <a:spLocks noGrp="1" noChangeArrowheads="1"/>
          </p:cNvSpPr>
          <p:nvPr>
            <p:ph type="sldNum" sz="quarter"/>
          </p:nvPr>
        </p:nvSpPr>
        <p:spPr>
          <a:noFill/>
        </p:spPr>
        <p:txBody>
          <a:bodyPr/>
          <a:lstStyle/>
          <a:p>
            <a:fld id="{EDBD6113-6F18-455C-8040-7D2C46232642}" type="slidenum">
              <a:rPr lang="en-GB"/>
              <a:pPr/>
              <a:t>20</a:t>
            </a:fld>
            <a:endParaRPr lang="en-GB"/>
          </a:p>
        </p:txBody>
      </p:sp>
      <p:sp>
        <p:nvSpPr>
          <p:cNvPr id="59397" name="Text Box 1"/>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Objects First with Java</a:t>
            </a:r>
          </a:p>
        </p:txBody>
      </p:sp>
      <p:sp>
        <p:nvSpPr>
          <p:cNvPr id="59398"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 David J. Barnes and Michael Kölling</a:t>
            </a:r>
          </a:p>
        </p:txBody>
      </p:sp>
      <p:sp>
        <p:nvSpPr>
          <p:cNvPr id="59399"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30B6BCE-1CD1-46BE-97F8-ED7F6914E1E0}" type="slidenum">
              <a:rPr lang="en-GB" sz="1200" b="0">
                <a:solidFill>
                  <a:srgbClr val="000000"/>
                </a:solidFill>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GB" sz="1200" b="0">
              <a:solidFill>
                <a:srgbClr val="000000"/>
              </a:solidFill>
            </a:endParaRPr>
          </a:p>
        </p:txBody>
      </p:sp>
      <p:sp>
        <p:nvSpPr>
          <p:cNvPr id="59400" name="Rectangle 4"/>
          <p:cNvSpPr txBox="1">
            <a:spLocks noGrp="1" noRot="1" noChangeAspect="1" noChangeArrowheads="1" noTextEdit="1"/>
          </p:cNvSpPr>
          <p:nvPr>
            <p:ph type="sldImg"/>
          </p:nvPr>
        </p:nvSpPr>
        <p:spPr>
          <a:xfrm>
            <a:off x="1143000" y="685800"/>
            <a:ext cx="4572000" cy="3429000"/>
          </a:xfrm>
          <a:solidFill>
            <a:srgbClr val="FFFFFF"/>
          </a:solidFill>
          <a:ln/>
        </p:spPr>
      </p:sp>
      <p:sp>
        <p:nvSpPr>
          <p:cNvPr id="59401" name="Rectangle 5"/>
          <p:cNvSpPr txBox="1">
            <a:spLocks noGrp="1" noChangeArrowheads="1"/>
          </p:cNvSpPr>
          <p:nvPr>
            <p:ph type="body" idx="1"/>
          </p:nvPr>
        </p:nvSpPr>
        <p:spPr>
          <a:xfrm>
            <a:off x="914400" y="4343400"/>
            <a:ext cx="5029200" cy="4114800"/>
          </a:xfrm>
          <a:noFill/>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ea typeface="MS PGothic" pitchFamily="3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GB"/>
              <a:t>Objects First with Java</a:t>
            </a:r>
          </a:p>
        </p:txBody>
      </p:sp>
      <p:sp>
        <p:nvSpPr>
          <p:cNvPr id="61443" name="Rectangle 6"/>
          <p:cNvSpPr>
            <a:spLocks noGrp="1" noChangeArrowheads="1"/>
          </p:cNvSpPr>
          <p:nvPr>
            <p:ph type="ftr" sz="quarter"/>
          </p:nvPr>
        </p:nvSpPr>
        <p:spPr>
          <a:noFill/>
        </p:spPr>
        <p:txBody>
          <a:bodyPr/>
          <a:lstStyle/>
          <a:p>
            <a:r>
              <a:rPr lang="en-GB"/>
              <a:t>© David J. Barnes and Michael Kölling</a:t>
            </a:r>
          </a:p>
        </p:txBody>
      </p:sp>
      <p:sp>
        <p:nvSpPr>
          <p:cNvPr id="61444" name="Rectangle 7"/>
          <p:cNvSpPr>
            <a:spLocks noGrp="1" noChangeArrowheads="1"/>
          </p:cNvSpPr>
          <p:nvPr>
            <p:ph type="sldNum" sz="quarter"/>
          </p:nvPr>
        </p:nvSpPr>
        <p:spPr>
          <a:noFill/>
        </p:spPr>
        <p:txBody>
          <a:bodyPr/>
          <a:lstStyle/>
          <a:p>
            <a:fld id="{87F249C5-F522-4284-B4E2-90E32093A999}" type="slidenum">
              <a:rPr lang="en-GB"/>
              <a:pPr/>
              <a:t>21</a:t>
            </a:fld>
            <a:endParaRPr lang="en-GB"/>
          </a:p>
        </p:txBody>
      </p:sp>
      <p:sp>
        <p:nvSpPr>
          <p:cNvPr id="61445" name="Text Box 1"/>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Objects First with Java</a:t>
            </a:r>
          </a:p>
        </p:txBody>
      </p:sp>
      <p:sp>
        <p:nvSpPr>
          <p:cNvPr id="61446"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 David J. Barnes and Michael Kölling</a:t>
            </a:r>
          </a:p>
        </p:txBody>
      </p:sp>
      <p:sp>
        <p:nvSpPr>
          <p:cNvPr id="61447"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3ABF52A-E384-4802-B603-FCA3E7279813}" type="slidenum">
              <a:rPr lang="en-GB" sz="1200" b="0">
                <a:solidFill>
                  <a:srgbClr val="000000"/>
                </a:solidFill>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GB" sz="1200" b="0">
              <a:solidFill>
                <a:srgbClr val="000000"/>
              </a:solidFill>
            </a:endParaRPr>
          </a:p>
        </p:txBody>
      </p:sp>
      <p:sp>
        <p:nvSpPr>
          <p:cNvPr id="61448" name="Rectangle 4"/>
          <p:cNvSpPr txBox="1">
            <a:spLocks noGrp="1" noRot="1" noChangeAspect="1" noChangeArrowheads="1" noTextEdit="1"/>
          </p:cNvSpPr>
          <p:nvPr>
            <p:ph type="sldImg"/>
          </p:nvPr>
        </p:nvSpPr>
        <p:spPr>
          <a:xfrm>
            <a:off x="1143000" y="685800"/>
            <a:ext cx="4572000" cy="3429000"/>
          </a:xfrm>
          <a:solidFill>
            <a:srgbClr val="FFFFFF"/>
          </a:solidFill>
          <a:ln/>
        </p:spPr>
      </p:sp>
      <p:sp>
        <p:nvSpPr>
          <p:cNvPr id="61449" name="Rectangle 5"/>
          <p:cNvSpPr txBox="1">
            <a:spLocks noGrp="1" noChangeArrowheads="1"/>
          </p:cNvSpPr>
          <p:nvPr>
            <p:ph type="body" idx="1"/>
          </p:nvPr>
        </p:nvSpPr>
        <p:spPr>
          <a:xfrm>
            <a:off x="914400" y="4343400"/>
            <a:ext cx="5029200" cy="4114800"/>
          </a:xfrm>
          <a:noFill/>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ea typeface="MS PGothic" pitchFamily="3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a:t>Objects First with Java</a:t>
            </a:r>
          </a:p>
        </p:txBody>
      </p:sp>
      <p:sp>
        <p:nvSpPr>
          <p:cNvPr id="50179" name="Rectangle 6"/>
          <p:cNvSpPr>
            <a:spLocks noGrp="1" noChangeArrowheads="1"/>
          </p:cNvSpPr>
          <p:nvPr>
            <p:ph type="ftr" sz="quarter"/>
          </p:nvPr>
        </p:nvSpPr>
        <p:spPr>
          <a:noFill/>
        </p:spPr>
        <p:txBody>
          <a:bodyPr/>
          <a:lstStyle/>
          <a:p>
            <a:r>
              <a:rPr lang="en-GB"/>
              <a:t>© David J. Barnes and Michael Kölling</a:t>
            </a:r>
          </a:p>
        </p:txBody>
      </p:sp>
      <p:sp>
        <p:nvSpPr>
          <p:cNvPr id="50180" name="Rectangle 7"/>
          <p:cNvSpPr>
            <a:spLocks noGrp="1" noChangeArrowheads="1"/>
          </p:cNvSpPr>
          <p:nvPr>
            <p:ph type="sldNum" sz="quarter"/>
          </p:nvPr>
        </p:nvSpPr>
        <p:spPr>
          <a:noFill/>
        </p:spPr>
        <p:txBody>
          <a:bodyPr/>
          <a:lstStyle/>
          <a:p>
            <a:fld id="{F4E760BD-384F-4E3E-B599-40647ED6AECE}" type="slidenum">
              <a:rPr lang="en-GB" smtClean="0"/>
              <a:pPr/>
              <a:t>3</a:t>
            </a:fld>
            <a:endParaRPr lang="en-GB"/>
          </a:p>
        </p:txBody>
      </p:sp>
      <p:sp>
        <p:nvSpPr>
          <p:cNvPr id="5018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0182" name="Rectangle 2"/>
          <p:cNvSpPr>
            <a:spLocks noGrp="1" noChangeArrowheads="1"/>
          </p:cNvSpPr>
          <p:nvPr>
            <p:ph type="body" idx="1"/>
          </p:nvPr>
        </p:nvSpPr>
        <p:spPr>
          <a:xfrm>
            <a:off x="914400" y="4343400"/>
            <a:ext cx="5029200" cy="4114800"/>
          </a:xfrm>
          <a:noFill/>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GB"/>
              <a:t>Objects First with Java</a:t>
            </a:r>
          </a:p>
        </p:txBody>
      </p:sp>
      <p:sp>
        <p:nvSpPr>
          <p:cNvPr id="50179" name="Rectangle 6"/>
          <p:cNvSpPr>
            <a:spLocks noGrp="1" noChangeArrowheads="1"/>
          </p:cNvSpPr>
          <p:nvPr>
            <p:ph type="ftr" sz="quarter"/>
          </p:nvPr>
        </p:nvSpPr>
        <p:spPr>
          <a:noFill/>
        </p:spPr>
        <p:txBody>
          <a:bodyPr/>
          <a:lstStyle/>
          <a:p>
            <a:r>
              <a:rPr lang="en-GB"/>
              <a:t>© David J. Barnes and Michael Kölling</a:t>
            </a:r>
          </a:p>
        </p:txBody>
      </p:sp>
      <p:sp>
        <p:nvSpPr>
          <p:cNvPr id="50180" name="Rectangle 7"/>
          <p:cNvSpPr>
            <a:spLocks noGrp="1" noChangeArrowheads="1"/>
          </p:cNvSpPr>
          <p:nvPr>
            <p:ph type="sldNum" sz="quarter"/>
          </p:nvPr>
        </p:nvSpPr>
        <p:spPr>
          <a:noFill/>
        </p:spPr>
        <p:txBody>
          <a:bodyPr/>
          <a:lstStyle/>
          <a:p>
            <a:fld id="{F4E760BD-384F-4E3E-B599-40647ED6AECE}" type="slidenum">
              <a:rPr lang="en-GB" smtClean="0"/>
              <a:pPr/>
              <a:t>4</a:t>
            </a:fld>
            <a:endParaRPr lang="en-GB"/>
          </a:p>
        </p:txBody>
      </p:sp>
      <p:sp>
        <p:nvSpPr>
          <p:cNvPr id="5018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0182" name="Rectangle 2"/>
          <p:cNvSpPr>
            <a:spLocks noGrp="1" noChangeArrowheads="1"/>
          </p:cNvSpPr>
          <p:nvPr>
            <p:ph type="body" idx="1"/>
          </p:nvPr>
        </p:nvSpPr>
        <p:spPr>
          <a:xfrm>
            <a:off x="914400" y="4343400"/>
            <a:ext cx="5029200" cy="4114800"/>
          </a:xfrm>
          <a:noFill/>
          <a:ln/>
        </p:spPr>
        <p:txBody>
          <a:bodyPr wrap="none" anchor="ctr"/>
          <a:lstStyle/>
          <a:p>
            <a:endParaRPr lang="en-US"/>
          </a:p>
        </p:txBody>
      </p:sp>
    </p:spTree>
    <p:extLst>
      <p:ext uri="{BB962C8B-B14F-4D97-AF65-F5344CB8AC3E}">
        <p14:creationId xmlns:p14="http://schemas.microsoft.com/office/powerpoint/2010/main" val="106899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GB"/>
              <a:t>Objects First with Java</a:t>
            </a:r>
          </a:p>
        </p:txBody>
      </p:sp>
      <p:sp>
        <p:nvSpPr>
          <p:cNvPr id="53251" name="Rectangle 6"/>
          <p:cNvSpPr>
            <a:spLocks noGrp="1" noChangeArrowheads="1"/>
          </p:cNvSpPr>
          <p:nvPr>
            <p:ph type="ftr" sz="quarter"/>
          </p:nvPr>
        </p:nvSpPr>
        <p:spPr>
          <a:noFill/>
        </p:spPr>
        <p:txBody>
          <a:bodyPr/>
          <a:lstStyle/>
          <a:p>
            <a:r>
              <a:rPr lang="en-GB"/>
              <a:t>© David J. Barnes and Michael Kölling</a:t>
            </a:r>
          </a:p>
        </p:txBody>
      </p:sp>
      <p:sp>
        <p:nvSpPr>
          <p:cNvPr id="53252" name="Rectangle 7"/>
          <p:cNvSpPr>
            <a:spLocks noGrp="1" noChangeArrowheads="1"/>
          </p:cNvSpPr>
          <p:nvPr>
            <p:ph type="sldNum" sz="quarter"/>
          </p:nvPr>
        </p:nvSpPr>
        <p:spPr>
          <a:noFill/>
        </p:spPr>
        <p:txBody>
          <a:bodyPr/>
          <a:lstStyle/>
          <a:p>
            <a:fld id="{9A4EC1D7-4B16-4308-9E08-6B57D15B1A93}" type="slidenum">
              <a:rPr lang="en-GB" smtClean="0"/>
              <a:pPr/>
              <a:t>8</a:t>
            </a:fld>
            <a:endParaRPr lang="en-GB"/>
          </a:p>
        </p:txBody>
      </p:sp>
      <p:sp>
        <p:nvSpPr>
          <p:cNvPr id="5325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254" name="Rectangle 2"/>
          <p:cNvSpPr>
            <a:spLocks noGrp="1" noChangeArrowheads="1"/>
          </p:cNvSpPr>
          <p:nvPr>
            <p:ph type="body" idx="1"/>
          </p:nvPr>
        </p:nvSpPr>
        <p:spPr>
          <a:xfrm>
            <a:off x="914400" y="4343400"/>
            <a:ext cx="5029200" cy="4114800"/>
          </a:xfrm>
          <a:noFill/>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GB"/>
              <a:t>Objects First with Java</a:t>
            </a:r>
          </a:p>
        </p:txBody>
      </p:sp>
      <p:sp>
        <p:nvSpPr>
          <p:cNvPr id="63491" name="Rectangle 6"/>
          <p:cNvSpPr>
            <a:spLocks noGrp="1" noChangeArrowheads="1"/>
          </p:cNvSpPr>
          <p:nvPr>
            <p:ph type="ftr" sz="quarter"/>
          </p:nvPr>
        </p:nvSpPr>
        <p:spPr>
          <a:noFill/>
        </p:spPr>
        <p:txBody>
          <a:bodyPr/>
          <a:lstStyle/>
          <a:p>
            <a:r>
              <a:rPr lang="en-GB"/>
              <a:t>© David J. Barnes and Michael Kölling</a:t>
            </a:r>
          </a:p>
        </p:txBody>
      </p:sp>
      <p:sp>
        <p:nvSpPr>
          <p:cNvPr id="63492" name="Rectangle 7"/>
          <p:cNvSpPr>
            <a:spLocks noGrp="1" noChangeArrowheads="1"/>
          </p:cNvSpPr>
          <p:nvPr>
            <p:ph type="sldNum" sz="quarter"/>
          </p:nvPr>
        </p:nvSpPr>
        <p:spPr>
          <a:noFill/>
        </p:spPr>
        <p:txBody>
          <a:bodyPr/>
          <a:lstStyle/>
          <a:p>
            <a:fld id="{52B25D43-010E-46C1-9008-86E5533806A4}" type="slidenum">
              <a:rPr lang="en-GB" smtClean="0"/>
              <a:pPr/>
              <a:t>9</a:t>
            </a:fld>
            <a:endParaRPr lang="en-GB"/>
          </a:p>
        </p:txBody>
      </p:sp>
      <p:sp>
        <p:nvSpPr>
          <p:cNvPr id="6349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63494" name="Rectangle 2"/>
          <p:cNvSpPr>
            <a:spLocks noGrp="1" noChangeArrowheads="1"/>
          </p:cNvSpPr>
          <p:nvPr>
            <p:ph type="body" idx="1"/>
          </p:nvPr>
        </p:nvSpPr>
        <p:spPr>
          <a:xfrm>
            <a:off x="914400" y="4343400"/>
            <a:ext cx="5029200" cy="4114800"/>
          </a:xfrm>
          <a:noFill/>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p:spPr>
        <p:txBody>
          <a:bodyPr/>
          <a:lstStyle/>
          <a:p>
            <a:r>
              <a:rPr lang="en-GB"/>
              <a:t>Objects First with Java</a:t>
            </a:r>
          </a:p>
        </p:txBody>
      </p:sp>
      <p:sp>
        <p:nvSpPr>
          <p:cNvPr id="55299" name="Rectangle 6"/>
          <p:cNvSpPr>
            <a:spLocks noGrp="1" noChangeArrowheads="1"/>
          </p:cNvSpPr>
          <p:nvPr>
            <p:ph type="ftr" sz="quarter"/>
          </p:nvPr>
        </p:nvSpPr>
        <p:spPr>
          <a:noFill/>
        </p:spPr>
        <p:txBody>
          <a:bodyPr/>
          <a:lstStyle/>
          <a:p>
            <a:r>
              <a:rPr lang="en-GB"/>
              <a:t>© David J. Barnes and Michael Kölling</a:t>
            </a:r>
          </a:p>
        </p:txBody>
      </p:sp>
      <p:sp>
        <p:nvSpPr>
          <p:cNvPr id="55300" name="Rectangle 7"/>
          <p:cNvSpPr>
            <a:spLocks noGrp="1" noChangeArrowheads="1"/>
          </p:cNvSpPr>
          <p:nvPr>
            <p:ph type="sldNum" sz="quarter"/>
          </p:nvPr>
        </p:nvSpPr>
        <p:spPr>
          <a:noFill/>
        </p:spPr>
        <p:txBody>
          <a:bodyPr/>
          <a:lstStyle/>
          <a:p>
            <a:fld id="{97A0702D-A0A1-446A-BB14-0FBD31372819}" type="slidenum">
              <a:rPr lang="en-GB"/>
              <a:pPr/>
              <a:t>16</a:t>
            </a:fld>
            <a:endParaRPr lang="en-GB"/>
          </a:p>
        </p:txBody>
      </p:sp>
      <p:sp>
        <p:nvSpPr>
          <p:cNvPr id="55301" name="Text Box 1"/>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Objects First with Java</a:t>
            </a:r>
          </a:p>
        </p:txBody>
      </p:sp>
      <p:sp>
        <p:nvSpPr>
          <p:cNvPr id="55302"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 David J. Barnes and Michael Kölling</a:t>
            </a:r>
          </a:p>
        </p:txBody>
      </p:sp>
      <p:sp>
        <p:nvSpPr>
          <p:cNvPr id="55303"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2DCB7E-A224-4588-A897-1A3392CEC6E0}" type="slidenum">
              <a:rPr lang="en-GB" sz="1200" b="0">
                <a:solidFill>
                  <a:srgbClr val="000000"/>
                </a:solidFill>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GB" sz="1200" b="0">
              <a:solidFill>
                <a:srgbClr val="000000"/>
              </a:solidFill>
            </a:endParaRPr>
          </a:p>
        </p:txBody>
      </p:sp>
      <p:sp>
        <p:nvSpPr>
          <p:cNvPr id="55304" name="Rectangle 4"/>
          <p:cNvSpPr txBox="1">
            <a:spLocks noGrp="1" noRot="1" noChangeAspect="1" noChangeArrowheads="1" noTextEdit="1"/>
          </p:cNvSpPr>
          <p:nvPr>
            <p:ph type="sldImg"/>
          </p:nvPr>
        </p:nvSpPr>
        <p:spPr>
          <a:xfrm>
            <a:off x="1143000" y="685800"/>
            <a:ext cx="4572000" cy="3429000"/>
          </a:xfrm>
          <a:solidFill>
            <a:srgbClr val="FFFFFF"/>
          </a:solidFill>
          <a:ln/>
        </p:spPr>
      </p:sp>
      <p:sp>
        <p:nvSpPr>
          <p:cNvPr id="55305" name="Rectangle 5"/>
          <p:cNvSpPr txBox="1">
            <a:spLocks noGrp="1" noChangeArrowheads="1"/>
          </p:cNvSpPr>
          <p:nvPr>
            <p:ph type="body" idx="1"/>
          </p:nvPr>
        </p:nvSpPr>
        <p:spPr>
          <a:xfrm>
            <a:off x="914400" y="4343400"/>
            <a:ext cx="5029200" cy="4114800"/>
          </a:xfrm>
          <a:noFill/>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ea typeface="MS PGothic" pitchFamily="3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GB"/>
              <a:t>Objects First with Java</a:t>
            </a:r>
          </a:p>
        </p:txBody>
      </p:sp>
      <p:sp>
        <p:nvSpPr>
          <p:cNvPr id="56323" name="Rectangle 6"/>
          <p:cNvSpPr>
            <a:spLocks noGrp="1" noChangeArrowheads="1"/>
          </p:cNvSpPr>
          <p:nvPr>
            <p:ph type="ftr" sz="quarter"/>
          </p:nvPr>
        </p:nvSpPr>
        <p:spPr>
          <a:noFill/>
        </p:spPr>
        <p:txBody>
          <a:bodyPr/>
          <a:lstStyle/>
          <a:p>
            <a:r>
              <a:rPr lang="en-GB"/>
              <a:t>© David J. Barnes and Michael Kölling</a:t>
            </a:r>
          </a:p>
        </p:txBody>
      </p:sp>
      <p:sp>
        <p:nvSpPr>
          <p:cNvPr id="56324" name="Rectangle 7"/>
          <p:cNvSpPr>
            <a:spLocks noGrp="1" noChangeArrowheads="1"/>
          </p:cNvSpPr>
          <p:nvPr>
            <p:ph type="sldNum" sz="quarter"/>
          </p:nvPr>
        </p:nvSpPr>
        <p:spPr>
          <a:noFill/>
        </p:spPr>
        <p:txBody>
          <a:bodyPr/>
          <a:lstStyle/>
          <a:p>
            <a:fld id="{2DE3EE1C-A17B-4070-AB79-4D3333AC71F8}" type="slidenum">
              <a:rPr lang="en-GB"/>
              <a:pPr/>
              <a:t>17</a:t>
            </a:fld>
            <a:endParaRPr lang="en-GB"/>
          </a:p>
        </p:txBody>
      </p:sp>
      <p:sp>
        <p:nvSpPr>
          <p:cNvPr id="56325" name="Text Box 1"/>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Objects First with Java</a:t>
            </a:r>
          </a:p>
        </p:txBody>
      </p:sp>
      <p:sp>
        <p:nvSpPr>
          <p:cNvPr id="56326"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 David J. Barnes and Michael Kölling</a:t>
            </a:r>
          </a:p>
        </p:txBody>
      </p:sp>
      <p:sp>
        <p:nvSpPr>
          <p:cNvPr id="56327"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47EE74C-3FDA-4A06-A02D-665FE79E90A4}" type="slidenum">
              <a:rPr lang="en-GB" sz="1200" b="0">
                <a:solidFill>
                  <a:srgbClr val="000000"/>
                </a:solidFill>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GB" sz="1200" b="0">
              <a:solidFill>
                <a:srgbClr val="000000"/>
              </a:solidFill>
            </a:endParaRPr>
          </a:p>
        </p:txBody>
      </p:sp>
      <p:sp>
        <p:nvSpPr>
          <p:cNvPr id="56328" name="Rectangle 4"/>
          <p:cNvSpPr txBox="1">
            <a:spLocks noGrp="1" noRot="1" noChangeAspect="1" noChangeArrowheads="1" noTextEdit="1"/>
          </p:cNvSpPr>
          <p:nvPr>
            <p:ph type="sldImg"/>
          </p:nvPr>
        </p:nvSpPr>
        <p:spPr>
          <a:xfrm>
            <a:off x="1143000" y="685800"/>
            <a:ext cx="4572000" cy="3429000"/>
          </a:xfrm>
          <a:solidFill>
            <a:srgbClr val="FFFFFF"/>
          </a:solidFill>
          <a:ln/>
        </p:spPr>
      </p:sp>
      <p:sp>
        <p:nvSpPr>
          <p:cNvPr id="56329" name="Rectangle 5"/>
          <p:cNvSpPr txBox="1">
            <a:spLocks noGrp="1" noChangeArrowheads="1"/>
          </p:cNvSpPr>
          <p:nvPr>
            <p:ph type="body" idx="1"/>
          </p:nvPr>
        </p:nvSpPr>
        <p:spPr>
          <a:xfrm>
            <a:off x="914400" y="4343400"/>
            <a:ext cx="5029200" cy="4114800"/>
          </a:xfrm>
          <a:noFill/>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ea typeface="MS PGothic" pitchFamily="3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GB"/>
              <a:t>Objects First with Java</a:t>
            </a:r>
          </a:p>
        </p:txBody>
      </p:sp>
      <p:sp>
        <p:nvSpPr>
          <p:cNvPr id="57347" name="Rectangle 6"/>
          <p:cNvSpPr>
            <a:spLocks noGrp="1" noChangeArrowheads="1"/>
          </p:cNvSpPr>
          <p:nvPr>
            <p:ph type="ftr" sz="quarter"/>
          </p:nvPr>
        </p:nvSpPr>
        <p:spPr>
          <a:noFill/>
        </p:spPr>
        <p:txBody>
          <a:bodyPr/>
          <a:lstStyle/>
          <a:p>
            <a:r>
              <a:rPr lang="en-GB"/>
              <a:t>© David J. Barnes and Michael Kölling</a:t>
            </a:r>
          </a:p>
        </p:txBody>
      </p:sp>
      <p:sp>
        <p:nvSpPr>
          <p:cNvPr id="57348" name="Rectangle 7"/>
          <p:cNvSpPr>
            <a:spLocks noGrp="1" noChangeArrowheads="1"/>
          </p:cNvSpPr>
          <p:nvPr>
            <p:ph type="sldNum" sz="quarter"/>
          </p:nvPr>
        </p:nvSpPr>
        <p:spPr>
          <a:noFill/>
        </p:spPr>
        <p:txBody>
          <a:bodyPr/>
          <a:lstStyle/>
          <a:p>
            <a:fld id="{C6408018-45FD-4D89-ACA3-2D8CAC73AFED}" type="slidenum">
              <a:rPr lang="en-GB"/>
              <a:pPr/>
              <a:t>18</a:t>
            </a:fld>
            <a:endParaRPr lang="en-GB"/>
          </a:p>
        </p:txBody>
      </p:sp>
      <p:sp>
        <p:nvSpPr>
          <p:cNvPr id="57349" name="Text Box 1"/>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Objects First with Java</a:t>
            </a:r>
          </a:p>
        </p:txBody>
      </p:sp>
      <p:sp>
        <p:nvSpPr>
          <p:cNvPr id="57350"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 David J. Barnes and Michael Kölling</a:t>
            </a:r>
          </a:p>
        </p:txBody>
      </p:sp>
      <p:sp>
        <p:nvSpPr>
          <p:cNvPr id="57351"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019147A-5895-4F85-A700-E4550F2A5F8D}" type="slidenum">
              <a:rPr lang="en-GB" sz="1200" b="0">
                <a:solidFill>
                  <a:srgbClr val="000000"/>
                </a:solidFill>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GB" sz="1200" b="0">
              <a:solidFill>
                <a:srgbClr val="000000"/>
              </a:solidFill>
            </a:endParaRPr>
          </a:p>
        </p:txBody>
      </p:sp>
      <p:sp>
        <p:nvSpPr>
          <p:cNvPr id="57352" name="Rectangle 4"/>
          <p:cNvSpPr txBox="1">
            <a:spLocks noGrp="1" noRot="1" noChangeAspect="1" noChangeArrowheads="1" noTextEdit="1"/>
          </p:cNvSpPr>
          <p:nvPr>
            <p:ph type="sldImg"/>
          </p:nvPr>
        </p:nvSpPr>
        <p:spPr>
          <a:xfrm>
            <a:off x="1143000" y="685800"/>
            <a:ext cx="4572000" cy="3429000"/>
          </a:xfrm>
          <a:solidFill>
            <a:srgbClr val="FFFFFF"/>
          </a:solidFill>
          <a:ln/>
        </p:spPr>
      </p:sp>
      <p:sp>
        <p:nvSpPr>
          <p:cNvPr id="57353" name="Rectangle 5"/>
          <p:cNvSpPr txBox="1">
            <a:spLocks noGrp="1" noChangeArrowheads="1"/>
          </p:cNvSpPr>
          <p:nvPr>
            <p:ph type="body" idx="1"/>
          </p:nvPr>
        </p:nvSpPr>
        <p:spPr>
          <a:xfrm>
            <a:off x="914400" y="4343400"/>
            <a:ext cx="5029200" cy="4114800"/>
          </a:xfrm>
          <a:noFill/>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ea typeface="MS PGothic" pitchFamily="3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GB"/>
              <a:t>Objects First with Java</a:t>
            </a:r>
          </a:p>
        </p:txBody>
      </p:sp>
      <p:sp>
        <p:nvSpPr>
          <p:cNvPr id="58371" name="Rectangle 6"/>
          <p:cNvSpPr>
            <a:spLocks noGrp="1" noChangeArrowheads="1"/>
          </p:cNvSpPr>
          <p:nvPr>
            <p:ph type="ftr" sz="quarter"/>
          </p:nvPr>
        </p:nvSpPr>
        <p:spPr>
          <a:noFill/>
        </p:spPr>
        <p:txBody>
          <a:bodyPr/>
          <a:lstStyle/>
          <a:p>
            <a:r>
              <a:rPr lang="en-GB"/>
              <a:t>© David J. Barnes and Michael Kölling</a:t>
            </a:r>
          </a:p>
        </p:txBody>
      </p:sp>
      <p:sp>
        <p:nvSpPr>
          <p:cNvPr id="58372" name="Rectangle 7"/>
          <p:cNvSpPr>
            <a:spLocks noGrp="1" noChangeArrowheads="1"/>
          </p:cNvSpPr>
          <p:nvPr>
            <p:ph type="sldNum" sz="quarter"/>
          </p:nvPr>
        </p:nvSpPr>
        <p:spPr>
          <a:noFill/>
        </p:spPr>
        <p:txBody>
          <a:bodyPr/>
          <a:lstStyle/>
          <a:p>
            <a:fld id="{FA1B0A0C-2C63-45DA-BBC4-14E14911AD8F}" type="slidenum">
              <a:rPr lang="en-GB"/>
              <a:pPr/>
              <a:t>19</a:t>
            </a:fld>
            <a:endParaRPr lang="en-GB"/>
          </a:p>
        </p:txBody>
      </p:sp>
      <p:sp>
        <p:nvSpPr>
          <p:cNvPr id="58373" name="Text Box 1"/>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Objects First with Java</a:t>
            </a:r>
          </a:p>
        </p:txBody>
      </p:sp>
      <p:sp>
        <p:nvSpPr>
          <p:cNvPr id="58374"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0">
                <a:solidFill>
                  <a:srgbClr val="000000"/>
                </a:solidFill>
              </a:rPr>
              <a:t>© David J. Barnes and Michael Kölling</a:t>
            </a:r>
          </a:p>
        </p:txBody>
      </p:sp>
      <p:sp>
        <p:nvSpPr>
          <p:cNvPr id="58375" name="Text Box 3"/>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A607BA1-02E8-49BB-8434-88A29EE3FEBD}" type="slidenum">
              <a:rPr lang="en-GB" sz="1200" b="0">
                <a:solidFill>
                  <a:srgbClr val="000000"/>
                </a:solidFill>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GB" sz="1200" b="0">
              <a:solidFill>
                <a:srgbClr val="000000"/>
              </a:solidFill>
            </a:endParaRPr>
          </a:p>
        </p:txBody>
      </p:sp>
      <p:sp>
        <p:nvSpPr>
          <p:cNvPr id="58376" name="Rectangle 4"/>
          <p:cNvSpPr txBox="1">
            <a:spLocks noGrp="1" noRot="1" noChangeAspect="1" noChangeArrowheads="1" noTextEdit="1"/>
          </p:cNvSpPr>
          <p:nvPr>
            <p:ph type="sldImg"/>
          </p:nvPr>
        </p:nvSpPr>
        <p:spPr>
          <a:xfrm>
            <a:off x="1143000" y="685800"/>
            <a:ext cx="4572000" cy="3429000"/>
          </a:xfrm>
          <a:solidFill>
            <a:srgbClr val="FFFFFF"/>
          </a:solidFill>
          <a:ln/>
        </p:spPr>
      </p:sp>
      <p:sp>
        <p:nvSpPr>
          <p:cNvPr id="58377" name="Rectangle 5"/>
          <p:cNvSpPr txBox="1">
            <a:spLocks noGrp="1" noChangeArrowheads="1"/>
          </p:cNvSpPr>
          <p:nvPr>
            <p:ph type="body" idx="1"/>
          </p:nvPr>
        </p:nvSpPr>
        <p:spPr>
          <a:xfrm>
            <a:off x="914400" y="4343400"/>
            <a:ext cx="5029200" cy="4114800"/>
          </a:xfrm>
          <a:noFill/>
          <a:ln/>
        </p:spPr>
        <p:txBody>
          <a:bodyPr wrap="none" anchor="ct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ea typeface="MS PGothic" pitchFamily="3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a:t>7: Design and Testing</a:t>
            </a:r>
          </a:p>
        </p:txBody>
      </p:sp>
      <p:sp>
        <p:nvSpPr>
          <p:cNvPr id="6" name="Slide Number Placeholder 5"/>
          <p:cNvSpPr>
            <a:spLocks noGrp="1"/>
          </p:cNvSpPr>
          <p:nvPr>
            <p:ph type="sldNum" sz="quarter" idx="12"/>
          </p:nvPr>
        </p:nvSpPr>
        <p:spPr/>
        <p:txBody>
          <a:bodyPr/>
          <a:lstStyle/>
          <a:p>
            <a:pPr>
              <a:defRPr/>
            </a:pPr>
            <a:fld id="{B1C42420-DF5C-4751-B2E6-A00AF7635EA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a:t>7: Design and Testing</a:t>
            </a:r>
          </a:p>
        </p:txBody>
      </p:sp>
      <p:sp>
        <p:nvSpPr>
          <p:cNvPr id="6" name="Slide Number Placeholder 5"/>
          <p:cNvSpPr>
            <a:spLocks noGrp="1"/>
          </p:cNvSpPr>
          <p:nvPr>
            <p:ph type="sldNum" sz="quarter" idx="12"/>
          </p:nvPr>
        </p:nvSpPr>
        <p:spPr/>
        <p:txBody>
          <a:bodyPr/>
          <a:lstStyle/>
          <a:p>
            <a:pPr>
              <a:defRPr/>
            </a:pPr>
            <a:fld id="{B59EEB62-0D58-4A8F-9924-73DCDC8E3454}"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a:t>7: Design and Testing</a:t>
            </a:r>
          </a:p>
        </p:txBody>
      </p:sp>
      <p:sp>
        <p:nvSpPr>
          <p:cNvPr id="6" name="Slide Number Placeholder 5"/>
          <p:cNvSpPr>
            <a:spLocks noGrp="1"/>
          </p:cNvSpPr>
          <p:nvPr>
            <p:ph type="sldNum" sz="quarter" idx="12"/>
          </p:nvPr>
        </p:nvSpPr>
        <p:spPr/>
        <p:txBody>
          <a:bodyPr/>
          <a:lstStyle/>
          <a:p>
            <a:pPr>
              <a:defRPr/>
            </a:pPr>
            <a:fld id="{FD50976D-9F05-47D1-91E5-9DC75918CF6F}"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234950"/>
            <a:ext cx="7770813" cy="1433513"/>
          </a:xfrm>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a:t>7: Design and Testing</a:t>
            </a:r>
          </a:p>
        </p:txBody>
      </p:sp>
      <p:sp>
        <p:nvSpPr>
          <p:cNvPr id="6" name="Slide Number Placeholder 5"/>
          <p:cNvSpPr>
            <a:spLocks noGrp="1"/>
          </p:cNvSpPr>
          <p:nvPr>
            <p:ph type="sldNum" sz="quarter" idx="12"/>
          </p:nvPr>
        </p:nvSpPr>
        <p:spPr/>
        <p:txBody>
          <a:bodyPr/>
          <a:lstStyle/>
          <a:p>
            <a:pPr>
              <a:defRPr/>
            </a:pPr>
            <a:fld id="{4D1F795E-B1EC-4425-967F-A0193EACBF1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a:t>7: Design and Testing</a:t>
            </a:r>
          </a:p>
        </p:txBody>
      </p:sp>
      <p:sp>
        <p:nvSpPr>
          <p:cNvPr id="6" name="Slide Number Placeholder 5"/>
          <p:cNvSpPr>
            <a:spLocks noGrp="1"/>
          </p:cNvSpPr>
          <p:nvPr>
            <p:ph type="sldNum" sz="quarter" idx="12"/>
          </p:nvPr>
        </p:nvSpPr>
        <p:spPr/>
        <p:txBody>
          <a:bodyPr/>
          <a:lstStyle/>
          <a:p>
            <a:pPr>
              <a:defRPr/>
            </a:pPr>
            <a:fld id="{6FFB6512-9C5F-4F3A-A366-7DC8C7AD69D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7" name="Slide Number Placeholder 6"/>
          <p:cNvSpPr>
            <a:spLocks noGrp="1"/>
          </p:cNvSpPr>
          <p:nvPr>
            <p:ph type="sldNum" sz="quarter" idx="12"/>
          </p:nvPr>
        </p:nvSpPr>
        <p:spPr/>
        <p:txBody>
          <a:bodyPr/>
          <a:lstStyle/>
          <a:p>
            <a:pPr>
              <a:defRPr/>
            </a:pPr>
            <a:fld id="{85E2269C-3EFC-40AE-8F73-68A20DC70CE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GB"/>
              <a:t>7: Design and Testing</a:t>
            </a:r>
          </a:p>
        </p:txBody>
      </p:sp>
      <p:sp>
        <p:nvSpPr>
          <p:cNvPr id="9" name="Slide Number Placeholder 8"/>
          <p:cNvSpPr>
            <a:spLocks noGrp="1"/>
          </p:cNvSpPr>
          <p:nvPr>
            <p:ph type="sldNum" sz="quarter" idx="12"/>
          </p:nvPr>
        </p:nvSpPr>
        <p:spPr/>
        <p:txBody>
          <a:bodyPr/>
          <a:lstStyle/>
          <a:p>
            <a:pPr>
              <a:defRPr/>
            </a:pPr>
            <a:fld id="{015CEE81-471A-4A03-AF0E-2FA9508E83D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921D2C21-8A96-4100-879A-B43D719BF9F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GB"/>
              <a:t>7: Design and Testing</a:t>
            </a:r>
          </a:p>
        </p:txBody>
      </p:sp>
      <p:sp>
        <p:nvSpPr>
          <p:cNvPr id="4" name="Slide Number Placeholder 3"/>
          <p:cNvSpPr>
            <a:spLocks noGrp="1"/>
          </p:cNvSpPr>
          <p:nvPr>
            <p:ph type="sldNum" sz="quarter" idx="12"/>
          </p:nvPr>
        </p:nvSpPr>
        <p:spPr/>
        <p:txBody>
          <a:bodyPr/>
          <a:lstStyle/>
          <a:p>
            <a:pPr>
              <a:defRPr/>
            </a:pPr>
            <a:fld id="{69E1E44A-752A-4241-BCA9-B14D354DE4A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7" name="Slide Number Placeholder 6"/>
          <p:cNvSpPr>
            <a:spLocks noGrp="1"/>
          </p:cNvSpPr>
          <p:nvPr>
            <p:ph type="sldNum" sz="quarter" idx="12"/>
          </p:nvPr>
        </p:nvSpPr>
        <p:spPr/>
        <p:txBody>
          <a:bodyPr/>
          <a:lstStyle/>
          <a:p>
            <a:pPr>
              <a:defRPr/>
            </a:pPr>
            <a:fld id="{340B750A-E5AA-40B2-92DB-A56B2DF8D47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7" name="Slide Number Placeholder 6"/>
          <p:cNvSpPr>
            <a:spLocks noGrp="1"/>
          </p:cNvSpPr>
          <p:nvPr>
            <p:ph type="sldNum" sz="quarter" idx="12"/>
          </p:nvPr>
        </p:nvSpPr>
        <p:spPr/>
        <p:txBody>
          <a:bodyPr/>
          <a:lstStyle/>
          <a:p>
            <a:pPr>
              <a:defRPr/>
            </a:pPr>
            <a:fld id="{EDB4C9DF-A8AC-4F90-8E13-7EAC29929DB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GB"/>
              <a:t>7: Design and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94D5D5D-3625-48CB-A97A-2E93ACEE103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hrgF5ihZe0g" TargetMode="External"/><Relationship Id="rId2" Type="http://schemas.openxmlformats.org/officeDocument/2006/relationships/hyperlink" Target="https://www.youtube.com/watch?v=we3zJE3hlW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eclipse.org/community/eclipse_newsletter/2017/june/article1.php" TargetMode="External"/><Relationship Id="rId2" Type="http://schemas.openxmlformats.org/officeDocument/2006/relationships/hyperlink" Target="https://www.jetbrains.com/help/idea/debugging-your-first-java-applic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762000" y="1828800"/>
            <a:ext cx="7696200" cy="2105025"/>
          </a:xfrm>
        </p:spPr>
        <p:txBody>
          <a:bodyP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6000" dirty="0"/>
              <a:t>COMP2501 Lesson 7:</a:t>
            </a:r>
            <a:br>
              <a:rPr lang="en-US" sz="6000" dirty="0"/>
            </a:br>
            <a:r>
              <a:rPr lang="en-US" sz="6000" dirty="0"/>
              <a:t>Design and Testing</a:t>
            </a:r>
            <a:endParaRPr lang="en-GB" sz="6000" dirty="0"/>
          </a:p>
        </p:txBody>
      </p:sp>
      <p:sp>
        <p:nvSpPr>
          <p:cNvPr id="19459" name="Rectangle 2"/>
          <p:cNvSpPr>
            <a:spLocks noGrp="1" noChangeArrowheads="1"/>
          </p:cNvSpPr>
          <p:nvPr>
            <p:ph type="subTitle" idx="4294967295"/>
          </p:nvPr>
        </p:nvSpPr>
        <p:spPr>
          <a:xfrm>
            <a:off x="1066800" y="4114800"/>
            <a:ext cx="7239000" cy="914400"/>
          </a:xfrm>
        </p:spPr>
        <p:txBody>
          <a:bodyPr>
            <a:noAutofit/>
          </a:bodyPr>
          <a:lstStyle/>
          <a:p>
            <a:pPr algn="ctr">
              <a:buNone/>
            </a:pPr>
            <a:r>
              <a:rPr lang="en-US" sz="2400" dirty="0"/>
              <a:t>Programming Fundamentals Part 2</a:t>
            </a:r>
            <a:endParaRPr lang="en-CA" sz="24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a:t>Checklist</a:t>
            </a:r>
            <a:endParaRPr lang="en-US" dirty="0"/>
          </a:p>
        </p:txBody>
      </p:sp>
      <p:sp>
        <p:nvSpPr>
          <p:cNvPr id="5" name="Text Placeholder 4"/>
          <p:cNvSpPr>
            <a:spLocks noGrp="1"/>
          </p:cNvSpPr>
          <p:nvPr>
            <p:ph type="body" idx="1"/>
          </p:nvPr>
        </p:nvSpPr>
        <p:spPr/>
        <p:txBody>
          <a:bodyPr/>
          <a:lstStyle/>
          <a:p>
            <a:r>
              <a:rPr lang="en-CA" dirty="0"/>
              <a:t>Design Strategies</a:t>
            </a:r>
            <a:endParaRPr lang="en-US" dirty="0"/>
          </a:p>
        </p:txBody>
      </p:sp>
      <p:sp>
        <p:nvSpPr>
          <p:cNvPr id="3" name="Content Placeholder 2"/>
          <p:cNvSpPr>
            <a:spLocks noGrp="1"/>
          </p:cNvSpPr>
          <p:nvPr>
            <p:ph sz="half" idx="2"/>
          </p:nvPr>
        </p:nvSpPr>
        <p:spPr/>
        <p:txBody>
          <a:bodyPr/>
          <a:lstStyle/>
          <a:p>
            <a:r>
              <a:rPr lang="en-CA" dirty="0"/>
              <a:t>RDD</a:t>
            </a:r>
          </a:p>
          <a:p>
            <a:r>
              <a:rPr lang="en-CA" dirty="0"/>
              <a:t>High Cohesion</a:t>
            </a:r>
          </a:p>
          <a:p>
            <a:r>
              <a:rPr lang="en-CA" dirty="0"/>
              <a:t>Loose Coupling</a:t>
            </a:r>
          </a:p>
          <a:p>
            <a:r>
              <a:rPr lang="en-CA" dirty="0"/>
              <a:t>No Duplication</a:t>
            </a:r>
            <a:endParaRPr lang="en-US" dirty="0"/>
          </a:p>
        </p:txBody>
      </p:sp>
      <p:sp>
        <p:nvSpPr>
          <p:cNvPr id="6" name="Text Placeholder 5"/>
          <p:cNvSpPr>
            <a:spLocks noGrp="1"/>
          </p:cNvSpPr>
          <p:nvPr>
            <p:ph type="body" sz="quarter" idx="3"/>
          </p:nvPr>
        </p:nvSpPr>
        <p:spPr/>
        <p:txBody>
          <a:bodyPr/>
          <a:lstStyle/>
          <a:p>
            <a:r>
              <a:rPr lang="en-CA" dirty="0"/>
              <a:t>Design Goals</a:t>
            </a:r>
            <a:endParaRPr lang="en-US" dirty="0"/>
          </a:p>
        </p:txBody>
      </p:sp>
      <p:sp>
        <p:nvSpPr>
          <p:cNvPr id="7" name="Content Placeholder 6"/>
          <p:cNvSpPr>
            <a:spLocks noGrp="1"/>
          </p:cNvSpPr>
          <p:nvPr>
            <p:ph sz="quarter" idx="4"/>
          </p:nvPr>
        </p:nvSpPr>
        <p:spPr/>
        <p:txBody>
          <a:bodyPr/>
          <a:lstStyle/>
          <a:p>
            <a:pPr>
              <a:buNone/>
            </a:pPr>
            <a:r>
              <a:rPr lang="en-CA" dirty="0"/>
              <a:t>Localizing change</a:t>
            </a:r>
          </a:p>
          <a:p>
            <a:pPr>
              <a:buNone/>
            </a:pPr>
            <a:r>
              <a:rPr lang="en-CA" dirty="0"/>
              <a:t>Thinking ahead</a:t>
            </a:r>
          </a:p>
          <a:p>
            <a:pPr>
              <a:buNone/>
            </a:pPr>
            <a:r>
              <a:rPr lang="en-CA" dirty="0"/>
              <a:t>Extendibility</a:t>
            </a:r>
          </a:p>
          <a:p>
            <a:pPr>
              <a:buNone/>
            </a:pPr>
            <a:r>
              <a:rPr lang="en-CA" dirty="0"/>
              <a:t>Reusability</a:t>
            </a:r>
          </a:p>
          <a:p>
            <a:pPr>
              <a:buNone/>
            </a:pPr>
            <a:endParaRPr lang="en-CA" dirty="0"/>
          </a:p>
          <a:p>
            <a:pPr>
              <a:buNone/>
            </a:pPr>
            <a:endParaRPr lang="en-US" dirty="0"/>
          </a:p>
        </p:txBody>
      </p:sp>
      <p:sp>
        <p:nvSpPr>
          <p:cNvPr id="8" name="Left Brace 7"/>
          <p:cNvSpPr/>
          <p:nvPr/>
        </p:nvSpPr>
        <p:spPr>
          <a:xfrm>
            <a:off x="4114800" y="2209800"/>
            <a:ext cx="685800" cy="1752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a:endCxn id="8" idx="1"/>
          </p:cNvCxnSpPr>
          <p:nvPr/>
        </p:nvCxnSpPr>
        <p:spPr>
          <a:xfrm>
            <a:off x="1524000" y="2362200"/>
            <a:ext cx="25908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1"/>
          </p:cNvCxnSpPr>
          <p:nvPr/>
        </p:nvCxnSpPr>
        <p:spPr>
          <a:xfrm>
            <a:off x="2743200" y="2819400"/>
            <a:ext cx="1371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1"/>
          </p:cNvCxnSpPr>
          <p:nvPr/>
        </p:nvCxnSpPr>
        <p:spPr>
          <a:xfrm flipV="1">
            <a:off x="2819400" y="3086100"/>
            <a:ext cx="1295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1"/>
          </p:cNvCxnSpPr>
          <p:nvPr/>
        </p:nvCxnSpPr>
        <p:spPr>
          <a:xfrm flipV="1">
            <a:off x="2819400" y="3086100"/>
            <a:ext cx="12954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58000" y="2209800"/>
            <a:ext cx="457200" cy="461665"/>
          </a:xfrm>
          <a:prstGeom prst="rect">
            <a:avLst/>
          </a:prstGeom>
          <a:noFill/>
        </p:spPr>
        <p:txBody>
          <a:bodyPr wrap="square" rtlCol="0">
            <a:spAutoFit/>
          </a:bodyPr>
          <a:lstStyle/>
          <a:p>
            <a:r>
              <a:rPr lang="en-CA" dirty="0">
                <a:solidFill>
                  <a:srgbClr val="00B050"/>
                </a:solidFill>
                <a:sym typeface="Wingdings"/>
              </a:rPr>
              <a:t></a:t>
            </a:r>
            <a:endParaRPr lang="en-US" dirty="0">
              <a:solidFill>
                <a:srgbClr val="00B050"/>
              </a:solidFill>
            </a:endParaRPr>
          </a:p>
        </p:txBody>
      </p:sp>
      <p:sp>
        <p:nvSpPr>
          <p:cNvPr id="28" name="TextBox 27"/>
          <p:cNvSpPr txBox="1"/>
          <p:nvPr/>
        </p:nvSpPr>
        <p:spPr>
          <a:xfrm>
            <a:off x="6629400" y="2590800"/>
            <a:ext cx="457200" cy="461665"/>
          </a:xfrm>
          <a:prstGeom prst="rect">
            <a:avLst/>
          </a:prstGeom>
          <a:noFill/>
        </p:spPr>
        <p:txBody>
          <a:bodyPr wrap="square" rtlCol="0">
            <a:spAutoFit/>
          </a:bodyPr>
          <a:lstStyle/>
          <a:p>
            <a:r>
              <a:rPr lang="en-CA" dirty="0">
                <a:solidFill>
                  <a:srgbClr val="00B050"/>
                </a:solidFill>
                <a:sym typeface="Wingdings"/>
              </a:rPr>
              <a:t></a:t>
            </a:r>
            <a:endParaRPr lang="en-US" dirty="0">
              <a:solidFill>
                <a:srgbClr val="00B050"/>
              </a:solidFill>
            </a:endParaRPr>
          </a:p>
        </p:txBody>
      </p:sp>
      <p:sp>
        <p:nvSpPr>
          <p:cNvPr id="29" name="TextBox 28"/>
          <p:cNvSpPr txBox="1"/>
          <p:nvPr/>
        </p:nvSpPr>
        <p:spPr>
          <a:xfrm>
            <a:off x="6324600" y="3124200"/>
            <a:ext cx="457200" cy="461665"/>
          </a:xfrm>
          <a:prstGeom prst="rect">
            <a:avLst/>
          </a:prstGeom>
          <a:noFill/>
        </p:spPr>
        <p:txBody>
          <a:bodyPr wrap="square" rtlCol="0">
            <a:spAutoFit/>
          </a:bodyPr>
          <a:lstStyle/>
          <a:p>
            <a:r>
              <a:rPr lang="en-CA" dirty="0">
                <a:solidFill>
                  <a:srgbClr val="00B050"/>
                </a:solidFill>
                <a:sym typeface="Wingdings"/>
              </a:rPr>
              <a:t></a:t>
            </a:r>
            <a:endParaRPr lang="en-US" dirty="0">
              <a:solidFill>
                <a:srgbClr val="00B050"/>
              </a:solidFill>
            </a:endParaRPr>
          </a:p>
        </p:txBody>
      </p:sp>
      <p:sp>
        <p:nvSpPr>
          <p:cNvPr id="30" name="TextBox 29"/>
          <p:cNvSpPr txBox="1"/>
          <p:nvPr/>
        </p:nvSpPr>
        <p:spPr>
          <a:xfrm>
            <a:off x="6096000" y="3505200"/>
            <a:ext cx="457200" cy="461665"/>
          </a:xfrm>
          <a:prstGeom prst="rect">
            <a:avLst/>
          </a:prstGeom>
          <a:noFill/>
        </p:spPr>
        <p:txBody>
          <a:bodyPr wrap="square" rtlCol="0">
            <a:spAutoFit/>
          </a:bodyPr>
          <a:lstStyle/>
          <a:p>
            <a:r>
              <a:rPr lang="en-CA" dirty="0">
                <a:solidFill>
                  <a:srgbClr val="00B050"/>
                </a:solidFill>
                <a:sym typeface="Wingdings"/>
              </a:rPr>
              <a:t></a:t>
            </a:r>
            <a:endParaRPr lang="en-US" dirty="0">
              <a:solidFill>
                <a:srgbClr val="00B050"/>
              </a:solidFill>
            </a:endParaRPr>
          </a:p>
        </p:txBody>
      </p:sp>
      <p:sp>
        <p:nvSpPr>
          <p:cNvPr id="4" name="Footer Placeholder 3">
            <a:extLst>
              <a:ext uri="{FF2B5EF4-FFF2-40B4-BE49-F238E27FC236}">
                <a16:creationId xmlns:a16="http://schemas.microsoft.com/office/drawing/2014/main" id="{1182141B-724C-4744-AAEE-45ED884FD8A6}"/>
              </a:ext>
            </a:extLst>
          </p:cNvPr>
          <p:cNvSpPr>
            <a:spLocks noGrp="1"/>
          </p:cNvSpPr>
          <p:nvPr>
            <p:ph type="ftr" sz="quarter" idx="11"/>
          </p:nvPr>
        </p:nvSpPr>
        <p:spPr/>
        <p:txBody>
          <a:bodyPr/>
          <a:lstStyle/>
          <a:p>
            <a:pPr>
              <a:defRPr/>
            </a:pPr>
            <a:r>
              <a:rPr lang="en-GB"/>
              <a:t>7: Design and Testing</a:t>
            </a:r>
          </a:p>
        </p:txBody>
      </p:sp>
      <p:sp>
        <p:nvSpPr>
          <p:cNvPr id="9" name="Slide Number Placeholder 8">
            <a:extLst>
              <a:ext uri="{FF2B5EF4-FFF2-40B4-BE49-F238E27FC236}">
                <a16:creationId xmlns:a16="http://schemas.microsoft.com/office/drawing/2014/main" id="{D6E970AB-6B0E-4321-B153-ABA0FF877944}"/>
              </a:ext>
            </a:extLst>
          </p:cNvPr>
          <p:cNvSpPr>
            <a:spLocks noGrp="1"/>
          </p:cNvSpPr>
          <p:nvPr>
            <p:ph type="sldNum" sz="quarter" idx="12"/>
          </p:nvPr>
        </p:nvSpPr>
        <p:spPr/>
        <p:txBody>
          <a:bodyPr/>
          <a:lstStyle/>
          <a:p>
            <a:pPr>
              <a:defRPr/>
            </a:pPr>
            <a:fld id="{015CEE81-471A-4A03-AF0E-2FA9508E83D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l"/>
            <a:r>
              <a:rPr lang="en-CA" dirty="0"/>
              <a:t>Testing</a:t>
            </a:r>
            <a:endParaRPr lang="en-US" dirty="0"/>
          </a:p>
        </p:txBody>
      </p:sp>
      <p:sp>
        <p:nvSpPr>
          <p:cNvPr id="10" name="Content Placeholder 9"/>
          <p:cNvSpPr>
            <a:spLocks noGrp="1"/>
          </p:cNvSpPr>
          <p:nvPr>
            <p:ph idx="1"/>
          </p:nvPr>
        </p:nvSpPr>
        <p:spPr/>
        <p:txBody>
          <a:bodyPr>
            <a:normAutofit/>
          </a:bodyPr>
          <a:lstStyle/>
          <a:p>
            <a:r>
              <a:rPr lang="en-CA" dirty="0"/>
              <a:t>Programming is dealing with errors</a:t>
            </a:r>
          </a:p>
          <a:p>
            <a:pPr lvl="1"/>
            <a:r>
              <a:rPr lang="en-US" sz="2400" dirty="0"/>
              <a:t>Early errors are usually syntax errors.</a:t>
            </a:r>
          </a:p>
          <a:p>
            <a:pPr lvl="2"/>
            <a:r>
              <a:rPr lang="en-US" sz="2000" dirty="0">
                <a:latin typeface="Trebuchet MS" charset="0"/>
              </a:rPr>
              <a:t>The compiler will spot these.</a:t>
            </a:r>
          </a:p>
          <a:p>
            <a:pPr lvl="1"/>
            <a:r>
              <a:rPr lang="en-US" sz="2400" dirty="0"/>
              <a:t>Later errors are usually logic errors.</a:t>
            </a:r>
          </a:p>
          <a:p>
            <a:pPr lvl="2"/>
            <a:r>
              <a:rPr lang="en-US" sz="2000" dirty="0">
                <a:latin typeface="Trebuchet MS" charset="0"/>
              </a:rPr>
              <a:t>The compiler cannot help with these.</a:t>
            </a:r>
          </a:p>
          <a:p>
            <a:pPr lvl="2"/>
            <a:r>
              <a:rPr lang="en-US" sz="2000" dirty="0">
                <a:latin typeface="Trebuchet MS" charset="0"/>
              </a:rPr>
              <a:t>Also known as bugs.</a:t>
            </a:r>
          </a:p>
          <a:p>
            <a:pPr lvl="1"/>
            <a:r>
              <a:rPr lang="en-US" sz="2400" dirty="0"/>
              <a:t>Some logical errors have no immediately obvious manifestation.</a:t>
            </a:r>
          </a:p>
          <a:p>
            <a:pPr lvl="2"/>
            <a:r>
              <a:rPr lang="en-US" sz="2000" dirty="0">
                <a:latin typeface="Trebuchet MS" charset="0"/>
              </a:rPr>
              <a:t>Commercial software is rarely error free.</a:t>
            </a:r>
          </a:p>
          <a:p>
            <a:pPr lvl="1"/>
            <a:endParaRPr lang="en-US" dirty="0"/>
          </a:p>
        </p:txBody>
      </p:sp>
      <p:sp>
        <p:nvSpPr>
          <p:cNvPr id="2" name="Footer Placeholder 1">
            <a:extLst>
              <a:ext uri="{FF2B5EF4-FFF2-40B4-BE49-F238E27FC236}">
                <a16:creationId xmlns:a16="http://schemas.microsoft.com/office/drawing/2014/main" id="{4EBD3332-4DE9-4E34-8AD9-323CD08F501B}"/>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690589F4-D582-4601-B2B1-34B2D5B44DEA}"/>
              </a:ext>
            </a:extLst>
          </p:cNvPr>
          <p:cNvSpPr>
            <a:spLocks noGrp="1"/>
          </p:cNvSpPr>
          <p:nvPr>
            <p:ph type="sldNum" sz="quarter" idx="12"/>
          </p:nvPr>
        </p:nvSpPr>
        <p:spPr/>
        <p:txBody>
          <a:bodyPr/>
          <a:lstStyle/>
          <a:p>
            <a:pPr>
              <a:defRPr/>
            </a:pPr>
            <a:fld id="{4D1F795E-B1EC-4425-967F-A0193EACBF1A}"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a:t>Testing with </a:t>
            </a:r>
            <a:r>
              <a:rPr lang="en-CA" dirty="0" err="1"/>
              <a:t>JUnit</a:t>
            </a:r>
            <a:endParaRPr lang="en-US" dirty="0"/>
          </a:p>
        </p:txBody>
      </p:sp>
      <p:sp>
        <p:nvSpPr>
          <p:cNvPr id="3" name="Content Placeholder 2"/>
          <p:cNvSpPr>
            <a:spLocks noGrp="1"/>
          </p:cNvSpPr>
          <p:nvPr>
            <p:ph idx="1"/>
          </p:nvPr>
        </p:nvSpPr>
        <p:spPr/>
        <p:txBody>
          <a:bodyPr>
            <a:normAutofit lnSpcReduction="10000"/>
          </a:bodyPr>
          <a:lstStyle/>
          <a:p>
            <a:r>
              <a:rPr lang="en-CA" dirty="0" err="1"/>
              <a:t>JUnit</a:t>
            </a:r>
            <a:r>
              <a:rPr lang="en-CA" dirty="0"/>
              <a:t> is a third party suite that helps us find those “hidden errors” </a:t>
            </a:r>
          </a:p>
          <a:p>
            <a:r>
              <a:rPr lang="en-US" dirty="0"/>
              <a:t>Each unit of an application may be tested individually</a:t>
            </a:r>
          </a:p>
          <a:p>
            <a:pPr lvl="1"/>
            <a:r>
              <a:rPr lang="en-US" sz="2400" dirty="0"/>
              <a:t>method, class, module (package in Java).</a:t>
            </a:r>
          </a:p>
          <a:p>
            <a:r>
              <a:rPr lang="en-US" dirty="0"/>
              <a:t>Can (should) be done during development.</a:t>
            </a:r>
          </a:p>
          <a:p>
            <a:pPr lvl="1"/>
            <a:r>
              <a:rPr lang="en-US" sz="2400" dirty="0"/>
              <a:t>Finding and fixing early lowers development costs (e.g. programmer time).</a:t>
            </a:r>
          </a:p>
          <a:p>
            <a:pPr lvl="1"/>
            <a:r>
              <a:rPr lang="en-US" sz="2400" dirty="0"/>
              <a:t>Part of the Q-A process where a test suite is built up.</a:t>
            </a:r>
          </a:p>
          <a:p>
            <a:pPr lvl="1"/>
            <a:r>
              <a:rPr lang="en-US" sz="2400" dirty="0"/>
              <a:t>Can be written even BEFORE development (TDD).</a:t>
            </a:r>
          </a:p>
        </p:txBody>
      </p:sp>
      <p:sp>
        <p:nvSpPr>
          <p:cNvPr id="4" name="Footer Placeholder 3">
            <a:extLst>
              <a:ext uri="{FF2B5EF4-FFF2-40B4-BE49-F238E27FC236}">
                <a16:creationId xmlns:a16="http://schemas.microsoft.com/office/drawing/2014/main" id="{E2FCE936-9F21-447F-9920-7EEABE9BE435}"/>
              </a:ext>
            </a:extLst>
          </p:cNvPr>
          <p:cNvSpPr>
            <a:spLocks noGrp="1"/>
          </p:cNvSpPr>
          <p:nvPr>
            <p:ph type="ftr" sz="quarter" idx="11"/>
          </p:nvPr>
        </p:nvSpPr>
        <p:spPr/>
        <p:txBody>
          <a:bodyPr/>
          <a:lstStyle/>
          <a:p>
            <a:pPr>
              <a:defRPr/>
            </a:pPr>
            <a:r>
              <a:rPr lang="en-GB"/>
              <a:t>7: Design and Testing</a:t>
            </a:r>
          </a:p>
        </p:txBody>
      </p:sp>
      <p:sp>
        <p:nvSpPr>
          <p:cNvPr id="5" name="Slide Number Placeholder 4">
            <a:extLst>
              <a:ext uri="{FF2B5EF4-FFF2-40B4-BE49-F238E27FC236}">
                <a16:creationId xmlns:a16="http://schemas.microsoft.com/office/drawing/2014/main" id="{17BD8EAD-3D5B-4C85-8F74-2B732B8E4CB8}"/>
              </a:ext>
            </a:extLst>
          </p:cNvPr>
          <p:cNvSpPr>
            <a:spLocks noGrp="1"/>
          </p:cNvSpPr>
          <p:nvPr>
            <p:ph type="sldNum" sz="quarter" idx="12"/>
          </p:nvPr>
        </p:nvSpPr>
        <p:spPr/>
        <p:txBody>
          <a:bodyPr/>
          <a:lstStyle/>
          <a:p>
            <a:pPr>
              <a:defRPr/>
            </a:pPr>
            <a:fld id="{4D1F795E-B1EC-4425-967F-A0193EACBF1A}"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err="1"/>
              <a:t>JUnit</a:t>
            </a:r>
            <a:r>
              <a:rPr lang="en-CA" dirty="0"/>
              <a:t> Specifics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t>
            </a:r>
            <a:r>
              <a:rPr lang="en-US" dirty="0" err="1"/>
              <a:t>BeforeClass</a:t>
            </a:r>
            <a:r>
              <a:rPr lang="en-US" dirty="0"/>
              <a:t>, @</a:t>
            </a:r>
            <a:r>
              <a:rPr lang="en-US" dirty="0" err="1"/>
              <a:t>AfterClass</a:t>
            </a:r>
            <a:endParaRPr lang="en-US" dirty="0"/>
          </a:p>
          <a:p>
            <a:pPr lvl="1"/>
            <a:r>
              <a:rPr lang="en-US" dirty="0"/>
              <a:t>preferable to execute it only once before and after running all tests</a:t>
            </a:r>
          </a:p>
          <a:p>
            <a:r>
              <a:rPr lang="en-US" dirty="0"/>
              <a:t>@</a:t>
            </a:r>
            <a:r>
              <a:rPr lang="en-US" dirty="0" err="1"/>
              <a:t>BeforeEach</a:t>
            </a:r>
            <a:r>
              <a:rPr lang="en-US" dirty="0"/>
              <a:t>, @</a:t>
            </a:r>
            <a:r>
              <a:rPr lang="en-US" dirty="0" err="1"/>
              <a:t>AfterEach</a:t>
            </a:r>
            <a:endParaRPr lang="en-US" dirty="0"/>
          </a:p>
          <a:p>
            <a:pPr lvl="1"/>
            <a:r>
              <a:rPr lang="en-CA" dirty="0"/>
              <a:t>identifies a test method that will be processed before each and every unit test</a:t>
            </a:r>
          </a:p>
          <a:p>
            <a:r>
              <a:rPr lang="en-CA" dirty="0"/>
              <a:t>@Test</a:t>
            </a:r>
          </a:p>
          <a:p>
            <a:pPr lvl="1"/>
            <a:r>
              <a:rPr lang="en-CA" dirty="0"/>
              <a:t>an Annotation that precedes a unit test to include in the test suite</a:t>
            </a:r>
          </a:p>
          <a:p>
            <a:r>
              <a:rPr lang="en-CA" dirty="0"/>
              <a:t> </a:t>
            </a:r>
            <a:r>
              <a:rPr lang="en-CA" dirty="0">
                <a:solidFill>
                  <a:srgbClr val="00B050"/>
                </a:solidFill>
              </a:rPr>
              <a:t>//@...</a:t>
            </a:r>
            <a:r>
              <a:rPr lang="en-CA" dirty="0"/>
              <a:t>  turns off the method for the test suite</a:t>
            </a:r>
          </a:p>
          <a:p>
            <a:pPr lvl="1"/>
            <a:endParaRPr lang="en-US" dirty="0"/>
          </a:p>
        </p:txBody>
      </p:sp>
      <p:sp>
        <p:nvSpPr>
          <p:cNvPr id="4" name="Footer Placeholder 3">
            <a:extLst>
              <a:ext uri="{FF2B5EF4-FFF2-40B4-BE49-F238E27FC236}">
                <a16:creationId xmlns:a16="http://schemas.microsoft.com/office/drawing/2014/main" id="{6E4FD968-5278-4AF7-9098-52D2C5961CA9}"/>
              </a:ext>
            </a:extLst>
          </p:cNvPr>
          <p:cNvSpPr>
            <a:spLocks noGrp="1"/>
          </p:cNvSpPr>
          <p:nvPr>
            <p:ph type="ftr" sz="quarter" idx="11"/>
          </p:nvPr>
        </p:nvSpPr>
        <p:spPr/>
        <p:txBody>
          <a:bodyPr/>
          <a:lstStyle/>
          <a:p>
            <a:pPr>
              <a:defRPr/>
            </a:pPr>
            <a:r>
              <a:rPr lang="en-GB"/>
              <a:t>7: Design and Testing</a:t>
            </a:r>
          </a:p>
        </p:txBody>
      </p:sp>
      <p:sp>
        <p:nvSpPr>
          <p:cNvPr id="5" name="Slide Number Placeholder 4">
            <a:extLst>
              <a:ext uri="{FF2B5EF4-FFF2-40B4-BE49-F238E27FC236}">
                <a16:creationId xmlns:a16="http://schemas.microsoft.com/office/drawing/2014/main" id="{DB3AE8A5-8A79-44FF-B944-F4FE25769C14}"/>
              </a:ext>
            </a:extLst>
          </p:cNvPr>
          <p:cNvSpPr>
            <a:spLocks noGrp="1"/>
          </p:cNvSpPr>
          <p:nvPr>
            <p:ph type="sldNum" sz="quarter" idx="12"/>
          </p:nvPr>
        </p:nvSpPr>
        <p:spPr/>
        <p:txBody>
          <a:bodyPr/>
          <a:lstStyle/>
          <a:p>
            <a:pPr>
              <a:defRPr/>
            </a:pPr>
            <a:fld id="{4D1F795E-B1EC-4425-967F-A0193EACBF1A}"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err="1"/>
              <a:t>JUnit</a:t>
            </a:r>
            <a:r>
              <a:rPr lang="en-CA" dirty="0"/>
              <a:t> Specifics</a:t>
            </a:r>
            <a:endParaRPr lang="en-US" dirty="0"/>
          </a:p>
        </p:txBody>
      </p:sp>
      <p:sp>
        <p:nvSpPr>
          <p:cNvPr id="3" name="Content Placeholder 2"/>
          <p:cNvSpPr>
            <a:spLocks noGrp="1"/>
          </p:cNvSpPr>
          <p:nvPr>
            <p:ph idx="1"/>
          </p:nvPr>
        </p:nvSpPr>
        <p:spPr/>
        <p:txBody>
          <a:bodyPr>
            <a:normAutofit lnSpcReduction="10000"/>
          </a:bodyPr>
          <a:lstStyle/>
          <a:p>
            <a:r>
              <a:rPr lang="en-US" sz="2800" dirty="0" err="1"/>
              <a:t>assertEquals</a:t>
            </a:r>
            <a:r>
              <a:rPr lang="en-US" sz="2800" dirty="0"/>
              <a:t>(</a:t>
            </a:r>
            <a:r>
              <a:rPr lang="en-US" sz="2400" dirty="0" err="1">
                <a:latin typeface="Courier New" pitchFamily="49" charset="0"/>
                <a:cs typeface="Courier New" pitchFamily="49" charset="0"/>
              </a:rPr>
              <a:t>expected_value</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actual_value</a:t>
            </a:r>
            <a:r>
              <a:rPr lang="en-US" sz="2800" dirty="0"/>
              <a:t>);</a:t>
            </a:r>
          </a:p>
          <a:p>
            <a:pPr lvl="1"/>
            <a:r>
              <a:rPr lang="en-CA" sz="2400" dirty="0"/>
              <a:t>returns true if the expected and the actual are the same</a:t>
            </a:r>
          </a:p>
          <a:p>
            <a:pPr lvl="1"/>
            <a:r>
              <a:rPr lang="en-CA" sz="2400" dirty="0" err="1"/>
              <a:t>eg.</a:t>
            </a:r>
            <a:r>
              <a:rPr lang="en-CA" sz="2400" dirty="0"/>
              <a:t> </a:t>
            </a:r>
            <a:r>
              <a:rPr lang="en-CA" sz="2000" dirty="0" err="1"/>
              <a:t>assertEquals</a:t>
            </a:r>
            <a:r>
              <a:rPr lang="en-CA" sz="2000" dirty="0"/>
              <a:t>(“Brady”, </a:t>
            </a:r>
            <a:r>
              <a:rPr lang="en-CA" sz="2000" dirty="0" err="1"/>
              <a:t>objectRef.getName</a:t>
            </a:r>
            <a:r>
              <a:rPr lang="en-CA" sz="2000" dirty="0"/>
              <a:t>());</a:t>
            </a:r>
          </a:p>
          <a:p>
            <a:r>
              <a:rPr lang="en-CA" sz="2800" dirty="0" err="1"/>
              <a:t>assertTrue</a:t>
            </a:r>
            <a:r>
              <a:rPr lang="en-CA" sz="2800" dirty="0"/>
              <a:t>(</a:t>
            </a:r>
            <a:r>
              <a:rPr lang="en-CA" sz="2400" dirty="0" err="1">
                <a:latin typeface="Courier New" pitchFamily="49" charset="0"/>
                <a:cs typeface="Courier New" pitchFamily="49" charset="0"/>
              </a:rPr>
              <a:t>boolean</a:t>
            </a:r>
            <a:r>
              <a:rPr lang="en-CA" sz="2400" dirty="0">
                <a:latin typeface="Courier New" pitchFamily="49" charset="0"/>
                <a:cs typeface="Courier New" pitchFamily="49" charset="0"/>
              </a:rPr>
              <a:t> value or expression</a:t>
            </a:r>
            <a:r>
              <a:rPr lang="en-CA" sz="2800" dirty="0"/>
              <a:t>);</a:t>
            </a:r>
          </a:p>
          <a:p>
            <a:pPr lvl="1"/>
            <a:r>
              <a:rPr lang="en-CA" sz="2400" dirty="0"/>
              <a:t>returns true if the value/expression is true</a:t>
            </a:r>
          </a:p>
          <a:p>
            <a:pPr lvl="1"/>
            <a:r>
              <a:rPr lang="en-CA" sz="2400" dirty="0" err="1"/>
              <a:t>eg.</a:t>
            </a:r>
            <a:r>
              <a:rPr lang="en-CA" sz="2400" dirty="0"/>
              <a:t> </a:t>
            </a:r>
            <a:r>
              <a:rPr lang="en-CA" sz="2000" dirty="0" err="1"/>
              <a:t>assertTrue</a:t>
            </a:r>
            <a:r>
              <a:rPr lang="en-CA" sz="2000" dirty="0"/>
              <a:t>(</a:t>
            </a:r>
            <a:r>
              <a:rPr lang="en-CA" sz="2000" dirty="0" err="1"/>
              <a:t>objectRef.isADog</a:t>
            </a:r>
            <a:r>
              <a:rPr lang="en-CA" sz="2000" dirty="0"/>
              <a:t>());</a:t>
            </a:r>
          </a:p>
          <a:p>
            <a:pPr lvl="2"/>
            <a:r>
              <a:rPr lang="en-CA" sz="2000" dirty="0" err="1"/>
              <a:t>assertTrue</a:t>
            </a:r>
            <a:r>
              <a:rPr lang="en-CA" sz="2000" dirty="0"/>
              <a:t>(name != null &amp;&amp; !</a:t>
            </a:r>
            <a:r>
              <a:rPr lang="en-CA" sz="2000" dirty="0" err="1"/>
              <a:t>name.isEmpty</a:t>
            </a:r>
            <a:r>
              <a:rPr lang="en-CA" sz="2000" dirty="0"/>
              <a:t>());</a:t>
            </a:r>
            <a:endParaRPr lang="en-CA" sz="2400" dirty="0"/>
          </a:p>
          <a:p>
            <a:r>
              <a:rPr lang="en-CA" sz="2800" dirty="0" err="1"/>
              <a:t>assertFalse</a:t>
            </a:r>
            <a:r>
              <a:rPr lang="en-CA" sz="2800" dirty="0"/>
              <a:t>(</a:t>
            </a:r>
            <a:r>
              <a:rPr lang="en-CA" sz="2400" dirty="0" err="1">
                <a:latin typeface="Courier New" pitchFamily="49" charset="0"/>
                <a:cs typeface="Courier New" pitchFamily="49" charset="0"/>
              </a:rPr>
              <a:t>boolean</a:t>
            </a:r>
            <a:r>
              <a:rPr lang="en-CA" sz="2400" dirty="0">
                <a:latin typeface="Courier New" pitchFamily="49" charset="0"/>
                <a:cs typeface="Courier New" pitchFamily="49" charset="0"/>
              </a:rPr>
              <a:t> value or expression</a:t>
            </a:r>
            <a:r>
              <a:rPr lang="en-CA" sz="2800" dirty="0"/>
              <a:t>);</a:t>
            </a:r>
          </a:p>
          <a:p>
            <a:r>
              <a:rPr lang="en-US" sz="2800" dirty="0" err="1"/>
              <a:t>assertNull</a:t>
            </a:r>
            <a:r>
              <a:rPr lang="en-US" sz="2800" dirty="0"/>
              <a:t>(</a:t>
            </a:r>
            <a:r>
              <a:rPr lang="en-US" sz="2400" dirty="0" err="1">
                <a:latin typeface="Courier New" pitchFamily="49" charset="0"/>
                <a:cs typeface="Courier New" pitchFamily="49" charset="0"/>
              </a:rPr>
              <a:t>object_reference</a:t>
            </a:r>
            <a:r>
              <a:rPr lang="en-US" sz="2800" dirty="0"/>
              <a:t>);</a:t>
            </a:r>
          </a:p>
          <a:p>
            <a:pPr lvl="1"/>
            <a:r>
              <a:rPr lang="en-CA" sz="2400" dirty="0" err="1"/>
              <a:t>eg.</a:t>
            </a:r>
            <a:r>
              <a:rPr lang="en-CA" sz="2400" dirty="0"/>
              <a:t> </a:t>
            </a:r>
            <a:r>
              <a:rPr lang="en-CA" sz="2000" dirty="0" err="1"/>
              <a:t>assertNull</a:t>
            </a:r>
            <a:r>
              <a:rPr lang="en-CA" sz="2000" dirty="0"/>
              <a:t>(</a:t>
            </a:r>
            <a:r>
              <a:rPr lang="en-CA" sz="2000" dirty="0" err="1"/>
              <a:t>objectRef.getName</a:t>
            </a:r>
            <a:r>
              <a:rPr lang="en-CA" sz="2000" dirty="0"/>
              <a:t>());</a:t>
            </a:r>
            <a:endParaRPr lang="en-US" sz="2000" dirty="0"/>
          </a:p>
          <a:p>
            <a:endParaRPr lang="en-US" sz="2800" dirty="0"/>
          </a:p>
        </p:txBody>
      </p:sp>
      <p:sp>
        <p:nvSpPr>
          <p:cNvPr id="4" name="Footer Placeholder 3">
            <a:extLst>
              <a:ext uri="{FF2B5EF4-FFF2-40B4-BE49-F238E27FC236}">
                <a16:creationId xmlns:a16="http://schemas.microsoft.com/office/drawing/2014/main" id="{0D6B476F-1CFB-494D-BD8D-FFFF089D72C6}"/>
              </a:ext>
            </a:extLst>
          </p:cNvPr>
          <p:cNvSpPr>
            <a:spLocks noGrp="1"/>
          </p:cNvSpPr>
          <p:nvPr>
            <p:ph type="ftr" sz="quarter" idx="11"/>
          </p:nvPr>
        </p:nvSpPr>
        <p:spPr/>
        <p:txBody>
          <a:bodyPr/>
          <a:lstStyle/>
          <a:p>
            <a:pPr>
              <a:defRPr/>
            </a:pPr>
            <a:r>
              <a:rPr lang="en-GB"/>
              <a:t>7: Design and Testing</a:t>
            </a:r>
          </a:p>
        </p:txBody>
      </p:sp>
      <p:sp>
        <p:nvSpPr>
          <p:cNvPr id="5" name="Slide Number Placeholder 4">
            <a:extLst>
              <a:ext uri="{FF2B5EF4-FFF2-40B4-BE49-F238E27FC236}">
                <a16:creationId xmlns:a16="http://schemas.microsoft.com/office/drawing/2014/main" id="{6A24D434-73E9-4CC0-A854-17F1DE76C6D6}"/>
              </a:ext>
            </a:extLst>
          </p:cNvPr>
          <p:cNvSpPr>
            <a:spLocks noGrp="1"/>
          </p:cNvSpPr>
          <p:nvPr>
            <p:ph type="sldNum" sz="quarter" idx="12"/>
          </p:nvPr>
        </p:nvSpPr>
        <p:spPr/>
        <p:txBody>
          <a:bodyPr/>
          <a:lstStyle/>
          <a:p>
            <a:pPr>
              <a:defRPr/>
            </a:pPr>
            <a:fld id="{4D1F795E-B1EC-4425-967F-A0193EACBF1A}"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CA" dirty="0"/>
              <a:t>DEMO</a:t>
            </a:r>
            <a:endParaRPr lang="en-US" dirty="0"/>
          </a:p>
        </p:txBody>
      </p:sp>
      <p:sp>
        <p:nvSpPr>
          <p:cNvPr id="5" name="Content Placeholder 4"/>
          <p:cNvSpPr>
            <a:spLocks noGrp="1"/>
          </p:cNvSpPr>
          <p:nvPr>
            <p:ph idx="1"/>
          </p:nvPr>
        </p:nvSpPr>
        <p:spPr/>
        <p:txBody>
          <a:bodyPr/>
          <a:lstStyle/>
          <a:p>
            <a:r>
              <a:rPr lang="en-CA" dirty="0"/>
              <a:t>Creating a </a:t>
            </a:r>
            <a:r>
              <a:rPr lang="en-CA" dirty="0" err="1"/>
              <a:t>JUnit</a:t>
            </a:r>
            <a:r>
              <a:rPr lang="en-CA" dirty="0"/>
              <a:t> test suite for the Dog class</a:t>
            </a:r>
          </a:p>
          <a:p>
            <a:endParaRPr lang="en-CA" dirty="0"/>
          </a:p>
          <a:p>
            <a:r>
              <a:rPr lang="en-US" dirty="0" err="1"/>
              <a:t>IntelliJ</a:t>
            </a:r>
            <a:r>
              <a:rPr lang="en-US" dirty="0"/>
              <a:t> IDEA. Writing Tests with </a:t>
            </a:r>
            <a:r>
              <a:rPr lang="en-US" dirty="0" err="1"/>
              <a:t>JUnit</a:t>
            </a:r>
            <a:r>
              <a:rPr lang="en-US" dirty="0"/>
              <a:t> 5 </a:t>
            </a:r>
          </a:p>
          <a:p>
            <a:pPr lvl="1"/>
            <a:r>
              <a:rPr lang="en-US" sz="2400" dirty="0">
                <a:hlinkClick r:id="rId2"/>
              </a:rPr>
              <a:t>https://www.youtube.com/watch?v=we3zJE3hlWE</a:t>
            </a:r>
            <a:endParaRPr lang="en-US" sz="2400" dirty="0"/>
          </a:p>
          <a:p>
            <a:pPr lvl="1"/>
            <a:endParaRPr lang="en-CA" sz="2400" dirty="0"/>
          </a:p>
          <a:p>
            <a:r>
              <a:rPr lang="en-CA" dirty="0"/>
              <a:t>Eclipse. Writing Tests with </a:t>
            </a:r>
            <a:r>
              <a:rPr lang="en-CA" dirty="0" err="1"/>
              <a:t>Junit</a:t>
            </a:r>
            <a:r>
              <a:rPr lang="en-CA" dirty="0"/>
              <a:t> 5</a:t>
            </a:r>
          </a:p>
          <a:p>
            <a:pPr lvl="1"/>
            <a:r>
              <a:rPr lang="en-US" dirty="0">
                <a:hlinkClick r:id="rId3"/>
              </a:rPr>
              <a:t>https://www.youtube.com/watch?v=hrgF5ihZe0g</a:t>
            </a:r>
            <a:endParaRPr lang="en-US" dirty="0"/>
          </a:p>
        </p:txBody>
      </p:sp>
      <p:sp>
        <p:nvSpPr>
          <p:cNvPr id="2" name="Footer Placeholder 1">
            <a:extLst>
              <a:ext uri="{FF2B5EF4-FFF2-40B4-BE49-F238E27FC236}">
                <a16:creationId xmlns:a16="http://schemas.microsoft.com/office/drawing/2014/main" id="{9F0E0F8C-5D18-4CD4-840A-C916C05584A8}"/>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20E651B9-15EC-4155-8DAE-CC15D28D046F}"/>
              </a:ext>
            </a:extLst>
          </p:cNvPr>
          <p:cNvSpPr>
            <a:spLocks noGrp="1"/>
          </p:cNvSpPr>
          <p:nvPr>
            <p:ph type="sldNum" sz="quarter" idx="12"/>
          </p:nvPr>
        </p:nvSpPr>
        <p:spPr/>
        <p:txBody>
          <a:bodyPr/>
          <a:lstStyle/>
          <a:p>
            <a:pPr>
              <a:defRPr/>
            </a:pPr>
            <a:fld id="{4D1F795E-B1EC-4425-967F-A0193EACBF1A}"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381000" y="381000"/>
            <a:ext cx="8382000" cy="11430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dirty="0">
                <a:solidFill>
                  <a:schemeClr val="tx1"/>
                </a:solidFill>
                <a:latin typeface="+mj-lt"/>
                <a:ea typeface="+mj-ea"/>
                <a:cs typeface="+mj-cs"/>
              </a:rPr>
              <a:t>Debugging</a:t>
            </a:r>
          </a:p>
        </p:txBody>
      </p:sp>
      <p:sp>
        <p:nvSpPr>
          <p:cNvPr id="24579" name="Text Box 2"/>
          <p:cNvSpPr txBox="1">
            <a:spLocks noChangeArrowheads="1"/>
          </p:cNvSpPr>
          <p:nvPr/>
        </p:nvSpPr>
        <p:spPr bwMode="auto">
          <a:xfrm>
            <a:off x="685800" y="1828800"/>
            <a:ext cx="8001000" cy="4267200"/>
          </a:xfrm>
          <a:prstGeom prst="rect">
            <a:avLst/>
          </a:prstGeom>
          <a:noFill/>
          <a:ln w="9525">
            <a:noFill/>
            <a:round/>
            <a:headEnd/>
            <a:tailEnd/>
          </a:ln>
        </p:spPr>
        <p:txBody>
          <a:bodyPr/>
          <a:lstStyle/>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It is important to develop code-reading skills.</a:t>
            </a:r>
          </a:p>
          <a:p>
            <a:pPr marL="741363" lvl="1" indent="-284163" eaLnBrk="1" hangingPunct="1">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Debugging will often be performed on others’ code.</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Techniques and tools exist to support the debugging process.</a:t>
            </a:r>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69E1E44A-752A-4241-BCA9-B14D354DE4A4}"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81000" y="381000"/>
            <a:ext cx="8382000" cy="11430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dirty="0">
                <a:solidFill>
                  <a:schemeClr val="tx1"/>
                </a:solidFill>
                <a:latin typeface="+mj-lt"/>
                <a:ea typeface="+mj-ea"/>
                <a:cs typeface="+mj-cs"/>
              </a:rPr>
              <a:t>Manual walkthroughs</a:t>
            </a:r>
          </a:p>
        </p:txBody>
      </p:sp>
      <p:sp>
        <p:nvSpPr>
          <p:cNvPr id="25603" name="Text Box 2"/>
          <p:cNvSpPr txBox="1">
            <a:spLocks noChangeArrowheads="1"/>
          </p:cNvSpPr>
          <p:nvPr/>
        </p:nvSpPr>
        <p:spPr bwMode="auto">
          <a:xfrm>
            <a:off x="533400" y="1828800"/>
            <a:ext cx="8153400" cy="4267200"/>
          </a:xfrm>
          <a:prstGeom prst="rect">
            <a:avLst/>
          </a:prstGeom>
          <a:noFill/>
          <a:ln w="9525">
            <a:noFill/>
            <a:round/>
            <a:headEnd/>
            <a:tailEnd/>
          </a:ln>
        </p:spPr>
        <p:txBody>
          <a:bodyPr/>
          <a:lstStyle/>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Relatively underused.</a:t>
            </a:r>
          </a:p>
          <a:p>
            <a:pPr marL="741363" lvl="1" indent="-284163" eaLnBrk="1" hangingPunct="1">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A low-tech approach.</a:t>
            </a:r>
          </a:p>
          <a:p>
            <a:pPr marL="741363" lvl="1" indent="-284163" eaLnBrk="1" hangingPunct="1">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More powerful than appreciated.</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Get away from the computer!</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‘Run’ a program by hand.</a:t>
            </a:r>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69E1E44A-752A-4241-BCA9-B14D354DE4A4}"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381000" y="381000"/>
            <a:ext cx="8382000" cy="11430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dirty="0">
                <a:solidFill>
                  <a:schemeClr val="tx1"/>
                </a:solidFill>
                <a:latin typeface="+mj-lt"/>
                <a:ea typeface="+mj-ea"/>
                <a:cs typeface="+mj-cs"/>
              </a:rPr>
              <a:t>Tabulating object state</a:t>
            </a:r>
          </a:p>
        </p:txBody>
      </p:sp>
      <p:sp>
        <p:nvSpPr>
          <p:cNvPr id="26627" name="Text Box 2"/>
          <p:cNvSpPr txBox="1">
            <a:spLocks noChangeArrowheads="1"/>
          </p:cNvSpPr>
          <p:nvPr/>
        </p:nvSpPr>
        <p:spPr bwMode="auto">
          <a:xfrm>
            <a:off x="533400" y="1828800"/>
            <a:ext cx="8153400" cy="4267200"/>
          </a:xfrm>
          <a:prstGeom prst="rect">
            <a:avLst/>
          </a:prstGeom>
          <a:noFill/>
          <a:ln w="9525">
            <a:noFill/>
            <a:round/>
            <a:headEnd/>
            <a:tailEnd/>
          </a:ln>
        </p:spPr>
        <p:txBody>
          <a:bodyPr/>
          <a:lstStyle/>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An object’s behavior is largely determined by its state …</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 so incorrect behavior is often the result of incorrect state.</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Tabulate the values of key fields.</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Document state changes after each method call.</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“Design by contract” can help.</a:t>
            </a:r>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69E1E44A-752A-4241-BCA9-B14D354DE4A4}"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81000" y="381000"/>
            <a:ext cx="8382000" cy="11430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dirty="0">
                <a:solidFill>
                  <a:schemeClr val="tx1"/>
                </a:solidFill>
                <a:latin typeface="+mj-lt"/>
                <a:ea typeface="+mj-ea"/>
                <a:cs typeface="+mj-cs"/>
              </a:rPr>
              <a:t>Verbal walkthroughs</a:t>
            </a:r>
          </a:p>
        </p:txBody>
      </p:sp>
      <p:sp>
        <p:nvSpPr>
          <p:cNvPr id="27651" name="Text Box 2"/>
          <p:cNvSpPr txBox="1">
            <a:spLocks noChangeArrowheads="1"/>
          </p:cNvSpPr>
          <p:nvPr/>
        </p:nvSpPr>
        <p:spPr bwMode="auto">
          <a:xfrm>
            <a:off x="533400" y="1828800"/>
            <a:ext cx="8153400" cy="4267200"/>
          </a:xfrm>
          <a:prstGeom prst="rect">
            <a:avLst/>
          </a:prstGeom>
          <a:noFill/>
          <a:ln w="9525">
            <a:noFill/>
            <a:round/>
            <a:headEnd/>
            <a:tailEnd/>
          </a:ln>
        </p:spPr>
        <p:txBody>
          <a:bodyPr/>
          <a:lstStyle/>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Explain to someone else what the code is doing.</a:t>
            </a:r>
          </a:p>
          <a:p>
            <a:pPr marL="741363" lvl="1" indent="-284163" eaLnBrk="1" hangingPunct="1">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They might spot the error.</a:t>
            </a:r>
          </a:p>
          <a:p>
            <a:pPr marL="741363" lvl="1" indent="-284163" eaLnBrk="1" hangingPunct="1">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The process of explaining might help you to spot it for yourself.</a:t>
            </a:r>
          </a:p>
          <a:p>
            <a:pPr marL="741363" lvl="1" indent="-284163" eaLnBrk="1" hangingPunct="1">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Rubber-duck programming.</a:t>
            </a:r>
          </a:p>
          <a:p>
            <a:pPr marL="341313" indent="-341313" eaLnBrk="1" hangingPunct="1">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Group-based processes exist for conducting formal walkthroughs or inspections.</a:t>
            </a:r>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69E1E44A-752A-4241-BCA9-B14D354DE4A4}" type="slidenum">
              <a:rPr lang="en-US" smtClean="0"/>
              <a:pPr>
                <a:defRPr/>
              </a:pPr>
              <a:t>19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Lesson </a:t>
            </a:r>
            <a:r>
              <a:rPr lang="en-US"/>
              <a:t>7 Topics</a:t>
            </a:r>
            <a:endParaRPr lang="en-US" dirty="0"/>
          </a:p>
        </p:txBody>
      </p:sp>
      <p:sp>
        <p:nvSpPr>
          <p:cNvPr id="6" name="Content Placeholder 5"/>
          <p:cNvSpPr>
            <a:spLocks noGrp="1"/>
          </p:cNvSpPr>
          <p:nvPr>
            <p:ph idx="1"/>
          </p:nvPr>
        </p:nvSpPr>
        <p:spPr/>
        <p:txBody>
          <a:bodyPr/>
          <a:lstStyle/>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400" dirty="0">
                <a:latin typeface="Calibri" panose="020F0502020204030204" pitchFamily="34" charset="0"/>
                <a:ea typeface="Times New Roman" panose="02020603050405020304" pitchFamily="18" charset="0"/>
                <a:cs typeface="Times New Roman" panose="02020603050405020304" pitchFamily="18" charset="0"/>
              </a:rPr>
              <a:t>Designing classes</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latin typeface="Calibri" panose="020F0502020204030204" pitchFamily="34" charset="0"/>
                <a:ea typeface="Times New Roman" panose="02020603050405020304" pitchFamily="18" charset="0"/>
                <a:cs typeface="Times New Roman" panose="02020603050405020304" pitchFamily="18" charset="0"/>
              </a:rPr>
              <a:t>Responsibility-Driven Design (RDD)</a:t>
            </a:r>
          </a:p>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latin typeface="Calibri" panose="020F0502020204030204" pitchFamily="34" charset="0"/>
                <a:ea typeface="Times New Roman" panose="02020603050405020304" pitchFamily="18" charset="0"/>
                <a:cs typeface="Times New Roman" panose="02020603050405020304" pitchFamily="18" charset="0"/>
              </a:rPr>
              <a:t>Coupling </a:t>
            </a:r>
          </a:p>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latin typeface="Calibri" panose="020F0502020204030204" pitchFamily="34" charset="0"/>
                <a:ea typeface="Times New Roman" panose="02020603050405020304" pitchFamily="18" charset="0"/>
                <a:cs typeface="Times New Roman" panose="02020603050405020304" pitchFamily="18" charset="0"/>
              </a:rPr>
              <a:t>Cohesion</a:t>
            </a:r>
          </a:p>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400" dirty="0">
                <a:latin typeface="Calibri" panose="020F0502020204030204" pitchFamily="34" charset="0"/>
                <a:ea typeface="Times New Roman" panose="02020603050405020304" pitchFamily="18" charset="0"/>
                <a:cs typeface="Times New Roman" panose="02020603050405020304" pitchFamily="18" charset="0"/>
              </a:rPr>
              <a:t>Duplication</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400" dirty="0">
                <a:latin typeface="Calibri" panose="020F0502020204030204" pitchFamily="34" charset="0"/>
                <a:ea typeface="Times New Roman" panose="02020603050405020304" pitchFamily="18" charset="0"/>
                <a:cs typeface="Times New Roman" panose="02020603050405020304" pitchFamily="18" charset="0"/>
              </a:rPr>
              <a:t>Unit Testing</a:t>
            </a:r>
          </a:p>
          <a:p>
            <a:pPr marL="341313" indent="-341313">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sz="2400" dirty="0">
                <a:latin typeface="Calibri" panose="020F0502020204030204" pitchFamily="34" charset="0"/>
                <a:ea typeface="Times New Roman" panose="02020603050405020304" pitchFamily="18" charset="0"/>
                <a:cs typeface="Times New Roman" panose="02020603050405020304" pitchFamily="18" charset="0"/>
              </a:rPr>
              <a:t>Debugging</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3" name="Footer Placeholder 2">
            <a:extLst>
              <a:ext uri="{FF2B5EF4-FFF2-40B4-BE49-F238E27FC236}">
                <a16:creationId xmlns:a16="http://schemas.microsoft.com/office/drawing/2014/main" id="{0C1B815E-2C5D-4C3F-852A-E66E2DA4357D}"/>
              </a:ext>
            </a:extLst>
          </p:cNvPr>
          <p:cNvSpPr>
            <a:spLocks noGrp="1"/>
          </p:cNvSpPr>
          <p:nvPr>
            <p:ph type="ftr" sz="quarter" idx="11"/>
          </p:nvPr>
        </p:nvSpPr>
        <p:spPr/>
        <p:txBody>
          <a:bodyPr/>
          <a:lstStyle/>
          <a:p>
            <a:pPr>
              <a:defRPr/>
            </a:pPr>
            <a:r>
              <a:rPr lang="en-GB"/>
              <a:t>7: Design and Testing</a:t>
            </a:r>
          </a:p>
        </p:txBody>
      </p:sp>
      <p:sp>
        <p:nvSpPr>
          <p:cNvPr id="4" name="Slide Number Placeholder 3">
            <a:extLst>
              <a:ext uri="{FF2B5EF4-FFF2-40B4-BE49-F238E27FC236}">
                <a16:creationId xmlns:a16="http://schemas.microsoft.com/office/drawing/2014/main" id="{A408C749-43D0-439F-B687-03D81AC96E3E}"/>
              </a:ext>
            </a:extLst>
          </p:cNvPr>
          <p:cNvSpPr>
            <a:spLocks noGrp="1"/>
          </p:cNvSpPr>
          <p:nvPr>
            <p:ph type="sldNum" sz="quarter" idx="12"/>
          </p:nvPr>
        </p:nvSpPr>
        <p:spPr/>
        <p:txBody>
          <a:bodyPr/>
          <a:lstStyle/>
          <a:p>
            <a:pPr>
              <a:defRPr/>
            </a:pPr>
            <a:fld id="{4D1F795E-B1EC-4425-967F-A0193EACBF1A}"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381000" y="381000"/>
            <a:ext cx="8382000" cy="11430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dirty="0">
                <a:solidFill>
                  <a:schemeClr val="tx1"/>
                </a:solidFill>
                <a:latin typeface="+mj-lt"/>
                <a:ea typeface="+mj-ea"/>
                <a:cs typeface="+mj-cs"/>
              </a:rPr>
              <a:t>Print statements</a:t>
            </a:r>
          </a:p>
        </p:txBody>
      </p:sp>
      <p:sp>
        <p:nvSpPr>
          <p:cNvPr id="28675" name="Text Box 2"/>
          <p:cNvSpPr txBox="1">
            <a:spLocks noChangeArrowheads="1"/>
          </p:cNvSpPr>
          <p:nvPr/>
        </p:nvSpPr>
        <p:spPr bwMode="auto">
          <a:xfrm>
            <a:off x="533400" y="1828800"/>
            <a:ext cx="8153400" cy="4267200"/>
          </a:xfrm>
          <a:prstGeom prst="rect">
            <a:avLst/>
          </a:prstGeom>
          <a:noFill/>
          <a:ln w="9525">
            <a:noFill/>
            <a:round/>
            <a:headEnd/>
            <a:tailEnd/>
          </a:ln>
        </p:spPr>
        <p:txBody>
          <a:bodyPr/>
          <a:lstStyle/>
          <a:p>
            <a:pPr marL="341313" indent="-341313" eaLnBrk="1" hangingPunct="1">
              <a:spcBef>
                <a:spcPts val="7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A very popular technique.</a:t>
            </a:r>
          </a:p>
          <a:p>
            <a:pPr marL="341313" indent="-341313" eaLnBrk="1" hangingPunct="1">
              <a:spcBef>
                <a:spcPts val="7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No special tools required.</a:t>
            </a:r>
          </a:p>
          <a:p>
            <a:pPr marL="341313" indent="-341313" eaLnBrk="1" hangingPunct="1">
              <a:spcBef>
                <a:spcPts val="7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All programming languages support them.</a:t>
            </a:r>
          </a:p>
          <a:p>
            <a:pPr marL="341313" indent="-341313" eaLnBrk="1" hangingPunct="1">
              <a:spcBef>
                <a:spcPts val="7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Only effective if the right methods are logged.</a:t>
            </a:r>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69E1E44A-752A-4241-BCA9-B14D354DE4A4}"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381000"/>
            <a:ext cx="8305800" cy="1143000"/>
          </a:xfrm>
          <a:prstGeom prst="rect">
            <a:avLst/>
          </a:prstGeom>
          <a:noFill/>
          <a:ln w="9525">
            <a:noFill/>
            <a:round/>
            <a:headEnd/>
            <a:tailEnd/>
          </a:ln>
        </p:spPr>
        <p:txBody>
          <a:bodyPr anchor="ct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0" dirty="0">
                <a:solidFill>
                  <a:schemeClr val="tx1"/>
                </a:solidFill>
                <a:latin typeface="+mj-lt"/>
                <a:ea typeface="+mj-ea"/>
                <a:cs typeface="+mj-cs"/>
              </a:rPr>
              <a:t>Debuggers</a:t>
            </a:r>
          </a:p>
        </p:txBody>
      </p:sp>
      <p:sp>
        <p:nvSpPr>
          <p:cNvPr id="30723" name="Text Box 2"/>
          <p:cNvSpPr txBox="1">
            <a:spLocks noChangeArrowheads="1"/>
          </p:cNvSpPr>
          <p:nvPr/>
        </p:nvSpPr>
        <p:spPr bwMode="auto">
          <a:xfrm>
            <a:off x="609600" y="1828800"/>
            <a:ext cx="8077200" cy="4267200"/>
          </a:xfrm>
          <a:prstGeom prst="rect">
            <a:avLst/>
          </a:prstGeom>
          <a:noFill/>
          <a:ln w="9525">
            <a:noFill/>
            <a:round/>
            <a:headEnd/>
            <a:tailEnd/>
          </a:ln>
        </p:spPr>
        <p:txBody>
          <a:bodyPr/>
          <a:lstStyle/>
          <a:p>
            <a:pPr marL="341313" indent="-341313" eaLnBrk="1" hangingPunct="1">
              <a:lnSpc>
                <a:spcPct val="90000"/>
              </a:lnSpc>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Debuggers are both language- and environment-specific.</a:t>
            </a:r>
          </a:p>
          <a:p>
            <a:pPr marL="741363" lvl="1" indent="-284163" eaLnBrk="1" hangingPunct="1">
              <a:lnSpc>
                <a:spcPct val="90000"/>
              </a:lnSpc>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A good IDE has a built-in debugger</a:t>
            </a:r>
          </a:p>
          <a:p>
            <a:pPr marL="341313" indent="-341313" eaLnBrk="1" hangingPunct="1">
              <a:lnSpc>
                <a:spcPct val="90000"/>
              </a:lnSpc>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Support breakpoints.</a:t>
            </a:r>
          </a:p>
          <a:p>
            <a:pPr marL="341313" indent="-341313" eaLnBrk="1" hangingPunct="1">
              <a:lnSpc>
                <a:spcPct val="90000"/>
              </a:lnSpc>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Step and Step-into controlled execution.</a:t>
            </a:r>
          </a:p>
          <a:p>
            <a:pPr marL="341313" indent="-341313" eaLnBrk="1" hangingPunct="1">
              <a:lnSpc>
                <a:spcPct val="90000"/>
              </a:lnSpc>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Call sequence (stack).</a:t>
            </a:r>
          </a:p>
          <a:p>
            <a:pPr marL="341313" indent="-341313" eaLnBrk="1" hangingPunct="1">
              <a:lnSpc>
                <a:spcPct val="90000"/>
              </a:lnSpc>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0" dirty="0">
                <a:solidFill>
                  <a:schemeClr val="tx1"/>
                </a:solidFill>
                <a:latin typeface="+mn-lt"/>
                <a:ea typeface="+mn-ea"/>
              </a:rPr>
              <a:t>Object state.</a:t>
            </a:r>
          </a:p>
        </p:txBody>
      </p:sp>
      <p:sp>
        <p:nvSpPr>
          <p:cNvPr id="6" name="Footer Placeholder 5"/>
          <p:cNvSpPr>
            <a:spLocks noGrp="1"/>
          </p:cNvSpPr>
          <p:nvPr>
            <p:ph type="ftr" sz="quarter" idx="11"/>
          </p:nvPr>
        </p:nvSpPr>
        <p:spPr/>
        <p:txBody>
          <a:bodyPr/>
          <a:lstStyle/>
          <a:p>
            <a:pPr>
              <a:defRPr/>
            </a:pPr>
            <a:r>
              <a:rPr lang="en-GB"/>
              <a:t>7: Design and Testing</a:t>
            </a:r>
          </a:p>
        </p:txBody>
      </p:sp>
      <p:sp>
        <p:nvSpPr>
          <p:cNvPr id="5" name="Slide Number Placeholder 4"/>
          <p:cNvSpPr>
            <a:spLocks noGrp="1"/>
          </p:cNvSpPr>
          <p:nvPr>
            <p:ph type="sldNum" sz="quarter" idx="12"/>
          </p:nvPr>
        </p:nvSpPr>
        <p:spPr/>
        <p:txBody>
          <a:bodyPr/>
          <a:lstStyle/>
          <a:p>
            <a:pPr>
              <a:defRPr/>
            </a:pPr>
            <a:fld id="{69E1E44A-752A-4241-BCA9-B14D354DE4A4}"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CA" dirty="0"/>
              <a:t>Demo</a:t>
            </a:r>
            <a:endParaRPr lang="en-US" dirty="0"/>
          </a:p>
        </p:txBody>
      </p:sp>
      <p:sp>
        <p:nvSpPr>
          <p:cNvPr id="3" name="Content Placeholder 2"/>
          <p:cNvSpPr>
            <a:spLocks noGrp="1"/>
          </p:cNvSpPr>
          <p:nvPr>
            <p:ph idx="1"/>
          </p:nvPr>
        </p:nvSpPr>
        <p:spPr/>
        <p:txBody>
          <a:bodyPr/>
          <a:lstStyle/>
          <a:p>
            <a:r>
              <a:rPr lang="en-US" dirty="0" err="1"/>
              <a:t>IntelliJ</a:t>
            </a:r>
            <a:r>
              <a:rPr lang="en-US" dirty="0"/>
              <a:t> IDEA</a:t>
            </a:r>
          </a:p>
          <a:p>
            <a:pPr lvl="1"/>
            <a:r>
              <a:rPr lang="en-CA" dirty="0">
                <a:hlinkClick r:id="rId2"/>
              </a:rPr>
              <a:t>https://www.jetbrains.com/help/idea/debugging-your-first-java-application.html#stopping-debugger</a:t>
            </a:r>
            <a:endParaRPr lang="en-CA" dirty="0"/>
          </a:p>
          <a:p>
            <a:pPr lvl="1"/>
            <a:endParaRPr lang="en-CA" dirty="0"/>
          </a:p>
          <a:p>
            <a:r>
              <a:rPr lang="en-CA" dirty="0"/>
              <a:t>Eclipse</a:t>
            </a:r>
          </a:p>
          <a:p>
            <a:pPr lvl="1"/>
            <a:r>
              <a:rPr lang="en-US" dirty="0">
                <a:hlinkClick r:id="rId3"/>
              </a:rPr>
              <a:t>https://www.eclipse.org/community/eclipse_newsletter/2017/june/article1.php</a:t>
            </a:r>
            <a:endParaRPr lang="en-US" dirty="0"/>
          </a:p>
        </p:txBody>
      </p:sp>
      <p:sp>
        <p:nvSpPr>
          <p:cNvPr id="4" name="Footer Placeholder 3">
            <a:extLst>
              <a:ext uri="{FF2B5EF4-FFF2-40B4-BE49-F238E27FC236}">
                <a16:creationId xmlns:a16="http://schemas.microsoft.com/office/drawing/2014/main" id="{8B4D8260-232C-419B-B509-3166E9EEFFF4}"/>
              </a:ext>
            </a:extLst>
          </p:cNvPr>
          <p:cNvSpPr>
            <a:spLocks noGrp="1"/>
          </p:cNvSpPr>
          <p:nvPr>
            <p:ph type="ftr" sz="quarter" idx="11"/>
          </p:nvPr>
        </p:nvSpPr>
        <p:spPr/>
        <p:txBody>
          <a:bodyPr/>
          <a:lstStyle/>
          <a:p>
            <a:pPr>
              <a:defRPr/>
            </a:pPr>
            <a:r>
              <a:rPr lang="en-GB"/>
              <a:t>7: Design and Testing</a:t>
            </a:r>
          </a:p>
        </p:txBody>
      </p:sp>
      <p:sp>
        <p:nvSpPr>
          <p:cNvPr id="5" name="Slide Number Placeholder 4">
            <a:extLst>
              <a:ext uri="{FF2B5EF4-FFF2-40B4-BE49-F238E27FC236}">
                <a16:creationId xmlns:a16="http://schemas.microsoft.com/office/drawing/2014/main" id="{03D5728A-76CF-499D-B09D-137E1E9C4842}"/>
              </a:ext>
            </a:extLst>
          </p:cNvPr>
          <p:cNvSpPr>
            <a:spLocks noGrp="1"/>
          </p:cNvSpPr>
          <p:nvPr>
            <p:ph type="sldNum" sz="quarter" idx="12"/>
          </p:nvPr>
        </p:nvSpPr>
        <p:spPr/>
        <p:txBody>
          <a:bodyPr/>
          <a:lstStyle/>
          <a:p>
            <a:pPr>
              <a:defRPr/>
            </a:pPr>
            <a:fld id="{4D1F795E-B1EC-4425-967F-A0193EACBF1A}" type="slidenum">
              <a:rPr lang="en-US" smtClean="0"/>
              <a:pPr>
                <a:defRPr/>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990600" y="381000"/>
            <a:ext cx="7772400" cy="1143000"/>
          </a:xfrm>
          <a:prstGeom prst="rect">
            <a:avLst/>
          </a:prstGeom>
          <a:noFill/>
          <a:ln w="9525">
            <a:noFill/>
            <a:round/>
            <a:headEnd/>
            <a:tailEnd/>
          </a:ln>
        </p:spPr>
        <p:txBody>
          <a:bodyPr anchor="ct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400" b="0" dirty="0">
                <a:solidFill>
                  <a:schemeClr val="tx1"/>
                </a:solidFill>
                <a:latin typeface="+mj-lt"/>
                <a:ea typeface="+mj-ea"/>
                <a:cs typeface="+mj-cs"/>
              </a:rPr>
              <a:t>Goals of Good Design</a:t>
            </a:r>
            <a:endParaRPr lang="en-US" sz="4400" b="0" dirty="0">
              <a:solidFill>
                <a:schemeClr val="tx1"/>
              </a:solidFill>
              <a:latin typeface="+mj-lt"/>
              <a:ea typeface="+mj-ea"/>
              <a:cs typeface="+mj-cs"/>
            </a:endParaRPr>
          </a:p>
        </p:txBody>
      </p:sp>
      <p:sp>
        <p:nvSpPr>
          <p:cNvPr id="22531" name="Text Box 2"/>
          <p:cNvSpPr txBox="1">
            <a:spLocks noChangeArrowheads="1"/>
          </p:cNvSpPr>
          <p:nvPr/>
        </p:nvSpPr>
        <p:spPr bwMode="auto">
          <a:xfrm>
            <a:off x="685800" y="1524000"/>
            <a:ext cx="7696200" cy="4419600"/>
          </a:xfrm>
          <a:prstGeom prst="rect">
            <a:avLst/>
          </a:prstGeom>
          <a:noFill/>
          <a:ln w="9525">
            <a:noFill/>
            <a:round/>
            <a:headEnd/>
            <a:tailEnd/>
          </a:ln>
        </p:spPr>
        <p:txBody>
          <a:bodyPr/>
          <a:lstStyle/>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Software often has a life beyond the original expected time line. Our goal is always to focus on what might happen in the future.</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Software that stands the test of time is well thought out and designed to last. Software that isn’t well designed is usually discarded and replaced, or totally renovated (this is difficult).</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Design is at least as important as the code itself.</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We start with some basic design considerations, which are typically considered before the first line of code is even written.</a:t>
            </a:r>
          </a:p>
          <a:p>
            <a:pPr marL="341313" indent="-341313" eaLnBrk="1" hangingPunct="1">
              <a:spcBef>
                <a:spcPts val="8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CA" sz="3200" dirty="0">
              <a:solidFill>
                <a:srgbClr val="1A3170"/>
              </a:solidFill>
              <a:latin typeface="Trebuchet MS" charset="0"/>
            </a:endParaRPr>
          </a:p>
        </p:txBody>
      </p:sp>
      <p:sp>
        <p:nvSpPr>
          <p:cNvPr id="2" name="Footer Placeholder 1">
            <a:extLst>
              <a:ext uri="{FF2B5EF4-FFF2-40B4-BE49-F238E27FC236}">
                <a16:creationId xmlns:a16="http://schemas.microsoft.com/office/drawing/2014/main" id="{DE9D5654-4ABA-4252-88B3-723B4CA475FA}"/>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23D78A2D-04AF-44FF-A146-57568DFFB170}"/>
              </a:ext>
            </a:extLst>
          </p:cNvPr>
          <p:cNvSpPr>
            <a:spLocks noGrp="1"/>
          </p:cNvSpPr>
          <p:nvPr>
            <p:ph type="sldNum" sz="quarter" idx="12"/>
          </p:nvPr>
        </p:nvSpPr>
        <p:spPr/>
        <p:txBody>
          <a:bodyPr/>
          <a:lstStyle/>
          <a:p>
            <a:pPr>
              <a:defRPr/>
            </a:pPr>
            <a:fld id="{69E1E44A-752A-4241-BCA9-B14D354DE4A4}" type="slidenum">
              <a:rPr lang="en-US" smtClean="0"/>
              <a:pPr>
                <a:defRPr/>
              </a:pPr>
              <a:t>3</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990600" y="381000"/>
            <a:ext cx="7772400" cy="1143000"/>
          </a:xfrm>
          <a:prstGeom prst="rect">
            <a:avLst/>
          </a:prstGeom>
          <a:noFill/>
          <a:ln w="9525">
            <a:noFill/>
            <a:round/>
            <a:headEnd/>
            <a:tailEnd/>
          </a:ln>
        </p:spPr>
        <p:txBody>
          <a:bodyPr anchor="ct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4400" b="0" dirty="0">
                <a:solidFill>
                  <a:schemeClr val="tx1"/>
                </a:solidFill>
                <a:latin typeface="+mj-lt"/>
                <a:ea typeface="+mj-ea"/>
                <a:cs typeface="+mj-cs"/>
              </a:rPr>
              <a:t>Goals of Good Design</a:t>
            </a:r>
            <a:endParaRPr lang="en-US" sz="4400" b="0" dirty="0">
              <a:solidFill>
                <a:schemeClr val="tx1"/>
              </a:solidFill>
              <a:latin typeface="+mj-lt"/>
              <a:ea typeface="+mj-ea"/>
              <a:cs typeface="+mj-cs"/>
            </a:endParaRPr>
          </a:p>
        </p:txBody>
      </p:sp>
      <p:sp>
        <p:nvSpPr>
          <p:cNvPr id="22531" name="Text Box 2"/>
          <p:cNvSpPr txBox="1">
            <a:spLocks noChangeArrowheads="1"/>
          </p:cNvSpPr>
          <p:nvPr/>
        </p:nvSpPr>
        <p:spPr bwMode="auto">
          <a:xfrm>
            <a:off x="685800" y="1524000"/>
            <a:ext cx="7696200" cy="4419600"/>
          </a:xfrm>
          <a:prstGeom prst="rect">
            <a:avLst/>
          </a:prstGeom>
          <a:noFill/>
          <a:ln w="9525">
            <a:noFill/>
            <a:round/>
            <a:headEnd/>
            <a:tailEnd/>
          </a:ln>
        </p:spPr>
        <p:txBody>
          <a:bodyPr/>
          <a:lstStyle/>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step 1: make a design</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step 2: make a test</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step 3: write code to pass that test</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repeat steps 2-3 thousands of times</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re-do step 1 often</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then once it's "all done", we will have to change the code, fix bugs, add features, ...</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CA" b="0" dirty="0">
                <a:solidFill>
                  <a:schemeClr val="tx1"/>
                </a:solidFill>
                <a:latin typeface="+mj-lt"/>
                <a:ea typeface="+mj-ea"/>
                <a:cs typeface="+mj-cs"/>
              </a:rPr>
              <a:t>and maintain the code</a:t>
            </a:r>
            <a:endParaRPr lang="en-CA" sz="3200" dirty="0">
              <a:solidFill>
                <a:srgbClr val="1A3170"/>
              </a:solidFill>
              <a:latin typeface="Trebuchet MS" charset="0"/>
            </a:endParaRPr>
          </a:p>
        </p:txBody>
      </p:sp>
      <p:sp>
        <p:nvSpPr>
          <p:cNvPr id="2" name="Footer Placeholder 1">
            <a:extLst>
              <a:ext uri="{FF2B5EF4-FFF2-40B4-BE49-F238E27FC236}">
                <a16:creationId xmlns:a16="http://schemas.microsoft.com/office/drawing/2014/main" id="{DE9D5654-4ABA-4252-88B3-723B4CA475FA}"/>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23D78A2D-04AF-44FF-A146-57568DFFB170}"/>
              </a:ext>
            </a:extLst>
          </p:cNvPr>
          <p:cNvSpPr>
            <a:spLocks noGrp="1"/>
          </p:cNvSpPr>
          <p:nvPr>
            <p:ph type="sldNum" sz="quarter" idx="12"/>
          </p:nvPr>
        </p:nvSpPr>
        <p:spPr/>
        <p:txBody>
          <a:bodyPr/>
          <a:lstStyle/>
          <a:p>
            <a:pPr>
              <a:defRPr/>
            </a:pPr>
            <a:fld id="{69E1E44A-752A-4241-BCA9-B14D354DE4A4}" type="slidenum">
              <a:rPr lang="en-US" smtClean="0"/>
              <a:pPr>
                <a:defRPr/>
              </a:pPr>
              <a:t>4</a:t>
            </a:fld>
            <a:endParaRPr lang="en-US"/>
          </a:p>
        </p:txBody>
      </p:sp>
    </p:spTree>
    <p:extLst>
      <p:ext uri="{BB962C8B-B14F-4D97-AF65-F5344CB8AC3E}">
        <p14:creationId xmlns:p14="http://schemas.microsoft.com/office/powerpoint/2010/main" val="536604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dirty="0"/>
              <a:t>Goals of Good Design...</a:t>
            </a:r>
            <a:endParaRPr lang="en-US" dirty="0"/>
          </a:p>
        </p:txBody>
      </p:sp>
      <p:sp>
        <p:nvSpPr>
          <p:cNvPr id="3" name="Content Placeholder 2"/>
          <p:cNvSpPr>
            <a:spLocks noGrp="1"/>
          </p:cNvSpPr>
          <p:nvPr>
            <p:ph idx="1"/>
          </p:nvPr>
        </p:nvSpPr>
        <p:spPr>
          <a:xfrm>
            <a:off x="381000" y="1600200"/>
            <a:ext cx="8458200" cy="4525963"/>
          </a:xfrm>
        </p:spPr>
        <p:txBody>
          <a:bodyPr>
            <a:normAutofit fontScale="92500" lnSpcReduction="10000"/>
          </a:bodyPr>
          <a:lstStyle/>
          <a:p>
            <a:r>
              <a:rPr lang="en-CA" dirty="0"/>
              <a:t>Localizing change</a:t>
            </a:r>
          </a:p>
          <a:p>
            <a:pPr lvl="1"/>
            <a:r>
              <a:rPr lang="en-CA" sz="2400" dirty="0"/>
              <a:t>When change is needed it should affect as few classes as possible.</a:t>
            </a:r>
          </a:p>
          <a:p>
            <a:r>
              <a:rPr lang="en-CA" dirty="0"/>
              <a:t>Thinking ahead</a:t>
            </a:r>
          </a:p>
          <a:p>
            <a:pPr lvl="1"/>
            <a:r>
              <a:rPr lang="en-GB" sz="2400" dirty="0"/>
              <a:t>When designing a class, we try to think of what changes are likely to be made in the future. </a:t>
            </a:r>
          </a:p>
          <a:p>
            <a:r>
              <a:rPr lang="en-GB" dirty="0"/>
              <a:t>Extensibility</a:t>
            </a:r>
          </a:p>
          <a:p>
            <a:pPr lvl="1"/>
            <a:r>
              <a:rPr lang="en-GB" sz="2400" dirty="0"/>
              <a:t>When additions (or deletions) are needed they should be managed without having to redesign the software.</a:t>
            </a:r>
          </a:p>
          <a:p>
            <a:r>
              <a:rPr lang="en-GB" dirty="0"/>
              <a:t>Reusability</a:t>
            </a:r>
          </a:p>
          <a:p>
            <a:pPr lvl="1"/>
            <a:r>
              <a:rPr lang="en-GB" sz="2400" dirty="0"/>
              <a:t>The ultimate purpose of OOAD and OOP is to promote </a:t>
            </a:r>
            <a:r>
              <a:rPr lang="en-GB" sz="2400" u="sng" dirty="0"/>
              <a:t>reusability</a:t>
            </a:r>
            <a:r>
              <a:rPr lang="en-GB" sz="2400" dirty="0"/>
              <a:t>. This should also be considered in your design.</a:t>
            </a:r>
          </a:p>
          <a:p>
            <a:pPr lvl="1"/>
            <a:endParaRPr lang="en-US" dirty="0"/>
          </a:p>
        </p:txBody>
      </p:sp>
      <p:sp>
        <p:nvSpPr>
          <p:cNvPr id="4" name="Footer Placeholder 3">
            <a:extLst>
              <a:ext uri="{FF2B5EF4-FFF2-40B4-BE49-F238E27FC236}">
                <a16:creationId xmlns:a16="http://schemas.microsoft.com/office/drawing/2014/main" id="{547BB57F-2B96-4B00-A4B7-81FA8ABD9D51}"/>
              </a:ext>
            </a:extLst>
          </p:cNvPr>
          <p:cNvSpPr>
            <a:spLocks noGrp="1"/>
          </p:cNvSpPr>
          <p:nvPr>
            <p:ph type="ftr" sz="quarter" idx="11"/>
          </p:nvPr>
        </p:nvSpPr>
        <p:spPr/>
        <p:txBody>
          <a:bodyPr/>
          <a:lstStyle/>
          <a:p>
            <a:pPr>
              <a:defRPr/>
            </a:pPr>
            <a:r>
              <a:rPr lang="en-GB"/>
              <a:t>7: Design and Testing</a:t>
            </a:r>
          </a:p>
        </p:txBody>
      </p:sp>
      <p:sp>
        <p:nvSpPr>
          <p:cNvPr id="5" name="Slide Number Placeholder 4">
            <a:extLst>
              <a:ext uri="{FF2B5EF4-FFF2-40B4-BE49-F238E27FC236}">
                <a16:creationId xmlns:a16="http://schemas.microsoft.com/office/drawing/2014/main" id="{17F30BB7-3296-45BE-ABF2-081FD98EADFE}"/>
              </a:ext>
            </a:extLst>
          </p:cNvPr>
          <p:cNvSpPr>
            <a:spLocks noGrp="1"/>
          </p:cNvSpPr>
          <p:nvPr>
            <p:ph type="sldNum" sz="quarter" idx="12"/>
          </p:nvPr>
        </p:nvSpPr>
        <p:spPr/>
        <p:txBody>
          <a:bodyPr/>
          <a:lstStyle/>
          <a:p>
            <a:pPr>
              <a:defRPr/>
            </a:pPr>
            <a:fld id="{4D1F795E-B1EC-4425-967F-A0193EACBF1A}"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CA" dirty="0"/>
              <a:t>Responsibility-Driven Design (RDD)</a:t>
            </a:r>
            <a:endParaRPr lang="en-US" dirty="0"/>
          </a:p>
        </p:txBody>
      </p:sp>
      <p:sp>
        <p:nvSpPr>
          <p:cNvPr id="6" name="Content Placeholder 5"/>
          <p:cNvSpPr>
            <a:spLocks noGrp="1"/>
          </p:cNvSpPr>
          <p:nvPr>
            <p:ph idx="1"/>
          </p:nvPr>
        </p:nvSpPr>
        <p:spPr/>
        <p:txBody>
          <a:bodyPr>
            <a:normAutofit lnSpcReduction="10000"/>
          </a:bodyPr>
          <a:lstStyle/>
          <a:p>
            <a:r>
              <a:rPr lang="en-CA" sz="2400" dirty="0">
                <a:latin typeface="+mj-lt"/>
                <a:ea typeface="+mj-ea"/>
                <a:cs typeface="+mj-cs"/>
              </a:rPr>
              <a:t>RDD is based on the identification of what a class or a method does, and what its job is in the larger application.</a:t>
            </a:r>
          </a:p>
          <a:p>
            <a:r>
              <a:rPr lang="en-CA" sz="2400" dirty="0">
                <a:latin typeface="+mj-lt"/>
                <a:ea typeface="+mj-ea"/>
                <a:cs typeface="+mj-cs"/>
              </a:rPr>
              <a:t>Like a baseball team, each part has its own well-defined role.</a:t>
            </a:r>
          </a:p>
          <a:p>
            <a:r>
              <a:rPr lang="en-CA" sz="2400" dirty="0">
                <a:latin typeface="+mj-lt"/>
                <a:ea typeface="+mj-ea"/>
                <a:cs typeface="+mj-cs"/>
              </a:rPr>
              <a:t>The goal of the larger program is realized when each of the smaller parts fulfills its purpose (and not more than that).</a:t>
            </a:r>
          </a:p>
          <a:p>
            <a:r>
              <a:rPr lang="en-CA" sz="2400" i="1" dirty="0">
                <a:latin typeface="+mj-lt"/>
                <a:ea typeface="+mj-ea"/>
                <a:cs typeface="+mj-cs"/>
              </a:rPr>
              <a:t>ABSTRACTION</a:t>
            </a:r>
            <a:r>
              <a:rPr lang="en-CA" sz="2400" dirty="0">
                <a:latin typeface="+mj-lt"/>
                <a:ea typeface="+mj-ea"/>
                <a:cs typeface="+mj-cs"/>
              </a:rPr>
              <a:t>:</a:t>
            </a:r>
          </a:p>
          <a:p>
            <a:pPr lvl="1"/>
            <a:r>
              <a:rPr lang="en-CA" sz="2000" dirty="0">
                <a:latin typeface="+mj-lt"/>
                <a:ea typeface="+mj-ea"/>
                <a:cs typeface="+mj-cs"/>
              </a:rPr>
              <a:t>The big-picture goal of the overall program, </a:t>
            </a:r>
            <a:r>
              <a:rPr lang="en-CA" sz="2000" dirty="0" err="1">
                <a:latin typeface="+mj-lt"/>
                <a:ea typeface="+mj-ea"/>
                <a:cs typeface="+mj-cs"/>
              </a:rPr>
              <a:t>ie</a:t>
            </a:r>
            <a:r>
              <a:rPr lang="en-CA" sz="2000" dirty="0">
                <a:latin typeface="+mj-lt"/>
                <a:ea typeface="+mj-ea"/>
                <a:cs typeface="+mj-cs"/>
              </a:rPr>
              <a:t>. what is the program trying to accomplish?</a:t>
            </a:r>
          </a:p>
          <a:p>
            <a:pPr lvl="2"/>
            <a:r>
              <a:rPr lang="en-CA" sz="1600" dirty="0">
                <a:latin typeface="+mj-lt"/>
                <a:ea typeface="+mj-ea"/>
                <a:cs typeface="+mj-cs"/>
              </a:rPr>
              <a:t>baseball team’s goal is to win the game; program’s goal is to perform the larger task</a:t>
            </a:r>
          </a:p>
          <a:p>
            <a:r>
              <a:rPr lang="en-CA" sz="2400" i="1" dirty="0">
                <a:latin typeface="+mj-lt"/>
                <a:ea typeface="+mj-ea"/>
                <a:cs typeface="+mj-cs"/>
              </a:rPr>
              <a:t>MODULARIZATION</a:t>
            </a:r>
            <a:r>
              <a:rPr lang="en-CA" sz="2400" dirty="0">
                <a:latin typeface="+mj-lt"/>
                <a:ea typeface="+mj-ea"/>
                <a:cs typeface="+mj-cs"/>
              </a:rPr>
              <a:t>: </a:t>
            </a:r>
          </a:p>
          <a:p>
            <a:pPr lvl="1"/>
            <a:r>
              <a:rPr lang="en-CA" sz="2000" dirty="0">
                <a:latin typeface="+mj-lt"/>
                <a:ea typeface="+mj-ea"/>
                <a:cs typeface="+mj-cs"/>
              </a:rPr>
              <a:t>taking the larger task and breaking it down into smaller tasks</a:t>
            </a:r>
          </a:p>
          <a:p>
            <a:pPr lvl="2"/>
            <a:r>
              <a:rPr lang="en-CA" sz="1600" dirty="0">
                <a:latin typeface="+mj-lt"/>
                <a:ea typeface="+mj-ea"/>
                <a:cs typeface="+mj-cs"/>
              </a:rPr>
              <a:t>baseball team has each player on the field perform a specific, well define job</a:t>
            </a:r>
            <a:r>
              <a:rPr lang="en-US" sz="1600" dirty="0">
                <a:latin typeface="+mj-lt"/>
                <a:ea typeface="+mj-ea"/>
                <a:cs typeface="+mj-cs"/>
              </a:rPr>
              <a:t>; program has classes each of which </a:t>
            </a:r>
            <a:r>
              <a:rPr lang="en-CA" sz="1600" dirty="0"/>
              <a:t>performs a specific, well define job</a:t>
            </a:r>
            <a:endParaRPr lang="en-CA" sz="1600" dirty="0">
              <a:latin typeface="+mj-lt"/>
              <a:ea typeface="+mj-ea"/>
              <a:cs typeface="+mj-cs"/>
            </a:endParaRPr>
          </a:p>
        </p:txBody>
      </p:sp>
      <p:sp>
        <p:nvSpPr>
          <p:cNvPr id="2" name="Footer Placeholder 1">
            <a:extLst>
              <a:ext uri="{FF2B5EF4-FFF2-40B4-BE49-F238E27FC236}">
                <a16:creationId xmlns:a16="http://schemas.microsoft.com/office/drawing/2014/main" id="{9A807896-B616-4FFC-8AEB-97EF190B8012}"/>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F30F6C8C-F564-4A51-AEA6-F7941B3E5FDE}"/>
              </a:ext>
            </a:extLst>
          </p:cNvPr>
          <p:cNvSpPr>
            <a:spLocks noGrp="1"/>
          </p:cNvSpPr>
          <p:nvPr>
            <p:ph type="sldNum" sz="quarter" idx="12"/>
          </p:nvPr>
        </p:nvSpPr>
        <p:spPr/>
        <p:txBody>
          <a:bodyPr/>
          <a:lstStyle/>
          <a:p>
            <a:pPr>
              <a:defRPr/>
            </a:pPr>
            <a:fld id="{4D1F795E-B1EC-4425-967F-A0193EACBF1A}"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CA" dirty="0"/>
              <a:t>RDD Through Cohesion</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CA" dirty="0"/>
              <a:t>COHESION definition:</a:t>
            </a:r>
          </a:p>
          <a:p>
            <a:pPr lvl="1"/>
            <a:r>
              <a:rPr lang="en-GB" sz="2000" dirty="0">
                <a:latin typeface="+mj-lt"/>
                <a:ea typeface="+mj-ea"/>
                <a:cs typeface="+mj-cs"/>
              </a:rPr>
              <a:t>refers to the number and diversity of tasks that a single unit is responsible for. We aim for </a:t>
            </a:r>
            <a:r>
              <a:rPr lang="en-GB" sz="2600" b="1" i="1" dirty="0">
                <a:latin typeface="+mj-lt"/>
                <a:ea typeface="+mj-ea"/>
                <a:cs typeface="+mj-cs"/>
              </a:rPr>
              <a:t>HIGH COHESION</a:t>
            </a:r>
          </a:p>
          <a:p>
            <a:pPr lvl="2"/>
            <a:r>
              <a:rPr lang="en-GB" sz="1600" dirty="0">
                <a:latin typeface="+mj-lt"/>
                <a:ea typeface="+mj-ea"/>
                <a:cs typeface="+mj-cs"/>
              </a:rPr>
              <a:t>a UNIT is defined as a class or a method</a:t>
            </a:r>
          </a:p>
          <a:p>
            <a:pPr lvl="1"/>
            <a:r>
              <a:rPr lang="en-GB" sz="2000" dirty="0">
                <a:highlight>
                  <a:srgbClr val="FFFF00"/>
                </a:highlight>
                <a:latin typeface="+mj-lt"/>
                <a:ea typeface="+mj-ea"/>
                <a:cs typeface="+mj-cs"/>
              </a:rPr>
              <a:t>when a class does one and only </a:t>
            </a:r>
            <a:r>
              <a:rPr lang="en-GB" sz="2000" u="sng" dirty="0">
                <a:highlight>
                  <a:srgbClr val="FFFF00"/>
                </a:highlight>
                <a:latin typeface="+mj-lt"/>
                <a:ea typeface="+mj-ea"/>
                <a:cs typeface="+mj-cs"/>
              </a:rPr>
              <a:t>one</a:t>
            </a:r>
            <a:r>
              <a:rPr lang="en-GB" sz="2000" dirty="0">
                <a:highlight>
                  <a:srgbClr val="FFFF00"/>
                </a:highlight>
                <a:latin typeface="+mj-lt"/>
                <a:ea typeface="+mj-ea"/>
                <a:cs typeface="+mj-cs"/>
              </a:rPr>
              <a:t> basic job it is said to be cohesive</a:t>
            </a:r>
          </a:p>
          <a:p>
            <a:pPr lvl="1"/>
            <a:r>
              <a:rPr lang="en-GB" sz="2000" dirty="0">
                <a:latin typeface="+mj-lt"/>
                <a:ea typeface="+mj-ea"/>
                <a:cs typeface="+mj-cs"/>
              </a:rPr>
              <a:t>when a method </a:t>
            </a:r>
            <a:r>
              <a:rPr lang="en-GB" sz="2000" dirty="0"/>
              <a:t>does one and only one basic job it is said to be cohesive</a:t>
            </a:r>
          </a:p>
          <a:p>
            <a:r>
              <a:rPr lang="en-GB" sz="2400" dirty="0">
                <a:latin typeface="+mj-lt"/>
                <a:ea typeface="+mj-ea"/>
                <a:cs typeface="+mj-cs"/>
              </a:rPr>
              <a:t>Baseball team is said to be cohesive when all its players perform well-defined tasks</a:t>
            </a:r>
          </a:p>
          <a:p>
            <a:r>
              <a:rPr lang="en-GB" sz="2400" dirty="0">
                <a:latin typeface="+mj-lt"/>
                <a:ea typeface="+mj-ea"/>
                <a:cs typeface="+mj-cs"/>
              </a:rPr>
              <a:t>Parts of a program are cohesive when they perform one logical task</a:t>
            </a:r>
          </a:p>
          <a:p>
            <a:r>
              <a:rPr lang="en-GB" sz="2400" dirty="0">
                <a:latin typeface="+mj-lt"/>
                <a:ea typeface="+mj-ea"/>
                <a:cs typeface="+mj-cs"/>
              </a:rPr>
              <a:t>Ironically, the more cohesive a unit is the more reusable it becomes</a:t>
            </a:r>
          </a:p>
          <a:p>
            <a:pPr lvl="1"/>
            <a:r>
              <a:rPr lang="en-GB" sz="2000" dirty="0">
                <a:latin typeface="+mj-lt"/>
                <a:ea typeface="+mj-ea"/>
                <a:cs typeface="+mj-cs"/>
              </a:rPr>
              <a:t>when a unit tries to do too many jobs, the questions arises; How often will I need to do all those jobs at the same time?</a:t>
            </a:r>
          </a:p>
          <a:p>
            <a:pPr lvl="1"/>
            <a:r>
              <a:rPr lang="en-GB" sz="2000" dirty="0">
                <a:latin typeface="+mj-lt"/>
                <a:ea typeface="+mj-ea"/>
                <a:cs typeface="+mj-cs"/>
              </a:rPr>
              <a:t>a baseball player that tries to play more than one position on the field causes havoc for the team and will likely lose the game.</a:t>
            </a:r>
          </a:p>
          <a:p>
            <a:pPr lvl="1"/>
            <a:endParaRPr lang="en-US" sz="2000" dirty="0">
              <a:latin typeface="+mj-lt"/>
              <a:ea typeface="+mj-ea"/>
              <a:cs typeface="+mj-cs"/>
            </a:endParaRPr>
          </a:p>
        </p:txBody>
      </p:sp>
      <p:sp>
        <p:nvSpPr>
          <p:cNvPr id="4" name="Footer Placeholder 3">
            <a:extLst>
              <a:ext uri="{FF2B5EF4-FFF2-40B4-BE49-F238E27FC236}">
                <a16:creationId xmlns:a16="http://schemas.microsoft.com/office/drawing/2014/main" id="{6A9E74A4-8EC0-4A33-B9BE-61F5F1D2C5B2}"/>
              </a:ext>
            </a:extLst>
          </p:cNvPr>
          <p:cNvSpPr>
            <a:spLocks noGrp="1"/>
          </p:cNvSpPr>
          <p:nvPr>
            <p:ph type="ftr" sz="quarter" idx="11"/>
          </p:nvPr>
        </p:nvSpPr>
        <p:spPr/>
        <p:txBody>
          <a:bodyPr/>
          <a:lstStyle/>
          <a:p>
            <a:pPr>
              <a:defRPr/>
            </a:pPr>
            <a:r>
              <a:rPr lang="en-GB"/>
              <a:t>7: Design and Testing</a:t>
            </a:r>
          </a:p>
        </p:txBody>
      </p:sp>
      <p:sp>
        <p:nvSpPr>
          <p:cNvPr id="5" name="Slide Number Placeholder 4">
            <a:extLst>
              <a:ext uri="{FF2B5EF4-FFF2-40B4-BE49-F238E27FC236}">
                <a16:creationId xmlns:a16="http://schemas.microsoft.com/office/drawing/2014/main" id="{4E074F39-81C5-46EA-8F1E-04D7BF84FF6C}"/>
              </a:ext>
            </a:extLst>
          </p:cNvPr>
          <p:cNvSpPr>
            <a:spLocks noGrp="1"/>
          </p:cNvSpPr>
          <p:nvPr>
            <p:ph type="sldNum" sz="quarter" idx="12"/>
          </p:nvPr>
        </p:nvSpPr>
        <p:spPr/>
        <p:txBody>
          <a:bodyPr/>
          <a:lstStyle/>
          <a:p>
            <a:pPr>
              <a:defRPr/>
            </a:pPr>
            <a:fld id="{4D1F795E-B1EC-4425-967F-A0193EACBF1A}"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33400" y="381000"/>
            <a:ext cx="7772400" cy="1143000"/>
          </a:xfrm>
          <a:prstGeom prst="rect">
            <a:avLst/>
          </a:prstGeom>
          <a:noFill/>
          <a:ln w="9525">
            <a:noFill/>
            <a:round/>
            <a:headEnd/>
            <a:tailEnd/>
          </a:ln>
        </p:spPr>
        <p:txBody>
          <a:bodyPr anchor="ct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0" dirty="0">
                <a:solidFill>
                  <a:schemeClr val="tx1"/>
                </a:solidFill>
                <a:latin typeface="+mj-lt"/>
                <a:ea typeface="+mj-ea"/>
                <a:cs typeface="+mj-cs"/>
              </a:rPr>
              <a:t>Avoid: Coupling</a:t>
            </a:r>
          </a:p>
        </p:txBody>
      </p:sp>
      <p:sp>
        <p:nvSpPr>
          <p:cNvPr id="25603" name="Text Box 2"/>
          <p:cNvSpPr txBox="1">
            <a:spLocks noChangeArrowheads="1"/>
          </p:cNvSpPr>
          <p:nvPr/>
        </p:nvSpPr>
        <p:spPr bwMode="auto">
          <a:xfrm>
            <a:off x="533400" y="1371600"/>
            <a:ext cx="8077200" cy="5029199"/>
          </a:xfrm>
          <a:prstGeom prst="rect">
            <a:avLst/>
          </a:prstGeom>
          <a:noFill/>
          <a:ln w="9525">
            <a:noFill/>
            <a:round/>
            <a:headEnd/>
            <a:tailEnd/>
          </a:ln>
        </p:spPr>
        <p:txBody>
          <a:bodyPr/>
          <a:lstStyle/>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Coupling definition:</a:t>
            </a:r>
          </a:p>
          <a:p>
            <a:pPr lvl="1" defTabSz="914400" eaLnBrk="1" hangingPunct="1">
              <a:spcBef>
                <a:spcPct val="200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b="0" dirty="0">
                <a:solidFill>
                  <a:schemeClr val="tx1"/>
                </a:solidFill>
                <a:latin typeface="+mj-lt"/>
                <a:ea typeface="+mj-ea"/>
                <a:cs typeface="+mj-cs"/>
              </a:rPr>
              <a:t>Refers to links between separate units of a program.</a:t>
            </a:r>
          </a:p>
          <a:p>
            <a:pPr lvl="1" defTabSz="914400" eaLnBrk="1" hangingPunct="1">
              <a:spcBef>
                <a:spcPct val="200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b="0" dirty="0">
                <a:solidFill>
                  <a:schemeClr val="tx1"/>
                </a:solidFill>
                <a:latin typeface="+mj-lt"/>
                <a:ea typeface="+mj-ea"/>
                <a:cs typeface="+mj-cs"/>
              </a:rPr>
              <a:t>If two classes depend closely on many details of each other, we say they are tightly coupled.</a:t>
            </a:r>
          </a:p>
          <a:p>
            <a:pPr lvl="1" defTabSz="914400" eaLnBrk="1" hangingPunct="1">
              <a:spcBef>
                <a:spcPct val="200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900" b="0" dirty="0">
                <a:solidFill>
                  <a:schemeClr val="tx1"/>
                </a:solidFill>
                <a:latin typeface="+mj-lt"/>
                <a:ea typeface="+mj-ea"/>
                <a:cs typeface="+mj-cs"/>
              </a:rPr>
              <a:t>We aim for </a:t>
            </a:r>
            <a:r>
              <a:rPr lang="en-GB" i="1" dirty="0">
                <a:solidFill>
                  <a:schemeClr val="tx1"/>
                </a:solidFill>
                <a:latin typeface="+mj-lt"/>
                <a:ea typeface="+mj-ea"/>
                <a:cs typeface="+mj-cs"/>
              </a:rPr>
              <a:t>LOOSE COUPLING</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When two baseball players depend on each other so closely that neither can function on their own we lose cohesion and role get confused.</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For software coupling can lead to degradation of cohesion and undermine reusability.</a:t>
            </a:r>
          </a:p>
          <a:p>
            <a:pPr marL="341313" indent="-341313" eaLnBrk="1" hangingPunct="1">
              <a:spcBef>
                <a:spcPts val="8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000" b="0" dirty="0">
              <a:solidFill>
                <a:schemeClr val="tx1"/>
              </a:solidFill>
              <a:latin typeface="+mn-lt"/>
              <a:ea typeface="+mn-ea"/>
            </a:endParaRPr>
          </a:p>
          <a:p>
            <a:pPr defTabSz="914400" eaLnBrk="1" hangingPunct="1">
              <a:spcBef>
                <a:spcPct val="200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chemeClr val="tx1"/>
              </a:solidFill>
              <a:latin typeface="+mj-lt"/>
              <a:ea typeface="+mj-ea"/>
              <a:cs typeface="+mj-cs"/>
            </a:endParaRPr>
          </a:p>
          <a:p>
            <a:pPr lvl="1" defTabSz="914400" eaLnBrk="1" hangingPunct="1">
              <a:spcBef>
                <a:spcPct val="20000"/>
              </a:spcBef>
              <a:buClr>
                <a:srgbClr val="264D8B"/>
              </a:buClr>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chemeClr val="tx1"/>
              </a:solidFill>
              <a:latin typeface="+mj-lt"/>
              <a:ea typeface="+mj-ea"/>
              <a:cs typeface="+mj-cs"/>
            </a:endParaRPr>
          </a:p>
          <a:p>
            <a:pPr defTabSz="914400" eaLnBrk="1" hangingPunct="1">
              <a:spcBef>
                <a:spcPct val="20000"/>
              </a:spcBef>
              <a:buClr>
                <a:srgbClr val="264D8B"/>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chemeClr val="tx1"/>
              </a:solidFill>
              <a:latin typeface="+mj-lt"/>
              <a:ea typeface="+mj-ea"/>
              <a:cs typeface="+mj-cs"/>
            </a:endParaRPr>
          </a:p>
        </p:txBody>
      </p:sp>
      <p:sp>
        <p:nvSpPr>
          <p:cNvPr id="2" name="Footer Placeholder 1">
            <a:extLst>
              <a:ext uri="{FF2B5EF4-FFF2-40B4-BE49-F238E27FC236}">
                <a16:creationId xmlns:a16="http://schemas.microsoft.com/office/drawing/2014/main" id="{34247E43-69B1-4899-887F-2C6D6F770989}"/>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348D5425-60F2-4464-B71C-421959102E62}"/>
              </a:ext>
            </a:extLst>
          </p:cNvPr>
          <p:cNvSpPr>
            <a:spLocks noGrp="1"/>
          </p:cNvSpPr>
          <p:nvPr>
            <p:ph type="sldNum" sz="quarter" idx="12"/>
          </p:nvPr>
        </p:nvSpPr>
        <p:spPr/>
        <p:txBody>
          <a:bodyPr/>
          <a:lstStyle/>
          <a:p>
            <a:pPr>
              <a:defRPr/>
            </a:pPr>
            <a:fld id="{69E1E44A-752A-4241-BCA9-B14D354DE4A4}" type="slidenum">
              <a:rPr lang="en-US" smtClean="0"/>
              <a:pPr>
                <a:defRPr/>
              </a:pPr>
              <a:t>8</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85800" y="381000"/>
            <a:ext cx="7772400" cy="1143000"/>
          </a:xfrm>
          <a:prstGeom prst="rect">
            <a:avLst/>
          </a:prstGeom>
          <a:noFill/>
          <a:ln w="9525">
            <a:noFill/>
            <a:round/>
            <a:headEnd/>
            <a:tailEnd/>
          </a:ln>
        </p:spPr>
        <p:txBody>
          <a:bodyPr anchor="ct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0" dirty="0">
                <a:solidFill>
                  <a:schemeClr val="tx1"/>
                </a:solidFill>
                <a:latin typeface="+mj-lt"/>
                <a:ea typeface="+mj-ea"/>
                <a:cs typeface="+mj-cs"/>
              </a:rPr>
              <a:t>Avoid: Code duplication</a:t>
            </a:r>
          </a:p>
        </p:txBody>
      </p:sp>
      <p:sp>
        <p:nvSpPr>
          <p:cNvPr id="35843" name="Text Box 2"/>
          <p:cNvSpPr txBox="1">
            <a:spLocks noChangeArrowheads="1"/>
          </p:cNvSpPr>
          <p:nvPr/>
        </p:nvSpPr>
        <p:spPr bwMode="auto">
          <a:xfrm>
            <a:off x="685800" y="1447800"/>
            <a:ext cx="7924800" cy="4267200"/>
          </a:xfrm>
          <a:prstGeom prst="rect">
            <a:avLst/>
          </a:prstGeom>
          <a:noFill/>
          <a:ln w="9525">
            <a:noFill/>
            <a:round/>
            <a:headEnd/>
            <a:tailEnd/>
          </a:ln>
        </p:spPr>
        <p:txBody>
          <a:bodyPr/>
          <a:lstStyle/>
          <a:p>
            <a:pPr marL="341313" indent="-341313">
              <a:spcBef>
                <a:spcPts val="800"/>
              </a:spcBef>
              <a:buClr>
                <a:srgbClr val="264D8B"/>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0" dirty="0">
                <a:solidFill>
                  <a:schemeClr val="tx1"/>
                </a:solidFill>
                <a:latin typeface="+mj-lt"/>
                <a:ea typeface="+mj-ea"/>
                <a:cs typeface="+mj-cs"/>
              </a:rPr>
              <a:t>Code duplication </a:t>
            </a:r>
          </a:p>
          <a:p>
            <a:pPr marL="741363" lvl="1"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When the same or very-similar code sequence appears more than once in the same class or in different classes within the same program</a:t>
            </a:r>
          </a:p>
          <a:p>
            <a:pPr marL="741363" lvl="1"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is an indicator of bad design</a:t>
            </a:r>
          </a:p>
          <a:p>
            <a:pPr marL="1141413" lvl="2"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0" dirty="0">
                <a:solidFill>
                  <a:schemeClr val="tx1"/>
                </a:solidFill>
                <a:latin typeface="+mj-lt"/>
                <a:ea typeface="+mj-ea"/>
                <a:cs typeface="+mj-cs"/>
              </a:rPr>
              <a:t>usually a result of code that wasn’t planned before it was written</a:t>
            </a:r>
          </a:p>
          <a:p>
            <a:pPr marL="741363" lvl="1"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makes maintenance harder</a:t>
            </a:r>
          </a:p>
          <a:p>
            <a:pPr marL="1141413" lvl="2"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0" dirty="0">
                <a:solidFill>
                  <a:schemeClr val="tx1"/>
                </a:solidFill>
                <a:latin typeface="+mj-lt"/>
                <a:ea typeface="+mj-ea"/>
                <a:cs typeface="+mj-cs"/>
              </a:rPr>
              <a:t>if changes are needed then multiple changes will be have to be done</a:t>
            </a:r>
          </a:p>
          <a:p>
            <a:pPr marL="741363" lvl="1"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0" dirty="0">
                <a:solidFill>
                  <a:schemeClr val="tx1"/>
                </a:solidFill>
                <a:latin typeface="+mj-lt"/>
                <a:ea typeface="+mj-ea"/>
                <a:cs typeface="+mj-cs"/>
              </a:rPr>
              <a:t>can lead to introduction of errors during maintenance.</a:t>
            </a:r>
          </a:p>
          <a:p>
            <a:pPr marL="1141413" lvl="2" indent="-284163">
              <a:spcBef>
                <a:spcPts val="700"/>
              </a:spcBef>
              <a:buClr>
                <a:srgbClr val="264D8B"/>
              </a:buClr>
              <a:buFont typeface="Trebuchet MS"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0" dirty="0">
                <a:solidFill>
                  <a:schemeClr val="tx1"/>
                </a:solidFill>
                <a:latin typeface="+mj-lt"/>
                <a:ea typeface="+mj-ea"/>
                <a:cs typeface="+mj-cs"/>
              </a:rPr>
              <a:t>if changes cause errors then the number of errors is multiplied</a:t>
            </a:r>
          </a:p>
        </p:txBody>
      </p:sp>
      <p:sp>
        <p:nvSpPr>
          <p:cNvPr id="2" name="Footer Placeholder 1">
            <a:extLst>
              <a:ext uri="{FF2B5EF4-FFF2-40B4-BE49-F238E27FC236}">
                <a16:creationId xmlns:a16="http://schemas.microsoft.com/office/drawing/2014/main" id="{141AEC4E-84E9-42ED-A9B1-8B59818ACDFB}"/>
              </a:ext>
            </a:extLst>
          </p:cNvPr>
          <p:cNvSpPr>
            <a:spLocks noGrp="1"/>
          </p:cNvSpPr>
          <p:nvPr>
            <p:ph type="ftr" sz="quarter" idx="11"/>
          </p:nvPr>
        </p:nvSpPr>
        <p:spPr/>
        <p:txBody>
          <a:bodyPr/>
          <a:lstStyle/>
          <a:p>
            <a:pPr>
              <a:defRPr/>
            </a:pPr>
            <a:r>
              <a:rPr lang="en-GB"/>
              <a:t>7: Design and Testing</a:t>
            </a:r>
          </a:p>
        </p:txBody>
      </p:sp>
      <p:sp>
        <p:nvSpPr>
          <p:cNvPr id="3" name="Slide Number Placeholder 2">
            <a:extLst>
              <a:ext uri="{FF2B5EF4-FFF2-40B4-BE49-F238E27FC236}">
                <a16:creationId xmlns:a16="http://schemas.microsoft.com/office/drawing/2014/main" id="{87BB656F-E62F-4927-BD3E-8DE95B96B57D}"/>
              </a:ext>
            </a:extLst>
          </p:cNvPr>
          <p:cNvSpPr>
            <a:spLocks noGrp="1"/>
          </p:cNvSpPr>
          <p:nvPr>
            <p:ph type="sldNum" sz="quarter" idx="12"/>
          </p:nvPr>
        </p:nvSpPr>
        <p:spPr/>
        <p:txBody>
          <a:bodyPr/>
          <a:lstStyle/>
          <a:p>
            <a:pPr>
              <a:defRPr/>
            </a:pPr>
            <a:fld id="{69E1E44A-752A-4241-BCA9-B14D354DE4A4}" type="slidenum">
              <a:rPr lang="en-US" smtClean="0"/>
              <a:pPr>
                <a:defRPr/>
              </a:pPr>
              <a:t>9</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TotalTime>
  <Words>1701</Words>
  <Application>Microsoft Office PowerPoint</Application>
  <PresentationFormat>On-screen Show (4:3)</PresentationFormat>
  <Paragraphs>263</Paragraphs>
  <Slides>22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MS PGothic</vt:lpstr>
      <vt:lpstr>Arial</vt:lpstr>
      <vt:lpstr>Calibri</vt:lpstr>
      <vt:lpstr>Courier New</vt:lpstr>
      <vt:lpstr>Times New Roman</vt:lpstr>
      <vt:lpstr>Trebuchet MS</vt:lpstr>
      <vt:lpstr>Wingdings</vt:lpstr>
      <vt:lpstr>Office Theme</vt:lpstr>
      <vt:lpstr>COMP2501 Lesson 7: Design and Testing</vt:lpstr>
      <vt:lpstr>Lesson 7 Topics</vt:lpstr>
      <vt:lpstr>PowerPoint Presentation</vt:lpstr>
      <vt:lpstr>PowerPoint Presentation</vt:lpstr>
      <vt:lpstr>Goals of Good Design...</vt:lpstr>
      <vt:lpstr>Responsibility-Driven Design (RDD)</vt:lpstr>
      <vt:lpstr>RDD Through Cohesion</vt:lpstr>
      <vt:lpstr>PowerPoint Presentation</vt:lpstr>
      <vt:lpstr>PowerPoint Presentation</vt:lpstr>
      <vt:lpstr>Checklist</vt:lpstr>
      <vt:lpstr>Testing</vt:lpstr>
      <vt:lpstr>Testing with JUnit</vt:lpstr>
      <vt:lpstr>JUnit Specifics</vt:lpstr>
      <vt:lpstr>JUnit Specifics</vt:lpstr>
      <vt:lpstr>DEMO</vt:lpstr>
      <vt:lpstr>PowerPoint Presentation</vt:lpstr>
      <vt:lpstr>PowerPoint Presentation</vt:lpstr>
      <vt:lpstr>PowerPoint Presentation</vt:lpstr>
      <vt:lpstr>PowerPoint Presentation</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First With Java - Chapter 5</dc:title>
  <dc:creator>David J. Barnes, Michael Kölling</dc:creator>
  <dc:description>Copyright © David J. Barnes, Michael Kölling</dc:description>
  <cp:lastModifiedBy>Jason Wilder</cp:lastModifiedBy>
  <cp:revision>287</cp:revision>
  <cp:lastPrinted>2003-09-01T07:41:09Z</cp:lastPrinted>
  <dcterms:created xsi:type="dcterms:W3CDTF">2009-04-22T19:24:48Z</dcterms:created>
  <dcterms:modified xsi:type="dcterms:W3CDTF">2022-02-26T22:33:00Z</dcterms:modified>
</cp:coreProperties>
</file>