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138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B048E-0CE7-49C1-AFD8-CE086A5DE103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DEDDF2-C5EE-4EE0-B019-3E0D09ABDC3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9F8B7-D409-40BA-B4DF-271C8E3524F0}" type="datetime1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©2021 Paul Mills, Jason Harrison,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5C62-8E92-4868-946E-98A1811B16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B1266-260D-4720-B157-A2D9E09F8E83}" type="datetime1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©2021 Paul Mills, Jason Harrison,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5C62-8E92-4868-946E-98A1811B16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25E1-6787-4DFB-9B3A-77A20B9C4675}" type="datetime1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©2021 Paul Mills, Jason Harrison,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5C62-8E92-4868-946E-98A1811B16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15CFF-B920-45D9-9631-F1D6CF9461EC}" type="datetime1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14612" y="6356350"/>
            <a:ext cx="3714776" cy="365125"/>
          </a:xfrm>
        </p:spPr>
        <p:txBody>
          <a:bodyPr/>
          <a:lstStyle/>
          <a:p>
            <a:r>
              <a:rPr lang="en-US" dirty="0"/>
              <a:t>©2021 Paul Mills, Jason Harrison,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5C62-8E92-4868-946E-98A1811B16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E9DE-9D5A-4BB8-9B91-DAB190F896C1}" type="datetime1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©2021 Paul Mills, Jason Harrison,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5C62-8E92-4868-946E-98A1811B16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A7AA-3563-46E3-997D-8D425CE2FA09}" type="datetime1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©2021 Paul Mills, Jason Harrison, 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5C62-8E92-4868-946E-98A1811B16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0BAA-202D-40E8-AE6C-EA85FAC028C1}" type="datetime1">
              <a:rPr lang="en-US" smtClean="0"/>
              <a:t>2/25/2021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©2021 Paul Mills, Jason Harrison, All rights reserved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5C62-8E92-4868-946E-98A1811B16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C7D6-28CA-46BC-A269-47315E7EA7CF}" type="datetime1">
              <a:rPr lang="en-US" smtClean="0"/>
              <a:t>2/25/2021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©2021 Paul Mills, Jason Harrison,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5C62-8E92-4868-946E-98A1811B16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FBCF-30C6-4FB6-9A8B-45DDBA783487}" type="datetime1">
              <a:rPr lang="en-US" smtClean="0"/>
              <a:t>2/25/2021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©2021 Paul Mills, Jason Harrison, All rights reserved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5C62-8E92-4868-946E-98A1811B16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86F-F472-4B21-B567-2B5A1C588421}" type="datetime1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©2021 Paul Mills, Jason Harrison, 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5C62-8E92-4868-946E-98A1811B16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A8CD-F3B7-42C7-BE30-24D28FDA2D6B}" type="datetime1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©2021 Paul Mills, Jason Harrison, 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5C62-8E92-4868-946E-98A1811B16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3A55B-F497-4FC9-906A-8067174126D6}" type="datetime1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©2021 Paul Mills, Jason Harrison,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F5C62-8E92-4868-946E-98A1811B164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en/java/javase/15/docs/api/java.base/java/util/Scanner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docs.oracle.com/en/java/javase/15/docs/api/java.base/java/util/InputMismatchException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en/java/javase/15/docs/api/java.base/java/io/FileNotFoundException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COMP2501 Lesson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Programming Fundamentals Part 2</a:t>
            </a:r>
            <a:endParaRPr lang="en-CA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/>
              <a:t>Object </a:t>
            </a:r>
            <a:r>
              <a:rPr lang="en-CA" dirty="0" err="1"/>
              <a:t>Stringification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/>
              <a:t>for debugging purposes its useful to be able to display the field values or “STATE” of the object</a:t>
            </a:r>
          </a:p>
          <a:p>
            <a:r>
              <a:rPr lang="en-CA" dirty="0" err="1"/>
              <a:t>toString</a:t>
            </a:r>
            <a:r>
              <a:rPr lang="en-CA" dirty="0"/>
              <a:t>() inherited from Object and overridden</a:t>
            </a:r>
          </a:p>
          <a:p>
            <a:pPr lvl="1"/>
            <a:r>
              <a:rPr lang="en-CA" dirty="0" err="1"/>
              <a:t>eg</a:t>
            </a:r>
            <a:r>
              <a:rPr lang="en-CA" dirty="0"/>
              <a:t>.</a:t>
            </a:r>
          </a:p>
          <a:p>
            <a:pPr lvl="2">
              <a:buNone/>
            </a:pPr>
            <a:r>
              <a:rPr lang="en-US" sz="1900" dirty="0"/>
              <a:t>@Override</a:t>
            </a:r>
          </a:p>
          <a:p>
            <a:pPr lvl="2">
              <a:buNone/>
            </a:pPr>
            <a:r>
              <a:rPr lang="en-US" sz="1900" dirty="0"/>
              <a:t>public String </a:t>
            </a:r>
            <a:r>
              <a:rPr lang="en-US" sz="1900" dirty="0" err="1"/>
              <a:t>toString</a:t>
            </a:r>
            <a:r>
              <a:rPr lang="en-US" sz="1900" dirty="0"/>
              <a:t>() {</a:t>
            </a:r>
          </a:p>
          <a:p>
            <a:pPr lvl="2">
              <a:buNone/>
            </a:pPr>
            <a:r>
              <a:rPr lang="en-US" sz="1900" dirty="0"/>
              <a:t>	return "Address [</a:t>
            </a:r>
            <a:r>
              <a:rPr lang="en-US" sz="1900" dirty="0" err="1"/>
              <a:t>unitNumber</a:t>
            </a:r>
            <a:r>
              <a:rPr lang="en-US" sz="1900" dirty="0"/>
              <a:t>=" + </a:t>
            </a:r>
            <a:r>
              <a:rPr lang="en-US" sz="1900" dirty="0" err="1"/>
              <a:t>unitNumber</a:t>
            </a:r>
            <a:r>
              <a:rPr lang="en-US" sz="1900" dirty="0"/>
              <a:t> + ", </a:t>
            </a:r>
            <a:r>
              <a:rPr lang="en-US" sz="1900" dirty="0" err="1"/>
              <a:t>streetNumber</a:t>
            </a:r>
            <a:r>
              <a:rPr lang="en-US" sz="1900" dirty="0"/>
              <a:t>=" + 	</a:t>
            </a:r>
            <a:r>
              <a:rPr lang="en-US" sz="1900" dirty="0" err="1"/>
              <a:t>streetNumber</a:t>
            </a:r>
            <a:r>
              <a:rPr lang="en-US" sz="1900" dirty="0"/>
              <a:t> + ", </a:t>
            </a:r>
            <a:r>
              <a:rPr lang="en-US" sz="1900" dirty="0" err="1"/>
              <a:t>streetName</a:t>
            </a:r>
            <a:r>
              <a:rPr lang="en-US" sz="1900" dirty="0"/>
              <a:t>=" + </a:t>
            </a:r>
            <a:r>
              <a:rPr lang="en-US" sz="1900" dirty="0" err="1"/>
              <a:t>streetName</a:t>
            </a:r>
            <a:endParaRPr lang="en-US" sz="1900" dirty="0"/>
          </a:p>
          <a:p>
            <a:pPr lvl="2">
              <a:buNone/>
            </a:pPr>
            <a:r>
              <a:rPr lang="en-US" sz="1900" dirty="0"/>
              <a:t>		+ ", </a:t>
            </a:r>
            <a:r>
              <a:rPr lang="en-US" sz="1900" dirty="0" err="1"/>
              <a:t>postalCode</a:t>
            </a:r>
            <a:r>
              <a:rPr lang="en-US" sz="1900" dirty="0"/>
              <a:t>=" + </a:t>
            </a:r>
            <a:r>
              <a:rPr lang="en-US" sz="1900" dirty="0" err="1"/>
              <a:t>postalCode</a:t>
            </a:r>
            <a:r>
              <a:rPr lang="en-US" sz="1900" dirty="0"/>
              <a:t> + ", city=" + city + "]";</a:t>
            </a:r>
          </a:p>
          <a:p>
            <a:pPr lvl="2">
              <a:buNone/>
            </a:pPr>
            <a:r>
              <a:rPr lang="en-US" sz="1900" dirty="0"/>
              <a:t>}</a:t>
            </a:r>
          </a:p>
          <a:p>
            <a:pPr lvl="2">
              <a:buNone/>
            </a:pPr>
            <a:endParaRPr lang="en-US" sz="1900" dirty="0"/>
          </a:p>
          <a:p>
            <a:pPr lvl="2"/>
            <a:r>
              <a:rPr lang="en-US" sz="2000" dirty="0"/>
              <a:t>output - Address [</a:t>
            </a:r>
            <a:r>
              <a:rPr lang="en-US" sz="2000" dirty="0" err="1"/>
              <a:t>unitNumber</a:t>
            </a:r>
            <a:r>
              <a:rPr lang="en-US" sz="2000" dirty="0"/>
              <a:t>=null, </a:t>
            </a:r>
            <a:r>
              <a:rPr lang="en-US" sz="2000" dirty="0" err="1"/>
              <a:t>streetNumber</a:t>
            </a:r>
            <a:r>
              <a:rPr lang="en-US" sz="2000" dirty="0"/>
              <a:t>=333, </a:t>
            </a:r>
            <a:r>
              <a:rPr lang="en-US" sz="2000" dirty="0" err="1"/>
              <a:t>streetName</a:t>
            </a:r>
            <a:r>
              <a:rPr lang="en-US" sz="2000" dirty="0"/>
              <a:t>=elm street, </a:t>
            </a:r>
            <a:r>
              <a:rPr lang="en-US" sz="2000" dirty="0" err="1"/>
              <a:t>postalCode</a:t>
            </a:r>
            <a:r>
              <a:rPr lang="en-US" sz="2000" dirty="0"/>
              <a:t>=90111, city=los </a:t>
            </a:r>
            <a:r>
              <a:rPr lang="en-US" sz="2000" dirty="0" err="1"/>
              <a:t>angeles</a:t>
            </a:r>
            <a:r>
              <a:rPr lang="en-US" sz="2000" dirty="0"/>
              <a:t>]</a:t>
            </a:r>
          </a:p>
          <a:p>
            <a:pPr lvl="2"/>
            <a:endParaRPr lang="en-US" sz="1900" dirty="0"/>
          </a:p>
          <a:p>
            <a:r>
              <a:rPr lang="en-CA" sz="2700" dirty="0"/>
              <a:t>can be auto-generated to save time</a:t>
            </a:r>
            <a:endParaRPr lang="en-US" sz="27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©2021 Paul Mills, Jason Harrison, All rights reserved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A6E899-3A9C-41E6-B464-B2C0030C2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5C62-8E92-4868-946E-98A1811B164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err="1"/>
              <a:t>toString</a:t>
            </a:r>
            <a:r>
              <a:rPr lang="en-CA" dirty="0"/>
              <a:t>() should-</a:t>
            </a:r>
            <a:r>
              <a:rPr lang="en-CA" dirty="0" err="1"/>
              <a:t>nots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should not be considered a display method – purpose is for when debugging your code</a:t>
            </a:r>
          </a:p>
          <a:p>
            <a:r>
              <a:rPr lang="en-CA" dirty="0"/>
              <a:t>should not perform any logic – display only the existing field data</a:t>
            </a:r>
          </a:p>
          <a:p>
            <a:r>
              <a:rPr lang="en-CA" dirty="0"/>
              <a:t>should not format data – need to see the data in its raw/true form when debugging (let’s see those 15 digits of decimal precision)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©2021 Paul Mills, Jason Harrison, All rights reserved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9AD9FD-5E20-4F17-9B77-23E823B70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5C62-8E92-4868-946E-98A1811B164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on to Lab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“Once more into the breach!”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©2021 Paul Mills, Jason Harrison, All rights reserved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AE9DC4-E97F-415E-98B1-12E445863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5C62-8E92-4868-946E-98A1811B164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Lesson 8 topics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>
                <a:hlinkClick r:id="rId2"/>
              </a:rPr>
              <a:t>java.util.Scanner</a:t>
            </a:r>
            <a:endParaRPr lang="en-CA" dirty="0"/>
          </a:p>
          <a:p>
            <a:r>
              <a:rPr lang="en-CA" dirty="0"/>
              <a:t>Reading </a:t>
            </a:r>
            <a:r>
              <a:rPr lang="en-CA"/>
              <a:t>text files</a:t>
            </a:r>
          </a:p>
          <a:p>
            <a:r>
              <a:rPr lang="en-CA"/>
              <a:t>Read the keyboard</a:t>
            </a:r>
          </a:p>
          <a:p>
            <a:r>
              <a:rPr lang="en-CA"/>
              <a:t>override toString()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786050" y="6357958"/>
            <a:ext cx="3448064" cy="365125"/>
          </a:xfrm>
        </p:spPr>
        <p:txBody>
          <a:bodyPr/>
          <a:lstStyle/>
          <a:p>
            <a:r>
              <a:rPr lang="en-US" dirty="0"/>
              <a:t>©2021 Paul Mills, Jason Harrison, All rights reserved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5A938C-7845-4311-A834-65D4293C2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5C62-8E92-4868-946E-98A1811B164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/>
              <a:t>Often we need a means to read runtime input, information after the program has started</a:t>
            </a:r>
          </a:p>
          <a:p>
            <a:r>
              <a:rPr lang="en-CA" dirty="0"/>
              <a:t>Usually that input comes in the form of text, which would store as Strings inside out program code</a:t>
            </a:r>
          </a:p>
          <a:p>
            <a:r>
              <a:rPr lang="en-CA" dirty="0"/>
              <a:t>Java provides multiple means to do this through various classes which use input streams do read runtime input from either the user or from data files</a:t>
            </a:r>
          </a:p>
          <a:p>
            <a:r>
              <a:rPr lang="en-CA" dirty="0"/>
              <a:t>Scanner gives us the simplest way to do this</a:t>
            </a:r>
          </a:p>
          <a:p>
            <a:pPr lvl="1"/>
            <a:r>
              <a:rPr lang="en-CA" dirty="0"/>
              <a:t>provided are several methods that will read in put at the command prompt and store that input under many different data types, including String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©2021 Paul Mills, Jason Harrison, All rights reserved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06574-6BDB-4A22-839A-2D3C65A6F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5C62-8E92-4868-946E-98A1811B164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/>
              <a:t>Scanner – user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 lnSpcReduction="10000"/>
          </a:bodyPr>
          <a:lstStyle/>
          <a:p>
            <a:r>
              <a:rPr lang="en-CA" dirty="0"/>
              <a:t>Scanner </a:t>
            </a:r>
            <a:r>
              <a:rPr lang="en-CA" dirty="0" err="1"/>
              <a:t>scanner</a:t>
            </a:r>
            <a:r>
              <a:rPr lang="en-CA" dirty="0"/>
              <a:t> = new Scanner(</a:t>
            </a:r>
            <a:r>
              <a:rPr lang="en-US" dirty="0" err="1"/>
              <a:t>System.in</a:t>
            </a:r>
            <a:r>
              <a:rPr lang="en-CA" dirty="0"/>
              <a:t>);</a:t>
            </a:r>
          </a:p>
          <a:p>
            <a:pPr>
              <a:buNone/>
            </a:pPr>
            <a:endParaRPr lang="en-CA" dirty="0"/>
          </a:p>
          <a:p>
            <a:pPr lvl="1"/>
            <a:r>
              <a:rPr lang="en-CA" dirty="0" err="1"/>
              <a:t>int</a:t>
            </a:r>
            <a:r>
              <a:rPr lang="en-CA" dirty="0"/>
              <a:t> value = </a:t>
            </a:r>
            <a:r>
              <a:rPr lang="en-CA" dirty="0" err="1"/>
              <a:t>scanner.nextInt</a:t>
            </a:r>
            <a:r>
              <a:rPr lang="en-CA" dirty="0"/>
              <a:t>();</a:t>
            </a:r>
          </a:p>
          <a:p>
            <a:pPr lvl="2"/>
            <a:r>
              <a:rPr lang="en-CA" dirty="0"/>
              <a:t>reads and returns the whole number entered</a:t>
            </a:r>
          </a:p>
          <a:p>
            <a:pPr lvl="1"/>
            <a:r>
              <a:rPr lang="en-CA" dirty="0"/>
              <a:t>double value = </a:t>
            </a:r>
            <a:r>
              <a:rPr lang="en-CA" dirty="0" err="1"/>
              <a:t>scanner.nextDouble</a:t>
            </a:r>
            <a:r>
              <a:rPr lang="en-CA" dirty="0"/>
              <a:t>();</a:t>
            </a:r>
          </a:p>
          <a:p>
            <a:pPr lvl="2"/>
            <a:r>
              <a:rPr lang="en-CA" dirty="0"/>
              <a:t>reads and returns the decimal number entered</a:t>
            </a:r>
          </a:p>
          <a:p>
            <a:pPr lvl="1"/>
            <a:r>
              <a:rPr lang="en-CA" dirty="0" err="1"/>
              <a:t>boolean</a:t>
            </a:r>
            <a:r>
              <a:rPr lang="en-CA" dirty="0"/>
              <a:t> value = </a:t>
            </a:r>
            <a:r>
              <a:rPr lang="en-CA" dirty="0" err="1"/>
              <a:t>scanner.nextBoolean</a:t>
            </a:r>
            <a:r>
              <a:rPr lang="en-CA" dirty="0"/>
              <a:t>();</a:t>
            </a:r>
          </a:p>
          <a:p>
            <a:pPr lvl="2"/>
            <a:r>
              <a:rPr lang="en-CA" dirty="0"/>
              <a:t>reads and returns “true/false” entered</a:t>
            </a:r>
          </a:p>
          <a:p>
            <a:pPr lvl="1"/>
            <a:r>
              <a:rPr lang="en-CA" dirty="0"/>
              <a:t>String value = </a:t>
            </a:r>
            <a:r>
              <a:rPr lang="en-CA" dirty="0" err="1"/>
              <a:t>scanner.next</a:t>
            </a:r>
            <a:r>
              <a:rPr lang="en-CA" dirty="0"/>
              <a:t>();</a:t>
            </a:r>
          </a:p>
          <a:p>
            <a:pPr lvl="2"/>
            <a:r>
              <a:rPr lang="en-CA" dirty="0"/>
              <a:t>reads and returns the first single String entered</a:t>
            </a:r>
          </a:p>
          <a:p>
            <a:pPr lvl="2"/>
            <a:endParaRPr lang="en-CA" dirty="0"/>
          </a:p>
          <a:p>
            <a:pPr lvl="2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28794" y="2285992"/>
            <a:ext cx="4912948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“</a:t>
            </a:r>
            <a:r>
              <a:rPr lang="en-CA" dirty="0" err="1"/>
              <a:t>System.in</a:t>
            </a:r>
            <a:r>
              <a:rPr lang="en-CA" dirty="0"/>
              <a:t>” static reference to </a:t>
            </a:r>
            <a:r>
              <a:rPr lang="en-CA" dirty="0" err="1"/>
              <a:t>java.io.InputStream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 flipV="1">
            <a:off x="6841742" y="2071678"/>
            <a:ext cx="730654" cy="398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©2021 Paul Mills, Jason Harrison, All rights reserved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8C555-AE75-41D3-A688-492E7B283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5C62-8E92-4868-946E-98A1811B164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CA" dirty="0"/>
              <a:t>“Cool” Part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28586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CA" dirty="0"/>
              <a:t>When each “</a:t>
            </a:r>
            <a:r>
              <a:rPr lang="en-CA" dirty="0" err="1"/>
              <a:t>nextXXX</a:t>
            </a:r>
            <a:r>
              <a:rPr lang="en-CA" dirty="0"/>
              <a:t>()” is called the program flow pauses, waiting for the user to enter something and hit the enter key. Once “enter” is tapped the </a:t>
            </a:r>
            <a:r>
              <a:rPr lang="en-CA" dirty="0" err="1"/>
              <a:t>nextXXX</a:t>
            </a:r>
            <a:r>
              <a:rPr lang="en-CA" dirty="0"/>
              <a:t>() method automatically returns whatever was entered converts to the right data type and returns the converted value.</a:t>
            </a:r>
          </a:p>
          <a:p>
            <a:r>
              <a:rPr lang="en-CA" dirty="0"/>
              <a:t>IF the wrong type of data is entered Scanner will throw a </a:t>
            </a:r>
            <a:r>
              <a:rPr lang="en-US" dirty="0" err="1">
                <a:hlinkClick r:id="rId2"/>
              </a:rPr>
              <a:t>java.util.InputMismatchException</a:t>
            </a:r>
            <a:endParaRPr lang="en-US" dirty="0"/>
          </a:p>
          <a:p>
            <a:pPr lvl="1"/>
            <a:r>
              <a:rPr lang="en-CA" dirty="0" err="1"/>
              <a:t>int</a:t>
            </a:r>
            <a:r>
              <a:rPr lang="en-CA" dirty="0"/>
              <a:t> input = </a:t>
            </a:r>
            <a:r>
              <a:rPr lang="en-CA" dirty="0" err="1"/>
              <a:t>scanner.nextInt</a:t>
            </a:r>
            <a:r>
              <a:rPr lang="en-CA"/>
              <a:t>()  </a:t>
            </a:r>
            <a:r>
              <a:rPr lang="en-CA">
                <a:solidFill>
                  <a:srgbClr val="008000"/>
                </a:solidFill>
              </a:rPr>
              <a:t>// but </a:t>
            </a:r>
            <a:r>
              <a:rPr lang="en-CA" dirty="0">
                <a:solidFill>
                  <a:srgbClr val="008000"/>
                </a:solidFill>
              </a:rPr>
              <a:t>user enters “</a:t>
            </a:r>
            <a:r>
              <a:rPr lang="en-CA" dirty="0" err="1">
                <a:solidFill>
                  <a:srgbClr val="008000"/>
                </a:solidFill>
              </a:rPr>
              <a:t>abc</a:t>
            </a:r>
            <a:r>
              <a:rPr lang="en-CA" dirty="0">
                <a:solidFill>
                  <a:srgbClr val="008000"/>
                </a:solidFill>
              </a:rPr>
              <a:t>”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©2021 Paul Mills, Jason Harrison, All rights reserved</a:t>
            </a:r>
            <a:endParaRPr lang="en-US" dirty="0"/>
          </a:p>
        </p:txBody>
      </p:sp>
      <p:sp>
        <p:nvSpPr>
          <p:cNvPr id="5" name="Explosion 1 4"/>
          <p:cNvSpPr/>
          <p:nvPr/>
        </p:nvSpPr>
        <p:spPr>
          <a:xfrm>
            <a:off x="785786" y="5572140"/>
            <a:ext cx="2500330" cy="914400"/>
          </a:xfrm>
          <a:prstGeom prst="irregularSeal1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KABOOM</a:t>
            </a:r>
            <a:r>
              <a:rPr lang="en-CA" dirty="0"/>
              <a:t>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57686" y="142852"/>
            <a:ext cx="4769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There's one more kid that'll never go to school</a:t>
            </a:r>
            <a:br>
              <a:rPr lang="en-US" dirty="0"/>
            </a:br>
            <a:r>
              <a:rPr lang="en-US" dirty="0"/>
              <a:t>Never get to fall in love, NEVER GET TO BE COOL!</a:t>
            </a:r>
          </a:p>
        </p:txBody>
      </p:sp>
      <p:pic>
        <p:nvPicPr>
          <p:cNvPr id="7" name="Picture 6" descr="neil-young-9539612-1-40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1868" y="214290"/>
            <a:ext cx="738172" cy="4762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43670" y="785794"/>
            <a:ext cx="25003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Neil Young, </a:t>
            </a:r>
            <a:r>
              <a:rPr lang="en-CA" sz="1000" dirty="0" err="1"/>
              <a:t>Rockin</a:t>
            </a:r>
            <a:r>
              <a:rPr lang="en-CA" sz="1000" dirty="0"/>
              <a:t>’ in the Free World, 1989</a:t>
            </a:r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75DAE5-8C31-4666-A26E-76D64D1A8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5C62-8E92-4868-946E-98A1811B164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42982"/>
          </a:xfrm>
        </p:spPr>
        <p:txBody>
          <a:bodyPr>
            <a:normAutofit lnSpcReduction="10000"/>
          </a:bodyPr>
          <a:lstStyle/>
          <a:p>
            <a:r>
              <a:rPr lang="en-CA" dirty="0"/>
              <a:t>using </a:t>
            </a:r>
            <a:r>
              <a:rPr lang="en-CA" dirty="0" err="1"/>
              <a:t>nextInt</a:t>
            </a:r>
            <a:r>
              <a:rPr lang="en-CA" dirty="0"/>
              <a:t>(), </a:t>
            </a:r>
            <a:r>
              <a:rPr lang="en-CA" dirty="0" err="1"/>
              <a:t>nextDouble</a:t>
            </a:r>
            <a:r>
              <a:rPr lang="en-CA" dirty="0"/>
              <a:t>(), </a:t>
            </a:r>
            <a:r>
              <a:rPr lang="en-CA" dirty="0" err="1"/>
              <a:t>nextBoolean</a:t>
            </a:r>
            <a:r>
              <a:rPr lang="en-CA" dirty="0"/>
              <a:t>(), next()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©2021 Paul Mills, Jason Harrison, All rights reserved</a:t>
            </a:r>
            <a:endParaRPr lang="en-US" dirty="0"/>
          </a:p>
        </p:txBody>
      </p:sp>
      <p:pic>
        <p:nvPicPr>
          <p:cNvPr id="7" name="Picture 6" descr="Untitled-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530005"/>
            <a:ext cx="8229600" cy="393952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16068B-1A3E-4E14-8E0F-9AC9ABC79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5C62-8E92-4868-946E-98A1811B164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/>
              <a:t>Scanner – Reading Text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Scanner can be used to read </a:t>
            </a:r>
            <a:r>
              <a:rPr lang="en-CA"/>
              <a:t>any text file</a:t>
            </a:r>
            <a:endParaRPr lang="en-CA" dirty="0"/>
          </a:p>
          <a:p>
            <a:r>
              <a:rPr lang="en-CA" dirty="0"/>
              <a:t>Here would we use </a:t>
            </a:r>
            <a:r>
              <a:rPr lang="en-CA" dirty="0" err="1"/>
              <a:t>Scanner.nextLine</a:t>
            </a:r>
            <a:r>
              <a:rPr lang="en-CA" dirty="0"/>
              <a:t>() to read each line in a file</a:t>
            </a:r>
          </a:p>
          <a:p>
            <a:r>
              <a:rPr lang="en-CA" dirty="0" err="1"/>
              <a:t>Scanner.hasNext</a:t>
            </a:r>
            <a:r>
              <a:rPr lang="en-CA" dirty="0"/>
              <a:t>();</a:t>
            </a:r>
          </a:p>
          <a:p>
            <a:pPr lvl="1"/>
            <a:r>
              <a:rPr lang="en-CA" dirty="0"/>
              <a:t>use when read a file in a loop, stop when the end of the file is reached</a:t>
            </a:r>
          </a:p>
          <a:p>
            <a:r>
              <a:rPr lang="en-CA" dirty="0" err="1"/>
              <a:t>scanner.close</a:t>
            </a:r>
            <a:r>
              <a:rPr lang="en-CA" dirty="0"/>
              <a:t>();</a:t>
            </a:r>
          </a:p>
          <a:p>
            <a:pPr lvl="1"/>
            <a:r>
              <a:rPr lang="en-CA" dirty="0"/>
              <a:t>always close your Scanner connection before exiting.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©2021 Paul Mills, Jason Harrison, All rights reserved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05EC5-3048-4193-85BE-B4FDCA61D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5C62-8E92-4868-946E-98A1811B164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/>
              <a:t>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java.io.File</a:t>
            </a:r>
            <a:endParaRPr lang="en-CA" dirty="0"/>
          </a:p>
          <a:p>
            <a:pPr lvl="1"/>
            <a:r>
              <a:rPr lang="en-CA" dirty="0"/>
              <a:t>used to identify a file on the hard disc</a:t>
            </a:r>
          </a:p>
          <a:p>
            <a:pPr lvl="1"/>
            <a:r>
              <a:rPr lang="en-CA" dirty="0"/>
              <a:t>File </a:t>
            </a:r>
            <a:r>
              <a:rPr lang="en-CA" dirty="0" err="1"/>
              <a:t>file</a:t>
            </a:r>
            <a:r>
              <a:rPr lang="en-CA" dirty="0"/>
              <a:t> = new File(“filename”);</a:t>
            </a:r>
          </a:p>
          <a:p>
            <a:r>
              <a:rPr lang="en-CA" dirty="0"/>
              <a:t>Using Scanner</a:t>
            </a:r>
          </a:p>
          <a:p>
            <a:pPr lvl="1"/>
            <a:r>
              <a:rPr lang="en-CA" dirty="0"/>
              <a:t>Scanner </a:t>
            </a:r>
            <a:r>
              <a:rPr lang="en-CA" dirty="0" err="1"/>
              <a:t>fileScanner</a:t>
            </a:r>
            <a:r>
              <a:rPr lang="en-CA" dirty="0"/>
              <a:t> = new Scanner(file);</a:t>
            </a:r>
          </a:p>
          <a:p>
            <a:pPr lvl="1"/>
            <a:r>
              <a:rPr lang="en-CA" dirty="0"/>
              <a:t>throws checked Exception:</a:t>
            </a:r>
          </a:p>
          <a:p>
            <a:pPr lvl="2"/>
            <a:r>
              <a:rPr lang="en-CA" dirty="0" err="1">
                <a:hlinkClick r:id="rId2"/>
              </a:rPr>
              <a:t>java.io.FileNotFoundException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©2021 Paul Mills, Jason Harrison, All rights reserved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2D890-CCA8-4D1A-927E-B633D5316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5C62-8E92-4868-946E-98A1811B164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/>
              <a:t>Usage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©2021 Paul Mills, Jason Harrison, All rights reserved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r="33827"/>
          <a:stretch>
            <a:fillRect/>
          </a:stretch>
        </p:blipFill>
        <p:spPr bwMode="auto">
          <a:xfrm>
            <a:off x="2000232" y="1142984"/>
            <a:ext cx="6572296" cy="53798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14282" y="1643050"/>
            <a:ext cx="1550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solidFill>
                  <a:srgbClr val="FF0000"/>
                </a:solidFill>
              </a:rPr>
              <a:t>deploy source </a:t>
            </a:r>
          </a:p>
          <a:p>
            <a:pPr algn="ctr"/>
            <a:r>
              <a:rPr lang="en-CA" dirty="0">
                <a:solidFill>
                  <a:srgbClr val="FF0000"/>
                </a:solidFill>
              </a:rPr>
              <a:t>file here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 rot="5400000" flipH="1" flipV="1">
            <a:off x="1564654" y="1710930"/>
            <a:ext cx="3387" cy="1153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643570" y="1571612"/>
            <a:ext cx="2966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throws </a:t>
            </a:r>
            <a:r>
              <a:rPr lang="en-CA" dirty="0" err="1">
                <a:solidFill>
                  <a:srgbClr val="FF0000"/>
                </a:solidFill>
              </a:rPr>
              <a:t>FileNotFoundExeption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rot="5400000">
            <a:off x="6893735" y="2107397"/>
            <a:ext cx="357190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500826" y="3071810"/>
            <a:ext cx="2076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solidFill>
                  <a:srgbClr val="FF0000"/>
                </a:solidFill>
              </a:rPr>
              <a:t>file path is relative</a:t>
            </a:r>
          </a:p>
          <a:p>
            <a:pPr algn="ctr"/>
            <a:r>
              <a:rPr lang="en-CA" dirty="0">
                <a:solidFill>
                  <a:srgbClr val="FF0000"/>
                </a:solidFill>
              </a:rPr>
              <a:t>to the project folder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>
            <a:stCxn id="13" idx="0"/>
          </p:cNvCxnSpPr>
          <p:nvPr/>
        </p:nvCxnSpPr>
        <p:spPr>
          <a:xfrm rot="16200000" flipV="1">
            <a:off x="6769942" y="2302628"/>
            <a:ext cx="285752" cy="12526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2844" y="3143248"/>
            <a:ext cx="1824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solidFill>
                  <a:srgbClr val="FF0000"/>
                </a:solidFill>
              </a:rPr>
              <a:t>reads and writes </a:t>
            </a:r>
          </a:p>
          <a:p>
            <a:pPr algn="ctr"/>
            <a:r>
              <a:rPr lang="en-CA" dirty="0">
                <a:solidFill>
                  <a:srgbClr val="FF0000"/>
                </a:solidFill>
              </a:rPr>
              <a:t>one line at a time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857356" y="3429000"/>
            <a:ext cx="164307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29190" y="4429132"/>
            <a:ext cx="281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DON’T FORGET TO CLOSE!!!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/>
          <p:cNvCxnSpPr>
            <a:stCxn id="19" idx="0"/>
          </p:cNvCxnSpPr>
          <p:nvPr/>
        </p:nvCxnSpPr>
        <p:spPr>
          <a:xfrm rot="16200000" flipV="1">
            <a:off x="5418755" y="3510939"/>
            <a:ext cx="357190" cy="14791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BF04C2-F429-4D69-88E5-85A4C88A5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5C62-8E92-4868-946E-98A1811B164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782</Words>
  <Application>Microsoft Office PowerPoint</Application>
  <PresentationFormat>On-screen Show (4:3)</PresentationFormat>
  <Paragraphs>99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COMP2501 Lesson 8</vt:lpstr>
      <vt:lpstr>Lesson 8 topics</vt:lpstr>
      <vt:lpstr>Purpose</vt:lpstr>
      <vt:lpstr>Scanner – user input</vt:lpstr>
      <vt:lpstr>“Cool” Part</vt:lpstr>
      <vt:lpstr>Demo</vt:lpstr>
      <vt:lpstr>Scanner – Reading Text Files</vt:lpstr>
      <vt:lpstr>Usage</vt:lpstr>
      <vt:lpstr>Usage</vt:lpstr>
      <vt:lpstr>Object Stringification</vt:lpstr>
      <vt:lpstr>toString() should-nots</vt:lpstr>
      <vt:lpstr>on to Lab 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 Mills</dc:creator>
  <cp:lastModifiedBy>jason harrison</cp:lastModifiedBy>
  <cp:revision>39</cp:revision>
  <dcterms:created xsi:type="dcterms:W3CDTF">2021-02-21T19:31:32Z</dcterms:created>
  <dcterms:modified xsi:type="dcterms:W3CDTF">2021-02-25T21:56:54Z</dcterms:modified>
</cp:coreProperties>
</file>