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70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72" r:id="rId12"/>
    <p:sldId id="285" r:id="rId13"/>
    <p:sldId id="287" r:id="rId14"/>
    <p:sldId id="286" r:id="rId15"/>
    <p:sldId id="292" r:id="rId16"/>
    <p:sldId id="277" r:id="rId17"/>
    <p:sldId id="288" r:id="rId18"/>
    <p:sldId id="273" r:id="rId19"/>
    <p:sldId id="289" r:id="rId20"/>
    <p:sldId id="290" r:id="rId21"/>
    <p:sldId id="291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50" d="100"/>
          <a:sy n="150" d="100"/>
        </p:scale>
        <p:origin x="-642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44D03-84CA-47A5-BA56-7A83BAF17CB0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9261-BAEC-4B84-A427-9344B6DE7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2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218-5F68-480D-B053-9710B049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B5AD-92DA-4F1B-A61B-609E327B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2F90-9A19-4E6B-BEE3-9FF49399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943-426B-4098-8AAF-5FFF3B9A6918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A2A-F842-487D-93F4-85C10080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86F2-8EA5-4776-AA2A-06AA193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F14-CF30-4F8D-82C4-4DE21EB9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6DDA-612A-4583-9B0E-ECB8CF49D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8EC3-E44C-4796-81DE-3F97439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2CD2-81C7-4AFB-A375-984BE9C08E11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6A31-BACB-4D57-A1D0-6DD0FA39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A374-192E-47DC-993F-D2BF2218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A1177-51CF-46F3-A157-50C1119DB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13FE-B652-47DF-9F77-44183A04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D82B-6D75-448B-83C6-0BB5D60D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5031-C2AA-4818-856F-FAC82AEA72F2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3B79-8286-4185-8A84-057B7A0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97FA-5CBF-43D0-93B3-7CD82288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433-A58F-42EE-AB33-F616E2B5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9776-0436-4962-9C2B-3732210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F8D4-D756-48C9-ABF5-B6EA49D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A98A-6A02-449E-A32D-E17A0D76A971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233-ADEC-4546-9545-72CED7C5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9E95-9667-4480-B226-3175BBB4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5AAD-E498-4F25-B194-E14F1A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1B7C-186D-4002-8159-C1BCD848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277-4429-420C-AF01-0289E784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67AA-B462-4C21-A34C-918D08A217A7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E6E1-4D78-4105-B154-3D5E6F6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6E99-4273-4786-B74A-0E3BA0D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A99-CD99-493F-8AF4-3CA53C4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B300-1B82-4D89-9F66-2322CF67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DCA6-5C73-4421-8861-3C14DFD9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C51C-D153-4594-ACE0-A8987368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7A5-0764-4EEC-BD0D-98379B663FDC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1DEB-B02B-4882-9C35-B827986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0E2A-12C7-4563-810B-8E4EC200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C998-1BDB-4C33-9E2C-2F458629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3920-F999-4998-A691-67D30976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A62E-E987-4CE9-A990-9E43E7B5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00E3B-34E7-4B45-A616-72B4008A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6E4B6-4D5C-4BF7-B54E-12702CC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A9C9-E071-40F0-B153-A6AAB218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E72-CC37-4D5C-A8AC-6B32DE18D182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BFEE-A506-4080-A8EF-55A73B8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984DF-6B59-45E8-A606-22B23481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24-AD11-4887-AE5B-240EBF0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849ED-36BD-48A9-8FF8-63D4C359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70A-B13F-4203-A622-8E7EB392B9CF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176EB-6B63-4D17-8BF4-265804D9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8A6B-2F53-4060-8231-B57DAC65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C4BF4-B1EA-4E85-AB21-5DDAA42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44CE-520E-4EE0-9093-C86D3BE19C50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9D3B6-B556-465F-9376-4667DFA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20473-B4C2-4271-A855-2A3BA3A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C76-6241-424E-93BF-0037809A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FBCE-8516-4DE6-9D06-8EA64FD2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097E-290A-4CDE-AF93-8CC2DEE7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8727-6439-4118-9D85-9E1F737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902-6B83-4772-9CAB-F088438BDFD9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C1CB-EA9E-4699-AA94-3FB7D80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589F-8C40-4F60-96D9-D3076AA1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2706-E408-4A67-A897-0FEB9E86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E95E0-0A63-4AF9-B0A9-626F4517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FC62-6D9D-4551-80BE-91DE840B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430-29A2-4DBE-A46E-952FACA7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1D87-5239-4D22-B5CD-2C09DF2C4E14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BDF8-13BE-47A4-8E99-FB90F6B0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8696-CEAB-45FF-AB52-7BD70DA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F6B64-6F5E-41D8-9F4A-A25C18E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DE5A-3130-42C9-81C7-3F6C7047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0241-1E64-4B05-8F7A-3D0106002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7AA2-CD73-43B7-AD01-A7FFD8EFC86A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D4CF-9FDF-41B1-BCC7-DA434D3AA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B81-1E6C-4FE9-BB02-728DF619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598F-05D6-47AF-AB51-FE0C46194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COMP2501 Lesson 2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38BD-F975-4644-8493-D8A6D0FB2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Programming Fundamentals Part 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39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Example: Array and Foreach Loop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51"/>
            <a:ext cx="10515600" cy="528492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class Mathematics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final </a:t>
            </a:r>
            <a:r>
              <a:rPr lang="en-CA">
                <a:highlight>
                  <a:srgbClr val="FFFF00"/>
                </a:highlight>
              </a:rPr>
              <a:t>double</a:t>
            </a:r>
            <a:r>
              <a:rPr lang="en-CA"/>
              <a:t>[] </a:t>
            </a:r>
            <a:r>
              <a:rPr lang="en-CA">
                <a:highlight>
                  <a:srgbClr val="00FFFF"/>
                </a:highlight>
              </a:rPr>
              <a:t>mathematicalConstants</a:t>
            </a:r>
            <a:r>
              <a:rPr lang="en-CA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Mathematics()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</a:t>
            </a:r>
            <a:r>
              <a:rPr lang="en-CA">
                <a:highlight>
                  <a:srgbClr val="00FFFF"/>
                </a:highlight>
              </a:rPr>
              <a:t>mathematicalConstants</a:t>
            </a:r>
            <a:r>
              <a:rPr lang="en-CA"/>
              <a:t> = new double[4];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mathematicalConstants[0] = 3.14159;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mathematicalConstants[1] = 1.41421;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mathematicalConstants[2] = 1.61803;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mathematicalConstants[3] = 2.71828;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for(</a:t>
            </a:r>
            <a:r>
              <a:rPr lang="en-CA">
                <a:highlight>
                  <a:srgbClr val="FFFF00"/>
                </a:highlight>
              </a:rPr>
              <a:t>double</a:t>
            </a:r>
            <a:r>
              <a:rPr lang="en-CA"/>
              <a:t> </a:t>
            </a:r>
            <a:r>
              <a:rPr lang="en-CA">
                <a:highlight>
                  <a:srgbClr val="00FF00"/>
                </a:highlight>
              </a:rPr>
              <a:t>constant</a:t>
            </a:r>
            <a:r>
              <a:rPr lang="en-CA"/>
              <a:t>: </a:t>
            </a:r>
            <a:r>
              <a:rPr lang="en-CA">
                <a:highlight>
                  <a:srgbClr val="00FFFF"/>
                </a:highlight>
              </a:rPr>
              <a:t>mathematicalConstants</a:t>
            </a:r>
            <a:r>
              <a:rPr lang="en-CA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System.out.println(</a:t>
            </a:r>
            <a:r>
              <a:rPr lang="en-CA">
                <a:highlight>
                  <a:srgbClr val="00FF00"/>
                </a:highlight>
              </a:rPr>
              <a:t>constant</a:t>
            </a:r>
            <a:r>
              <a:rPr lang="en-CA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static void main(final 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Mathematics math = new Mathematics();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3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E374-B2BC-49F5-93B6-7B313ADE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Collections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246DF7-A513-404D-8C71-360FA5B53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Java Collections include three types:</a:t>
            </a:r>
          </a:p>
          <a:p>
            <a:pPr lvl="1"/>
            <a:r>
              <a:rPr lang="en-US" b="1"/>
              <a:t>List</a:t>
            </a:r>
          </a:p>
          <a:p>
            <a:pPr lvl="1"/>
            <a:r>
              <a:rPr lang="en-US" b="1"/>
              <a:t>Set</a:t>
            </a:r>
          </a:p>
          <a:p>
            <a:pPr lvl="1"/>
            <a:r>
              <a:rPr lang="en-US" b="1"/>
              <a:t>Map</a:t>
            </a:r>
          </a:p>
          <a:p>
            <a:pPr lvl="1"/>
            <a:r>
              <a:rPr lang="en-US"/>
              <a:t>(Array is NOT a collection type)</a:t>
            </a:r>
          </a:p>
          <a:p>
            <a:endParaRPr lang="en-US"/>
          </a:p>
          <a:p>
            <a:r>
              <a:rPr lang="en-US"/>
              <a:t>There are different subclasses (subtypes) of each of these, too:</a:t>
            </a:r>
          </a:p>
          <a:p>
            <a:pPr lvl="1"/>
            <a:r>
              <a:rPr lang="en-US"/>
              <a:t>ArrayList</a:t>
            </a:r>
          </a:p>
          <a:p>
            <a:pPr lvl="1"/>
            <a:r>
              <a:rPr lang="en-US"/>
              <a:t>HashMap</a:t>
            </a:r>
          </a:p>
          <a:p>
            <a:endParaRPr lang="en-US"/>
          </a:p>
          <a:p>
            <a:r>
              <a:rPr lang="en-US"/>
              <a:t>Java collections can contain only references (not primitives)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1F75DC-6FF6-4FDA-8404-E34B70FB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96203B-E110-42CE-908E-81D61841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377A-BCFE-47F7-8A83-8ADBB22E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91C7-361A-4B06-8367-26E1E329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 is a subtype of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it from the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it as an instance variable (or local variable)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Parameterize its type (e.g. the </a:t>
            </a:r>
            <a:r>
              <a:rPr lang="en-US" dirty="0" err="1"/>
              <a:t>ArrayList</a:t>
            </a:r>
            <a:r>
              <a:rPr lang="en-US" dirty="0"/>
              <a:t> below stores only String references)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Instantiate it in the constructor (for example)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its remove(), add(), get(), size() methods (RAGS).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CarLot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private final List</a:t>
            </a:r>
            <a:r>
              <a:rPr lang="en-US" dirty="0"/>
              <a:t>&lt;String&gt; cars;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CarLot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cars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…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77B24-9FC2-4EC7-9FF1-010021E5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E502E-B8B2-493D-9B1D-60730042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6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4363"/>
            <a:ext cx="10515600" cy="665794"/>
          </a:xfrm>
        </p:spPr>
        <p:txBody>
          <a:bodyPr>
            <a:normAutofit fontScale="90000"/>
          </a:bodyPr>
          <a:lstStyle/>
          <a:p>
            <a:r>
              <a:rPr lang="en-US"/>
              <a:t>Java ArrayList: ArrayList + Foreach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83401"/>
            <a:ext cx="5157787" cy="473974"/>
          </a:xfrm>
        </p:spPr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964" y="1870102"/>
            <a:ext cx="5656612" cy="41277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# tuple and list of book titles</a:t>
            </a:r>
          </a:p>
          <a:p>
            <a:pPr marL="0" indent="0">
              <a:buNone/>
            </a:pPr>
            <a:r>
              <a:rPr lang="en-US"/>
              <a:t>book_titles = ("getting things done", "python for everybody", "the four-hour workweek")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more_book_titles = []</a:t>
            </a:r>
          </a:p>
          <a:p>
            <a:pPr marL="0" indent="0">
              <a:buNone/>
            </a:pPr>
            <a:r>
              <a:rPr lang="en-US"/>
              <a:t>more_book_titles.append("getting real")</a:t>
            </a:r>
          </a:p>
          <a:p>
            <a:pPr marL="0" indent="0">
              <a:buNone/>
            </a:pPr>
            <a:r>
              <a:rPr lang="en-US"/>
              <a:t>more_book_titles.append("the $100 startup")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all_book_titles = list(book_titles) + more_book_titles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title in all_book_titles:</a:t>
            </a:r>
          </a:p>
          <a:p>
            <a:pPr marL="0" indent="0">
              <a:buNone/>
            </a:pPr>
            <a:r>
              <a:rPr lang="en-US"/>
              <a:t>    print(title)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744690"/>
            <a:ext cx="5183188" cy="473974"/>
          </a:xfrm>
        </p:spPr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146876"/>
            <a:ext cx="6263235" cy="5574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/>
              <a:t>import java.util.List;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import java.util.ArrayList;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public class BookStore{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private final List&lt;String&gt; titles;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public BookStore()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 = new ArrayList&lt;&gt;();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titles.add("getting things done");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titles.add("the four-hour workweek");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titles.add("getting real");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titles.add("the $100 startup");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if(titles != null)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for(final String title: titles)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    if(title != null)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        System.out.println(title.toLowerCase());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public static void main(final String[] args)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BookStore b = new BookStore();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*An ArrayList can “always” add more elements into it.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3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Collections: Iterator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Iterator rules: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Import from java.util: </a:t>
            </a:r>
            <a:r>
              <a:rPr lang="en-US" b="1"/>
              <a:t>import java.util.Iterator; </a:t>
            </a:r>
            <a:r>
              <a:rPr lang="en-US"/>
              <a:t>at top of the class</a:t>
            </a:r>
            <a:endParaRPr lang="en-US" b="1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Declare as </a:t>
            </a:r>
            <a:r>
              <a:rPr lang="en-US" u="sng"/>
              <a:t>local</a:t>
            </a:r>
            <a:r>
              <a:rPr lang="en-US"/>
              <a:t> variable inside a method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Parameterize the iterator (whatever type is in the collection)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Combine with while loop: while it.hasNext() next()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3F20-E3A7-2339-5AEC-8192806D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3FD6-5F8C-8119-FBDA-47AE25118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9852-1EE1-2EA0-2933-021B00D9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D389D-1AF6-35FA-2462-C6CA2844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13065-E6BC-4043-BB73-84467991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86" y="1690688"/>
            <a:ext cx="84391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ArrayList: ArrayList + Iterator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83401"/>
            <a:ext cx="5157787" cy="473974"/>
          </a:xfrm>
        </p:spPr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0103"/>
            <a:ext cx="5354639" cy="368458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# tuple and list of book titles</a:t>
            </a:r>
          </a:p>
          <a:p>
            <a:pPr marL="0" indent="0">
              <a:buNone/>
            </a:pPr>
            <a:r>
              <a:rPr lang="en-US"/>
              <a:t>book_titles = ("getting things done", "python for everybody", "the four-hour workweek")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more_book_titles = []</a:t>
            </a:r>
          </a:p>
          <a:p>
            <a:pPr marL="0" indent="0">
              <a:buNone/>
            </a:pPr>
            <a:r>
              <a:rPr lang="en-US"/>
              <a:t>more_book_titles.append("getting real")</a:t>
            </a:r>
          </a:p>
          <a:p>
            <a:pPr marL="0" indent="0">
              <a:buNone/>
            </a:pPr>
            <a:r>
              <a:rPr lang="en-US"/>
              <a:t>more_book_titles.append("the $100 startup")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all_book_titles = list(book_titles) + more_book_titles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title in all_book_titles:</a:t>
            </a:r>
          </a:p>
          <a:p>
            <a:pPr marL="0" indent="0">
              <a:buNone/>
            </a:pPr>
            <a:r>
              <a:rPr lang="en-US"/>
              <a:t>    print(title)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83401"/>
            <a:ext cx="5183188" cy="473974"/>
          </a:xfrm>
        </p:spPr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870103"/>
            <a:ext cx="6263235" cy="4622772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import java.util.ArrayList;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import java.util.Iterator;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public class BookStore2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private final ArrayList&lt;</a:t>
            </a:r>
            <a:r>
              <a:rPr lang="en-US">
                <a:highlight>
                  <a:srgbClr val="FFFF00"/>
                </a:highlight>
              </a:rPr>
              <a:t>String</a:t>
            </a:r>
            <a:r>
              <a:rPr lang="en-US"/>
              <a:t>&gt; </a:t>
            </a:r>
            <a:r>
              <a:rPr lang="en-US">
                <a:highlight>
                  <a:srgbClr val="00FFFF"/>
                </a:highlight>
              </a:rPr>
              <a:t>titles</a:t>
            </a:r>
            <a:r>
              <a:rPr lang="en-US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public BookStore2()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</a:t>
            </a:r>
            <a:r>
              <a:rPr lang="en-US">
                <a:highlight>
                  <a:srgbClr val="00FFFF"/>
                </a:highlight>
              </a:rPr>
              <a:t>titles</a:t>
            </a:r>
            <a:r>
              <a:rPr lang="en-US"/>
              <a:t> = new ArrayList&lt;&gt;();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titles.add("getting things done");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titles.add("the four-hour workweek");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titles.add("getting real");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titles.add("the $100 startup");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if(titles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</a:t>
            </a:r>
            <a:r>
              <a:rPr lang="en-US" b="1"/>
              <a:t>Iterator&lt;</a:t>
            </a:r>
            <a:r>
              <a:rPr lang="en-US" b="1">
                <a:highlight>
                  <a:srgbClr val="FFFF00"/>
                </a:highlight>
              </a:rPr>
              <a:t>String</a:t>
            </a:r>
            <a:r>
              <a:rPr lang="en-US" b="1"/>
              <a:t>&gt; it = </a:t>
            </a:r>
            <a:r>
              <a:rPr lang="en-US" b="1">
                <a:highlight>
                  <a:srgbClr val="00FFFF"/>
                </a:highlight>
              </a:rPr>
              <a:t>titles</a:t>
            </a:r>
            <a:r>
              <a:rPr lang="en-US" b="1"/>
              <a:t>.iterator();</a:t>
            </a:r>
          </a:p>
          <a:p>
            <a:pPr marL="0" indent="0">
              <a:spcBef>
                <a:spcPts val="0"/>
              </a:spcBef>
              <a:buNone/>
            </a:pPr>
            <a:endParaRPr lang="en-US" b="1"/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while(it.hasNext())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String title = it.next();  // also advances the iterator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if(title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    System.out.println(title);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public 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BookStore2 b = new BookStore2();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13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9651"/>
          </a:xfrm>
        </p:spPr>
        <p:txBody>
          <a:bodyPr/>
          <a:lstStyle/>
          <a:p>
            <a:r>
              <a:rPr lang="en-US"/>
              <a:t>New Example: ArrayList + Iterator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C938BF6-9AC4-4186-BB4A-D92C35EDE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77032"/>
              </p:ext>
            </p:extLst>
          </p:nvPr>
        </p:nvGraphicFramePr>
        <p:xfrm>
          <a:off x="582626" y="772795"/>
          <a:ext cx="11458323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114">
                  <a:extLst>
                    <a:ext uri="{9D8B030D-6E8A-4147-A177-3AD203B41FA5}">
                      <a16:colId xmlns:a16="http://schemas.microsoft.com/office/drawing/2014/main" val="883625251"/>
                    </a:ext>
                  </a:extLst>
                </a:gridCol>
                <a:gridCol w="3565572">
                  <a:extLst>
                    <a:ext uri="{9D8B030D-6E8A-4147-A177-3AD203B41FA5}">
                      <a16:colId xmlns:a16="http://schemas.microsoft.com/office/drawing/2014/main" val="791271092"/>
                    </a:ext>
                  </a:extLst>
                </a:gridCol>
                <a:gridCol w="3440715">
                  <a:extLst>
                    <a:ext uri="{9D8B030D-6E8A-4147-A177-3AD203B41FA5}">
                      <a16:colId xmlns:a16="http://schemas.microsoft.com/office/drawing/2014/main" val="941838257"/>
                    </a:ext>
                  </a:extLst>
                </a:gridCol>
                <a:gridCol w="1399922">
                  <a:extLst>
                    <a:ext uri="{9D8B030D-6E8A-4147-A177-3AD203B41FA5}">
                      <a16:colId xmlns:a16="http://schemas.microsoft.com/office/drawing/2014/main" val="2089766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Television.java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ElectronicsStore.java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Main.java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Output</a:t>
                      </a:r>
                      <a:endParaRPr lang="en-CA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/>
                        <a:t>class Television</a:t>
                      </a:r>
                    </a:p>
                    <a:p>
                      <a:r>
                        <a:rPr lang="en-CA" sz="1200"/>
                        <a:t>{</a:t>
                      </a:r>
                    </a:p>
                    <a:p>
                      <a:r>
                        <a:rPr lang="en-CA" sz="1200"/>
                        <a:t>    private String manufacturer;</a:t>
                      </a:r>
                    </a:p>
                    <a:p>
                      <a:r>
                        <a:rPr lang="en-CA" sz="1200"/>
                        <a:t>    private int inches;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public Television(final String manufacturer,   </a:t>
                      </a:r>
                      <a:br>
                        <a:rPr lang="en-CA" sz="1200"/>
                      </a:br>
                      <a:r>
                        <a:rPr lang="en-CA" sz="1200"/>
                        <a:t>                                  final int inches)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this.manufacturer = manufacturer;</a:t>
                      </a:r>
                    </a:p>
                    <a:p>
                      <a:r>
                        <a:rPr lang="en-CA" sz="1200"/>
                        <a:t>        this.inches = inches;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public String getManufacturer()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return manufacturer;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public int getScreenSizeInches()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return inches;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r>
                        <a:rPr lang="en-CA" sz="1200"/>
                        <a:t>}</a:t>
                      </a:r>
                    </a:p>
                    <a:p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import java.util.ArrayList;</a:t>
                      </a:r>
                    </a:p>
                    <a:p>
                      <a:r>
                        <a:rPr lang="en-CA" sz="1200"/>
                        <a:t>import java.util.Iterator;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class ElectronicsStore</a:t>
                      </a:r>
                    </a:p>
                    <a:p>
                      <a:r>
                        <a:rPr lang="en-CA" sz="1200"/>
                        <a:t>{</a:t>
                      </a:r>
                    </a:p>
                    <a:p>
                      <a:r>
                        <a:rPr lang="en-CA" sz="1200"/>
                        <a:t>    private List&lt;Television&gt; televisions;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ElectronicsStore()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televisions = new ArrayList&lt;&gt;();</a:t>
                      </a:r>
                    </a:p>
                    <a:p>
                      <a:r>
                        <a:rPr lang="en-CA" sz="1200"/>
                        <a:t>        televisions.add(new Television("Panasonic", 82));</a:t>
                      </a:r>
                    </a:p>
                    <a:p>
                      <a:r>
                        <a:rPr lang="en-CA" sz="1200"/>
                        <a:t>        televisions.add(new Television("Sony", 55));</a:t>
                      </a:r>
                    </a:p>
                    <a:p>
                      <a:r>
                        <a:rPr lang="en-CA" sz="1200"/>
                        <a:t>        televisions.add(new Television("BENQ", 32));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public void listAllTelevisions()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Iterator&lt;Television&gt; it;</a:t>
                      </a:r>
                    </a:p>
                    <a:p>
                      <a:r>
                        <a:rPr lang="en-CA" sz="1200"/>
                        <a:t>        it = televisions.iterator();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    while(it.hasNext())</a:t>
                      </a:r>
                    </a:p>
                    <a:p>
                      <a:r>
                        <a:rPr lang="en-CA" sz="1200"/>
                        <a:t>        {</a:t>
                      </a:r>
                    </a:p>
                    <a:p>
                      <a:r>
                        <a:rPr lang="en-CA" sz="1200"/>
                        <a:t>            Television tv;</a:t>
                      </a:r>
                    </a:p>
                    <a:p>
                      <a:r>
                        <a:rPr lang="en-CA" sz="1200"/>
                        <a:t>            tv = it.next();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        System.out.println((tv.getManufacturer() + " " + </a:t>
                      </a:r>
                      <a:br>
                        <a:rPr lang="en-CA" sz="1200"/>
                      </a:br>
                      <a:r>
                        <a:rPr lang="en-CA" sz="1200"/>
                        <a:t>                                               tv.getScreenSizeInches() + " </a:t>
                      </a:r>
                      <a:br>
                        <a:rPr lang="en-CA" sz="1200"/>
                      </a:br>
                      <a:r>
                        <a:rPr lang="en-CA" sz="1200"/>
                        <a:t>                                               in"));</a:t>
                      </a:r>
                    </a:p>
                    <a:p>
                      <a:r>
                        <a:rPr lang="en-CA" sz="1200"/>
                        <a:t>        }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r>
                        <a:rPr lang="en-CA" sz="1200"/>
                        <a:t>}</a:t>
                      </a:r>
                    </a:p>
                    <a:p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public class Main</a:t>
                      </a:r>
                    </a:p>
                    <a:p>
                      <a:r>
                        <a:rPr lang="en-CA" sz="1200"/>
                        <a:t>{</a:t>
                      </a:r>
                    </a:p>
                    <a:p>
                      <a:r>
                        <a:rPr lang="en-CA" sz="1200"/>
                        <a:t>    public static void main(final String[] args)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ElectronicsStore store;</a:t>
                      </a:r>
                    </a:p>
                    <a:p>
                      <a:r>
                        <a:rPr lang="en-CA" sz="1200"/>
                        <a:t>        store = new ElectronicsStore();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    store.listAllTelevisions();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r>
                        <a:rPr lang="en-CA" sz="1200"/>
                        <a:t>}</a:t>
                      </a:r>
                    </a:p>
                    <a:p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Panasonic 82 in</a:t>
                      </a:r>
                    </a:p>
                    <a:p>
                      <a:r>
                        <a:rPr lang="en-US" sz="1200"/>
                        <a:t>Sony 55 in</a:t>
                      </a:r>
                    </a:p>
                    <a:p>
                      <a:r>
                        <a:rPr lang="en-US" sz="1200"/>
                        <a:t>BENQ 32 in</a:t>
                      </a:r>
                      <a:endParaRPr lang="en-CA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9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E759-4F1E-47F9-B667-7EECC6C2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 RAGS: remove, add, get, size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B6FE1-D897-47F6-B3F0-A86E8436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96353"/>
            <a:ext cx="5157787" cy="394335"/>
          </a:xfrm>
        </p:spPr>
        <p:txBody>
          <a:bodyPr>
            <a:normAutofit lnSpcReduction="10000"/>
          </a:bodyPr>
          <a:lstStyle/>
          <a:p>
            <a:r>
              <a:rPr lang="en-US"/>
              <a:t>car_lot.py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75371-E570-4C72-A695-563F13BC5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3557"/>
            <a:ext cx="5157787" cy="44161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cars = ['viper', 'accord', 'beetle']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cars.</a:t>
            </a:r>
            <a:r>
              <a:rPr lang="en-US" b="1"/>
              <a:t>append</a:t>
            </a:r>
            <a:r>
              <a:rPr lang="en-US"/>
              <a:t>("charger")</a:t>
            </a:r>
          </a:p>
          <a:p>
            <a:pPr marL="0" indent="0">
              <a:buNone/>
            </a:pPr>
            <a:r>
              <a:rPr lang="en-US"/>
              <a:t>cars.</a:t>
            </a:r>
            <a:r>
              <a:rPr lang="en-US" b="1"/>
              <a:t>remove</a:t>
            </a:r>
            <a:r>
              <a:rPr lang="en-US"/>
              <a:t>("accord")</a:t>
            </a:r>
          </a:p>
          <a:p>
            <a:pPr marL="0" indent="0">
              <a:buNone/>
            </a:pPr>
            <a:r>
              <a:rPr lang="en-US"/>
              <a:t>print(</a:t>
            </a:r>
            <a:r>
              <a:rPr lang="en-US" b="1"/>
              <a:t>len</a:t>
            </a:r>
            <a:r>
              <a:rPr lang="en-US"/>
              <a:t>(cars))</a:t>
            </a:r>
          </a:p>
          <a:p>
            <a:pPr marL="0" indent="0">
              <a:buNone/>
            </a:pPr>
            <a:r>
              <a:rPr lang="en-US"/>
              <a:t>print(</a:t>
            </a:r>
            <a:r>
              <a:rPr lang="en-US" b="1"/>
              <a:t>cars[2]</a:t>
            </a:r>
            <a:r>
              <a:rPr lang="en-US"/>
              <a:t>) # equivalent to java’s “get”</a:t>
            </a:r>
          </a:p>
          <a:p>
            <a:pPr marL="0" indent="0">
              <a:buNone/>
            </a:pPr>
            <a:r>
              <a:rPr lang="en-US"/>
              <a:t>print(cars)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charger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['viper', 'beetle', 'charger']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D0CA6-3955-4B30-B0DC-826A7A752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867" y="1296353"/>
            <a:ext cx="5183188" cy="477204"/>
          </a:xfrm>
        </p:spPr>
        <p:txBody>
          <a:bodyPr>
            <a:normAutofit lnSpcReduction="10000"/>
          </a:bodyPr>
          <a:lstStyle/>
          <a:p>
            <a:r>
              <a:rPr lang="en-US"/>
              <a:t>CarLot.java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808CA-7850-43F0-8E0A-0A5AB8052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73557"/>
            <a:ext cx="5183188" cy="4719318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import java.util.ArrayList;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class CarLot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List&lt;String&gt; cars;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CarLot()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 = new ArrayList&lt;&gt;();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</a:t>
            </a:r>
            <a:r>
              <a:rPr lang="en-CA" b="1"/>
              <a:t>add</a:t>
            </a:r>
            <a:r>
              <a:rPr lang="en-CA"/>
              <a:t>("viper");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cars.add("accord");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cars.add("beetle");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cars.add("charger");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</a:t>
            </a:r>
            <a:r>
              <a:rPr lang="en-CA" b="1"/>
              <a:t>remove</a:t>
            </a:r>
            <a:r>
              <a:rPr lang="en-CA"/>
              <a:t>("accord");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System.out.println(cars.</a:t>
            </a:r>
            <a:r>
              <a:rPr lang="en-CA" b="1"/>
              <a:t>size</a:t>
            </a:r>
            <a:r>
              <a:rPr lang="en-CA"/>
              <a:t>());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System.out.println(cars.</a:t>
            </a:r>
            <a:r>
              <a:rPr lang="en-CA" b="1"/>
              <a:t>get</a:t>
            </a:r>
            <a:r>
              <a:rPr lang="en-CA"/>
              <a:t>(2));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System.out.println(cars);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static void main(final 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CarLot carLot;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carLot = new CarLot();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solidFill>
                  <a:srgbClr val="FF0000"/>
                </a:solidFill>
              </a:rPr>
              <a:t>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charger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[viper, beetle, charger]</a:t>
            </a:r>
            <a:endParaRPr lang="en-CA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DD97CA-3EC8-4FE4-9243-5EAA0316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1E2F60-9AEE-4E0A-AA13-25844A18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0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2FFB-1325-4CBB-ABF9-8718AC17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Collections and Iterating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9253-003D-4CCA-A5A7-C488DADA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collections can be iterated similarly to one another, regardless of the underlying collection type: </a:t>
            </a:r>
          </a:p>
          <a:p>
            <a:r>
              <a:rPr lang="en-US"/>
              <a:t>Sets, lists, and maps can </a:t>
            </a:r>
            <a:r>
              <a:rPr lang="en-US" b="1" u="sng"/>
              <a:t>all</a:t>
            </a:r>
            <a:r>
              <a:rPr lang="en-US"/>
              <a:t> use foreach loops and iterators</a:t>
            </a:r>
          </a:p>
          <a:p>
            <a:endParaRPr lang="en-US"/>
          </a:p>
          <a:p>
            <a:r>
              <a:rPr lang="en-US"/>
              <a:t>List has RAGS (remove, add, get, size) methods</a:t>
            </a:r>
          </a:p>
          <a:p>
            <a:r>
              <a:rPr lang="en-US"/>
              <a:t>Map has RPGS (remove, </a:t>
            </a:r>
            <a:r>
              <a:rPr lang="en-US" u="sng"/>
              <a:t>put</a:t>
            </a:r>
            <a:r>
              <a:rPr lang="en-US"/>
              <a:t>, get, size) methods (and </a:t>
            </a:r>
            <a:r>
              <a:rPr lang="en-US" b="1"/>
              <a:t>keySet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Maps, like python dictionaries, have no duplicate keys and no order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64578-21E8-4061-96B5-857C5666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6760F-2DE0-46D6-B08F-6B6EFE34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2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0EE6-33F1-49EE-ACC1-63973D5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 topics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161B-451B-4875-9410-E93DA2F3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1 introduction: try to pass some AddressTest tests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Comparing Java to Python: containers and iteration </a:t>
            </a:r>
            <a:endParaRPr lang="en-CA" sz="180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to, and comparison with, Java collections and iterating techniques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9F07-F700-47DA-99DA-A98BC32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32B4-C691-42A4-8BDB-785A766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6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6A15-5873-44FD-98B6-A2A39318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vs. Map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A20F53-08AF-4CB3-8D30-C0C90F5B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32426"/>
            <a:ext cx="5157787" cy="441606"/>
          </a:xfrm>
        </p:spPr>
        <p:txBody>
          <a:bodyPr/>
          <a:lstStyle/>
          <a:p>
            <a:r>
              <a:rPr lang="en-US"/>
              <a:t>number_list.py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FA67EA-83F2-47A8-9EC8-DB397FB31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4032"/>
            <a:ext cx="5157787" cy="441563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numbers = {1: "one", 2: "two", 500: "five hundred", 730: "seven hundred thirty"}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print(numbers[500])</a:t>
            </a:r>
          </a:p>
          <a:p>
            <a:pPr marL="0" indent="0">
              <a:buNone/>
            </a:pPr>
            <a:r>
              <a:rPr lang="en-US"/>
              <a:t>del(numbers[500])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num in numbers:                  # gets each KEY </a:t>
            </a:r>
            <a:br>
              <a:rPr lang="en-US"/>
            </a:br>
            <a:r>
              <a:rPr lang="en-US"/>
              <a:t>    print(num)</a:t>
            </a:r>
          </a:p>
          <a:p>
            <a:pPr marL="0" indent="0">
              <a:buNone/>
            </a:pPr>
            <a:r>
              <a:rPr lang="en-US"/>
              <a:t>    </a:t>
            </a:r>
          </a:p>
          <a:p>
            <a:pPr marL="0" indent="0">
              <a:buNone/>
            </a:pPr>
            <a:r>
              <a:rPr lang="en-US"/>
              <a:t>for key, value in numbers.items():</a:t>
            </a:r>
            <a:br>
              <a:rPr lang="en-US"/>
            </a:br>
            <a:r>
              <a:rPr lang="en-US"/>
              <a:t>    print("key is ", key, " and value is ", value)</a:t>
            </a:r>
          </a:p>
          <a:p>
            <a:pPr marL="0" indent="0"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five hundred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730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key is  1  and value is  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key is  2  and value is  two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key is  730  and value is  seven hundred thirty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615418-6962-4B90-929B-B853C0764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1332426"/>
            <a:ext cx="5183188" cy="441606"/>
          </a:xfrm>
        </p:spPr>
        <p:txBody>
          <a:bodyPr/>
          <a:lstStyle/>
          <a:p>
            <a:r>
              <a:rPr lang="en-US"/>
              <a:t>NumberList.java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BCC1A-0D21-4BFB-9DAE-886EC140C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74032"/>
            <a:ext cx="5183188" cy="4835995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import java.util.HashMap;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import java.util.Set;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class NumberList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final Map&lt;</a:t>
            </a:r>
            <a:r>
              <a:rPr lang="en-CA">
                <a:highlight>
                  <a:srgbClr val="00FFFF"/>
                </a:highlight>
              </a:rPr>
              <a:t>Integer</a:t>
            </a:r>
            <a:r>
              <a:rPr lang="en-CA"/>
              <a:t>, String&gt; numbers;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NumberList()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 = new HashMap&lt;&gt;();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numbers.put(1, "one");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numbers.put(2, "two");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numbers.put(500, "five hundred");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numbers.put(730, "seven hundred thirty");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System.out.println(numbers.get(500));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numbers.remove(500);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Set&lt;</a:t>
            </a:r>
            <a:r>
              <a:rPr lang="en-CA">
                <a:highlight>
                  <a:srgbClr val="00FFFF"/>
                </a:highlight>
              </a:rPr>
              <a:t>Integer</a:t>
            </a:r>
            <a:r>
              <a:rPr lang="en-CA"/>
              <a:t>&gt; allOfTheKeys;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allOfTheKeys = numbers.keySet();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for(</a:t>
            </a:r>
            <a:r>
              <a:rPr lang="en-CA">
                <a:highlight>
                  <a:srgbClr val="00FFFF"/>
                </a:highlight>
              </a:rPr>
              <a:t>Integer</a:t>
            </a:r>
            <a:r>
              <a:rPr lang="en-CA"/>
              <a:t> key: allOfTheKeys)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System.out.println(key);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for(</a:t>
            </a:r>
            <a:r>
              <a:rPr lang="en-CA">
                <a:highlight>
                  <a:srgbClr val="00FFFF"/>
                </a:highlight>
              </a:rPr>
              <a:t>Integer</a:t>
            </a:r>
            <a:r>
              <a:rPr lang="en-CA"/>
              <a:t> key: allOfTheKeys)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System.out.println("key is " + key + " and value is " + </a:t>
            </a:r>
            <a:r>
              <a:rPr lang="en-CA">
                <a:highlight>
                  <a:srgbClr val="FFFF00"/>
                </a:highlight>
              </a:rPr>
              <a:t>numbers.get(key)</a:t>
            </a:r>
            <a:r>
              <a:rPr lang="en-CA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NumberList numList;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numList = new NumberList();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CC599-04F8-43CC-807C-59829BA0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CC489-BC3E-43E9-8A60-25F6BFD1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6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6A15-5873-44FD-98B6-A2A39318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example: Dictionary vs. Map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A20F53-08AF-4CB3-8D30-C0C90F5B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69" y="1290754"/>
            <a:ext cx="5157787" cy="441606"/>
          </a:xfrm>
        </p:spPr>
        <p:txBody>
          <a:bodyPr/>
          <a:lstStyle/>
          <a:p>
            <a:r>
              <a:rPr lang="en-US"/>
              <a:t>student.py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FA67EA-83F2-47A8-9EC8-DB397FB31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689" y="1660855"/>
            <a:ext cx="5157787" cy="12685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/>
              <a:t>class Student: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def __init__(self, last_name, student_number, year_born, grade_point_average):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self.last_name = last_name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self.student_id = student_number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self.year_of_birth = year_born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self.gpa = grade_point_average</a:t>
            </a:r>
            <a:endParaRPr lang="en-CA" sz="14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615418-6962-4B90-929B-B853C0764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24258" y="1347744"/>
            <a:ext cx="5183188" cy="441606"/>
          </a:xfrm>
        </p:spPr>
        <p:txBody>
          <a:bodyPr/>
          <a:lstStyle/>
          <a:p>
            <a:r>
              <a:rPr lang="en-US"/>
              <a:t>Student.java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BCC1A-0D21-4BFB-9DAE-886EC140C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24258" y="1815703"/>
            <a:ext cx="3129142" cy="4415631"/>
          </a:xfrm>
        </p:spPr>
        <p:txBody>
          <a:bodyPr>
            <a:normAutofit fontScale="3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public class Student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final String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final String studentNumber;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final int yearOfBirth;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</a:t>
            </a:r>
            <a:r>
              <a:rPr lang="en-CA" b="1"/>
              <a:t>private</a:t>
            </a:r>
            <a:r>
              <a:rPr lang="en-CA"/>
              <a:t> double gpa;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Student(String lastName, String studentNumber, </a:t>
            </a:r>
            <a:br>
              <a:rPr lang="en-CA"/>
            </a:br>
            <a:r>
              <a:rPr lang="en-CA"/>
              <a:t>                                int yearBorn, double gradePointAverage)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this.lastName =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this.studentNumber = studentNumber;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this.yearOfBirth = yearBorn;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this.gpa = gradePointAverage;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String getLastName()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return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String getStudentNumber()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return studentNumber;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int getYearOfBirth()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return yearOfBirth;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double getGpa()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return gpa;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</a:t>
            </a:r>
            <a:r>
              <a:rPr lang="en-CA" b="1"/>
              <a:t>public void setGpa(double gpa)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this.gpa = gpa;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CC599-04F8-43CC-807C-59829BA0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CC489-BC3E-43E9-8A60-25F6BFD1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DA931F9-4833-4BF8-89CA-7DF2DE0472D3}"/>
              </a:ext>
            </a:extLst>
          </p:cNvPr>
          <p:cNvSpPr txBox="1">
            <a:spLocks/>
          </p:cNvSpPr>
          <p:nvPr/>
        </p:nvSpPr>
        <p:spPr>
          <a:xfrm>
            <a:off x="127689" y="3028090"/>
            <a:ext cx="5157787" cy="44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school.py</a:t>
            </a:r>
            <a:endParaRPr lang="en-CA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3E6F317-41CC-40A2-88D2-E1F7E9769BB1}"/>
              </a:ext>
            </a:extLst>
          </p:cNvPr>
          <p:cNvSpPr txBox="1">
            <a:spLocks/>
          </p:cNvSpPr>
          <p:nvPr/>
        </p:nvSpPr>
        <p:spPr>
          <a:xfrm>
            <a:off x="67870" y="3469696"/>
            <a:ext cx="5217606" cy="2829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from student import Student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def main():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student1 = Student("woods", "A00111222", 1975, 3.9)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student2 = Student("gates", "A00333444", 1955, 3.8)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students = {"A00111222": student1, “A00333444": student2}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students["A00333444"].gpa = 4.0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for key, value in students.items():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    print("st #", key, " is ", value.last_name, " with gpa ", value.gpa)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if __name__ == "__main__":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main()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5C60442-86B2-4BAA-90D0-49F37F5BF848}"/>
              </a:ext>
            </a:extLst>
          </p:cNvPr>
          <p:cNvSpPr txBox="1">
            <a:spLocks/>
          </p:cNvSpPr>
          <p:nvPr/>
        </p:nvSpPr>
        <p:spPr>
          <a:xfrm>
            <a:off x="8000779" y="1340693"/>
            <a:ext cx="5183188" cy="44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School.java</a:t>
            </a:r>
            <a:endParaRPr lang="en-CA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DF1829F-6C95-4985-A1B8-C80D029C517D}"/>
              </a:ext>
            </a:extLst>
          </p:cNvPr>
          <p:cNvSpPr txBox="1">
            <a:spLocks/>
          </p:cNvSpPr>
          <p:nvPr/>
        </p:nvSpPr>
        <p:spPr>
          <a:xfrm>
            <a:off x="8000779" y="1782299"/>
            <a:ext cx="3676028" cy="477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import java.util.HashMap;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import java.util.Set;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class School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private Map&lt;String, Student&gt; students;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School()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students = new HashMap&lt;&gt;();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 student1 = new Student("woods", </a:t>
            </a:r>
            <a:br>
              <a:rPr lang="en-CA"/>
            </a:br>
            <a:r>
              <a:rPr lang="en-CA"/>
              <a:t>                                               "A00111222", 1975, 3.9);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 student2 = new Student("gates", </a:t>
            </a:r>
            <a:br>
              <a:rPr lang="en-CA"/>
            </a:br>
            <a:r>
              <a:rPr lang="en-CA"/>
              <a:t>                                               "A00333444", 1955, 3.8);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students.put("A00111222", student1);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students.put("A00333444", student2);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students.get("A00333444").setGpa(4.0);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Set&lt;String&gt; keys = students.keySet();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for(String key: keys)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    Student student = students.get(key);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    System.out.println("st #" + key + " is " + </a:t>
            </a:r>
            <a:br>
              <a:rPr lang="en-CA"/>
            </a:br>
            <a:r>
              <a:rPr lang="en-CA"/>
              <a:t>                       student.getLastName() + " with gpa " + </a:t>
            </a:r>
            <a:br>
              <a:rPr lang="en-CA"/>
            </a:br>
            <a:r>
              <a:rPr lang="en-CA"/>
              <a:t>                       student.getGpa());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    public static void main(final String[] args)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        School school = new School();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    }</a:t>
            </a: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6722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94-D210-4891-992B-AAF0FD3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2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B31E-68A7-4ED0-B866-B0EA4AAA3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 2a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0D14-BA92-48B0-A391-80B543121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Do with a different partner than lab 1</a:t>
            </a:r>
          </a:p>
          <a:p>
            <a:r>
              <a:rPr lang="en-US"/>
              <a:t>Each partner submits their own copy</a:t>
            </a:r>
          </a:p>
          <a:p>
            <a:r>
              <a:rPr lang="en-US"/>
              <a:t>Due before the start of next lesson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54C5E-1C2E-4C3E-8A46-0D2459544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Lab 2b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9AE26-C1F6-4695-B0A2-1854AB67C6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Do alone (at home)</a:t>
            </a:r>
          </a:p>
          <a:p>
            <a:r>
              <a:rPr lang="en-US"/>
              <a:t>Due before the start of next lesson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There is a quiz next lesson also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31A38A-A292-406B-8E7A-31C50FCD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25BCE0-CBD0-489F-8202-DDE16F8A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5382-7713-4AB3-8A42-4FCBC35D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vs. Java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1847D9-5E72-4A83-9075-18E9C5AE3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5558F8-4ADC-4B70-9DBD-9C86EEA50D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Tuple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List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Dictionary</a:t>
            </a:r>
          </a:p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2A0D62-8FE7-4E36-8EA4-338ED404A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Java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866789-2B68-4F3E-A45F-620E30312A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 or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or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1E1A1-A729-416E-8482-254A7C9F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A3075-4F51-4BD3-84F1-3A96F582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Array: Simple Array of Strings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67215"/>
            <a:ext cx="5157787" cy="498250"/>
          </a:xfrm>
        </p:spPr>
        <p:txBody>
          <a:bodyPr/>
          <a:lstStyle/>
          <a:p>
            <a:r>
              <a:rPr lang="en-US" dirty="0"/>
              <a:t>book_store.py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546" y="1853918"/>
            <a:ext cx="5157787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book_titles</a:t>
            </a:r>
            <a:r>
              <a:rPr lang="en-US" sz="2400" dirty="0"/>
              <a:t> = ("getting things done",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   "python for everybody",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   "the four-hour workweek")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CA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9420" y="1367215"/>
            <a:ext cx="5183188" cy="498251"/>
          </a:xfrm>
        </p:spPr>
        <p:txBody>
          <a:bodyPr/>
          <a:lstStyle/>
          <a:p>
            <a:r>
              <a:rPr lang="en-US" dirty="0"/>
              <a:t>BookStore.java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9420" y="1865465"/>
            <a:ext cx="5478308" cy="42164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public class </a:t>
            </a:r>
            <a:r>
              <a:rPr lang="en-CA" dirty="0" err="1"/>
              <a:t>BookStore</a:t>
            </a: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String[] </a:t>
            </a:r>
            <a:r>
              <a:rPr lang="en-CA" dirty="0" err="1"/>
              <a:t>bookTitles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</a:t>
            </a:r>
            <a:r>
              <a:rPr lang="en-CA" dirty="0" err="1"/>
              <a:t>BookStore</a:t>
            </a:r>
            <a:r>
              <a:rPr lang="en-CA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bookTitles</a:t>
            </a:r>
            <a:r>
              <a:rPr lang="en-CA" dirty="0"/>
              <a:t> = new String[2];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bookTitles</a:t>
            </a:r>
            <a:r>
              <a:rPr lang="en-CA" dirty="0"/>
              <a:t>[0] = "getting real";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bookTitles</a:t>
            </a:r>
            <a:r>
              <a:rPr lang="en-CA" dirty="0"/>
              <a:t>[1] = "the $100 </a:t>
            </a:r>
            <a:r>
              <a:rPr lang="en-CA" dirty="0" err="1"/>
              <a:t>startup</a:t>
            </a:r>
            <a:r>
              <a:rPr lang="en-CA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bookTitles</a:t>
            </a:r>
            <a:r>
              <a:rPr lang="en-CA" dirty="0"/>
              <a:t>[0] = "the 5AM club";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* </a:t>
            </a:r>
            <a:r>
              <a:rPr lang="en-CA" dirty="0" err="1"/>
              <a:t>bookTitles</a:t>
            </a:r>
            <a:r>
              <a:rPr lang="en-CA" dirty="0"/>
              <a:t> will now always be length 2; it is not possible to add more Strings to it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4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Array: More Arrays of Strings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079" y="1354019"/>
            <a:ext cx="5157787" cy="519312"/>
          </a:xfrm>
        </p:spPr>
        <p:txBody>
          <a:bodyPr/>
          <a:lstStyle/>
          <a:p>
            <a:r>
              <a:rPr lang="en-US" dirty="0"/>
              <a:t>book_store.py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589" y="2501072"/>
            <a:ext cx="4635612" cy="36845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400" dirty="0"/>
              <a:t># tuple and list of book titles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book_titles</a:t>
            </a:r>
            <a:r>
              <a:rPr lang="en-US" sz="3400" dirty="0"/>
              <a:t> = ("getting things done",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/>
              <a:t>                          "python for everybody",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/>
              <a:t>                          "the four-hour workweek")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more_book_titles</a:t>
            </a:r>
            <a:r>
              <a:rPr lang="en-US" sz="3400" dirty="0"/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more_book_titles.append</a:t>
            </a:r>
            <a:r>
              <a:rPr lang="en-US" sz="3400" dirty="0"/>
              <a:t>("getting real")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more_book_titles.append</a:t>
            </a:r>
            <a:r>
              <a:rPr lang="en-US" sz="3400" dirty="0"/>
              <a:t>("the $100 startup")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all_book_titles</a:t>
            </a:r>
            <a:r>
              <a:rPr lang="en-US" sz="3400" dirty="0"/>
              <a:t> = list(</a:t>
            </a:r>
            <a:r>
              <a:rPr lang="en-US" sz="3400" dirty="0" err="1"/>
              <a:t>book_titles</a:t>
            </a:r>
            <a:r>
              <a:rPr lang="en-US" sz="3400" dirty="0"/>
              <a:t>) + </a:t>
            </a:r>
            <a:r>
              <a:rPr lang="en-US" sz="3400" dirty="0" err="1"/>
              <a:t>more_book_titles</a:t>
            </a: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endParaRPr lang="en-CA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7329" y="1325105"/>
            <a:ext cx="5183188" cy="443800"/>
          </a:xfrm>
        </p:spPr>
        <p:txBody>
          <a:bodyPr/>
          <a:lstStyle/>
          <a:p>
            <a:r>
              <a:rPr lang="en-US" dirty="0"/>
              <a:t>BookStore.java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9973" y="1873331"/>
            <a:ext cx="7156240" cy="484814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/* Array of book titles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import </a:t>
            </a:r>
            <a:r>
              <a:rPr lang="en-CA" dirty="0" err="1"/>
              <a:t>java.util.Arrays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public class </a:t>
            </a:r>
            <a:r>
              <a:rPr lang="en-CA" dirty="0" err="1"/>
              <a:t>BookStore</a:t>
            </a: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String[] </a:t>
            </a:r>
            <a:r>
              <a:rPr lang="en-CA" dirty="0" err="1"/>
              <a:t>bookTitles</a:t>
            </a:r>
            <a:r>
              <a:rPr lang="en-CA" dirty="0"/>
              <a:t> = {"getting things done", "the four-hour workweek"};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String[] </a:t>
            </a:r>
            <a:r>
              <a:rPr lang="en-CA" dirty="0" err="1"/>
              <a:t>moreBookTitles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String[] </a:t>
            </a:r>
            <a:r>
              <a:rPr lang="en-CA" dirty="0" err="1"/>
              <a:t>allBookTitles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</a:t>
            </a:r>
            <a:r>
              <a:rPr lang="en-CA" dirty="0" err="1"/>
              <a:t>BookStore</a:t>
            </a:r>
            <a:r>
              <a:rPr lang="en-CA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moreBookTitles</a:t>
            </a:r>
            <a:r>
              <a:rPr lang="en-CA" dirty="0"/>
              <a:t> = new String[2];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allBookTitles</a:t>
            </a:r>
            <a:r>
              <a:rPr lang="en-CA" dirty="0"/>
              <a:t> = new String[4];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moreBookTitles</a:t>
            </a:r>
            <a:r>
              <a:rPr lang="en-CA" dirty="0"/>
              <a:t>[0] = "getting real";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moreBookTitles</a:t>
            </a:r>
            <a:r>
              <a:rPr lang="en-CA" dirty="0"/>
              <a:t>[1] = "the $100 </a:t>
            </a:r>
            <a:r>
              <a:rPr lang="en-CA" dirty="0" err="1"/>
              <a:t>startup</a:t>
            </a:r>
            <a:r>
              <a:rPr lang="en-CA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b="1" dirty="0"/>
              <a:t>/* IGNORE THE NEXT TWO LINES; WE DON’T NEED TO MEMORIZE THIS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allBookTitles</a:t>
            </a:r>
            <a:r>
              <a:rPr lang="en-CA" dirty="0"/>
              <a:t> = </a:t>
            </a:r>
            <a:r>
              <a:rPr lang="en-CA" dirty="0" err="1"/>
              <a:t>Arrays.copyOf</a:t>
            </a:r>
            <a:r>
              <a:rPr lang="en-CA" dirty="0"/>
              <a:t>(</a:t>
            </a:r>
            <a:r>
              <a:rPr lang="en-CA" dirty="0" err="1"/>
              <a:t>bookTitles</a:t>
            </a:r>
            <a:r>
              <a:rPr lang="en-CA" dirty="0"/>
              <a:t>, </a:t>
            </a:r>
            <a:r>
              <a:rPr lang="en-CA" dirty="0" err="1"/>
              <a:t>bookTitles.length</a:t>
            </a:r>
            <a:r>
              <a:rPr lang="en-CA" dirty="0"/>
              <a:t> + </a:t>
            </a:r>
            <a:r>
              <a:rPr lang="en-CA" dirty="0" err="1"/>
              <a:t>moreBookTitles.length</a:t>
            </a:r>
            <a:r>
              <a:rPr lang="en-CA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System.arraycopy</a:t>
            </a:r>
            <a:r>
              <a:rPr lang="en-CA" dirty="0"/>
              <a:t>(</a:t>
            </a:r>
            <a:r>
              <a:rPr lang="en-CA" dirty="0" err="1"/>
              <a:t>moreBookTitles</a:t>
            </a:r>
            <a:r>
              <a:rPr lang="en-CA" dirty="0"/>
              <a:t>, 0, </a:t>
            </a:r>
            <a:r>
              <a:rPr lang="en-CA" dirty="0" err="1"/>
              <a:t>allBookTitles</a:t>
            </a:r>
            <a:r>
              <a:rPr lang="en-CA" dirty="0"/>
              <a:t>, </a:t>
            </a:r>
            <a:r>
              <a:rPr lang="en-CA" dirty="0" err="1"/>
              <a:t>bookTitles.length</a:t>
            </a:r>
            <a:r>
              <a:rPr lang="en-CA" dirty="0"/>
              <a:t>, </a:t>
            </a:r>
            <a:r>
              <a:rPr lang="en-CA" dirty="0" err="1"/>
              <a:t>moreBookTitles.length</a:t>
            </a:r>
            <a:r>
              <a:rPr lang="en-CA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static void main(String[]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BookStore</a:t>
            </a:r>
            <a:r>
              <a:rPr lang="en-CA" dirty="0"/>
              <a:t> b = new </a:t>
            </a:r>
            <a:r>
              <a:rPr lang="en-CA" dirty="0" err="1"/>
              <a:t>BookStore</a:t>
            </a:r>
            <a:r>
              <a:rPr lang="en-CA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0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Array: while loop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000"/>
              <a:t>i = 0</a:t>
            </a:r>
            <a:br>
              <a:rPr lang="en-US" sz="4000"/>
            </a:br>
            <a:r>
              <a:rPr lang="en-US" sz="4000"/>
              <a:t>while i &lt; len(all_book_titles):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    print(all_book_titles[i])</a:t>
            </a:r>
            <a:br>
              <a:rPr lang="en-US" sz="4000"/>
            </a:br>
            <a:r>
              <a:rPr lang="en-US" sz="4000"/>
              <a:t>    i += 1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# 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things 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python for everybody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four-hour workweek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$100 startup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2977" y="2505075"/>
            <a:ext cx="6263235" cy="42164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int i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while(i &lt; allBookTitles.length)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    System.out.println(allBookTitles[i]);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    i++;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5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Array: while loop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000"/>
              <a:t>i = 0</a:t>
            </a:r>
            <a:br>
              <a:rPr lang="en-US" sz="4000"/>
            </a:br>
            <a:r>
              <a:rPr lang="en-US" sz="4000"/>
              <a:t>while i &lt; len(all_book_titles):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    print(all_book_titles[i])</a:t>
            </a:r>
            <a:br>
              <a:rPr lang="en-US" sz="4000"/>
            </a:br>
            <a:r>
              <a:rPr lang="en-US" sz="4000"/>
              <a:t>    i += 1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# 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things 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python for everybody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four-hour workweek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$100 startup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2977" y="2505075"/>
            <a:ext cx="6263235" cy="42164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        int i = 0;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</a:t>
            </a:r>
            <a:r>
              <a:rPr lang="en-CA">
                <a:solidFill>
                  <a:srgbClr val="FF0000"/>
                </a:solidFill>
              </a:rPr>
              <a:t>if(allBookTitles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while(i &lt; allBookTitles.length)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</a:t>
            </a:r>
            <a:r>
              <a:rPr lang="en-CA">
                <a:solidFill>
                  <a:srgbClr val="FF0000"/>
                </a:solidFill>
              </a:rPr>
              <a:t>if(allBookTitles[i]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    System.out.println(allBookTitles[i]);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i++;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Array: for loop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for title in all_book_titles: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    print(title)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# 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things 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python for everybody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four-hour workweek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$100 startup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2977" y="2505075"/>
            <a:ext cx="6263235" cy="42164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        if(allBookTitles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</a:t>
            </a:r>
            <a:r>
              <a:rPr lang="en-CA" b="1"/>
              <a:t>for(int i = 0; i &lt; allBookTitles.length;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if(allBookTitles[i]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    System.out.println(allBookTitles[i]);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5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Array: for-each loop (“enhanced for”)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book_store.py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for title in all_book_titles: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    print(title.lower())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# 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things 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python for everybody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four-hour workweek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$100 startup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2977" y="2505075"/>
            <a:ext cx="6263235" cy="42164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       if(allBookTitles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for(String title: allBookTitles)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if(title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        System.out.println(title.toLowerCase());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* This is probably usually the best iteration form, better than for loops, better than while loops.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1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6135</TotalTime>
  <Words>3286</Words>
  <Application>Microsoft Office PowerPoint</Application>
  <PresentationFormat>Widescreen</PresentationFormat>
  <Paragraphs>675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Office Theme</vt:lpstr>
      <vt:lpstr>COMP2501 Lesson 2</vt:lpstr>
      <vt:lpstr>Lesson 2 topics</vt:lpstr>
      <vt:lpstr>Python vs. Java</vt:lpstr>
      <vt:lpstr>Java Array: Simple Array of Strings</vt:lpstr>
      <vt:lpstr>Java Array: More Arrays of Strings</vt:lpstr>
      <vt:lpstr>Java Array: while loop</vt:lpstr>
      <vt:lpstr>Java Array: while loop</vt:lpstr>
      <vt:lpstr>Java Array: for loop</vt:lpstr>
      <vt:lpstr>Java Array: for-each loop (“enhanced for”)</vt:lpstr>
      <vt:lpstr>New Example: Array and Foreach Loop</vt:lpstr>
      <vt:lpstr>Java Collections</vt:lpstr>
      <vt:lpstr>ArrayList</vt:lpstr>
      <vt:lpstr>Java ArrayList: ArrayList + Foreach</vt:lpstr>
      <vt:lpstr>Java Collections: Iterator</vt:lpstr>
      <vt:lpstr>Iterator</vt:lpstr>
      <vt:lpstr>Java ArrayList: ArrayList + Iterator</vt:lpstr>
      <vt:lpstr>New Example: ArrayList + Iterator</vt:lpstr>
      <vt:lpstr>ArrayList RAGS: remove, add, get, size</vt:lpstr>
      <vt:lpstr>Java Collections and Iterating</vt:lpstr>
      <vt:lpstr>Dictionary vs. Map</vt:lpstr>
      <vt:lpstr>New example: Dictionary vs. Map</vt:lpstr>
      <vt:lpstr>Lab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COMP2501 Lesson 1</dc:title>
  <dc:creator>jason harrison</dc:creator>
  <cp:lastModifiedBy>jason harrison</cp:lastModifiedBy>
  <cp:revision>203</cp:revision>
  <dcterms:created xsi:type="dcterms:W3CDTF">2020-12-29T01:07:21Z</dcterms:created>
  <dcterms:modified xsi:type="dcterms:W3CDTF">2022-06-17T23:54:27Z</dcterms:modified>
</cp:coreProperties>
</file>